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315" r:id="rId2"/>
    <p:sldId id="370" r:id="rId3"/>
    <p:sldId id="371" r:id="rId4"/>
    <p:sldId id="372" r:id="rId5"/>
    <p:sldId id="318" r:id="rId6"/>
    <p:sldId id="320" r:id="rId7"/>
    <p:sldId id="351" r:id="rId8"/>
    <p:sldId id="366" r:id="rId9"/>
    <p:sldId id="400" r:id="rId10"/>
    <p:sldId id="361" r:id="rId11"/>
    <p:sldId id="384" r:id="rId12"/>
    <p:sldId id="399" r:id="rId13"/>
    <p:sldId id="397" r:id="rId14"/>
    <p:sldId id="398" r:id="rId15"/>
    <p:sldId id="260" r:id="rId16"/>
    <p:sldId id="349" r:id="rId17"/>
    <p:sldId id="286" r:id="rId18"/>
    <p:sldId id="285" r:id="rId19"/>
    <p:sldId id="287" r:id="rId20"/>
    <p:sldId id="261" r:id="rId21"/>
    <p:sldId id="288" r:id="rId22"/>
    <p:sldId id="289" r:id="rId23"/>
    <p:sldId id="262" r:id="rId24"/>
    <p:sldId id="290" r:id="rId25"/>
    <p:sldId id="291" r:id="rId26"/>
    <p:sldId id="263" r:id="rId27"/>
    <p:sldId id="264" r:id="rId28"/>
    <p:sldId id="369" r:id="rId29"/>
    <p:sldId id="265" r:id="rId30"/>
    <p:sldId id="292" r:id="rId31"/>
    <p:sldId id="352" r:id="rId32"/>
    <p:sldId id="354" r:id="rId33"/>
    <p:sldId id="356" r:id="rId34"/>
    <p:sldId id="266" r:id="rId35"/>
    <p:sldId id="313" r:id="rId36"/>
    <p:sldId id="294" r:id="rId37"/>
    <p:sldId id="282" r:id="rId38"/>
    <p:sldId id="342" r:id="rId39"/>
    <p:sldId id="344" r:id="rId40"/>
    <p:sldId id="322" r:id="rId41"/>
    <p:sldId id="323" r:id="rId42"/>
    <p:sldId id="295" r:id="rId43"/>
    <p:sldId id="296" r:id="rId44"/>
    <p:sldId id="350" r:id="rId45"/>
    <p:sldId id="297" r:id="rId46"/>
    <p:sldId id="358" r:id="rId47"/>
    <p:sldId id="339" r:id="rId48"/>
    <p:sldId id="335" r:id="rId49"/>
    <p:sldId id="336" r:id="rId50"/>
    <p:sldId id="337" r:id="rId51"/>
    <p:sldId id="300" r:id="rId52"/>
    <p:sldId id="301" r:id="rId53"/>
    <p:sldId id="302" r:id="rId54"/>
    <p:sldId id="303" r:id="rId55"/>
    <p:sldId id="304" r:id="rId56"/>
    <p:sldId id="391" r:id="rId57"/>
    <p:sldId id="393" r:id="rId58"/>
    <p:sldId id="305" r:id="rId59"/>
    <p:sldId id="306" r:id="rId60"/>
    <p:sldId id="359" r:id="rId61"/>
    <p:sldId id="360" r:id="rId62"/>
    <p:sldId id="299" r:id="rId63"/>
    <p:sldId id="307" r:id="rId64"/>
    <p:sldId id="308" r:id="rId65"/>
    <p:sldId id="309" r:id="rId66"/>
    <p:sldId id="310" r:id="rId67"/>
    <p:sldId id="326" r:id="rId68"/>
    <p:sldId id="312" r:id="rId69"/>
    <p:sldId id="386" r:id="rId70"/>
    <p:sldId id="389" r:id="rId71"/>
    <p:sldId id="390" r:id="rId72"/>
    <p:sldId id="387" r:id="rId73"/>
    <p:sldId id="327" r:id="rId74"/>
    <p:sldId id="346" r:id="rId75"/>
    <p:sldId id="367" r:id="rId76"/>
    <p:sldId id="373" r:id="rId77"/>
    <p:sldId id="383" r:id="rId78"/>
    <p:sldId id="338" r:id="rId79"/>
    <p:sldId id="284" r:id="rId80"/>
    <p:sldId id="357" r:id="rId81"/>
    <p:sldId id="332" r:id="rId82"/>
    <p:sldId id="401" r:id="rId83"/>
    <p:sldId id="374" r:id="rId84"/>
    <p:sldId id="376" r:id="rId85"/>
    <p:sldId id="379" r:id="rId86"/>
    <p:sldId id="380" r:id="rId87"/>
    <p:sldId id="381" r:id="rId88"/>
    <p:sldId id="377" r:id="rId8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e" initials="S" lastIdx="94" clrIdx="0"/>
  <p:cmAuthor id="1" name="timothy Astleford" initials="tA" lastIdx="2" clrIdx="1">
    <p:extLst/>
  </p:cmAuthor>
  <p:cmAuthor id="2" name="Timothy" initials="T" lastIdx="140" clrIdx="2">
    <p:extLst/>
  </p:cmAuthor>
  <p:cmAuthor id="3" name="Rae" initials="R" lastIdx="86" clrIdx="3"/>
  <p:cmAuthor id="4" name="User55" initials="U" lastIdx="177" clrIdx="4">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80C53"/>
    <a:srgbClr val="66FF33"/>
    <a:srgbClr val="FF66CC"/>
    <a:srgbClr val="FFCCFF"/>
    <a:srgbClr val="FF00FF"/>
    <a:srgbClr val="E329D6"/>
    <a:srgbClr val="FF6161"/>
    <a:srgbClr val="C4FB8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5" autoAdjust="0"/>
    <p:restoredTop sz="96305" autoAdjust="0"/>
  </p:normalViewPr>
  <p:slideViewPr>
    <p:cSldViewPr snapToGrid="0">
      <p:cViewPr varScale="1">
        <p:scale>
          <a:sx n="108" d="100"/>
          <a:sy n="108" d="100"/>
        </p:scale>
        <p:origin x="342" y="108"/>
      </p:cViewPr>
      <p:guideLst>
        <p:guide orient="horz" pos="2160"/>
        <p:guide pos="3840"/>
      </p:guideLst>
    </p:cSldViewPr>
  </p:slideViewPr>
  <p:notesTextViewPr>
    <p:cViewPr>
      <p:scale>
        <a:sx n="100" d="100"/>
        <a:sy n="100" d="100"/>
      </p:scale>
      <p:origin x="0" y="0"/>
    </p:cViewPr>
  </p:notesTextViewPr>
  <p:sorterViewPr>
    <p:cViewPr>
      <p:scale>
        <a:sx n="33" d="100"/>
        <a:sy n="33" d="100"/>
      </p:scale>
      <p:origin x="0" y="-4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01291BF7-2A5F-444E-B3ED-060581C99508}" type="datetimeFigureOut">
              <a:rPr lang="en-CA" smtClean="0"/>
              <a:t>2021-12-12</a:t>
            </a:fld>
            <a:endParaRPr lang="en-CA"/>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B23C3A46-73B2-40A3-9B39-09A734955D79}" type="slidenum">
              <a:rPr lang="en-CA" smtClean="0"/>
              <a:t>‹#›</a:t>
            </a:fld>
            <a:endParaRPr lang="en-CA"/>
          </a:p>
        </p:txBody>
      </p:sp>
    </p:spTree>
    <p:extLst>
      <p:ext uri="{BB962C8B-B14F-4D97-AF65-F5344CB8AC3E}">
        <p14:creationId xmlns:p14="http://schemas.microsoft.com/office/powerpoint/2010/main" val="3897746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5265050-468C-4174-A6A8-BEFF5BDE4191}" type="datetimeFigureOut">
              <a:rPr lang="en-US" smtClean="0"/>
              <a:t>12/12/2021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71D2096C-2369-40D2-9E5E-D8DC4E11E865}" type="slidenum">
              <a:rPr lang="en-US" smtClean="0"/>
              <a:t>‹#›</a:t>
            </a:fld>
            <a:endParaRPr lang="en-US"/>
          </a:p>
        </p:txBody>
      </p:sp>
    </p:spTree>
    <p:extLst>
      <p:ext uri="{BB962C8B-B14F-4D97-AF65-F5344CB8AC3E}">
        <p14:creationId xmlns:p14="http://schemas.microsoft.com/office/powerpoint/2010/main" val="385522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4.17b</a:t>
            </a:r>
            <a:r>
              <a:rPr lang="en-US" baseline="0" dirty="0" smtClean="0"/>
              <a:t>  81 slides  Calculating Atonement Correctly   Website:   </a:t>
            </a:r>
            <a:r>
              <a:rPr lang="en-US" baseline="0" dirty="0" err="1" smtClean="0"/>
              <a:t>Youtube</a:t>
            </a:r>
            <a:r>
              <a:rPr lang="en-US" baseline="0" dirty="0" smtClean="0"/>
              <a:t>:</a:t>
            </a:r>
          </a:p>
          <a:p>
            <a:pPr defTabSz="948507">
              <a:defRPr/>
            </a:pPr>
            <a:endParaRPr lang="en-US" dirty="0" smtClean="0"/>
          </a:p>
          <a:p>
            <a:pPr defTabSz="948507">
              <a:defRPr/>
            </a:pPr>
            <a:r>
              <a:rPr lang="en-CA" dirty="0"/>
              <a:t>For those that have viewed the introductory video for Yom Kippur Commencement, we trust this full study will have many more answers to any questions that revolve around the proper commencement of the most solemn set-apart Shabbat of the year.  As the Dawn Day commencement for the worship statutes (and every other day of the year) gains acceptance the world over, there are still questions about the definite time for Yom Kippur's commencement. Because of the last 9 words in Lev 23:32 " ... from evening to evening you shall celebrate your Sabbath" ... even some "Dawn Day Keepers" feel that </a:t>
            </a:r>
            <a:r>
              <a:rPr lang="en-CA" dirty="0" err="1"/>
              <a:t>Yahuah</a:t>
            </a:r>
            <a:r>
              <a:rPr lang="en-CA" dirty="0"/>
              <a:t> has made this "ONE sunset exception" for all His worship statutes.  So what is it about verse 32 that produces this challenge?  Well, it seems to be the mention of "the 9th day at even/evening."  Do note there is something very important that commences at the evening of the 9th day.  Is it the commencement of the 10th day, or something else?  Enjoy the full study to see exactly how simple this really is and from now on you can know how to commence Yom Kippur with no lingering questions.</a:t>
            </a:r>
          </a:p>
          <a:p>
            <a:pPr defTabSz="948507">
              <a:defRPr/>
            </a:pPr>
            <a:endParaRPr lang="en-US" dirty="0" smtClean="0"/>
          </a:p>
          <a:p>
            <a:pPr defTabSz="948507">
              <a:defRPr/>
            </a:pPr>
            <a:endParaRPr lang="en-US" dirty="0" smtClean="0"/>
          </a:p>
          <a:p>
            <a:pPr defTabSz="948507">
              <a:defRPr/>
            </a:pPr>
            <a:r>
              <a:rPr lang="en-US" dirty="0" smtClean="0"/>
              <a:t>1.32</a:t>
            </a:r>
            <a:r>
              <a:rPr lang="en-US" baseline="0" dirty="0" smtClean="0"/>
              <a:t>  </a:t>
            </a:r>
            <a:r>
              <a:rPr lang="en-US" baseline="0" dirty="0"/>
              <a:t>Calculating Atonement Correctly  TA</a:t>
            </a:r>
            <a:r>
              <a:rPr lang="en-US" dirty="0"/>
              <a:t> – done Apr 15/21  940 - </a:t>
            </a:r>
          </a:p>
          <a:p>
            <a:endParaRPr lang="en-US" b="1" dirty="0"/>
          </a:p>
          <a:p>
            <a:r>
              <a:rPr lang="en-US" b="1" dirty="0"/>
              <a:t>Calculating Atonement Correctly.  (Blurb for Mario)</a:t>
            </a:r>
            <a:endParaRPr lang="en-US" dirty="0"/>
          </a:p>
          <a:p>
            <a:r>
              <a:rPr lang="en-US" dirty="0"/>
              <a:t>Does the yearly Atonement Sabbath start on Tishri 9 at the evening twilight as we have been taught for years? </a:t>
            </a:r>
          </a:p>
          <a:p>
            <a:r>
              <a:rPr lang="en-US" dirty="0"/>
              <a:t>In Lev 23:27, Yahuah made an anchoring statement.  Yahuah identified Tishri 10 as the </a:t>
            </a:r>
            <a:r>
              <a:rPr lang="en-US" u="sng" dirty="0"/>
              <a:t>one and only day</a:t>
            </a:r>
            <a:r>
              <a:rPr lang="en-US" dirty="0"/>
              <a:t> of Atonement.  Yahuah then between Lev 23:28-32, referenced Tishri 10 another 6 times leading up to and including verse 32. </a:t>
            </a:r>
          </a:p>
          <a:p>
            <a:r>
              <a:rPr lang="en-US" dirty="0"/>
              <a:t>Are we to believe that in verse 32(b) Yahuah changed His mind, reversed His decision and announced that instead the Sabbath of Atonement started on Tishri 9 instead? Did Yahuah provide us with a reason for the "instant controversial and uncharacteristic switcheroo"!!</a:t>
            </a:r>
          </a:p>
          <a:p>
            <a:r>
              <a:rPr lang="en-US" dirty="0"/>
              <a:t>Where in the Scriptures can we read about this amendment to the Tishri 10 Atonement declaration? </a:t>
            </a:r>
          </a:p>
          <a:p>
            <a:r>
              <a:rPr lang="en-US" dirty="0"/>
              <a:t>What if what Yahuah was actually declared as starting on the evening of Tishri 9 was not the actual Sabbath day of Atonement? </a:t>
            </a:r>
          </a:p>
          <a:p>
            <a:r>
              <a:rPr lang="en-US" dirty="0"/>
              <a:t>What if the event commanded to start on Tishri 9 </a:t>
            </a:r>
            <a:r>
              <a:rPr lang="en-US" u="sng" dirty="0"/>
              <a:t>at evenin</a:t>
            </a:r>
            <a:r>
              <a:rPr lang="en-US" dirty="0"/>
              <a:t>g was likened to "an accessory" which </a:t>
            </a:r>
            <a:r>
              <a:rPr lang="en-US" u="sng" dirty="0"/>
              <a:t>facilitates</a:t>
            </a:r>
            <a:r>
              <a:rPr lang="en-US" dirty="0"/>
              <a:t> and </a:t>
            </a:r>
            <a:r>
              <a:rPr lang="en-US" u="sng" dirty="0"/>
              <a:t>accentuates</a:t>
            </a:r>
            <a:r>
              <a:rPr lang="en-US" dirty="0"/>
              <a:t> Yahuah's desired atmosphere and conditions us for the HIGHLY SOLEMN SABBATH of Atonement starting at Dawn?</a:t>
            </a:r>
          </a:p>
          <a:p>
            <a:r>
              <a:rPr lang="en-US" dirty="0"/>
              <a:t>In this study, you will see clearly why starting the Atonement Sabbath at the </a:t>
            </a:r>
            <a:r>
              <a:rPr lang="en-US" b="1" dirty="0"/>
              <a:t>EVENING</a:t>
            </a:r>
            <a:r>
              <a:rPr lang="en-US" dirty="0"/>
              <a:t> of Tishri 9 causes a </a:t>
            </a:r>
            <a:r>
              <a:rPr lang="en-US" b="1" dirty="0"/>
              <a:t>48 hour</a:t>
            </a:r>
            <a:r>
              <a:rPr lang="en-US" dirty="0"/>
              <a:t> Sabbath of Atonement!  And we know clearly that this was not commanded by Yahuah! So why have we been taught to start the Sabbath day of Atonement at the evening of Tishri 9?</a:t>
            </a:r>
          </a:p>
          <a:p>
            <a:r>
              <a:rPr lang="en-US" dirty="0"/>
              <a:t>If Atonement day is in fact an anomaly and is totally different in it's pattern from the other Mo-edim (Feast) patterns, where do we find this explanation in the Scriptures? </a:t>
            </a:r>
          </a:p>
          <a:p>
            <a:r>
              <a:rPr lang="en-US" dirty="0"/>
              <a:t>Friends, it is HIGH TIME that we understand the correct way to become IN COVENANT with our Creator and observe the Festival of Atonement on Yahuah's Calendar - the Covenant Calendar that the Hebrew nation agreed to 3 times before it was ratified in blood at Mt Sinai!   </a:t>
            </a:r>
          </a:p>
          <a:p>
            <a:r>
              <a:rPr lang="en-US" dirty="0"/>
              <a:t>What do you say?  We invite you to join us on Covenant Calendar Club for an extremely interesting and revealing evening investigating the commands of Yahuah, concerning the Tishri 10 Sabbath of Atonement.</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71D2096C-2369-40D2-9E5E-D8DC4E11E865}" type="slidenum">
              <a:rPr lang="en-US" smtClean="0"/>
              <a:t>1</a:t>
            </a:fld>
            <a:endParaRPr lang="en-US"/>
          </a:p>
        </p:txBody>
      </p:sp>
    </p:spTree>
    <p:extLst>
      <p:ext uri="{BB962C8B-B14F-4D97-AF65-F5344CB8AC3E}">
        <p14:creationId xmlns:p14="http://schemas.microsoft.com/office/powerpoint/2010/main" val="3275216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36</a:t>
            </a:fld>
            <a:endParaRPr lang="en-US"/>
          </a:p>
        </p:txBody>
      </p:sp>
    </p:spTree>
    <p:extLst>
      <p:ext uri="{BB962C8B-B14F-4D97-AF65-F5344CB8AC3E}">
        <p14:creationId xmlns:p14="http://schemas.microsoft.com/office/powerpoint/2010/main" val="372935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37</a:t>
            </a:fld>
            <a:endParaRPr lang="en-US"/>
          </a:p>
        </p:txBody>
      </p:sp>
    </p:spTree>
    <p:extLst>
      <p:ext uri="{BB962C8B-B14F-4D97-AF65-F5344CB8AC3E}">
        <p14:creationId xmlns:p14="http://schemas.microsoft.com/office/powerpoint/2010/main" val="255964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38</a:t>
            </a:fld>
            <a:endParaRPr lang="en-US"/>
          </a:p>
        </p:txBody>
      </p:sp>
    </p:spTree>
    <p:extLst>
      <p:ext uri="{BB962C8B-B14F-4D97-AF65-F5344CB8AC3E}">
        <p14:creationId xmlns:p14="http://schemas.microsoft.com/office/powerpoint/2010/main" val="104527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Kelowna  Jan 20/19 … Okanagan Lake by Catherine Hutchins</a:t>
            </a:r>
          </a:p>
        </p:txBody>
      </p:sp>
      <p:sp>
        <p:nvSpPr>
          <p:cNvPr id="4" name="Slide Number Placeholder 3"/>
          <p:cNvSpPr>
            <a:spLocks noGrp="1"/>
          </p:cNvSpPr>
          <p:nvPr>
            <p:ph type="sldNum" sz="quarter" idx="10"/>
          </p:nvPr>
        </p:nvSpPr>
        <p:spPr/>
        <p:txBody>
          <a:bodyPr/>
          <a:lstStyle/>
          <a:p>
            <a:fld id="{71D2096C-2369-40D2-9E5E-D8DC4E11E865}" type="slidenum">
              <a:rPr lang="en-US" smtClean="0"/>
              <a:t>40</a:t>
            </a:fld>
            <a:endParaRPr lang="en-US"/>
          </a:p>
        </p:txBody>
      </p:sp>
    </p:spTree>
    <p:extLst>
      <p:ext uri="{BB962C8B-B14F-4D97-AF65-F5344CB8AC3E}">
        <p14:creationId xmlns:p14="http://schemas.microsoft.com/office/powerpoint/2010/main" val="4206954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43</a:t>
            </a:fld>
            <a:endParaRPr lang="en-US"/>
          </a:p>
        </p:txBody>
      </p:sp>
    </p:spTree>
    <p:extLst>
      <p:ext uri="{BB962C8B-B14F-4D97-AF65-F5344CB8AC3E}">
        <p14:creationId xmlns:p14="http://schemas.microsoft.com/office/powerpoint/2010/main" val="1462700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44</a:t>
            </a:fld>
            <a:endParaRPr lang="en-US"/>
          </a:p>
        </p:txBody>
      </p:sp>
    </p:spTree>
    <p:extLst>
      <p:ext uri="{BB962C8B-B14F-4D97-AF65-F5344CB8AC3E}">
        <p14:creationId xmlns:p14="http://schemas.microsoft.com/office/powerpoint/2010/main" val="1462700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45</a:t>
            </a:fld>
            <a:endParaRPr lang="en-US"/>
          </a:p>
        </p:txBody>
      </p:sp>
    </p:spTree>
    <p:extLst>
      <p:ext uri="{BB962C8B-B14F-4D97-AF65-F5344CB8AC3E}">
        <p14:creationId xmlns:p14="http://schemas.microsoft.com/office/powerpoint/2010/main" val="371856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46</a:t>
            </a:fld>
            <a:endParaRPr lang="en-US"/>
          </a:p>
        </p:txBody>
      </p:sp>
    </p:spTree>
    <p:extLst>
      <p:ext uri="{BB962C8B-B14F-4D97-AF65-F5344CB8AC3E}">
        <p14:creationId xmlns:p14="http://schemas.microsoft.com/office/powerpoint/2010/main" val="1557391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47</a:t>
            </a:fld>
            <a:endParaRPr lang="en-US"/>
          </a:p>
        </p:txBody>
      </p:sp>
    </p:spTree>
    <p:extLst>
      <p:ext uri="{BB962C8B-B14F-4D97-AF65-F5344CB8AC3E}">
        <p14:creationId xmlns:p14="http://schemas.microsoft.com/office/powerpoint/2010/main" val="4034918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48</a:t>
            </a:fld>
            <a:endParaRPr lang="en-US"/>
          </a:p>
        </p:txBody>
      </p:sp>
    </p:spTree>
    <p:extLst>
      <p:ext uri="{BB962C8B-B14F-4D97-AF65-F5344CB8AC3E}">
        <p14:creationId xmlns:p14="http://schemas.microsoft.com/office/powerpoint/2010/main" val="110576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1D2096C-2369-40D2-9E5E-D8DC4E11E865}" type="slidenum">
              <a:rPr lang="en-US" smtClean="0"/>
              <a:t>2</a:t>
            </a:fld>
            <a:endParaRPr lang="en-US"/>
          </a:p>
        </p:txBody>
      </p:sp>
    </p:spTree>
    <p:extLst>
      <p:ext uri="{BB962C8B-B14F-4D97-AF65-F5344CB8AC3E}">
        <p14:creationId xmlns:p14="http://schemas.microsoft.com/office/powerpoint/2010/main" val="29038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49</a:t>
            </a:fld>
            <a:endParaRPr lang="en-US"/>
          </a:p>
        </p:txBody>
      </p:sp>
    </p:spTree>
    <p:extLst>
      <p:ext uri="{BB962C8B-B14F-4D97-AF65-F5344CB8AC3E}">
        <p14:creationId xmlns:p14="http://schemas.microsoft.com/office/powerpoint/2010/main" val="1299876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50</a:t>
            </a:fld>
            <a:endParaRPr lang="en-US"/>
          </a:p>
        </p:txBody>
      </p:sp>
    </p:spTree>
    <p:extLst>
      <p:ext uri="{BB962C8B-B14F-4D97-AF65-F5344CB8AC3E}">
        <p14:creationId xmlns:p14="http://schemas.microsoft.com/office/powerpoint/2010/main" val="484560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58</a:t>
            </a:fld>
            <a:endParaRPr lang="en-US"/>
          </a:p>
        </p:txBody>
      </p:sp>
    </p:spTree>
    <p:extLst>
      <p:ext uri="{BB962C8B-B14F-4D97-AF65-F5344CB8AC3E}">
        <p14:creationId xmlns:p14="http://schemas.microsoft.com/office/powerpoint/2010/main" val="3068933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1D2096C-2369-40D2-9E5E-D8DC4E11E865}" type="slidenum">
              <a:rPr lang="en-US" smtClean="0"/>
              <a:t>59</a:t>
            </a:fld>
            <a:endParaRPr lang="en-US"/>
          </a:p>
        </p:txBody>
      </p:sp>
    </p:spTree>
    <p:extLst>
      <p:ext uri="{BB962C8B-B14F-4D97-AF65-F5344CB8AC3E}">
        <p14:creationId xmlns:p14="http://schemas.microsoft.com/office/powerpoint/2010/main" val="170247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1D2096C-2369-40D2-9E5E-D8DC4E11E865}" type="slidenum">
              <a:rPr lang="en-US" smtClean="0"/>
              <a:t>60</a:t>
            </a:fld>
            <a:endParaRPr lang="en-US"/>
          </a:p>
        </p:txBody>
      </p:sp>
    </p:spTree>
    <p:extLst>
      <p:ext uri="{BB962C8B-B14F-4D97-AF65-F5344CB8AC3E}">
        <p14:creationId xmlns:p14="http://schemas.microsoft.com/office/powerpoint/2010/main" val="3741367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61</a:t>
            </a:fld>
            <a:endParaRPr lang="en-US"/>
          </a:p>
        </p:txBody>
      </p:sp>
    </p:spTree>
    <p:extLst>
      <p:ext uri="{BB962C8B-B14F-4D97-AF65-F5344CB8AC3E}">
        <p14:creationId xmlns:p14="http://schemas.microsoft.com/office/powerpoint/2010/main" val="1519904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62</a:t>
            </a:fld>
            <a:endParaRPr lang="en-US"/>
          </a:p>
        </p:txBody>
      </p:sp>
    </p:spTree>
    <p:extLst>
      <p:ext uri="{BB962C8B-B14F-4D97-AF65-F5344CB8AC3E}">
        <p14:creationId xmlns:p14="http://schemas.microsoft.com/office/powerpoint/2010/main" val="4263379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63</a:t>
            </a:fld>
            <a:endParaRPr lang="en-US"/>
          </a:p>
        </p:txBody>
      </p:sp>
    </p:spTree>
    <p:extLst>
      <p:ext uri="{BB962C8B-B14F-4D97-AF65-F5344CB8AC3E}">
        <p14:creationId xmlns:p14="http://schemas.microsoft.com/office/powerpoint/2010/main" val="1761380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64</a:t>
            </a:fld>
            <a:endParaRPr lang="en-US"/>
          </a:p>
        </p:txBody>
      </p:sp>
    </p:spTree>
    <p:extLst>
      <p:ext uri="{BB962C8B-B14F-4D97-AF65-F5344CB8AC3E}">
        <p14:creationId xmlns:p14="http://schemas.microsoft.com/office/powerpoint/2010/main" val="1577808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65</a:t>
            </a:fld>
            <a:endParaRPr lang="en-US"/>
          </a:p>
        </p:txBody>
      </p:sp>
    </p:spTree>
    <p:extLst>
      <p:ext uri="{BB962C8B-B14F-4D97-AF65-F5344CB8AC3E}">
        <p14:creationId xmlns:p14="http://schemas.microsoft.com/office/powerpoint/2010/main" val="70575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D2096C-2369-40D2-9E5E-D8DC4E11E865}" type="slidenum">
              <a:rPr lang="en-US" smtClean="0"/>
              <a:t>5</a:t>
            </a:fld>
            <a:endParaRPr lang="en-US"/>
          </a:p>
        </p:txBody>
      </p:sp>
    </p:spTree>
    <p:extLst>
      <p:ext uri="{BB962C8B-B14F-4D97-AF65-F5344CB8AC3E}">
        <p14:creationId xmlns:p14="http://schemas.microsoft.com/office/powerpoint/2010/main" val="1256370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66</a:t>
            </a:fld>
            <a:endParaRPr lang="en-US"/>
          </a:p>
        </p:txBody>
      </p:sp>
    </p:spTree>
    <p:extLst>
      <p:ext uri="{BB962C8B-B14F-4D97-AF65-F5344CB8AC3E}">
        <p14:creationId xmlns:p14="http://schemas.microsoft.com/office/powerpoint/2010/main" val="454524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67</a:t>
            </a:fld>
            <a:endParaRPr lang="en-US"/>
          </a:p>
        </p:txBody>
      </p:sp>
    </p:spTree>
    <p:extLst>
      <p:ext uri="{BB962C8B-B14F-4D97-AF65-F5344CB8AC3E}">
        <p14:creationId xmlns:p14="http://schemas.microsoft.com/office/powerpoint/2010/main" val="1921135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68</a:t>
            </a:fld>
            <a:endParaRPr lang="en-US"/>
          </a:p>
        </p:txBody>
      </p:sp>
    </p:spTree>
    <p:extLst>
      <p:ext uri="{BB962C8B-B14F-4D97-AF65-F5344CB8AC3E}">
        <p14:creationId xmlns:p14="http://schemas.microsoft.com/office/powerpoint/2010/main" val="1829458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74</a:t>
            </a:fld>
            <a:endParaRPr lang="en-US"/>
          </a:p>
        </p:txBody>
      </p:sp>
    </p:spTree>
    <p:extLst>
      <p:ext uri="{BB962C8B-B14F-4D97-AF65-F5344CB8AC3E}">
        <p14:creationId xmlns:p14="http://schemas.microsoft.com/office/powerpoint/2010/main" val="193576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76</a:t>
            </a:fld>
            <a:endParaRPr lang="en-US"/>
          </a:p>
        </p:txBody>
      </p:sp>
    </p:spTree>
    <p:extLst>
      <p:ext uri="{BB962C8B-B14F-4D97-AF65-F5344CB8AC3E}">
        <p14:creationId xmlns:p14="http://schemas.microsoft.com/office/powerpoint/2010/main" val="3611845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78</a:t>
            </a:fld>
            <a:endParaRPr lang="en-US"/>
          </a:p>
        </p:txBody>
      </p:sp>
    </p:spTree>
    <p:extLst>
      <p:ext uri="{BB962C8B-B14F-4D97-AF65-F5344CB8AC3E}">
        <p14:creationId xmlns:p14="http://schemas.microsoft.com/office/powerpoint/2010/main" val="54538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79</a:t>
            </a:fld>
            <a:endParaRPr lang="en-US"/>
          </a:p>
        </p:txBody>
      </p:sp>
    </p:spTree>
    <p:extLst>
      <p:ext uri="{BB962C8B-B14F-4D97-AF65-F5344CB8AC3E}">
        <p14:creationId xmlns:p14="http://schemas.microsoft.com/office/powerpoint/2010/main" val="2583538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83</a:t>
            </a:fld>
            <a:endParaRPr lang="en-US"/>
          </a:p>
        </p:txBody>
      </p:sp>
    </p:spTree>
    <p:extLst>
      <p:ext uri="{BB962C8B-B14F-4D97-AF65-F5344CB8AC3E}">
        <p14:creationId xmlns:p14="http://schemas.microsoft.com/office/powerpoint/2010/main" val="8313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D2096C-2369-40D2-9E5E-D8DC4E11E865}" type="slidenum">
              <a:rPr lang="en-US" smtClean="0"/>
              <a:t>6</a:t>
            </a:fld>
            <a:endParaRPr lang="en-US"/>
          </a:p>
        </p:txBody>
      </p:sp>
    </p:spTree>
    <p:extLst>
      <p:ext uri="{BB962C8B-B14F-4D97-AF65-F5344CB8AC3E}">
        <p14:creationId xmlns:p14="http://schemas.microsoft.com/office/powerpoint/2010/main" val="194395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13</a:t>
            </a:fld>
            <a:endParaRPr lang="en-US"/>
          </a:p>
        </p:txBody>
      </p:sp>
    </p:spTree>
    <p:extLst>
      <p:ext uri="{BB962C8B-B14F-4D97-AF65-F5344CB8AC3E}">
        <p14:creationId xmlns:p14="http://schemas.microsoft.com/office/powerpoint/2010/main" val="322305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15</a:t>
            </a:fld>
            <a:endParaRPr lang="en-US"/>
          </a:p>
        </p:txBody>
      </p:sp>
    </p:spTree>
    <p:extLst>
      <p:ext uri="{BB962C8B-B14F-4D97-AF65-F5344CB8AC3E}">
        <p14:creationId xmlns:p14="http://schemas.microsoft.com/office/powerpoint/2010/main" val="114650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D2096C-2369-40D2-9E5E-D8DC4E11E865}" type="slidenum">
              <a:rPr lang="en-US" smtClean="0"/>
              <a:t>26</a:t>
            </a:fld>
            <a:endParaRPr lang="en-US"/>
          </a:p>
        </p:txBody>
      </p:sp>
    </p:spTree>
    <p:extLst>
      <p:ext uri="{BB962C8B-B14F-4D97-AF65-F5344CB8AC3E}">
        <p14:creationId xmlns:p14="http://schemas.microsoft.com/office/powerpoint/2010/main" val="288188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D2096C-2369-40D2-9E5E-D8DC4E11E865}" type="slidenum">
              <a:rPr lang="en-US" smtClean="0"/>
              <a:t>33</a:t>
            </a:fld>
            <a:endParaRPr lang="en-US"/>
          </a:p>
        </p:txBody>
      </p:sp>
    </p:spTree>
    <p:extLst>
      <p:ext uri="{BB962C8B-B14F-4D97-AF65-F5344CB8AC3E}">
        <p14:creationId xmlns:p14="http://schemas.microsoft.com/office/powerpoint/2010/main" val="1716124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1D2096C-2369-40D2-9E5E-D8DC4E11E865}" type="slidenum">
              <a:rPr lang="en-US" smtClean="0"/>
              <a:t>35</a:t>
            </a:fld>
            <a:endParaRPr lang="en-US"/>
          </a:p>
        </p:txBody>
      </p:sp>
    </p:spTree>
    <p:extLst>
      <p:ext uri="{BB962C8B-B14F-4D97-AF65-F5344CB8AC3E}">
        <p14:creationId xmlns:p14="http://schemas.microsoft.com/office/powerpoint/2010/main" val="107763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E6F901-63D5-4149-8D22-BA327DFD8AF4}" type="datetime1">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2891531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2572A9-3D70-47C0-97FA-B69D5A91A392}" type="datetime1">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B87E4-7748-4117-92E5-790DAABEC644}" type="slidenum">
              <a:rPr lang="en-US" smtClean="0"/>
              <a:t>‹#›</a:t>
            </a:fld>
            <a:endParaRPr lang="en-US"/>
          </a:p>
        </p:txBody>
      </p:sp>
    </p:spTree>
    <p:extLst>
      <p:ext uri="{BB962C8B-B14F-4D97-AF65-F5344CB8AC3E}">
        <p14:creationId xmlns:p14="http://schemas.microsoft.com/office/powerpoint/2010/main" val="120685741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5994E-F0A1-47F0-A39C-E923D779AF8D}" type="datetime1">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B87E4-7748-4117-92E5-790DAABEC644}" type="slidenum">
              <a:rPr lang="en-US" smtClean="0"/>
              <a:t>‹#›</a:t>
            </a:fld>
            <a:endParaRPr lang="en-US"/>
          </a:p>
        </p:txBody>
      </p:sp>
    </p:spTree>
    <p:extLst>
      <p:ext uri="{BB962C8B-B14F-4D97-AF65-F5344CB8AC3E}">
        <p14:creationId xmlns:p14="http://schemas.microsoft.com/office/powerpoint/2010/main" val="276731931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0A7CA1-90E5-49F1-8085-93E4C60EBECE}" type="datetime1">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122892406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65DA8D-394A-4D77-B417-9BF2BF0E19A1}" type="datetime1">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197243907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2E26EA-CB0F-400A-A685-9397DB8E670D}" type="datetime1">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231070338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EBB63D-88BE-4523-815C-376FA2CD90EC}" type="datetime1">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13962276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74C58-E9C6-45BB-BAAA-7752DCE4D9E7}" type="datetime1">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4474955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93F9E-4146-40D8-BF2E-CBD231DBEE27}" type="datetime1">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336741" y="6383244"/>
            <a:ext cx="2743200" cy="365125"/>
          </a:xfrm>
        </p:spPr>
        <p:txBody>
          <a:bodyPr/>
          <a:lstStyle>
            <a:lvl1pPr>
              <a:defRPr sz="1600">
                <a:solidFill>
                  <a:schemeClr val="bg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259448878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71DDA0-0666-40B4-8D18-1793F8197EEE}" type="datetime1">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B87E4-7748-4117-92E5-790DAABEC644}" type="slidenum">
              <a:rPr lang="en-US" smtClean="0"/>
              <a:t>‹#›</a:t>
            </a:fld>
            <a:endParaRPr lang="en-US"/>
          </a:p>
        </p:txBody>
      </p:sp>
    </p:spTree>
    <p:extLst>
      <p:ext uri="{BB962C8B-B14F-4D97-AF65-F5344CB8AC3E}">
        <p14:creationId xmlns:p14="http://schemas.microsoft.com/office/powerpoint/2010/main" val="7858132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8DFDB5-C294-4C05-8D0C-BF3C3F0D61C2}" type="datetime1">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B87E4-7748-4117-92E5-790DAABEC644}" type="slidenum">
              <a:rPr lang="en-US" smtClean="0"/>
              <a:t>‹#›</a:t>
            </a:fld>
            <a:endParaRPr lang="en-US"/>
          </a:p>
        </p:txBody>
      </p:sp>
    </p:spTree>
    <p:extLst>
      <p:ext uri="{BB962C8B-B14F-4D97-AF65-F5344CB8AC3E}">
        <p14:creationId xmlns:p14="http://schemas.microsoft.com/office/powerpoint/2010/main" val="250977826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9AA10-78D2-42F7-9720-E49682649338}" type="datetime1">
              <a:rPr lang="en-US" smtClean="0"/>
              <a:t>12/12/2021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B87E4-7748-4117-92E5-790DAABEC644}" type="slidenum">
              <a:rPr lang="en-US" smtClean="0"/>
              <a:t>‹#›</a:t>
            </a:fld>
            <a:endParaRPr lang="en-US"/>
          </a:p>
        </p:txBody>
      </p:sp>
    </p:spTree>
    <p:extLst>
      <p:ext uri="{BB962C8B-B14F-4D97-AF65-F5344CB8AC3E}">
        <p14:creationId xmlns:p14="http://schemas.microsoft.com/office/powerpoint/2010/main" val="2116634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19.png"/><Relationship Id="rId10" Type="http://schemas.openxmlformats.org/officeDocument/2006/relationships/image" Target="../media/image30.png"/><Relationship Id="rId4" Type="http://schemas.openxmlformats.org/officeDocument/2006/relationships/image" Target="../media/image26.jpe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image" Target="../media/image38.jpeg"/><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3.jpeg"/><Relationship Id="rId5" Type="http://schemas.microsoft.com/office/2007/relationships/hdphoto" Target="../media/hdphoto1.wdp"/><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7.gif"/><Relationship Id="rId4" Type="http://schemas.microsoft.com/office/2007/relationships/hdphoto" Target="../media/hdphoto8.wdp"/></Relationships>
</file>

<file path=ppt/slides/_rels/slide7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7.gif"/><Relationship Id="rId7" Type="http://schemas.openxmlformats.org/officeDocument/2006/relationships/image" Target="../media/image59.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8.pn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60.png"/></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png"/></Relationships>
</file>

<file path=ppt/slides/_rels/slide7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microsoft.com/office/2007/relationships/hdphoto" Target="../media/hdphoto10.wdp"/><Relationship Id="rId4" Type="http://schemas.openxmlformats.org/officeDocument/2006/relationships/image" Target="../media/image74.jpe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77.png"/><Relationship Id="rId4" Type="http://schemas.microsoft.com/office/2007/relationships/hdphoto" Target="../media/hdphoto11.wdp"/></Relationships>
</file>

<file path=ppt/slides/_rels/slide8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7.xml"/><Relationship Id="rId5" Type="http://schemas.openxmlformats.org/officeDocument/2006/relationships/hyperlink" Target="http://www.studythecalendar.com/" TargetMode="External"/><Relationship Id="rId4" Type="http://schemas.openxmlformats.org/officeDocument/2006/relationships/hyperlink" Target="mailto:questions@studythecalendar.com"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8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8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8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8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2335270" y="641184"/>
            <a:ext cx="9311295" cy="4874359"/>
          </a:xfrm>
          <a:prstGeom prst="roundRect">
            <a:avLst>
              <a:gd name="adj" fmla="val 13493"/>
            </a:avLst>
          </a:prstGeom>
          <a:noFill/>
          <a:ln w="76200">
            <a:noFill/>
          </a:ln>
          <a:effectLst/>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r>
              <a:rPr lang="en-US" sz="9600" b="1" dirty="0">
                <a:ln w="1905">
                  <a:solidFill>
                    <a:sysClr val="windowText" lastClr="000000"/>
                  </a:solidFill>
                </a:ln>
                <a:solidFill>
                  <a:schemeClr val="accent4">
                    <a:lumMod val="75000"/>
                  </a:schemeClr>
                </a:solidFill>
                <a:effectLst>
                  <a:glow rad="228600">
                    <a:schemeClr val="bg1">
                      <a:alpha val="52000"/>
                    </a:schemeClr>
                  </a:glow>
                  <a:innerShdw blurRad="69850" dist="43180" dir="5400000">
                    <a:srgbClr val="000000">
                      <a:alpha val="65000"/>
                    </a:srgbClr>
                  </a:innerShdw>
                </a:effectLst>
                <a:latin typeface="Old English Text MT" panose="03040902040508030806" pitchFamily="66" charset="0"/>
              </a:rPr>
              <a:t>Calculating</a:t>
            </a:r>
            <a:r>
              <a:rPr lang="en-US" sz="9600" b="1" dirty="0">
                <a:ln w="1905">
                  <a:solidFill>
                    <a:sysClr val="windowText" lastClr="000000"/>
                  </a:solidFill>
                </a:ln>
                <a:solidFill>
                  <a:srgbClr val="00B0F0"/>
                </a:solidFill>
                <a:effectLst>
                  <a:glow rad="228600">
                    <a:schemeClr val="bg1">
                      <a:alpha val="52000"/>
                    </a:schemeClr>
                  </a:glow>
                  <a:innerShdw blurRad="69850" dist="43180" dir="5400000">
                    <a:srgbClr val="000000">
                      <a:alpha val="65000"/>
                    </a:srgbClr>
                  </a:innerShdw>
                </a:effectLst>
                <a:latin typeface="Old English Text MT" panose="03040902040508030806" pitchFamily="66" charset="0"/>
              </a:rPr>
              <a:t> </a:t>
            </a:r>
            <a:br>
              <a:rPr lang="en-US" sz="9600" b="1" dirty="0">
                <a:ln w="1905">
                  <a:solidFill>
                    <a:sysClr val="windowText" lastClr="000000"/>
                  </a:solidFill>
                </a:ln>
                <a:solidFill>
                  <a:srgbClr val="00B0F0"/>
                </a:solidFill>
                <a:effectLst>
                  <a:glow rad="228600">
                    <a:schemeClr val="bg1">
                      <a:alpha val="52000"/>
                    </a:schemeClr>
                  </a:glow>
                  <a:innerShdw blurRad="69850" dist="43180" dir="5400000">
                    <a:srgbClr val="000000">
                      <a:alpha val="65000"/>
                    </a:srgbClr>
                  </a:innerShdw>
                </a:effectLst>
                <a:latin typeface="Old English Text MT" panose="03040902040508030806" pitchFamily="66" charset="0"/>
              </a:rPr>
            </a:br>
            <a:r>
              <a:rPr lang="en-US" sz="9600" b="1" dirty="0">
                <a:ln w="1905">
                  <a:solidFill>
                    <a:sysClr val="windowText" lastClr="000000"/>
                  </a:solidFill>
                </a:ln>
                <a:solidFill>
                  <a:srgbClr val="00B0F0"/>
                </a:solidFill>
                <a:effectLst>
                  <a:glow rad="228600">
                    <a:schemeClr val="bg1">
                      <a:alpha val="52000"/>
                    </a:schemeClr>
                  </a:glow>
                  <a:innerShdw blurRad="69850" dist="43180" dir="5400000">
                    <a:srgbClr val="000000">
                      <a:alpha val="65000"/>
                    </a:srgbClr>
                  </a:innerShdw>
                </a:effectLst>
                <a:latin typeface="Old English Text MT" panose="03040902040508030806" pitchFamily="66" charset="0"/>
              </a:rPr>
              <a:t>    Atonement </a:t>
            </a:r>
            <a:br>
              <a:rPr lang="en-US" sz="9600" b="1" dirty="0">
                <a:ln w="1905">
                  <a:solidFill>
                    <a:sysClr val="windowText" lastClr="000000"/>
                  </a:solidFill>
                </a:ln>
                <a:solidFill>
                  <a:srgbClr val="00B0F0"/>
                </a:solidFill>
                <a:effectLst>
                  <a:glow rad="228600">
                    <a:schemeClr val="bg1">
                      <a:alpha val="52000"/>
                    </a:schemeClr>
                  </a:glow>
                  <a:innerShdw blurRad="69850" dist="43180" dir="5400000">
                    <a:srgbClr val="000000">
                      <a:alpha val="65000"/>
                    </a:srgbClr>
                  </a:innerShdw>
                </a:effectLst>
                <a:latin typeface="Old English Text MT" panose="03040902040508030806" pitchFamily="66" charset="0"/>
              </a:rPr>
            </a:br>
            <a:r>
              <a:rPr lang="en-US" sz="9600" b="1" dirty="0">
                <a:ln w="1905">
                  <a:solidFill>
                    <a:sysClr val="windowText" lastClr="000000"/>
                  </a:solidFill>
                </a:ln>
                <a:solidFill>
                  <a:srgbClr val="00B0F0"/>
                </a:solidFill>
                <a:effectLst>
                  <a:glow rad="228600">
                    <a:schemeClr val="bg1">
                      <a:alpha val="52000"/>
                    </a:schemeClr>
                  </a:glow>
                  <a:innerShdw blurRad="69850" dist="43180" dir="5400000">
                    <a:srgbClr val="000000">
                      <a:alpha val="65000"/>
                    </a:srgbClr>
                  </a:innerShdw>
                </a:effectLst>
                <a:latin typeface="Old English Text MT" panose="03040902040508030806" pitchFamily="66" charset="0"/>
              </a:rPr>
              <a:t>        </a:t>
            </a:r>
            <a:r>
              <a:rPr lang="en-US" sz="9600" b="1" dirty="0">
                <a:ln w="1905">
                  <a:solidFill>
                    <a:sysClr val="windowText" lastClr="000000"/>
                  </a:solidFill>
                </a:ln>
                <a:solidFill>
                  <a:schemeClr val="accent4">
                    <a:lumMod val="75000"/>
                  </a:schemeClr>
                </a:solidFill>
                <a:effectLst>
                  <a:glow rad="228600">
                    <a:schemeClr val="bg1">
                      <a:alpha val="52000"/>
                    </a:schemeClr>
                  </a:glow>
                  <a:innerShdw blurRad="69850" dist="43180" dir="5400000">
                    <a:srgbClr val="000000">
                      <a:alpha val="65000"/>
                    </a:srgbClr>
                  </a:innerShdw>
                </a:effectLst>
                <a:latin typeface="Old English Text MT" panose="03040902040508030806" pitchFamily="66" charset="0"/>
              </a:rPr>
              <a:t>Correctly</a:t>
            </a:r>
          </a:p>
        </p:txBody>
      </p:sp>
      <p:pic>
        <p:nvPicPr>
          <p:cNvPr id="12" name="Picture 11" descr="C:\Users\Rae\Desktop\Best CCC Logo Clear with colors in circle SM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9330" y="342396"/>
            <a:ext cx="1419145" cy="1468420"/>
          </a:xfrm>
          <a:prstGeom prst="rect">
            <a:avLst/>
          </a:prstGeom>
          <a:noFill/>
          <a:effectLst>
            <a:glow rad="520700">
              <a:schemeClr val="accent1">
                <a:satMod val="175000"/>
                <a:alpha val="41000"/>
              </a:schemeClr>
            </a:glo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2382500" y="-177966"/>
            <a:ext cx="6096000" cy="9140964"/>
          </a:xfrm>
          <a:prstGeom prst="rect">
            <a:avLst/>
          </a:prstGeom>
          <a:solidFill>
            <a:schemeClr val="accent6">
              <a:lumMod val="20000"/>
              <a:lumOff val="80000"/>
            </a:schemeClr>
          </a:solidFill>
        </p:spPr>
        <p:txBody>
          <a:bodyPr>
            <a:spAutoFit/>
          </a:bodyPr>
          <a:lstStyle/>
          <a:p>
            <a:r>
              <a:rPr lang="en-CA" b="1" baseline="30000" dirty="0">
                <a:solidFill>
                  <a:srgbClr val="000000"/>
                </a:solidFill>
                <a:latin typeface="Segoe UI" panose="020B0502040204020203" pitchFamily="34" charset="0"/>
                <a:ea typeface="Times New Roman" panose="02020603050405020304" pitchFamily="18" charset="0"/>
              </a:rPr>
              <a:t>23 </a:t>
            </a:r>
            <a:r>
              <a:rPr lang="en-CA" dirty="0">
                <a:solidFill>
                  <a:srgbClr val="000000"/>
                </a:solidFill>
                <a:latin typeface="Segoe UI" panose="020B0502040204020203" pitchFamily="34" charset="0"/>
                <a:ea typeface="Times New Roman" panose="02020603050405020304" pitchFamily="18" charset="0"/>
              </a:rPr>
              <a:t>And the </a:t>
            </a:r>
            <a:r>
              <a:rPr lang="en-CA" cap="small" dirty="0">
                <a:solidFill>
                  <a:srgbClr val="000000"/>
                </a:solidFill>
                <a:latin typeface="Segoe UI" panose="020B0502040204020203" pitchFamily="34" charset="0"/>
                <a:ea typeface="Times New Roman" panose="02020603050405020304" pitchFamily="18" charset="0"/>
              </a:rPr>
              <a:t>Lord</a:t>
            </a:r>
            <a:r>
              <a:rPr lang="en-CA" dirty="0">
                <a:solidFill>
                  <a:srgbClr val="000000"/>
                </a:solidFill>
                <a:latin typeface="Segoe UI" panose="020B0502040204020203" pitchFamily="34" charset="0"/>
                <a:ea typeface="Times New Roman" panose="02020603050405020304" pitchFamily="18" charset="0"/>
              </a:rPr>
              <a:t> </a:t>
            </a:r>
            <a:r>
              <a:rPr lang="en-CA" dirty="0" err="1">
                <a:solidFill>
                  <a:srgbClr val="000000"/>
                </a:solidFill>
                <a:latin typeface="Segoe UI" panose="020B0502040204020203" pitchFamily="34" charset="0"/>
                <a:ea typeface="Times New Roman" panose="02020603050405020304" pitchFamily="18" charset="0"/>
              </a:rPr>
              <a:t>spake</a:t>
            </a:r>
            <a:r>
              <a:rPr lang="en-CA" dirty="0">
                <a:solidFill>
                  <a:srgbClr val="000000"/>
                </a:solidFill>
                <a:latin typeface="Segoe UI" panose="020B0502040204020203" pitchFamily="34" charset="0"/>
                <a:ea typeface="Times New Roman" panose="02020603050405020304" pitchFamily="18" charset="0"/>
              </a:rPr>
              <a:t> unto Moses, saying,</a:t>
            </a:r>
            <a:endParaRPr lang="en-CA" dirty="0">
              <a:latin typeface="Times New Roman" panose="02020603050405020304" pitchFamily="18" charset="0"/>
              <a:ea typeface="Times New Roman" panose="02020603050405020304" pitchFamily="18" charset="0"/>
            </a:endParaRPr>
          </a:p>
          <a:p>
            <a:r>
              <a:rPr lang="en-CA" b="1" baseline="30000" dirty="0">
                <a:solidFill>
                  <a:srgbClr val="000000"/>
                </a:solidFill>
                <a:latin typeface="Segoe UI" panose="020B0502040204020203" pitchFamily="34" charset="0"/>
                <a:ea typeface="Times New Roman" panose="02020603050405020304" pitchFamily="18" charset="0"/>
              </a:rPr>
              <a:t>24 </a:t>
            </a:r>
            <a:r>
              <a:rPr lang="en-CA" dirty="0">
                <a:solidFill>
                  <a:srgbClr val="000000"/>
                </a:solidFill>
                <a:latin typeface="Segoe UI" panose="020B0502040204020203" pitchFamily="34" charset="0"/>
                <a:ea typeface="Times New Roman" panose="02020603050405020304" pitchFamily="18" charset="0"/>
              </a:rPr>
              <a:t>Speak unto the children of Israel, saying, In the seventh month, in the first day of the month, shall ye have a </a:t>
            </a:r>
            <a:r>
              <a:rPr lang="en-CA" dirty="0" err="1">
                <a:solidFill>
                  <a:srgbClr val="000000"/>
                </a:solidFill>
                <a:latin typeface="Segoe UI" panose="020B0502040204020203" pitchFamily="34" charset="0"/>
                <a:ea typeface="Times New Roman" panose="02020603050405020304" pitchFamily="18" charset="0"/>
              </a:rPr>
              <a:t>sabbath</a:t>
            </a:r>
            <a:r>
              <a:rPr lang="en-CA" dirty="0">
                <a:solidFill>
                  <a:srgbClr val="000000"/>
                </a:solidFill>
                <a:latin typeface="Segoe UI" panose="020B0502040204020203" pitchFamily="34" charset="0"/>
                <a:ea typeface="Times New Roman" panose="02020603050405020304" pitchFamily="18" charset="0"/>
              </a:rPr>
              <a:t>, a memorial of blowing of trumpets, an holy convocation.</a:t>
            </a:r>
            <a:endParaRPr lang="en-CA" dirty="0">
              <a:latin typeface="Times New Roman" panose="02020603050405020304" pitchFamily="18" charset="0"/>
              <a:ea typeface="Times New Roman" panose="02020603050405020304" pitchFamily="18" charset="0"/>
            </a:endParaRPr>
          </a:p>
          <a:p>
            <a:r>
              <a:rPr lang="en-CA" b="1" baseline="30000" dirty="0">
                <a:solidFill>
                  <a:srgbClr val="000000"/>
                </a:solidFill>
                <a:latin typeface="Segoe UI" panose="020B0502040204020203" pitchFamily="34" charset="0"/>
                <a:ea typeface="Times New Roman" panose="02020603050405020304" pitchFamily="18" charset="0"/>
              </a:rPr>
              <a:t>25 </a:t>
            </a:r>
            <a:r>
              <a:rPr lang="en-CA" dirty="0">
                <a:solidFill>
                  <a:srgbClr val="000000"/>
                </a:solidFill>
                <a:latin typeface="Segoe UI" panose="020B0502040204020203" pitchFamily="34" charset="0"/>
                <a:ea typeface="Times New Roman" panose="02020603050405020304" pitchFamily="18" charset="0"/>
              </a:rPr>
              <a:t>Ye shall do no servile work therein: but ye shall offer an offering made by fire unto the </a:t>
            </a:r>
            <a:r>
              <a:rPr lang="en-CA" cap="small" dirty="0">
                <a:solidFill>
                  <a:srgbClr val="000000"/>
                </a:solidFill>
                <a:latin typeface="Segoe UI" panose="020B0502040204020203" pitchFamily="34" charset="0"/>
                <a:ea typeface="Times New Roman" panose="02020603050405020304" pitchFamily="18" charset="0"/>
              </a:rPr>
              <a:t>Lord</a:t>
            </a:r>
            <a:r>
              <a:rPr lang="en-CA" dirty="0">
                <a:solidFill>
                  <a:srgbClr val="000000"/>
                </a:solidFill>
                <a:latin typeface="Segoe UI" panose="020B0502040204020203" pitchFamily="34" charset="0"/>
                <a:ea typeface="Times New Roman" panose="02020603050405020304" pitchFamily="18" charset="0"/>
              </a:rPr>
              <a:t>.</a:t>
            </a:r>
            <a:endParaRPr lang="en-CA" dirty="0">
              <a:latin typeface="Times New Roman" panose="02020603050405020304" pitchFamily="18" charset="0"/>
              <a:ea typeface="Times New Roman" panose="02020603050405020304" pitchFamily="18" charset="0"/>
            </a:endParaRPr>
          </a:p>
          <a:p>
            <a:r>
              <a:rPr lang="en-CA" b="1" baseline="30000" dirty="0">
                <a:solidFill>
                  <a:srgbClr val="000000"/>
                </a:solidFill>
                <a:latin typeface="Segoe UI" panose="020B0502040204020203" pitchFamily="34" charset="0"/>
                <a:ea typeface="Times New Roman" panose="02020603050405020304" pitchFamily="18" charset="0"/>
              </a:rPr>
              <a:t>26 </a:t>
            </a:r>
            <a:r>
              <a:rPr lang="en-CA" dirty="0">
                <a:solidFill>
                  <a:srgbClr val="000000"/>
                </a:solidFill>
                <a:latin typeface="Segoe UI" panose="020B0502040204020203" pitchFamily="34" charset="0"/>
                <a:ea typeface="Times New Roman" panose="02020603050405020304" pitchFamily="18" charset="0"/>
              </a:rPr>
              <a:t>And the </a:t>
            </a:r>
            <a:r>
              <a:rPr lang="en-CA" cap="small" dirty="0">
                <a:solidFill>
                  <a:srgbClr val="000000"/>
                </a:solidFill>
                <a:latin typeface="Segoe UI" panose="020B0502040204020203" pitchFamily="34" charset="0"/>
                <a:ea typeface="Times New Roman" panose="02020603050405020304" pitchFamily="18" charset="0"/>
              </a:rPr>
              <a:t>Lord</a:t>
            </a:r>
            <a:r>
              <a:rPr lang="en-CA" dirty="0">
                <a:solidFill>
                  <a:srgbClr val="000000"/>
                </a:solidFill>
                <a:latin typeface="Segoe UI" panose="020B0502040204020203" pitchFamily="34" charset="0"/>
                <a:ea typeface="Times New Roman" panose="02020603050405020304" pitchFamily="18" charset="0"/>
              </a:rPr>
              <a:t> </a:t>
            </a:r>
            <a:r>
              <a:rPr lang="en-CA" dirty="0" err="1">
                <a:solidFill>
                  <a:srgbClr val="000000"/>
                </a:solidFill>
                <a:latin typeface="Segoe UI" panose="020B0502040204020203" pitchFamily="34" charset="0"/>
                <a:ea typeface="Times New Roman" panose="02020603050405020304" pitchFamily="18" charset="0"/>
              </a:rPr>
              <a:t>spake</a:t>
            </a:r>
            <a:r>
              <a:rPr lang="en-CA" dirty="0">
                <a:solidFill>
                  <a:srgbClr val="000000"/>
                </a:solidFill>
                <a:latin typeface="Segoe UI" panose="020B0502040204020203" pitchFamily="34" charset="0"/>
                <a:ea typeface="Times New Roman" panose="02020603050405020304" pitchFamily="18" charset="0"/>
              </a:rPr>
              <a:t> unto Moses, saying,</a:t>
            </a:r>
            <a:endParaRPr lang="en-CA" dirty="0">
              <a:latin typeface="Times New Roman" panose="02020603050405020304" pitchFamily="18" charset="0"/>
              <a:ea typeface="Times New Roman" panose="02020603050405020304" pitchFamily="18" charset="0"/>
            </a:endParaRPr>
          </a:p>
          <a:p>
            <a:r>
              <a:rPr lang="en-CA" b="1" baseline="30000" dirty="0">
                <a:solidFill>
                  <a:srgbClr val="000000"/>
                </a:solidFill>
                <a:latin typeface="Segoe UI" panose="020B0502040204020203" pitchFamily="34" charset="0"/>
                <a:ea typeface="Times New Roman" panose="02020603050405020304" pitchFamily="18" charset="0"/>
              </a:rPr>
              <a:t>27 </a:t>
            </a:r>
            <a:r>
              <a:rPr lang="en-CA" dirty="0">
                <a:solidFill>
                  <a:srgbClr val="000000"/>
                </a:solidFill>
                <a:latin typeface="Segoe UI" panose="020B0502040204020203" pitchFamily="34" charset="0"/>
                <a:ea typeface="Times New Roman" panose="02020603050405020304" pitchFamily="18" charset="0"/>
              </a:rPr>
              <a:t>Also on the tenth day of this seventh month there shall be a day of atonement: it shall be an holy convocation unto you; and ye shall afflict your souls, and offer an offering made by fire unto the </a:t>
            </a:r>
            <a:r>
              <a:rPr lang="en-CA" cap="small" dirty="0">
                <a:solidFill>
                  <a:srgbClr val="000000"/>
                </a:solidFill>
                <a:latin typeface="Segoe UI" panose="020B0502040204020203" pitchFamily="34" charset="0"/>
                <a:ea typeface="Times New Roman" panose="02020603050405020304" pitchFamily="18" charset="0"/>
              </a:rPr>
              <a:t>Lord</a:t>
            </a:r>
            <a:r>
              <a:rPr lang="en-CA" dirty="0">
                <a:solidFill>
                  <a:srgbClr val="000000"/>
                </a:solidFill>
                <a:latin typeface="Segoe UI" panose="020B0502040204020203" pitchFamily="34" charset="0"/>
                <a:ea typeface="Times New Roman" panose="02020603050405020304" pitchFamily="18" charset="0"/>
              </a:rPr>
              <a:t>.</a:t>
            </a:r>
            <a:endParaRPr lang="en-CA" dirty="0">
              <a:latin typeface="Times New Roman" panose="02020603050405020304" pitchFamily="18" charset="0"/>
              <a:ea typeface="Times New Roman" panose="02020603050405020304" pitchFamily="18" charset="0"/>
            </a:endParaRPr>
          </a:p>
          <a:p>
            <a:r>
              <a:rPr lang="en-CA" b="1" baseline="30000" dirty="0">
                <a:solidFill>
                  <a:srgbClr val="000000"/>
                </a:solidFill>
                <a:latin typeface="Segoe UI" panose="020B0502040204020203" pitchFamily="34" charset="0"/>
                <a:ea typeface="Times New Roman" panose="02020603050405020304" pitchFamily="18" charset="0"/>
              </a:rPr>
              <a:t>28 </a:t>
            </a:r>
            <a:r>
              <a:rPr lang="en-CA" dirty="0">
                <a:solidFill>
                  <a:srgbClr val="000000"/>
                </a:solidFill>
                <a:latin typeface="Segoe UI" panose="020B0502040204020203" pitchFamily="34" charset="0"/>
                <a:ea typeface="Times New Roman" panose="02020603050405020304" pitchFamily="18" charset="0"/>
              </a:rPr>
              <a:t>And ye shall do no work in that same day: for it is a day of atonement, to make an atonement for you before the </a:t>
            </a:r>
            <a:r>
              <a:rPr lang="en-CA" cap="small" dirty="0">
                <a:solidFill>
                  <a:srgbClr val="000000"/>
                </a:solidFill>
                <a:latin typeface="Segoe UI" panose="020B0502040204020203" pitchFamily="34" charset="0"/>
                <a:ea typeface="Times New Roman" panose="02020603050405020304" pitchFamily="18" charset="0"/>
              </a:rPr>
              <a:t>Lord</a:t>
            </a:r>
            <a:r>
              <a:rPr lang="en-CA" dirty="0">
                <a:solidFill>
                  <a:srgbClr val="000000"/>
                </a:solidFill>
                <a:latin typeface="Segoe UI" panose="020B0502040204020203" pitchFamily="34" charset="0"/>
                <a:ea typeface="Times New Roman" panose="02020603050405020304" pitchFamily="18" charset="0"/>
              </a:rPr>
              <a:t> your God.</a:t>
            </a:r>
            <a:endParaRPr lang="en-CA" dirty="0">
              <a:latin typeface="Times New Roman" panose="02020603050405020304" pitchFamily="18" charset="0"/>
              <a:ea typeface="Times New Roman" panose="02020603050405020304" pitchFamily="18" charset="0"/>
            </a:endParaRPr>
          </a:p>
          <a:p>
            <a:r>
              <a:rPr lang="en-CA" b="1" baseline="30000" dirty="0">
                <a:solidFill>
                  <a:srgbClr val="000000"/>
                </a:solidFill>
                <a:latin typeface="Segoe UI" panose="020B0502040204020203" pitchFamily="34" charset="0"/>
                <a:ea typeface="Times New Roman" panose="02020603050405020304" pitchFamily="18" charset="0"/>
              </a:rPr>
              <a:t>29 </a:t>
            </a:r>
            <a:r>
              <a:rPr lang="en-CA" dirty="0">
                <a:solidFill>
                  <a:srgbClr val="000000"/>
                </a:solidFill>
                <a:latin typeface="Segoe UI" panose="020B0502040204020203" pitchFamily="34" charset="0"/>
                <a:ea typeface="Times New Roman" panose="02020603050405020304" pitchFamily="18" charset="0"/>
              </a:rPr>
              <a:t>For whatsoever soul it be that shall not be afflicted in that same day, he shall be cut off from among his people.</a:t>
            </a:r>
            <a:endParaRPr lang="en-CA" dirty="0">
              <a:latin typeface="Times New Roman" panose="02020603050405020304" pitchFamily="18" charset="0"/>
              <a:ea typeface="Times New Roman" panose="02020603050405020304" pitchFamily="18" charset="0"/>
            </a:endParaRPr>
          </a:p>
          <a:p>
            <a:r>
              <a:rPr lang="en-CA" b="1" baseline="30000" dirty="0">
                <a:solidFill>
                  <a:srgbClr val="000000"/>
                </a:solidFill>
                <a:latin typeface="Segoe UI" panose="020B0502040204020203" pitchFamily="34" charset="0"/>
                <a:ea typeface="Times New Roman" panose="02020603050405020304" pitchFamily="18" charset="0"/>
              </a:rPr>
              <a:t>30 </a:t>
            </a:r>
            <a:r>
              <a:rPr lang="en-CA" dirty="0">
                <a:solidFill>
                  <a:srgbClr val="000000"/>
                </a:solidFill>
                <a:latin typeface="Segoe UI" panose="020B0502040204020203" pitchFamily="34" charset="0"/>
                <a:ea typeface="Times New Roman" panose="02020603050405020304" pitchFamily="18" charset="0"/>
              </a:rPr>
              <a:t>And whatsoever soul it be that doeth any work in that same day, the same soul will I destroy from among his people.</a:t>
            </a:r>
            <a:endParaRPr lang="en-CA" dirty="0">
              <a:latin typeface="Times New Roman" panose="02020603050405020304" pitchFamily="18" charset="0"/>
              <a:ea typeface="Times New Roman" panose="02020603050405020304" pitchFamily="18" charset="0"/>
            </a:endParaRPr>
          </a:p>
          <a:p>
            <a:r>
              <a:rPr lang="en-CA" b="1" baseline="30000" dirty="0">
                <a:solidFill>
                  <a:srgbClr val="000000"/>
                </a:solidFill>
                <a:latin typeface="Segoe UI" panose="020B0502040204020203" pitchFamily="34" charset="0"/>
                <a:ea typeface="Times New Roman" panose="02020603050405020304" pitchFamily="18" charset="0"/>
              </a:rPr>
              <a:t>31 </a:t>
            </a:r>
            <a:r>
              <a:rPr lang="en-CA" dirty="0">
                <a:solidFill>
                  <a:srgbClr val="000000"/>
                </a:solidFill>
                <a:latin typeface="Segoe UI" panose="020B0502040204020203" pitchFamily="34" charset="0"/>
                <a:ea typeface="Times New Roman" panose="02020603050405020304" pitchFamily="18" charset="0"/>
              </a:rPr>
              <a:t>Ye shall do no manner of work: it shall be a statute for ever throughout your generations in all your dwellings.</a:t>
            </a:r>
            <a:endParaRPr lang="en-CA" dirty="0">
              <a:latin typeface="Times New Roman" panose="02020603050405020304" pitchFamily="18" charset="0"/>
              <a:ea typeface="Times New Roman" panose="02020603050405020304" pitchFamily="18" charset="0"/>
            </a:endParaRPr>
          </a:p>
          <a:p>
            <a:r>
              <a:rPr lang="en-CA" b="1" baseline="30000" dirty="0">
                <a:solidFill>
                  <a:srgbClr val="000000"/>
                </a:solidFill>
                <a:latin typeface="Segoe UI" panose="020B0502040204020203" pitchFamily="34" charset="0"/>
                <a:ea typeface="Times New Roman" panose="02020603050405020304" pitchFamily="18" charset="0"/>
              </a:rPr>
              <a:t>32 </a:t>
            </a:r>
            <a:r>
              <a:rPr lang="en-CA" dirty="0">
                <a:solidFill>
                  <a:srgbClr val="000000"/>
                </a:solidFill>
                <a:latin typeface="Segoe UI" panose="020B0502040204020203" pitchFamily="34" charset="0"/>
                <a:ea typeface="Times New Roman" panose="02020603050405020304" pitchFamily="18" charset="0"/>
              </a:rPr>
              <a:t>It shall be unto you a </a:t>
            </a:r>
            <a:r>
              <a:rPr lang="en-CA" dirty="0" err="1">
                <a:solidFill>
                  <a:srgbClr val="000000"/>
                </a:solidFill>
                <a:latin typeface="Segoe UI" panose="020B0502040204020203" pitchFamily="34" charset="0"/>
                <a:ea typeface="Times New Roman" panose="02020603050405020304" pitchFamily="18" charset="0"/>
              </a:rPr>
              <a:t>sabbath</a:t>
            </a:r>
            <a:r>
              <a:rPr lang="en-CA" dirty="0">
                <a:solidFill>
                  <a:srgbClr val="000000"/>
                </a:solidFill>
                <a:latin typeface="Segoe UI" panose="020B0502040204020203" pitchFamily="34" charset="0"/>
                <a:ea typeface="Times New Roman" panose="02020603050405020304" pitchFamily="18" charset="0"/>
              </a:rPr>
              <a:t> of rest, and ye shall afflict your souls: in the ninth day of the month at even, from even unto even, shall ye celebrate your </a:t>
            </a:r>
            <a:r>
              <a:rPr lang="en-CA" dirty="0" err="1">
                <a:solidFill>
                  <a:srgbClr val="000000"/>
                </a:solidFill>
                <a:latin typeface="Segoe UI" panose="020B0502040204020203" pitchFamily="34" charset="0"/>
                <a:ea typeface="Times New Roman" panose="02020603050405020304" pitchFamily="18" charset="0"/>
              </a:rPr>
              <a:t>sabbath</a:t>
            </a:r>
            <a:r>
              <a:rPr lang="en-CA" dirty="0">
                <a:solidFill>
                  <a:srgbClr val="000000"/>
                </a:solidFill>
                <a:latin typeface="Segoe UI" panose="020B0502040204020203" pitchFamily="34" charset="0"/>
                <a:ea typeface="Times New Roman" panose="02020603050405020304" pitchFamily="18" charset="0"/>
              </a:rPr>
              <a:t>.</a:t>
            </a:r>
            <a:endParaRPr lang="en-CA" dirty="0">
              <a:latin typeface="Times New Roman" panose="02020603050405020304" pitchFamily="18" charset="0"/>
              <a:ea typeface="Times New Roman" panose="02020603050405020304" pitchFamily="18" charset="0"/>
            </a:endParaRPr>
          </a:p>
          <a:p>
            <a:r>
              <a:rPr lang="en-CA" sz="1200" dirty="0">
                <a:solidFill>
                  <a:srgbClr val="000000"/>
                </a:solidFill>
                <a:latin typeface="Segoe UI" panose="020B0502040204020203" pitchFamily="34" charset="0"/>
                <a:ea typeface="Times New Roman" panose="02020603050405020304" pitchFamily="18" charset="0"/>
              </a:rPr>
              <a:t> </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233 words … 13 words = 1/2 %  0.055%</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9 words = 0.038%</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 </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 32:  33 words … </a:t>
            </a:r>
            <a:r>
              <a:rPr lang="en-CA" dirty="0" err="1">
                <a:solidFill>
                  <a:srgbClr val="000000"/>
                </a:solidFill>
                <a:latin typeface="Segoe UI" panose="020B0502040204020203" pitchFamily="34" charset="0"/>
                <a:ea typeface="Times New Roman" panose="02020603050405020304" pitchFamily="18" charset="0"/>
              </a:rPr>
              <a:t>vss</a:t>
            </a:r>
            <a:r>
              <a:rPr lang="en-CA" dirty="0">
                <a:solidFill>
                  <a:srgbClr val="000000"/>
                </a:solidFill>
                <a:latin typeface="Segoe UI" panose="020B0502040204020203" pitchFamily="34" charset="0"/>
                <a:ea typeface="Times New Roman" panose="02020603050405020304" pitchFamily="18" charset="0"/>
              </a:rPr>
              <a:t> 13 words: in the ninth day of the month at even, from even unto even 39% (61%)</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32  33 words … </a:t>
            </a:r>
            <a:r>
              <a:rPr lang="en-CA" dirty="0" err="1">
                <a:solidFill>
                  <a:srgbClr val="000000"/>
                </a:solidFill>
                <a:latin typeface="Segoe UI" panose="020B0502040204020203" pitchFamily="34" charset="0"/>
                <a:ea typeface="Times New Roman" panose="02020603050405020304" pitchFamily="18" charset="0"/>
              </a:rPr>
              <a:t>vss</a:t>
            </a:r>
            <a:r>
              <a:rPr lang="en-CA" dirty="0">
                <a:solidFill>
                  <a:srgbClr val="000000"/>
                </a:solidFill>
                <a:latin typeface="Segoe UI" panose="020B0502040204020203" pitchFamily="34" charset="0"/>
                <a:ea typeface="Times New Roman" panose="02020603050405020304" pitchFamily="18" charset="0"/>
              </a:rPr>
              <a:t> 9 words:  in the ninth day of the month at even  27% (73%)</a:t>
            </a:r>
            <a:endParaRPr lang="en-CA"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566280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Bent-Up Arrow 24"/>
          <p:cNvSpPr/>
          <p:nvPr/>
        </p:nvSpPr>
        <p:spPr>
          <a:xfrm rot="5400000">
            <a:off x="3723320" y="5212418"/>
            <a:ext cx="1076763" cy="945847"/>
          </a:xfrm>
          <a:prstGeom prst="bentUpArrow">
            <a:avLst>
              <a:gd name="adj1" fmla="val 13210"/>
              <a:gd name="adj2" fmla="val 25000"/>
              <a:gd name="adj3" fmla="val 25000"/>
            </a:avLst>
          </a:prstGeom>
          <a:solidFill>
            <a:schemeClr val="accent2">
              <a:lumMod val="50000"/>
            </a:schemeClr>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10</a:t>
            </a:fld>
            <a:endParaRPr lang="en-US" sz="1400" b="1" dirty="0">
              <a:solidFill>
                <a:schemeClr val="tx1"/>
              </a:solidFill>
            </a:endParaRPr>
          </a:p>
        </p:txBody>
      </p:sp>
      <p:sp>
        <p:nvSpPr>
          <p:cNvPr id="15" name="Rounded Rectangle 14"/>
          <p:cNvSpPr/>
          <p:nvPr/>
        </p:nvSpPr>
        <p:spPr>
          <a:xfrm>
            <a:off x="266921" y="210474"/>
            <a:ext cx="7728507" cy="1160562"/>
          </a:xfrm>
          <a:prstGeom prst="roundRect">
            <a:avLst>
              <a:gd name="adj" fmla="val 13493"/>
            </a:avLst>
          </a:prstGeom>
          <a:solidFill>
            <a:schemeClr val="accent2">
              <a:lumMod val="20000"/>
              <a:lumOff val="80000"/>
              <a:alpha val="57000"/>
            </a:schemeClr>
          </a:solid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3200" b="1" dirty="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The foundation of Sunset Theory claims </a:t>
            </a:r>
            <a:br>
              <a:rPr lang="en-US" sz="3200" b="1" dirty="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br>
            <a:r>
              <a:rPr lang="en-US" sz="3200" b="1" dirty="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each new day begins at sunset/evening!</a:t>
            </a:r>
          </a:p>
        </p:txBody>
      </p:sp>
      <p:sp>
        <p:nvSpPr>
          <p:cNvPr id="16" name="Rounded Rectangle 15"/>
          <p:cNvSpPr/>
          <p:nvPr/>
        </p:nvSpPr>
        <p:spPr>
          <a:xfrm>
            <a:off x="144966" y="1415640"/>
            <a:ext cx="11829648" cy="1584841"/>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To illustrate this concept for Day of Atonement, </a:t>
            </a:r>
            <a:r>
              <a:rPr lang="en-US" sz="3200" b="1" dirty="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Sunset Theory</a:t>
            </a:r>
            <a:r>
              <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claims the 10</a:t>
            </a:r>
            <a:r>
              <a:rPr lang="en-US" sz="3200" b="1" baseline="30000"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th</a:t>
            </a:r>
            <a:r>
              <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day begins at evening of the 9</a:t>
            </a:r>
            <a:r>
              <a:rPr lang="en-US" sz="3200" b="1" baseline="30000"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th</a:t>
            </a:r>
            <a:r>
              <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day!  </a:t>
            </a:r>
            <a:br>
              <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br>
            <a:r>
              <a:rPr lang="en-US" sz="32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Exactly, where is the “</a:t>
            </a:r>
            <a:r>
              <a:rPr lang="en-US" sz="3200" b="1" dirty="0" smtClean="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evening” </a:t>
            </a:r>
            <a:r>
              <a:rPr lang="en-US" sz="32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of the 9</a:t>
            </a:r>
            <a:r>
              <a:rPr lang="en-US" sz="3200" b="1" baseline="30000"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th</a:t>
            </a:r>
            <a:r>
              <a:rPr lang="en-US" sz="32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day?</a:t>
            </a:r>
            <a:endPar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6387" y="3134293"/>
            <a:ext cx="6388992" cy="2012665"/>
          </a:xfrm>
          <a:prstGeom prst="rect">
            <a:avLst/>
          </a:prstGeom>
          <a:ln>
            <a:solidFill>
              <a:schemeClr val="tx1"/>
            </a:solidFill>
          </a:ln>
        </p:spPr>
      </p:pic>
      <p:sp>
        <p:nvSpPr>
          <p:cNvPr id="18" name="Rectangle 17"/>
          <p:cNvSpPr/>
          <p:nvPr/>
        </p:nvSpPr>
        <p:spPr>
          <a:xfrm>
            <a:off x="3293269" y="4231482"/>
            <a:ext cx="899902" cy="915476"/>
          </a:xfrm>
          <a:prstGeom prst="rect">
            <a:avLst/>
          </a:prstGeom>
          <a:gradFill flip="none" rotWithShape="1">
            <a:gsLst>
              <a:gs pos="51000">
                <a:schemeClr val="accent2">
                  <a:lumMod val="50000"/>
                </a:schemeClr>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4193171" y="5235900"/>
            <a:ext cx="5285366"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a:solidFill>
                  <a:schemeClr val="accent4">
                    <a:lumMod val="75000"/>
                  </a:schemeClr>
                </a:solidFill>
              </a:rPr>
              <a:t>Sunset on the 8</a:t>
            </a:r>
            <a:r>
              <a:rPr lang="en-US" sz="3200" b="1" baseline="30000" dirty="0">
                <a:solidFill>
                  <a:schemeClr val="accent4">
                    <a:lumMod val="75000"/>
                  </a:schemeClr>
                </a:solidFill>
              </a:rPr>
              <a:t>th</a:t>
            </a:r>
            <a:r>
              <a:rPr lang="en-US" sz="3200" b="1" dirty="0">
                <a:solidFill>
                  <a:schemeClr val="accent4">
                    <a:lumMod val="75000"/>
                  </a:schemeClr>
                </a:solidFill>
              </a:rPr>
              <a:t> day … </a:t>
            </a:r>
            <a:endParaRPr lang="en-CA" sz="3200" b="1" dirty="0">
              <a:solidFill>
                <a:schemeClr val="accent4">
                  <a:lumMod val="75000"/>
                </a:schemeClr>
              </a:solidFill>
            </a:endParaRPr>
          </a:p>
        </p:txBody>
      </p:sp>
      <p:sp>
        <p:nvSpPr>
          <p:cNvPr id="22" name="Rectangle 21"/>
          <p:cNvSpPr/>
          <p:nvPr/>
        </p:nvSpPr>
        <p:spPr>
          <a:xfrm>
            <a:off x="557563" y="3590690"/>
            <a:ext cx="2665135" cy="493081"/>
          </a:xfrm>
          <a:prstGeom prst="rect">
            <a:avLst/>
          </a:prstGeom>
          <a:noFill/>
        </p:spPr>
        <p:txBody>
          <a:bodyPr wrap="none" lIns="91440" tIns="45720" rIns="91440" bIns="45720">
            <a:prstTxWarp prst="textWave1">
              <a:avLst>
                <a:gd name="adj1" fmla="val 12500"/>
                <a:gd name="adj2" fmla="val 0"/>
              </a:avLst>
            </a:prstTxWarp>
            <a:spAutoFit/>
            <a:scene3d>
              <a:camera prst="orthographicFront"/>
              <a:lightRig rig="harsh" dir="t"/>
            </a:scene3d>
            <a:sp3d extrusionH="57150" prstMaterial="matte">
              <a:bevelT w="63500" h="12700"/>
              <a:contourClr>
                <a:schemeClr val="bg1">
                  <a:lumMod val="65000"/>
                </a:schemeClr>
              </a:contourClr>
            </a:sp3d>
          </a:bodyPr>
          <a:lstStyle/>
          <a:p>
            <a:pPr algn="ctr"/>
            <a:r>
              <a:rPr lang="en-US" sz="2400" b="1" cap="none" spc="0" dirty="0">
                <a:ln/>
                <a:solidFill>
                  <a:srgbClr val="C00000"/>
                </a:solidFill>
                <a:effectLst/>
              </a:rPr>
              <a:t>Therefore:</a:t>
            </a:r>
            <a:endParaRPr lang="en-US" sz="5400" b="1" cap="none" spc="0" dirty="0">
              <a:ln/>
              <a:solidFill>
                <a:srgbClr val="C00000"/>
              </a:solidFill>
              <a:effectLst/>
            </a:endParaRPr>
          </a:p>
        </p:txBody>
      </p:sp>
      <p:sp>
        <p:nvSpPr>
          <p:cNvPr id="23" name="Bent Arrow 22"/>
          <p:cNvSpPr/>
          <p:nvPr/>
        </p:nvSpPr>
        <p:spPr>
          <a:xfrm rot="10800000" flipH="1">
            <a:off x="3668756" y="5046599"/>
            <a:ext cx="591321" cy="707430"/>
          </a:xfrm>
          <a:prstGeom prst="bentArrow">
            <a:avLst>
              <a:gd name="adj1" fmla="val 18176"/>
              <a:gd name="adj2" fmla="val 33844"/>
              <a:gd name="adj3" fmla="val 50000"/>
              <a:gd name="adj4" fmla="val 50000"/>
            </a:avLst>
          </a:prstGeom>
          <a:gradFill>
            <a:gsLst>
              <a:gs pos="0">
                <a:srgbClr val="002060"/>
              </a:gs>
              <a:gs pos="46000">
                <a:srgbClr val="FFFF00"/>
              </a:gs>
              <a:gs pos="22000">
                <a:schemeClr val="accent2">
                  <a:lumMod val="50000"/>
                </a:schemeClr>
              </a:gs>
            </a:gsLst>
            <a:lin ang="5400000" scaled="1"/>
          </a:gra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TextBox 23"/>
          <p:cNvSpPr txBox="1"/>
          <p:nvPr/>
        </p:nvSpPr>
        <p:spPr>
          <a:xfrm>
            <a:off x="4677244" y="5691008"/>
            <a:ext cx="7514756" cy="1077218"/>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a:solidFill>
                  <a:schemeClr val="accent2">
                    <a:lumMod val="75000"/>
                  </a:schemeClr>
                </a:solidFill>
              </a:rPr>
              <a:t>Ushers in the “</a:t>
            </a:r>
            <a:r>
              <a:rPr lang="en-US" sz="3200" b="1" dirty="0" smtClean="0">
                <a:solidFill>
                  <a:schemeClr val="accent2">
                    <a:lumMod val="75000"/>
                  </a:schemeClr>
                </a:solidFill>
              </a:rPr>
              <a:t>evening/</a:t>
            </a:r>
            <a:r>
              <a:rPr lang="en-US" sz="3200" b="1" dirty="0" err="1" smtClean="0">
                <a:solidFill>
                  <a:schemeClr val="accent2">
                    <a:lumMod val="75000"/>
                  </a:schemeClr>
                </a:solidFill>
              </a:rPr>
              <a:t>ereb</a:t>
            </a:r>
            <a:r>
              <a:rPr lang="en-US" sz="3200" b="1" dirty="0">
                <a:solidFill>
                  <a:schemeClr val="accent2">
                    <a:lumMod val="75000"/>
                  </a:schemeClr>
                </a:solidFill>
              </a:rPr>
              <a:t>” of the 9</a:t>
            </a:r>
            <a:r>
              <a:rPr lang="en-US" sz="3200" b="1" baseline="30000" dirty="0">
                <a:solidFill>
                  <a:schemeClr val="accent2">
                    <a:lumMod val="75000"/>
                  </a:schemeClr>
                </a:solidFill>
              </a:rPr>
              <a:t>th</a:t>
            </a:r>
            <a:r>
              <a:rPr lang="en-US" sz="3200" b="1" dirty="0">
                <a:solidFill>
                  <a:schemeClr val="accent2">
                    <a:lumMod val="75000"/>
                  </a:schemeClr>
                </a:solidFill>
              </a:rPr>
              <a:t> day </a:t>
            </a:r>
            <a:br>
              <a:rPr lang="en-US" sz="3200" b="1" dirty="0">
                <a:solidFill>
                  <a:schemeClr val="accent2">
                    <a:lumMod val="75000"/>
                  </a:schemeClr>
                </a:solidFill>
              </a:rPr>
            </a:br>
            <a:r>
              <a:rPr lang="en-US" sz="3200" b="1" dirty="0">
                <a:solidFill>
                  <a:srgbClr val="C00000"/>
                </a:solidFill>
              </a:rPr>
              <a:t>according to Sunset Theory!</a:t>
            </a:r>
            <a:endParaRPr lang="en-CA" sz="3200" b="1" dirty="0">
              <a:solidFill>
                <a:srgbClr val="C00000"/>
              </a:solidFill>
            </a:endParaRPr>
          </a:p>
        </p:txBody>
      </p:sp>
      <p:sp>
        <p:nvSpPr>
          <p:cNvPr id="26" name="Rounded Rectangle 25"/>
          <p:cNvSpPr/>
          <p:nvPr/>
        </p:nvSpPr>
        <p:spPr>
          <a:xfrm>
            <a:off x="6890312" y="3085947"/>
            <a:ext cx="4207179" cy="2579251"/>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3200" b="1" dirty="0" smtClean="0">
                <a:ln w="1905">
                  <a:solidFill>
                    <a:sysClr val="windowText" lastClr="000000"/>
                  </a:solidFill>
                </a:ln>
                <a:solidFill>
                  <a:srgbClr val="66FF33"/>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Question:</a:t>
            </a:r>
            <a:endParaRPr lang="en-US" sz="3200" b="1" dirty="0">
              <a:ln w="1905">
                <a:solidFill>
                  <a:sysClr val="windowText" lastClr="000000"/>
                </a:solidFill>
              </a:ln>
              <a:solidFill>
                <a:srgbClr val="66FF33"/>
              </a:solidFill>
              <a:effectLst>
                <a:innerShdw blurRad="69850" dist="43180" dir="5400000">
                  <a:srgbClr val="000000">
                    <a:alpha val="65000"/>
                  </a:srgbClr>
                </a:innerShdw>
              </a:effectLst>
              <a:latin typeface="MV Boli" panose="02000500030200090000" pitchFamily="2" charset="0"/>
              <a:cs typeface="MV Boli" panose="02000500030200090000" pitchFamily="2" charset="0"/>
            </a:endParaRPr>
          </a:p>
          <a:p>
            <a:pPr algn="ctr"/>
            <a:r>
              <a:rPr lang="en-US" sz="3200" b="1" dirty="0" smtClean="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Is there any day that has more than </a:t>
            </a:r>
            <a:r>
              <a:rPr lang="en-US" sz="3200" b="1" dirty="0" smtClean="0">
                <a:ln w="1905">
                  <a:solidFill>
                    <a:sysClr val="windowText" lastClr="000000"/>
                  </a:solidFill>
                </a:ln>
                <a:solidFill>
                  <a:srgbClr val="66FF33"/>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ONE</a:t>
            </a:r>
            <a:r>
              <a:rPr lang="en-US" sz="3200" b="1" dirty="0" smtClean="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“evening”? </a:t>
            </a:r>
            <a:r>
              <a:rPr lang="en-US" sz="3200" b="1" dirty="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a:r>
            <a:br>
              <a:rPr lang="en-US" sz="3200" b="1" dirty="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br>
            <a:r>
              <a:rPr lang="en-US" sz="3200" b="1" dirty="0" smtClean="0">
                <a:ln w="1905">
                  <a:solidFill>
                    <a:sysClr val="windowText" lastClr="000000"/>
                  </a:solidFill>
                </a:ln>
                <a:solidFill>
                  <a:srgbClr val="66FF33"/>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a:t>
            </a:r>
            <a:endParaRPr lang="en-US" sz="3200" b="1" dirty="0">
              <a:ln w="1905">
                <a:solidFill>
                  <a:sysClr val="windowText" lastClr="000000"/>
                </a:solidFill>
              </a:ln>
              <a:solidFill>
                <a:srgbClr val="66FF33"/>
              </a:solidFill>
              <a:effectLst>
                <a:innerShdw blurRad="69850" dist="43180" dir="5400000">
                  <a:srgbClr val="000000">
                    <a:alpha val="65000"/>
                  </a:srgbClr>
                </a:innerShdw>
              </a:effectLst>
              <a:latin typeface="MV Boli" panose="02000500030200090000" pitchFamily="2" charset="0"/>
              <a:cs typeface="MV Boli" panose="02000500030200090000" pitchFamily="2" charset="0"/>
            </a:endParaRPr>
          </a:p>
        </p:txBody>
      </p:sp>
      <p:pic>
        <p:nvPicPr>
          <p:cNvPr id="28" name="Pictur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2993" y="2748511"/>
            <a:ext cx="1426346" cy="141415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9" name="Rounded Rectangle 18"/>
          <p:cNvSpPr/>
          <p:nvPr/>
        </p:nvSpPr>
        <p:spPr>
          <a:xfrm>
            <a:off x="8223550" y="204124"/>
            <a:ext cx="3746350" cy="1160562"/>
          </a:xfrm>
          <a:prstGeom prst="roundRect">
            <a:avLst>
              <a:gd name="adj" fmla="val 13493"/>
            </a:avLst>
          </a:prstGeom>
          <a:blipFill dpi="0" rotWithShape="1">
            <a:blip r:embed="rId5" cstate="email">
              <a:extLst>
                <a:ext uri="{28A0092B-C50C-407E-A947-70E740481C1C}">
                  <a14:useLocalDpi xmlns:a14="http://schemas.microsoft.com/office/drawing/2010/main"/>
                </a:ext>
              </a:extLst>
            </a:blip>
            <a:srcRect/>
            <a:stretch>
              <a:fillRect/>
            </a:stretch>
          </a:blip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3200" b="1" dirty="0">
                <a:ln w="1905">
                  <a:solidFill>
                    <a:sysClr val="windowText" lastClr="000000"/>
                  </a:solidFill>
                </a:ln>
                <a:solidFill>
                  <a:srgbClr val="00B0F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rPr>
              <a:t>Example with Dawn Day </a:t>
            </a:r>
            <a:r>
              <a:rPr lang="en-US" sz="3200" b="1" dirty="0" smtClean="0">
                <a:ln w="1905">
                  <a:solidFill>
                    <a:sysClr val="windowText" lastClr="000000"/>
                  </a:solidFill>
                </a:ln>
                <a:solidFill>
                  <a:srgbClr val="00B0F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rPr>
              <a:t>Timing</a:t>
            </a:r>
            <a:endParaRPr lang="en-US" sz="3200" b="1" dirty="0">
              <a:ln w="1905">
                <a:solidFill>
                  <a:sysClr val="windowText" lastClr="000000"/>
                </a:solidFill>
              </a:ln>
              <a:solidFill>
                <a:srgbClr val="00B0F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endParaRPr>
          </a:p>
        </p:txBody>
      </p:sp>
      <p:sp>
        <p:nvSpPr>
          <p:cNvPr id="21" name="Oval 20"/>
          <p:cNvSpPr/>
          <p:nvPr/>
        </p:nvSpPr>
        <p:spPr>
          <a:xfrm>
            <a:off x="7702581" y="509672"/>
            <a:ext cx="813816" cy="502920"/>
          </a:xfrm>
          <a:prstGeom prst="ellipse">
            <a:avLst/>
          </a:prstGeom>
          <a:solidFill>
            <a:srgbClr val="FFCCFF"/>
          </a:solidFill>
          <a:ln>
            <a:solidFill>
              <a:schemeClr val="accent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000" b="1" dirty="0" smtClean="0">
                <a:ln>
                  <a:solidFill>
                    <a:schemeClr val="accent2">
                      <a:lumMod val="50000"/>
                    </a:schemeClr>
                  </a:solidFill>
                </a:ln>
                <a:solidFill>
                  <a:srgbClr val="FF00FF"/>
                </a:solidFill>
              </a:rPr>
              <a:t>#1a</a:t>
            </a:r>
            <a:endParaRPr lang="en-CA" sz="2000" b="1" dirty="0">
              <a:ln>
                <a:solidFill>
                  <a:schemeClr val="accent2">
                    <a:lumMod val="50000"/>
                  </a:schemeClr>
                </a:solidFill>
              </a:ln>
              <a:solidFill>
                <a:srgbClr val="FF00FF"/>
              </a:solidFill>
            </a:endParaRPr>
          </a:p>
        </p:txBody>
      </p:sp>
    </p:spTree>
    <p:extLst>
      <p:ext uri="{BB962C8B-B14F-4D97-AF65-F5344CB8AC3E}">
        <p14:creationId xmlns:p14="http://schemas.microsoft.com/office/powerpoint/2010/main" val="19890693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barn(inVertical)">
                                      <p:cBhvr>
                                        <p:cTn id="14" dur="500"/>
                                        <p:tgtEl>
                                          <p:spTgt spid="2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1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6" presetClass="entr" presetSubtype="21" fill="hold" nodeType="after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barn(inVertical)">
                                      <p:cBhvr>
                                        <p:cTn id="30" dur="500"/>
                                        <p:tgtEl>
                                          <p:spTgt spid="2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Effect transition="in" filter="fade">
                                      <p:cBhvr>
                                        <p:cTn id="43" dur="1000"/>
                                        <p:tgtEl>
                                          <p:spTgt spid="28"/>
                                        </p:tgtEl>
                                      </p:cBhvr>
                                    </p:animEffect>
                                  </p:childTnLst>
                                </p:cTn>
                              </p:par>
                            </p:childTnLst>
                          </p:cTn>
                        </p:par>
                        <p:par>
                          <p:cTn id="44" fill="hold">
                            <p:stCondLst>
                              <p:cond delay="2000"/>
                            </p:stCondLst>
                            <p:childTnLst>
                              <p:par>
                                <p:cTn id="45" presetID="27" presetClass="path" presetSubtype="0" accel="50000" decel="50000" fill="hold" nodeType="afterEffect">
                                  <p:stCondLst>
                                    <p:cond delay="0"/>
                                  </p:stCondLst>
                                  <p:childTnLst>
                                    <p:animMotion origin="layout" path="M 1.25E-6 -1.48148E-6 C 0.03802 -1.48148E-6 0.06901 0.03102 0.06901 0.06898 C 0.06901 0.09398 0.05599 0.11597 0.03698 0.12894 C 0.03698 0.12917 0.03594 0.12894 0.03594 0.12917 C 0.02904 0.13403 0.025 0.1419 0.025 0.15093 C 0.025 0.15903 0.02904 0.16597 0.03398 0.17107 C 0.04206 0.17894 0.047 0.19097 0.047 0.20301 C 0.047 0.22894 0.02604 0.25 1.25E-6 0.25 C -0.02604 0.25 -0.04701 0.22894 -0.04701 0.20301 C -0.04701 0.19097 -0.04206 0.17894 -0.03399 0.17107 C -0.02904 0.16597 -0.02604 0.15903 -0.02604 0.15093 C -0.02604 0.1419 -0.02995 0.13403 -0.03594 0.12894 C -0.03594 0.12917 -0.03698 0.12894 -0.03698 0.12917 C -0.05703 0.11597 -0.07005 0.09398 -0.07005 0.06898 C -0.07005 0.03102 -0.03906 -1.48148E-6 1.25E-6 -1.48148E-6 C 1.25E-6 0.00023 1.25E-6 -1.48148E-6 1.25E-6 0.00023 L 1.25E-6 -1.48148E-6 Z " pathEditMode="relative" rAng="0" ptsTypes="AAAAAAAAAAAAAAAAA">
                                      <p:cBhvr>
                                        <p:cTn id="46" dur="2000" fill="hold"/>
                                        <p:tgtEl>
                                          <p:spTgt spid="28"/>
                                        </p:tgtEl>
                                        <p:attrNameLst>
                                          <p:attrName>ppt_x</p:attrName>
                                          <p:attrName>ppt_y</p:attrName>
                                        </p:attrNameLst>
                                      </p:cBhvr>
                                      <p:rCtr x="-52"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p:bldP spid="23"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Bent-Up Arrow 24"/>
          <p:cNvSpPr/>
          <p:nvPr/>
        </p:nvSpPr>
        <p:spPr>
          <a:xfrm rot="5400000" flipV="1">
            <a:off x="3026449" y="4722417"/>
            <a:ext cx="1076765" cy="605047"/>
          </a:xfrm>
          <a:prstGeom prst="bentUpArrow">
            <a:avLst>
              <a:gd name="adj1" fmla="val 13210"/>
              <a:gd name="adj2" fmla="val 25000"/>
              <a:gd name="adj3" fmla="val 25000"/>
            </a:avLst>
          </a:prstGeom>
          <a:solidFill>
            <a:schemeClr val="accent2">
              <a:lumMod val="50000"/>
            </a:schemeClr>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11</a:t>
            </a:fld>
            <a:endParaRPr lang="en-US" sz="1400" b="1" dirty="0">
              <a:solidFill>
                <a:schemeClr val="tx1"/>
              </a:solidFill>
            </a:endParaRPr>
          </a:p>
        </p:txBody>
      </p:sp>
      <p:sp>
        <p:nvSpPr>
          <p:cNvPr id="15" name="Rounded Rectangle 14"/>
          <p:cNvSpPr/>
          <p:nvPr/>
        </p:nvSpPr>
        <p:spPr>
          <a:xfrm>
            <a:off x="210731" y="210474"/>
            <a:ext cx="9050224" cy="828973"/>
          </a:xfrm>
          <a:prstGeom prst="roundRect">
            <a:avLst>
              <a:gd name="adj" fmla="val 13493"/>
            </a:avLst>
          </a:prstGeom>
          <a:solidFill>
            <a:schemeClr val="accent2">
              <a:lumMod val="20000"/>
              <a:lumOff val="80000"/>
              <a:alpha val="57000"/>
            </a:schemeClr>
          </a:solidFill>
          <a:ln w="76200">
            <a:noFill/>
          </a:ln>
          <a:effectLst/>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4400" b="1" dirty="0" smtClean="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Time to consider the next step:</a:t>
            </a:r>
            <a:endParaRPr lang="en-US" sz="4400" b="1" dirty="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endParaRPr>
          </a:p>
        </p:txBody>
      </p:sp>
      <p:sp>
        <p:nvSpPr>
          <p:cNvPr id="16" name="Rounded Rectangle 15"/>
          <p:cNvSpPr/>
          <p:nvPr/>
        </p:nvSpPr>
        <p:spPr>
          <a:xfrm>
            <a:off x="144966" y="1179409"/>
            <a:ext cx="11829648" cy="1087636"/>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Now that we have located the evening of the 9</a:t>
            </a:r>
            <a:r>
              <a:rPr lang="en-US" sz="3200" b="1" baseline="30000"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th</a:t>
            </a:r>
            <a:r>
              <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day, </a:t>
            </a:r>
            <a:br>
              <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br>
            <a:r>
              <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find the full 24 hour span of the cycle to the next sunset</a:t>
            </a:r>
            <a:r>
              <a:rPr lang="en-US" sz="24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cs typeface="MV Boli" panose="02000500030200090000" pitchFamily="2" charset="0"/>
              </a:rPr>
              <a:t>.</a:t>
            </a:r>
            <a:r>
              <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a:t>
            </a:r>
          </a:p>
        </p:txBody>
      </p:sp>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6387" y="2473893"/>
            <a:ext cx="6388992" cy="2012665"/>
          </a:xfrm>
          <a:prstGeom prst="rect">
            <a:avLst/>
          </a:prstGeom>
          <a:ln>
            <a:solidFill>
              <a:schemeClr val="tx1"/>
            </a:solidFill>
          </a:ln>
        </p:spPr>
      </p:pic>
      <p:sp>
        <p:nvSpPr>
          <p:cNvPr id="18" name="Rectangle 17"/>
          <p:cNvSpPr/>
          <p:nvPr/>
        </p:nvSpPr>
        <p:spPr>
          <a:xfrm>
            <a:off x="3298825" y="3564612"/>
            <a:ext cx="894346" cy="905062"/>
          </a:xfrm>
          <a:prstGeom prst="rect">
            <a:avLst/>
          </a:prstGeom>
          <a:gradFill flip="none" rotWithShape="1">
            <a:gsLst>
              <a:gs pos="51000">
                <a:schemeClr val="accent2">
                  <a:lumMod val="50000"/>
                </a:schemeClr>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457521" y="4687010"/>
            <a:ext cx="2954761" cy="461665"/>
          </a:xfrm>
          <a:prstGeom prst="rect">
            <a:avLst/>
          </a:prstGeom>
          <a:noFill/>
        </p:spPr>
        <p:txBody>
          <a:bodyPr wrap="square" rtlCol="0">
            <a:spAutoFit/>
            <a:scene3d>
              <a:camera prst="orthographicFront"/>
              <a:lightRig rig="threePt" dir="t"/>
            </a:scene3d>
            <a:sp3d extrusionH="57150">
              <a:bevelT w="38100" h="38100"/>
            </a:sp3d>
          </a:bodyPr>
          <a:lstStyle/>
          <a:p>
            <a:pPr algn="r"/>
            <a:r>
              <a:rPr lang="en-US" sz="2400" b="1" dirty="0">
                <a:solidFill>
                  <a:schemeClr val="accent4">
                    <a:lumMod val="75000"/>
                  </a:schemeClr>
                </a:solidFill>
              </a:rPr>
              <a:t>Sunset 8</a:t>
            </a:r>
            <a:r>
              <a:rPr lang="en-US" sz="2400" b="1" baseline="30000" dirty="0">
                <a:solidFill>
                  <a:schemeClr val="accent4">
                    <a:lumMod val="75000"/>
                  </a:schemeClr>
                </a:solidFill>
              </a:rPr>
              <a:t>th</a:t>
            </a:r>
            <a:r>
              <a:rPr lang="en-US" sz="2400" b="1" dirty="0">
                <a:solidFill>
                  <a:schemeClr val="accent4">
                    <a:lumMod val="75000"/>
                  </a:schemeClr>
                </a:solidFill>
              </a:rPr>
              <a:t> day </a:t>
            </a:r>
            <a:endParaRPr lang="en-CA" sz="2400" b="1" dirty="0">
              <a:solidFill>
                <a:schemeClr val="accent4">
                  <a:lumMod val="75000"/>
                </a:schemeClr>
              </a:solidFill>
            </a:endParaRPr>
          </a:p>
        </p:txBody>
      </p:sp>
      <p:sp>
        <p:nvSpPr>
          <p:cNvPr id="22" name="Rectangle 21"/>
          <p:cNvSpPr/>
          <p:nvPr/>
        </p:nvSpPr>
        <p:spPr>
          <a:xfrm>
            <a:off x="599436" y="2977282"/>
            <a:ext cx="2665135" cy="493081"/>
          </a:xfrm>
          <a:prstGeom prst="rect">
            <a:avLst/>
          </a:prstGeom>
          <a:noFill/>
        </p:spPr>
        <p:txBody>
          <a:bodyPr wrap="none" lIns="91440" tIns="45720" rIns="91440" bIns="45720">
            <a:prstTxWarp prst="textWave1">
              <a:avLst>
                <a:gd name="adj1" fmla="val 12500"/>
                <a:gd name="adj2" fmla="val 0"/>
              </a:avLst>
            </a:prstTxWarp>
            <a:spAutoFit/>
            <a:scene3d>
              <a:camera prst="orthographicFront"/>
              <a:lightRig rig="harsh" dir="t"/>
            </a:scene3d>
            <a:sp3d extrusionH="57150" prstMaterial="matte">
              <a:bevelT w="63500" h="12700"/>
              <a:contourClr>
                <a:schemeClr val="bg1">
                  <a:lumMod val="65000"/>
                </a:schemeClr>
              </a:contourClr>
            </a:sp3d>
          </a:bodyPr>
          <a:lstStyle/>
          <a:p>
            <a:pPr algn="ctr"/>
            <a:r>
              <a:rPr lang="en-US" sz="2400" b="1" cap="none" spc="0" dirty="0">
                <a:ln/>
                <a:solidFill>
                  <a:srgbClr val="C00000"/>
                </a:solidFill>
                <a:effectLst/>
              </a:rPr>
              <a:t>Is this correct?</a:t>
            </a:r>
            <a:endParaRPr lang="en-US" sz="5400" b="1" cap="none" spc="0" dirty="0">
              <a:ln/>
              <a:solidFill>
                <a:srgbClr val="C00000"/>
              </a:solidFill>
              <a:effectLst/>
            </a:endParaRPr>
          </a:p>
        </p:txBody>
      </p:sp>
      <p:sp>
        <p:nvSpPr>
          <p:cNvPr id="23" name="Bent Arrow 22"/>
          <p:cNvSpPr/>
          <p:nvPr/>
        </p:nvSpPr>
        <p:spPr>
          <a:xfrm rot="10800000">
            <a:off x="3353472" y="4279710"/>
            <a:ext cx="422718" cy="825826"/>
          </a:xfrm>
          <a:prstGeom prst="bentArrow">
            <a:avLst>
              <a:gd name="adj1" fmla="val 18176"/>
              <a:gd name="adj2" fmla="val 33844"/>
              <a:gd name="adj3" fmla="val 50000"/>
              <a:gd name="adj4" fmla="val 50000"/>
            </a:avLst>
          </a:prstGeom>
          <a:gradFill>
            <a:gsLst>
              <a:gs pos="0">
                <a:srgbClr val="002060"/>
              </a:gs>
              <a:gs pos="63000">
                <a:srgbClr val="FFFF00"/>
              </a:gs>
              <a:gs pos="17000">
                <a:schemeClr val="accent2">
                  <a:lumMod val="50000"/>
                </a:schemeClr>
              </a:gs>
            </a:gsLst>
            <a:lin ang="5400000" scaled="1"/>
          </a:gra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TextBox 23"/>
          <p:cNvSpPr txBox="1"/>
          <p:nvPr/>
        </p:nvSpPr>
        <p:spPr>
          <a:xfrm>
            <a:off x="557563" y="5164420"/>
            <a:ext cx="2765508" cy="461665"/>
          </a:xfrm>
          <a:prstGeom prst="rect">
            <a:avLst/>
          </a:prstGeom>
          <a:noFill/>
        </p:spPr>
        <p:txBody>
          <a:bodyPr wrap="square" rtlCol="0">
            <a:spAutoFit/>
            <a:scene3d>
              <a:camera prst="orthographicFront"/>
              <a:lightRig rig="threePt" dir="t"/>
            </a:scene3d>
            <a:sp3d extrusionH="57150">
              <a:bevelT w="38100" h="38100"/>
            </a:sp3d>
          </a:bodyPr>
          <a:lstStyle/>
          <a:p>
            <a:pPr algn="r"/>
            <a:r>
              <a:rPr lang="en-US" sz="2400" b="1" dirty="0">
                <a:solidFill>
                  <a:schemeClr val="accent2">
                    <a:lumMod val="75000"/>
                  </a:schemeClr>
                </a:solidFill>
              </a:rPr>
              <a:t>“even/</a:t>
            </a:r>
            <a:r>
              <a:rPr lang="en-US" sz="2400" b="1" dirty="0" err="1">
                <a:solidFill>
                  <a:schemeClr val="accent2">
                    <a:lumMod val="75000"/>
                  </a:schemeClr>
                </a:solidFill>
              </a:rPr>
              <a:t>ereb</a:t>
            </a:r>
            <a:r>
              <a:rPr lang="en-US" sz="2400" b="1" dirty="0">
                <a:solidFill>
                  <a:schemeClr val="accent2">
                    <a:lumMod val="75000"/>
                  </a:schemeClr>
                </a:solidFill>
              </a:rPr>
              <a:t>” 9</a:t>
            </a:r>
            <a:r>
              <a:rPr lang="en-US" sz="2400" b="1" baseline="30000" dirty="0">
                <a:solidFill>
                  <a:schemeClr val="accent2">
                    <a:lumMod val="75000"/>
                  </a:schemeClr>
                </a:solidFill>
              </a:rPr>
              <a:t>th</a:t>
            </a:r>
            <a:r>
              <a:rPr lang="en-US" sz="2400" b="1" dirty="0">
                <a:solidFill>
                  <a:schemeClr val="accent2">
                    <a:lumMod val="75000"/>
                  </a:schemeClr>
                </a:solidFill>
              </a:rPr>
              <a:t> day</a:t>
            </a:r>
            <a:endParaRPr lang="en-CA" sz="2400" b="1" dirty="0">
              <a:solidFill>
                <a:schemeClr val="accent2">
                  <a:lumMod val="75000"/>
                </a:schemeClr>
              </a:solidFill>
            </a:endParaRPr>
          </a:p>
        </p:txBody>
      </p:sp>
      <p:sp>
        <p:nvSpPr>
          <p:cNvPr id="14" name="Rectangle 13"/>
          <p:cNvSpPr/>
          <p:nvPr/>
        </p:nvSpPr>
        <p:spPr>
          <a:xfrm>
            <a:off x="4207955" y="3565699"/>
            <a:ext cx="929004" cy="905062"/>
          </a:xfrm>
          <a:prstGeom prst="rect">
            <a:avLst/>
          </a:prstGeom>
          <a:gradFill flip="none" rotWithShape="1">
            <a:gsLst>
              <a:gs pos="51000">
                <a:schemeClr val="accent2">
                  <a:lumMod val="50000"/>
                </a:schemeClr>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Left Bracket 25"/>
          <p:cNvSpPr/>
          <p:nvPr/>
        </p:nvSpPr>
        <p:spPr>
          <a:xfrm rot="5400000">
            <a:off x="4085513" y="3024784"/>
            <a:ext cx="230504" cy="849150"/>
          </a:xfrm>
          <a:prstGeom prst="leftBracket">
            <a:avLst>
              <a:gd name="adj" fmla="val 91111"/>
            </a:avLst>
          </a:prstGeom>
          <a:solidFill>
            <a:schemeClr val="accent6">
              <a:lumMod val="60000"/>
              <a:lumOff val="40000"/>
            </a:schemeClr>
          </a:solidFill>
          <a:ln w="19050">
            <a:solidFill>
              <a:schemeClr val="accent6">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b="1" dirty="0">
                <a:solidFill>
                  <a:schemeClr val="accent6">
                    <a:lumMod val="50000"/>
                  </a:schemeClr>
                </a:solidFill>
              </a:rPr>
              <a:t>9</a:t>
            </a:r>
            <a:r>
              <a:rPr lang="en-US" sz="1400" b="1" baseline="30000" dirty="0">
                <a:solidFill>
                  <a:schemeClr val="accent6">
                    <a:lumMod val="50000"/>
                  </a:schemeClr>
                </a:solidFill>
              </a:rPr>
              <a:t>TH</a:t>
            </a:r>
            <a:r>
              <a:rPr lang="en-US" sz="1400" b="1" dirty="0">
                <a:solidFill>
                  <a:schemeClr val="accent6">
                    <a:lumMod val="50000"/>
                  </a:schemeClr>
                </a:solidFill>
              </a:rPr>
              <a:t> DAY</a:t>
            </a:r>
          </a:p>
        </p:txBody>
      </p:sp>
      <p:sp>
        <p:nvSpPr>
          <p:cNvPr id="27" name="Bent-Up Arrow 26"/>
          <p:cNvSpPr/>
          <p:nvPr/>
        </p:nvSpPr>
        <p:spPr>
          <a:xfrm rot="5400000">
            <a:off x="4601692" y="4592656"/>
            <a:ext cx="1066949" cy="882472"/>
          </a:xfrm>
          <a:prstGeom prst="bentUpArrow">
            <a:avLst>
              <a:gd name="adj1" fmla="val 13210"/>
              <a:gd name="adj2" fmla="val 25000"/>
              <a:gd name="adj3" fmla="val 25000"/>
            </a:avLst>
          </a:prstGeom>
          <a:solidFill>
            <a:schemeClr val="accent2">
              <a:lumMod val="50000"/>
            </a:schemeClr>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28" name="Bent Arrow 27"/>
          <p:cNvSpPr/>
          <p:nvPr/>
        </p:nvSpPr>
        <p:spPr>
          <a:xfrm rot="10800000" flipH="1">
            <a:off x="4575536" y="4306143"/>
            <a:ext cx="591321" cy="795106"/>
          </a:xfrm>
          <a:prstGeom prst="bentArrow">
            <a:avLst>
              <a:gd name="adj1" fmla="val 18176"/>
              <a:gd name="adj2" fmla="val 33844"/>
              <a:gd name="adj3" fmla="val 50000"/>
              <a:gd name="adj4" fmla="val 50000"/>
            </a:avLst>
          </a:prstGeom>
          <a:gradFill>
            <a:gsLst>
              <a:gs pos="0">
                <a:srgbClr val="002060"/>
              </a:gs>
              <a:gs pos="61000">
                <a:srgbClr val="FFFF00"/>
              </a:gs>
              <a:gs pos="29000">
                <a:schemeClr val="accent2">
                  <a:lumMod val="50000"/>
                </a:schemeClr>
              </a:gs>
            </a:gsLst>
            <a:lin ang="5400000" scaled="1"/>
          </a:gra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9" name="TextBox 28"/>
          <p:cNvSpPr txBox="1"/>
          <p:nvPr/>
        </p:nvSpPr>
        <p:spPr>
          <a:xfrm>
            <a:off x="5092331" y="4575500"/>
            <a:ext cx="5285366"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a:solidFill>
                  <a:schemeClr val="accent4">
                    <a:lumMod val="75000"/>
                  </a:schemeClr>
                </a:solidFill>
              </a:rPr>
              <a:t>Sunset on the 9</a:t>
            </a:r>
            <a:r>
              <a:rPr lang="en-US" sz="3200" b="1" baseline="30000" dirty="0">
                <a:solidFill>
                  <a:schemeClr val="accent4">
                    <a:lumMod val="75000"/>
                  </a:schemeClr>
                </a:solidFill>
              </a:rPr>
              <a:t>th</a:t>
            </a:r>
            <a:r>
              <a:rPr lang="en-US" sz="3200" b="1" dirty="0">
                <a:solidFill>
                  <a:schemeClr val="accent4">
                    <a:lumMod val="75000"/>
                  </a:schemeClr>
                </a:solidFill>
              </a:rPr>
              <a:t> day … </a:t>
            </a:r>
            <a:endParaRPr lang="en-CA" sz="3200" b="1" dirty="0">
              <a:solidFill>
                <a:schemeClr val="accent4">
                  <a:lumMod val="75000"/>
                </a:schemeClr>
              </a:solidFill>
            </a:endParaRPr>
          </a:p>
        </p:txBody>
      </p:sp>
      <p:sp>
        <p:nvSpPr>
          <p:cNvPr id="30" name="TextBox 29"/>
          <p:cNvSpPr txBox="1"/>
          <p:nvPr/>
        </p:nvSpPr>
        <p:spPr>
          <a:xfrm>
            <a:off x="5500196" y="5030608"/>
            <a:ext cx="6272696" cy="1077218"/>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a:solidFill>
                  <a:schemeClr val="accent2">
                    <a:lumMod val="75000"/>
                  </a:schemeClr>
                </a:solidFill>
              </a:rPr>
              <a:t>Ushers in the “</a:t>
            </a:r>
            <a:r>
              <a:rPr lang="en-US" sz="3200" b="1" dirty="0" smtClean="0">
                <a:solidFill>
                  <a:schemeClr val="accent2">
                    <a:lumMod val="75000"/>
                  </a:schemeClr>
                </a:solidFill>
              </a:rPr>
              <a:t>evening/</a:t>
            </a:r>
            <a:r>
              <a:rPr lang="en-US" sz="3200" b="1" dirty="0" err="1" smtClean="0">
                <a:solidFill>
                  <a:schemeClr val="accent2">
                    <a:lumMod val="75000"/>
                  </a:schemeClr>
                </a:solidFill>
              </a:rPr>
              <a:t>ereb</a:t>
            </a:r>
            <a:r>
              <a:rPr lang="en-US" sz="3200" b="1" dirty="0">
                <a:solidFill>
                  <a:schemeClr val="accent2">
                    <a:lumMod val="75000"/>
                  </a:schemeClr>
                </a:solidFill>
              </a:rPr>
              <a:t>” </a:t>
            </a:r>
            <a:br>
              <a:rPr lang="en-US" sz="3200" b="1" dirty="0">
                <a:solidFill>
                  <a:schemeClr val="accent2">
                    <a:lumMod val="75000"/>
                  </a:schemeClr>
                </a:solidFill>
              </a:rPr>
            </a:br>
            <a:r>
              <a:rPr lang="en-US" sz="3200" b="1" dirty="0">
                <a:solidFill>
                  <a:schemeClr val="accent2">
                    <a:lumMod val="75000"/>
                  </a:schemeClr>
                </a:solidFill>
              </a:rPr>
              <a:t>of </a:t>
            </a:r>
            <a:r>
              <a:rPr lang="en-US" sz="3200" b="1" dirty="0" smtClean="0">
                <a:solidFill>
                  <a:schemeClr val="accent2">
                    <a:lumMod val="75000"/>
                  </a:schemeClr>
                </a:solidFill>
              </a:rPr>
              <a:t>&lt;10</a:t>
            </a:r>
            <a:r>
              <a:rPr lang="en-US" sz="3200" b="1" baseline="30000" dirty="0" smtClean="0">
                <a:solidFill>
                  <a:schemeClr val="accent2">
                    <a:lumMod val="75000"/>
                  </a:schemeClr>
                </a:solidFill>
              </a:rPr>
              <a:t>th</a:t>
            </a:r>
            <a:r>
              <a:rPr lang="en-US" sz="3200" b="1" dirty="0" smtClean="0">
                <a:solidFill>
                  <a:schemeClr val="accent2">
                    <a:lumMod val="75000"/>
                  </a:schemeClr>
                </a:solidFill>
              </a:rPr>
              <a:t> ???&gt; </a:t>
            </a:r>
            <a:r>
              <a:rPr lang="en-US" sz="3200" b="1" dirty="0">
                <a:solidFill>
                  <a:schemeClr val="accent2">
                    <a:lumMod val="75000"/>
                  </a:schemeClr>
                </a:solidFill>
              </a:rPr>
              <a:t>day?  </a:t>
            </a:r>
            <a:endParaRPr lang="en-CA" sz="3200" b="1" dirty="0">
              <a:solidFill>
                <a:srgbClr val="C00000"/>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6595" y="2161025"/>
            <a:ext cx="1840840" cy="200541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99208" y="5296028"/>
            <a:ext cx="1310532" cy="145682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8273" y="3076089"/>
            <a:ext cx="1426346" cy="141415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1" name="Rounded Rectangle 30"/>
          <p:cNvSpPr/>
          <p:nvPr/>
        </p:nvSpPr>
        <p:spPr>
          <a:xfrm>
            <a:off x="9441710" y="247316"/>
            <a:ext cx="2574712" cy="563701"/>
          </a:xfrm>
          <a:prstGeom prst="roundRect">
            <a:avLst>
              <a:gd name="adj" fmla="val 13493"/>
            </a:avLst>
          </a:prstGeom>
          <a:blipFill dpi="0" rotWithShape="1">
            <a:blip r:embed="rId7" cstate="email">
              <a:extLst>
                <a:ext uri="{28A0092B-C50C-407E-A947-70E740481C1C}">
                  <a14:useLocalDpi xmlns:a14="http://schemas.microsoft.com/office/drawing/2010/main"/>
                </a:ext>
              </a:extLst>
            </a:blip>
            <a:srcRect/>
            <a:stretch>
              <a:fillRect/>
            </a:stretch>
          </a:blip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2800" b="1" dirty="0" smtClean="0">
                <a:ln w="1905">
                  <a:solidFill>
                    <a:sysClr val="windowText" lastClr="000000"/>
                  </a:solidFill>
                </a:ln>
                <a:solidFill>
                  <a:srgbClr val="00B0F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rPr>
              <a:t>Dawn Timing</a:t>
            </a:r>
            <a:endParaRPr lang="en-US" sz="2800" b="1" dirty="0">
              <a:ln w="1905">
                <a:solidFill>
                  <a:sysClr val="windowText" lastClr="000000"/>
                </a:solidFill>
              </a:ln>
              <a:solidFill>
                <a:srgbClr val="00B0F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endParaRPr>
          </a:p>
        </p:txBody>
      </p:sp>
      <p:sp>
        <p:nvSpPr>
          <p:cNvPr id="33" name="Oval 32"/>
          <p:cNvSpPr/>
          <p:nvPr/>
        </p:nvSpPr>
        <p:spPr>
          <a:xfrm>
            <a:off x="11213274" y="871704"/>
            <a:ext cx="813816" cy="502920"/>
          </a:xfrm>
          <a:prstGeom prst="ellipse">
            <a:avLst/>
          </a:prstGeom>
          <a:solidFill>
            <a:srgbClr val="FFCCFF"/>
          </a:solidFill>
          <a:ln>
            <a:solidFill>
              <a:schemeClr val="accent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000" b="1" dirty="0" smtClean="0">
                <a:ln>
                  <a:solidFill>
                    <a:schemeClr val="accent2">
                      <a:lumMod val="50000"/>
                    </a:schemeClr>
                  </a:solidFill>
                </a:ln>
                <a:solidFill>
                  <a:srgbClr val="FF00FF"/>
                </a:solidFill>
              </a:rPr>
              <a:t>#1b</a:t>
            </a:r>
            <a:endParaRPr lang="en-CA" sz="2000" b="1" dirty="0">
              <a:ln>
                <a:solidFill>
                  <a:schemeClr val="accent2">
                    <a:lumMod val="50000"/>
                  </a:schemeClr>
                </a:solidFill>
              </a:ln>
              <a:solidFill>
                <a:srgbClr val="FF00FF"/>
              </a:solidFill>
            </a:endParaRPr>
          </a:p>
        </p:txBody>
      </p:sp>
      <p:sp>
        <p:nvSpPr>
          <p:cNvPr id="34" name="TextBox 33"/>
          <p:cNvSpPr txBox="1"/>
          <p:nvPr/>
        </p:nvSpPr>
        <p:spPr>
          <a:xfrm>
            <a:off x="1728068" y="6135141"/>
            <a:ext cx="8431923"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smtClean="0">
                <a:solidFill>
                  <a:srgbClr val="C00000"/>
                </a:solidFill>
              </a:rPr>
              <a:t>OR</a:t>
            </a:r>
            <a:r>
              <a:rPr lang="en-US" sz="3200" b="1" dirty="0">
                <a:solidFill>
                  <a:srgbClr val="C00000"/>
                </a:solidFill>
              </a:rPr>
              <a:t>:  is this really </a:t>
            </a:r>
            <a:r>
              <a:rPr lang="en-US" sz="3200" b="1" dirty="0" smtClean="0">
                <a:solidFill>
                  <a:schemeClr val="accent2">
                    <a:lumMod val="50000"/>
                  </a:schemeClr>
                </a:solidFill>
              </a:rPr>
              <a:t>a </a:t>
            </a:r>
            <a:r>
              <a:rPr lang="en-US" sz="3200" b="1" dirty="0">
                <a:solidFill>
                  <a:schemeClr val="accent2">
                    <a:lumMod val="50000"/>
                  </a:schemeClr>
                </a:solidFill>
              </a:rPr>
              <a:t>2</a:t>
            </a:r>
            <a:r>
              <a:rPr lang="en-US" sz="3200" b="1" baseline="30000" dirty="0">
                <a:solidFill>
                  <a:schemeClr val="accent2">
                    <a:lumMod val="50000"/>
                  </a:schemeClr>
                </a:solidFill>
              </a:rPr>
              <a:t>nd</a:t>
            </a:r>
            <a:r>
              <a:rPr lang="en-US" sz="3200" b="1" dirty="0">
                <a:solidFill>
                  <a:schemeClr val="accent2">
                    <a:lumMod val="50000"/>
                  </a:schemeClr>
                </a:solidFill>
              </a:rPr>
              <a:t> “evening” </a:t>
            </a:r>
            <a:r>
              <a:rPr lang="en-US" sz="3200" b="1" dirty="0">
                <a:solidFill>
                  <a:srgbClr val="C00000"/>
                </a:solidFill>
              </a:rPr>
              <a:t>of the 9</a:t>
            </a:r>
            <a:r>
              <a:rPr lang="en-US" sz="3200" b="1" baseline="30000" dirty="0">
                <a:solidFill>
                  <a:srgbClr val="C00000"/>
                </a:solidFill>
              </a:rPr>
              <a:t>th</a:t>
            </a:r>
            <a:r>
              <a:rPr lang="en-US" sz="3200" b="1" dirty="0">
                <a:solidFill>
                  <a:srgbClr val="C00000"/>
                </a:solidFill>
              </a:rPr>
              <a:t> day?</a:t>
            </a:r>
            <a:endParaRPr lang="en-CA" sz="3200" b="1" dirty="0">
              <a:solidFill>
                <a:srgbClr val="C00000"/>
              </a:solidFill>
            </a:endParaRPr>
          </a:p>
        </p:txBody>
      </p:sp>
    </p:spTree>
    <p:extLst>
      <p:ext uri="{BB962C8B-B14F-4D97-AF65-F5344CB8AC3E}">
        <p14:creationId xmlns:p14="http://schemas.microsoft.com/office/powerpoint/2010/main" val="41951162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125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1000" fill="hold"/>
                                        <p:tgtEl>
                                          <p:spTgt spid="28"/>
                                        </p:tgtEl>
                                        <p:attrNameLst>
                                          <p:attrName>ppt_w</p:attrName>
                                        </p:attrNameLst>
                                      </p:cBhvr>
                                      <p:tavLst>
                                        <p:tav tm="0">
                                          <p:val>
                                            <p:fltVal val="0"/>
                                          </p:val>
                                        </p:tav>
                                        <p:tav tm="100000">
                                          <p:val>
                                            <p:strVal val="#ppt_w"/>
                                          </p:val>
                                        </p:tav>
                                      </p:tavLst>
                                    </p:anim>
                                    <p:anim calcmode="lin" valueType="num">
                                      <p:cBhvr>
                                        <p:cTn id="17" dur="1000" fill="hold"/>
                                        <p:tgtEl>
                                          <p:spTgt spid="28"/>
                                        </p:tgtEl>
                                        <p:attrNameLst>
                                          <p:attrName>ppt_h</p:attrName>
                                        </p:attrNameLst>
                                      </p:cBhvr>
                                      <p:tavLst>
                                        <p:tav tm="0">
                                          <p:val>
                                            <p:fltVal val="0"/>
                                          </p:val>
                                        </p:tav>
                                        <p:tav tm="100000">
                                          <p:val>
                                            <p:strVal val="#ppt_h"/>
                                          </p:val>
                                        </p:tav>
                                      </p:tavLst>
                                    </p:anim>
                                    <p:anim calcmode="lin" valueType="num">
                                      <p:cBhvr>
                                        <p:cTn id="18" dur="1000" fill="hold"/>
                                        <p:tgtEl>
                                          <p:spTgt spid="28"/>
                                        </p:tgtEl>
                                        <p:attrNameLst>
                                          <p:attrName>style.rotation</p:attrName>
                                        </p:attrNameLst>
                                      </p:cBhvr>
                                      <p:tavLst>
                                        <p:tav tm="0">
                                          <p:val>
                                            <p:fltVal val="90"/>
                                          </p:val>
                                        </p:tav>
                                        <p:tav tm="100000">
                                          <p:val>
                                            <p:fltVal val="0"/>
                                          </p:val>
                                        </p:tav>
                                      </p:tavLst>
                                    </p:anim>
                                    <p:animEffect transition="in" filter="fade">
                                      <p:cBhvr>
                                        <p:cTn id="19" dur="1000"/>
                                        <p:tgtEl>
                                          <p:spTgt spid="28"/>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Effect transition="in" filter="barn(inVertical)">
                                      <p:cBhvr>
                                        <p:cTn id="23" dur="500"/>
                                        <p:tgtEl>
                                          <p:spTgt spid="2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6" presetClass="entr" presetSubtype="21" fill="hold" nodeType="afterEffect">
                                  <p:stCondLst>
                                    <p:cond delay="0"/>
                                  </p:stCondLst>
                                  <p:childTnLst>
                                    <p:set>
                                      <p:cBhvr>
                                        <p:cTn id="33" dur="1" fill="hold">
                                          <p:stCondLst>
                                            <p:cond delay="0"/>
                                          </p:stCondLst>
                                        </p:cTn>
                                        <p:tgtEl>
                                          <p:spTgt spid="30">
                                            <p:txEl>
                                              <p:pRg st="0" end="0"/>
                                            </p:txEl>
                                          </p:spTgt>
                                        </p:tgtEl>
                                        <p:attrNameLst>
                                          <p:attrName>style.visibility</p:attrName>
                                        </p:attrNameLst>
                                      </p:cBhvr>
                                      <p:to>
                                        <p:strVal val="visible"/>
                                      </p:to>
                                    </p:set>
                                    <p:animEffect transition="in" filter="barn(inVertical)">
                                      <p:cBhvr>
                                        <p:cTn id="34" dur="500"/>
                                        <p:tgtEl>
                                          <p:spTgt spid="3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4">
                                            <p:txEl>
                                              <p:pRg st="0" end="0"/>
                                            </p:txEl>
                                          </p:spTgt>
                                        </p:tgtEl>
                                        <p:attrNameLst>
                                          <p:attrName>style.visibility</p:attrName>
                                        </p:attrNameLst>
                                      </p:cBhvr>
                                      <p:to>
                                        <p:strVal val="visible"/>
                                      </p:to>
                                    </p:set>
                                    <p:animEffect transition="in" filter="barn(inVertical)">
                                      <p:cBhvr>
                                        <p:cTn id="39" dur="500"/>
                                        <p:tgtEl>
                                          <p:spTgt spid="34">
                                            <p:txEl>
                                              <p:pRg st="0" end="0"/>
                                            </p:txEl>
                                          </p:spTgt>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500" fill="hold"/>
                                        <p:tgtEl>
                                          <p:spTgt spid="5"/>
                                        </p:tgtEl>
                                        <p:attrNameLst>
                                          <p:attrName>ppt_w</p:attrName>
                                        </p:attrNameLst>
                                      </p:cBhvr>
                                      <p:tavLst>
                                        <p:tav tm="0">
                                          <p:val>
                                            <p:fltVal val="0"/>
                                          </p:val>
                                        </p:tav>
                                        <p:tav tm="100000">
                                          <p:val>
                                            <p:strVal val="#ppt_w"/>
                                          </p:val>
                                        </p:tav>
                                      </p:tavLst>
                                    </p:anim>
                                    <p:anim calcmode="lin" valueType="num">
                                      <p:cBhvr>
                                        <p:cTn id="44" dur="1500" fill="hold"/>
                                        <p:tgtEl>
                                          <p:spTgt spid="5"/>
                                        </p:tgtEl>
                                        <p:attrNameLst>
                                          <p:attrName>ppt_h</p:attrName>
                                        </p:attrNameLst>
                                      </p:cBhvr>
                                      <p:tavLst>
                                        <p:tav tm="0">
                                          <p:val>
                                            <p:fltVal val="0"/>
                                          </p:val>
                                        </p:tav>
                                        <p:tav tm="100000">
                                          <p:val>
                                            <p:strVal val="#ppt_h"/>
                                          </p:val>
                                        </p:tav>
                                      </p:tavLst>
                                    </p:anim>
                                    <p:animEffect transition="in" filter="fade">
                                      <p:cBhvr>
                                        <p:cTn id="4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12</a:t>
            </a:fld>
            <a:endParaRPr lang="en-US" sz="1400" b="1" dirty="0">
              <a:solidFill>
                <a:schemeClr val="tx1"/>
              </a:solidFill>
            </a:endParaRPr>
          </a:p>
        </p:txBody>
      </p:sp>
      <p:sp>
        <p:nvSpPr>
          <p:cNvPr id="15" name="Rounded Rectangle 14"/>
          <p:cNvSpPr/>
          <p:nvPr/>
        </p:nvSpPr>
        <p:spPr>
          <a:xfrm>
            <a:off x="266921" y="210474"/>
            <a:ext cx="7728507" cy="1160562"/>
          </a:xfrm>
          <a:prstGeom prst="roundRect">
            <a:avLst>
              <a:gd name="adj" fmla="val 13493"/>
            </a:avLst>
          </a:prstGeom>
          <a:solidFill>
            <a:schemeClr val="accent2">
              <a:lumMod val="20000"/>
              <a:lumOff val="80000"/>
              <a:alpha val="57000"/>
            </a:schemeClr>
          </a:solid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3200" b="1" dirty="0" smtClean="0">
                <a:ln w="1905">
                  <a:solidFill>
                    <a:sysClr val="windowText" lastClr="000000"/>
                  </a:solidFill>
                </a:ln>
                <a:solidFill>
                  <a:schemeClr val="tx1">
                    <a:lumMod val="65000"/>
                    <a:lumOff val="35000"/>
                  </a:schemeClr>
                </a:solidFill>
                <a:effectLst>
                  <a:innerShdw blurRad="69850" dist="43180" dir="5400000">
                    <a:srgbClr val="000000">
                      <a:alpha val="65000"/>
                    </a:srgbClr>
                  </a:innerShdw>
                </a:effectLst>
                <a:latin typeface="Berlin Sans FB Demi" panose="020E0802020502020306" pitchFamily="34" charset="0"/>
              </a:rPr>
              <a:t>To be fair to </a:t>
            </a:r>
            <a:r>
              <a:rPr lang="en-US" sz="3200" b="1" dirty="0" smtClean="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Sunset Theory </a:t>
            </a:r>
            <a:r>
              <a:rPr lang="en-US" sz="3200" b="1" dirty="0" smtClean="0">
                <a:ln w="1905">
                  <a:solidFill>
                    <a:sysClr val="windowText" lastClr="000000"/>
                  </a:solidFill>
                </a:ln>
                <a:solidFill>
                  <a:schemeClr val="tx1">
                    <a:lumMod val="65000"/>
                    <a:lumOff val="35000"/>
                  </a:schemeClr>
                </a:solidFill>
                <a:effectLst>
                  <a:innerShdw blurRad="69850" dist="43180" dir="5400000">
                    <a:srgbClr val="000000">
                      <a:alpha val="65000"/>
                    </a:srgbClr>
                  </a:innerShdw>
                </a:effectLst>
                <a:latin typeface="Berlin Sans FB Demi" panose="020E0802020502020306" pitchFamily="34" charset="0"/>
              </a:rPr>
              <a:t>let’s consider the only other option that could work!</a:t>
            </a:r>
            <a:endParaRPr lang="en-US" sz="3200" b="1" dirty="0">
              <a:ln w="1905">
                <a:solidFill>
                  <a:sysClr val="windowText" lastClr="000000"/>
                </a:solidFill>
              </a:ln>
              <a:solidFill>
                <a:schemeClr val="tx1">
                  <a:lumMod val="65000"/>
                  <a:lumOff val="35000"/>
                </a:schemeClr>
              </a:solidFill>
              <a:effectLst>
                <a:innerShdw blurRad="69850" dist="43180" dir="5400000">
                  <a:srgbClr val="000000">
                    <a:alpha val="65000"/>
                  </a:srgbClr>
                </a:innerShdw>
              </a:effectLst>
              <a:latin typeface="Berlin Sans FB Demi" panose="020E0802020502020306" pitchFamily="34" charset="0"/>
            </a:endParaRPr>
          </a:p>
        </p:txBody>
      </p:sp>
      <p:sp>
        <p:nvSpPr>
          <p:cNvPr id="16" name="Rounded Rectangle 15"/>
          <p:cNvSpPr/>
          <p:nvPr/>
        </p:nvSpPr>
        <p:spPr>
          <a:xfrm>
            <a:off x="144966" y="1415640"/>
            <a:ext cx="11829648" cy="1584841"/>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3200" b="1" dirty="0" smtClean="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We are looking for the commencement and placement of the 10</a:t>
            </a:r>
            <a:r>
              <a:rPr lang="en-US" sz="3200" b="1" baseline="30000" dirty="0" smtClean="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th</a:t>
            </a:r>
            <a:r>
              <a:rPr lang="en-US" sz="3200" b="1" dirty="0" smtClean="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day according to </a:t>
            </a:r>
            <a:r>
              <a:rPr lang="en-US" sz="3200" b="1" dirty="0" smtClean="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Sunset Theory!</a:t>
            </a:r>
            <a:r>
              <a:rPr lang="en-US" sz="3200" b="1" dirty="0" smtClean="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Next, we must find:  </a:t>
            </a:r>
            <a:r>
              <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a:r>
            <a:br>
              <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br>
            <a:r>
              <a:rPr lang="en-US" sz="3200" b="1" u="sng"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E</a:t>
            </a:r>
            <a:r>
              <a:rPr lang="en-US" sz="3200" b="1" u="sng" dirty="0" smtClean="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xactl</a:t>
            </a:r>
            <a:r>
              <a:rPr lang="en-US" sz="3200" b="1" dirty="0" smtClean="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y</a:t>
            </a:r>
            <a:r>
              <a:rPr lang="en-US" sz="32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where is the “</a:t>
            </a:r>
            <a:r>
              <a:rPr lang="en-US" sz="3200" b="1" dirty="0" smtClean="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evening” </a:t>
            </a:r>
            <a:r>
              <a:rPr lang="en-US" sz="32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of the 9</a:t>
            </a:r>
            <a:r>
              <a:rPr lang="en-US" sz="3200" b="1" baseline="30000"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th</a:t>
            </a:r>
            <a:r>
              <a:rPr lang="en-US" sz="32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day?</a:t>
            </a:r>
            <a:endPar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6387" y="3134293"/>
            <a:ext cx="6388992" cy="2012665"/>
          </a:xfrm>
          <a:prstGeom prst="rect">
            <a:avLst/>
          </a:prstGeom>
          <a:ln>
            <a:solidFill>
              <a:schemeClr val="tx1"/>
            </a:solidFill>
          </a:ln>
        </p:spPr>
      </p:pic>
      <p:sp>
        <p:nvSpPr>
          <p:cNvPr id="18" name="Rectangle 17"/>
          <p:cNvSpPr/>
          <p:nvPr/>
        </p:nvSpPr>
        <p:spPr>
          <a:xfrm flipH="1">
            <a:off x="3290292" y="4231482"/>
            <a:ext cx="924535" cy="915476"/>
          </a:xfrm>
          <a:prstGeom prst="rect">
            <a:avLst/>
          </a:prstGeom>
          <a:gradFill flip="none" rotWithShape="1">
            <a:gsLst>
              <a:gs pos="51000">
                <a:srgbClr val="FF66CC"/>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692150" y="5267650"/>
            <a:ext cx="3094082"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smtClean="0">
                <a:solidFill>
                  <a:srgbClr val="FF66CC"/>
                </a:solidFill>
              </a:rPr>
              <a:t>Sunrise: </a:t>
            </a:r>
            <a:r>
              <a:rPr lang="en-US" sz="3200" b="1" dirty="0" smtClean="0">
                <a:solidFill>
                  <a:schemeClr val="accent4">
                    <a:lumMod val="75000"/>
                  </a:schemeClr>
                </a:solidFill>
              </a:rPr>
              <a:t>8</a:t>
            </a:r>
            <a:r>
              <a:rPr lang="en-US" sz="3200" b="1" baseline="30000" dirty="0" smtClean="0">
                <a:solidFill>
                  <a:schemeClr val="accent4">
                    <a:lumMod val="75000"/>
                  </a:schemeClr>
                </a:solidFill>
              </a:rPr>
              <a:t>th</a:t>
            </a:r>
            <a:r>
              <a:rPr lang="en-US" sz="3200" b="1" dirty="0" smtClean="0">
                <a:solidFill>
                  <a:schemeClr val="accent4">
                    <a:lumMod val="75000"/>
                  </a:schemeClr>
                </a:solidFill>
              </a:rPr>
              <a:t> day</a:t>
            </a:r>
            <a:endParaRPr lang="en-CA" sz="3200" b="1" dirty="0">
              <a:solidFill>
                <a:schemeClr val="accent4">
                  <a:lumMod val="75000"/>
                </a:schemeClr>
              </a:solidFill>
            </a:endParaRPr>
          </a:p>
        </p:txBody>
      </p:sp>
      <p:sp>
        <p:nvSpPr>
          <p:cNvPr id="22" name="Rectangle 21"/>
          <p:cNvSpPr/>
          <p:nvPr/>
        </p:nvSpPr>
        <p:spPr>
          <a:xfrm>
            <a:off x="557563" y="3590690"/>
            <a:ext cx="2665135" cy="493081"/>
          </a:xfrm>
          <a:prstGeom prst="rect">
            <a:avLst/>
          </a:prstGeom>
          <a:noFill/>
        </p:spPr>
        <p:txBody>
          <a:bodyPr wrap="none" lIns="91440" tIns="45720" rIns="91440" bIns="45720">
            <a:prstTxWarp prst="textWave1">
              <a:avLst>
                <a:gd name="adj1" fmla="val 12500"/>
                <a:gd name="adj2" fmla="val 0"/>
              </a:avLst>
            </a:prstTxWarp>
            <a:spAutoFit/>
            <a:scene3d>
              <a:camera prst="orthographicFront"/>
              <a:lightRig rig="harsh" dir="t"/>
            </a:scene3d>
            <a:sp3d extrusionH="57150" prstMaterial="matte">
              <a:bevelT w="63500" h="12700"/>
              <a:contourClr>
                <a:schemeClr val="bg1">
                  <a:lumMod val="65000"/>
                </a:schemeClr>
              </a:contourClr>
            </a:sp3d>
          </a:bodyPr>
          <a:lstStyle/>
          <a:p>
            <a:pPr algn="ctr"/>
            <a:r>
              <a:rPr lang="en-US" sz="2400" b="1" cap="none" spc="0" dirty="0">
                <a:ln/>
                <a:solidFill>
                  <a:srgbClr val="C00000"/>
                </a:solidFill>
                <a:effectLst/>
              </a:rPr>
              <a:t>Therefore:</a:t>
            </a:r>
            <a:endParaRPr lang="en-US" sz="5400" b="1" cap="none" spc="0" dirty="0">
              <a:ln/>
              <a:solidFill>
                <a:srgbClr val="C00000"/>
              </a:solidFill>
              <a:effectLst/>
            </a:endParaRPr>
          </a:p>
        </p:txBody>
      </p:sp>
      <p:sp>
        <p:nvSpPr>
          <p:cNvPr id="23" name="Bent Arrow 22"/>
          <p:cNvSpPr/>
          <p:nvPr/>
        </p:nvSpPr>
        <p:spPr>
          <a:xfrm rot="10800000">
            <a:off x="3381376" y="5046599"/>
            <a:ext cx="404856" cy="707430"/>
          </a:xfrm>
          <a:prstGeom prst="bentArrow">
            <a:avLst>
              <a:gd name="adj1" fmla="val 18176"/>
              <a:gd name="adj2" fmla="val 33844"/>
              <a:gd name="adj3" fmla="val 50000"/>
              <a:gd name="adj4" fmla="val 50000"/>
            </a:avLst>
          </a:prstGeom>
          <a:gradFill>
            <a:gsLst>
              <a:gs pos="0">
                <a:srgbClr val="CC00CC">
                  <a:alpha val="62000"/>
                </a:srgbClr>
              </a:gs>
              <a:gs pos="54000">
                <a:srgbClr val="FFFF00"/>
              </a:gs>
              <a:gs pos="100000">
                <a:srgbClr val="FF0066">
                  <a:alpha val="58000"/>
                </a:srgbClr>
              </a:gs>
            </a:gsLst>
            <a:lin ang="5400000" scaled="1"/>
          </a:gra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TextBox 23"/>
          <p:cNvSpPr txBox="1"/>
          <p:nvPr/>
        </p:nvSpPr>
        <p:spPr>
          <a:xfrm>
            <a:off x="1059112" y="5723549"/>
            <a:ext cx="2681771"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smtClean="0">
                <a:solidFill>
                  <a:schemeClr val="accent2">
                    <a:lumMod val="75000"/>
                  </a:schemeClr>
                </a:solidFill>
                <a:effectLst>
                  <a:glow rad="228600">
                    <a:schemeClr val="accent2">
                      <a:satMod val="175000"/>
                      <a:alpha val="40000"/>
                    </a:schemeClr>
                  </a:glow>
                </a:effectLst>
              </a:rPr>
              <a:t>Sunset: </a:t>
            </a:r>
            <a:r>
              <a:rPr lang="en-US" sz="3200" b="1" dirty="0" smtClean="0">
                <a:solidFill>
                  <a:schemeClr val="accent4">
                    <a:lumMod val="75000"/>
                  </a:schemeClr>
                </a:solidFill>
                <a:effectLst>
                  <a:glow rad="228600">
                    <a:schemeClr val="accent2">
                      <a:satMod val="175000"/>
                      <a:alpha val="40000"/>
                    </a:schemeClr>
                  </a:glow>
                </a:effectLst>
              </a:rPr>
              <a:t>8</a:t>
            </a:r>
            <a:r>
              <a:rPr lang="en-US" sz="3200" b="1" baseline="30000" dirty="0" smtClean="0">
                <a:solidFill>
                  <a:schemeClr val="accent4">
                    <a:lumMod val="75000"/>
                  </a:schemeClr>
                </a:solidFill>
                <a:effectLst>
                  <a:glow rad="228600">
                    <a:schemeClr val="accent2">
                      <a:satMod val="175000"/>
                      <a:alpha val="40000"/>
                    </a:schemeClr>
                  </a:glow>
                </a:effectLst>
              </a:rPr>
              <a:t>th</a:t>
            </a:r>
            <a:r>
              <a:rPr lang="en-US" sz="3200" b="1" dirty="0" smtClean="0">
                <a:solidFill>
                  <a:schemeClr val="accent4">
                    <a:lumMod val="75000"/>
                  </a:schemeClr>
                </a:solidFill>
                <a:effectLst>
                  <a:glow rad="228600">
                    <a:schemeClr val="accent2">
                      <a:satMod val="175000"/>
                      <a:alpha val="40000"/>
                    </a:schemeClr>
                  </a:glow>
                </a:effectLst>
              </a:rPr>
              <a:t> day </a:t>
            </a:r>
            <a:endParaRPr lang="en-CA" sz="3200" b="1" dirty="0">
              <a:solidFill>
                <a:schemeClr val="accent4">
                  <a:lumMod val="75000"/>
                </a:schemeClr>
              </a:solidFill>
              <a:effectLst>
                <a:glow rad="228600">
                  <a:schemeClr val="accent2">
                    <a:satMod val="175000"/>
                    <a:alpha val="40000"/>
                  </a:schemeClr>
                </a:glow>
              </a:effectLst>
            </a:endParaRPr>
          </a:p>
        </p:txBody>
      </p:sp>
      <p:sp>
        <p:nvSpPr>
          <p:cNvPr id="26" name="Rounded Rectangle 25"/>
          <p:cNvSpPr/>
          <p:nvPr/>
        </p:nvSpPr>
        <p:spPr>
          <a:xfrm>
            <a:off x="6935379" y="3108499"/>
            <a:ext cx="3911613" cy="2579251"/>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3200" b="1" dirty="0" smtClean="0">
                <a:ln w="1905">
                  <a:solidFill>
                    <a:sysClr val="windowText" lastClr="000000"/>
                  </a:solidFill>
                </a:ln>
                <a:solidFill>
                  <a:srgbClr val="66FF33"/>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Review Question:</a:t>
            </a:r>
          </a:p>
          <a:p>
            <a:pPr algn="ctr"/>
            <a:r>
              <a:rPr lang="en-US" sz="3200" b="1" dirty="0" smtClean="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Are we sure every </a:t>
            </a:r>
            <a:r>
              <a:rPr lang="en-US" sz="3200" b="1" dirty="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day has only </a:t>
            </a:r>
            <a:br>
              <a:rPr lang="en-US" sz="3200" b="1" dirty="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br>
            <a:r>
              <a:rPr lang="en-US" sz="3200" b="1" dirty="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ONE “</a:t>
            </a:r>
            <a:r>
              <a:rPr lang="en-US" sz="3200" b="1" dirty="0" smtClean="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evening” </a:t>
            </a:r>
            <a:r>
              <a:rPr lang="en-US" sz="3200" b="1" dirty="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a:r>
            <a:br>
              <a:rPr lang="en-US" sz="3200" b="1" dirty="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br>
            <a:r>
              <a:rPr lang="en-US" sz="3200" b="1" dirty="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a:t>
            </a:r>
            <a:r>
              <a:rPr lang="en-US" sz="3200" b="1" dirty="0">
                <a:ln w="1905">
                  <a:solidFill>
                    <a:sysClr val="windowText" lastClr="000000"/>
                  </a:solidFill>
                </a:ln>
                <a:solidFill>
                  <a:srgbClr val="66FF33"/>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not </a:t>
            </a:r>
            <a:r>
              <a:rPr lang="en-US" sz="3200" b="1" dirty="0" smtClean="0">
                <a:ln w="1905">
                  <a:solidFill>
                    <a:sysClr val="windowText" lastClr="000000"/>
                  </a:solidFill>
                </a:ln>
                <a:solidFill>
                  <a:srgbClr val="66FF33"/>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two? </a:t>
            </a:r>
            <a:endParaRPr lang="en-US" sz="3200" b="1" dirty="0">
              <a:ln w="1905">
                <a:solidFill>
                  <a:sysClr val="windowText" lastClr="000000"/>
                </a:solidFill>
              </a:ln>
              <a:solidFill>
                <a:srgbClr val="66FF33"/>
              </a:solidFill>
              <a:effectLst>
                <a:innerShdw blurRad="69850" dist="43180" dir="5400000">
                  <a:srgbClr val="000000">
                    <a:alpha val="65000"/>
                  </a:srgbClr>
                </a:innerShdw>
              </a:effectLst>
              <a:latin typeface="MV Boli" panose="02000500030200090000" pitchFamily="2" charset="0"/>
              <a:cs typeface="MV Boli" panose="02000500030200090000" pitchFamily="2" charset="0"/>
            </a:endParaRPr>
          </a:p>
        </p:txBody>
      </p:sp>
      <p:pic>
        <p:nvPicPr>
          <p:cNvPr id="28" name="Pictur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48268" y="4046681"/>
            <a:ext cx="1426346" cy="141415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1" name="Rounded Rectangle 20"/>
          <p:cNvSpPr/>
          <p:nvPr/>
        </p:nvSpPr>
        <p:spPr>
          <a:xfrm>
            <a:off x="8200423" y="210474"/>
            <a:ext cx="3746350" cy="1160562"/>
          </a:xfrm>
          <a:prstGeom prst="roundRect">
            <a:avLst>
              <a:gd name="adj" fmla="val 13493"/>
            </a:avLst>
          </a:prstGeom>
          <a:blipFill dpi="0" rotWithShape="1">
            <a:blip r:embed="rId5" cstate="email">
              <a:extLst>
                <a:ext uri="{28A0092B-C50C-407E-A947-70E740481C1C}">
                  <a14:useLocalDpi xmlns:a14="http://schemas.microsoft.com/office/drawing/2010/main"/>
                </a:ext>
              </a:extLst>
            </a:blip>
            <a:srcRect/>
            <a:stretch>
              <a:fillRect/>
            </a:stretch>
          </a:blip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3200" b="1" dirty="0">
                <a:ln w="1905">
                  <a:solidFill>
                    <a:sysClr val="windowText" lastClr="000000"/>
                  </a:solidFill>
                </a:ln>
                <a:solidFill>
                  <a:srgbClr val="FF000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rPr>
              <a:t>Example with </a:t>
            </a:r>
            <a:r>
              <a:rPr lang="en-US" sz="3200" b="1" dirty="0" smtClean="0">
                <a:ln w="1905">
                  <a:solidFill>
                    <a:sysClr val="windowText" lastClr="000000"/>
                  </a:solidFill>
                </a:ln>
                <a:solidFill>
                  <a:srgbClr val="FF000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rPr>
              <a:t>Sunset Timing</a:t>
            </a:r>
            <a:endParaRPr lang="en-US" sz="3200" b="1" dirty="0">
              <a:ln w="1905">
                <a:solidFill>
                  <a:sysClr val="windowText" lastClr="000000"/>
                </a:solidFill>
              </a:ln>
              <a:solidFill>
                <a:srgbClr val="FF000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endParaRPr>
          </a:p>
        </p:txBody>
      </p:sp>
      <p:sp>
        <p:nvSpPr>
          <p:cNvPr id="5" name="Oval 4"/>
          <p:cNvSpPr/>
          <p:nvPr/>
        </p:nvSpPr>
        <p:spPr>
          <a:xfrm>
            <a:off x="7704734" y="548083"/>
            <a:ext cx="813816" cy="502920"/>
          </a:xfrm>
          <a:prstGeom prst="ellipse">
            <a:avLst/>
          </a:prstGeom>
          <a:solidFill>
            <a:schemeClr val="accent2"/>
          </a:solidFill>
          <a:ln>
            <a:solidFill>
              <a:schemeClr val="accent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000" b="1" dirty="0" smtClean="0">
                <a:ln>
                  <a:solidFill>
                    <a:srgbClr val="002060"/>
                  </a:solidFill>
                </a:ln>
                <a:solidFill>
                  <a:schemeClr val="accent2">
                    <a:lumMod val="50000"/>
                  </a:schemeClr>
                </a:solidFill>
              </a:rPr>
              <a:t>#2a</a:t>
            </a:r>
            <a:endParaRPr lang="en-CA" sz="2000" b="1" dirty="0">
              <a:ln>
                <a:solidFill>
                  <a:srgbClr val="002060"/>
                </a:solidFill>
              </a:ln>
              <a:solidFill>
                <a:schemeClr val="accent2">
                  <a:lumMod val="50000"/>
                </a:schemeClr>
              </a:solidFill>
            </a:endParaRPr>
          </a:p>
        </p:txBody>
      </p:sp>
      <p:sp>
        <p:nvSpPr>
          <p:cNvPr id="19" name="Rectangle 18"/>
          <p:cNvSpPr/>
          <p:nvPr/>
        </p:nvSpPr>
        <p:spPr>
          <a:xfrm flipH="1">
            <a:off x="4216608" y="4231482"/>
            <a:ext cx="907851" cy="915476"/>
          </a:xfrm>
          <a:prstGeom prst="rect">
            <a:avLst/>
          </a:prstGeom>
          <a:gradFill flip="none" rotWithShape="1">
            <a:gsLst>
              <a:gs pos="51000">
                <a:srgbClr val="FF66CC"/>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4668684" y="5774715"/>
            <a:ext cx="7230464"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smtClean="0">
                <a:solidFill>
                  <a:srgbClr val="002060"/>
                </a:solidFill>
              </a:rPr>
              <a:t>Ushers in </a:t>
            </a:r>
            <a:r>
              <a:rPr lang="en-US" sz="3200" b="1" dirty="0" smtClean="0">
                <a:ln>
                  <a:solidFill>
                    <a:srgbClr val="002060"/>
                  </a:solidFill>
                </a:ln>
                <a:solidFill>
                  <a:schemeClr val="accent2">
                    <a:lumMod val="50000"/>
                  </a:schemeClr>
                </a:solidFill>
              </a:rPr>
              <a:t>evening:</a:t>
            </a:r>
            <a:r>
              <a:rPr lang="en-US" sz="3200" b="1" dirty="0" smtClean="0">
                <a:solidFill>
                  <a:srgbClr val="002060"/>
                </a:solidFill>
              </a:rPr>
              <a:t> 9</a:t>
            </a:r>
            <a:r>
              <a:rPr lang="en-US" sz="3200" b="1" baseline="30000" dirty="0" smtClean="0">
                <a:solidFill>
                  <a:srgbClr val="002060"/>
                </a:solidFill>
              </a:rPr>
              <a:t>th</a:t>
            </a:r>
            <a:r>
              <a:rPr lang="en-US" sz="3200" b="1" dirty="0" smtClean="0">
                <a:solidFill>
                  <a:srgbClr val="002060"/>
                </a:solidFill>
              </a:rPr>
              <a:t> day</a:t>
            </a:r>
            <a:endParaRPr lang="en-CA" sz="3200" b="1" dirty="0">
              <a:solidFill>
                <a:srgbClr val="C00000"/>
              </a:solidFill>
            </a:endParaRPr>
          </a:p>
        </p:txBody>
      </p:sp>
      <p:sp>
        <p:nvSpPr>
          <p:cNvPr id="29" name="Bent-Up Arrow 28"/>
          <p:cNvSpPr/>
          <p:nvPr/>
        </p:nvSpPr>
        <p:spPr>
          <a:xfrm rot="5400000">
            <a:off x="3729113" y="5190137"/>
            <a:ext cx="1498075" cy="548514"/>
          </a:xfrm>
          <a:prstGeom prst="bentUpArrow">
            <a:avLst>
              <a:gd name="adj1" fmla="val 13210"/>
              <a:gd name="adj2" fmla="val 25000"/>
              <a:gd name="adj3" fmla="val 25000"/>
            </a:avLst>
          </a:prstGeom>
          <a:gradFill flip="none" rotWithShape="1">
            <a:gsLst>
              <a:gs pos="0">
                <a:schemeClr val="accent2">
                  <a:lumMod val="50000"/>
                </a:schemeClr>
              </a:gs>
              <a:gs pos="54000">
                <a:srgbClr val="002060"/>
              </a:gs>
              <a:gs pos="45000">
                <a:schemeClr val="accent2">
                  <a:lumMod val="50000"/>
                </a:schemeClr>
              </a:gs>
            </a:gsLst>
            <a:lin ang="0" scaled="1"/>
            <a:tileRect/>
          </a:gra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Bent-Up Arrow 24"/>
          <p:cNvSpPr/>
          <p:nvPr/>
        </p:nvSpPr>
        <p:spPr>
          <a:xfrm rot="5400000" flipV="1">
            <a:off x="2933658" y="4945899"/>
            <a:ext cx="1975645" cy="546812"/>
          </a:xfrm>
          <a:prstGeom prst="bentUpArrow">
            <a:avLst>
              <a:gd name="adj1" fmla="val 13210"/>
              <a:gd name="adj2" fmla="val 25000"/>
              <a:gd name="adj3" fmla="val 25000"/>
            </a:avLst>
          </a:prstGeom>
          <a:solidFill>
            <a:schemeClr val="accent2"/>
          </a:solidFill>
          <a:ln>
            <a:solidFill>
              <a:srgbClr val="C00000"/>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9548155" y="6165856"/>
            <a:ext cx="1804965" cy="493081"/>
          </a:xfrm>
          <a:prstGeom prst="rect">
            <a:avLst/>
          </a:prstGeom>
          <a:noFill/>
        </p:spPr>
        <p:txBody>
          <a:bodyPr wrap="none" lIns="91440" tIns="45720" rIns="91440" bIns="45720">
            <a:prstTxWarp prst="textWave1">
              <a:avLst>
                <a:gd name="adj1" fmla="val 12500"/>
                <a:gd name="adj2" fmla="val 0"/>
              </a:avLst>
            </a:prstTxWarp>
            <a:spAutoFit/>
            <a:scene3d>
              <a:camera prst="orthographicFront"/>
              <a:lightRig rig="harsh" dir="t"/>
            </a:scene3d>
            <a:sp3d extrusionH="57150" prstMaterial="matte">
              <a:bevelT w="63500" h="12700"/>
              <a:contourClr>
                <a:schemeClr val="bg1">
                  <a:lumMod val="65000"/>
                </a:schemeClr>
              </a:contourClr>
            </a:sp3d>
          </a:bodyPr>
          <a:lstStyle/>
          <a:p>
            <a:pPr algn="ctr"/>
            <a:r>
              <a:rPr lang="en-US" sz="2400" b="1" cap="none" spc="0" dirty="0" smtClean="0">
                <a:ln/>
                <a:solidFill>
                  <a:srgbClr val="C00000"/>
                </a:solidFill>
                <a:effectLst/>
              </a:rPr>
              <a:t>Next …</a:t>
            </a:r>
            <a:endParaRPr lang="en-US" sz="5400" b="1" cap="none" spc="0" dirty="0">
              <a:ln/>
              <a:solidFill>
                <a:srgbClr val="C00000"/>
              </a:solidFill>
              <a:effectLst/>
            </a:endParaRPr>
          </a:p>
        </p:txBody>
      </p:sp>
    </p:spTree>
    <p:extLst>
      <p:ext uri="{BB962C8B-B14F-4D97-AF65-F5344CB8AC3E}">
        <p14:creationId xmlns:p14="http://schemas.microsoft.com/office/powerpoint/2010/main" val="3377261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1000"/>
                                        <p:tgtEl>
                                          <p:spTgt spid="22"/>
                                        </p:tgtEl>
                                      </p:cBhvr>
                                    </p:animEffect>
                                  </p:childTnLst>
                                </p:cTn>
                              </p:par>
                            </p:childTnLst>
                          </p:cTn>
                        </p:par>
                        <p:par>
                          <p:cTn id="13" fill="hold">
                            <p:stCondLst>
                              <p:cond delay="1000"/>
                            </p:stCondLst>
                            <p:childTnLst>
                              <p:par>
                                <p:cTn id="14" presetID="53" presetClass="entr" presetSubtype="16" fill="hold" grpId="0" nodeType="afterEffect">
                                  <p:stCondLst>
                                    <p:cond delay="10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1000" fill="hold"/>
                                        <p:tgtEl>
                                          <p:spTgt spid="18"/>
                                        </p:tgtEl>
                                        <p:attrNameLst>
                                          <p:attrName>ppt_w</p:attrName>
                                        </p:attrNameLst>
                                      </p:cBhvr>
                                      <p:tavLst>
                                        <p:tav tm="0">
                                          <p:val>
                                            <p:fltVal val="0"/>
                                          </p:val>
                                        </p:tav>
                                        <p:tav tm="100000">
                                          <p:val>
                                            <p:strVal val="#ppt_w"/>
                                          </p:val>
                                        </p:tav>
                                      </p:tavLst>
                                    </p:anim>
                                    <p:anim calcmode="lin" valueType="num">
                                      <p:cBhvr>
                                        <p:cTn id="17" dur="1000" fill="hold"/>
                                        <p:tgtEl>
                                          <p:spTgt spid="18"/>
                                        </p:tgtEl>
                                        <p:attrNameLst>
                                          <p:attrName>ppt_h</p:attrName>
                                        </p:attrNameLst>
                                      </p:cBhvr>
                                      <p:tavLst>
                                        <p:tav tm="0">
                                          <p:val>
                                            <p:fltVal val="0"/>
                                          </p:val>
                                        </p:tav>
                                        <p:tav tm="100000">
                                          <p:val>
                                            <p:strVal val="#ppt_h"/>
                                          </p:val>
                                        </p:tav>
                                      </p:tavLst>
                                    </p:anim>
                                    <p:animEffect transition="in" filter="fade">
                                      <p:cBhvr>
                                        <p:cTn id="18" dur="1000"/>
                                        <p:tgtEl>
                                          <p:spTgt spid="18"/>
                                        </p:tgtEl>
                                      </p:cBhvr>
                                    </p:animEffect>
                                  </p:childTnLst>
                                </p:cTn>
                              </p:par>
                            </p:childTnLst>
                          </p:cTn>
                        </p:par>
                        <p:par>
                          <p:cTn id="19" fill="hold">
                            <p:stCondLst>
                              <p:cond delay="3000"/>
                            </p:stCondLst>
                            <p:childTnLst>
                              <p:par>
                                <p:cTn id="20" presetID="31" presetClass="entr" presetSubtype="0" fill="hold" grpId="0" nodeType="afterEffect">
                                  <p:stCondLst>
                                    <p:cond delay="50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fltVal val="0"/>
                                          </p:val>
                                        </p:tav>
                                        <p:tav tm="100000">
                                          <p:val>
                                            <p:strVal val="#ppt_w"/>
                                          </p:val>
                                        </p:tav>
                                      </p:tavLst>
                                    </p:anim>
                                    <p:anim calcmode="lin" valueType="num">
                                      <p:cBhvr>
                                        <p:cTn id="23" dur="1000" fill="hold"/>
                                        <p:tgtEl>
                                          <p:spTgt spid="23"/>
                                        </p:tgtEl>
                                        <p:attrNameLst>
                                          <p:attrName>ppt_h</p:attrName>
                                        </p:attrNameLst>
                                      </p:cBhvr>
                                      <p:tavLst>
                                        <p:tav tm="0">
                                          <p:val>
                                            <p:fltVal val="0"/>
                                          </p:val>
                                        </p:tav>
                                        <p:tav tm="100000">
                                          <p:val>
                                            <p:strVal val="#ppt_h"/>
                                          </p:val>
                                        </p:tav>
                                      </p:tavLst>
                                    </p:anim>
                                    <p:anim calcmode="lin" valueType="num">
                                      <p:cBhvr>
                                        <p:cTn id="24" dur="1000" fill="hold"/>
                                        <p:tgtEl>
                                          <p:spTgt spid="23"/>
                                        </p:tgtEl>
                                        <p:attrNameLst>
                                          <p:attrName>style.rotation</p:attrName>
                                        </p:attrNameLst>
                                      </p:cBhvr>
                                      <p:tavLst>
                                        <p:tav tm="0">
                                          <p:val>
                                            <p:fltVal val="90"/>
                                          </p:val>
                                        </p:tav>
                                        <p:tav tm="100000">
                                          <p:val>
                                            <p:fltVal val="0"/>
                                          </p:val>
                                        </p:tav>
                                      </p:tavLst>
                                    </p:anim>
                                    <p:animEffect transition="in" filter="fade">
                                      <p:cBhvr>
                                        <p:cTn id="25" dur="1000"/>
                                        <p:tgtEl>
                                          <p:spTgt spid="23"/>
                                        </p:tgtEl>
                                      </p:cBhvr>
                                    </p:animEffect>
                                  </p:childTnLst>
                                </p:cTn>
                              </p:par>
                            </p:childTnLst>
                          </p:cTn>
                        </p:par>
                        <p:par>
                          <p:cTn id="26" fill="hold">
                            <p:stCondLst>
                              <p:cond delay="4500"/>
                            </p:stCondLst>
                            <p:childTnLst>
                              <p:par>
                                <p:cTn id="27" presetID="16" presetClass="entr" presetSubtype="21" fill="hold" nodeType="after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barn(inVertical)">
                                      <p:cBhvr>
                                        <p:cTn id="29" dur="500"/>
                                        <p:tgtEl>
                                          <p:spTgt spid="20">
                                            <p:txEl>
                                              <p:pRg st="0" end="0"/>
                                            </p:txEl>
                                          </p:spTgt>
                                        </p:tgtEl>
                                      </p:cBhvr>
                                    </p:animEffect>
                                  </p:childTnLst>
                                </p:cTn>
                              </p:par>
                            </p:childTnLst>
                          </p:cTn>
                        </p:par>
                        <p:par>
                          <p:cTn id="30" fill="hold">
                            <p:stCondLst>
                              <p:cond delay="5000"/>
                            </p:stCondLst>
                            <p:childTnLst>
                              <p:par>
                                <p:cTn id="31" presetID="42" presetClass="entr" presetSubtype="0" fill="hold" grpId="0" nodeType="afterEffect">
                                  <p:stCondLst>
                                    <p:cond delay="50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par>
                                <p:cTn id="36" presetID="16" presetClass="entr" presetSubtype="21" fill="hold" nodeType="withEffect">
                                  <p:stCondLst>
                                    <p:cond delay="500"/>
                                  </p:stCondLst>
                                  <p:childTnLst>
                                    <p:set>
                                      <p:cBhvr>
                                        <p:cTn id="37" dur="1" fill="hold">
                                          <p:stCondLst>
                                            <p:cond delay="0"/>
                                          </p:stCondLst>
                                        </p:cTn>
                                        <p:tgtEl>
                                          <p:spTgt spid="24">
                                            <p:txEl>
                                              <p:pRg st="0" end="0"/>
                                            </p:txEl>
                                          </p:spTgt>
                                        </p:tgtEl>
                                        <p:attrNameLst>
                                          <p:attrName>style.visibility</p:attrName>
                                        </p:attrNameLst>
                                      </p:cBhvr>
                                      <p:to>
                                        <p:strVal val="visible"/>
                                      </p:to>
                                    </p:set>
                                    <p:animEffect transition="in" filter="barn(inVertical)">
                                      <p:cBhvr>
                                        <p:cTn id="38" dur="1250"/>
                                        <p:tgtEl>
                                          <p:spTgt spid="24">
                                            <p:txEl>
                                              <p:pRg st="0" end="0"/>
                                            </p:txEl>
                                          </p:spTgt>
                                        </p:tgtEl>
                                      </p:cBhvr>
                                    </p:animEffect>
                                  </p:childTnLst>
                                </p:cTn>
                              </p:par>
                            </p:childTnLst>
                          </p:cTn>
                        </p:par>
                        <p:par>
                          <p:cTn id="39" fill="hold">
                            <p:stCondLst>
                              <p:cond delay="675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fltVal val="0"/>
                                          </p:val>
                                        </p:tav>
                                        <p:tav tm="100000">
                                          <p:val>
                                            <p:strVal val="#ppt_w"/>
                                          </p:val>
                                        </p:tav>
                                      </p:tavLst>
                                    </p:anim>
                                    <p:anim calcmode="lin" valueType="num">
                                      <p:cBhvr>
                                        <p:cTn id="43" dur="1000" fill="hold"/>
                                        <p:tgtEl>
                                          <p:spTgt spid="19"/>
                                        </p:tgtEl>
                                        <p:attrNameLst>
                                          <p:attrName>ppt_h</p:attrName>
                                        </p:attrNameLst>
                                      </p:cBhvr>
                                      <p:tavLst>
                                        <p:tav tm="0">
                                          <p:val>
                                            <p:fltVal val="0"/>
                                          </p:val>
                                        </p:tav>
                                        <p:tav tm="100000">
                                          <p:val>
                                            <p:strVal val="#ppt_h"/>
                                          </p:val>
                                        </p:tav>
                                      </p:tavLst>
                                    </p:anim>
                                    <p:animEffect transition="in" filter="fade">
                                      <p:cBhvr>
                                        <p:cTn id="44" dur="1000"/>
                                        <p:tgtEl>
                                          <p:spTgt spid="19"/>
                                        </p:tgtEl>
                                      </p:cBhvr>
                                    </p:animEffect>
                                  </p:childTnLst>
                                </p:cTn>
                              </p:par>
                            </p:childTnLst>
                          </p:cTn>
                        </p:par>
                        <p:par>
                          <p:cTn id="45" fill="hold">
                            <p:stCondLst>
                              <p:cond delay="7750"/>
                            </p:stCondLst>
                            <p:childTnLst>
                              <p:par>
                                <p:cTn id="46" presetID="47" presetClass="entr" presetSubtype="0" fill="hold" grpId="0" nodeType="afterEffect">
                                  <p:stCondLst>
                                    <p:cond delay="100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par>
                          <p:cTn id="51" fill="hold">
                            <p:stCondLst>
                              <p:cond delay="9750"/>
                            </p:stCondLst>
                            <p:childTnLst>
                              <p:par>
                                <p:cTn id="52" presetID="16" presetClass="entr" presetSubtype="21" fill="hold" nodeType="afterEffect">
                                  <p:stCondLst>
                                    <p:cond delay="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barn(inVertical)">
                                      <p:cBhvr>
                                        <p:cTn id="54" dur="500"/>
                                        <p:tgtEl>
                                          <p:spTgt spid="2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53" presetClass="entr" presetSubtype="16"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1000" fill="hold"/>
                                        <p:tgtEl>
                                          <p:spTgt spid="28"/>
                                        </p:tgtEl>
                                        <p:attrNameLst>
                                          <p:attrName>ppt_w</p:attrName>
                                        </p:attrNameLst>
                                      </p:cBhvr>
                                      <p:tavLst>
                                        <p:tav tm="0">
                                          <p:val>
                                            <p:fltVal val="0"/>
                                          </p:val>
                                        </p:tav>
                                        <p:tav tm="100000">
                                          <p:val>
                                            <p:strVal val="#ppt_w"/>
                                          </p:val>
                                        </p:tav>
                                      </p:tavLst>
                                    </p:anim>
                                    <p:anim calcmode="lin" valueType="num">
                                      <p:cBhvr>
                                        <p:cTn id="66" dur="1000" fill="hold"/>
                                        <p:tgtEl>
                                          <p:spTgt spid="28"/>
                                        </p:tgtEl>
                                        <p:attrNameLst>
                                          <p:attrName>ppt_h</p:attrName>
                                        </p:attrNameLst>
                                      </p:cBhvr>
                                      <p:tavLst>
                                        <p:tav tm="0">
                                          <p:val>
                                            <p:fltVal val="0"/>
                                          </p:val>
                                        </p:tav>
                                        <p:tav tm="100000">
                                          <p:val>
                                            <p:strVal val="#ppt_h"/>
                                          </p:val>
                                        </p:tav>
                                      </p:tavLst>
                                    </p:anim>
                                    <p:animEffect transition="in" filter="fade">
                                      <p:cBhvr>
                                        <p:cTn id="67" dur="1000"/>
                                        <p:tgtEl>
                                          <p:spTgt spid="28"/>
                                        </p:tgtEl>
                                      </p:cBhvr>
                                    </p:animEffect>
                                  </p:childTnLst>
                                </p:cTn>
                              </p:par>
                            </p:childTnLst>
                          </p:cTn>
                        </p:par>
                        <p:par>
                          <p:cTn id="68" fill="hold">
                            <p:stCondLst>
                              <p:cond delay="2000"/>
                            </p:stCondLst>
                            <p:childTnLst>
                              <p:par>
                                <p:cTn id="69" presetID="27" presetClass="path" presetSubtype="0" accel="50000" decel="50000" fill="hold" nodeType="afterEffect">
                                  <p:stCondLst>
                                    <p:cond delay="0"/>
                                  </p:stCondLst>
                                  <p:childTnLst>
                                    <p:animMotion origin="layout" path="M 2.08333E-6 4.44444E-6 C 0.03802 4.44444E-6 0.06901 0.03101 0.06901 0.06898 C 0.06901 0.09398 0.05599 0.11597 0.03698 0.12893 C 0.03698 0.12916 0.03594 0.12893 0.03594 0.12916 C 0.02903 0.13402 0.025 0.14189 0.025 0.15092 C 0.025 0.15902 0.02903 0.16597 0.03398 0.17106 C 0.04206 0.17893 0.047 0.19097 0.047 0.203 C 0.047 0.22893 0.02604 0.25 2.08333E-6 0.25 C -0.02604 0.25 -0.04701 0.22893 -0.04701 0.203 C -0.04701 0.19097 -0.04206 0.17893 -0.03399 0.17106 C -0.02904 0.16597 -0.02604 0.15902 -0.02604 0.15092 C -0.02604 0.14189 -0.02995 0.13402 -0.03594 0.12893 C -0.03594 0.12916 -0.03698 0.12893 -0.03698 0.12916 C -0.05703 0.11597 -0.07005 0.09398 -0.07005 0.06898 C -0.07005 0.03101 -0.03906 4.44444E-6 2.08333E-6 4.44444E-6 C 2.08333E-6 0.00023 2.08333E-6 4.44444E-6 2.08333E-6 0.00023 L 2.08333E-6 4.44444E-6 Z " pathEditMode="relative" rAng="0" ptsTypes="AAAAAAAAAAAAAAAAA">
                                      <p:cBhvr>
                                        <p:cTn id="70" dur="2000" fill="hold"/>
                                        <p:tgtEl>
                                          <p:spTgt spid="28"/>
                                        </p:tgtEl>
                                        <p:attrNameLst>
                                          <p:attrName>ppt_x</p:attrName>
                                          <p:attrName>ppt_y</p:attrName>
                                        </p:attrNameLst>
                                      </p:cBhvr>
                                      <p:rCtr x="-52" y="12500"/>
                                    </p:animMotion>
                                  </p:childTnLst>
                                </p:cTn>
                              </p:par>
                            </p:childTnLst>
                          </p:cTn>
                        </p:par>
                        <p:par>
                          <p:cTn id="71" fill="hold">
                            <p:stCondLst>
                              <p:cond delay="4000"/>
                            </p:stCondLst>
                            <p:childTnLst>
                              <p:par>
                                <p:cTn id="72" presetID="16" presetClass="entr" presetSubtype="21" fill="hold" grpId="0" nodeType="afterEffect">
                                  <p:stCondLst>
                                    <p:cond delay="1000"/>
                                  </p:stCondLst>
                                  <p:childTnLst>
                                    <p:set>
                                      <p:cBhvr>
                                        <p:cTn id="73" dur="1" fill="hold">
                                          <p:stCondLst>
                                            <p:cond delay="0"/>
                                          </p:stCondLst>
                                        </p:cTn>
                                        <p:tgtEl>
                                          <p:spTgt spid="31"/>
                                        </p:tgtEl>
                                        <p:attrNameLst>
                                          <p:attrName>style.visibility</p:attrName>
                                        </p:attrNameLst>
                                      </p:cBhvr>
                                      <p:to>
                                        <p:strVal val="visible"/>
                                      </p:to>
                                    </p:set>
                                    <p:animEffect transition="in" filter="barn(inVertical)">
                                      <p:cBhvr>
                                        <p:cTn id="7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2" grpId="0"/>
      <p:bldP spid="23" grpId="0" animBg="1"/>
      <p:bldP spid="26" grpId="0"/>
      <p:bldP spid="19" grpId="0" animBg="1"/>
      <p:bldP spid="29" grpId="0" animBg="1"/>
      <p:bldP spid="25"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6" name="Rounded Rectangle 45"/>
          <p:cNvSpPr/>
          <p:nvPr/>
        </p:nvSpPr>
        <p:spPr>
          <a:xfrm rot="16200000">
            <a:off x="3630148" y="4914038"/>
            <a:ext cx="2211522" cy="1669329"/>
          </a:xfrm>
          <a:prstGeom prst="roundRect">
            <a:avLst>
              <a:gd name="adj" fmla="val 0"/>
            </a:avLst>
          </a:prstGeom>
          <a:gradFill flip="none" rotWithShape="1">
            <a:gsLst>
              <a:gs pos="4000">
                <a:schemeClr val="bg1">
                  <a:alpha val="52000"/>
                </a:schemeClr>
              </a:gs>
              <a:gs pos="25000">
                <a:schemeClr val="accent2">
                  <a:lumMod val="75000"/>
                  <a:alpha val="53000"/>
                </a:schemeClr>
              </a:gs>
              <a:gs pos="85000">
                <a:srgbClr val="002060">
                  <a:alpha val="58000"/>
                </a:srgbClr>
              </a:gs>
            </a:gsLst>
            <a:lin ang="10800000" scaled="1"/>
            <a:tileRect/>
          </a:gradFill>
          <a:ln w="76200">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13</a:t>
            </a:fld>
            <a:endParaRPr lang="en-US" sz="1400" b="1" dirty="0">
              <a:solidFill>
                <a:schemeClr val="tx1"/>
              </a:solidFill>
            </a:endParaRPr>
          </a:p>
        </p:txBody>
      </p:sp>
      <p:sp>
        <p:nvSpPr>
          <p:cNvPr id="15" name="Rounded Rectangle 14"/>
          <p:cNvSpPr/>
          <p:nvPr/>
        </p:nvSpPr>
        <p:spPr>
          <a:xfrm>
            <a:off x="266921" y="210474"/>
            <a:ext cx="7728507" cy="1691104"/>
          </a:xfrm>
          <a:prstGeom prst="roundRect">
            <a:avLst>
              <a:gd name="adj" fmla="val 13493"/>
            </a:avLst>
          </a:prstGeom>
          <a:solidFill>
            <a:schemeClr val="accent2">
              <a:lumMod val="20000"/>
              <a:lumOff val="80000"/>
              <a:alpha val="57000"/>
            </a:schemeClr>
          </a:solidFill>
          <a:ln w="76200">
            <a:solidFill>
              <a:srgbClr val="C00000"/>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3200" b="1" dirty="0" smtClean="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Where is the “</a:t>
            </a:r>
            <a:r>
              <a:rPr lang="en-US" sz="3200" b="1" dirty="0" smtClean="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Berlin Sans FB Demi" panose="020E0802020502020306" pitchFamily="34" charset="0"/>
              </a:rPr>
              <a:t>evening</a:t>
            </a:r>
            <a:r>
              <a:rPr lang="en-US" sz="3200" b="1" dirty="0" smtClean="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 of the 9</a:t>
            </a:r>
            <a:r>
              <a:rPr lang="en-US" sz="3200" b="1" baseline="30000" dirty="0" smtClean="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th</a:t>
            </a:r>
            <a:r>
              <a:rPr lang="en-US" sz="3200" b="1" dirty="0" smtClean="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 day</a:t>
            </a:r>
            <a:br>
              <a:rPr lang="en-US" sz="3200" b="1" dirty="0" smtClean="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br>
            <a:r>
              <a:rPr lang="en-US" sz="3200" b="1" dirty="0" smtClean="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so we can observe Yom Kippur </a:t>
            </a:r>
            <a:br>
              <a:rPr lang="en-US" sz="3200" b="1" dirty="0" smtClean="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br>
            <a:r>
              <a:rPr lang="en-US" sz="3200" b="1" dirty="0" smtClean="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(the 10</a:t>
            </a:r>
            <a:r>
              <a:rPr lang="en-US" sz="3200" b="1" baseline="30000" dirty="0" smtClean="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th</a:t>
            </a:r>
            <a:r>
              <a:rPr lang="en-US" sz="3200" b="1" dirty="0" smtClean="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 day) on time?</a:t>
            </a:r>
            <a:endParaRPr lang="en-US" sz="3200" b="1" dirty="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endParaRPr>
          </a:p>
        </p:txBody>
      </p:sp>
      <p:sp>
        <p:nvSpPr>
          <p:cNvPr id="22" name="Rectangle 21"/>
          <p:cNvSpPr/>
          <p:nvPr/>
        </p:nvSpPr>
        <p:spPr>
          <a:xfrm>
            <a:off x="5475755" y="5823401"/>
            <a:ext cx="5693829" cy="955174"/>
          </a:xfrm>
          <a:prstGeom prst="rect">
            <a:avLst/>
          </a:prstGeom>
          <a:noFill/>
        </p:spPr>
        <p:txBody>
          <a:bodyPr wrap="none" lIns="91440" tIns="45720" rIns="91440" bIns="45720">
            <a:prstTxWarp prst="textWave1">
              <a:avLst>
                <a:gd name="adj1" fmla="val 10968"/>
                <a:gd name="adj2" fmla="val 0"/>
              </a:avLst>
            </a:prstTxWarp>
            <a:spAutoFit/>
            <a:scene3d>
              <a:camera prst="orthographicFront"/>
              <a:lightRig rig="harsh" dir="t"/>
            </a:scene3d>
            <a:sp3d extrusionH="57150" prstMaterial="matte">
              <a:bevelT w="63500" h="12700"/>
              <a:contourClr>
                <a:schemeClr val="bg1">
                  <a:lumMod val="65000"/>
                </a:schemeClr>
              </a:contourClr>
            </a:sp3d>
          </a:bodyPr>
          <a:lstStyle/>
          <a:p>
            <a:pPr algn="ctr"/>
            <a:r>
              <a:rPr lang="en-US" sz="2400" b="1" cap="none" spc="0" dirty="0" smtClean="0">
                <a:ln/>
                <a:solidFill>
                  <a:srgbClr val="C00000"/>
                </a:solidFill>
                <a:effectLst/>
              </a:rPr>
              <a:t>Therefore, </a:t>
            </a:r>
            <a:r>
              <a:rPr lang="en-US" sz="2400" b="1" cap="none" spc="0" dirty="0" smtClean="0">
                <a:ln/>
                <a:solidFill>
                  <a:srgbClr val="002060"/>
                </a:solidFill>
                <a:effectLst/>
              </a:rPr>
              <a:t>we have a huge problem</a:t>
            </a:r>
            <a:r>
              <a:rPr lang="en-US" sz="2400" b="1" cap="none" spc="0" dirty="0" smtClean="0">
                <a:ln/>
                <a:solidFill>
                  <a:srgbClr val="C00000"/>
                </a:solidFill>
                <a:effectLst/>
              </a:rPr>
              <a:t/>
            </a:r>
            <a:br>
              <a:rPr lang="en-US" sz="2400" b="1" cap="none" spc="0" dirty="0" smtClean="0">
                <a:ln/>
                <a:solidFill>
                  <a:srgbClr val="C00000"/>
                </a:solidFill>
                <a:effectLst/>
              </a:rPr>
            </a:br>
            <a:r>
              <a:rPr lang="en-US" sz="2400" b="1" cap="none" spc="0" dirty="0" smtClean="0">
                <a:ln/>
                <a:solidFill>
                  <a:srgbClr val="C00000"/>
                </a:solidFill>
                <a:effectLst/>
              </a:rPr>
              <a:t>as this section is NOT the 10</a:t>
            </a:r>
            <a:r>
              <a:rPr lang="en-US" sz="2400" b="1" cap="none" spc="0" baseline="30000" dirty="0" smtClean="0">
                <a:ln/>
                <a:solidFill>
                  <a:srgbClr val="C00000"/>
                </a:solidFill>
                <a:effectLst/>
              </a:rPr>
              <a:t>th</a:t>
            </a:r>
            <a:r>
              <a:rPr lang="en-US" sz="2400" b="1" cap="none" spc="0" dirty="0" smtClean="0">
                <a:ln/>
                <a:solidFill>
                  <a:srgbClr val="C00000"/>
                </a:solidFill>
                <a:effectLst/>
              </a:rPr>
              <a:t> day!</a:t>
            </a:r>
            <a:endParaRPr lang="en-US" sz="5400" b="1" cap="none" spc="0" dirty="0">
              <a:ln/>
              <a:solidFill>
                <a:srgbClr val="C00000"/>
              </a:solidFill>
              <a:effectLst/>
            </a:endParaRPr>
          </a:p>
        </p:txBody>
      </p:sp>
      <p:sp>
        <p:nvSpPr>
          <p:cNvPr id="21" name="Rounded Rectangle 20"/>
          <p:cNvSpPr/>
          <p:nvPr/>
        </p:nvSpPr>
        <p:spPr>
          <a:xfrm>
            <a:off x="8200423" y="210474"/>
            <a:ext cx="3746350" cy="1691104"/>
          </a:xfrm>
          <a:prstGeom prst="roundRect">
            <a:avLst>
              <a:gd name="adj" fmla="val 13493"/>
            </a:avLst>
          </a:prstGeom>
          <a:blipFill dpi="0" rotWithShape="1">
            <a:blip r:embed="rId4" cstate="email">
              <a:extLst>
                <a:ext uri="{28A0092B-C50C-407E-A947-70E740481C1C}">
                  <a14:useLocalDpi xmlns:a14="http://schemas.microsoft.com/office/drawing/2010/main"/>
                </a:ext>
              </a:extLst>
            </a:blip>
            <a:srcRect/>
            <a:stretch>
              <a:fillRect/>
            </a:stretch>
          </a:blip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3200" b="1" dirty="0">
                <a:ln w="1905">
                  <a:solidFill>
                    <a:sysClr val="windowText" lastClr="000000"/>
                  </a:solidFill>
                </a:ln>
                <a:solidFill>
                  <a:srgbClr val="FF000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rPr>
              <a:t>Example with </a:t>
            </a:r>
            <a:r>
              <a:rPr lang="en-US" sz="3200" b="1" dirty="0" smtClean="0">
                <a:ln w="1905">
                  <a:solidFill>
                    <a:sysClr val="windowText" lastClr="000000"/>
                  </a:solidFill>
                </a:ln>
                <a:solidFill>
                  <a:srgbClr val="FF000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rPr>
              <a:t>Sunset Timing</a:t>
            </a:r>
          </a:p>
          <a:p>
            <a:pPr algn="ctr"/>
            <a:r>
              <a:rPr lang="en-US" sz="3200" b="1" dirty="0" smtClean="0">
                <a:ln w="1905">
                  <a:solidFill>
                    <a:sysClr val="windowText" lastClr="000000"/>
                  </a:solidFill>
                </a:ln>
                <a:solidFill>
                  <a:srgbClr val="FF000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rPr>
              <a:t>Expanded View</a:t>
            </a:r>
            <a:endParaRPr lang="en-US" sz="3200" b="1" dirty="0">
              <a:ln w="1905">
                <a:solidFill>
                  <a:sysClr val="windowText" lastClr="000000"/>
                </a:solidFill>
              </a:ln>
              <a:solidFill>
                <a:srgbClr val="FF000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endParaRPr>
          </a:p>
        </p:txBody>
      </p:sp>
      <p:sp>
        <p:nvSpPr>
          <p:cNvPr id="5" name="Oval 4"/>
          <p:cNvSpPr/>
          <p:nvPr/>
        </p:nvSpPr>
        <p:spPr>
          <a:xfrm>
            <a:off x="7567879" y="801949"/>
            <a:ext cx="813816" cy="502920"/>
          </a:xfrm>
          <a:prstGeom prst="ellipse">
            <a:avLst/>
          </a:prstGeom>
          <a:solidFill>
            <a:schemeClr val="accent2"/>
          </a:solidFill>
          <a:ln>
            <a:solidFill>
              <a:schemeClr val="accent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a:solidFill>
                    <a:srgbClr val="002060"/>
                  </a:solidFill>
                </a:ln>
                <a:solidFill>
                  <a:schemeClr val="accent2">
                    <a:lumMod val="50000"/>
                  </a:schemeClr>
                </a:solidFill>
              </a:rPr>
              <a:t>#2b</a:t>
            </a:r>
            <a:endParaRPr lang="en-CA" sz="2000" b="1" dirty="0">
              <a:ln>
                <a:solidFill>
                  <a:srgbClr val="002060"/>
                </a:solidFill>
              </a:ln>
              <a:solidFill>
                <a:schemeClr val="accent2">
                  <a:lumMod val="50000"/>
                </a:schemeClr>
              </a:solidFill>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9513" y="2959386"/>
            <a:ext cx="6736664" cy="1658256"/>
          </a:xfrm>
          <a:prstGeom prst="rect">
            <a:avLst/>
          </a:prstGeom>
          <a:ln w="28575">
            <a:solidFill>
              <a:schemeClr val="tx1"/>
            </a:solidFill>
          </a:ln>
        </p:spPr>
      </p:pic>
      <p:sp>
        <p:nvSpPr>
          <p:cNvPr id="31" name="Rectangle 30"/>
          <p:cNvSpPr/>
          <p:nvPr/>
        </p:nvSpPr>
        <p:spPr>
          <a:xfrm flipH="1">
            <a:off x="2132520" y="2946101"/>
            <a:ext cx="1769019" cy="1653884"/>
          </a:xfrm>
          <a:prstGeom prst="rect">
            <a:avLst/>
          </a:prstGeom>
          <a:gradFill flip="none" rotWithShape="1">
            <a:gsLst>
              <a:gs pos="51000">
                <a:srgbClr val="FF66CC"/>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flipH="1">
            <a:off x="3915183" y="2946101"/>
            <a:ext cx="1737096" cy="1653884"/>
          </a:xfrm>
          <a:prstGeom prst="rect">
            <a:avLst/>
          </a:prstGeom>
          <a:gradFill flip="none" rotWithShape="1">
            <a:gsLst>
              <a:gs pos="51000">
                <a:srgbClr val="FF66CC"/>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flipH="1">
            <a:off x="5661891" y="2946101"/>
            <a:ext cx="1737096" cy="1653884"/>
          </a:xfrm>
          <a:prstGeom prst="rect">
            <a:avLst/>
          </a:prstGeom>
          <a:gradFill flip="none" rotWithShape="1">
            <a:gsLst>
              <a:gs pos="51000">
                <a:srgbClr val="FF66CC"/>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p:cNvSpPr txBox="1"/>
          <p:nvPr/>
        </p:nvSpPr>
        <p:spPr>
          <a:xfrm>
            <a:off x="750989" y="2305569"/>
            <a:ext cx="2681771"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smtClean="0">
                <a:solidFill>
                  <a:schemeClr val="accent2">
                    <a:lumMod val="75000"/>
                  </a:schemeClr>
                </a:solidFill>
                <a:effectLst>
                  <a:glow rad="228600">
                    <a:schemeClr val="accent2">
                      <a:satMod val="175000"/>
                      <a:alpha val="40000"/>
                    </a:schemeClr>
                  </a:glow>
                </a:effectLst>
              </a:rPr>
              <a:t>Sunset: </a:t>
            </a:r>
            <a:r>
              <a:rPr lang="en-US" sz="3200" b="1" dirty="0" smtClean="0">
                <a:solidFill>
                  <a:schemeClr val="accent4">
                    <a:lumMod val="75000"/>
                  </a:schemeClr>
                </a:solidFill>
                <a:effectLst>
                  <a:glow rad="228600">
                    <a:schemeClr val="accent2">
                      <a:satMod val="175000"/>
                      <a:alpha val="40000"/>
                    </a:schemeClr>
                  </a:glow>
                </a:effectLst>
              </a:rPr>
              <a:t>8</a:t>
            </a:r>
            <a:r>
              <a:rPr lang="en-US" sz="3200" b="1" baseline="30000" dirty="0" smtClean="0">
                <a:solidFill>
                  <a:schemeClr val="accent4">
                    <a:lumMod val="75000"/>
                  </a:schemeClr>
                </a:solidFill>
                <a:effectLst>
                  <a:glow rad="228600">
                    <a:schemeClr val="accent2">
                      <a:satMod val="175000"/>
                      <a:alpha val="40000"/>
                    </a:schemeClr>
                  </a:glow>
                </a:effectLst>
              </a:rPr>
              <a:t>th</a:t>
            </a:r>
            <a:r>
              <a:rPr lang="en-US" sz="3200" b="1" dirty="0" smtClean="0">
                <a:solidFill>
                  <a:schemeClr val="accent4">
                    <a:lumMod val="75000"/>
                  </a:schemeClr>
                </a:solidFill>
                <a:effectLst>
                  <a:glow rad="228600">
                    <a:schemeClr val="accent2">
                      <a:satMod val="175000"/>
                      <a:alpha val="40000"/>
                    </a:schemeClr>
                  </a:glow>
                </a:effectLst>
              </a:rPr>
              <a:t> day </a:t>
            </a:r>
            <a:endParaRPr lang="en-CA" sz="3200" b="1" dirty="0">
              <a:solidFill>
                <a:schemeClr val="accent4">
                  <a:lumMod val="75000"/>
                </a:schemeClr>
              </a:solidFill>
              <a:effectLst>
                <a:glow rad="228600">
                  <a:schemeClr val="accent2">
                    <a:satMod val="175000"/>
                    <a:alpha val="40000"/>
                  </a:schemeClr>
                </a:glow>
              </a:effectLst>
            </a:endParaRPr>
          </a:p>
        </p:txBody>
      </p:sp>
      <p:sp>
        <p:nvSpPr>
          <p:cNvPr id="35" name="TextBox 34"/>
          <p:cNvSpPr txBox="1"/>
          <p:nvPr/>
        </p:nvSpPr>
        <p:spPr>
          <a:xfrm>
            <a:off x="4359555" y="2101707"/>
            <a:ext cx="7230464"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a:solidFill>
                  <a:srgbClr val="002060"/>
                </a:solidFill>
              </a:rPr>
              <a:t>Ushers </a:t>
            </a:r>
            <a:r>
              <a:rPr lang="en-US" sz="3200" b="1" dirty="0" smtClean="0">
                <a:solidFill>
                  <a:srgbClr val="002060"/>
                </a:solidFill>
              </a:rPr>
              <a:t>in </a:t>
            </a:r>
            <a:r>
              <a:rPr lang="en-US" sz="3200" b="1" u="sng" dirty="0" smtClean="0">
                <a:ln>
                  <a:solidFill>
                    <a:srgbClr val="002060"/>
                  </a:solidFill>
                </a:ln>
                <a:solidFill>
                  <a:schemeClr val="accent2">
                    <a:lumMod val="50000"/>
                  </a:schemeClr>
                </a:solidFill>
              </a:rPr>
              <a:t>evenin</a:t>
            </a:r>
            <a:r>
              <a:rPr lang="en-US" sz="3200" b="1" dirty="0" smtClean="0">
                <a:ln>
                  <a:solidFill>
                    <a:srgbClr val="002060"/>
                  </a:solidFill>
                </a:ln>
                <a:solidFill>
                  <a:schemeClr val="accent2">
                    <a:lumMod val="50000"/>
                  </a:schemeClr>
                </a:solidFill>
              </a:rPr>
              <a:t>g:</a:t>
            </a:r>
            <a:r>
              <a:rPr lang="en-US" sz="3200" b="1" dirty="0" smtClean="0">
                <a:solidFill>
                  <a:srgbClr val="002060"/>
                </a:solidFill>
              </a:rPr>
              <a:t> 9</a:t>
            </a:r>
            <a:r>
              <a:rPr lang="en-US" sz="3200" b="1" baseline="30000" dirty="0" smtClean="0">
                <a:solidFill>
                  <a:srgbClr val="002060"/>
                </a:solidFill>
              </a:rPr>
              <a:t>th</a:t>
            </a:r>
            <a:r>
              <a:rPr lang="en-US" sz="3200" b="1" dirty="0" smtClean="0">
                <a:solidFill>
                  <a:srgbClr val="002060"/>
                </a:solidFill>
              </a:rPr>
              <a:t> day</a:t>
            </a:r>
            <a:endParaRPr lang="en-CA" sz="3200" b="1" dirty="0">
              <a:solidFill>
                <a:srgbClr val="C00000"/>
              </a:solidFill>
            </a:endParaRPr>
          </a:p>
        </p:txBody>
      </p:sp>
      <p:sp>
        <p:nvSpPr>
          <p:cNvPr id="36" name="Bent-Up Arrow 35"/>
          <p:cNvSpPr/>
          <p:nvPr/>
        </p:nvSpPr>
        <p:spPr>
          <a:xfrm rot="5400000" flipH="1">
            <a:off x="3005241" y="3162306"/>
            <a:ext cx="2326843" cy="548514"/>
          </a:xfrm>
          <a:prstGeom prst="bentUpArrow">
            <a:avLst>
              <a:gd name="adj1" fmla="val 13210"/>
              <a:gd name="adj2" fmla="val 25000"/>
              <a:gd name="adj3" fmla="val 25000"/>
            </a:avLst>
          </a:prstGeom>
          <a:gradFill flip="none" rotWithShape="1">
            <a:gsLst>
              <a:gs pos="0">
                <a:schemeClr val="accent2">
                  <a:lumMod val="50000"/>
                </a:schemeClr>
              </a:gs>
              <a:gs pos="54000">
                <a:srgbClr val="002060"/>
              </a:gs>
              <a:gs pos="45000">
                <a:schemeClr val="accent2">
                  <a:lumMod val="50000"/>
                </a:schemeClr>
              </a:gs>
            </a:gsLst>
            <a:lin ang="0" scaled="1"/>
            <a:tileRect/>
          </a:gra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Bent-Up Arrow 36"/>
          <p:cNvSpPr/>
          <p:nvPr/>
        </p:nvSpPr>
        <p:spPr>
          <a:xfrm rot="5400000" flipH="1" flipV="1">
            <a:off x="2581332" y="3295918"/>
            <a:ext cx="2061321" cy="546812"/>
          </a:xfrm>
          <a:prstGeom prst="bentUpArrow">
            <a:avLst>
              <a:gd name="adj1" fmla="val 13210"/>
              <a:gd name="adj2" fmla="val 25000"/>
              <a:gd name="adj3" fmla="val 25000"/>
            </a:avLst>
          </a:prstGeom>
          <a:solidFill>
            <a:schemeClr val="accent2"/>
          </a:solidFill>
          <a:ln>
            <a:solidFill>
              <a:srgbClr val="C00000"/>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p:cNvSpPr txBox="1"/>
          <p:nvPr/>
        </p:nvSpPr>
        <p:spPr>
          <a:xfrm>
            <a:off x="2444459" y="4807437"/>
            <a:ext cx="2681771"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smtClean="0">
                <a:solidFill>
                  <a:schemeClr val="accent2">
                    <a:lumMod val="75000"/>
                  </a:schemeClr>
                </a:solidFill>
                <a:effectLst>
                  <a:glow rad="228600">
                    <a:schemeClr val="accent2">
                      <a:satMod val="175000"/>
                      <a:alpha val="40000"/>
                    </a:schemeClr>
                  </a:glow>
                </a:effectLst>
              </a:rPr>
              <a:t>Sunset: </a:t>
            </a:r>
            <a:r>
              <a:rPr lang="en-US" sz="3200" b="1" dirty="0">
                <a:solidFill>
                  <a:srgbClr val="002060"/>
                </a:solidFill>
                <a:effectLst>
                  <a:glow rad="228600">
                    <a:schemeClr val="accent2">
                      <a:satMod val="175000"/>
                      <a:alpha val="40000"/>
                    </a:schemeClr>
                  </a:glow>
                </a:effectLst>
              </a:rPr>
              <a:t>9</a:t>
            </a:r>
            <a:r>
              <a:rPr lang="en-US" sz="3200" b="1" baseline="30000" dirty="0" smtClean="0">
                <a:solidFill>
                  <a:srgbClr val="002060"/>
                </a:solidFill>
                <a:effectLst>
                  <a:glow rad="228600">
                    <a:schemeClr val="accent2">
                      <a:satMod val="175000"/>
                      <a:alpha val="40000"/>
                    </a:schemeClr>
                  </a:glow>
                </a:effectLst>
              </a:rPr>
              <a:t>th</a:t>
            </a:r>
            <a:r>
              <a:rPr lang="en-US" sz="3200" b="1" dirty="0" smtClean="0">
                <a:solidFill>
                  <a:srgbClr val="002060"/>
                </a:solidFill>
                <a:effectLst>
                  <a:glow rad="228600">
                    <a:schemeClr val="accent2">
                      <a:satMod val="175000"/>
                      <a:alpha val="40000"/>
                    </a:schemeClr>
                  </a:glow>
                </a:effectLst>
              </a:rPr>
              <a:t> day </a:t>
            </a:r>
            <a:endParaRPr lang="en-CA" sz="3200" b="1" dirty="0">
              <a:solidFill>
                <a:srgbClr val="002060"/>
              </a:solidFill>
              <a:effectLst>
                <a:glow rad="228600">
                  <a:schemeClr val="accent2">
                    <a:satMod val="175000"/>
                    <a:alpha val="40000"/>
                  </a:schemeClr>
                </a:glow>
              </a:effectLst>
            </a:endParaRPr>
          </a:p>
        </p:txBody>
      </p:sp>
      <p:sp>
        <p:nvSpPr>
          <p:cNvPr id="39" name="Bent-Up Arrow 38"/>
          <p:cNvSpPr/>
          <p:nvPr/>
        </p:nvSpPr>
        <p:spPr>
          <a:xfrm rot="5400000" flipV="1">
            <a:off x="4164071" y="3854218"/>
            <a:ext cx="2351811" cy="546812"/>
          </a:xfrm>
          <a:prstGeom prst="bentUpArrow">
            <a:avLst>
              <a:gd name="adj1" fmla="val 13210"/>
              <a:gd name="adj2" fmla="val 25000"/>
              <a:gd name="adj3" fmla="val 25000"/>
            </a:avLst>
          </a:prstGeom>
          <a:solidFill>
            <a:schemeClr val="accent2"/>
          </a:solidFill>
          <a:ln>
            <a:solidFill>
              <a:srgbClr val="C00000"/>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p:cNvSpPr txBox="1"/>
          <p:nvPr/>
        </p:nvSpPr>
        <p:spPr>
          <a:xfrm>
            <a:off x="6109541" y="5095091"/>
            <a:ext cx="5037334"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smtClean="0">
                <a:solidFill>
                  <a:srgbClr val="002060"/>
                </a:solidFill>
              </a:rPr>
              <a:t>Ushers  in  </a:t>
            </a:r>
            <a:r>
              <a:rPr lang="en-US" sz="3200" b="1" u="sng" dirty="0" smtClean="0">
                <a:ln>
                  <a:solidFill>
                    <a:srgbClr val="002060"/>
                  </a:solidFill>
                </a:ln>
                <a:solidFill>
                  <a:schemeClr val="accent2">
                    <a:lumMod val="50000"/>
                  </a:schemeClr>
                </a:solidFill>
              </a:rPr>
              <a:t>evenin</a:t>
            </a:r>
            <a:r>
              <a:rPr lang="en-US" sz="3200" b="1" dirty="0" smtClean="0">
                <a:ln>
                  <a:solidFill>
                    <a:srgbClr val="002060"/>
                  </a:solidFill>
                </a:ln>
                <a:solidFill>
                  <a:schemeClr val="accent2">
                    <a:lumMod val="50000"/>
                  </a:schemeClr>
                </a:solidFill>
              </a:rPr>
              <a:t>g:</a:t>
            </a:r>
            <a:r>
              <a:rPr lang="en-US" sz="3200" b="1" dirty="0" smtClean="0">
                <a:solidFill>
                  <a:srgbClr val="002060"/>
                </a:solidFill>
              </a:rPr>
              <a:t> </a:t>
            </a:r>
            <a:r>
              <a:rPr lang="en-US" sz="3200" b="1" dirty="0" smtClean="0">
                <a:solidFill>
                  <a:srgbClr val="C00000"/>
                </a:solidFill>
              </a:rPr>
              <a:t>10</a:t>
            </a:r>
            <a:r>
              <a:rPr lang="en-US" sz="3200" b="1" baseline="30000" dirty="0" smtClean="0">
                <a:solidFill>
                  <a:srgbClr val="C00000"/>
                </a:solidFill>
              </a:rPr>
              <a:t>th</a:t>
            </a:r>
            <a:r>
              <a:rPr lang="en-US" sz="3200" b="1" dirty="0" smtClean="0">
                <a:solidFill>
                  <a:srgbClr val="C00000"/>
                </a:solidFill>
              </a:rPr>
              <a:t> day!</a:t>
            </a:r>
            <a:endParaRPr lang="en-CA" sz="3200" b="1" dirty="0">
              <a:solidFill>
                <a:srgbClr val="C00000"/>
              </a:solidFill>
            </a:endParaRPr>
          </a:p>
        </p:txBody>
      </p:sp>
      <p:sp>
        <p:nvSpPr>
          <p:cNvPr id="41" name="Bent-Up Arrow 40"/>
          <p:cNvSpPr/>
          <p:nvPr/>
        </p:nvSpPr>
        <p:spPr>
          <a:xfrm rot="5400000">
            <a:off x="4584731" y="3983761"/>
            <a:ext cx="2623830" cy="548514"/>
          </a:xfrm>
          <a:prstGeom prst="bentUpArrow">
            <a:avLst>
              <a:gd name="adj1" fmla="val 13210"/>
              <a:gd name="adj2" fmla="val 25000"/>
              <a:gd name="adj3" fmla="val 25000"/>
            </a:avLst>
          </a:prstGeom>
          <a:gradFill flip="none" rotWithShape="1">
            <a:gsLst>
              <a:gs pos="0">
                <a:schemeClr val="accent2">
                  <a:lumMod val="50000"/>
                </a:schemeClr>
              </a:gs>
              <a:gs pos="54000">
                <a:srgbClr val="002060"/>
              </a:gs>
              <a:gs pos="45000">
                <a:schemeClr val="accent2">
                  <a:lumMod val="50000"/>
                </a:schemeClr>
              </a:gs>
            </a:gsLst>
            <a:lin ang="0" scaled="1"/>
            <a:tileRect/>
          </a:gra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12374959" y="4127624"/>
            <a:ext cx="6096000" cy="5909310"/>
          </a:xfrm>
          <a:prstGeom prst="rect">
            <a:avLst/>
          </a:prstGeom>
          <a:solidFill>
            <a:schemeClr val="accent6">
              <a:lumMod val="20000"/>
              <a:lumOff val="80000"/>
            </a:schemeClr>
          </a:solidFill>
        </p:spPr>
        <p:txBody>
          <a:bodyPr>
            <a:spAutoFit/>
          </a:bodyPr>
          <a:lstStyle/>
          <a:p>
            <a:r>
              <a:rPr lang="en-CA" sz="1200" b="1" baseline="30000" dirty="0">
                <a:solidFill>
                  <a:srgbClr val="000000"/>
                </a:solidFill>
                <a:latin typeface="Segoe UI" panose="020B0502040204020203" pitchFamily="34" charset="0"/>
                <a:ea typeface="Times New Roman" panose="02020603050405020304" pitchFamily="18" charset="0"/>
              </a:rPr>
              <a:t>23 </a:t>
            </a:r>
            <a:r>
              <a:rPr lang="en-CA" sz="1200" dirty="0">
                <a:solidFill>
                  <a:srgbClr val="000000"/>
                </a:solidFill>
                <a:latin typeface="Segoe UI" panose="020B0502040204020203" pitchFamily="34" charset="0"/>
                <a:ea typeface="Times New Roman" panose="02020603050405020304" pitchFamily="18" charset="0"/>
              </a:rPr>
              <a:t>And the </a:t>
            </a:r>
            <a:r>
              <a:rPr lang="en-CA" sz="1200" cap="small" dirty="0">
                <a:solidFill>
                  <a:srgbClr val="000000"/>
                </a:solidFill>
                <a:latin typeface="Segoe UI" panose="020B0502040204020203" pitchFamily="34" charset="0"/>
                <a:ea typeface="Times New Roman" panose="02020603050405020304" pitchFamily="18" charset="0"/>
              </a:rPr>
              <a:t>Lord</a:t>
            </a:r>
            <a:r>
              <a:rPr lang="en-CA" sz="1200" dirty="0">
                <a:solidFill>
                  <a:srgbClr val="000000"/>
                </a:solidFill>
                <a:latin typeface="Segoe UI" panose="020B0502040204020203" pitchFamily="34" charset="0"/>
                <a:ea typeface="Times New Roman" panose="02020603050405020304" pitchFamily="18" charset="0"/>
              </a:rPr>
              <a:t> </a:t>
            </a:r>
            <a:r>
              <a:rPr lang="en-CA" sz="1200" dirty="0" err="1">
                <a:solidFill>
                  <a:srgbClr val="000000"/>
                </a:solidFill>
                <a:latin typeface="Segoe UI" panose="020B0502040204020203" pitchFamily="34" charset="0"/>
                <a:ea typeface="Times New Roman" panose="02020603050405020304" pitchFamily="18" charset="0"/>
              </a:rPr>
              <a:t>spake</a:t>
            </a:r>
            <a:r>
              <a:rPr lang="en-CA" sz="1200" dirty="0">
                <a:solidFill>
                  <a:srgbClr val="000000"/>
                </a:solidFill>
                <a:latin typeface="Segoe UI" panose="020B0502040204020203" pitchFamily="34" charset="0"/>
                <a:ea typeface="Times New Roman" panose="02020603050405020304" pitchFamily="18" charset="0"/>
              </a:rPr>
              <a:t> unto Moses, saying,</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24 </a:t>
            </a:r>
            <a:r>
              <a:rPr lang="en-CA" sz="1200" dirty="0">
                <a:solidFill>
                  <a:srgbClr val="000000"/>
                </a:solidFill>
                <a:latin typeface="Segoe UI" panose="020B0502040204020203" pitchFamily="34" charset="0"/>
                <a:ea typeface="Times New Roman" panose="02020603050405020304" pitchFamily="18" charset="0"/>
              </a:rPr>
              <a:t>Speak unto the children of Israel, saying, In the seventh month, in the first day of the month, shall ye have a </a:t>
            </a:r>
            <a:r>
              <a:rPr lang="en-CA" sz="1200" dirty="0" err="1">
                <a:solidFill>
                  <a:srgbClr val="000000"/>
                </a:solidFill>
                <a:latin typeface="Segoe UI" panose="020B0502040204020203" pitchFamily="34" charset="0"/>
                <a:ea typeface="Times New Roman" panose="02020603050405020304" pitchFamily="18" charset="0"/>
              </a:rPr>
              <a:t>sabbath</a:t>
            </a:r>
            <a:r>
              <a:rPr lang="en-CA" sz="1200" dirty="0">
                <a:solidFill>
                  <a:srgbClr val="000000"/>
                </a:solidFill>
                <a:latin typeface="Segoe UI" panose="020B0502040204020203" pitchFamily="34" charset="0"/>
                <a:ea typeface="Times New Roman" panose="02020603050405020304" pitchFamily="18" charset="0"/>
              </a:rPr>
              <a:t>, a memorial of blowing of trumpets, an holy convocation.</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25 </a:t>
            </a:r>
            <a:r>
              <a:rPr lang="en-CA" sz="1200" dirty="0">
                <a:solidFill>
                  <a:srgbClr val="000000"/>
                </a:solidFill>
                <a:latin typeface="Segoe UI" panose="020B0502040204020203" pitchFamily="34" charset="0"/>
                <a:ea typeface="Times New Roman" panose="02020603050405020304" pitchFamily="18" charset="0"/>
              </a:rPr>
              <a:t>Ye shall do no servile work therein: but ye shall offer an offering made by fire unto the </a:t>
            </a:r>
            <a:r>
              <a:rPr lang="en-CA" sz="1200" cap="small" dirty="0">
                <a:solidFill>
                  <a:srgbClr val="000000"/>
                </a:solidFill>
                <a:latin typeface="Segoe UI" panose="020B0502040204020203" pitchFamily="34" charset="0"/>
                <a:ea typeface="Times New Roman" panose="02020603050405020304" pitchFamily="18" charset="0"/>
              </a:rPr>
              <a:t>Lord</a:t>
            </a:r>
            <a:r>
              <a:rPr lang="en-CA" sz="1200" dirty="0">
                <a:solidFill>
                  <a:srgbClr val="000000"/>
                </a:solidFill>
                <a:latin typeface="Segoe UI" panose="020B0502040204020203" pitchFamily="34" charset="0"/>
                <a:ea typeface="Times New Roman" panose="02020603050405020304" pitchFamily="18" charset="0"/>
              </a:rPr>
              <a:t>.</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26 </a:t>
            </a:r>
            <a:r>
              <a:rPr lang="en-CA" sz="1200" dirty="0">
                <a:solidFill>
                  <a:srgbClr val="000000"/>
                </a:solidFill>
                <a:latin typeface="Segoe UI" panose="020B0502040204020203" pitchFamily="34" charset="0"/>
                <a:ea typeface="Times New Roman" panose="02020603050405020304" pitchFamily="18" charset="0"/>
              </a:rPr>
              <a:t>And the </a:t>
            </a:r>
            <a:r>
              <a:rPr lang="en-CA" sz="1200" cap="small" dirty="0">
                <a:solidFill>
                  <a:srgbClr val="000000"/>
                </a:solidFill>
                <a:latin typeface="Segoe UI" panose="020B0502040204020203" pitchFamily="34" charset="0"/>
                <a:ea typeface="Times New Roman" panose="02020603050405020304" pitchFamily="18" charset="0"/>
              </a:rPr>
              <a:t>Lord</a:t>
            </a:r>
            <a:r>
              <a:rPr lang="en-CA" sz="1200" dirty="0">
                <a:solidFill>
                  <a:srgbClr val="000000"/>
                </a:solidFill>
                <a:latin typeface="Segoe UI" panose="020B0502040204020203" pitchFamily="34" charset="0"/>
                <a:ea typeface="Times New Roman" panose="02020603050405020304" pitchFamily="18" charset="0"/>
              </a:rPr>
              <a:t> </a:t>
            </a:r>
            <a:r>
              <a:rPr lang="en-CA" sz="1200" dirty="0" err="1">
                <a:solidFill>
                  <a:srgbClr val="000000"/>
                </a:solidFill>
                <a:latin typeface="Segoe UI" panose="020B0502040204020203" pitchFamily="34" charset="0"/>
                <a:ea typeface="Times New Roman" panose="02020603050405020304" pitchFamily="18" charset="0"/>
              </a:rPr>
              <a:t>spake</a:t>
            </a:r>
            <a:r>
              <a:rPr lang="en-CA" sz="1200" dirty="0">
                <a:solidFill>
                  <a:srgbClr val="000000"/>
                </a:solidFill>
                <a:latin typeface="Segoe UI" panose="020B0502040204020203" pitchFamily="34" charset="0"/>
                <a:ea typeface="Times New Roman" panose="02020603050405020304" pitchFamily="18" charset="0"/>
              </a:rPr>
              <a:t> unto Moses, saying,</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27 </a:t>
            </a:r>
            <a:r>
              <a:rPr lang="en-CA" sz="1200" dirty="0">
                <a:solidFill>
                  <a:srgbClr val="000000"/>
                </a:solidFill>
                <a:latin typeface="Segoe UI" panose="020B0502040204020203" pitchFamily="34" charset="0"/>
                <a:ea typeface="Times New Roman" panose="02020603050405020304" pitchFamily="18" charset="0"/>
              </a:rPr>
              <a:t>Also on the tenth day of this seventh month there shall be a day of atonement: it shall be an holy convocation unto you; and ye shall afflict your souls, and offer an offering made by fire unto the </a:t>
            </a:r>
            <a:r>
              <a:rPr lang="en-CA" sz="1200" cap="small" dirty="0">
                <a:solidFill>
                  <a:srgbClr val="000000"/>
                </a:solidFill>
                <a:latin typeface="Segoe UI" panose="020B0502040204020203" pitchFamily="34" charset="0"/>
                <a:ea typeface="Times New Roman" panose="02020603050405020304" pitchFamily="18" charset="0"/>
              </a:rPr>
              <a:t>Lord</a:t>
            </a:r>
            <a:r>
              <a:rPr lang="en-CA" sz="1200" dirty="0">
                <a:solidFill>
                  <a:srgbClr val="000000"/>
                </a:solidFill>
                <a:latin typeface="Segoe UI" panose="020B0502040204020203" pitchFamily="34" charset="0"/>
                <a:ea typeface="Times New Roman" panose="02020603050405020304" pitchFamily="18" charset="0"/>
              </a:rPr>
              <a:t>.</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28 </a:t>
            </a:r>
            <a:r>
              <a:rPr lang="en-CA" sz="1200" dirty="0">
                <a:solidFill>
                  <a:srgbClr val="000000"/>
                </a:solidFill>
                <a:latin typeface="Segoe UI" panose="020B0502040204020203" pitchFamily="34" charset="0"/>
                <a:ea typeface="Times New Roman" panose="02020603050405020304" pitchFamily="18" charset="0"/>
              </a:rPr>
              <a:t>And ye shall do no work in that same day: for it is a day of atonement, to make an atonement for you before the </a:t>
            </a:r>
            <a:r>
              <a:rPr lang="en-CA" sz="1200" cap="small" dirty="0">
                <a:solidFill>
                  <a:srgbClr val="000000"/>
                </a:solidFill>
                <a:latin typeface="Segoe UI" panose="020B0502040204020203" pitchFamily="34" charset="0"/>
                <a:ea typeface="Times New Roman" panose="02020603050405020304" pitchFamily="18" charset="0"/>
              </a:rPr>
              <a:t>Lord</a:t>
            </a:r>
            <a:r>
              <a:rPr lang="en-CA" sz="1200" dirty="0">
                <a:solidFill>
                  <a:srgbClr val="000000"/>
                </a:solidFill>
                <a:latin typeface="Segoe UI" panose="020B0502040204020203" pitchFamily="34" charset="0"/>
                <a:ea typeface="Times New Roman" panose="02020603050405020304" pitchFamily="18" charset="0"/>
              </a:rPr>
              <a:t> your God.</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29 </a:t>
            </a:r>
            <a:r>
              <a:rPr lang="en-CA" sz="1200" dirty="0">
                <a:solidFill>
                  <a:srgbClr val="000000"/>
                </a:solidFill>
                <a:latin typeface="Segoe UI" panose="020B0502040204020203" pitchFamily="34" charset="0"/>
                <a:ea typeface="Times New Roman" panose="02020603050405020304" pitchFamily="18" charset="0"/>
              </a:rPr>
              <a:t>For whatsoever soul it be that shall not be afflicted in that same day, he shall be cut off from among his people.</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30 </a:t>
            </a:r>
            <a:r>
              <a:rPr lang="en-CA" sz="1200" dirty="0">
                <a:solidFill>
                  <a:srgbClr val="000000"/>
                </a:solidFill>
                <a:latin typeface="Segoe UI" panose="020B0502040204020203" pitchFamily="34" charset="0"/>
                <a:ea typeface="Times New Roman" panose="02020603050405020304" pitchFamily="18" charset="0"/>
              </a:rPr>
              <a:t>And whatsoever soul it be that doeth any work in that same day, the same soul will I destroy from among his people.</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31 </a:t>
            </a:r>
            <a:r>
              <a:rPr lang="en-CA" sz="1200" dirty="0">
                <a:solidFill>
                  <a:srgbClr val="000000"/>
                </a:solidFill>
                <a:latin typeface="Segoe UI" panose="020B0502040204020203" pitchFamily="34" charset="0"/>
                <a:ea typeface="Times New Roman" panose="02020603050405020304" pitchFamily="18" charset="0"/>
              </a:rPr>
              <a:t>Ye shall do no manner of work: it shall be a statute for ever throughout your generations in all your dwellings.</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32 </a:t>
            </a:r>
            <a:r>
              <a:rPr lang="en-CA" sz="1200" dirty="0">
                <a:solidFill>
                  <a:srgbClr val="000000"/>
                </a:solidFill>
                <a:latin typeface="Segoe UI" panose="020B0502040204020203" pitchFamily="34" charset="0"/>
                <a:ea typeface="Times New Roman" panose="02020603050405020304" pitchFamily="18" charset="0"/>
              </a:rPr>
              <a:t>It shall be unto you a </a:t>
            </a:r>
            <a:r>
              <a:rPr lang="en-CA" sz="1200" dirty="0" err="1">
                <a:solidFill>
                  <a:srgbClr val="000000"/>
                </a:solidFill>
                <a:latin typeface="Segoe UI" panose="020B0502040204020203" pitchFamily="34" charset="0"/>
                <a:ea typeface="Times New Roman" panose="02020603050405020304" pitchFamily="18" charset="0"/>
              </a:rPr>
              <a:t>sabbath</a:t>
            </a:r>
            <a:r>
              <a:rPr lang="en-CA" sz="1200" dirty="0">
                <a:solidFill>
                  <a:srgbClr val="000000"/>
                </a:solidFill>
                <a:latin typeface="Segoe UI" panose="020B0502040204020203" pitchFamily="34" charset="0"/>
                <a:ea typeface="Times New Roman" panose="02020603050405020304" pitchFamily="18" charset="0"/>
              </a:rPr>
              <a:t> of rest, and ye shall afflict your souls: in the ninth day of the month at even, from even unto even, shall ye celebrate your </a:t>
            </a:r>
            <a:r>
              <a:rPr lang="en-CA" sz="1200" dirty="0" err="1">
                <a:solidFill>
                  <a:srgbClr val="000000"/>
                </a:solidFill>
                <a:latin typeface="Segoe UI" panose="020B0502040204020203" pitchFamily="34" charset="0"/>
                <a:ea typeface="Times New Roman" panose="02020603050405020304" pitchFamily="18" charset="0"/>
              </a:rPr>
              <a:t>sabbath</a:t>
            </a:r>
            <a:r>
              <a:rPr lang="en-CA" sz="1200" dirty="0">
                <a:solidFill>
                  <a:srgbClr val="000000"/>
                </a:solidFill>
                <a:latin typeface="Segoe UI" panose="020B0502040204020203" pitchFamily="34" charset="0"/>
                <a:ea typeface="Times New Roman" panose="02020603050405020304" pitchFamily="18" charset="0"/>
              </a:rPr>
              <a:t>.</a:t>
            </a:r>
            <a:endParaRPr lang="en-CA" sz="1200" dirty="0">
              <a:latin typeface="Times New Roman" panose="02020603050405020304" pitchFamily="18" charset="0"/>
              <a:ea typeface="Times New Roman" panose="02020603050405020304" pitchFamily="18" charset="0"/>
            </a:endParaRPr>
          </a:p>
          <a:p>
            <a:r>
              <a:rPr lang="en-CA" sz="1200" dirty="0">
                <a:solidFill>
                  <a:srgbClr val="000000"/>
                </a:solidFill>
                <a:latin typeface="Segoe UI" panose="020B0502040204020203" pitchFamily="34" charset="0"/>
                <a:ea typeface="Times New Roman" panose="02020603050405020304" pitchFamily="18" charset="0"/>
              </a:rPr>
              <a:t> </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233 words … 13 words = 1/2 %  0.055%</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9 words = 0.038%</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 </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 32:  33 words … </a:t>
            </a:r>
            <a:r>
              <a:rPr lang="en-CA" dirty="0" err="1">
                <a:solidFill>
                  <a:srgbClr val="000000"/>
                </a:solidFill>
                <a:latin typeface="Segoe UI" panose="020B0502040204020203" pitchFamily="34" charset="0"/>
                <a:ea typeface="Times New Roman" panose="02020603050405020304" pitchFamily="18" charset="0"/>
              </a:rPr>
              <a:t>vss</a:t>
            </a:r>
            <a:r>
              <a:rPr lang="en-CA" dirty="0">
                <a:solidFill>
                  <a:srgbClr val="000000"/>
                </a:solidFill>
                <a:latin typeface="Segoe UI" panose="020B0502040204020203" pitchFamily="34" charset="0"/>
                <a:ea typeface="Times New Roman" panose="02020603050405020304" pitchFamily="18" charset="0"/>
              </a:rPr>
              <a:t> 13 words: in the ninth day of the month at even, from even unto even 39% (61%)</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32  33 words … </a:t>
            </a:r>
            <a:r>
              <a:rPr lang="en-CA" dirty="0" err="1">
                <a:solidFill>
                  <a:srgbClr val="000000"/>
                </a:solidFill>
                <a:latin typeface="Segoe UI" panose="020B0502040204020203" pitchFamily="34" charset="0"/>
                <a:ea typeface="Times New Roman" panose="02020603050405020304" pitchFamily="18" charset="0"/>
              </a:rPr>
              <a:t>vss</a:t>
            </a:r>
            <a:r>
              <a:rPr lang="en-CA" dirty="0">
                <a:solidFill>
                  <a:srgbClr val="000000"/>
                </a:solidFill>
                <a:latin typeface="Segoe UI" panose="020B0502040204020203" pitchFamily="34" charset="0"/>
                <a:ea typeface="Times New Roman" panose="02020603050405020304" pitchFamily="18" charset="0"/>
              </a:rPr>
              <a:t> 9 words:  in the ninth day of the month at even  27% (73%)</a:t>
            </a:r>
            <a:endParaRPr lang="en-CA"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0" y="2884146"/>
            <a:ext cx="2132520" cy="3970318"/>
          </a:xfrm>
          <a:prstGeom prst="rect">
            <a:avLst/>
          </a:prstGeom>
        </p:spPr>
        <p:txBody>
          <a:bodyPr wrap="square">
            <a:spAutoFit/>
            <a:scene3d>
              <a:camera prst="orthographicFront"/>
              <a:lightRig rig="threePt" dir="t"/>
            </a:scene3d>
            <a:sp3d extrusionH="57150">
              <a:bevelT w="38100" h="38100"/>
            </a:sp3d>
          </a:bodyPr>
          <a:lstStyle/>
          <a:p>
            <a:pPr algn="ctr"/>
            <a:r>
              <a:rPr lang="en-CA" b="1" dirty="0" smtClean="0">
                <a:solidFill>
                  <a:srgbClr val="002060"/>
                </a:solidFill>
                <a:latin typeface="Segoe UI" panose="020B0502040204020203" pitchFamily="34" charset="0"/>
                <a:ea typeface="Times New Roman" panose="02020603050405020304" pitchFamily="18" charset="0"/>
              </a:rPr>
              <a:t>Lev 23:32(c) says: </a:t>
            </a:r>
          </a:p>
          <a:p>
            <a:pPr algn="ctr"/>
            <a:r>
              <a:rPr lang="en-CA" b="1" dirty="0" smtClean="0">
                <a:solidFill>
                  <a:srgbClr val="002060"/>
                </a:solidFill>
                <a:latin typeface="Segoe UI" panose="020B0502040204020203" pitchFamily="34" charset="0"/>
                <a:ea typeface="Times New Roman" panose="02020603050405020304" pitchFamily="18" charset="0"/>
              </a:rPr>
              <a:t>… </a:t>
            </a:r>
            <a:r>
              <a:rPr lang="en-CA" b="1" dirty="0">
                <a:solidFill>
                  <a:srgbClr val="002060"/>
                </a:solidFill>
                <a:latin typeface="Segoe UI" panose="020B0502040204020203" pitchFamily="34" charset="0"/>
                <a:ea typeface="Times New Roman" panose="02020603050405020304" pitchFamily="18" charset="0"/>
              </a:rPr>
              <a:t>in the </a:t>
            </a:r>
            <a:r>
              <a:rPr lang="en-CA" b="1" dirty="0">
                <a:solidFill>
                  <a:schemeClr val="accent2">
                    <a:lumMod val="50000"/>
                  </a:schemeClr>
                </a:solidFill>
                <a:latin typeface="Segoe UI" panose="020B0502040204020203" pitchFamily="34" charset="0"/>
                <a:ea typeface="Times New Roman" panose="02020603050405020304" pitchFamily="18" charset="0"/>
              </a:rPr>
              <a:t>ninth day of the month at even, </a:t>
            </a:r>
            <a:r>
              <a:rPr lang="en-CA" b="1" dirty="0">
                <a:solidFill>
                  <a:srgbClr val="002060"/>
                </a:solidFill>
                <a:latin typeface="Segoe UI" panose="020B0502040204020203" pitchFamily="34" charset="0"/>
                <a:ea typeface="Times New Roman" panose="02020603050405020304" pitchFamily="18" charset="0"/>
              </a:rPr>
              <a:t>from even unto even, shall ye celebrate your </a:t>
            </a:r>
            <a:r>
              <a:rPr lang="en-CA" b="1" dirty="0" err="1">
                <a:solidFill>
                  <a:srgbClr val="002060"/>
                </a:solidFill>
                <a:latin typeface="Segoe UI" panose="020B0502040204020203" pitchFamily="34" charset="0"/>
                <a:ea typeface="Times New Roman" panose="02020603050405020304" pitchFamily="18" charset="0"/>
              </a:rPr>
              <a:t>sabbath</a:t>
            </a:r>
            <a:r>
              <a:rPr lang="en-CA" b="1" dirty="0" smtClean="0">
                <a:solidFill>
                  <a:srgbClr val="002060"/>
                </a:solidFill>
                <a:latin typeface="Segoe UI" panose="020B0502040204020203" pitchFamily="34" charset="0"/>
                <a:ea typeface="Times New Roman" panose="02020603050405020304" pitchFamily="18" charset="0"/>
              </a:rPr>
              <a:t>.</a:t>
            </a:r>
          </a:p>
          <a:p>
            <a:pPr algn="ctr"/>
            <a:r>
              <a:rPr lang="en-US" b="1" dirty="0" smtClean="0">
                <a:solidFill>
                  <a:srgbClr val="C00000"/>
                </a:solidFill>
                <a:latin typeface="Segoe UI" panose="020B0502040204020203" pitchFamily="34" charset="0"/>
                <a:ea typeface="Times New Roman" panose="02020603050405020304" pitchFamily="18" charset="0"/>
              </a:rPr>
              <a:t>Q</a:t>
            </a:r>
            <a:r>
              <a:rPr lang="en-US" b="1" u="sng" dirty="0" smtClean="0">
                <a:solidFill>
                  <a:srgbClr val="C00000"/>
                </a:solidFill>
                <a:latin typeface="Segoe UI" panose="020B0502040204020203" pitchFamily="34" charset="0"/>
                <a:ea typeface="Times New Roman" panose="02020603050405020304" pitchFamily="18" charset="0"/>
              </a:rPr>
              <a:t>uestion</a:t>
            </a:r>
            <a:r>
              <a:rPr lang="en-US" b="1" dirty="0" smtClean="0">
                <a:solidFill>
                  <a:srgbClr val="C00000"/>
                </a:solidFill>
                <a:latin typeface="Segoe UI" panose="020B0502040204020203" pitchFamily="34" charset="0"/>
                <a:ea typeface="Times New Roman" panose="02020603050405020304" pitchFamily="18" charset="0"/>
              </a:rPr>
              <a:t>: </a:t>
            </a:r>
          </a:p>
          <a:p>
            <a:pPr algn="ctr"/>
            <a:r>
              <a:rPr lang="en-US" b="1" dirty="0" smtClean="0">
                <a:solidFill>
                  <a:srgbClr val="C00000"/>
                </a:solidFill>
                <a:latin typeface="Segoe UI" panose="020B0502040204020203" pitchFamily="34" charset="0"/>
                <a:ea typeface="Times New Roman" panose="02020603050405020304" pitchFamily="18" charset="0"/>
              </a:rPr>
              <a:t>Where is </a:t>
            </a:r>
            <a:r>
              <a:rPr lang="en-US" b="1" dirty="0" smtClean="0">
                <a:solidFill>
                  <a:schemeClr val="accent2">
                    <a:lumMod val="50000"/>
                  </a:schemeClr>
                </a:solidFill>
                <a:latin typeface="Segoe UI" panose="020B0502040204020203" pitchFamily="34" charset="0"/>
                <a:ea typeface="Times New Roman" panose="02020603050405020304" pitchFamily="18" charset="0"/>
              </a:rPr>
              <a:t>“even to even” </a:t>
            </a:r>
            <a:r>
              <a:rPr lang="en-US" b="1" dirty="0" smtClean="0">
                <a:solidFill>
                  <a:srgbClr val="C00000"/>
                </a:solidFill>
                <a:latin typeface="Segoe UI" panose="020B0502040204020203" pitchFamily="34" charset="0"/>
                <a:ea typeface="Times New Roman" panose="02020603050405020304" pitchFamily="18" charset="0"/>
              </a:rPr>
              <a:t>on this calendar, and is that where Yom Kippur is celebrated?</a:t>
            </a:r>
            <a:endParaRPr lang="en-CA" b="1" dirty="0">
              <a:solidFill>
                <a:srgbClr val="C00000"/>
              </a:solidFill>
              <a:latin typeface="Times New Roman" panose="02020603050405020304" pitchFamily="18" charset="0"/>
              <a:ea typeface="Times New Roman" panose="02020603050405020304" pitchFamily="18" charset="0"/>
            </a:endParaRPr>
          </a:p>
        </p:txBody>
      </p:sp>
      <p:sp>
        <p:nvSpPr>
          <p:cNvPr id="43" name="Half Frame 42"/>
          <p:cNvSpPr/>
          <p:nvPr/>
        </p:nvSpPr>
        <p:spPr>
          <a:xfrm>
            <a:off x="3844090" y="2209549"/>
            <a:ext cx="5695642" cy="2612236"/>
          </a:xfrm>
          <a:custGeom>
            <a:avLst/>
            <a:gdLst>
              <a:gd name="connsiteX0" fmla="*/ 0 w 5701352"/>
              <a:gd name="connsiteY0" fmla="*/ 0 h 2612236"/>
              <a:gd name="connsiteX1" fmla="*/ 5701352 w 5701352"/>
              <a:gd name="connsiteY1" fmla="*/ 0 h 2612236"/>
              <a:gd name="connsiteX2" fmla="*/ 4721119 w 5701352"/>
              <a:gd name="connsiteY2" fmla="*/ 449122 h 2612236"/>
              <a:gd name="connsiteX3" fmla="*/ 364799 w 5701352"/>
              <a:gd name="connsiteY3" fmla="*/ 449122 h 2612236"/>
              <a:gd name="connsiteX4" fmla="*/ 364799 w 5701352"/>
              <a:gd name="connsiteY4" fmla="*/ 2445093 h 2612236"/>
              <a:gd name="connsiteX5" fmla="*/ 0 w 5701352"/>
              <a:gd name="connsiteY5" fmla="*/ 2612236 h 2612236"/>
              <a:gd name="connsiteX6" fmla="*/ 0 w 5701352"/>
              <a:gd name="connsiteY6" fmla="*/ 0 h 2612236"/>
              <a:gd name="connsiteX0" fmla="*/ 0 w 5701352"/>
              <a:gd name="connsiteY0" fmla="*/ 0 h 2612236"/>
              <a:gd name="connsiteX1" fmla="*/ 5701352 w 5701352"/>
              <a:gd name="connsiteY1" fmla="*/ 0 h 2612236"/>
              <a:gd name="connsiteX2" fmla="*/ 4960270 w 5701352"/>
              <a:gd name="connsiteY2" fmla="*/ 449122 h 2612236"/>
              <a:gd name="connsiteX3" fmla="*/ 364799 w 5701352"/>
              <a:gd name="connsiteY3" fmla="*/ 449122 h 2612236"/>
              <a:gd name="connsiteX4" fmla="*/ 364799 w 5701352"/>
              <a:gd name="connsiteY4" fmla="*/ 2445093 h 2612236"/>
              <a:gd name="connsiteX5" fmla="*/ 0 w 5701352"/>
              <a:gd name="connsiteY5" fmla="*/ 2612236 h 2612236"/>
              <a:gd name="connsiteX6" fmla="*/ 0 w 5701352"/>
              <a:gd name="connsiteY6" fmla="*/ 0 h 2612236"/>
              <a:gd name="connsiteX0" fmla="*/ 0 w 5180847"/>
              <a:gd name="connsiteY0" fmla="*/ 0 h 2612236"/>
              <a:gd name="connsiteX1" fmla="*/ 5180847 w 5180847"/>
              <a:gd name="connsiteY1" fmla="*/ 0 h 2612236"/>
              <a:gd name="connsiteX2" fmla="*/ 4960270 w 5180847"/>
              <a:gd name="connsiteY2" fmla="*/ 449122 h 2612236"/>
              <a:gd name="connsiteX3" fmla="*/ 364799 w 5180847"/>
              <a:gd name="connsiteY3" fmla="*/ 449122 h 2612236"/>
              <a:gd name="connsiteX4" fmla="*/ 364799 w 5180847"/>
              <a:gd name="connsiteY4" fmla="*/ 2445093 h 2612236"/>
              <a:gd name="connsiteX5" fmla="*/ 0 w 5180847"/>
              <a:gd name="connsiteY5" fmla="*/ 2612236 h 2612236"/>
              <a:gd name="connsiteX6" fmla="*/ 0 w 5180847"/>
              <a:gd name="connsiteY6" fmla="*/ 0 h 261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0847" h="2612236">
                <a:moveTo>
                  <a:pt x="0" y="0"/>
                </a:moveTo>
                <a:lnTo>
                  <a:pt x="5180847" y="0"/>
                </a:lnTo>
                <a:lnTo>
                  <a:pt x="4960270" y="449122"/>
                </a:lnTo>
                <a:lnTo>
                  <a:pt x="364799" y="449122"/>
                </a:lnTo>
                <a:lnTo>
                  <a:pt x="364799" y="2445093"/>
                </a:lnTo>
                <a:lnTo>
                  <a:pt x="0" y="2612236"/>
                </a:lnTo>
                <a:lnTo>
                  <a:pt x="0" y="0"/>
                </a:lnTo>
                <a:close/>
              </a:path>
            </a:pathLst>
          </a:custGeom>
          <a:solidFill>
            <a:srgbClr val="66FF33">
              <a:alpha val="30000"/>
            </a:srgbClr>
          </a:solidFill>
          <a:ln w="76200">
            <a:solidFill>
              <a:srgbClr val="66FF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ounded Rectangle 43"/>
          <p:cNvSpPr/>
          <p:nvPr/>
        </p:nvSpPr>
        <p:spPr>
          <a:xfrm rot="16200000">
            <a:off x="9707505" y="3346692"/>
            <a:ext cx="643288" cy="4144667"/>
          </a:xfrm>
          <a:prstGeom prst="roundRect">
            <a:avLst/>
          </a:prstGeom>
          <a:noFill/>
          <a:ln w="7620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9086136" y="2101707"/>
            <a:ext cx="2892735" cy="2831544"/>
          </a:xfrm>
          <a:prstGeom prst="rect">
            <a:avLst/>
          </a:prstGeom>
        </p:spPr>
        <p:txBody>
          <a:bodyPr wrap="square">
            <a:spAutoFit/>
            <a:scene3d>
              <a:camera prst="orthographicFront"/>
              <a:lightRig rig="threePt" dir="t"/>
            </a:scene3d>
            <a:sp3d extrusionH="57150">
              <a:bevelT w="38100" h="38100"/>
            </a:sp3d>
          </a:bodyPr>
          <a:lstStyle/>
          <a:p>
            <a:pPr algn="ctr"/>
            <a:r>
              <a:rPr lang="en-CA" b="1" dirty="0" smtClean="0">
                <a:solidFill>
                  <a:srgbClr val="002060"/>
                </a:solidFill>
                <a:latin typeface="Segoe UI" panose="020B0502040204020203" pitchFamily="34" charset="0"/>
                <a:ea typeface="Times New Roman" panose="02020603050405020304" pitchFamily="18" charset="0"/>
              </a:rPr>
              <a:t>This is the </a:t>
            </a:r>
            <a:r>
              <a:rPr lang="en-CA" b="1" dirty="0" smtClean="0">
                <a:solidFill>
                  <a:schemeClr val="accent2">
                    <a:lumMod val="50000"/>
                  </a:schemeClr>
                </a:solidFill>
                <a:latin typeface="Segoe UI" panose="020B0502040204020203" pitchFamily="34" charset="0"/>
                <a:ea typeface="Times New Roman" panose="02020603050405020304" pitchFamily="18" charset="0"/>
              </a:rPr>
              <a:t>ONLY</a:t>
            </a:r>
            <a:r>
              <a:rPr lang="en-CA" b="1" dirty="0" smtClean="0">
                <a:solidFill>
                  <a:srgbClr val="002060"/>
                </a:solidFill>
                <a:latin typeface="Segoe UI" panose="020B0502040204020203" pitchFamily="34" charset="0"/>
                <a:ea typeface="Times New Roman" panose="02020603050405020304" pitchFamily="18" charset="0"/>
              </a:rPr>
              <a:t> placement for the “</a:t>
            </a:r>
            <a:r>
              <a:rPr lang="en-CA" b="1" dirty="0" smtClean="0">
                <a:solidFill>
                  <a:schemeClr val="accent2">
                    <a:lumMod val="50000"/>
                  </a:schemeClr>
                </a:solidFill>
                <a:latin typeface="Segoe UI" panose="020B0502040204020203" pitchFamily="34" charset="0"/>
                <a:ea typeface="Times New Roman" panose="02020603050405020304" pitchFamily="18" charset="0"/>
              </a:rPr>
              <a:t>evening</a:t>
            </a:r>
            <a:r>
              <a:rPr lang="en-CA" b="1" dirty="0" smtClean="0">
                <a:solidFill>
                  <a:srgbClr val="002060"/>
                </a:solidFill>
                <a:latin typeface="Segoe UI" panose="020B0502040204020203" pitchFamily="34" charset="0"/>
                <a:ea typeface="Times New Roman" panose="02020603050405020304" pitchFamily="18" charset="0"/>
              </a:rPr>
              <a:t>” of the 9</a:t>
            </a:r>
            <a:r>
              <a:rPr lang="en-CA" b="1" baseline="30000" dirty="0" smtClean="0">
                <a:solidFill>
                  <a:srgbClr val="002060"/>
                </a:solidFill>
                <a:latin typeface="Segoe UI" panose="020B0502040204020203" pitchFamily="34" charset="0"/>
                <a:ea typeface="Times New Roman" panose="02020603050405020304" pitchFamily="18" charset="0"/>
              </a:rPr>
              <a:t>th</a:t>
            </a:r>
            <a:r>
              <a:rPr lang="en-CA" b="1" dirty="0" smtClean="0">
                <a:solidFill>
                  <a:srgbClr val="002060"/>
                </a:solidFill>
                <a:latin typeface="Segoe UI" panose="020B0502040204020203" pitchFamily="34" charset="0"/>
                <a:ea typeface="Times New Roman" panose="02020603050405020304" pitchFamily="18" charset="0"/>
              </a:rPr>
              <a:t> day.</a:t>
            </a:r>
          </a:p>
          <a:p>
            <a:pPr algn="ctr"/>
            <a:r>
              <a:rPr lang="en-US" sz="2400" b="1" dirty="0" smtClean="0">
                <a:solidFill>
                  <a:srgbClr val="C00000"/>
                </a:solidFill>
                <a:latin typeface="Segoe UI" panose="020B0502040204020203" pitchFamily="34" charset="0"/>
                <a:ea typeface="Times New Roman" panose="02020603050405020304" pitchFamily="18" charset="0"/>
              </a:rPr>
              <a:t>Why?</a:t>
            </a:r>
          </a:p>
          <a:p>
            <a:pPr algn="ctr"/>
            <a:r>
              <a:rPr lang="en-US" sz="2000" b="1" dirty="0" smtClean="0">
                <a:solidFill>
                  <a:srgbClr val="002060"/>
                </a:solidFill>
                <a:latin typeface="Segoe UI" panose="020B0502040204020203" pitchFamily="34" charset="0"/>
                <a:ea typeface="Times New Roman" panose="02020603050405020304" pitchFamily="18" charset="0"/>
              </a:rPr>
              <a:t>Because sunset on the 9</a:t>
            </a:r>
            <a:r>
              <a:rPr lang="en-US" sz="2000" b="1" baseline="30000" dirty="0" smtClean="0">
                <a:solidFill>
                  <a:srgbClr val="002060"/>
                </a:solidFill>
                <a:latin typeface="Segoe UI" panose="020B0502040204020203" pitchFamily="34" charset="0"/>
                <a:ea typeface="Times New Roman" panose="02020603050405020304" pitchFamily="18" charset="0"/>
              </a:rPr>
              <a:t>th</a:t>
            </a:r>
            <a:r>
              <a:rPr lang="en-US" sz="2000" b="1" dirty="0" smtClean="0">
                <a:solidFill>
                  <a:srgbClr val="002060"/>
                </a:solidFill>
                <a:latin typeface="Segoe UI" panose="020B0502040204020203" pitchFamily="34" charset="0"/>
                <a:ea typeface="Times New Roman" panose="02020603050405020304" pitchFamily="18" charset="0"/>
              </a:rPr>
              <a:t> day ushers in the </a:t>
            </a:r>
            <a:r>
              <a:rPr lang="en-US" sz="2000" b="1" dirty="0" smtClean="0">
                <a:solidFill>
                  <a:schemeClr val="accent2">
                    <a:lumMod val="50000"/>
                  </a:schemeClr>
                </a:solidFill>
                <a:latin typeface="Segoe UI" panose="020B0502040204020203" pitchFamily="34" charset="0"/>
                <a:ea typeface="Times New Roman" panose="02020603050405020304" pitchFamily="18" charset="0"/>
              </a:rPr>
              <a:t>evening of the </a:t>
            </a:r>
            <a:br>
              <a:rPr lang="en-US" sz="2000" b="1" dirty="0" smtClean="0">
                <a:solidFill>
                  <a:schemeClr val="accent2">
                    <a:lumMod val="50000"/>
                  </a:schemeClr>
                </a:solidFill>
                <a:latin typeface="Segoe UI" panose="020B0502040204020203" pitchFamily="34" charset="0"/>
                <a:ea typeface="Times New Roman" panose="02020603050405020304" pitchFamily="18" charset="0"/>
              </a:rPr>
            </a:br>
            <a:r>
              <a:rPr lang="en-US" sz="2000" b="1" dirty="0" smtClean="0">
                <a:solidFill>
                  <a:schemeClr val="accent2">
                    <a:lumMod val="50000"/>
                  </a:schemeClr>
                </a:solidFill>
                <a:latin typeface="Segoe UI" panose="020B0502040204020203" pitchFamily="34" charset="0"/>
                <a:ea typeface="Times New Roman" panose="02020603050405020304" pitchFamily="18" charset="0"/>
              </a:rPr>
              <a:t>10</a:t>
            </a:r>
            <a:r>
              <a:rPr lang="en-US" sz="2000" b="1" baseline="30000" dirty="0" smtClean="0">
                <a:solidFill>
                  <a:schemeClr val="accent2">
                    <a:lumMod val="50000"/>
                  </a:schemeClr>
                </a:solidFill>
                <a:latin typeface="Segoe UI" panose="020B0502040204020203" pitchFamily="34" charset="0"/>
                <a:ea typeface="Times New Roman" panose="02020603050405020304" pitchFamily="18" charset="0"/>
              </a:rPr>
              <a:t>th</a:t>
            </a:r>
            <a:r>
              <a:rPr lang="en-US" sz="2000" b="1" dirty="0" smtClean="0">
                <a:solidFill>
                  <a:schemeClr val="accent2">
                    <a:lumMod val="50000"/>
                  </a:schemeClr>
                </a:solidFill>
                <a:latin typeface="Segoe UI" panose="020B0502040204020203" pitchFamily="34" charset="0"/>
                <a:ea typeface="Times New Roman" panose="02020603050405020304" pitchFamily="18" charset="0"/>
              </a:rPr>
              <a:t> day</a:t>
            </a:r>
            <a:r>
              <a:rPr lang="en-US" sz="2000" b="1" dirty="0" smtClean="0">
                <a:solidFill>
                  <a:srgbClr val="002060"/>
                </a:solidFill>
                <a:latin typeface="Segoe UI" panose="020B0502040204020203" pitchFamily="34" charset="0"/>
                <a:ea typeface="Times New Roman" panose="02020603050405020304" pitchFamily="18" charset="0"/>
              </a:rPr>
              <a:t> as </a:t>
            </a:r>
            <a:r>
              <a:rPr lang="en-US" sz="2000" b="1" dirty="0" smtClean="0">
                <a:solidFill>
                  <a:srgbClr val="C00000"/>
                </a:solidFill>
                <a:latin typeface="Segoe UI" panose="020B0502040204020203" pitchFamily="34" charset="0"/>
                <a:ea typeface="Times New Roman" panose="02020603050405020304" pitchFamily="18" charset="0"/>
              </a:rPr>
              <a:t>Sunset </a:t>
            </a:r>
            <a:r>
              <a:rPr lang="en-US" sz="2000" b="1" dirty="0">
                <a:solidFill>
                  <a:srgbClr val="C00000"/>
                </a:solidFill>
                <a:latin typeface="Segoe UI" panose="020B0502040204020203" pitchFamily="34" charset="0"/>
                <a:ea typeface="Times New Roman" panose="02020603050405020304" pitchFamily="18" charset="0"/>
              </a:rPr>
              <a:t>T</a:t>
            </a:r>
            <a:r>
              <a:rPr lang="en-US" sz="2000" b="1" dirty="0" smtClean="0">
                <a:solidFill>
                  <a:srgbClr val="C00000"/>
                </a:solidFill>
                <a:latin typeface="Segoe UI" panose="020B0502040204020203" pitchFamily="34" charset="0"/>
                <a:ea typeface="Times New Roman" panose="02020603050405020304" pitchFamily="18" charset="0"/>
              </a:rPr>
              <a:t>heory </a:t>
            </a:r>
            <a:r>
              <a:rPr lang="en-US" sz="2000" b="1" dirty="0" smtClean="0">
                <a:solidFill>
                  <a:srgbClr val="002060"/>
                </a:solidFill>
                <a:latin typeface="Segoe UI" panose="020B0502040204020203" pitchFamily="34" charset="0"/>
                <a:ea typeface="Times New Roman" panose="02020603050405020304" pitchFamily="18" charset="0"/>
              </a:rPr>
              <a:t>demands!</a:t>
            </a:r>
            <a:endParaRPr lang="en-CA" sz="2000" b="1" dirty="0">
              <a:solidFill>
                <a:srgbClr val="002060"/>
              </a:solidFill>
              <a:latin typeface="Times New Roman" panose="02020603050405020304" pitchFamily="18" charset="0"/>
              <a:ea typeface="Times New Roman" panose="02020603050405020304" pitchFamily="18" charset="0"/>
            </a:endParaRPr>
          </a:p>
        </p:txBody>
      </p:sp>
      <p:sp>
        <p:nvSpPr>
          <p:cNvPr id="47" name="Rounded Rectangle 46"/>
          <p:cNvSpPr/>
          <p:nvPr/>
        </p:nvSpPr>
        <p:spPr>
          <a:xfrm rot="16200000">
            <a:off x="12351330" y="1171757"/>
            <a:ext cx="2211522" cy="1669329"/>
          </a:xfrm>
          <a:prstGeom prst="roundRect">
            <a:avLst>
              <a:gd name="adj" fmla="val 0"/>
            </a:avLst>
          </a:prstGeom>
          <a:gradFill flip="none" rotWithShape="1">
            <a:gsLst>
              <a:gs pos="38000">
                <a:schemeClr val="bg1">
                  <a:alpha val="52000"/>
                </a:schemeClr>
              </a:gs>
              <a:gs pos="54000">
                <a:schemeClr val="accent2">
                  <a:lumMod val="75000"/>
                  <a:alpha val="53000"/>
                </a:schemeClr>
              </a:gs>
              <a:gs pos="100000">
                <a:srgbClr val="002060">
                  <a:alpha val="58000"/>
                </a:srgbClr>
              </a:gs>
            </a:gsLst>
            <a:lin ang="10800000" scaled="1"/>
            <a:tileRect/>
          </a:gradFill>
          <a:ln w="7620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3892240" y="5287491"/>
            <a:ext cx="1657204" cy="1477328"/>
          </a:xfrm>
          <a:prstGeom prst="rect">
            <a:avLst/>
          </a:prstGeom>
        </p:spPr>
        <p:txBody>
          <a:bodyPr wrap="square">
            <a:spAutoFit/>
            <a:scene3d>
              <a:camera prst="orthographicFront"/>
              <a:lightRig rig="threePt" dir="t"/>
            </a:scene3d>
            <a:sp3d extrusionH="57150">
              <a:bevelT w="38100" h="38100"/>
            </a:sp3d>
          </a:bodyPr>
          <a:lstStyle/>
          <a:p>
            <a:pPr algn="ctr"/>
            <a:r>
              <a:rPr lang="en-US" b="1" dirty="0" smtClean="0">
                <a:latin typeface="Segoe UI" panose="020B0502040204020203" pitchFamily="34" charset="0"/>
                <a:ea typeface="Times New Roman" panose="02020603050405020304" pitchFamily="18" charset="0"/>
              </a:rPr>
              <a:t>This is the ONLY section that is “even to even” for</a:t>
            </a:r>
            <a:br>
              <a:rPr lang="en-US" b="1" dirty="0" smtClean="0">
                <a:latin typeface="Segoe UI" panose="020B0502040204020203" pitchFamily="34" charset="0"/>
                <a:ea typeface="Times New Roman" panose="02020603050405020304" pitchFamily="18" charset="0"/>
              </a:rPr>
            </a:br>
            <a:r>
              <a:rPr lang="en-US" b="1" dirty="0" smtClean="0">
                <a:latin typeface="Segoe UI" panose="020B0502040204020203" pitchFamily="34" charset="0"/>
                <a:ea typeface="Times New Roman" panose="02020603050405020304" pitchFamily="18" charset="0"/>
              </a:rPr>
              <a:t>celebration??</a:t>
            </a:r>
            <a:endParaRPr lang="en-CA" b="1" dirty="0">
              <a:latin typeface="Times New Roman" panose="02020603050405020304" pitchFamily="18" charset="0"/>
              <a:ea typeface="Times New Roman" panose="02020603050405020304" pitchFamily="18" charset="0"/>
            </a:endParaRPr>
          </a:p>
        </p:txBody>
      </p:sp>
      <p:pic>
        <p:nvPicPr>
          <p:cNvPr id="28" name="Picture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88818" y="4872486"/>
            <a:ext cx="1012664" cy="100400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175321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1000"/>
                                        <p:tgtEl>
                                          <p:spTgt spid="39"/>
                                        </p:tgtEl>
                                      </p:cBhvr>
                                    </p:animEffect>
                                    <p:anim calcmode="lin" valueType="num">
                                      <p:cBhvr>
                                        <p:cTn id="44" dur="1000" fill="hold"/>
                                        <p:tgtEl>
                                          <p:spTgt spid="39"/>
                                        </p:tgtEl>
                                        <p:attrNameLst>
                                          <p:attrName>ppt_x</p:attrName>
                                        </p:attrNameLst>
                                      </p:cBhvr>
                                      <p:tavLst>
                                        <p:tav tm="0">
                                          <p:val>
                                            <p:strVal val="#ppt_x"/>
                                          </p:val>
                                        </p:tav>
                                        <p:tav tm="100000">
                                          <p:val>
                                            <p:strVal val="#ppt_x"/>
                                          </p:val>
                                        </p:tav>
                                      </p:tavLst>
                                    </p:anim>
                                    <p:anim calcmode="lin" valueType="num">
                                      <p:cBhvr>
                                        <p:cTn id="4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8" repeatCount="400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heel(8)">
                                      <p:cBhvr>
                                        <p:cTn id="62" dur="500"/>
                                        <p:tgtEl>
                                          <p:spTgt spid="43"/>
                                        </p:tgtEl>
                                      </p:cBhvr>
                                    </p:animEffect>
                                  </p:childTnLst>
                                </p:cTn>
                              </p:par>
                              <p:par>
                                <p:cTn id="63" presetID="42" presetClass="entr" presetSubtype="0" fill="hold" nodeType="withEffect">
                                  <p:stCondLst>
                                    <p:cond delay="0"/>
                                  </p:stCondLst>
                                  <p:childTnLst>
                                    <p:set>
                                      <p:cBhvr>
                                        <p:cTn id="64" dur="1" fill="hold">
                                          <p:stCondLst>
                                            <p:cond delay="0"/>
                                          </p:stCondLst>
                                        </p:cTn>
                                        <p:tgtEl>
                                          <p:spTgt spid="45">
                                            <p:txEl>
                                              <p:pRg st="0" end="0"/>
                                            </p:txEl>
                                          </p:spTgt>
                                        </p:tgtEl>
                                        <p:attrNameLst>
                                          <p:attrName>style.visibility</p:attrName>
                                        </p:attrNameLst>
                                      </p:cBhvr>
                                      <p:to>
                                        <p:strVal val="visible"/>
                                      </p:to>
                                    </p:set>
                                    <p:animEffect transition="in" filter="fade">
                                      <p:cBhvr>
                                        <p:cTn id="65" dur="1000"/>
                                        <p:tgtEl>
                                          <p:spTgt spid="45">
                                            <p:txEl>
                                              <p:pRg st="0" end="0"/>
                                            </p:txEl>
                                          </p:spTgt>
                                        </p:tgtEl>
                                      </p:cBhvr>
                                    </p:animEffect>
                                    <p:anim calcmode="lin" valueType="num">
                                      <p:cBhvr>
                                        <p:cTn id="66"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45">
                                            <p:txEl>
                                              <p:pRg st="1" end="1"/>
                                            </p:txEl>
                                          </p:spTgt>
                                        </p:tgtEl>
                                        <p:attrNameLst>
                                          <p:attrName>style.visibility</p:attrName>
                                        </p:attrNameLst>
                                      </p:cBhvr>
                                      <p:to>
                                        <p:strVal val="visible"/>
                                      </p:to>
                                    </p:set>
                                    <p:animEffect transition="in" filter="fade">
                                      <p:cBhvr>
                                        <p:cTn id="71" dur="1000"/>
                                        <p:tgtEl>
                                          <p:spTgt spid="45">
                                            <p:txEl>
                                              <p:pRg st="1" end="1"/>
                                            </p:txEl>
                                          </p:spTgt>
                                        </p:tgtEl>
                                      </p:cBhvr>
                                    </p:animEffect>
                                    <p:anim calcmode="lin" valueType="num">
                                      <p:cBhvr>
                                        <p:cTn id="72"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45">
                                            <p:txEl>
                                              <p:pRg st="2" end="2"/>
                                            </p:txEl>
                                          </p:spTgt>
                                        </p:tgtEl>
                                        <p:attrNameLst>
                                          <p:attrName>style.visibility</p:attrName>
                                        </p:attrNameLst>
                                      </p:cBhvr>
                                      <p:to>
                                        <p:strVal val="visible"/>
                                      </p:to>
                                    </p:set>
                                    <p:animEffect transition="in" filter="fade">
                                      <p:cBhvr>
                                        <p:cTn id="78" dur="1000"/>
                                        <p:tgtEl>
                                          <p:spTgt spid="45">
                                            <p:txEl>
                                              <p:pRg st="2" end="2"/>
                                            </p:txEl>
                                          </p:spTgt>
                                        </p:tgtEl>
                                      </p:cBhvr>
                                    </p:animEffect>
                                    <p:anim calcmode="lin" valueType="num">
                                      <p:cBhvr>
                                        <p:cTn id="79"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80" dur="1000" fill="hold"/>
                                        <p:tgtEl>
                                          <p:spTgt spid="45">
                                            <p:txEl>
                                              <p:pRg st="2" end="2"/>
                                            </p:txEl>
                                          </p:spTgt>
                                        </p:tgtEl>
                                        <p:attrNameLst>
                                          <p:attrName>ppt_y</p:attrName>
                                        </p:attrNameLst>
                                      </p:cBhvr>
                                      <p:tavLst>
                                        <p:tav tm="0">
                                          <p:val>
                                            <p:strVal val="#ppt_y+.1"/>
                                          </p:val>
                                        </p:tav>
                                        <p:tav tm="100000">
                                          <p:val>
                                            <p:strVal val="#ppt_y"/>
                                          </p:val>
                                        </p:tav>
                                      </p:tavLst>
                                    </p:anim>
                                  </p:childTnLst>
                                </p:cTn>
                              </p:par>
                              <p:par>
                                <p:cTn id="81" presetID="21" presetClass="entr" presetSubtype="8" repeatCount="4000" fill="hold" grpId="0" nodeType="withEffect">
                                  <p:stCondLst>
                                    <p:cond delay="250"/>
                                  </p:stCondLst>
                                  <p:childTnLst>
                                    <p:set>
                                      <p:cBhvr>
                                        <p:cTn id="82" dur="1" fill="hold">
                                          <p:stCondLst>
                                            <p:cond delay="0"/>
                                          </p:stCondLst>
                                        </p:cTn>
                                        <p:tgtEl>
                                          <p:spTgt spid="44"/>
                                        </p:tgtEl>
                                        <p:attrNameLst>
                                          <p:attrName>style.visibility</p:attrName>
                                        </p:attrNameLst>
                                      </p:cBhvr>
                                      <p:to>
                                        <p:strVal val="visible"/>
                                      </p:to>
                                    </p:set>
                                    <p:animEffect transition="in" filter="wheel(8)">
                                      <p:cBhvr>
                                        <p:cTn id="83" dur="500"/>
                                        <p:tgtEl>
                                          <p:spTgt spid="44"/>
                                        </p:tgtEl>
                                      </p:cBhvr>
                                    </p:animEffect>
                                  </p:childTnLst>
                                </p:cTn>
                              </p:par>
                            </p:childTnLst>
                          </p:cTn>
                        </p:par>
                        <p:par>
                          <p:cTn id="84" fill="hold">
                            <p:stCondLst>
                              <p:cond delay="225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1750" fill="hold"/>
                                        <p:tgtEl>
                                          <p:spTgt spid="28"/>
                                        </p:tgtEl>
                                        <p:attrNameLst>
                                          <p:attrName>ppt_w</p:attrName>
                                        </p:attrNameLst>
                                      </p:cBhvr>
                                      <p:tavLst>
                                        <p:tav tm="0">
                                          <p:val>
                                            <p:fltVal val="0"/>
                                          </p:val>
                                        </p:tav>
                                        <p:tav tm="100000">
                                          <p:val>
                                            <p:strVal val="#ppt_w"/>
                                          </p:val>
                                        </p:tav>
                                      </p:tavLst>
                                    </p:anim>
                                    <p:anim calcmode="lin" valueType="num">
                                      <p:cBhvr>
                                        <p:cTn id="88" dur="1750" fill="hold"/>
                                        <p:tgtEl>
                                          <p:spTgt spid="28"/>
                                        </p:tgtEl>
                                        <p:attrNameLst>
                                          <p:attrName>ppt_h</p:attrName>
                                        </p:attrNameLst>
                                      </p:cBhvr>
                                      <p:tavLst>
                                        <p:tav tm="0">
                                          <p:val>
                                            <p:fltVal val="0"/>
                                          </p:val>
                                        </p:tav>
                                        <p:tav tm="100000">
                                          <p:val>
                                            <p:strVal val="#ppt_h"/>
                                          </p:val>
                                        </p:tav>
                                      </p:tavLst>
                                    </p:anim>
                                    <p:animEffect transition="in" filter="fade">
                                      <p:cBhvr>
                                        <p:cTn id="89" dur="1750"/>
                                        <p:tgtEl>
                                          <p:spTgt spid="28"/>
                                        </p:tgtEl>
                                      </p:cBhvr>
                                    </p:animEffect>
                                  </p:childTnLst>
                                </p:cTn>
                              </p:par>
                              <p:par>
                                <p:cTn id="90" presetID="21" presetClass="entr" presetSubtype="8" repeatCount="4000" fill="hold" grpId="0" nodeType="withEffect">
                                  <p:stCondLst>
                                    <p:cond delay="250"/>
                                  </p:stCondLst>
                                  <p:childTnLst>
                                    <p:set>
                                      <p:cBhvr>
                                        <p:cTn id="91" dur="1" fill="hold">
                                          <p:stCondLst>
                                            <p:cond delay="0"/>
                                          </p:stCondLst>
                                        </p:cTn>
                                        <p:tgtEl>
                                          <p:spTgt spid="47"/>
                                        </p:tgtEl>
                                        <p:attrNameLst>
                                          <p:attrName>style.visibility</p:attrName>
                                        </p:attrNameLst>
                                      </p:cBhvr>
                                      <p:to>
                                        <p:strVal val="visible"/>
                                      </p:to>
                                    </p:set>
                                    <p:animEffect transition="in" filter="wheel(8)">
                                      <p:cBhvr>
                                        <p:cTn id="92" dur="500"/>
                                        <p:tgtEl>
                                          <p:spTgt spid="47"/>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1000"/>
                                        <p:tgtEl>
                                          <p:spTgt spid="48"/>
                                        </p:tgtEl>
                                      </p:cBhvr>
                                    </p:animEffect>
                                    <p:anim calcmode="lin" valueType="num">
                                      <p:cBhvr>
                                        <p:cTn id="98" dur="1000" fill="hold"/>
                                        <p:tgtEl>
                                          <p:spTgt spid="48"/>
                                        </p:tgtEl>
                                        <p:attrNameLst>
                                          <p:attrName>ppt_x</p:attrName>
                                        </p:attrNameLst>
                                      </p:cBhvr>
                                      <p:tavLst>
                                        <p:tav tm="0">
                                          <p:val>
                                            <p:strVal val="#ppt_x"/>
                                          </p:val>
                                        </p:tav>
                                        <p:tav tm="100000">
                                          <p:val>
                                            <p:strVal val="#ppt_x"/>
                                          </p:val>
                                        </p:tav>
                                      </p:tavLst>
                                    </p:anim>
                                    <p:anim calcmode="lin" valueType="num">
                                      <p:cBhvr>
                                        <p:cTn id="99" dur="1000" fill="hold"/>
                                        <p:tgtEl>
                                          <p:spTgt spid="48"/>
                                        </p:tgtEl>
                                        <p:attrNameLst>
                                          <p:attrName>ppt_y</p:attrName>
                                        </p:attrNameLst>
                                      </p:cBhvr>
                                      <p:tavLst>
                                        <p:tav tm="0">
                                          <p:val>
                                            <p:strVal val="#ppt_y+.1"/>
                                          </p:val>
                                        </p:tav>
                                        <p:tav tm="100000">
                                          <p:val>
                                            <p:strVal val="#ppt_y"/>
                                          </p:val>
                                        </p:tav>
                                      </p:tavLst>
                                    </p:anim>
                                  </p:childTnLst>
                                </p:cTn>
                              </p:par>
                              <p:par>
                                <p:cTn id="100" presetID="22" presetClass="entr" presetSubtype="1"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wipe(up)">
                                      <p:cBhvr>
                                        <p:cTn id="102" dur="2000"/>
                                        <p:tgtEl>
                                          <p:spTgt spid="4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barn(inVertical)">
                                      <p:cBhvr>
                                        <p:cTn id="10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2" grpId="0"/>
      <p:bldP spid="34" grpId="0"/>
      <p:bldP spid="35" grpId="0"/>
      <p:bldP spid="36" grpId="0" animBg="1"/>
      <p:bldP spid="37" grpId="0" animBg="1"/>
      <p:bldP spid="38" grpId="0"/>
      <p:bldP spid="39" grpId="0" animBg="1"/>
      <p:bldP spid="40" grpId="0"/>
      <p:bldP spid="41" grpId="0" animBg="1"/>
      <p:bldP spid="8" grpId="0"/>
      <p:bldP spid="43" grpId="0" animBg="1"/>
      <p:bldP spid="44" grpId="0" animBg="1"/>
      <p:bldP spid="47" grpId="0" animBg="1"/>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14</a:t>
            </a:fld>
            <a:endParaRPr lang="en-US" sz="1400" b="1" dirty="0">
              <a:solidFill>
                <a:schemeClr val="tx1"/>
              </a:solidFill>
            </a:endParaRPr>
          </a:p>
        </p:txBody>
      </p:sp>
      <p:sp>
        <p:nvSpPr>
          <p:cNvPr id="15" name="Rounded Rectangle 14"/>
          <p:cNvSpPr/>
          <p:nvPr/>
        </p:nvSpPr>
        <p:spPr>
          <a:xfrm>
            <a:off x="1130300" y="210474"/>
            <a:ext cx="9709514" cy="828973"/>
          </a:xfrm>
          <a:prstGeom prst="roundRect">
            <a:avLst>
              <a:gd name="adj" fmla="val 13493"/>
            </a:avLst>
          </a:prstGeom>
          <a:solidFill>
            <a:schemeClr val="accent2">
              <a:lumMod val="20000"/>
              <a:lumOff val="80000"/>
              <a:alpha val="57000"/>
            </a:schemeClr>
          </a:solidFill>
          <a:ln w="76200">
            <a:noFill/>
          </a:ln>
          <a:effectLst/>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4400" b="1" dirty="0" smtClean="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Has this been one confusing exercise?</a:t>
            </a:r>
            <a:endParaRPr lang="en-US" sz="4400" b="1" dirty="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endParaRPr>
          </a:p>
        </p:txBody>
      </p:sp>
      <p:sp>
        <p:nvSpPr>
          <p:cNvPr id="16" name="Rounded Rectangle 15"/>
          <p:cNvSpPr/>
          <p:nvPr/>
        </p:nvSpPr>
        <p:spPr>
          <a:xfrm>
            <a:off x="4475949" y="1153736"/>
            <a:ext cx="7424234" cy="2082046"/>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3200" b="1" dirty="0" smtClean="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Have you noticed that no matter what we tried, it didn’t seem that the 10</a:t>
            </a:r>
            <a:r>
              <a:rPr lang="en-US" sz="3200" b="1" baseline="30000" dirty="0" smtClean="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th</a:t>
            </a:r>
            <a:r>
              <a:rPr lang="en-US" sz="3200" b="1" dirty="0" smtClean="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day had any recognition from “even to even”?</a:t>
            </a:r>
            <a:endParaRPr lang="en-US" sz="32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2980" y="9529640"/>
            <a:ext cx="1338574" cy="150589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2" name="Rounded Rectangle 31"/>
          <p:cNvSpPr/>
          <p:nvPr/>
        </p:nvSpPr>
        <p:spPr>
          <a:xfrm>
            <a:off x="9409811" y="-1274588"/>
            <a:ext cx="2490372" cy="563701"/>
          </a:xfrm>
          <a:prstGeom prst="roundRect">
            <a:avLst>
              <a:gd name="adj" fmla="val 13493"/>
            </a:avLst>
          </a:prstGeom>
          <a:blipFill dpi="0" rotWithShape="1">
            <a:blip r:embed="rId4" cstate="email">
              <a:extLst>
                <a:ext uri="{28A0092B-C50C-407E-A947-70E740481C1C}">
                  <a14:useLocalDpi xmlns:a14="http://schemas.microsoft.com/office/drawing/2010/main"/>
                </a:ext>
              </a:extLst>
            </a:blip>
            <a:srcRect/>
            <a:stretch>
              <a:fillRect/>
            </a:stretch>
          </a:blip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2800" b="1" dirty="0" smtClean="0">
                <a:ln w="1905">
                  <a:solidFill>
                    <a:sysClr val="windowText" lastClr="000000"/>
                  </a:solidFill>
                </a:ln>
                <a:solidFill>
                  <a:srgbClr val="FF000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rPr>
              <a:t>Sunset</a:t>
            </a:r>
            <a:r>
              <a:rPr lang="en-US" sz="2400" b="1" dirty="0" smtClean="0">
                <a:ln w="1905">
                  <a:solidFill>
                    <a:sysClr val="windowText" lastClr="000000"/>
                  </a:solidFill>
                </a:ln>
                <a:solidFill>
                  <a:srgbClr val="FF000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rPr>
              <a:t> </a:t>
            </a:r>
            <a:r>
              <a:rPr lang="en-US" sz="2800" b="1" dirty="0" smtClean="0">
                <a:ln w="1905">
                  <a:solidFill>
                    <a:sysClr val="windowText" lastClr="000000"/>
                  </a:solidFill>
                </a:ln>
                <a:solidFill>
                  <a:srgbClr val="FF000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rPr>
              <a:t>Timing</a:t>
            </a:r>
            <a:endParaRPr lang="en-US" sz="2400" b="1" dirty="0">
              <a:ln w="1905">
                <a:solidFill>
                  <a:sysClr val="windowText" lastClr="000000"/>
                </a:solidFill>
              </a:ln>
              <a:solidFill>
                <a:srgbClr val="FF0000"/>
              </a:solidFill>
              <a:effectLst>
                <a:glow rad="228600">
                  <a:schemeClr val="accent4">
                    <a:lumMod val="20000"/>
                    <a:lumOff val="80000"/>
                    <a:alpha val="40000"/>
                  </a:schemeClr>
                </a:glow>
                <a:innerShdw blurRad="69850" dist="43180" dir="5400000">
                  <a:srgbClr val="000000">
                    <a:alpha val="65000"/>
                  </a:srgbClr>
                </a:innerShdw>
              </a:effectLst>
              <a:latin typeface="Berlin Sans FB Demi" panose="020E0802020502020306" pitchFamily="34" charset="0"/>
            </a:endParaRPr>
          </a:p>
        </p:txBody>
      </p:sp>
      <p:sp>
        <p:nvSpPr>
          <p:cNvPr id="33" name="Oval 32"/>
          <p:cNvSpPr/>
          <p:nvPr/>
        </p:nvSpPr>
        <p:spPr>
          <a:xfrm>
            <a:off x="11024340" y="-639285"/>
            <a:ext cx="813816" cy="502920"/>
          </a:xfrm>
          <a:prstGeom prst="ellipse">
            <a:avLst/>
          </a:prstGeom>
          <a:solidFill>
            <a:schemeClr val="accent2"/>
          </a:solidFill>
          <a:ln>
            <a:solidFill>
              <a:schemeClr val="accent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000" b="1" dirty="0" smtClean="0">
                <a:ln>
                  <a:solidFill>
                    <a:srgbClr val="002060"/>
                  </a:solidFill>
                </a:ln>
                <a:solidFill>
                  <a:schemeClr val="accent2">
                    <a:lumMod val="50000"/>
                  </a:schemeClr>
                </a:solidFill>
              </a:rPr>
              <a:t>#2b</a:t>
            </a:r>
            <a:endParaRPr lang="en-CA" sz="2000" b="1" dirty="0">
              <a:ln>
                <a:solidFill>
                  <a:srgbClr val="002060"/>
                </a:solidFill>
              </a:ln>
              <a:solidFill>
                <a:schemeClr val="accent2">
                  <a:lumMod val="50000"/>
                </a:schemeClr>
              </a:solidFill>
            </a:endParaRPr>
          </a:p>
        </p:txBody>
      </p:sp>
      <p:pic>
        <p:nvPicPr>
          <p:cNvPr id="35" name="Picture 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6718" y="10183282"/>
            <a:ext cx="1310532" cy="145682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7" name="Picture 18" descr="C:\Users\Rae\Desktop\4.14  Josiah's Passover\Art did you know\did you know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296" y="1313160"/>
            <a:ext cx="3962400" cy="2228850"/>
          </a:xfrm>
          <a:prstGeom prst="rect">
            <a:avLst/>
          </a:prstGeom>
          <a:noFill/>
          <a:scene3d>
            <a:camera prst="obliqueBottomRight"/>
            <a:lightRig rig="threePt" dir="t"/>
          </a:scene3d>
          <a:sp3d>
            <a:bevelT/>
          </a:sp3d>
          <a:extLst>
            <a:ext uri="{909E8E84-426E-40DD-AFC4-6F175D3DCCD1}">
              <a14:hiddenFill xmlns:a14="http://schemas.microsoft.com/office/drawing/2010/main">
                <a:solidFill>
                  <a:srgbClr val="FFFFFF"/>
                </a:solidFill>
              </a14:hiddenFill>
            </a:ext>
          </a:extLst>
        </p:spPr>
      </p:pic>
      <p:sp>
        <p:nvSpPr>
          <p:cNvPr id="40" name="Cloud 39"/>
          <p:cNvSpPr/>
          <p:nvPr/>
        </p:nvSpPr>
        <p:spPr>
          <a:xfrm>
            <a:off x="232098" y="2930683"/>
            <a:ext cx="6404788" cy="3708114"/>
          </a:xfrm>
          <a:prstGeom prst="cloud">
            <a:avLst/>
          </a:prstGeom>
          <a:gradFill>
            <a:gsLst>
              <a:gs pos="39000">
                <a:srgbClr val="95F1FD">
                  <a:alpha val="17000"/>
                </a:srgbClr>
              </a:gs>
              <a:gs pos="63000">
                <a:srgbClr val="0000FF">
                  <a:alpha val="39000"/>
                </a:srgbClr>
              </a:gs>
              <a:gs pos="100000">
                <a:srgbClr val="FF0066">
                  <a:alpha val="34000"/>
                </a:srgbClr>
              </a:gs>
            </a:gsLst>
            <a:path path="shape">
              <a:fillToRect l="50000" t="50000" r="50000" b="50000"/>
            </a:path>
          </a:gradFill>
          <a:ln w="76200">
            <a:solidFill>
              <a:srgbClr val="009999"/>
            </a:solidFill>
          </a:ln>
          <a:effectLst>
            <a:glow rad="127000">
              <a:schemeClr val="accent6">
                <a:lumMod val="40000"/>
                <a:lumOff val="6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endParaRPr lang="en-CA" sz="2400" dirty="0">
              <a:solidFill>
                <a:prstClr val="black"/>
              </a:solidFill>
            </a:endParaRPr>
          </a:p>
        </p:txBody>
      </p:sp>
      <p:sp>
        <p:nvSpPr>
          <p:cNvPr id="38" name="Rectangle 37"/>
          <p:cNvSpPr/>
          <p:nvPr/>
        </p:nvSpPr>
        <p:spPr>
          <a:xfrm>
            <a:off x="281650" y="3423679"/>
            <a:ext cx="5861416" cy="2617470"/>
          </a:xfrm>
          <a:prstGeom prst="rect">
            <a:avLst/>
          </a:prstGeom>
          <a:noFill/>
          <a:ln w="38100">
            <a:noFill/>
          </a:ln>
          <a:effectLst>
            <a:glow rad="241300">
              <a:schemeClr val="bg1"/>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ln w="6600">
                  <a:solidFill>
                    <a:srgbClr val="002060"/>
                  </a:solidFill>
                  <a:prstDash val="solid"/>
                </a:ln>
                <a:solidFill>
                  <a:schemeClr val="tx1"/>
                </a:solidFill>
                <a:effectLst>
                  <a:glow rad="127000">
                    <a:schemeClr val="bg1"/>
                  </a:glow>
                </a:effectLst>
                <a:latin typeface="Comic Sans MS" panose="030F0702030302020204" pitchFamily="66" charset="0"/>
              </a:rPr>
              <a:t>   </a:t>
            </a:r>
            <a:r>
              <a:rPr lang="en-CA" sz="3200" b="1" dirty="0" smtClean="0">
                <a:ln w="6600">
                  <a:solidFill>
                    <a:srgbClr val="002060"/>
                  </a:solidFill>
                  <a:prstDash val="solid"/>
                </a:ln>
                <a:solidFill>
                  <a:schemeClr val="tx1"/>
                </a:solidFill>
                <a:effectLst>
                  <a:glow rad="127000">
                    <a:schemeClr val="bg1"/>
                  </a:glow>
                </a:effectLst>
                <a:latin typeface="Comic Sans MS" panose="030F0702030302020204" pitchFamily="66" charset="0"/>
              </a:rPr>
              <a:t> </a:t>
            </a:r>
            <a:r>
              <a:rPr lang="en-CA" sz="3200" b="1" dirty="0" smtClean="0">
                <a:ln w="6600">
                  <a:solidFill>
                    <a:srgbClr val="002060"/>
                  </a:solidFill>
                  <a:prstDash val="solid"/>
                </a:ln>
                <a:solidFill>
                  <a:srgbClr val="002060"/>
                </a:solidFill>
                <a:effectLst>
                  <a:glow rad="127000">
                    <a:schemeClr val="bg1"/>
                  </a:glow>
                </a:effectLst>
                <a:latin typeface="Comic Sans MS" panose="030F0702030302020204" pitchFamily="66" charset="0"/>
              </a:rPr>
              <a:t>Either we’re missing </a:t>
            </a:r>
            <a:br>
              <a:rPr lang="en-CA" sz="3200" b="1" dirty="0" smtClean="0">
                <a:ln w="6600">
                  <a:solidFill>
                    <a:srgbClr val="002060"/>
                  </a:solidFill>
                  <a:prstDash val="solid"/>
                </a:ln>
                <a:solidFill>
                  <a:srgbClr val="002060"/>
                </a:solidFill>
                <a:effectLst>
                  <a:glow rad="127000">
                    <a:schemeClr val="bg1"/>
                  </a:glow>
                </a:effectLst>
                <a:latin typeface="Comic Sans MS" panose="030F0702030302020204" pitchFamily="66" charset="0"/>
              </a:rPr>
            </a:br>
            <a:r>
              <a:rPr lang="en-CA" sz="3200" b="1" dirty="0" smtClean="0">
                <a:ln w="6600">
                  <a:solidFill>
                    <a:srgbClr val="002060"/>
                  </a:solidFill>
                  <a:prstDash val="solid"/>
                </a:ln>
                <a:solidFill>
                  <a:srgbClr val="002060"/>
                </a:solidFill>
                <a:effectLst>
                  <a:glow rad="127000">
                    <a:schemeClr val="bg1"/>
                  </a:glow>
                </a:effectLst>
                <a:latin typeface="Comic Sans MS" panose="030F0702030302020204" pitchFamily="66" charset="0"/>
              </a:rPr>
              <a:t>a lot of important information, or </a:t>
            </a:r>
            <a:r>
              <a:rPr lang="en-CA" sz="3200" b="1" dirty="0" err="1" smtClean="0">
                <a:ln w="6600">
                  <a:solidFill>
                    <a:srgbClr val="002060"/>
                  </a:solidFill>
                  <a:prstDash val="solid"/>
                </a:ln>
                <a:solidFill>
                  <a:srgbClr val="002060"/>
                </a:solidFill>
                <a:effectLst>
                  <a:glow rad="127000">
                    <a:schemeClr val="bg1"/>
                  </a:glow>
                </a:effectLst>
                <a:latin typeface="Comic Sans MS" panose="030F0702030302020204" pitchFamily="66" charset="0"/>
              </a:rPr>
              <a:t>Yahuah’s</a:t>
            </a:r>
            <a:r>
              <a:rPr lang="en-CA" sz="3200" b="1" dirty="0" smtClean="0">
                <a:ln w="6600">
                  <a:solidFill>
                    <a:srgbClr val="002060"/>
                  </a:solidFill>
                  <a:prstDash val="solid"/>
                </a:ln>
                <a:solidFill>
                  <a:srgbClr val="002060"/>
                </a:solidFill>
                <a:effectLst>
                  <a:glow rad="127000">
                    <a:schemeClr val="bg1"/>
                  </a:glow>
                </a:effectLst>
                <a:latin typeface="Comic Sans MS" panose="030F0702030302020204" pitchFamily="66" charset="0"/>
              </a:rPr>
              <a:t> day cannot begin with sunset/evening!</a:t>
            </a:r>
            <a:endParaRPr lang="en-CA" sz="3200" b="1" dirty="0">
              <a:ln w="6600">
                <a:solidFill>
                  <a:srgbClr val="002060"/>
                </a:solidFill>
                <a:prstDash val="solid"/>
              </a:ln>
              <a:solidFill>
                <a:srgbClr val="002060"/>
              </a:solidFill>
              <a:effectLst>
                <a:glow rad="127000">
                  <a:schemeClr val="bg1"/>
                </a:glow>
              </a:effectLst>
              <a:latin typeface="Comic Sans MS" panose="030F0702030302020204" pitchFamily="66" charset="0"/>
            </a:endParaRPr>
          </a:p>
        </p:txBody>
      </p:sp>
      <p:sp>
        <p:nvSpPr>
          <p:cNvPr id="42" name="Rectangle: Rounded Corners 1">
            <a:extLst>
              <a:ext uri="{FF2B5EF4-FFF2-40B4-BE49-F238E27FC236}">
                <a16:creationId xmlns="" xmlns:a16="http://schemas.microsoft.com/office/drawing/2014/main" id="{5DE83BF3-A9D1-41C3-A962-DC944C3244A0}"/>
              </a:ext>
            </a:extLst>
          </p:cNvPr>
          <p:cNvSpPr/>
          <p:nvPr/>
        </p:nvSpPr>
        <p:spPr>
          <a:xfrm>
            <a:off x="6627841" y="4888124"/>
            <a:ext cx="4525030" cy="1492647"/>
          </a:xfrm>
          <a:prstGeom prst="roundRect">
            <a:avLst>
              <a:gd name="adj" fmla="val 50000"/>
            </a:avLst>
          </a:prstGeom>
          <a:blipFill>
            <a:blip r:embed="rId7"/>
            <a:tile tx="0" ty="0" sx="100000" sy="100000" flip="none" algn="tl"/>
          </a:blipFill>
          <a:effectLst>
            <a:outerShdw blurRad="76200" dir="13500000" sy="23000" kx="1200000" algn="br" rotWithShape="0">
              <a:prstClr val="black">
                <a:alpha val="2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800" b="1" dirty="0" smtClean="0">
                <a:latin typeface="Berlin Sans FB Demi" panose="020E0802020502020306" pitchFamily="34" charset="0"/>
              </a:rPr>
              <a:t>It’s time </a:t>
            </a:r>
            <a:br>
              <a:rPr lang="en-US" sz="4800" b="1" dirty="0" smtClean="0">
                <a:latin typeface="Berlin Sans FB Demi" panose="020E0802020502020306" pitchFamily="34" charset="0"/>
              </a:rPr>
            </a:br>
            <a:r>
              <a:rPr lang="en-US" sz="4800" b="1" dirty="0" smtClean="0">
                <a:latin typeface="Berlin Sans FB Demi" panose="020E0802020502020306" pitchFamily="34" charset="0"/>
              </a:rPr>
              <a:t>to find out!</a:t>
            </a:r>
            <a:endParaRPr lang="en-CA" sz="4800" b="1" dirty="0">
              <a:latin typeface="Berlin Sans FB Demi" panose="020E0802020502020306" pitchFamily="34" charset="0"/>
            </a:endParaRPr>
          </a:p>
        </p:txBody>
      </p:sp>
      <p:grpSp>
        <p:nvGrpSpPr>
          <p:cNvPr id="8" name="Group 7"/>
          <p:cNvGrpSpPr/>
          <p:nvPr/>
        </p:nvGrpSpPr>
        <p:grpSpPr>
          <a:xfrm>
            <a:off x="9776684" y="3265549"/>
            <a:ext cx="2599973" cy="2775600"/>
            <a:chOff x="9707350" y="2761208"/>
            <a:chExt cx="2599973" cy="2775600"/>
          </a:xfrm>
        </p:grpSpPr>
        <p:pic>
          <p:nvPicPr>
            <p:cNvPr id="41" name="Picture 8" descr="C:\Users\Rae\Desktop\Art on Desktop\white man clip art\3d white people\magnifying glass jpeg.jpg"/>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9942" b="94737" l="9972" r="89744"/>
                      </a14:imgEffect>
                    </a14:imgLayer>
                  </a14:imgProps>
                </a:ext>
                <a:ext uri="{28A0092B-C50C-407E-A947-70E740481C1C}">
                  <a14:useLocalDpi xmlns:a14="http://schemas.microsoft.com/office/drawing/2010/main"/>
                </a:ext>
              </a:extLst>
            </a:blip>
            <a:srcRect/>
            <a:stretch>
              <a:fillRect/>
            </a:stretch>
          </p:blipFill>
          <p:spPr bwMode="auto">
            <a:xfrm flipH="1">
              <a:off x="9707350" y="3064326"/>
              <a:ext cx="2599973" cy="24724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3" name="Picture 2" descr="C:\Users\Rae\Desktop\top hat clear.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452896" y="2761208"/>
              <a:ext cx="1092652" cy="9820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1253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barn(inVertical)">
                                      <p:cBhvr>
                                        <p:cTn id="7" dur="750"/>
                                        <p:tgtEl>
                                          <p:spTgt spid="38">
                                            <p:txEl>
                                              <p:pRg st="0" end="0"/>
                                            </p:txEl>
                                          </p:spTgt>
                                        </p:tgtEl>
                                      </p:cBhvr>
                                    </p:animEffect>
                                  </p:childTnLst>
                                </p:cTn>
                              </p:par>
                            </p:childTnLst>
                          </p:cTn>
                        </p:par>
                        <p:par>
                          <p:cTn id="8" fill="hold">
                            <p:stCondLst>
                              <p:cond delay="750"/>
                            </p:stCondLst>
                            <p:childTnLst>
                              <p:par>
                                <p:cTn id="9" presetID="53" presetClass="entr" presetSubtype="16" fill="hold" nodeType="afterEffect">
                                  <p:stCondLst>
                                    <p:cond delay="1000"/>
                                  </p:stCondLst>
                                  <p:childTnLst>
                                    <p:set>
                                      <p:cBhvr>
                                        <p:cTn id="10" dur="1" fill="hold">
                                          <p:stCondLst>
                                            <p:cond delay="0"/>
                                          </p:stCondLst>
                                        </p:cTn>
                                        <p:tgtEl>
                                          <p:spTgt spid="42">
                                            <p:txEl>
                                              <p:pRg st="0" end="0"/>
                                            </p:txEl>
                                          </p:spTgt>
                                        </p:tgtEl>
                                        <p:attrNameLst>
                                          <p:attrName>style.visibility</p:attrName>
                                        </p:attrNameLst>
                                      </p:cBhvr>
                                      <p:to>
                                        <p:strVal val="visible"/>
                                      </p:to>
                                    </p:set>
                                    <p:anim calcmode="lin" valueType="num">
                                      <p:cBhvr>
                                        <p:cTn id="11" dur="1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2" dur="1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13" dur="1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9238" y="173312"/>
            <a:ext cx="11935515" cy="6548333"/>
          </a:xfrm>
          <a:solidFill>
            <a:schemeClr val="accent2">
              <a:lumMod val="20000"/>
              <a:lumOff val="80000"/>
            </a:schemeClr>
          </a:solidFill>
          <a:effectLst>
            <a:glow rad="127000">
              <a:srgbClr val="00FFFF"/>
            </a:glow>
          </a:effectLst>
          <a:scene3d>
            <a:camera prst="orthographicFront"/>
            <a:lightRig rig="threePt" dir="t"/>
          </a:scene3d>
          <a:sp3d>
            <a:bevelT/>
          </a:sp3d>
        </p:spPr>
        <p:txBody>
          <a:bodyPr anchor="ctr">
            <a:normAutofit lnSpcReduction="10000"/>
            <a:sp3d extrusionH="57150">
              <a:bevelT w="38100" h="38100" prst="angle"/>
            </a:sp3d>
          </a:bodyPr>
          <a:lstStyle/>
          <a:p>
            <a:pPr indent="-914400"/>
            <a:r>
              <a:rPr lang="en-US" sz="2800" dirty="0">
                <a:solidFill>
                  <a:srgbClr val="00B050"/>
                </a:solidFill>
                <a:ea typeface="+mj-ea"/>
                <a:cs typeface="+mj-cs"/>
              </a:rPr>
              <a:t>Leviticus 23:27-32 </a:t>
            </a:r>
            <a:r>
              <a:rPr lang="en-US" sz="2800" dirty="0">
                <a:solidFill>
                  <a:prstClr val="black"/>
                </a:solidFill>
                <a:ea typeface="+mj-ea"/>
                <a:cs typeface="+mj-cs"/>
              </a:rPr>
              <a:t>delivers to us:  </a:t>
            </a:r>
            <a:r>
              <a:rPr lang="en-US" sz="2800" dirty="0">
                <a:solidFill>
                  <a:srgbClr val="FF0000"/>
                </a:solidFill>
                <a:ea typeface="+mj-ea"/>
                <a:cs typeface="+mj-cs"/>
              </a:rPr>
              <a:t>#</a:t>
            </a:r>
            <a:r>
              <a:rPr lang="en-US" sz="2800" b="1" dirty="0">
                <a:solidFill>
                  <a:srgbClr val="FF0000"/>
                </a:solidFill>
                <a:ea typeface="+mj-ea"/>
                <a:cs typeface="+mj-cs"/>
              </a:rPr>
              <a:t>1 –</a:t>
            </a:r>
            <a:r>
              <a:rPr lang="en-US" sz="2800" dirty="0">
                <a:solidFill>
                  <a:prstClr val="black"/>
                </a:solidFill>
                <a:ea typeface="+mj-ea"/>
                <a:cs typeface="+mj-cs"/>
              </a:rPr>
              <a:t> A </a:t>
            </a:r>
            <a:r>
              <a:rPr lang="en-US" sz="3600" b="1" u="sng" dirty="0">
                <a:solidFill>
                  <a:prstClr val="black"/>
                </a:solidFill>
                <a:effectLst>
                  <a:glow rad="127000">
                    <a:srgbClr val="00FFFF"/>
                  </a:glow>
                </a:effectLst>
                <a:ea typeface="+mj-ea"/>
                <a:cs typeface="+mj-cs"/>
              </a:rPr>
              <a:t>Premier Statement</a:t>
            </a:r>
            <a:r>
              <a:rPr lang="en-US" sz="3600" b="1" dirty="0">
                <a:solidFill>
                  <a:prstClr val="black"/>
                </a:solidFill>
                <a:effectLst>
                  <a:glow rad="127000">
                    <a:srgbClr val="00FFFF"/>
                  </a:glow>
                </a:effectLst>
                <a:ea typeface="+mj-ea"/>
                <a:cs typeface="+mj-cs"/>
              </a:rPr>
              <a:t> </a:t>
            </a:r>
            <a:r>
              <a:rPr lang="en-US" sz="2800" u="sng" dirty="0">
                <a:solidFill>
                  <a:prstClr val="black"/>
                </a:solidFill>
                <a:ea typeface="+mj-ea"/>
                <a:cs typeface="+mj-cs"/>
              </a:rPr>
              <a:t>of timin</a:t>
            </a:r>
            <a:r>
              <a:rPr lang="en-US" sz="2800" dirty="0">
                <a:solidFill>
                  <a:prstClr val="black"/>
                </a:solidFill>
                <a:ea typeface="+mj-ea"/>
                <a:cs typeface="+mj-cs"/>
              </a:rPr>
              <a:t>g – </a:t>
            </a:r>
            <a:br>
              <a:rPr lang="en-US" sz="2800" dirty="0">
                <a:solidFill>
                  <a:prstClr val="black"/>
                </a:solidFill>
                <a:ea typeface="+mj-ea"/>
                <a:cs typeface="+mj-cs"/>
              </a:rPr>
            </a:br>
            <a:r>
              <a:rPr lang="en-US" sz="800" dirty="0">
                <a:solidFill>
                  <a:prstClr val="black"/>
                </a:solidFill>
                <a:ea typeface="+mj-ea"/>
                <a:cs typeface="+mj-cs"/>
              </a:rPr>
              <a:t>				</a:t>
            </a:r>
          </a:p>
          <a:p>
            <a:pPr indent="-914400"/>
            <a:r>
              <a:rPr lang="en-US" sz="2800" b="1" dirty="0">
                <a:solidFill>
                  <a:prstClr val="black"/>
                </a:solidFill>
                <a:ea typeface="+mj-ea"/>
                <a:cs typeface="+mj-cs"/>
              </a:rPr>
              <a:t>				</a:t>
            </a:r>
            <a:r>
              <a:rPr lang="en-US" sz="3200" b="1" dirty="0">
                <a:ln>
                  <a:solidFill>
                    <a:srgbClr val="0000FF"/>
                  </a:solidFill>
                </a:ln>
                <a:solidFill>
                  <a:srgbClr val="FF0000"/>
                </a:solidFill>
                <a:ea typeface="+mj-ea"/>
                <a:cs typeface="+mj-cs"/>
              </a:rPr>
              <a:t>The </a:t>
            </a:r>
            <a:r>
              <a:rPr lang="en-US" sz="3200" b="1" u="sng" dirty="0">
                <a:ln>
                  <a:solidFill>
                    <a:srgbClr val="0000FF"/>
                  </a:solidFill>
                </a:ln>
                <a:solidFill>
                  <a:srgbClr val="FF0000"/>
                </a:solidFill>
                <a:ea typeface="+mj-ea"/>
                <a:cs typeface="+mj-cs"/>
              </a:rPr>
              <a:t>10</a:t>
            </a:r>
            <a:r>
              <a:rPr lang="en-US" sz="3200" b="1" u="sng" baseline="30000" dirty="0">
                <a:ln>
                  <a:solidFill>
                    <a:srgbClr val="0000FF"/>
                  </a:solidFill>
                </a:ln>
                <a:solidFill>
                  <a:srgbClr val="FF0000"/>
                </a:solidFill>
                <a:ea typeface="+mj-ea"/>
                <a:cs typeface="+mj-cs"/>
              </a:rPr>
              <a:t>th</a:t>
            </a:r>
            <a:r>
              <a:rPr lang="en-US" sz="3200" b="1" u="sng" dirty="0">
                <a:ln>
                  <a:solidFill>
                    <a:srgbClr val="0000FF"/>
                  </a:solidFill>
                </a:ln>
                <a:solidFill>
                  <a:srgbClr val="FF0000"/>
                </a:solidFill>
                <a:ea typeface="+mj-ea"/>
                <a:cs typeface="+mj-cs"/>
              </a:rPr>
              <a:t> da</a:t>
            </a:r>
            <a:r>
              <a:rPr lang="en-US" sz="3200" b="1" dirty="0">
                <a:ln>
                  <a:solidFill>
                    <a:srgbClr val="0000FF"/>
                  </a:solidFill>
                </a:ln>
                <a:solidFill>
                  <a:srgbClr val="FF0000"/>
                </a:solidFill>
                <a:ea typeface="+mj-ea"/>
                <a:cs typeface="+mj-cs"/>
              </a:rPr>
              <a:t>y of the 7</a:t>
            </a:r>
            <a:r>
              <a:rPr lang="en-US" sz="3200" b="1" baseline="30000" dirty="0">
                <a:ln>
                  <a:solidFill>
                    <a:srgbClr val="0000FF"/>
                  </a:solidFill>
                </a:ln>
                <a:solidFill>
                  <a:srgbClr val="FF0000"/>
                </a:solidFill>
                <a:ea typeface="+mj-ea"/>
                <a:cs typeface="+mj-cs"/>
              </a:rPr>
              <a:t>th</a:t>
            </a:r>
            <a:r>
              <a:rPr lang="en-US" sz="3200" b="1" dirty="0">
                <a:ln>
                  <a:solidFill>
                    <a:srgbClr val="0000FF"/>
                  </a:solidFill>
                </a:ln>
                <a:solidFill>
                  <a:srgbClr val="FF0000"/>
                </a:solidFill>
                <a:ea typeface="+mj-ea"/>
                <a:cs typeface="+mj-cs"/>
              </a:rPr>
              <a:t> month.</a:t>
            </a:r>
            <a:r>
              <a:rPr lang="en-US" sz="3200" dirty="0">
                <a:ln>
                  <a:solidFill>
                    <a:srgbClr val="0000FF"/>
                  </a:solidFill>
                </a:ln>
                <a:solidFill>
                  <a:prstClr val="black"/>
                </a:solidFill>
                <a:ea typeface="+mj-ea"/>
                <a:cs typeface="+mj-cs"/>
              </a:rPr>
              <a:t/>
            </a:r>
            <a:br>
              <a:rPr lang="en-US" sz="3200" dirty="0">
                <a:ln>
                  <a:solidFill>
                    <a:srgbClr val="0000FF"/>
                  </a:solidFill>
                </a:ln>
                <a:solidFill>
                  <a:prstClr val="black"/>
                </a:solidFill>
                <a:ea typeface="+mj-ea"/>
                <a:cs typeface="+mj-cs"/>
              </a:rPr>
            </a:br>
            <a:endParaRPr lang="en-US" sz="2800" dirty="0">
              <a:solidFill>
                <a:prstClr val="black"/>
              </a:solidFill>
              <a:ea typeface="+mj-ea"/>
              <a:cs typeface="+mj-cs"/>
            </a:endParaRPr>
          </a:p>
          <a:p>
            <a:pPr indent="-914400"/>
            <a:endParaRPr lang="en-US" sz="2800" dirty="0">
              <a:solidFill>
                <a:prstClr val="black"/>
              </a:solidFill>
              <a:ea typeface="+mj-ea"/>
              <a:cs typeface="+mj-cs"/>
            </a:endParaRPr>
          </a:p>
          <a:p>
            <a:pPr indent="-914400"/>
            <a:endParaRPr lang="en-US" sz="2800" dirty="0">
              <a:solidFill>
                <a:prstClr val="black"/>
              </a:solidFill>
              <a:ea typeface="+mj-ea"/>
              <a:cs typeface="+mj-cs"/>
            </a:endParaRPr>
          </a:p>
          <a:p>
            <a:pPr indent="-914400"/>
            <a:endParaRPr lang="en-US" sz="2800" dirty="0">
              <a:solidFill>
                <a:prstClr val="black"/>
              </a:solidFill>
              <a:ea typeface="+mj-ea"/>
              <a:cs typeface="+mj-cs"/>
            </a:endParaRPr>
          </a:p>
          <a:p>
            <a:pPr indent="-914400"/>
            <a:r>
              <a:rPr lang="en-US" dirty="0">
                <a:solidFill>
                  <a:prstClr val="black"/>
                </a:solidFill>
                <a:ea typeface="+mj-ea"/>
                <a:cs typeface="+mj-cs"/>
              </a:rPr>
              <a:t/>
            </a:r>
            <a:br>
              <a:rPr lang="en-US" dirty="0">
                <a:solidFill>
                  <a:prstClr val="black"/>
                </a:solidFill>
                <a:ea typeface="+mj-ea"/>
                <a:cs typeface="+mj-cs"/>
              </a:rPr>
            </a:br>
            <a:r>
              <a:rPr lang="en-US" sz="800" dirty="0">
                <a:solidFill>
                  <a:prstClr val="black"/>
                </a:solidFill>
                <a:ea typeface="+mj-ea"/>
                <a:cs typeface="+mj-cs"/>
              </a:rPr>
              <a:t/>
            </a:r>
            <a:br>
              <a:rPr lang="en-US" sz="800" dirty="0">
                <a:solidFill>
                  <a:prstClr val="black"/>
                </a:solidFill>
                <a:ea typeface="+mj-ea"/>
                <a:cs typeface="+mj-cs"/>
              </a:rPr>
            </a:br>
            <a:r>
              <a:rPr lang="en-US" dirty="0">
                <a:solidFill>
                  <a:srgbClr val="ED7D31">
                    <a:lumMod val="75000"/>
                  </a:srgbClr>
                </a:solidFill>
                <a:latin typeface="Georgia" panose="02040502050405020303" pitchFamily="18" charset="0"/>
                <a:ea typeface="+mj-ea"/>
                <a:cs typeface="+mj-cs"/>
              </a:rPr>
              <a:t/>
            </a:r>
            <a:br>
              <a:rPr lang="en-US" dirty="0">
                <a:solidFill>
                  <a:srgbClr val="ED7D31">
                    <a:lumMod val="75000"/>
                  </a:srgbClr>
                </a:solidFill>
                <a:latin typeface="Georgia" panose="02040502050405020303" pitchFamily="18" charset="0"/>
                <a:ea typeface="+mj-ea"/>
                <a:cs typeface="+mj-cs"/>
              </a:rPr>
            </a:br>
            <a:r>
              <a:rPr lang="en-US" sz="1600" dirty="0">
                <a:solidFill>
                  <a:srgbClr val="ED7D31">
                    <a:lumMod val="75000"/>
                  </a:srgbClr>
                </a:solidFill>
                <a:latin typeface="Georgia" panose="02040502050405020303" pitchFamily="18" charset="0"/>
                <a:ea typeface="+mj-ea"/>
                <a:cs typeface="+mj-cs"/>
              </a:rPr>
              <a:t/>
            </a:r>
            <a:br>
              <a:rPr lang="en-US" sz="1600" dirty="0">
                <a:solidFill>
                  <a:srgbClr val="ED7D31">
                    <a:lumMod val="75000"/>
                  </a:srgbClr>
                </a:solidFill>
                <a:latin typeface="Georgia" panose="02040502050405020303" pitchFamily="18" charset="0"/>
                <a:ea typeface="+mj-ea"/>
                <a:cs typeface="+mj-cs"/>
              </a:rPr>
            </a:br>
            <a:r>
              <a:rPr lang="en-US" sz="4000" dirty="0">
                <a:solidFill>
                  <a:srgbClr val="ED7D31">
                    <a:lumMod val="75000"/>
                  </a:srgbClr>
                </a:solidFill>
                <a:latin typeface="Georgia" panose="02040502050405020303" pitchFamily="18" charset="0"/>
                <a:ea typeface="+mj-ea"/>
                <a:cs typeface="+mj-cs"/>
              </a:rPr>
              <a:t> </a:t>
            </a:r>
            <a:r>
              <a:rPr lang="en-US" dirty="0">
                <a:solidFill>
                  <a:prstClr val="black">
                    <a:lumMod val="95000"/>
                    <a:lumOff val="5000"/>
                  </a:prstClr>
                </a:solidFill>
                <a:ea typeface="+mj-ea"/>
                <a:cs typeface="+mj-cs"/>
              </a:rPr>
              <a:t/>
            </a:r>
            <a:br>
              <a:rPr lang="en-US" dirty="0">
                <a:solidFill>
                  <a:prstClr val="black">
                    <a:lumMod val="95000"/>
                    <a:lumOff val="5000"/>
                  </a:prstClr>
                </a:solidFill>
                <a:ea typeface="+mj-ea"/>
                <a:cs typeface="+mj-cs"/>
              </a:rPr>
            </a:br>
            <a:r>
              <a:rPr lang="en-US" dirty="0">
                <a:solidFill>
                  <a:prstClr val="black">
                    <a:lumMod val="95000"/>
                    <a:lumOff val="5000"/>
                  </a:prstClr>
                </a:solidFill>
                <a:ea typeface="+mj-ea"/>
                <a:cs typeface="+mj-cs"/>
              </a:rPr>
              <a:t/>
            </a:r>
            <a:br>
              <a:rPr lang="en-US" dirty="0">
                <a:solidFill>
                  <a:prstClr val="black">
                    <a:lumMod val="95000"/>
                    <a:lumOff val="5000"/>
                  </a:prstClr>
                </a:solidFill>
                <a:ea typeface="+mj-ea"/>
                <a:cs typeface="+mj-cs"/>
              </a:rPr>
            </a:br>
            <a:r>
              <a:rPr lang="en-US" dirty="0">
                <a:solidFill>
                  <a:srgbClr val="008080"/>
                </a:solidFill>
                <a:latin typeface="Georgia" panose="02040502050405020303" pitchFamily="18" charset="0"/>
                <a:ea typeface="+mj-ea"/>
                <a:cs typeface="+mj-cs"/>
              </a:rPr>
              <a:t>Lev 23:27</a:t>
            </a:r>
            <a:r>
              <a:rPr lang="en-US" dirty="0">
                <a:solidFill>
                  <a:prstClr val="black"/>
                </a:solidFill>
                <a:latin typeface="Georgia" panose="02040502050405020303" pitchFamily="18" charset="0"/>
                <a:ea typeface="+mj-ea"/>
                <a:cs typeface="+mj-cs"/>
              </a:rPr>
              <a:t>(</a:t>
            </a:r>
            <a:r>
              <a:rPr lang="en-US" b="1" dirty="0">
                <a:solidFill>
                  <a:srgbClr val="FF0000"/>
                </a:solidFill>
                <a:latin typeface="Georgia" panose="02040502050405020303" pitchFamily="18" charset="0"/>
                <a:ea typeface="+mj-ea"/>
                <a:cs typeface="+mj-cs"/>
              </a:rPr>
              <a:t>a</a:t>
            </a:r>
            <a:r>
              <a:rPr lang="en-US" dirty="0">
                <a:solidFill>
                  <a:prstClr val="black"/>
                </a:solidFill>
                <a:latin typeface="Georgia" panose="02040502050405020303" pitchFamily="18" charset="0"/>
                <a:ea typeface="+mj-ea"/>
                <a:cs typeface="+mj-cs"/>
              </a:rPr>
              <a:t>)	</a:t>
            </a:r>
            <a:r>
              <a:rPr lang="en-US" sz="2800" dirty="0">
                <a:solidFill>
                  <a:srgbClr val="ED7D31">
                    <a:lumMod val="75000"/>
                  </a:srgbClr>
                </a:solidFill>
                <a:latin typeface="Georgia" panose="02040502050405020303" pitchFamily="18" charset="0"/>
                <a:ea typeface="+mj-ea"/>
                <a:cs typeface="+mj-cs"/>
              </a:rPr>
              <a:t>“On the </a:t>
            </a:r>
            <a:r>
              <a:rPr lang="en-US" sz="3200" b="1" i="1" u="sng" dirty="0">
                <a:solidFill>
                  <a:srgbClr val="FF0066"/>
                </a:solidFill>
                <a:latin typeface="Georgia" panose="02040502050405020303" pitchFamily="18" charset="0"/>
                <a:ea typeface="+mj-ea"/>
                <a:cs typeface="+mj-cs"/>
              </a:rPr>
              <a:t>TENTH DAY</a:t>
            </a:r>
            <a:r>
              <a:rPr lang="en-US" sz="2800" b="1" i="1" dirty="0">
                <a:solidFill>
                  <a:srgbClr val="FF0066"/>
                </a:solidFill>
                <a:latin typeface="Georgia" panose="02040502050405020303" pitchFamily="18" charset="0"/>
                <a:ea typeface="+mj-ea"/>
                <a:cs typeface="+mj-cs"/>
              </a:rPr>
              <a:t>                 </a:t>
            </a:r>
            <a:r>
              <a:rPr lang="en-US" sz="2800" i="1" dirty="0">
                <a:solidFill>
                  <a:srgbClr val="CC00FF"/>
                </a:solidFill>
                <a:latin typeface="Georgia" panose="02040502050405020303" pitchFamily="18" charset="0"/>
                <a:ea typeface="+mj-ea"/>
                <a:cs typeface="+mj-cs"/>
              </a:rPr>
              <a:t>of this </a:t>
            </a:r>
            <a:r>
              <a:rPr lang="en-US" sz="2800" i="1" u="sng" dirty="0">
                <a:solidFill>
                  <a:srgbClr val="CC00FF"/>
                </a:solidFill>
                <a:latin typeface="Georgia" panose="02040502050405020303" pitchFamily="18" charset="0"/>
                <a:ea typeface="+mj-ea"/>
                <a:cs typeface="+mj-cs"/>
              </a:rPr>
              <a:t>seventh</a:t>
            </a:r>
            <a:r>
              <a:rPr lang="en-US" sz="2800" i="1" dirty="0">
                <a:solidFill>
                  <a:srgbClr val="CC00FF"/>
                </a:solidFill>
                <a:latin typeface="Georgia" panose="02040502050405020303" pitchFamily="18" charset="0"/>
                <a:ea typeface="+mj-ea"/>
                <a:cs typeface="+mj-cs"/>
              </a:rPr>
              <a:t> month is </a:t>
            </a:r>
            <a:br>
              <a:rPr lang="en-US" sz="2800" i="1" dirty="0">
                <a:solidFill>
                  <a:srgbClr val="CC00FF"/>
                </a:solidFill>
                <a:latin typeface="Georgia" panose="02040502050405020303" pitchFamily="18" charset="0"/>
                <a:ea typeface="+mj-ea"/>
                <a:cs typeface="+mj-cs"/>
              </a:rPr>
            </a:br>
            <a:r>
              <a:rPr lang="en-US" sz="2800" i="1" dirty="0">
                <a:solidFill>
                  <a:srgbClr val="CC00FF"/>
                </a:solidFill>
                <a:latin typeface="Georgia" panose="02040502050405020303" pitchFamily="18" charset="0"/>
                <a:ea typeface="+mj-ea"/>
                <a:cs typeface="+mj-cs"/>
              </a:rPr>
              <a:t>				</a:t>
            </a:r>
            <a:r>
              <a:rPr lang="en-US" sz="2800" i="1" u="sng" dirty="0">
                <a:solidFill>
                  <a:schemeClr val="tx1">
                    <a:lumMod val="95000"/>
                    <a:lumOff val="5000"/>
                  </a:schemeClr>
                </a:solidFill>
                <a:latin typeface="Arial Black" panose="020B0A04020102020204" pitchFamily="34" charset="0"/>
                <a:ea typeface="+mj-ea"/>
                <a:cs typeface="+mj-cs"/>
              </a:rPr>
              <a:t>The</a:t>
            </a:r>
            <a:r>
              <a:rPr lang="en-US" sz="2800" i="1" dirty="0">
                <a:solidFill>
                  <a:srgbClr val="CC00FF"/>
                </a:solidFill>
                <a:latin typeface="Arial Black" panose="020B0A04020102020204" pitchFamily="34" charset="0"/>
                <a:ea typeface="+mj-ea"/>
                <a:cs typeface="+mj-cs"/>
              </a:rPr>
              <a:t> </a:t>
            </a:r>
            <a:r>
              <a:rPr lang="en-US" sz="2800" i="1" dirty="0">
                <a:solidFill>
                  <a:schemeClr val="tx1">
                    <a:lumMod val="95000"/>
                    <a:lumOff val="5000"/>
                  </a:schemeClr>
                </a:solidFill>
                <a:latin typeface="Arial Black" panose="020B0A04020102020204" pitchFamily="34" charset="0"/>
                <a:ea typeface="+mj-ea"/>
                <a:cs typeface="+mj-cs"/>
              </a:rPr>
              <a:t>Day </a:t>
            </a:r>
            <a:r>
              <a:rPr lang="en-US" sz="2800" i="1" dirty="0">
                <a:solidFill>
                  <a:srgbClr val="CC00FF"/>
                </a:solidFill>
                <a:latin typeface="Arial Black" panose="020B0A04020102020204" pitchFamily="34" charset="0"/>
                <a:ea typeface="+mj-ea"/>
                <a:cs typeface="+mj-cs"/>
              </a:rPr>
              <a:t>of </a:t>
            </a:r>
            <a:r>
              <a:rPr lang="en-US" sz="2800" b="1" i="1" u="sng" dirty="0">
                <a:solidFill>
                  <a:srgbClr val="CC00FF"/>
                </a:solidFill>
                <a:latin typeface="Arial Black" panose="020B0A04020102020204" pitchFamily="34" charset="0"/>
                <a:ea typeface="+mj-ea"/>
                <a:cs typeface="+mj-cs"/>
              </a:rPr>
              <a:t>Atonement</a:t>
            </a:r>
            <a:r>
              <a:rPr lang="en-US" sz="2800" b="1" i="1" dirty="0">
                <a:solidFill>
                  <a:srgbClr val="CC00FF"/>
                </a:solidFill>
                <a:latin typeface="Arial Black" panose="020B0A04020102020204" pitchFamily="34" charset="0"/>
                <a:ea typeface="+mj-ea"/>
                <a:cs typeface="+mj-cs"/>
              </a:rPr>
              <a:t>. </a:t>
            </a:r>
            <a:r>
              <a:rPr lang="en-US" sz="2800" b="1" i="1" dirty="0">
                <a:solidFill>
                  <a:srgbClr val="CC00FF"/>
                </a:solidFill>
                <a:latin typeface="Georgia" panose="02040502050405020303" pitchFamily="18" charset="0"/>
                <a:ea typeface="+mj-ea"/>
                <a:cs typeface="+mj-cs"/>
              </a:rPr>
              <a:t/>
            </a:r>
            <a:br>
              <a:rPr lang="en-US" sz="2800" b="1" i="1" dirty="0">
                <a:solidFill>
                  <a:srgbClr val="CC00FF"/>
                </a:solidFill>
                <a:latin typeface="Georgia" panose="02040502050405020303" pitchFamily="18" charset="0"/>
                <a:ea typeface="+mj-ea"/>
                <a:cs typeface="+mj-cs"/>
              </a:rPr>
            </a:br>
            <a:r>
              <a:rPr lang="en-US" sz="2800" b="1" i="1" dirty="0">
                <a:solidFill>
                  <a:srgbClr val="CC00FF"/>
                </a:solidFill>
                <a:latin typeface="Georgia" panose="02040502050405020303" pitchFamily="18" charset="0"/>
                <a:ea typeface="+mj-ea"/>
                <a:cs typeface="+mj-cs"/>
              </a:rPr>
              <a:t/>
            </a:r>
            <a:br>
              <a:rPr lang="en-US" sz="2800" b="1" i="1" dirty="0">
                <a:solidFill>
                  <a:srgbClr val="CC00FF"/>
                </a:solidFill>
                <a:latin typeface="Georgia" panose="02040502050405020303" pitchFamily="18" charset="0"/>
                <a:ea typeface="+mj-ea"/>
                <a:cs typeface="+mj-cs"/>
              </a:rPr>
            </a:br>
            <a:r>
              <a:rPr lang="en-US" sz="2800" b="1" i="1" dirty="0">
                <a:solidFill>
                  <a:srgbClr val="CC00FF"/>
                </a:solidFill>
                <a:latin typeface="Georgia" panose="02040502050405020303" pitchFamily="18" charset="0"/>
                <a:ea typeface="+mj-ea"/>
                <a:cs typeface="+mj-cs"/>
              </a:rPr>
              <a:t>   </a:t>
            </a:r>
            <a:r>
              <a:rPr lang="en-US" sz="2800" i="1" dirty="0">
                <a:solidFill>
                  <a:schemeClr val="tx1"/>
                </a:solidFill>
                <a:latin typeface="Georgia" panose="02040502050405020303" pitchFamily="18" charset="0"/>
                <a:ea typeface="+mj-ea"/>
                <a:cs typeface="+mj-cs"/>
              </a:rPr>
              <a:t>There can be no mistake that </a:t>
            </a:r>
            <a:r>
              <a:rPr lang="en-US" sz="2800" b="1" i="1" dirty="0">
                <a:solidFill>
                  <a:srgbClr val="0000FF"/>
                </a:solidFill>
                <a:latin typeface="Georgia" panose="02040502050405020303" pitchFamily="18" charset="0"/>
                <a:ea typeface="+mj-ea"/>
                <a:cs typeface="+mj-cs"/>
              </a:rPr>
              <a:t>Yahuah</a:t>
            </a:r>
            <a:r>
              <a:rPr lang="en-US" sz="2800" b="1" i="1" dirty="0">
                <a:solidFill>
                  <a:srgbClr val="CC00FF"/>
                </a:solidFill>
                <a:latin typeface="Georgia" panose="02040502050405020303" pitchFamily="18" charset="0"/>
                <a:ea typeface="+mj-ea"/>
                <a:cs typeface="+mj-cs"/>
              </a:rPr>
              <a:t> </a:t>
            </a:r>
            <a:r>
              <a:rPr lang="en-US" sz="2800" i="1" dirty="0">
                <a:solidFill>
                  <a:schemeClr val="tx1"/>
                </a:solidFill>
                <a:latin typeface="Georgia" panose="02040502050405020303" pitchFamily="18" charset="0"/>
                <a:ea typeface="+mj-ea"/>
                <a:cs typeface="+mj-cs"/>
              </a:rPr>
              <a:t>wants us to understand that </a:t>
            </a:r>
            <a:br>
              <a:rPr lang="en-US" sz="2800" i="1" dirty="0">
                <a:solidFill>
                  <a:schemeClr val="tx1"/>
                </a:solidFill>
                <a:latin typeface="Georgia" panose="02040502050405020303" pitchFamily="18" charset="0"/>
                <a:ea typeface="+mj-ea"/>
                <a:cs typeface="+mj-cs"/>
              </a:rPr>
            </a:br>
            <a:r>
              <a:rPr lang="en-US" sz="2800" i="1" dirty="0">
                <a:solidFill>
                  <a:schemeClr val="tx1"/>
                </a:solidFill>
                <a:latin typeface="Georgia" panose="02040502050405020303" pitchFamily="18" charset="0"/>
                <a:ea typeface="+mj-ea"/>
                <a:cs typeface="+mj-cs"/>
              </a:rPr>
              <a:t>                           the </a:t>
            </a:r>
            <a:r>
              <a:rPr lang="en-US" sz="2800" b="1" i="1" dirty="0">
                <a:solidFill>
                  <a:schemeClr val="tx1"/>
                </a:solidFill>
                <a:effectLst>
                  <a:glow rad="127000">
                    <a:srgbClr val="00FFFF"/>
                  </a:glow>
                </a:effectLst>
                <a:latin typeface="Georgia" panose="02040502050405020303" pitchFamily="18" charset="0"/>
                <a:ea typeface="+mj-ea"/>
                <a:cs typeface="+mj-cs"/>
              </a:rPr>
              <a:t>10</a:t>
            </a:r>
            <a:r>
              <a:rPr lang="en-US" sz="2800" b="1" i="1" baseline="30000" dirty="0">
                <a:solidFill>
                  <a:schemeClr val="tx1"/>
                </a:solidFill>
                <a:effectLst>
                  <a:glow rad="127000">
                    <a:srgbClr val="00FFFF"/>
                  </a:glow>
                </a:effectLst>
                <a:latin typeface="Georgia" panose="02040502050405020303" pitchFamily="18" charset="0"/>
                <a:ea typeface="+mj-ea"/>
                <a:cs typeface="+mj-cs"/>
              </a:rPr>
              <a:t>th</a:t>
            </a:r>
            <a:r>
              <a:rPr lang="en-US" sz="2800" i="1" dirty="0">
                <a:solidFill>
                  <a:schemeClr val="tx1"/>
                </a:solidFill>
                <a:latin typeface="Georgia" panose="02040502050405020303" pitchFamily="18" charset="0"/>
                <a:ea typeface="+mj-ea"/>
                <a:cs typeface="+mj-cs"/>
              </a:rPr>
              <a:t> of Tishri is the</a:t>
            </a:r>
            <a:r>
              <a:rPr lang="en-US" sz="2800" b="1" i="1" dirty="0">
                <a:solidFill>
                  <a:schemeClr val="tx1"/>
                </a:solidFill>
                <a:latin typeface="Georgia" panose="02040502050405020303" pitchFamily="18" charset="0"/>
                <a:ea typeface="+mj-ea"/>
                <a:cs typeface="+mj-cs"/>
              </a:rPr>
              <a:t> </a:t>
            </a:r>
            <a:r>
              <a:rPr lang="en-US" sz="2800" b="1" i="1" dirty="0">
                <a:solidFill>
                  <a:srgbClr val="CC00FF"/>
                </a:solidFill>
                <a:latin typeface="Georgia" panose="02040502050405020303" pitchFamily="18" charset="0"/>
                <a:ea typeface="+mj-ea"/>
                <a:cs typeface="+mj-cs"/>
              </a:rPr>
              <a:t>APPOINTED TIME. </a:t>
            </a:r>
          </a:p>
        </p:txBody>
      </p:sp>
      <p:grpSp>
        <p:nvGrpSpPr>
          <p:cNvPr id="2" name="Group 1"/>
          <p:cNvGrpSpPr/>
          <p:nvPr/>
        </p:nvGrpSpPr>
        <p:grpSpPr>
          <a:xfrm>
            <a:off x="3459553" y="4105536"/>
            <a:ext cx="4059624" cy="892000"/>
            <a:chOff x="3438660" y="3723719"/>
            <a:chExt cx="3918706" cy="844084"/>
          </a:xfrm>
          <a:gradFill>
            <a:gsLst>
              <a:gs pos="42000">
                <a:srgbClr val="95F1FD"/>
              </a:gs>
              <a:gs pos="68000">
                <a:srgbClr val="FFFF00"/>
              </a:gs>
              <a:gs pos="100000">
                <a:srgbClr val="FF0066"/>
              </a:gs>
            </a:gsLst>
            <a:lin ang="5400000" scaled="1"/>
          </a:gradFill>
        </p:grpSpPr>
        <p:sp>
          <p:nvSpPr>
            <p:cNvPr id="6" name="4-Point Star 5"/>
            <p:cNvSpPr/>
            <p:nvPr/>
          </p:nvSpPr>
          <p:spPr>
            <a:xfrm>
              <a:off x="3438660" y="3723719"/>
              <a:ext cx="795322" cy="618308"/>
            </a:xfrm>
            <a:prstGeom prst="star4">
              <a:avLst/>
            </a:prstGeom>
            <a:grpFill/>
            <a:ln w="38100">
              <a:solidFill>
                <a:srgbClr val="95054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Down Arrow 9"/>
            <p:cNvSpPr/>
            <p:nvPr/>
          </p:nvSpPr>
          <p:spPr>
            <a:xfrm rot="550490">
              <a:off x="4577533" y="3731849"/>
              <a:ext cx="2779833" cy="835954"/>
            </a:xfrm>
            <a:prstGeom prst="curvedDownArrow">
              <a:avLst>
                <a:gd name="adj1" fmla="val 25000"/>
                <a:gd name="adj2" fmla="val 91001"/>
                <a:gd name="adj3" fmla="val 38636"/>
              </a:avLst>
            </a:prstGeom>
            <a:grpFill/>
            <a:ln w="57150">
              <a:solidFill>
                <a:srgbClr val="0099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Slide Number Placeholder 2"/>
          <p:cNvSpPr>
            <a:spLocks noGrp="1"/>
          </p:cNvSpPr>
          <p:nvPr>
            <p:ph type="sldNum" sz="quarter" idx="12"/>
          </p:nvPr>
        </p:nvSpPr>
        <p:spPr>
          <a:xfrm>
            <a:off x="11555729" y="6356520"/>
            <a:ext cx="417437" cy="365125"/>
          </a:xfrm>
        </p:spPr>
        <p:txBody>
          <a:bodyPr/>
          <a:lstStyle/>
          <a:p>
            <a:fld id="{0FAB87E4-7748-4117-92E5-790DAABEC644}" type="slidenum">
              <a:rPr lang="en-US" sz="1400" b="1" smtClean="0">
                <a:solidFill>
                  <a:schemeClr val="tx1"/>
                </a:solidFill>
              </a:rPr>
              <a:t>15</a:t>
            </a:fld>
            <a:endParaRPr lang="en-US" sz="1400" b="1" dirty="0">
              <a:solidFill>
                <a:schemeClr val="tx1"/>
              </a:solidFill>
            </a:endParaRPr>
          </a:p>
        </p:txBody>
      </p:sp>
      <p:cxnSp>
        <p:nvCxnSpPr>
          <p:cNvPr id="15" name="Straight Arrow Connector 14"/>
          <p:cNvCxnSpPr/>
          <p:nvPr/>
        </p:nvCxnSpPr>
        <p:spPr>
          <a:xfrm flipH="1">
            <a:off x="9122805" y="3890190"/>
            <a:ext cx="816746" cy="1018371"/>
          </a:xfrm>
          <a:prstGeom prst="straightConnector1">
            <a:avLst/>
          </a:prstGeom>
          <a:ln w="57150">
            <a:solidFill>
              <a:srgbClr val="950543"/>
            </a:solidFill>
            <a:tailEnd type="arrow"/>
          </a:ln>
          <a:effectLst>
            <a:glow rad="228600">
              <a:schemeClr val="accent4">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29238" y="1301578"/>
            <a:ext cx="11823865" cy="2038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400" dirty="0">
                <a:solidFill>
                  <a:prstClr val="black"/>
                </a:solidFill>
              </a:rPr>
              <a:t>Then we see </a:t>
            </a:r>
            <a:r>
              <a:rPr lang="en-US" sz="3600" b="1" i="1" dirty="0">
                <a:solidFill>
                  <a:srgbClr val="CC00FF"/>
                </a:solidFill>
              </a:rPr>
              <a:t>6 </a:t>
            </a:r>
            <a:r>
              <a:rPr lang="en-US" sz="3600" b="1" i="1" u="sng" dirty="0">
                <a:solidFill>
                  <a:srgbClr val="CC00FF"/>
                </a:solidFill>
              </a:rPr>
              <a:t>additional</a:t>
            </a:r>
            <a:r>
              <a:rPr lang="en-US" sz="3600" b="1" i="1" dirty="0">
                <a:solidFill>
                  <a:srgbClr val="CC00FF"/>
                </a:solidFill>
              </a:rPr>
              <a:t> reference points </a:t>
            </a:r>
            <a:r>
              <a:rPr lang="en-US" sz="2400" dirty="0">
                <a:solidFill>
                  <a:prstClr val="black"/>
                </a:solidFill>
              </a:rPr>
              <a:t>indicating that Tishri’s </a:t>
            </a:r>
            <a:r>
              <a:rPr lang="en-US" sz="2400" b="1" dirty="0">
                <a:solidFill>
                  <a:srgbClr val="FF0000"/>
                </a:solidFill>
              </a:rPr>
              <a:t>10</a:t>
            </a:r>
            <a:r>
              <a:rPr lang="en-US" sz="2400" b="1" baseline="30000" dirty="0">
                <a:solidFill>
                  <a:srgbClr val="FF0000"/>
                </a:solidFill>
              </a:rPr>
              <a:t>th</a:t>
            </a:r>
            <a:r>
              <a:rPr lang="en-US" sz="2400" dirty="0">
                <a:solidFill>
                  <a:prstClr val="black"/>
                </a:solidFill>
              </a:rPr>
              <a:t> cycle </a:t>
            </a:r>
            <a:br>
              <a:rPr lang="en-US" sz="2400" dirty="0">
                <a:solidFill>
                  <a:prstClr val="black"/>
                </a:solidFill>
              </a:rPr>
            </a:br>
            <a:r>
              <a:rPr lang="en-US" sz="2400" dirty="0">
                <a:solidFill>
                  <a:prstClr val="black"/>
                </a:solidFill>
              </a:rPr>
              <a:t>of the 7</a:t>
            </a:r>
            <a:r>
              <a:rPr lang="en-US" sz="2400" baseline="30000" dirty="0">
                <a:solidFill>
                  <a:prstClr val="black"/>
                </a:solidFill>
              </a:rPr>
              <a:t>th</a:t>
            </a:r>
            <a:r>
              <a:rPr lang="en-US" sz="2400" dirty="0">
                <a:solidFill>
                  <a:prstClr val="black"/>
                </a:solidFill>
              </a:rPr>
              <a:t> month, is the </a:t>
            </a:r>
            <a:r>
              <a:rPr lang="en-US" sz="2400" u="sng" dirty="0">
                <a:solidFill>
                  <a:prstClr val="black"/>
                </a:solidFill>
              </a:rPr>
              <a:t>one and onl</a:t>
            </a:r>
            <a:r>
              <a:rPr lang="en-US" sz="2400" dirty="0">
                <a:solidFill>
                  <a:prstClr val="black"/>
                </a:solidFill>
              </a:rPr>
              <a:t>y </a:t>
            </a:r>
            <a:r>
              <a:rPr lang="en-US" sz="2400" u="sng" dirty="0">
                <a:solidFill>
                  <a:prstClr val="black"/>
                </a:solidFill>
              </a:rPr>
              <a:t>c</a:t>
            </a:r>
            <a:r>
              <a:rPr lang="en-US" sz="2400" dirty="0">
                <a:solidFill>
                  <a:prstClr val="black"/>
                </a:solidFill>
              </a:rPr>
              <a:t>y</a:t>
            </a:r>
            <a:r>
              <a:rPr lang="en-US" sz="2400" u="sng" dirty="0">
                <a:solidFill>
                  <a:prstClr val="black"/>
                </a:solidFill>
              </a:rPr>
              <a:t>cle</a:t>
            </a:r>
            <a:r>
              <a:rPr lang="en-US" sz="2400" dirty="0">
                <a:solidFill>
                  <a:prstClr val="black"/>
                </a:solidFill>
              </a:rPr>
              <a:t> of the year determined by </a:t>
            </a:r>
            <a:r>
              <a:rPr lang="en-US" sz="2400" b="1" dirty="0">
                <a:solidFill>
                  <a:srgbClr val="0000CC"/>
                </a:solidFill>
              </a:rPr>
              <a:t>Yahuah</a:t>
            </a:r>
            <a:r>
              <a:rPr lang="en-US" sz="2400" dirty="0">
                <a:solidFill>
                  <a:prstClr val="black"/>
                </a:solidFill>
              </a:rPr>
              <a:t> to be </a:t>
            </a:r>
            <a:br>
              <a:rPr lang="en-US" sz="2400" dirty="0">
                <a:solidFill>
                  <a:prstClr val="black"/>
                </a:solidFill>
              </a:rPr>
            </a:br>
            <a:r>
              <a:rPr lang="en-US" sz="2400" dirty="0">
                <a:solidFill>
                  <a:prstClr val="black"/>
                </a:solidFill>
              </a:rPr>
              <a:t>	</a:t>
            </a:r>
            <a:r>
              <a:rPr lang="en-US" sz="4000" u="sng" dirty="0">
                <a:solidFill>
                  <a:srgbClr val="CC00FF"/>
                </a:solidFill>
                <a:latin typeface="Cooper Black" panose="0208090404030B020404" pitchFamily="18" charset="0"/>
              </a:rPr>
              <a:t>THE DAY</a:t>
            </a:r>
            <a:r>
              <a:rPr lang="en-US" sz="4000" dirty="0">
                <a:solidFill>
                  <a:srgbClr val="CC00FF"/>
                </a:solidFill>
                <a:latin typeface="Cooper Black" panose="0208090404030B020404" pitchFamily="18" charset="0"/>
              </a:rPr>
              <a:t> </a:t>
            </a:r>
            <a:r>
              <a:rPr lang="en-US" sz="2400" dirty="0">
                <a:solidFill>
                  <a:prstClr val="black"/>
                </a:solidFill>
              </a:rPr>
              <a:t>of Atonement Shabbat. </a:t>
            </a:r>
            <a:br>
              <a:rPr lang="en-US" sz="2400" dirty="0">
                <a:solidFill>
                  <a:prstClr val="black"/>
                </a:solidFill>
              </a:rPr>
            </a:br>
            <a:r>
              <a:rPr lang="en-US" sz="1200" dirty="0">
                <a:solidFill>
                  <a:prstClr val="black"/>
                </a:solidFill>
              </a:rPr>
              <a:t/>
            </a:r>
            <a:br>
              <a:rPr lang="en-US" sz="1200" dirty="0">
                <a:solidFill>
                  <a:prstClr val="black"/>
                </a:solidFill>
              </a:rPr>
            </a:br>
            <a:r>
              <a:rPr lang="en-US" sz="2400" b="1" dirty="0">
                <a:solidFill>
                  <a:srgbClr val="FF0066"/>
                </a:solidFill>
              </a:rPr>
              <a:t>Ultimately,</a:t>
            </a:r>
            <a:r>
              <a:rPr lang="en-US" sz="2400" b="1" dirty="0">
                <a:solidFill>
                  <a:prstClr val="black"/>
                </a:solidFill>
              </a:rPr>
              <a:t> </a:t>
            </a:r>
            <a:r>
              <a:rPr lang="en-US" sz="2400" b="1" dirty="0">
                <a:solidFill>
                  <a:srgbClr val="0000CC"/>
                </a:solidFill>
              </a:rPr>
              <a:t>Who</a:t>
            </a:r>
            <a:r>
              <a:rPr lang="en-US" sz="2400" dirty="0">
                <a:solidFill>
                  <a:prstClr val="black"/>
                </a:solidFill>
              </a:rPr>
              <a:t> gave </a:t>
            </a:r>
            <a:r>
              <a:rPr lang="en-US" sz="2400" dirty="0">
                <a:solidFill>
                  <a:prstClr val="black">
                    <a:lumMod val="95000"/>
                    <a:lumOff val="5000"/>
                  </a:prstClr>
                </a:solidFill>
              </a:rPr>
              <a:t>this definitive statement of timing for the Day of Atonement?</a:t>
            </a:r>
            <a:endParaRPr lang="en-CA" dirty="0"/>
          </a:p>
        </p:txBody>
      </p:sp>
      <p:sp>
        <p:nvSpPr>
          <p:cNvPr id="7" name="Rectangle 6"/>
          <p:cNvSpPr/>
          <p:nvPr/>
        </p:nvSpPr>
        <p:spPr>
          <a:xfrm>
            <a:off x="182403" y="3389020"/>
            <a:ext cx="9401940" cy="583260"/>
          </a:xfrm>
          <a:prstGeom prst="rect">
            <a:avLst/>
          </a:prstGeom>
          <a:no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dirty="0">
                <a:solidFill>
                  <a:srgbClr val="008080"/>
                </a:solidFill>
                <a:latin typeface="Georgia" panose="02040502050405020303" pitchFamily="18" charset="0"/>
              </a:rPr>
              <a:t>Lev 23:26</a:t>
            </a:r>
            <a:r>
              <a:rPr lang="en-US" sz="2400" dirty="0">
                <a:solidFill>
                  <a:prstClr val="black"/>
                </a:solidFill>
                <a:latin typeface="Georgia" panose="02040502050405020303" pitchFamily="18" charset="0"/>
              </a:rPr>
              <a:t>	</a:t>
            </a:r>
            <a:r>
              <a:rPr lang="en-US" sz="2800" dirty="0">
                <a:solidFill>
                  <a:srgbClr val="ED7D31">
                    <a:lumMod val="75000"/>
                  </a:srgbClr>
                </a:solidFill>
                <a:latin typeface="Georgia" panose="02040502050405020303" pitchFamily="18" charset="0"/>
              </a:rPr>
              <a:t>And </a:t>
            </a:r>
            <a:r>
              <a:rPr lang="he-IL" sz="2800" b="1" dirty="0">
                <a:solidFill>
                  <a:srgbClr val="0000CC"/>
                </a:solidFill>
                <a:latin typeface="SBL Hebrew"/>
                <a:cs typeface="Times New Roman" panose="02020603050405020304" pitchFamily="18" charset="0"/>
              </a:rPr>
              <a:t>יהוה</a:t>
            </a:r>
            <a:r>
              <a:rPr lang="en-US" sz="2800" dirty="0">
                <a:solidFill>
                  <a:srgbClr val="ED7D31">
                    <a:lumMod val="75000"/>
                  </a:srgbClr>
                </a:solidFill>
                <a:latin typeface="Georgia" panose="02040502050405020303" pitchFamily="18" charset="0"/>
              </a:rPr>
              <a:t> [</a:t>
            </a:r>
            <a:r>
              <a:rPr lang="en-US" sz="2800" b="1" dirty="0">
                <a:solidFill>
                  <a:srgbClr val="0000CC"/>
                </a:solidFill>
                <a:latin typeface="Georgia" panose="02040502050405020303" pitchFamily="18" charset="0"/>
              </a:rPr>
              <a:t>Yahuah</a:t>
            </a:r>
            <a:r>
              <a:rPr lang="en-US" sz="2800" dirty="0">
                <a:solidFill>
                  <a:srgbClr val="ED7D31">
                    <a:lumMod val="75000"/>
                  </a:srgbClr>
                </a:solidFill>
                <a:latin typeface="Georgia" panose="02040502050405020303" pitchFamily="18" charset="0"/>
              </a:rPr>
              <a:t>] spoke to Mosheh, saying,</a:t>
            </a:r>
            <a:endParaRPr lang="en-CA" dirty="0"/>
          </a:p>
        </p:txBody>
      </p:sp>
    </p:spTree>
    <p:extLst>
      <p:ext uri="{BB962C8B-B14F-4D97-AF65-F5344CB8AC3E}">
        <p14:creationId xmlns:p14="http://schemas.microsoft.com/office/powerpoint/2010/main" val="2963758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2000"/>
                                        <p:tgtEl>
                                          <p:spTgt spid="7"/>
                                        </p:tgtEl>
                                      </p:cBhvr>
                                    </p:animEffect>
                                  </p:childTnLst>
                                </p:cTn>
                              </p:par>
                              <p:par>
                                <p:cTn id="15" presetID="26" presetClass="entr" presetSubtype="0" fill="hold" nodeType="withEffect">
                                  <p:stCondLst>
                                    <p:cond delay="300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435">
                                          <p:stCondLst>
                                            <p:cond delay="0"/>
                                          </p:stCondLst>
                                        </p:cTn>
                                        <p:tgtEl>
                                          <p:spTgt spid="2"/>
                                        </p:tgtEl>
                                      </p:cBhvr>
                                    </p:animEffect>
                                    <p:anim calcmode="lin" valueType="num">
                                      <p:cBhvr>
                                        <p:cTn id="1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2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2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23" dur="20">
                                          <p:stCondLst>
                                            <p:cond delay="487"/>
                                          </p:stCondLst>
                                        </p:cTn>
                                        <p:tgtEl>
                                          <p:spTgt spid="2"/>
                                        </p:tgtEl>
                                      </p:cBhvr>
                                      <p:to x="100000" y="60000"/>
                                    </p:animScale>
                                    <p:animScale>
                                      <p:cBhvr>
                                        <p:cTn id="24" dur="124" decel="50000">
                                          <p:stCondLst>
                                            <p:cond delay="507"/>
                                          </p:stCondLst>
                                        </p:cTn>
                                        <p:tgtEl>
                                          <p:spTgt spid="2"/>
                                        </p:tgtEl>
                                      </p:cBhvr>
                                      <p:to x="100000" y="100000"/>
                                    </p:animScale>
                                    <p:animScale>
                                      <p:cBhvr>
                                        <p:cTn id="25" dur="20">
                                          <p:stCondLst>
                                            <p:cond delay="984"/>
                                          </p:stCondLst>
                                        </p:cTn>
                                        <p:tgtEl>
                                          <p:spTgt spid="2"/>
                                        </p:tgtEl>
                                      </p:cBhvr>
                                      <p:to x="100000" y="80000"/>
                                    </p:animScale>
                                    <p:animScale>
                                      <p:cBhvr>
                                        <p:cTn id="26" dur="124" decel="50000">
                                          <p:stCondLst>
                                            <p:cond delay="1004"/>
                                          </p:stCondLst>
                                        </p:cTn>
                                        <p:tgtEl>
                                          <p:spTgt spid="2"/>
                                        </p:tgtEl>
                                      </p:cBhvr>
                                      <p:to x="100000" y="100000"/>
                                    </p:animScale>
                                    <p:animScale>
                                      <p:cBhvr>
                                        <p:cTn id="27" dur="20">
                                          <p:stCondLst>
                                            <p:cond delay="1231"/>
                                          </p:stCondLst>
                                        </p:cTn>
                                        <p:tgtEl>
                                          <p:spTgt spid="2"/>
                                        </p:tgtEl>
                                      </p:cBhvr>
                                      <p:to x="100000" y="90000"/>
                                    </p:animScale>
                                    <p:animScale>
                                      <p:cBhvr>
                                        <p:cTn id="28" dur="124" decel="50000">
                                          <p:stCondLst>
                                            <p:cond delay="1251"/>
                                          </p:stCondLst>
                                        </p:cTn>
                                        <p:tgtEl>
                                          <p:spTgt spid="2"/>
                                        </p:tgtEl>
                                      </p:cBhvr>
                                      <p:to x="100000" y="100000"/>
                                    </p:animScale>
                                    <p:animScale>
                                      <p:cBhvr>
                                        <p:cTn id="29" dur="20">
                                          <p:stCondLst>
                                            <p:cond delay="1356"/>
                                          </p:stCondLst>
                                        </p:cTn>
                                        <p:tgtEl>
                                          <p:spTgt spid="2"/>
                                        </p:tgtEl>
                                      </p:cBhvr>
                                      <p:to x="100000" y="95000"/>
                                    </p:animScale>
                                    <p:animScale>
                                      <p:cBhvr>
                                        <p:cTn id="30" dur="124" decel="50000">
                                          <p:stCondLst>
                                            <p:cond delay="1376"/>
                                          </p:stCondLst>
                                        </p:cTn>
                                        <p:tgtEl>
                                          <p:spTgt spid="2"/>
                                        </p:tgtEl>
                                      </p:cBhvr>
                                      <p:to x="100000" y="100000"/>
                                    </p:animScale>
                                  </p:childTnLst>
                                </p:cTn>
                              </p:par>
                              <p:par>
                                <p:cTn id="31" presetID="14" presetClass="entr" presetSubtype="10" fill="hold" nodeType="withEffect">
                                  <p:stCondLst>
                                    <p:cond delay="325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555729" y="6356520"/>
            <a:ext cx="417437" cy="365125"/>
          </a:xfrm>
        </p:spPr>
        <p:txBody>
          <a:bodyPr/>
          <a:lstStyle/>
          <a:p>
            <a:fld id="{0FAB87E4-7748-4117-92E5-790DAABEC644}" type="slidenum">
              <a:rPr lang="en-US" sz="1400" b="1" smtClean="0">
                <a:solidFill>
                  <a:schemeClr val="tx1"/>
                </a:solidFill>
              </a:rPr>
              <a:t>16</a:t>
            </a:fld>
            <a:endParaRPr lang="en-US" sz="1400" b="1" dirty="0">
              <a:solidFill>
                <a:schemeClr val="tx1"/>
              </a:solidFill>
            </a:endParaRPr>
          </a:p>
        </p:txBody>
      </p:sp>
      <p:sp>
        <p:nvSpPr>
          <p:cNvPr id="9" name="Rectangle 8"/>
          <p:cNvSpPr/>
          <p:nvPr/>
        </p:nvSpPr>
        <p:spPr>
          <a:xfrm>
            <a:off x="317460" y="1585846"/>
            <a:ext cx="11655706" cy="2800767"/>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4400" b="1" i="1" cap="none" spc="0"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The commencement and termination </a:t>
            </a:r>
            <a:br>
              <a:rPr lang="en-US" sz="4400" b="1" i="1" cap="none" spc="0"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br>
            <a:r>
              <a:rPr lang="en-US" sz="4400" b="1" i="1" cap="none" spc="0"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of this solemn </a:t>
            </a:r>
            <a:r>
              <a:rPr lang="en-US" sz="4400" b="1" i="1"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festival is  </a:t>
            </a:r>
            <a:br>
              <a:rPr lang="en-US" sz="4400" b="1" i="1"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br>
            <a:r>
              <a:rPr lang="en-US" sz="4400" b="1" i="1" u="sng"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FIRMLY ANCHORED</a:t>
            </a:r>
            <a:r>
              <a:rPr lang="en-US" sz="4400" b="1" i="1"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 </a:t>
            </a:r>
            <a:br>
              <a:rPr lang="en-US" sz="4400" b="1" i="1"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br>
            <a:r>
              <a:rPr lang="en-US" sz="4400" b="1" i="1" dirty="0" smtClean="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in the</a:t>
            </a:r>
            <a:r>
              <a:rPr lang="en-US" sz="4400" b="1" i="1" cap="none" spc="0" dirty="0" smtClean="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 Creation </a:t>
            </a:r>
            <a:r>
              <a:rPr lang="en-US" sz="4400" b="1" i="1" cap="none" spc="0"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account.</a:t>
            </a:r>
          </a:p>
        </p:txBody>
      </p:sp>
    </p:spTree>
    <p:extLst>
      <p:ext uri="{BB962C8B-B14F-4D97-AF65-F5344CB8AC3E}">
        <p14:creationId xmlns:p14="http://schemas.microsoft.com/office/powerpoint/2010/main" val="1079164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rgbClr val="FFFF00"/>
            </a:gs>
            <a:gs pos="100000">
              <a:srgbClr val="FF0066"/>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583" y="-3220"/>
            <a:ext cx="12191999" cy="6858000"/>
          </a:xfrm>
          <a:solidFill>
            <a:schemeClr val="accent4">
              <a:lumMod val="60000"/>
              <a:lumOff val="40000"/>
            </a:schemeClr>
          </a:solidFill>
        </p:spPr>
        <p:txBody>
          <a:bodyPr/>
          <a:lstStyle/>
          <a:p>
            <a:r>
              <a:rPr lang="en-US" dirty="0">
                <a:solidFill>
                  <a:srgbClr val="FFFF00"/>
                </a:solidFill>
              </a:rPr>
              <a:t>.</a:t>
            </a:r>
          </a:p>
        </p:txBody>
      </p:sp>
      <p:sp>
        <p:nvSpPr>
          <p:cNvPr id="5" name="Text Placeholder 4"/>
          <p:cNvSpPr>
            <a:spLocks noGrp="1"/>
          </p:cNvSpPr>
          <p:nvPr>
            <p:ph type="body" idx="1"/>
          </p:nvPr>
        </p:nvSpPr>
        <p:spPr>
          <a:xfrm>
            <a:off x="141668" y="154546"/>
            <a:ext cx="11900079" cy="6593984"/>
          </a:xfrm>
          <a:solidFill>
            <a:schemeClr val="accent4">
              <a:lumMod val="20000"/>
              <a:lumOff val="80000"/>
            </a:schemeClr>
          </a:solidFill>
          <a:scene3d>
            <a:camera prst="orthographicFront"/>
            <a:lightRig rig="threePt" dir="t"/>
          </a:scene3d>
          <a:sp3d>
            <a:bevelT/>
          </a:sp3d>
        </p:spPr>
        <p:txBody>
          <a:bodyPr>
            <a:normAutofit/>
            <a:sp3d extrusionH="57150">
              <a:bevelT w="38100" h="38100"/>
            </a:sp3d>
          </a:bodyPr>
          <a:lstStyle/>
          <a:p>
            <a:endParaRPr lang="en-US" dirty="0">
              <a:solidFill>
                <a:srgbClr val="00B050"/>
              </a:solidFill>
              <a:ea typeface="+mj-ea"/>
              <a:cs typeface="+mj-cs"/>
            </a:endParaRPr>
          </a:p>
          <a:p>
            <a:pPr indent="-914400"/>
            <a:r>
              <a:rPr lang="en-CA" sz="2800" dirty="0" smtClean="0">
                <a:solidFill>
                  <a:srgbClr val="00B050"/>
                </a:solidFill>
                <a:ea typeface="+mj-ea"/>
                <a:cs typeface="+mj-cs"/>
              </a:rPr>
              <a:t>                                                        What </a:t>
            </a:r>
            <a:r>
              <a:rPr lang="en-CA" sz="2800" dirty="0">
                <a:solidFill>
                  <a:srgbClr val="00B050"/>
                </a:solidFill>
                <a:ea typeface="+mj-ea"/>
                <a:cs typeface="+mj-cs"/>
              </a:rPr>
              <a:t>qualifies the </a:t>
            </a:r>
            <a:r>
              <a:rPr lang="en-CA" sz="2800" b="1" u="sng" dirty="0">
                <a:solidFill>
                  <a:srgbClr val="FF0066"/>
                </a:solidFill>
                <a:ea typeface="+mj-ea"/>
                <a:cs typeface="+mj-cs"/>
              </a:rPr>
              <a:t>CALIBER</a:t>
            </a:r>
            <a:r>
              <a:rPr lang="en-CA" sz="2800" dirty="0">
                <a:solidFill>
                  <a:srgbClr val="00B050"/>
                </a:solidFill>
                <a:ea typeface="+mj-ea"/>
                <a:cs typeface="+mj-cs"/>
              </a:rPr>
              <a:t> of this cycle?</a:t>
            </a:r>
            <a:r>
              <a:rPr lang="en-US" dirty="0">
                <a:solidFill>
                  <a:srgbClr val="ED7D31">
                    <a:lumMod val="75000"/>
                  </a:srgbClr>
                </a:solidFill>
                <a:latin typeface="Georgia" panose="02040502050405020303" pitchFamily="18" charset="0"/>
                <a:ea typeface="+mj-ea"/>
                <a:cs typeface="+mj-cs"/>
              </a:rPr>
              <a:t/>
            </a:r>
            <a:br>
              <a:rPr lang="en-US" dirty="0">
                <a:solidFill>
                  <a:srgbClr val="ED7D31">
                    <a:lumMod val="75000"/>
                  </a:srgbClr>
                </a:solidFill>
                <a:latin typeface="Georgia" panose="02040502050405020303" pitchFamily="18" charset="0"/>
                <a:ea typeface="+mj-ea"/>
                <a:cs typeface="+mj-cs"/>
              </a:rPr>
            </a:br>
            <a:r>
              <a:rPr lang="en-US" sz="1600" dirty="0">
                <a:solidFill>
                  <a:srgbClr val="ED7D31">
                    <a:lumMod val="75000"/>
                  </a:srgbClr>
                </a:solidFill>
                <a:latin typeface="Georgia" panose="02040502050405020303" pitchFamily="18" charset="0"/>
                <a:ea typeface="+mj-ea"/>
                <a:cs typeface="+mj-cs"/>
              </a:rPr>
              <a:t/>
            </a:r>
            <a:br>
              <a:rPr lang="en-US" sz="1600" dirty="0">
                <a:solidFill>
                  <a:srgbClr val="ED7D31">
                    <a:lumMod val="75000"/>
                  </a:srgbClr>
                </a:solidFill>
                <a:latin typeface="Georgia" panose="02040502050405020303" pitchFamily="18" charset="0"/>
                <a:ea typeface="+mj-ea"/>
                <a:cs typeface="+mj-cs"/>
              </a:rPr>
            </a:br>
            <a:r>
              <a:rPr lang="en-US" sz="4000" dirty="0">
                <a:solidFill>
                  <a:srgbClr val="ED7D31">
                    <a:lumMod val="75000"/>
                  </a:srgbClr>
                </a:solidFill>
                <a:latin typeface="Georgia" panose="02040502050405020303" pitchFamily="18" charset="0"/>
                <a:ea typeface="+mj-ea"/>
                <a:cs typeface="+mj-cs"/>
              </a:rPr>
              <a:t> </a:t>
            </a:r>
            <a:r>
              <a:rPr lang="en-US" dirty="0">
                <a:solidFill>
                  <a:prstClr val="black">
                    <a:lumMod val="95000"/>
                    <a:lumOff val="5000"/>
                  </a:prstClr>
                </a:solidFill>
                <a:ea typeface="+mj-ea"/>
                <a:cs typeface="+mj-cs"/>
              </a:rPr>
              <a:t/>
            </a:r>
            <a:br>
              <a:rPr lang="en-US" dirty="0">
                <a:solidFill>
                  <a:prstClr val="black">
                    <a:lumMod val="95000"/>
                    <a:lumOff val="5000"/>
                  </a:prstClr>
                </a:solidFill>
                <a:ea typeface="+mj-ea"/>
                <a:cs typeface="+mj-cs"/>
              </a:rPr>
            </a:br>
            <a:r>
              <a:rPr lang="en-US" dirty="0">
                <a:solidFill>
                  <a:prstClr val="black">
                    <a:lumMod val="95000"/>
                    <a:lumOff val="5000"/>
                  </a:prstClr>
                </a:solidFill>
                <a:ea typeface="+mj-ea"/>
                <a:cs typeface="+mj-cs"/>
              </a:rPr>
              <a:t/>
            </a:r>
            <a:br>
              <a:rPr lang="en-US" dirty="0">
                <a:solidFill>
                  <a:prstClr val="black">
                    <a:lumMod val="95000"/>
                    <a:lumOff val="5000"/>
                  </a:prstClr>
                </a:solidFill>
                <a:ea typeface="+mj-ea"/>
                <a:cs typeface="+mj-cs"/>
              </a:rPr>
            </a:br>
            <a:r>
              <a:rPr lang="en-US" dirty="0">
                <a:solidFill>
                  <a:srgbClr val="008080"/>
                </a:solidFill>
                <a:latin typeface="Georgia" panose="02040502050405020303" pitchFamily="18" charset="0"/>
                <a:ea typeface="+mj-ea"/>
                <a:cs typeface="+mj-cs"/>
              </a:rPr>
              <a:t>Lev 23:27</a:t>
            </a:r>
            <a:r>
              <a:rPr lang="en-US" dirty="0">
                <a:solidFill>
                  <a:prstClr val="black"/>
                </a:solidFill>
                <a:latin typeface="Georgia" panose="02040502050405020303" pitchFamily="18" charset="0"/>
                <a:ea typeface="+mj-ea"/>
                <a:cs typeface="+mj-cs"/>
              </a:rPr>
              <a:t>	</a:t>
            </a:r>
            <a:r>
              <a:rPr lang="en-US" sz="2800" dirty="0">
                <a:solidFill>
                  <a:srgbClr val="0000CC"/>
                </a:solidFill>
                <a:latin typeface="Georgia" panose="02040502050405020303" pitchFamily="18" charset="0"/>
                <a:ea typeface="+mj-ea"/>
                <a:cs typeface="+mj-cs"/>
              </a:rPr>
              <a:t>“On the </a:t>
            </a:r>
            <a:r>
              <a:rPr lang="en-US" sz="3200" b="1" i="1" u="sng" dirty="0">
                <a:solidFill>
                  <a:srgbClr val="FF0066"/>
                </a:solidFill>
                <a:latin typeface="Georgia" panose="02040502050405020303" pitchFamily="18" charset="0"/>
                <a:ea typeface="+mj-ea"/>
                <a:cs typeface="+mj-cs"/>
              </a:rPr>
              <a:t>TENTH DAY</a:t>
            </a:r>
            <a:r>
              <a:rPr lang="en-US" sz="2800" b="1" i="1" dirty="0">
                <a:solidFill>
                  <a:srgbClr val="FF0066"/>
                </a:solidFill>
                <a:latin typeface="Georgia" panose="02040502050405020303" pitchFamily="18" charset="0"/>
                <a:ea typeface="+mj-ea"/>
                <a:cs typeface="+mj-cs"/>
              </a:rPr>
              <a:t>                 </a:t>
            </a:r>
            <a:r>
              <a:rPr lang="en-US" sz="2800" i="1" dirty="0">
                <a:solidFill>
                  <a:srgbClr val="0000CC"/>
                </a:solidFill>
                <a:latin typeface="Georgia" panose="02040502050405020303" pitchFamily="18" charset="0"/>
                <a:ea typeface="+mj-ea"/>
                <a:cs typeface="+mj-cs"/>
              </a:rPr>
              <a:t>of this </a:t>
            </a:r>
            <a:r>
              <a:rPr lang="en-US" sz="2800" i="1" u="sng" dirty="0">
                <a:solidFill>
                  <a:srgbClr val="0000CC"/>
                </a:solidFill>
                <a:latin typeface="Georgia" panose="02040502050405020303" pitchFamily="18" charset="0"/>
                <a:ea typeface="+mj-ea"/>
                <a:cs typeface="+mj-cs"/>
              </a:rPr>
              <a:t>seventh</a:t>
            </a:r>
            <a:r>
              <a:rPr lang="en-US" sz="2800" i="1" dirty="0">
                <a:solidFill>
                  <a:srgbClr val="0000CC"/>
                </a:solidFill>
                <a:latin typeface="Georgia" panose="02040502050405020303" pitchFamily="18" charset="0"/>
                <a:ea typeface="+mj-ea"/>
                <a:cs typeface="+mj-cs"/>
              </a:rPr>
              <a:t> month is </a:t>
            </a:r>
            <a:r>
              <a:rPr lang="en-US" sz="2800" i="1" dirty="0">
                <a:solidFill>
                  <a:srgbClr val="CC00FF"/>
                </a:solidFill>
                <a:latin typeface="Georgia" panose="02040502050405020303" pitchFamily="18" charset="0"/>
                <a:ea typeface="+mj-ea"/>
                <a:cs typeface="+mj-cs"/>
              </a:rPr>
              <a:t/>
            </a:r>
            <a:br>
              <a:rPr lang="en-US" sz="2800" i="1" dirty="0">
                <a:solidFill>
                  <a:srgbClr val="CC00FF"/>
                </a:solidFill>
                <a:latin typeface="Georgia" panose="02040502050405020303" pitchFamily="18" charset="0"/>
                <a:ea typeface="+mj-ea"/>
                <a:cs typeface="+mj-cs"/>
              </a:rPr>
            </a:br>
            <a:r>
              <a:rPr lang="en-US" sz="2800" i="1" dirty="0">
                <a:solidFill>
                  <a:srgbClr val="CC00FF"/>
                </a:solidFill>
                <a:latin typeface="Georgia" panose="02040502050405020303" pitchFamily="18" charset="0"/>
                <a:ea typeface="+mj-ea"/>
                <a:cs typeface="+mj-cs"/>
              </a:rPr>
              <a:t>				</a:t>
            </a:r>
            <a:r>
              <a:rPr lang="en-US" sz="2800" i="1" u="sng" dirty="0">
                <a:solidFill>
                  <a:schemeClr val="tx1">
                    <a:lumMod val="95000"/>
                    <a:lumOff val="5000"/>
                  </a:schemeClr>
                </a:solidFill>
                <a:latin typeface="Arial Black" panose="020B0A04020102020204" pitchFamily="34" charset="0"/>
                <a:ea typeface="+mj-ea"/>
                <a:cs typeface="+mj-cs"/>
              </a:rPr>
              <a:t>The</a:t>
            </a:r>
            <a:r>
              <a:rPr lang="en-US" sz="2800" i="1" dirty="0">
                <a:solidFill>
                  <a:srgbClr val="CC00FF"/>
                </a:solidFill>
                <a:latin typeface="Arial Black" panose="020B0A04020102020204" pitchFamily="34" charset="0"/>
                <a:ea typeface="+mj-ea"/>
                <a:cs typeface="+mj-cs"/>
              </a:rPr>
              <a:t> </a:t>
            </a:r>
            <a:r>
              <a:rPr lang="en-US" sz="2800" i="1" dirty="0">
                <a:solidFill>
                  <a:schemeClr val="tx1">
                    <a:lumMod val="95000"/>
                    <a:lumOff val="5000"/>
                  </a:schemeClr>
                </a:solidFill>
                <a:latin typeface="Arial Black" panose="020B0A04020102020204" pitchFamily="34" charset="0"/>
                <a:ea typeface="+mj-ea"/>
                <a:cs typeface="+mj-cs"/>
              </a:rPr>
              <a:t>Day </a:t>
            </a:r>
            <a:r>
              <a:rPr lang="en-US" sz="2800" i="1" dirty="0">
                <a:solidFill>
                  <a:srgbClr val="CC00FF"/>
                </a:solidFill>
                <a:latin typeface="Arial Black" panose="020B0A04020102020204" pitchFamily="34" charset="0"/>
                <a:ea typeface="+mj-ea"/>
                <a:cs typeface="+mj-cs"/>
              </a:rPr>
              <a:t>of </a:t>
            </a:r>
            <a:r>
              <a:rPr lang="en-US" sz="2800" b="1" i="1" u="sng" dirty="0">
                <a:solidFill>
                  <a:srgbClr val="CC00FF"/>
                </a:solidFill>
                <a:latin typeface="Arial Black" panose="020B0A04020102020204" pitchFamily="34" charset="0"/>
                <a:ea typeface="+mj-ea"/>
                <a:cs typeface="+mj-cs"/>
              </a:rPr>
              <a:t>Atonement</a:t>
            </a:r>
            <a:r>
              <a:rPr lang="en-US" sz="2800" b="1" i="1" dirty="0">
                <a:solidFill>
                  <a:srgbClr val="CC00FF"/>
                </a:solidFill>
                <a:latin typeface="Arial Black" panose="020B0A04020102020204" pitchFamily="34" charset="0"/>
                <a:ea typeface="+mj-ea"/>
                <a:cs typeface="+mj-cs"/>
              </a:rPr>
              <a:t>. </a:t>
            </a:r>
          </a:p>
          <a:p>
            <a:pPr indent="-914400"/>
            <a:r>
              <a:rPr lang="en-US" sz="2800" b="1" i="1" dirty="0">
                <a:solidFill>
                  <a:srgbClr val="CC00FF"/>
                </a:solidFill>
                <a:latin typeface="Arial Black" panose="020B0A04020102020204" pitchFamily="34" charset="0"/>
                <a:ea typeface="+mj-ea"/>
                <a:cs typeface="+mj-cs"/>
              </a:rPr>
              <a:t/>
            </a:r>
            <a:br>
              <a:rPr lang="en-US" sz="2800" b="1" i="1" dirty="0">
                <a:solidFill>
                  <a:srgbClr val="CC00FF"/>
                </a:solidFill>
                <a:latin typeface="Arial Black" panose="020B0A04020102020204" pitchFamily="34" charset="0"/>
                <a:ea typeface="+mj-ea"/>
                <a:cs typeface="+mj-cs"/>
              </a:rPr>
            </a:br>
            <a:r>
              <a:rPr lang="en-US" sz="2800" b="1" i="1" dirty="0">
                <a:solidFill>
                  <a:srgbClr val="CC00FF"/>
                </a:solidFill>
                <a:latin typeface="Arial Black" panose="020B0A04020102020204" pitchFamily="34" charset="0"/>
                <a:ea typeface="+mj-ea"/>
                <a:cs typeface="+mj-cs"/>
              </a:rPr>
              <a:t>	</a:t>
            </a:r>
            <a:r>
              <a:rPr lang="en-US" sz="2800" i="1" dirty="0">
                <a:solidFill>
                  <a:srgbClr val="0000CC"/>
                </a:solidFill>
                <a:ea typeface="+mj-ea"/>
                <a:cs typeface="+mj-cs"/>
              </a:rPr>
              <a:t/>
            </a:r>
            <a:br>
              <a:rPr lang="en-US" sz="2800" i="1" dirty="0">
                <a:solidFill>
                  <a:srgbClr val="0000CC"/>
                </a:solidFill>
                <a:ea typeface="+mj-ea"/>
                <a:cs typeface="+mj-cs"/>
              </a:rPr>
            </a:br>
            <a:r>
              <a:rPr lang="en-US" sz="2800" i="1" dirty="0">
                <a:solidFill>
                  <a:srgbClr val="0000CC"/>
                </a:solidFill>
                <a:ea typeface="+mj-ea"/>
                <a:cs typeface="+mj-cs"/>
              </a:rPr>
              <a:t/>
            </a:r>
            <a:br>
              <a:rPr lang="en-US" sz="2800" i="1" dirty="0">
                <a:solidFill>
                  <a:srgbClr val="0000CC"/>
                </a:solidFill>
                <a:ea typeface="+mj-ea"/>
                <a:cs typeface="+mj-cs"/>
              </a:rPr>
            </a:br>
            <a:r>
              <a:rPr lang="en-US" sz="2800" dirty="0">
                <a:solidFill>
                  <a:schemeClr val="tx1"/>
                </a:solidFill>
                <a:ea typeface="+mj-ea"/>
                <a:cs typeface="+mj-cs"/>
              </a:rPr>
              <a:t>Can we safely assume from this text, that the </a:t>
            </a:r>
            <a:r>
              <a:rPr lang="en-US" sz="2800" b="1" dirty="0">
                <a:solidFill>
                  <a:srgbClr val="FF0000"/>
                </a:solidFill>
                <a:ea typeface="+mj-ea"/>
                <a:cs typeface="+mj-cs"/>
              </a:rPr>
              <a:t>9</a:t>
            </a:r>
            <a:r>
              <a:rPr lang="en-US" sz="2800" b="1" baseline="30000" dirty="0">
                <a:solidFill>
                  <a:srgbClr val="FF0000"/>
                </a:solidFill>
                <a:ea typeface="+mj-ea"/>
                <a:cs typeface="+mj-cs"/>
              </a:rPr>
              <a:t>th</a:t>
            </a:r>
            <a:r>
              <a:rPr lang="en-US" sz="2800" dirty="0">
                <a:solidFill>
                  <a:schemeClr val="tx1"/>
                </a:solidFill>
                <a:ea typeface="+mj-ea"/>
                <a:cs typeface="+mj-cs"/>
              </a:rPr>
              <a:t> of Tishri is </a:t>
            </a:r>
            <a:r>
              <a:rPr lang="en-US" sz="2800" b="1" u="sng" dirty="0">
                <a:solidFill>
                  <a:srgbClr val="FF0000"/>
                </a:solidFill>
                <a:ea typeface="+mj-ea"/>
                <a:cs typeface="+mj-cs"/>
              </a:rPr>
              <a:t>ALSO</a:t>
            </a:r>
            <a:r>
              <a:rPr lang="en-US" sz="2800" dirty="0">
                <a:solidFill>
                  <a:schemeClr val="tx1"/>
                </a:solidFill>
                <a:ea typeface="+mj-ea"/>
                <a:cs typeface="+mj-cs"/>
              </a:rPr>
              <a:t> a </a:t>
            </a:r>
            <a:br>
              <a:rPr lang="en-US" sz="2800" dirty="0">
                <a:solidFill>
                  <a:schemeClr val="tx1"/>
                </a:solidFill>
                <a:ea typeface="+mj-ea"/>
                <a:cs typeface="+mj-cs"/>
              </a:rPr>
            </a:br>
            <a:r>
              <a:rPr lang="en-US" sz="2800" dirty="0">
                <a:solidFill>
                  <a:schemeClr val="tx1"/>
                </a:solidFill>
                <a:ea typeface="+mj-ea"/>
                <a:cs typeface="+mj-cs"/>
              </a:rPr>
              <a:t>	set-apart convocation?</a:t>
            </a:r>
          </a:p>
          <a:p>
            <a:pPr indent="-914400"/>
            <a:r>
              <a:rPr lang="en-US" sz="2800" i="1" dirty="0">
                <a:solidFill>
                  <a:schemeClr val="tx1"/>
                </a:solidFill>
                <a:latin typeface="Arial Black" panose="020B0A04020102020204" pitchFamily="34" charset="0"/>
              </a:rPr>
              <a:t>Where</a:t>
            </a:r>
            <a:r>
              <a:rPr lang="en-US" sz="2800" i="1" dirty="0">
                <a:solidFill>
                  <a:schemeClr val="tx1"/>
                </a:solidFill>
                <a:latin typeface="Georgia" panose="02040502050405020303" pitchFamily="18" charset="0"/>
              </a:rPr>
              <a:t> in the Scriptures do we find a </a:t>
            </a:r>
            <a:r>
              <a:rPr lang="en-US" sz="2800" b="1" i="1" u="sng" dirty="0">
                <a:solidFill>
                  <a:srgbClr val="A50021"/>
                </a:solidFill>
                <a:latin typeface="Georgia" panose="02040502050405020303" pitchFamily="18" charset="0"/>
              </a:rPr>
              <a:t>similar or otherwise</a:t>
            </a:r>
            <a:r>
              <a:rPr lang="en-US" sz="2800" b="1" i="1" dirty="0">
                <a:solidFill>
                  <a:srgbClr val="A50021"/>
                </a:solidFill>
                <a:latin typeface="Georgia" panose="02040502050405020303" pitchFamily="18" charset="0"/>
              </a:rPr>
              <a:t> </a:t>
            </a:r>
            <a:r>
              <a:rPr lang="en-US" sz="2800" i="1" dirty="0">
                <a:solidFill>
                  <a:schemeClr val="tx1"/>
                </a:solidFill>
                <a:latin typeface="Georgia" panose="02040502050405020303" pitchFamily="18" charset="0"/>
              </a:rPr>
              <a:t>statement 	declaring the </a:t>
            </a:r>
            <a:r>
              <a:rPr lang="en-US" sz="2800" b="1" i="1" dirty="0">
                <a:solidFill>
                  <a:srgbClr val="FF0000"/>
                </a:solidFill>
                <a:latin typeface="Georgia" panose="02040502050405020303" pitchFamily="18" charset="0"/>
              </a:rPr>
              <a:t>9</a:t>
            </a:r>
            <a:r>
              <a:rPr lang="en-US" sz="2800" b="1" i="1" baseline="30000" dirty="0">
                <a:solidFill>
                  <a:srgbClr val="FF0000"/>
                </a:solidFill>
                <a:latin typeface="Georgia" panose="02040502050405020303" pitchFamily="18" charset="0"/>
              </a:rPr>
              <a:t>th</a:t>
            </a:r>
            <a:r>
              <a:rPr lang="en-US" sz="2800" i="1" dirty="0">
                <a:solidFill>
                  <a:schemeClr val="tx1"/>
                </a:solidFill>
                <a:latin typeface="Georgia" panose="02040502050405020303" pitchFamily="18" charset="0"/>
              </a:rPr>
              <a:t> of Tishri as a </a:t>
            </a:r>
            <a:r>
              <a:rPr lang="en-US" sz="2800" b="1" i="1" dirty="0" err="1">
                <a:solidFill>
                  <a:srgbClr val="0000CC"/>
                </a:solidFill>
                <a:latin typeface="Georgia" panose="02040502050405020303" pitchFamily="18" charset="0"/>
              </a:rPr>
              <a:t>Q</a:t>
            </a:r>
            <a:r>
              <a:rPr lang="en-US" sz="2800" b="1" i="1" u="sng" dirty="0" err="1">
                <a:solidFill>
                  <a:srgbClr val="0000CC"/>
                </a:solidFill>
                <a:latin typeface="Georgia" panose="02040502050405020303" pitchFamily="18" charset="0"/>
              </a:rPr>
              <a:t>odesh</a:t>
            </a:r>
            <a:r>
              <a:rPr lang="en-US" sz="2800" b="1" i="1" u="sng" dirty="0">
                <a:solidFill>
                  <a:srgbClr val="0000CC"/>
                </a:solidFill>
                <a:latin typeface="Georgia" panose="02040502050405020303" pitchFamily="18" charset="0"/>
              </a:rPr>
              <a:t> Convocation</a:t>
            </a:r>
            <a:r>
              <a:rPr lang="en-US" sz="2800" b="1" i="1" dirty="0">
                <a:solidFill>
                  <a:srgbClr val="0000CC"/>
                </a:solidFill>
                <a:latin typeface="Georgia" panose="02040502050405020303" pitchFamily="18" charset="0"/>
              </a:rPr>
              <a:t>?   </a:t>
            </a:r>
            <a:r>
              <a:rPr lang="en-US" sz="2800" b="1" i="1" dirty="0">
                <a:solidFill>
                  <a:srgbClr val="CC00FF"/>
                </a:solidFill>
                <a:latin typeface="Georgia" panose="02040502050405020303" pitchFamily="18" charset="0"/>
              </a:rPr>
              <a:t/>
            </a:r>
            <a:br>
              <a:rPr lang="en-US" sz="2800" b="1" i="1" dirty="0">
                <a:solidFill>
                  <a:srgbClr val="CC00FF"/>
                </a:solidFill>
                <a:latin typeface="Georgia" panose="02040502050405020303" pitchFamily="18" charset="0"/>
              </a:rPr>
            </a:br>
            <a:r>
              <a:rPr lang="en-US" sz="2800" b="1" i="1" dirty="0">
                <a:solidFill>
                  <a:srgbClr val="CC00FF"/>
                </a:solidFill>
                <a:latin typeface="Georgia" panose="02040502050405020303" pitchFamily="18" charset="0"/>
              </a:rPr>
              <a:t>				 			</a:t>
            </a:r>
            <a:br>
              <a:rPr lang="en-US" sz="2800" b="1" i="1" dirty="0">
                <a:solidFill>
                  <a:srgbClr val="CC00FF"/>
                </a:solidFill>
                <a:latin typeface="Georgia" panose="02040502050405020303" pitchFamily="18" charset="0"/>
              </a:rPr>
            </a:br>
            <a:r>
              <a:rPr lang="en-US" sz="2800" b="1" i="1" dirty="0">
                <a:solidFill>
                  <a:srgbClr val="CC00FF"/>
                </a:solidFill>
                <a:latin typeface="Georgia" panose="02040502050405020303" pitchFamily="18" charset="0"/>
              </a:rPr>
              <a:t>					</a:t>
            </a:r>
            <a:r>
              <a:rPr lang="en-US" sz="2800" b="1" i="1" dirty="0">
                <a:solidFill>
                  <a:schemeClr val="tx1"/>
                </a:solidFill>
                <a:latin typeface="Georgia" panose="02040502050405020303" pitchFamily="18" charset="0"/>
              </a:rPr>
              <a:t>WHERE???????????? </a:t>
            </a:r>
            <a:endParaRPr lang="en-US" sz="2800" b="1" dirty="0">
              <a:solidFill>
                <a:schemeClr val="tx1"/>
              </a:solidFill>
            </a:endParaRPr>
          </a:p>
        </p:txBody>
      </p:sp>
      <p:sp>
        <p:nvSpPr>
          <p:cNvPr id="6" name="4-Point Star 5"/>
          <p:cNvSpPr/>
          <p:nvPr/>
        </p:nvSpPr>
        <p:spPr>
          <a:xfrm>
            <a:off x="8599837" y="1349410"/>
            <a:ext cx="960624" cy="789379"/>
          </a:xfrm>
          <a:prstGeom prst="star4">
            <a:avLst/>
          </a:prstGeom>
          <a:solidFill>
            <a:srgbClr val="00B050"/>
          </a:solidFill>
          <a:ln w="57150">
            <a:solidFill>
              <a:srgbClr val="95054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Down Arrow 9"/>
          <p:cNvSpPr/>
          <p:nvPr/>
        </p:nvSpPr>
        <p:spPr>
          <a:xfrm rot="873341">
            <a:off x="4918138" y="1339262"/>
            <a:ext cx="2529051" cy="899958"/>
          </a:xfrm>
          <a:prstGeom prst="curvedDownArrow">
            <a:avLst>
              <a:gd name="adj1" fmla="val 25000"/>
              <a:gd name="adj2" fmla="val 91001"/>
              <a:gd name="adj3" fmla="val 38636"/>
            </a:avLst>
          </a:prstGeom>
          <a:gradFill>
            <a:gsLst>
              <a:gs pos="0">
                <a:schemeClr val="accent1">
                  <a:lumMod val="5000"/>
                  <a:lumOff val="95000"/>
                </a:schemeClr>
              </a:gs>
              <a:gs pos="63000">
                <a:srgbClr val="FFFF00"/>
              </a:gs>
              <a:gs pos="100000">
                <a:srgbClr val="FF0066"/>
              </a:gs>
            </a:gsLst>
            <a:lin ang="5400000" scaled="1"/>
          </a:gradFill>
          <a:ln w="57150">
            <a:solidFill>
              <a:srgbClr val="0099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476153" y="3148074"/>
            <a:ext cx="9239693" cy="662075"/>
          </a:xfrm>
          <a:prstGeom prst="rect">
            <a:avLst/>
          </a:prstGeom>
          <a:gradFill>
            <a:gsLst>
              <a:gs pos="0">
                <a:srgbClr val="95F1FD"/>
              </a:gs>
              <a:gs pos="74000">
                <a:srgbClr val="FFFF00"/>
              </a:gs>
              <a:gs pos="100000">
                <a:srgbClr val="FF0066"/>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a:solidFill>
                  <a:schemeClr val="tx1"/>
                </a:solidFill>
                <a:effectLst/>
              </a:rPr>
              <a:t>It </a:t>
            </a:r>
            <a:r>
              <a:rPr lang="en-US" sz="2800" dirty="0">
                <a:solidFill>
                  <a:schemeClr val="tx1"/>
                </a:solidFill>
              </a:rPr>
              <a:t>shall be a </a:t>
            </a:r>
            <a:r>
              <a:rPr lang="en-US" sz="3600" b="1" i="1" u="sng" dirty="0">
                <a:solidFill>
                  <a:srgbClr val="0000CC"/>
                </a:solidFill>
                <a:effectLst>
                  <a:glow rad="228600">
                    <a:srgbClr val="FFC000">
                      <a:satMod val="175000"/>
                      <a:alpha val="40000"/>
                    </a:srgbClr>
                  </a:glow>
                </a:effectLst>
                <a:latin typeface="Georgia" panose="02040502050405020303" pitchFamily="18" charset="0"/>
              </a:rPr>
              <a:t>SET-APART GATHERING</a:t>
            </a:r>
            <a:r>
              <a:rPr lang="en-US" sz="3600" b="1" i="1" dirty="0">
                <a:solidFill>
                  <a:srgbClr val="0000CC"/>
                </a:solidFill>
                <a:effectLst>
                  <a:glow rad="228600">
                    <a:srgbClr val="FFC000">
                      <a:satMod val="175000"/>
                      <a:alpha val="40000"/>
                    </a:srgbClr>
                  </a:glow>
                </a:effectLst>
                <a:latin typeface="Georgia" panose="02040502050405020303" pitchFamily="18" charset="0"/>
              </a:rPr>
              <a:t> </a:t>
            </a:r>
            <a:r>
              <a:rPr lang="en-US" sz="2800" dirty="0">
                <a:solidFill>
                  <a:schemeClr val="tx1"/>
                </a:solidFill>
              </a:rPr>
              <a:t>for you.</a:t>
            </a:r>
            <a:endParaRPr lang="en-CA" dirty="0">
              <a:solidFill>
                <a:schemeClr val="tx1"/>
              </a:solidFill>
            </a:endParaRPr>
          </a:p>
        </p:txBody>
      </p:sp>
      <p:pic>
        <p:nvPicPr>
          <p:cNvPr id="11" name="Picture 13" descr="C:\Users\Rae\Desktop\Art on Desktop\white man clip art\yellow-blue smiley faces\smiley face - no wa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10967" y="5413960"/>
            <a:ext cx="1453991" cy="15892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555729" y="6377608"/>
            <a:ext cx="414501" cy="365125"/>
          </a:xfrm>
        </p:spPr>
        <p:txBody>
          <a:bodyPr/>
          <a:lstStyle/>
          <a:p>
            <a:fld id="{0FAB87E4-7748-4117-92E5-790DAABEC644}" type="slidenum">
              <a:rPr lang="en-US" sz="1400" b="1" smtClean="0">
                <a:solidFill>
                  <a:schemeClr val="tx1"/>
                </a:solidFill>
              </a:rPr>
              <a:t>17</a:t>
            </a:fld>
            <a:endParaRPr lang="en-US" sz="1400" b="1" dirty="0">
              <a:solidFill>
                <a:schemeClr val="tx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80" y="313665"/>
            <a:ext cx="4148399" cy="1219629"/>
          </a:xfrm>
          <a:prstGeom prst="rect">
            <a:avLst/>
          </a:prstGeom>
          <a:ln>
            <a:solidFill>
              <a:schemeClr val="tx1"/>
            </a:solidFill>
          </a:ln>
        </p:spPr>
      </p:pic>
      <p:cxnSp>
        <p:nvCxnSpPr>
          <p:cNvPr id="8" name="Straight Arrow Connector 7"/>
          <p:cNvCxnSpPr/>
          <p:nvPr/>
        </p:nvCxnSpPr>
        <p:spPr>
          <a:xfrm>
            <a:off x="3387969" y="1430215"/>
            <a:ext cx="656199" cy="708574"/>
          </a:xfrm>
          <a:prstGeom prst="straightConnector1">
            <a:avLst/>
          </a:prstGeom>
          <a:ln w="76200">
            <a:solidFill>
              <a:srgbClr val="FF0066"/>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1028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70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rgbClr val="FFFF00"/>
            </a:gs>
            <a:gs pos="100000">
              <a:srgbClr val="FF0066"/>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583" y="-3220"/>
            <a:ext cx="12191999" cy="6858000"/>
          </a:xfrm>
          <a:solidFill>
            <a:schemeClr val="accent4">
              <a:lumMod val="60000"/>
              <a:lumOff val="40000"/>
            </a:schemeClr>
          </a:solidFill>
        </p:spPr>
        <p:txBody>
          <a:bodyPr/>
          <a:lstStyle/>
          <a:p>
            <a:r>
              <a:rPr lang="en-US" dirty="0">
                <a:solidFill>
                  <a:srgbClr val="FFFF00"/>
                </a:solidFill>
              </a:rPr>
              <a:t>.</a:t>
            </a:r>
          </a:p>
        </p:txBody>
      </p:sp>
      <p:sp>
        <p:nvSpPr>
          <p:cNvPr id="5" name="Text Placeholder 4"/>
          <p:cNvSpPr>
            <a:spLocks noGrp="1"/>
          </p:cNvSpPr>
          <p:nvPr>
            <p:ph type="body" idx="1"/>
          </p:nvPr>
        </p:nvSpPr>
        <p:spPr>
          <a:xfrm>
            <a:off x="141668" y="154546"/>
            <a:ext cx="11900079" cy="6593984"/>
          </a:xfrm>
          <a:solidFill>
            <a:schemeClr val="accent4">
              <a:lumMod val="20000"/>
              <a:lumOff val="80000"/>
            </a:schemeClr>
          </a:solidFill>
          <a:scene3d>
            <a:camera prst="orthographicFront"/>
            <a:lightRig rig="threePt" dir="t"/>
          </a:scene3d>
          <a:sp3d>
            <a:bevelT/>
          </a:sp3d>
        </p:spPr>
        <p:txBody>
          <a:bodyPr>
            <a:normAutofit/>
            <a:sp3d extrusionH="57150">
              <a:bevelT w="38100" h="38100"/>
            </a:sp3d>
          </a:bodyPr>
          <a:lstStyle/>
          <a:p>
            <a:endParaRPr lang="en-US" dirty="0">
              <a:solidFill>
                <a:srgbClr val="00B050"/>
              </a:solidFill>
              <a:ea typeface="+mj-ea"/>
              <a:cs typeface="+mj-cs"/>
            </a:endParaRPr>
          </a:p>
          <a:p>
            <a:pPr lvl="0" indent="-914400"/>
            <a:r>
              <a:rPr lang="en-US" sz="2800" b="1" dirty="0">
                <a:solidFill>
                  <a:schemeClr val="tx1"/>
                </a:solidFill>
                <a:latin typeface="Georgia" panose="02040502050405020303" pitchFamily="18" charset="0"/>
                <a:ea typeface="+mj-ea"/>
                <a:cs typeface="+mj-cs"/>
              </a:rPr>
              <a:t>The </a:t>
            </a:r>
            <a:r>
              <a:rPr lang="en-US" sz="48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CCFF"/>
                  </a:glow>
                  <a:innerShdw blurRad="69850" dist="43180" dir="5400000">
                    <a:srgbClr val="000000">
                      <a:alpha val="65000"/>
                    </a:srgbClr>
                  </a:innerShdw>
                </a:effectLst>
                <a:latin typeface="Georgia" panose="02040502050405020303" pitchFamily="18" charset="0"/>
                <a:ea typeface="+mj-ea"/>
                <a:cs typeface="+mj-cs"/>
              </a:rPr>
              <a:t>Premier</a:t>
            </a:r>
            <a:r>
              <a:rPr lang="en-US" sz="32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ea typeface="+mj-ea"/>
                <a:cs typeface="+mj-cs"/>
              </a:rPr>
              <a:t> Point </a:t>
            </a:r>
            <a:r>
              <a:rPr lang="en-US" sz="3200" b="1" dirty="0">
                <a:ln w="1905">
                  <a:solidFill>
                    <a:schemeClr val="accent6">
                      <a:lumMod val="50000"/>
                    </a:schemeClr>
                  </a:solidFill>
                </a:ln>
                <a:solidFill>
                  <a:srgbClr val="92D050"/>
                </a:solidFill>
                <a:effectLst>
                  <a:innerShdw blurRad="69850" dist="43180" dir="5400000">
                    <a:srgbClr val="000000">
                      <a:alpha val="65000"/>
                    </a:srgbClr>
                  </a:innerShdw>
                </a:effectLst>
                <a:latin typeface="Arial Rounded MT Bold" pitchFamily="34" charset="0"/>
                <a:ea typeface="+mj-ea"/>
                <a:cs typeface="+mj-cs"/>
              </a:rPr>
              <a:t>of </a:t>
            </a:r>
            <a:r>
              <a:rPr lang="en-US" sz="32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ea typeface="+mj-ea"/>
                <a:cs typeface="+mj-cs"/>
              </a:rPr>
              <a:t>Assertion:</a:t>
            </a:r>
            <a:r>
              <a:rPr lang="en-US" sz="2800" dirty="0">
                <a:ln>
                  <a:solidFill>
                    <a:schemeClr val="accent6">
                      <a:lumMod val="50000"/>
                    </a:schemeClr>
                  </a:solidFill>
                </a:ln>
                <a:solidFill>
                  <a:srgbClr val="ED7D31">
                    <a:lumMod val="75000"/>
                  </a:srgbClr>
                </a:solidFill>
                <a:latin typeface="Arial Rounded MT Bold" pitchFamily="34" charset="0"/>
                <a:ea typeface="+mj-ea"/>
                <a:cs typeface="+mj-cs"/>
              </a:rPr>
              <a:t/>
            </a:r>
            <a:br>
              <a:rPr lang="en-US" sz="2800" dirty="0">
                <a:ln>
                  <a:solidFill>
                    <a:schemeClr val="accent6">
                      <a:lumMod val="50000"/>
                    </a:schemeClr>
                  </a:solidFill>
                </a:ln>
                <a:solidFill>
                  <a:srgbClr val="ED7D31">
                    <a:lumMod val="75000"/>
                  </a:srgbClr>
                </a:solidFill>
                <a:latin typeface="Arial Rounded MT Bold" pitchFamily="34" charset="0"/>
                <a:ea typeface="+mj-ea"/>
                <a:cs typeface="+mj-cs"/>
              </a:rPr>
            </a:br>
            <a:r>
              <a:rPr lang="en-US" sz="2800" dirty="0">
                <a:ln>
                  <a:solidFill>
                    <a:schemeClr val="accent6">
                      <a:lumMod val="50000"/>
                    </a:schemeClr>
                  </a:solidFill>
                </a:ln>
                <a:solidFill>
                  <a:srgbClr val="ED7D31">
                    <a:lumMod val="75000"/>
                  </a:srgbClr>
                </a:solidFill>
                <a:latin typeface="Arial Rounded MT Bold" pitchFamily="34" charset="0"/>
                <a:ea typeface="+mj-ea"/>
                <a:cs typeface="+mj-cs"/>
              </a:rPr>
              <a:t>           </a:t>
            </a:r>
            <a:r>
              <a:rPr lang="en-US" dirty="0">
                <a:ln>
                  <a:solidFill>
                    <a:srgbClr val="0070C0"/>
                  </a:solidFill>
                </a:ln>
                <a:solidFill>
                  <a:srgbClr val="0070C0"/>
                </a:solidFill>
                <a:latin typeface="Arial Rounded MT Bold" pitchFamily="34" charset="0"/>
                <a:ea typeface="+mj-ea"/>
                <a:cs typeface="+mj-cs"/>
              </a:rPr>
              <a:t>(#1 of 7 solid references</a:t>
            </a:r>
            <a:br>
              <a:rPr lang="en-US" dirty="0">
                <a:ln>
                  <a:solidFill>
                    <a:srgbClr val="0070C0"/>
                  </a:solidFill>
                </a:ln>
                <a:solidFill>
                  <a:srgbClr val="0070C0"/>
                </a:solidFill>
                <a:latin typeface="Arial Rounded MT Bold" pitchFamily="34" charset="0"/>
                <a:ea typeface="+mj-ea"/>
                <a:cs typeface="+mj-cs"/>
              </a:rPr>
            </a:br>
            <a:r>
              <a:rPr lang="en-US" dirty="0">
                <a:ln>
                  <a:solidFill>
                    <a:srgbClr val="0070C0"/>
                  </a:solidFill>
                </a:ln>
                <a:solidFill>
                  <a:srgbClr val="0070C0"/>
                </a:solidFill>
                <a:latin typeface="Arial Rounded MT Bold" pitchFamily="34" charset="0"/>
                <a:ea typeface="+mj-ea"/>
                <a:cs typeface="+mj-cs"/>
              </a:rPr>
              <a:t>                 to Day of Atonement)</a:t>
            </a:r>
            <a:r>
              <a:rPr lang="en-US" dirty="0">
                <a:ln>
                  <a:solidFill>
                    <a:srgbClr val="0070C0"/>
                  </a:solidFill>
                </a:ln>
                <a:solidFill>
                  <a:srgbClr val="0070C0"/>
                </a:solidFill>
                <a:latin typeface="Georgia" panose="02040502050405020303" pitchFamily="18" charset="0"/>
                <a:ea typeface="+mj-ea"/>
                <a:cs typeface="+mj-cs"/>
              </a:rPr>
              <a:t> </a:t>
            </a:r>
            <a:r>
              <a:rPr lang="en-US" dirty="0">
                <a:solidFill>
                  <a:prstClr val="black">
                    <a:lumMod val="95000"/>
                    <a:lumOff val="5000"/>
                  </a:prstClr>
                </a:solidFill>
                <a:ea typeface="+mj-ea"/>
                <a:cs typeface="+mj-cs"/>
              </a:rPr>
              <a:t/>
            </a:r>
            <a:br>
              <a:rPr lang="en-US" dirty="0">
                <a:solidFill>
                  <a:prstClr val="black">
                    <a:lumMod val="95000"/>
                    <a:lumOff val="5000"/>
                  </a:prstClr>
                </a:solidFill>
                <a:ea typeface="+mj-ea"/>
                <a:cs typeface="+mj-cs"/>
              </a:rPr>
            </a:br>
            <a:endParaRPr lang="en-US" dirty="0">
              <a:solidFill>
                <a:prstClr val="black">
                  <a:lumMod val="95000"/>
                  <a:lumOff val="5000"/>
                </a:prstClr>
              </a:solidFill>
              <a:ea typeface="+mj-ea"/>
              <a:cs typeface="+mj-cs"/>
            </a:endParaRPr>
          </a:p>
          <a:p>
            <a:pPr lvl="0" indent="-914400"/>
            <a:r>
              <a:rPr lang="en-US" sz="3200" dirty="0">
                <a:solidFill>
                  <a:srgbClr val="008080"/>
                </a:solidFill>
                <a:latin typeface="Georgia" panose="02040502050405020303" pitchFamily="18" charset="0"/>
                <a:ea typeface="+mj-ea"/>
                <a:cs typeface="+mj-cs"/>
              </a:rPr>
              <a:t>Lev 23:27</a:t>
            </a:r>
            <a:r>
              <a:rPr lang="en-US" sz="3200" dirty="0">
                <a:solidFill>
                  <a:prstClr val="black"/>
                </a:solidFill>
                <a:latin typeface="Georgia" panose="02040502050405020303" pitchFamily="18" charset="0"/>
                <a:ea typeface="+mj-ea"/>
                <a:cs typeface="+mj-cs"/>
              </a:rPr>
              <a:t>(</a:t>
            </a:r>
            <a:r>
              <a:rPr lang="en-US" sz="3200" b="1" dirty="0">
                <a:solidFill>
                  <a:srgbClr val="FF0000"/>
                </a:solidFill>
                <a:latin typeface="Georgia" panose="02040502050405020303" pitchFamily="18" charset="0"/>
                <a:ea typeface="+mj-ea"/>
                <a:cs typeface="+mj-cs"/>
              </a:rPr>
              <a:t>a</a:t>
            </a:r>
            <a:r>
              <a:rPr lang="en-US" sz="3200" dirty="0">
                <a:solidFill>
                  <a:prstClr val="black"/>
                </a:solidFill>
                <a:latin typeface="Georgia" panose="02040502050405020303" pitchFamily="18" charset="0"/>
                <a:ea typeface="+mj-ea"/>
                <a:cs typeface="+mj-cs"/>
              </a:rPr>
              <a:t>) </a:t>
            </a:r>
            <a:r>
              <a:rPr lang="en-US" sz="3200" dirty="0">
                <a:solidFill>
                  <a:srgbClr val="ED7D31">
                    <a:lumMod val="75000"/>
                  </a:srgbClr>
                </a:solidFill>
                <a:latin typeface="Georgia" panose="02040502050405020303" pitchFamily="18" charset="0"/>
                <a:ea typeface="+mj-ea"/>
                <a:cs typeface="+mj-cs"/>
              </a:rPr>
              <a:t>“On the </a:t>
            </a:r>
            <a:r>
              <a:rPr lang="en-US" sz="3200" b="1" i="1" u="sng" dirty="0">
                <a:solidFill>
                  <a:srgbClr val="FF0066"/>
                </a:solidFill>
                <a:latin typeface="Georgia" panose="02040502050405020303" pitchFamily="18" charset="0"/>
                <a:ea typeface="+mj-ea"/>
                <a:cs typeface="+mj-cs"/>
              </a:rPr>
              <a:t>TENTH DAY</a:t>
            </a:r>
            <a:r>
              <a:rPr lang="en-US" sz="3200" b="1" i="1" dirty="0">
                <a:solidFill>
                  <a:srgbClr val="FF0066"/>
                </a:solidFill>
                <a:latin typeface="Georgia" panose="02040502050405020303" pitchFamily="18" charset="0"/>
                <a:ea typeface="+mj-ea"/>
                <a:cs typeface="+mj-cs"/>
              </a:rPr>
              <a:t>         </a:t>
            </a:r>
            <a:r>
              <a:rPr lang="en-US" sz="3200" i="1" dirty="0">
                <a:solidFill>
                  <a:srgbClr val="CC00FF"/>
                </a:solidFill>
                <a:latin typeface="Georgia" panose="02040502050405020303" pitchFamily="18" charset="0"/>
                <a:ea typeface="+mj-ea"/>
                <a:cs typeface="+mj-cs"/>
              </a:rPr>
              <a:t>of this </a:t>
            </a:r>
            <a:r>
              <a:rPr lang="en-US" sz="3200" i="1" u="sng" dirty="0">
                <a:solidFill>
                  <a:srgbClr val="CC00FF"/>
                </a:solidFill>
                <a:latin typeface="Georgia" panose="02040502050405020303" pitchFamily="18" charset="0"/>
                <a:ea typeface="+mj-ea"/>
                <a:cs typeface="+mj-cs"/>
              </a:rPr>
              <a:t>seventh</a:t>
            </a:r>
            <a:r>
              <a:rPr lang="en-US" sz="3200" i="1" dirty="0">
                <a:solidFill>
                  <a:srgbClr val="CC00FF"/>
                </a:solidFill>
                <a:latin typeface="Georgia" panose="02040502050405020303" pitchFamily="18" charset="0"/>
                <a:ea typeface="+mj-ea"/>
                <a:cs typeface="+mj-cs"/>
              </a:rPr>
              <a:t> month is 							  </a:t>
            </a:r>
            <a:r>
              <a:rPr lang="en-US" sz="3200" b="1" i="1" u="sng" dirty="0">
                <a:solidFill>
                  <a:schemeClr val="tx1">
                    <a:lumMod val="95000"/>
                    <a:lumOff val="5000"/>
                  </a:schemeClr>
                </a:solidFill>
                <a:latin typeface="Georgia" panose="02040502050405020303" pitchFamily="18" charset="0"/>
                <a:ea typeface="+mj-ea"/>
                <a:cs typeface="+mj-cs"/>
              </a:rPr>
              <a:t>The</a:t>
            </a:r>
            <a:r>
              <a:rPr lang="en-US" sz="3200" b="1" i="1" u="sng" dirty="0">
                <a:solidFill>
                  <a:srgbClr val="CC00FF"/>
                </a:solidFill>
                <a:latin typeface="Georgia" panose="02040502050405020303" pitchFamily="18" charset="0"/>
                <a:ea typeface="+mj-ea"/>
                <a:cs typeface="+mj-cs"/>
              </a:rPr>
              <a:t> </a:t>
            </a:r>
            <a:r>
              <a:rPr lang="en-US" sz="3200" b="1" i="1" u="sng" dirty="0">
                <a:solidFill>
                  <a:schemeClr val="tx1">
                    <a:lumMod val="95000"/>
                    <a:lumOff val="5000"/>
                  </a:schemeClr>
                </a:solidFill>
                <a:latin typeface="Georgia" panose="02040502050405020303" pitchFamily="18" charset="0"/>
                <a:ea typeface="+mj-ea"/>
                <a:cs typeface="+mj-cs"/>
              </a:rPr>
              <a:t>Da</a:t>
            </a:r>
            <a:r>
              <a:rPr lang="en-US" sz="3200" b="1" i="1" dirty="0">
                <a:solidFill>
                  <a:schemeClr val="tx1">
                    <a:lumMod val="95000"/>
                    <a:lumOff val="5000"/>
                  </a:schemeClr>
                </a:solidFill>
                <a:latin typeface="Georgia" panose="02040502050405020303" pitchFamily="18" charset="0"/>
                <a:ea typeface="+mj-ea"/>
                <a:cs typeface="+mj-cs"/>
              </a:rPr>
              <a:t>y </a:t>
            </a:r>
            <a:r>
              <a:rPr lang="en-US" sz="3200" i="1" dirty="0">
                <a:solidFill>
                  <a:srgbClr val="CC00FF"/>
                </a:solidFill>
                <a:latin typeface="Georgia" panose="02040502050405020303" pitchFamily="18" charset="0"/>
                <a:ea typeface="+mj-ea"/>
                <a:cs typeface="+mj-cs"/>
              </a:rPr>
              <a:t>of Atonement. </a:t>
            </a:r>
            <a:br>
              <a:rPr lang="en-US" sz="3200" i="1" dirty="0">
                <a:solidFill>
                  <a:srgbClr val="CC00FF"/>
                </a:solidFill>
                <a:latin typeface="Georgia" panose="02040502050405020303" pitchFamily="18" charset="0"/>
                <a:ea typeface="+mj-ea"/>
                <a:cs typeface="+mj-cs"/>
              </a:rPr>
            </a:br>
            <a:r>
              <a:rPr lang="en-US" sz="3200" i="1" dirty="0">
                <a:solidFill>
                  <a:srgbClr val="CC00FF"/>
                </a:solidFill>
                <a:latin typeface="Georgia" panose="02040502050405020303" pitchFamily="18" charset="0"/>
                <a:ea typeface="+mj-ea"/>
                <a:cs typeface="+mj-cs"/>
              </a:rPr>
              <a:t/>
            </a:r>
            <a:br>
              <a:rPr lang="en-US" sz="3200" i="1" dirty="0">
                <a:solidFill>
                  <a:srgbClr val="CC00FF"/>
                </a:solidFill>
                <a:latin typeface="Georgia" panose="02040502050405020303" pitchFamily="18" charset="0"/>
                <a:ea typeface="+mj-ea"/>
                <a:cs typeface="+mj-cs"/>
              </a:rPr>
            </a:br>
            <a:endParaRPr lang="en-US" sz="3200" i="1" dirty="0">
              <a:solidFill>
                <a:srgbClr val="CC00FF"/>
              </a:solidFill>
              <a:latin typeface="Georgia" panose="02040502050405020303" pitchFamily="18" charset="0"/>
              <a:ea typeface="+mj-ea"/>
              <a:cs typeface="+mj-cs"/>
            </a:endParaRPr>
          </a:p>
          <a:p>
            <a:pPr lvl="0" indent="-914400"/>
            <a:endParaRPr lang="en-US" sz="3200" i="1" dirty="0">
              <a:solidFill>
                <a:srgbClr val="CC00FF"/>
              </a:solidFill>
              <a:latin typeface="Georgia" panose="02040502050405020303" pitchFamily="18" charset="0"/>
              <a:ea typeface="+mj-ea"/>
              <a:cs typeface="+mj-cs"/>
            </a:endParaRPr>
          </a:p>
          <a:p>
            <a:pPr lvl="0" indent="-914400"/>
            <a:endParaRPr lang="en-US" sz="3200" i="1" dirty="0">
              <a:solidFill>
                <a:srgbClr val="CC00FF"/>
              </a:solidFill>
              <a:latin typeface="Georgia" panose="02040502050405020303" pitchFamily="18" charset="0"/>
              <a:ea typeface="+mj-ea"/>
              <a:cs typeface="+mj-cs"/>
            </a:endParaRPr>
          </a:p>
          <a:p>
            <a:pPr lvl="0" indent="-914400"/>
            <a:endParaRPr lang="en-US" sz="3200" i="1" dirty="0">
              <a:solidFill>
                <a:srgbClr val="CC00FF"/>
              </a:solidFill>
              <a:latin typeface="Georgia" panose="02040502050405020303" pitchFamily="18" charset="0"/>
              <a:ea typeface="+mj-ea"/>
              <a:cs typeface="+mj-cs"/>
            </a:endParaRPr>
          </a:p>
          <a:p>
            <a:pPr lvl="0" indent="-914400"/>
            <a:r>
              <a:rPr lang="en-US" sz="3000" dirty="0">
                <a:solidFill>
                  <a:schemeClr val="tx1">
                    <a:lumMod val="95000"/>
                    <a:lumOff val="5000"/>
                  </a:schemeClr>
                </a:solidFill>
                <a:ea typeface="+mj-ea"/>
                <a:cs typeface="+mj-cs"/>
              </a:rPr>
              <a:t>Let’s look at the last </a:t>
            </a:r>
            <a:r>
              <a:rPr lang="en-US" sz="3000" b="1" u="sng" dirty="0">
                <a:ln>
                  <a:solidFill>
                    <a:srgbClr val="FF00FF"/>
                  </a:solidFill>
                </a:ln>
                <a:solidFill>
                  <a:srgbClr val="FF00FF"/>
                </a:solidFill>
                <a:ea typeface="+mj-ea"/>
                <a:cs typeface="+mj-cs"/>
              </a:rPr>
              <a:t>6</a:t>
            </a:r>
            <a:r>
              <a:rPr lang="en-US" sz="3000" b="1" dirty="0">
                <a:ln>
                  <a:solidFill>
                    <a:srgbClr val="0070C0"/>
                  </a:solidFill>
                </a:ln>
                <a:solidFill>
                  <a:srgbClr val="0070C0"/>
                </a:solidFill>
                <a:ea typeface="+mj-ea"/>
                <a:cs typeface="+mj-cs"/>
              </a:rPr>
              <a:t> </a:t>
            </a:r>
            <a:r>
              <a:rPr lang="en-US" sz="3000" b="1" u="sng" dirty="0">
                <a:ln>
                  <a:solidFill>
                    <a:srgbClr val="0070C0"/>
                  </a:solidFill>
                </a:ln>
                <a:solidFill>
                  <a:srgbClr val="0070C0"/>
                </a:solidFill>
                <a:ea typeface="+mj-ea"/>
                <a:cs typeface="+mj-cs"/>
              </a:rPr>
              <a:t>reference</a:t>
            </a:r>
            <a:r>
              <a:rPr lang="en-US" sz="3000" b="1" dirty="0">
                <a:ln>
                  <a:solidFill>
                    <a:srgbClr val="0070C0"/>
                  </a:solidFill>
                </a:ln>
                <a:solidFill>
                  <a:srgbClr val="0070C0"/>
                </a:solidFill>
                <a:ea typeface="+mj-ea"/>
                <a:cs typeface="+mj-cs"/>
              </a:rPr>
              <a:t> p</a:t>
            </a:r>
            <a:r>
              <a:rPr lang="en-US" sz="3000" b="1" u="sng" dirty="0">
                <a:ln>
                  <a:solidFill>
                    <a:srgbClr val="0070C0"/>
                  </a:solidFill>
                </a:ln>
                <a:solidFill>
                  <a:srgbClr val="0070C0"/>
                </a:solidFill>
                <a:ea typeface="+mj-ea"/>
                <a:cs typeface="+mj-cs"/>
              </a:rPr>
              <a:t>oints</a:t>
            </a:r>
            <a:r>
              <a:rPr lang="en-US" sz="3000" b="1" dirty="0">
                <a:ln>
                  <a:solidFill>
                    <a:srgbClr val="0070C0"/>
                  </a:solidFill>
                </a:ln>
                <a:solidFill>
                  <a:srgbClr val="0070C0"/>
                </a:solidFill>
                <a:ea typeface="+mj-ea"/>
                <a:cs typeface="+mj-cs"/>
              </a:rPr>
              <a:t> </a:t>
            </a:r>
            <a:r>
              <a:rPr lang="en-US" sz="3000" dirty="0">
                <a:solidFill>
                  <a:schemeClr val="tx1">
                    <a:lumMod val="95000"/>
                    <a:lumOff val="5000"/>
                  </a:schemeClr>
                </a:solidFill>
                <a:ea typeface="+mj-ea"/>
                <a:cs typeface="+mj-cs"/>
              </a:rPr>
              <a:t>indicating the </a:t>
            </a:r>
            <a:r>
              <a:rPr lang="en-US" sz="3000" b="1" dirty="0">
                <a:solidFill>
                  <a:srgbClr val="FF0066"/>
                </a:solidFill>
                <a:ea typeface="+mj-ea"/>
                <a:cs typeface="+mj-cs"/>
              </a:rPr>
              <a:t>10</a:t>
            </a:r>
            <a:r>
              <a:rPr lang="en-US" sz="3000" b="1" baseline="30000" dirty="0">
                <a:solidFill>
                  <a:srgbClr val="FF0066"/>
                </a:solidFill>
                <a:ea typeface="+mj-ea"/>
                <a:cs typeface="+mj-cs"/>
              </a:rPr>
              <a:t>th</a:t>
            </a:r>
            <a:r>
              <a:rPr lang="en-US" sz="3000" b="1" dirty="0">
                <a:solidFill>
                  <a:srgbClr val="FF0066"/>
                </a:solidFill>
                <a:ea typeface="+mj-ea"/>
                <a:cs typeface="+mj-cs"/>
              </a:rPr>
              <a:t> cycle </a:t>
            </a:r>
            <a:r>
              <a:rPr lang="en-US" sz="3000" dirty="0">
                <a:solidFill>
                  <a:schemeClr val="tx1">
                    <a:lumMod val="95000"/>
                    <a:lumOff val="5000"/>
                  </a:schemeClr>
                </a:solidFill>
                <a:ea typeface="+mj-ea"/>
                <a:cs typeface="+mj-cs"/>
              </a:rPr>
              <a:t>of Tishri.</a:t>
            </a:r>
            <a:endParaRPr lang="en-US" sz="3000" dirty="0">
              <a:solidFill>
                <a:schemeClr val="tx1">
                  <a:lumMod val="95000"/>
                  <a:lumOff val="5000"/>
                </a:schemeClr>
              </a:solidFill>
            </a:endParaRPr>
          </a:p>
        </p:txBody>
      </p:sp>
      <p:pic>
        <p:nvPicPr>
          <p:cNvPr id="13" name="Picture 4" descr="C:\Users\Rae\Desktop\Art on Desktop\white man clip art\3d white people\puzzle color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65298" y="375508"/>
            <a:ext cx="1893639" cy="1893639"/>
          </a:xfrm>
          <a:prstGeom prst="rect">
            <a:avLst/>
          </a:prstGeom>
          <a:noFill/>
          <a:effectLst>
            <a:glow rad="12700">
              <a:srgbClr val="FF3399">
                <a:alpha val="32000"/>
              </a:srgbClr>
            </a:glow>
            <a:softEdge rad="165100"/>
          </a:effectLst>
          <a:extLst>
            <a:ext uri="{909E8E84-426E-40DD-AFC4-6F175D3DCCD1}">
              <a14:hiddenFill xmlns:a14="http://schemas.microsoft.com/office/drawing/2010/main">
                <a:solidFill>
                  <a:srgbClr val="FFFFFF"/>
                </a:solidFill>
              </a14:hiddenFill>
            </a:ext>
          </a:extLst>
        </p:spPr>
      </p:pic>
      <p:sp>
        <p:nvSpPr>
          <p:cNvPr id="3" name="Bent Arrow 2"/>
          <p:cNvSpPr/>
          <p:nvPr/>
        </p:nvSpPr>
        <p:spPr>
          <a:xfrm>
            <a:off x="7173159" y="244549"/>
            <a:ext cx="1939050" cy="2507360"/>
          </a:xfrm>
          <a:prstGeom prst="bentArrow">
            <a:avLst>
              <a:gd name="adj1" fmla="val 11827"/>
              <a:gd name="adj2" fmla="val 25000"/>
              <a:gd name="adj3" fmla="val 36675"/>
              <a:gd name="adj4" fmla="val 63325"/>
            </a:avLst>
          </a:prstGeom>
          <a:gradFill>
            <a:gsLst>
              <a:gs pos="0">
                <a:srgbClr val="FF9900">
                  <a:alpha val="23000"/>
                </a:srgbClr>
              </a:gs>
              <a:gs pos="63000">
                <a:srgbClr val="CC66FF"/>
              </a:gs>
              <a:gs pos="100000">
                <a:srgbClr val="FF0066"/>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Curved Down Arrow 9"/>
          <p:cNvSpPr/>
          <p:nvPr/>
        </p:nvSpPr>
        <p:spPr>
          <a:xfrm rot="656717">
            <a:off x="5008218" y="1461506"/>
            <a:ext cx="2839915" cy="1030163"/>
          </a:xfrm>
          <a:prstGeom prst="curvedDownArrow">
            <a:avLst>
              <a:gd name="adj1" fmla="val 25000"/>
              <a:gd name="adj2" fmla="val 91001"/>
              <a:gd name="adj3" fmla="val 38636"/>
            </a:avLst>
          </a:prstGeom>
          <a:gradFill>
            <a:gsLst>
              <a:gs pos="0">
                <a:schemeClr val="accent1">
                  <a:lumMod val="5000"/>
                  <a:lumOff val="95000"/>
                </a:schemeClr>
              </a:gs>
              <a:gs pos="63000">
                <a:srgbClr val="FFFF00"/>
              </a:gs>
              <a:gs pos="100000">
                <a:srgbClr val="FF0066"/>
              </a:gs>
            </a:gsLst>
            <a:lin ang="5400000" scaled="1"/>
          </a:gradFill>
          <a:ln w="57150">
            <a:solidFill>
              <a:srgbClr val="0099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137376" y="3513341"/>
            <a:ext cx="11900079" cy="2392475"/>
          </a:xfrm>
          <a:prstGeom prst="rect">
            <a:avLst/>
          </a:prstGeom>
          <a:solidFill>
            <a:schemeClr val="accent1">
              <a:lumMod val="40000"/>
              <a:lumOff val="6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indent="-914400">
              <a:lnSpc>
                <a:spcPct val="90000"/>
              </a:lnSpc>
              <a:spcBef>
                <a:spcPts val="1000"/>
              </a:spcBef>
            </a:pPr>
            <a:r>
              <a:rPr lang="en-US" sz="3200" dirty="0">
                <a:solidFill>
                  <a:prstClr val="black">
                    <a:lumMod val="95000"/>
                    <a:lumOff val="5000"/>
                  </a:prstClr>
                </a:solidFill>
              </a:rPr>
              <a:t>Please note very carefully the </a:t>
            </a:r>
            <a:r>
              <a:rPr lang="en-US" sz="3200" b="1" dirty="0">
                <a:solidFill>
                  <a:prstClr val="black">
                    <a:lumMod val="95000"/>
                    <a:lumOff val="5000"/>
                  </a:prstClr>
                </a:solidFill>
                <a:effectLst>
                  <a:glow rad="127000">
                    <a:srgbClr val="00CC00"/>
                  </a:glow>
                </a:effectLst>
              </a:rPr>
              <a:t>SINGULAR form </a:t>
            </a:r>
            <a:r>
              <a:rPr lang="en-US" sz="3200" dirty="0">
                <a:solidFill>
                  <a:prstClr val="black">
                    <a:lumMod val="95000"/>
                    <a:lumOff val="5000"/>
                  </a:prstClr>
                </a:solidFill>
              </a:rPr>
              <a:t>of text used to describe – </a:t>
            </a:r>
            <a:r>
              <a:rPr lang="en-US" sz="3200" b="1" u="sng" dirty="0">
                <a:solidFill>
                  <a:prstClr val="black">
                    <a:lumMod val="95000"/>
                    <a:lumOff val="5000"/>
                  </a:prstClr>
                </a:solidFill>
                <a:effectLst>
                  <a:glow rad="228600">
                    <a:srgbClr val="FFC000">
                      <a:satMod val="175000"/>
                      <a:alpha val="40000"/>
                    </a:srgbClr>
                  </a:glow>
                </a:effectLst>
              </a:rPr>
              <a:t>The</a:t>
            </a:r>
            <a:r>
              <a:rPr lang="en-US" sz="3200" dirty="0">
                <a:solidFill>
                  <a:prstClr val="black">
                    <a:lumMod val="95000"/>
                    <a:lumOff val="5000"/>
                  </a:prstClr>
                </a:solidFill>
              </a:rPr>
              <a:t> Day of Atonement as opposed to a plural effect – The Day</a:t>
            </a:r>
            <a:r>
              <a:rPr lang="en-US" sz="3200" b="1" dirty="0">
                <a:solidFill>
                  <a:srgbClr val="FF0000"/>
                </a:solidFill>
              </a:rPr>
              <a:t>(S) </a:t>
            </a:r>
            <a:br>
              <a:rPr lang="en-US" sz="3200" b="1" dirty="0">
                <a:solidFill>
                  <a:srgbClr val="FF0000"/>
                </a:solidFill>
              </a:rPr>
            </a:br>
            <a:r>
              <a:rPr lang="en-US" sz="2800" dirty="0">
                <a:solidFill>
                  <a:prstClr val="black">
                    <a:lumMod val="95000"/>
                    <a:lumOff val="5000"/>
                  </a:prstClr>
                </a:solidFill>
              </a:rPr>
              <a:t>(of Atonement)</a:t>
            </a:r>
            <a:r>
              <a:rPr lang="en-US" sz="3200" dirty="0">
                <a:solidFill>
                  <a:prstClr val="black">
                    <a:lumMod val="95000"/>
                    <a:lumOff val="5000"/>
                  </a:prstClr>
                </a:solidFill>
              </a:rPr>
              <a:t>.  This makes it very difficult to rationalize the Day of Atonement starting on the </a:t>
            </a:r>
            <a:r>
              <a:rPr lang="en-US" sz="3200" b="1" dirty="0">
                <a:solidFill>
                  <a:srgbClr val="FF0000"/>
                </a:solidFill>
              </a:rPr>
              <a:t>9</a:t>
            </a:r>
            <a:r>
              <a:rPr lang="en-US" sz="3200" b="1" baseline="30000" dirty="0">
                <a:solidFill>
                  <a:srgbClr val="FF0000"/>
                </a:solidFill>
              </a:rPr>
              <a:t>th</a:t>
            </a:r>
            <a:r>
              <a:rPr lang="en-US" sz="3200" dirty="0">
                <a:solidFill>
                  <a:prstClr val="black">
                    <a:lumMod val="95000"/>
                    <a:lumOff val="5000"/>
                  </a:prstClr>
                </a:solidFill>
              </a:rPr>
              <a:t> cycle of the month and ending on the </a:t>
            </a:r>
            <a:r>
              <a:rPr lang="en-US" sz="3200" b="1" dirty="0">
                <a:solidFill>
                  <a:srgbClr val="FF0000"/>
                </a:solidFill>
              </a:rPr>
              <a:t>10</a:t>
            </a:r>
            <a:r>
              <a:rPr lang="en-US" sz="3200" b="1" baseline="30000" dirty="0">
                <a:solidFill>
                  <a:srgbClr val="FF0000"/>
                </a:solidFill>
              </a:rPr>
              <a:t>th</a:t>
            </a:r>
            <a:r>
              <a:rPr lang="en-US" sz="3200" dirty="0">
                <a:solidFill>
                  <a:prstClr val="black">
                    <a:lumMod val="95000"/>
                    <a:lumOff val="5000"/>
                  </a:prstClr>
                </a:solidFill>
              </a:rPr>
              <a:t> cycle of the month. That would involve </a:t>
            </a:r>
            <a:r>
              <a:rPr lang="en-US" sz="3200" b="1" dirty="0">
                <a:solidFill>
                  <a:srgbClr val="FF0000"/>
                </a:solidFill>
              </a:rPr>
              <a:t>TWO</a:t>
            </a:r>
            <a:r>
              <a:rPr lang="en-US" sz="3200" dirty="0">
                <a:solidFill>
                  <a:prstClr val="black">
                    <a:lumMod val="95000"/>
                    <a:lumOff val="5000"/>
                  </a:prstClr>
                </a:solidFill>
              </a:rPr>
              <a:t> cycles of the month!</a:t>
            </a:r>
          </a:p>
        </p:txBody>
      </p:sp>
      <p:sp>
        <p:nvSpPr>
          <p:cNvPr id="2" name="Slide Number Placeholder 1"/>
          <p:cNvSpPr>
            <a:spLocks noGrp="1"/>
          </p:cNvSpPr>
          <p:nvPr>
            <p:ph type="sldNum" sz="quarter" idx="12"/>
          </p:nvPr>
        </p:nvSpPr>
        <p:spPr>
          <a:xfrm>
            <a:off x="11521439" y="6345090"/>
            <a:ext cx="447435" cy="365125"/>
          </a:xfrm>
        </p:spPr>
        <p:txBody>
          <a:bodyPr/>
          <a:lstStyle/>
          <a:p>
            <a:fld id="{0FAB87E4-7748-4117-92E5-790DAABEC644}" type="slidenum">
              <a:rPr lang="en-US" sz="1400" b="1" smtClean="0">
                <a:solidFill>
                  <a:schemeClr val="tx1"/>
                </a:solidFill>
              </a:rPr>
              <a:t>18</a:t>
            </a:fld>
            <a:endParaRPr lang="en-US" sz="1400" b="1" dirty="0">
              <a:solidFill>
                <a:schemeClr val="tx1"/>
              </a:solidFill>
            </a:endParaRPr>
          </a:p>
        </p:txBody>
      </p:sp>
    </p:spTree>
    <p:extLst>
      <p:ext uri="{BB962C8B-B14F-4D97-AF65-F5344CB8AC3E}">
        <p14:creationId xmlns:p14="http://schemas.microsoft.com/office/powerpoint/2010/main" val="4031686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par>
                                <p:cTn id="8" presetID="22" presetClass="entr" presetSubtype="8" fill="hold" nodeType="withEffect">
                                  <p:stCondLst>
                                    <p:cond delay="125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left)">
                                      <p:cBhvr>
                                        <p:cTn id="10" dur="1000"/>
                                        <p:tgtEl>
                                          <p:spTgt spid="5">
                                            <p:txEl>
                                              <p:pRg st="2" end="2"/>
                                            </p:txEl>
                                          </p:spTgt>
                                        </p:tgtEl>
                                      </p:cBhvr>
                                    </p:animEffect>
                                  </p:childTnLst>
                                </p:cTn>
                              </p:par>
                              <p:par>
                                <p:cTn id="11" presetID="22" presetClass="entr" presetSubtype="8" fill="hold" grpId="0" nodeType="withEffect">
                                  <p:stCondLst>
                                    <p:cond delay="2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250"/>
                                        <p:tgtEl>
                                          <p:spTgt spid="10"/>
                                        </p:tgtEl>
                                      </p:cBhvr>
                                    </p:animEffect>
                                  </p:childTnLst>
                                </p:cTn>
                              </p:par>
                              <p:par>
                                <p:cTn id="14" presetID="42" presetClass="entr" presetSubtype="0" fill="hold" nodeType="withEffect">
                                  <p:stCondLst>
                                    <p:cond delay="4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22" presetClass="entr" presetSubtype="4" repeatCount="3000" fill="hold" grpId="0" nodeType="withEffect">
                                  <p:stCondLst>
                                    <p:cond delay="575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50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left)">
                                      <p:cBhvr>
                                        <p:cTn id="31"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rgbClr val="FFFF00"/>
            </a:gs>
            <a:gs pos="100000">
              <a:srgbClr val="FF0066"/>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583" y="-3220"/>
            <a:ext cx="12191999" cy="6858000"/>
          </a:xfrm>
          <a:solidFill>
            <a:schemeClr val="accent4">
              <a:lumMod val="60000"/>
              <a:lumOff val="40000"/>
            </a:schemeClr>
          </a:solidFill>
        </p:spPr>
        <p:txBody>
          <a:bodyPr/>
          <a:lstStyle/>
          <a:p>
            <a:r>
              <a:rPr lang="en-US" dirty="0">
                <a:solidFill>
                  <a:srgbClr val="FFFF00"/>
                </a:solidFill>
              </a:rPr>
              <a:t>.</a:t>
            </a:r>
          </a:p>
        </p:txBody>
      </p:sp>
      <p:sp>
        <p:nvSpPr>
          <p:cNvPr id="5" name="Text Placeholder 4"/>
          <p:cNvSpPr>
            <a:spLocks noGrp="1"/>
          </p:cNvSpPr>
          <p:nvPr>
            <p:ph type="body" idx="1"/>
          </p:nvPr>
        </p:nvSpPr>
        <p:spPr>
          <a:xfrm>
            <a:off x="145960" y="152205"/>
            <a:ext cx="11900079" cy="6593984"/>
          </a:xfrm>
          <a:solidFill>
            <a:schemeClr val="accent2">
              <a:lumMod val="20000"/>
              <a:lumOff val="80000"/>
            </a:schemeClr>
          </a:solidFill>
          <a:scene3d>
            <a:camera prst="orthographicFront"/>
            <a:lightRig rig="threePt" dir="t"/>
          </a:scene3d>
          <a:sp3d>
            <a:bevelT/>
          </a:sp3d>
        </p:spPr>
        <p:txBody>
          <a:bodyPr>
            <a:normAutofit/>
            <a:sp3d extrusionH="57150">
              <a:bevelT w="38100" h="38100"/>
            </a:sp3d>
          </a:bodyPr>
          <a:lstStyle/>
          <a:p>
            <a:pPr indent="-914400"/>
            <a:endParaRPr lang="en-US" sz="1200" b="1" i="1" dirty="0">
              <a:ln w="1905">
                <a:solidFill>
                  <a:schemeClr val="accent6">
                    <a:lumMod val="50000"/>
                  </a:schemeClr>
                </a:solidFill>
              </a:ln>
              <a:solidFill>
                <a:sysClr val="windowText" lastClr="000000"/>
              </a:solidFill>
              <a:effectLst>
                <a:innerShdw blurRad="69850" dist="43180" dir="5400000">
                  <a:srgbClr val="000000">
                    <a:alpha val="65000"/>
                  </a:srgbClr>
                </a:innerShdw>
              </a:effectLst>
              <a:latin typeface="Arial Rounded MT Bold" pitchFamily="34" charset="0"/>
            </a:endParaRPr>
          </a:p>
          <a:p>
            <a:pPr indent="-914400"/>
            <a:r>
              <a:rPr lang="en-US" sz="3200" b="1" i="1" dirty="0">
                <a:ln w="1905">
                  <a:solidFill>
                    <a:schemeClr val="accent6">
                      <a:lumMod val="50000"/>
                    </a:schemeClr>
                  </a:solidFill>
                </a:ln>
                <a:solidFill>
                  <a:srgbClr val="FF0000"/>
                </a:solidFill>
                <a:effectLst>
                  <a:innerShdw blurRad="69850" dist="43180" dir="5400000">
                    <a:srgbClr val="000000">
                      <a:alpha val="65000"/>
                    </a:srgbClr>
                  </a:innerShdw>
                </a:effectLst>
                <a:latin typeface="Arial Rounded MT Bold" pitchFamily="34" charset="0"/>
              </a:rPr>
              <a:t>Again</a:t>
            </a:r>
            <a:r>
              <a:rPr lang="en-US" sz="3200" b="1" i="1" dirty="0">
                <a:ln w="1905">
                  <a:solidFill>
                    <a:schemeClr val="accent6">
                      <a:lumMod val="50000"/>
                    </a:schemeClr>
                  </a:solidFill>
                </a:ln>
                <a:solidFill>
                  <a:sysClr val="windowText" lastClr="000000"/>
                </a:solidFill>
                <a:effectLst>
                  <a:innerShdw blurRad="69850" dist="43180" dir="5400000">
                    <a:srgbClr val="000000">
                      <a:alpha val="65000"/>
                    </a:srgbClr>
                  </a:innerShdw>
                </a:effectLst>
                <a:latin typeface="Arial Rounded MT Bold" pitchFamily="34" charset="0"/>
              </a:rPr>
              <a:t> - </a:t>
            </a:r>
            <a:r>
              <a:rPr lang="en-US" sz="2800" b="1" dirty="0">
                <a:solidFill>
                  <a:prstClr val="black"/>
                </a:solidFill>
                <a:latin typeface="Georgia" panose="02040502050405020303" pitchFamily="18" charset="0"/>
              </a:rPr>
              <a:t> The </a:t>
            </a:r>
            <a:r>
              <a:rPr lang="en-US" sz="4800" b="1" i="1" dirty="0">
                <a:ln w="1905">
                  <a:solidFill>
                    <a:srgbClr val="70AD47">
                      <a:lumMod val="50000"/>
                    </a:srgbClr>
                  </a:solidFill>
                </a:ln>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glow rad="127000">
                    <a:srgbClr val="FFCCFF"/>
                  </a:glow>
                  <a:innerShdw blurRad="69850" dist="43180" dir="5400000">
                    <a:srgbClr val="000000">
                      <a:alpha val="65000"/>
                    </a:srgbClr>
                  </a:innerShdw>
                </a:effectLst>
                <a:latin typeface="Georgia" panose="02040502050405020303" pitchFamily="18" charset="0"/>
              </a:rPr>
              <a:t>Premier</a:t>
            </a:r>
            <a:r>
              <a:rPr lang="en-US" sz="3200" b="1" dirty="0">
                <a:ln w="1905">
                  <a:solidFill>
                    <a:srgbClr val="70AD47">
                      <a:lumMod val="50000"/>
                    </a:srgbClr>
                  </a:solidFill>
                </a:ln>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Arial Rounded MT Bold" pitchFamily="34" charset="0"/>
              </a:rPr>
              <a:t> </a:t>
            </a:r>
            <a:r>
              <a:rPr lang="en-US" sz="40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Statement </a:t>
            </a:r>
            <a:r>
              <a:rPr lang="en-US" i="1" dirty="0">
                <a:solidFill>
                  <a:srgbClr val="00B050"/>
                </a:solidFill>
                <a:latin typeface="Georgia" panose="02040502050405020303" pitchFamily="18" charset="0"/>
              </a:rPr>
              <a:t>– </a:t>
            </a:r>
            <a:r>
              <a:rPr lang="en-US" sz="3200" dirty="0">
                <a:solidFill>
                  <a:srgbClr val="950543"/>
                </a:solidFill>
                <a:latin typeface="Algerian" pitchFamily="82" charset="0"/>
              </a:rPr>
              <a:t>Lev 23:27 </a:t>
            </a:r>
            <a:r>
              <a:rPr lang="en-US" dirty="0">
                <a:solidFill>
                  <a:prstClr val="black"/>
                </a:solidFill>
                <a:latin typeface="Georgia" panose="02040502050405020303" pitchFamily="18" charset="0"/>
              </a:rPr>
              <a:t>(</a:t>
            </a:r>
            <a:r>
              <a:rPr lang="en-US" b="1" dirty="0">
                <a:solidFill>
                  <a:srgbClr val="FF0000"/>
                </a:solidFill>
                <a:latin typeface="Georgia" panose="02040502050405020303" pitchFamily="18" charset="0"/>
              </a:rPr>
              <a:t>b</a:t>
            </a:r>
            <a:r>
              <a:rPr lang="en-US" dirty="0">
                <a:solidFill>
                  <a:prstClr val="black"/>
                </a:solidFill>
                <a:latin typeface="Georgia" panose="02040502050405020303" pitchFamily="18" charset="0"/>
              </a:rPr>
              <a:t>)</a:t>
            </a:r>
            <a:r>
              <a:rPr lang="en-US" dirty="0">
                <a:solidFill>
                  <a:srgbClr val="ED7D31">
                    <a:lumMod val="75000"/>
                  </a:srgbClr>
                </a:solidFill>
                <a:latin typeface="Georgia" panose="02040502050405020303" pitchFamily="18" charset="0"/>
                <a:ea typeface="+mj-ea"/>
                <a:cs typeface="+mj-cs"/>
              </a:rPr>
              <a:t/>
            </a:r>
            <a:br>
              <a:rPr lang="en-US" dirty="0">
                <a:solidFill>
                  <a:srgbClr val="ED7D31">
                    <a:lumMod val="75000"/>
                  </a:srgbClr>
                </a:solidFill>
                <a:latin typeface="Georgia" panose="02040502050405020303" pitchFamily="18" charset="0"/>
                <a:ea typeface="+mj-ea"/>
                <a:cs typeface="+mj-cs"/>
              </a:rPr>
            </a:br>
            <a:r>
              <a:rPr lang="en-US" sz="1600" dirty="0">
                <a:solidFill>
                  <a:srgbClr val="ED7D31">
                    <a:lumMod val="75000"/>
                  </a:srgbClr>
                </a:solidFill>
                <a:latin typeface="Georgia" panose="02040502050405020303" pitchFamily="18" charset="0"/>
                <a:ea typeface="+mj-ea"/>
                <a:cs typeface="+mj-cs"/>
              </a:rPr>
              <a:t/>
            </a:r>
            <a:br>
              <a:rPr lang="en-US" sz="1600" dirty="0">
                <a:solidFill>
                  <a:srgbClr val="ED7D31">
                    <a:lumMod val="75000"/>
                  </a:srgbClr>
                </a:solidFill>
                <a:latin typeface="Georgia" panose="02040502050405020303" pitchFamily="18" charset="0"/>
                <a:ea typeface="+mj-ea"/>
                <a:cs typeface="+mj-cs"/>
              </a:rPr>
            </a:br>
            <a:r>
              <a:rPr lang="en-US" sz="4000" dirty="0">
                <a:solidFill>
                  <a:srgbClr val="ED7D31">
                    <a:lumMod val="75000"/>
                  </a:srgbClr>
                </a:solidFill>
                <a:latin typeface="Georgia" panose="02040502050405020303" pitchFamily="18" charset="0"/>
                <a:ea typeface="+mj-ea"/>
                <a:cs typeface="+mj-cs"/>
              </a:rPr>
              <a:t> </a:t>
            </a:r>
            <a:r>
              <a:rPr lang="en-US" dirty="0">
                <a:solidFill>
                  <a:prstClr val="black">
                    <a:lumMod val="95000"/>
                    <a:lumOff val="5000"/>
                  </a:prstClr>
                </a:solidFill>
                <a:ea typeface="+mj-ea"/>
                <a:cs typeface="+mj-cs"/>
              </a:rPr>
              <a:t/>
            </a:r>
            <a:br>
              <a:rPr lang="en-US" dirty="0">
                <a:solidFill>
                  <a:prstClr val="black">
                    <a:lumMod val="95000"/>
                    <a:lumOff val="5000"/>
                  </a:prstClr>
                </a:solidFill>
                <a:ea typeface="+mj-ea"/>
                <a:cs typeface="+mj-cs"/>
              </a:rPr>
            </a:br>
            <a:r>
              <a:rPr lang="en-US" dirty="0">
                <a:solidFill>
                  <a:prstClr val="black">
                    <a:lumMod val="95000"/>
                    <a:lumOff val="5000"/>
                  </a:prstClr>
                </a:solidFill>
                <a:ea typeface="+mj-ea"/>
                <a:cs typeface="+mj-cs"/>
              </a:rPr>
              <a:t/>
            </a:r>
            <a:br>
              <a:rPr lang="en-US" dirty="0">
                <a:solidFill>
                  <a:prstClr val="black">
                    <a:lumMod val="95000"/>
                    <a:lumOff val="5000"/>
                  </a:prstClr>
                </a:solidFill>
                <a:ea typeface="+mj-ea"/>
                <a:cs typeface="+mj-cs"/>
              </a:rPr>
            </a:br>
            <a:r>
              <a:rPr lang="en-US" dirty="0">
                <a:solidFill>
                  <a:srgbClr val="950543"/>
                </a:solidFill>
                <a:latin typeface="Algerian" pitchFamily="82" charset="0"/>
                <a:ea typeface="+mj-ea"/>
                <a:cs typeface="+mj-cs"/>
              </a:rPr>
              <a:t>Lev 23:27</a:t>
            </a:r>
            <a:r>
              <a:rPr lang="en-US" dirty="0">
                <a:solidFill>
                  <a:prstClr val="black"/>
                </a:solidFill>
                <a:latin typeface="Georgia" panose="02040502050405020303" pitchFamily="18" charset="0"/>
                <a:ea typeface="+mj-ea"/>
                <a:cs typeface="+mj-cs"/>
              </a:rPr>
              <a:t>	</a:t>
            </a:r>
            <a:r>
              <a:rPr lang="en-US" sz="2800" dirty="0">
                <a:solidFill>
                  <a:srgbClr val="0000CC"/>
                </a:solidFill>
                <a:latin typeface="Georgia" panose="02040502050405020303" pitchFamily="18" charset="0"/>
                <a:ea typeface="+mj-ea"/>
                <a:cs typeface="+mj-cs"/>
              </a:rPr>
              <a:t>“On the </a:t>
            </a:r>
            <a:r>
              <a:rPr lang="en-US" sz="3200" b="1" i="1" u="sng" dirty="0">
                <a:solidFill>
                  <a:srgbClr val="FF0066"/>
                </a:solidFill>
                <a:latin typeface="Georgia" panose="02040502050405020303" pitchFamily="18" charset="0"/>
                <a:ea typeface="+mj-ea"/>
                <a:cs typeface="+mj-cs"/>
              </a:rPr>
              <a:t>TENTH DAY</a:t>
            </a:r>
            <a:r>
              <a:rPr lang="en-US" sz="2800" b="1" i="1" dirty="0">
                <a:solidFill>
                  <a:srgbClr val="FF0066"/>
                </a:solidFill>
                <a:latin typeface="Georgia" panose="02040502050405020303" pitchFamily="18" charset="0"/>
                <a:ea typeface="+mj-ea"/>
                <a:cs typeface="+mj-cs"/>
              </a:rPr>
              <a:t>                 </a:t>
            </a:r>
            <a:r>
              <a:rPr lang="en-US" sz="2800" i="1" dirty="0">
                <a:solidFill>
                  <a:srgbClr val="0000CC"/>
                </a:solidFill>
                <a:latin typeface="Georgia" panose="02040502050405020303" pitchFamily="18" charset="0"/>
                <a:ea typeface="+mj-ea"/>
                <a:cs typeface="+mj-cs"/>
              </a:rPr>
              <a:t>of this </a:t>
            </a:r>
            <a:r>
              <a:rPr lang="en-US" sz="2800" i="1" u="sng" dirty="0">
                <a:solidFill>
                  <a:srgbClr val="0000CC"/>
                </a:solidFill>
                <a:latin typeface="Georgia" panose="02040502050405020303" pitchFamily="18" charset="0"/>
                <a:ea typeface="+mj-ea"/>
                <a:cs typeface="+mj-cs"/>
              </a:rPr>
              <a:t>seventh</a:t>
            </a:r>
            <a:r>
              <a:rPr lang="en-US" sz="2800" i="1" dirty="0">
                <a:solidFill>
                  <a:srgbClr val="0000CC"/>
                </a:solidFill>
                <a:latin typeface="Georgia" panose="02040502050405020303" pitchFamily="18" charset="0"/>
                <a:ea typeface="+mj-ea"/>
                <a:cs typeface="+mj-cs"/>
              </a:rPr>
              <a:t> month is </a:t>
            </a:r>
            <a:r>
              <a:rPr lang="en-US" sz="2800" i="1" dirty="0">
                <a:solidFill>
                  <a:srgbClr val="CC00FF"/>
                </a:solidFill>
                <a:latin typeface="Georgia" panose="02040502050405020303" pitchFamily="18" charset="0"/>
                <a:ea typeface="+mj-ea"/>
                <a:cs typeface="+mj-cs"/>
              </a:rPr>
              <a:t/>
            </a:r>
            <a:br>
              <a:rPr lang="en-US" sz="2800" i="1" dirty="0">
                <a:solidFill>
                  <a:srgbClr val="CC00FF"/>
                </a:solidFill>
                <a:latin typeface="Georgia" panose="02040502050405020303" pitchFamily="18" charset="0"/>
                <a:ea typeface="+mj-ea"/>
                <a:cs typeface="+mj-cs"/>
              </a:rPr>
            </a:br>
            <a:r>
              <a:rPr lang="en-US" sz="2800" i="1" dirty="0">
                <a:solidFill>
                  <a:srgbClr val="CC00FF"/>
                </a:solidFill>
                <a:latin typeface="Georgia" panose="02040502050405020303" pitchFamily="18" charset="0"/>
                <a:ea typeface="+mj-ea"/>
                <a:cs typeface="+mj-cs"/>
              </a:rPr>
              <a:t>				</a:t>
            </a:r>
            <a:r>
              <a:rPr lang="en-US" sz="2800" i="1" u="sng" dirty="0">
                <a:solidFill>
                  <a:schemeClr val="tx1">
                    <a:lumMod val="95000"/>
                    <a:lumOff val="5000"/>
                  </a:schemeClr>
                </a:solidFill>
                <a:latin typeface="Arial Black" panose="020B0A04020102020204" pitchFamily="34" charset="0"/>
                <a:ea typeface="+mj-ea"/>
                <a:cs typeface="+mj-cs"/>
              </a:rPr>
              <a:t>The</a:t>
            </a:r>
            <a:r>
              <a:rPr lang="en-US" sz="2800" i="1" dirty="0">
                <a:solidFill>
                  <a:srgbClr val="CC00FF"/>
                </a:solidFill>
                <a:latin typeface="Arial Black" panose="020B0A04020102020204" pitchFamily="34" charset="0"/>
                <a:ea typeface="+mj-ea"/>
                <a:cs typeface="+mj-cs"/>
              </a:rPr>
              <a:t> </a:t>
            </a:r>
            <a:r>
              <a:rPr lang="en-US" sz="2800" i="1" dirty="0">
                <a:solidFill>
                  <a:schemeClr val="tx1">
                    <a:lumMod val="95000"/>
                    <a:lumOff val="5000"/>
                  </a:schemeClr>
                </a:solidFill>
                <a:latin typeface="Arial Black" panose="020B0A04020102020204" pitchFamily="34" charset="0"/>
                <a:ea typeface="+mj-ea"/>
                <a:cs typeface="+mj-cs"/>
              </a:rPr>
              <a:t>Day </a:t>
            </a:r>
            <a:r>
              <a:rPr lang="en-US" sz="2800" i="1" dirty="0">
                <a:solidFill>
                  <a:srgbClr val="CC00FF"/>
                </a:solidFill>
                <a:latin typeface="Arial Black" panose="020B0A04020102020204" pitchFamily="34" charset="0"/>
                <a:ea typeface="+mj-ea"/>
                <a:cs typeface="+mj-cs"/>
              </a:rPr>
              <a:t>of </a:t>
            </a:r>
            <a:r>
              <a:rPr lang="en-US" sz="2800" b="1" i="1" u="sng" dirty="0">
                <a:solidFill>
                  <a:srgbClr val="CC00FF"/>
                </a:solidFill>
                <a:latin typeface="Arial Black" panose="020B0A04020102020204" pitchFamily="34" charset="0"/>
                <a:ea typeface="+mj-ea"/>
                <a:cs typeface="+mj-cs"/>
              </a:rPr>
              <a:t>Atonement</a:t>
            </a:r>
            <a:r>
              <a:rPr lang="en-US" sz="2800" b="1" i="1" dirty="0">
                <a:solidFill>
                  <a:srgbClr val="CC00FF"/>
                </a:solidFill>
                <a:latin typeface="Arial Black" panose="020B0A04020102020204" pitchFamily="34" charset="0"/>
                <a:ea typeface="+mj-ea"/>
                <a:cs typeface="+mj-cs"/>
              </a:rPr>
              <a:t>. </a:t>
            </a:r>
          </a:p>
          <a:p>
            <a:pPr indent="-914400"/>
            <a:r>
              <a:rPr lang="en-US" sz="2800" b="1" i="1" dirty="0">
                <a:solidFill>
                  <a:srgbClr val="CC00FF"/>
                </a:solidFill>
                <a:latin typeface="Arial Black" panose="020B0A04020102020204" pitchFamily="34" charset="0"/>
                <a:ea typeface="+mj-ea"/>
                <a:cs typeface="+mj-cs"/>
              </a:rPr>
              <a:t/>
            </a:r>
            <a:br>
              <a:rPr lang="en-US" sz="2800" b="1" i="1" dirty="0">
                <a:solidFill>
                  <a:srgbClr val="CC00FF"/>
                </a:solidFill>
                <a:latin typeface="Arial Black" panose="020B0A04020102020204" pitchFamily="34" charset="0"/>
                <a:ea typeface="+mj-ea"/>
                <a:cs typeface="+mj-cs"/>
              </a:rPr>
            </a:br>
            <a:r>
              <a:rPr lang="en-US" sz="2800" b="1" i="1" dirty="0">
                <a:solidFill>
                  <a:srgbClr val="CC00FF"/>
                </a:solidFill>
                <a:latin typeface="Arial Black" panose="020B0A04020102020204" pitchFamily="34" charset="0"/>
                <a:ea typeface="+mj-ea"/>
                <a:cs typeface="+mj-cs"/>
              </a:rPr>
              <a:t>	</a:t>
            </a:r>
            <a:r>
              <a:rPr lang="en-US" sz="2800" i="1" dirty="0">
                <a:solidFill>
                  <a:srgbClr val="0000CC"/>
                </a:solidFill>
                <a:ea typeface="+mj-ea"/>
                <a:cs typeface="+mj-cs"/>
              </a:rPr>
              <a:t/>
            </a:r>
            <a:br>
              <a:rPr lang="en-US" sz="2800" i="1" dirty="0">
                <a:solidFill>
                  <a:srgbClr val="0000CC"/>
                </a:solidFill>
                <a:ea typeface="+mj-ea"/>
                <a:cs typeface="+mj-cs"/>
              </a:rPr>
            </a:br>
            <a:r>
              <a:rPr lang="en-US" sz="2800" i="1" dirty="0">
                <a:solidFill>
                  <a:srgbClr val="0000CC"/>
                </a:solidFill>
                <a:ea typeface="+mj-ea"/>
                <a:cs typeface="+mj-cs"/>
              </a:rPr>
              <a:t/>
            </a:r>
            <a:br>
              <a:rPr lang="en-US" sz="2800" i="1" dirty="0">
                <a:solidFill>
                  <a:srgbClr val="0000CC"/>
                </a:solidFill>
                <a:ea typeface="+mj-ea"/>
                <a:cs typeface="+mj-cs"/>
              </a:rPr>
            </a:br>
            <a:endParaRPr lang="en-US" sz="2800" b="1" dirty="0">
              <a:solidFill>
                <a:schemeClr val="tx1"/>
              </a:solidFill>
            </a:endParaRPr>
          </a:p>
        </p:txBody>
      </p:sp>
      <p:grpSp>
        <p:nvGrpSpPr>
          <p:cNvPr id="2" name="Group 1"/>
          <p:cNvGrpSpPr/>
          <p:nvPr/>
        </p:nvGrpSpPr>
        <p:grpSpPr>
          <a:xfrm>
            <a:off x="3734761" y="1366315"/>
            <a:ext cx="5673373" cy="1148090"/>
            <a:chOff x="3438660" y="3747752"/>
            <a:chExt cx="5476437" cy="1086422"/>
          </a:xfrm>
        </p:grpSpPr>
        <p:sp>
          <p:nvSpPr>
            <p:cNvPr id="6" name="4-Point Star 5"/>
            <p:cNvSpPr/>
            <p:nvPr/>
          </p:nvSpPr>
          <p:spPr>
            <a:xfrm>
              <a:off x="3438660" y="3747752"/>
              <a:ext cx="927278" cy="746975"/>
            </a:xfrm>
            <a:prstGeom prst="star4">
              <a:avLst/>
            </a:prstGeom>
            <a:solidFill>
              <a:srgbClr val="00B050"/>
            </a:solidFill>
            <a:ln w="57150">
              <a:solidFill>
                <a:srgbClr val="95054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8697863" y="4252845"/>
              <a:ext cx="217234" cy="483763"/>
            </a:xfrm>
            <a:prstGeom prst="straightConnector1">
              <a:avLst/>
            </a:prstGeom>
            <a:ln w="76200">
              <a:solidFill>
                <a:srgbClr val="FF0066"/>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Curved Down Arrow 9"/>
            <p:cNvSpPr/>
            <p:nvPr/>
          </p:nvSpPr>
          <p:spPr>
            <a:xfrm rot="873341">
              <a:off x="4580959" y="3982560"/>
              <a:ext cx="2441262" cy="851614"/>
            </a:xfrm>
            <a:prstGeom prst="curvedDownArrow">
              <a:avLst>
                <a:gd name="adj1" fmla="val 25000"/>
                <a:gd name="adj2" fmla="val 91001"/>
                <a:gd name="adj3" fmla="val 38636"/>
              </a:avLst>
            </a:prstGeom>
            <a:gradFill>
              <a:gsLst>
                <a:gs pos="0">
                  <a:schemeClr val="accent1">
                    <a:lumMod val="5000"/>
                    <a:lumOff val="95000"/>
                  </a:schemeClr>
                </a:gs>
                <a:gs pos="63000">
                  <a:srgbClr val="FFFF00"/>
                </a:gs>
                <a:gs pos="100000">
                  <a:srgbClr val="FF0066"/>
                </a:gs>
              </a:gsLst>
              <a:lin ang="5400000" scaled="1"/>
            </a:gradFill>
            <a:ln w="57150">
              <a:solidFill>
                <a:srgbClr val="0099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1210918" y="3449197"/>
            <a:ext cx="9943489" cy="662075"/>
          </a:xfrm>
          <a:prstGeom prst="rect">
            <a:avLst/>
          </a:prstGeom>
          <a:gradFill>
            <a:gsLst>
              <a:gs pos="0">
                <a:srgbClr val="95F1FD"/>
              </a:gs>
              <a:gs pos="74000">
                <a:srgbClr val="FFFF00"/>
              </a:gs>
              <a:gs pos="100000">
                <a:srgbClr val="FF0066"/>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a:solidFill>
                  <a:schemeClr val="tx1"/>
                </a:solidFill>
              </a:rPr>
              <a:t>          shall be a </a:t>
            </a:r>
            <a:r>
              <a:rPr lang="en-US" sz="3600" b="1" i="1" u="sng" dirty="0">
                <a:solidFill>
                  <a:srgbClr val="0000CC"/>
                </a:solidFill>
                <a:effectLst>
                  <a:glow rad="228600">
                    <a:srgbClr val="FFC000">
                      <a:satMod val="175000"/>
                      <a:alpha val="40000"/>
                    </a:srgbClr>
                  </a:glow>
                </a:effectLst>
                <a:latin typeface="Georgia" panose="02040502050405020303" pitchFamily="18" charset="0"/>
              </a:rPr>
              <a:t>SET-APART GATHERING</a:t>
            </a:r>
            <a:r>
              <a:rPr lang="en-US" sz="3600" b="1" i="1" dirty="0">
                <a:solidFill>
                  <a:srgbClr val="0000CC"/>
                </a:solidFill>
                <a:effectLst>
                  <a:glow rad="228600">
                    <a:srgbClr val="FFC000">
                      <a:satMod val="175000"/>
                      <a:alpha val="40000"/>
                    </a:srgbClr>
                  </a:glow>
                </a:effectLst>
                <a:latin typeface="Georgia" panose="02040502050405020303" pitchFamily="18" charset="0"/>
              </a:rPr>
              <a:t> </a:t>
            </a:r>
            <a:r>
              <a:rPr lang="en-US" sz="2800" dirty="0">
                <a:solidFill>
                  <a:schemeClr val="tx1"/>
                </a:solidFill>
              </a:rPr>
              <a:t>for you.</a:t>
            </a:r>
            <a:endParaRPr lang="en-CA" dirty="0">
              <a:solidFill>
                <a:schemeClr val="tx1"/>
              </a:solidFill>
            </a:endParaRPr>
          </a:p>
        </p:txBody>
      </p:sp>
      <p:cxnSp>
        <p:nvCxnSpPr>
          <p:cNvPr id="12" name="Straight Arrow Connector 11"/>
          <p:cNvCxnSpPr/>
          <p:nvPr/>
        </p:nvCxnSpPr>
        <p:spPr>
          <a:xfrm flipV="1">
            <a:off x="2015231" y="2689934"/>
            <a:ext cx="1349406" cy="674703"/>
          </a:xfrm>
          <a:prstGeom prst="straightConnector1">
            <a:avLst/>
          </a:prstGeom>
          <a:ln w="76200">
            <a:solidFill>
              <a:srgbClr val="CC66FF"/>
            </a:solidFill>
            <a:headEnd type="none" w="med" len="med"/>
            <a:tailEnd type="arrow" w="med" len="med"/>
          </a:ln>
          <a:effectLst>
            <a:glow rad="228600">
              <a:schemeClr val="accent4">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66700" y="4719519"/>
            <a:ext cx="5139690" cy="1922930"/>
          </a:xfrm>
          <a:prstGeom prst="ellipse">
            <a:avLst/>
          </a:prstGeom>
          <a:gradFill>
            <a:gsLst>
              <a:gs pos="0">
                <a:srgbClr val="FF00FF"/>
              </a:gs>
              <a:gs pos="55000">
                <a:schemeClr val="tx1"/>
              </a:gs>
              <a:gs pos="90000">
                <a:srgbClr val="FF0066"/>
              </a:gs>
            </a:gsLst>
            <a:lin ang="5400000" scaled="1"/>
          </a:gradFill>
          <a:effectLst>
            <a:glow rad="127000">
              <a:srgbClr val="FF99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5400" b="1" dirty="0">
                <a:solidFill>
                  <a:srgbClr val="95F1FD"/>
                </a:solidFill>
              </a:rPr>
              <a:t>2</a:t>
            </a:r>
            <a:r>
              <a:rPr lang="en-CA" sz="5400" b="1" baseline="30000" dirty="0">
                <a:solidFill>
                  <a:srgbClr val="95F1FD"/>
                </a:solidFill>
              </a:rPr>
              <a:t>nd</a:t>
            </a:r>
            <a:r>
              <a:rPr lang="en-CA" sz="5400" b="1" dirty="0">
                <a:solidFill>
                  <a:srgbClr val="95F1FD"/>
                </a:solidFill>
              </a:rPr>
              <a:t> </a:t>
            </a:r>
            <a:r>
              <a:rPr lang="en-CA" sz="4400" b="1" dirty="0">
                <a:solidFill>
                  <a:srgbClr val="95F1FD"/>
                </a:solidFill>
              </a:rPr>
              <a:t>Reference Point!</a:t>
            </a:r>
          </a:p>
        </p:txBody>
      </p:sp>
      <p:pic>
        <p:nvPicPr>
          <p:cNvPr id="14" name="Picture 25"/>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720004" y="3807548"/>
            <a:ext cx="3958339" cy="3202657"/>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a:xfrm>
            <a:off x="11555730" y="6368923"/>
            <a:ext cx="428866" cy="365125"/>
          </a:xfrm>
        </p:spPr>
        <p:txBody>
          <a:bodyPr/>
          <a:lstStyle/>
          <a:p>
            <a:fld id="{0FAB87E4-7748-4117-92E5-790DAABEC644}" type="slidenum">
              <a:rPr lang="en-US" sz="1400" b="1" smtClean="0">
                <a:solidFill>
                  <a:schemeClr val="tx1"/>
                </a:solidFill>
              </a:rPr>
              <a:t>19</a:t>
            </a:fld>
            <a:endParaRPr lang="en-US" sz="1400" b="1" dirty="0">
              <a:solidFill>
                <a:schemeClr val="tx1"/>
              </a:solidFill>
            </a:endParaRPr>
          </a:p>
        </p:txBody>
      </p:sp>
      <p:cxnSp>
        <p:nvCxnSpPr>
          <p:cNvPr id="15" name="Straight Arrow Connector 14"/>
          <p:cNvCxnSpPr/>
          <p:nvPr/>
        </p:nvCxnSpPr>
        <p:spPr>
          <a:xfrm flipH="1" flipV="1">
            <a:off x="1651247" y="4199138"/>
            <a:ext cx="133165" cy="520381"/>
          </a:xfrm>
          <a:prstGeom prst="straightConnector1">
            <a:avLst/>
          </a:prstGeom>
          <a:ln w="76200">
            <a:solidFill>
              <a:srgbClr val="FF3399"/>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48835" y="5557392"/>
            <a:ext cx="1390065" cy="957708"/>
          </a:xfrm>
          <a:prstGeom prst="rect">
            <a:avLst/>
          </a:prstGeom>
          <a:gradFill>
            <a:gsLst>
              <a:gs pos="26000">
                <a:srgbClr val="95F1FD"/>
              </a:gs>
              <a:gs pos="73000">
                <a:srgbClr val="FFFF00"/>
              </a:gs>
              <a:gs pos="100000">
                <a:srgbClr val="FF0066"/>
              </a:gs>
            </a:gsLst>
            <a:lin ang="5400000" scaled="1"/>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8000" dirty="0">
                <a:ln w="19050">
                  <a:solidFill>
                    <a:srgbClr val="0000FF"/>
                  </a:solidFill>
                </a:ln>
                <a:gradFill>
                  <a:gsLst>
                    <a:gs pos="26000">
                      <a:srgbClr val="CC66FF">
                        <a:lumMod val="74000"/>
                      </a:srgbClr>
                    </a:gs>
                    <a:gs pos="73000">
                      <a:srgbClr val="FFFF00"/>
                    </a:gs>
                    <a:gs pos="100000">
                      <a:srgbClr val="FF0066"/>
                    </a:gs>
                  </a:gsLst>
                  <a:lin ang="5400000" scaled="1"/>
                </a:gradFill>
                <a:latin typeface="Arial Black" panose="020B0A04020102020204" pitchFamily="34" charset="0"/>
              </a:rPr>
              <a:t>IT</a:t>
            </a:r>
          </a:p>
        </p:txBody>
      </p:sp>
    </p:spTree>
    <p:extLst>
      <p:ext uri="{BB962C8B-B14F-4D97-AF65-F5344CB8AC3E}">
        <p14:creationId xmlns:p14="http://schemas.microsoft.com/office/powerpoint/2010/main" val="4116185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par>
                                <p:cTn id="20" presetID="41" presetClass="path" presetSubtype="0" accel="50000" decel="50000" fill="hold" grpId="0" nodeType="withEffect">
                                  <p:stCondLst>
                                    <p:cond delay="250"/>
                                  </p:stCondLst>
                                  <p:childTnLst>
                                    <p:animMotion origin="layout" path="M -0.00885 -0.00532 C -0.01302 0.00672 -0.13658 0.07824 -0.17317 0.04167 C -0.21002 0.00533 -0.21367 -0.22037 -0.22851 -0.22477 C -0.24362 -0.22893 -0.25208 0.0338 -0.26315 0.01621 C -0.27382 -0.00139 -0.28359 -0.19838 -0.2914 -0.24097 C -0.29882 -0.28287 -0.30794 -0.08403 -0.31354 -0.09884 C -0.31901 -0.11365 -0.32135 -0.29907 -0.32421 -0.32986 C -0.32734 -0.36065 -0.32838 -0.28403 -0.33203 -0.28403 C -0.33567 -0.28403 -0.33945 -0.30787 -0.33945 -0.32986 C -0.33945 -0.31828 -0.3414 -0.30648 -0.34362 -0.30648 C -0.34466 -0.30648 -0.34726 -0.31828 -0.34726 -0.32986 C -0.34726 -0.32407 -0.3483 -0.31828 -0.34935 -0.31828 C -0.34935 -0.31666 -0.35104 -0.32407 -0.35104 -0.32986 C -0.35104 -0.32685 -0.35104 -0.32407 -0.35208 -0.32407 C -0.35208 -0.32569 -0.35299 -0.32708 -0.35299 -0.32986 L -0.35299 -0.32569 C -0.35403 -0.32569 -0.35403 -0.32685 -0.35403 -0.3287 C -0.35507 -0.3287 -0.35507 -0.32708 -0.35507 -0.32569 C -0.35586 -0.32569 -0.35586 -0.32685 -0.35586 -0.3287 " pathEditMode="relative" rAng="0" ptsTypes="AAAAAAAAAAAAAAAAAAA">
                                      <p:cBhvr>
                                        <p:cTn id="21" dur="2000" fill="hold"/>
                                        <p:tgtEl>
                                          <p:spTgt spid="7"/>
                                        </p:tgtEl>
                                        <p:attrNameLst>
                                          <p:attrName>ppt_x</p:attrName>
                                          <p:attrName>ppt_y</p:attrName>
                                        </p:attrNameLst>
                                      </p:cBhvr>
                                      <p:rCtr x="-17357" y="-13750"/>
                                    </p:animMotion>
                                  </p:childTnLst>
                                </p:cTn>
                              </p:par>
                              <p:par>
                                <p:cTn id="22" presetID="22" presetClass="entr" presetSubtype="4" repeatCount="3000" fill="hold" nodeType="withEffect">
                                  <p:stCondLst>
                                    <p:cond delay="3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31" presetClass="entr" presetSubtype="0" fill="hold" nodeType="withEffect">
                                  <p:stCondLst>
                                    <p:cond delay="10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2079">
              <a:srgbClr val="060A4E"/>
            </a:gs>
            <a:gs pos="100000">
              <a:srgbClr val="01020F"/>
            </a:gs>
            <a:gs pos="0">
              <a:srgbClr val="000000"/>
            </a:gs>
            <a:gs pos="39999">
              <a:srgbClr val="0A128C"/>
            </a:gs>
            <a:gs pos="55000">
              <a:srgbClr val="181CC7"/>
            </a:gs>
            <a:gs pos="72000">
              <a:srgbClr val="7005D4"/>
            </a:gs>
            <a:gs pos="87000">
              <a:srgbClr val="8C3D91"/>
            </a:gs>
          </a:gsLst>
          <a:lin ang="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22441" y="6395944"/>
            <a:ext cx="2743200" cy="365125"/>
          </a:xfrm>
        </p:spPr>
        <p:txBody>
          <a:bodyPr/>
          <a:lstStyle/>
          <a:p>
            <a:fld id="{0FAB87E4-7748-4117-92E5-790DAABEC644}" type="slidenum">
              <a:rPr lang="en-US" smtClean="0"/>
              <a:pPr/>
              <a:t>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5944" y="101598"/>
            <a:ext cx="9144000" cy="6858000"/>
          </a:xfrm>
          <a:prstGeom prst="rect">
            <a:avLst/>
          </a:prstGeom>
          <a:effectLst>
            <a:softEdge rad="406400"/>
          </a:effectLst>
        </p:spPr>
      </p:pic>
      <p:pic>
        <p:nvPicPr>
          <p:cNvPr id="4" name="Picture 2" descr="C:\Users\Rae\Desktop\draped curtain1.pn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1667" r="100000"/>
                    </a14:imgEffect>
                  </a14:imgLayer>
                </a14:imgProps>
              </a:ext>
              <a:ext uri="{28A0092B-C50C-407E-A947-70E740481C1C}">
                <a14:useLocalDpi xmlns:a14="http://schemas.microsoft.com/office/drawing/2010/main"/>
              </a:ext>
            </a:extLst>
          </a:blip>
          <a:srcRect/>
          <a:stretch>
            <a:fillRect/>
          </a:stretch>
        </p:blipFill>
        <p:spPr bwMode="auto">
          <a:xfrm>
            <a:off x="7435726" y="-308205"/>
            <a:ext cx="5379313" cy="73916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Rae\Desktop\draped curtain1.pn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1667" r="100000"/>
                    </a14:imgEffect>
                  </a14:imgLayer>
                </a14:imgProps>
              </a:ext>
              <a:ext uri="{28A0092B-C50C-407E-A947-70E740481C1C}">
                <a14:useLocalDpi xmlns:a14="http://schemas.microsoft.com/office/drawing/2010/main"/>
              </a:ext>
            </a:extLst>
          </a:blip>
          <a:srcRect/>
          <a:stretch>
            <a:fillRect/>
          </a:stretch>
        </p:blipFill>
        <p:spPr bwMode="auto">
          <a:xfrm flipH="1">
            <a:off x="-565280" y="-308205"/>
            <a:ext cx="4817359" cy="73916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71039" y="116632"/>
            <a:ext cx="5429418"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dirty="0">
                <a:ln w="11430"/>
                <a:solidFill>
                  <a:srgbClr val="DFA6C0"/>
                </a:solidFill>
                <a:effectLst>
                  <a:outerShdw blurRad="80000" dist="40000" dir="5040000" algn="tl">
                    <a:srgbClr val="000000">
                      <a:alpha val="30000"/>
                    </a:srgbClr>
                  </a:outerShdw>
                </a:effectLst>
                <a:latin typeface="Segoe Print" pitchFamily="2" charset="0"/>
              </a:rPr>
              <a:t>Yom Kippur  </a:t>
            </a:r>
            <a:r>
              <a:rPr lang="en-US" sz="4400" b="1" dirty="0">
                <a:ln w="11430"/>
                <a:solidFill>
                  <a:srgbClr val="DFA6C0"/>
                </a:solidFill>
                <a:effectLst>
                  <a:outerShdw blurRad="80000" dist="40000" dir="5040000" algn="tl">
                    <a:srgbClr val="000000">
                      <a:alpha val="30000"/>
                    </a:srgbClr>
                  </a:outerShdw>
                </a:effectLst>
                <a:latin typeface="Segoe Print" pitchFamily="2" charset="0"/>
              </a:rPr>
              <a:t/>
            </a:r>
            <a:br>
              <a:rPr lang="en-US" sz="4400" b="1" dirty="0">
                <a:ln w="11430"/>
                <a:solidFill>
                  <a:srgbClr val="DFA6C0"/>
                </a:solidFill>
                <a:effectLst>
                  <a:outerShdw blurRad="80000" dist="40000" dir="5040000" algn="tl">
                    <a:srgbClr val="000000">
                      <a:alpha val="30000"/>
                    </a:srgbClr>
                  </a:outerShdw>
                </a:effectLst>
                <a:latin typeface="Segoe Print" pitchFamily="2" charset="0"/>
              </a:rPr>
            </a:br>
            <a:r>
              <a:rPr lang="en-US" sz="3000" b="1" dirty="0">
                <a:ln w="11430"/>
                <a:solidFill>
                  <a:srgbClr val="DFA6C0"/>
                </a:solidFill>
                <a:effectLst>
                  <a:outerShdw blurRad="80000" dist="40000" dir="5040000" algn="tl">
                    <a:srgbClr val="000000">
                      <a:alpha val="30000"/>
                    </a:srgbClr>
                  </a:outerShdw>
                </a:effectLst>
                <a:latin typeface="Segoe Print" pitchFamily="2" charset="0"/>
              </a:rPr>
              <a:t>(Day of </a:t>
            </a:r>
            <a:br>
              <a:rPr lang="en-US" sz="3000" b="1" dirty="0">
                <a:ln w="11430"/>
                <a:solidFill>
                  <a:srgbClr val="DFA6C0"/>
                </a:solidFill>
                <a:effectLst>
                  <a:outerShdw blurRad="80000" dist="40000" dir="5040000" algn="tl">
                    <a:srgbClr val="000000">
                      <a:alpha val="30000"/>
                    </a:srgbClr>
                  </a:outerShdw>
                </a:effectLst>
                <a:latin typeface="Segoe Print" pitchFamily="2" charset="0"/>
              </a:rPr>
            </a:br>
            <a:r>
              <a:rPr lang="en-US" sz="3000" b="1" dirty="0">
                <a:ln w="11430"/>
                <a:solidFill>
                  <a:srgbClr val="DFA6C0"/>
                </a:solidFill>
                <a:effectLst>
                  <a:outerShdw blurRad="80000" dist="40000" dir="5040000" algn="tl">
                    <a:srgbClr val="000000">
                      <a:alpha val="30000"/>
                    </a:srgbClr>
                  </a:outerShdw>
                </a:effectLst>
                <a:latin typeface="Segoe Print" pitchFamily="2" charset="0"/>
              </a:rPr>
              <a:t>Atonement)</a:t>
            </a:r>
            <a:endParaRPr lang="en-US" sz="3000" b="1" cap="none" spc="0" dirty="0">
              <a:ln w="11430"/>
              <a:solidFill>
                <a:srgbClr val="DFA6C0"/>
              </a:solidFill>
              <a:effectLst>
                <a:outerShdw blurRad="80000" dist="40000" dir="5040000" algn="tl">
                  <a:srgbClr val="000000">
                    <a:alpha val="30000"/>
                  </a:srgbClr>
                </a:outerShdw>
              </a:effectLst>
              <a:latin typeface="Segoe Print" pitchFamily="2" charset="0"/>
            </a:endParaRPr>
          </a:p>
        </p:txBody>
      </p:sp>
      <p:sp>
        <p:nvSpPr>
          <p:cNvPr id="7" name="Rectangle 6"/>
          <p:cNvSpPr/>
          <p:nvPr/>
        </p:nvSpPr>
        <p:spPr>
          <a:xfrm>
            <a:off x="1475807" y="6065730"/>
            <a:ext cx="9981886"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solidFill>
                  <a:srgbClr val="DFA6C0"/>
                </a:solidFill>
                <a:effectLst>
                  <a:glow rad="292100">
                    <a:srgbClr val="7030A0"/>
                  </a:glow>
                  <a:outerShdw blurRad="80000" dist="40000" dir="5040000" algn="tl">
                    <a:srgbClr val="000000">
                      <a:alpha val="30000"/>
                    </a:srgbClr>
                  </a:outerShdw>
                </a:effectLst>
                <a:latin typeface="Segoe Print" pitchFamily="2" charset="0"/>
              </a:rPr>
              <a:t>The most solemn Sabbath of </a:t>
            </a:r>
            <a:r>
              <a:rPr lang="en-US" sz="3600" b="1">
                <a:ln w="11430"/>
                <a:solidFill>
                  <a:srgbClr val="DFA6C0"/>
                </a:solidFill>
                <a:effectLst>
                  <a:glow rad="292100">
                    <a:srgbClr val="7030A0"/>
                  </a:glow>
                  <a:outerShdw blurRad="80000" dist="40000" dir="5040000" algn="tl">
                    <a:srgbClr val="000000">
                      <a:alpha val="30000"/>
                    </a:srgbClr>
                  </a:outerShdw>
                </a:effectLst>
                <a:latin typeface="Segoe Print" pitchFamily="2" charset="0"/>
              </a:rPr>
              <a:t>the </a:t>
            </a:r>
            <a:r>
              <a:rPr lang="en-US" sz="3600" b="1" smtClean="0">
                <a:ln w="11430"/>
                <a:solidFill>
                  <a:srgbClr val="DFA6C0"/>
                </a:solidFill>
                <a:effectLst>
                  <a:glow rad="292100">
                    <a:srgbClr val="7030A0"/>
                  </a:glow>
                  <a:outerShdw blurRad="80000" dist="40000" dir="5040000" algn="tl">
                    <a:srgbClr val="000000">
                      <a:alpha val="30000"/>
                    </a:srgbClr>
                  </a:outerShdw>
                </a:effectLst>
                <a:latin typeface="Segoe Print" pitchFamily="2" charset="0"/>
              </a:rPr>
              <a:t>year!</a:t>
            </a:r>
            <a:endParaRPr lang="en-US" sz="4400" b="1" cap="none" spc="0" dirty="0">
              <a:ln w="11430"/>
              <a:solidFill>
                <a:srgbClr val="DFA6C0"/>
              </a:solidFill>
              <a:effectLst>
                <a:glow rad="292100">
                  <a:srgbClr val="7030A0"/>
                </a:glow>
                <a:outerShdw blurRad="80000" dist="40000" dir="5040000" algn="tl">
                  <a:srgbClr val="000000">
                    <a:alpha val="30000"/>
                  </a:srgbClr>
                </a:outerShdw>
              </a:effectLst>
              <a:latin typeface="Segoe Print" pitchFamily="2" charset="0"/>
            </a:endParaRPr>
          </a:p>
        </p:txBody>
      </p:sp>
    </p:spTree>
    <p:extLst>
      <p:ext uri="{BB962C8B-B14F-4D97-AF65-F5344CB8AC3E}">
        <p14:creationId xmlns:p14="http://schemas.microsoft.com/office/powerpoint/2010/main" val="169440089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CC66FF"/>
          </a:solidFill>
        </p:spPr>
        <p:txBody>
          <a:bodyPr/>
          <a:lstStyle/>
          <a:p>
            <a:r>
              <a:rPr lang="en-US" dirty="0">
                <a:solidFill>
                  <a:schemeClr val="accent1">
                    <a:lumMod val="20000"/>
                    <a:lumOff val="80000"/>
                  </a:schemeClr>
                </a:solidFill>
              </a:rPr>
              <a:t>.</a:t>
            </a:r>
          </a:p>
        </p:txBody>
      </p:sp>
      <p:sp>
        <p:nvSpPr>
          <p:cNvPr id="3" name="Text Placeholder 2"/>
          <p:cNvSpPr>
            <a:spLocks noGrp="1"/>
          </p:cNvSpPr>
          <p:nvPr>
            <p:ph type="body" idx="1"/>
          </p:nvPr>
        </p:nvSpPr>
        <p:spPr>
          <a:xfrm>
            <a:off x="115911" y="103030"/>
            <a:ext cx="11964472" cy="6645499"/>
          </a:xfrm>
          <a:solidFill>
            <a:schemeClr val="accent2">
              <a:lumMod val="20000"/>
              <a:lumOff val="80000"/>
            </a:schemeClr>
          </a:solidFill>
          <a:scene3d>
            <a:camera prst="orthographicFront"/>
            <a:lightRig rig="threePt" dir="t"/>
          </a:scene3d>
          <a:sp3d>
            <a:bevelT/>
          </a:sp3d>
        </p:spPr>
        <p:txBody>
          <a:bodyPr anchor="ctr">
            <a:normAutofit/>
            <a:sp3d extrusionH="57150">
              <a:bevelT w="38100" h="38100"/>
            </a:sp3d>
          </a:bodyPr>
          <a:lstStyle/>
          <a:p>
            <a:r>
              <a:rPr lang="en-US" sz="2800" i="1" dirty="0">
                <a:solidFill>
                  <a:prstClr val="black">
                    <a:lumMod val="95000"/>
                    <a:lumOff val="5000"/>
                  </a:prstClr>
                </a:solidFill>
                <a:latin typeface="Georgia" panose="02040502050405020303" pitchFamily="18" charset="0"/>
              </a:rPr>
              <a:t/>
            </a:r>
            <a:br>
              <a:rPr lang="en-US" sz="2800" i="1" dirty="0">
                <a:solidFill>
                  <a:prstClr val="black">
                    <a:lumMod val="95000"/>
                    <a:lumOff val="5000"/>
                  </a:prstClr>
                </a:solidFill>
                <a:latin typeface="Georgia" panose="02040502050405020303" pitchFamily="18" charset="0"/>
              </a:rPr>
            </a:b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3</a:t>
            </a: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23:28</a:t>
            </a:r>
            <a:r>
              <a:rPr lang="en-US" sz="2800" dirty="0">
                <a:solidFill>
                  <a:prstClr val="black"/>
                </a:solidFill>
                <a:latin typeface="Georgia" panose="02040502050405020303" pitchFamily="18" charset="0"/>
              </a:rPr>
              <a:t>  (</a:t>
            </a:r>
            <a:r>
              <a:rPr lang="en-US" sz="2800" b="1" u="sng" dirty="0">
                <a:solidFill>
                  <a:srgbClr val="FF0000"/>
                </a:solidFill>
                <a:latin typeface="Georgia" panose="02040502050405020303" pitchFamily="18" charset="0"/>
              </a:rPr>
              <a:t>a</a:t>
            </a:r>
            <a:r>
              <a:rPr lang="en-US" sz="2800" dirty="0">
                <a:solidFill>
                  <a:prstClr val="black"/>
                </a:solidFill>
                <a:latin typeface="Georgia" panose="02040502050405020303" pitchFamily="18" charset="0"/>
              </a:rPr>
              <a:t>)</a:t>
            </a:r>
          </a:p>
          <a:p>
            <a:pPr>
              <a:lnSpc>
                <a:spcPct val="110000"/>
              </a:lnSpc>
            </a:pPr>
            <a:r>
              <a:rPr lang="en-US" sz="2800" dirty="0">
                <a:solidFill>
                  <a:prstClr val="black"/>
                </a:solidFill>
                <a:latin typeface="Georgia" panose="02040502050405020303" pitchFamily="18" charset="0"/>
              </a:rPr>
              <a:t>	</a:t>
            </a:r>
            <a:r>
              <a:rPr lang="en-US" sz="3200" dirty="0">
                <a:solidFill>
                  <a:schemeClr val="accent2">
                    <a:lumMod val="75000"/>
                  </a:schemeClr>
                </a:solidFill>
                <a:latin typeface="Georgia" panose="02040502050405020303" pitchFamily="18" charset="0"/>
              </a:rPr>
              <a:t>And you do no work on </a:t>
            </a:r>
            <a:r>
              <a:rPr lang="en-US" sz="3200" b="1" u="sng" dirty="0">
                <a:solidFill>
                  <a:srgbClr val="00B0F0"/>
                </a:solidFill>
                <a:latin typeface="Georgia" panose="02040502050405020303" pitchFamily="18" charset="0"/>
              </a:rPr>
              <a:t>THAT</a:t>
            </a:r>
            <a:r>
              <a:rPr lang="en-US" sz="3200" u="sng" dirty="0">
                <a:solidFill>
                  <a:srgbClr val="00B0F0"/>
                </a:solidFill>
                <a:latin typeface="Georgia" panose="02040502050405020303" pitchFamily="18" charset="0"/>
              </a:rPr>
              <a:t> </a:t>
            </a:r>
            <a:r>
              <a:rPr lang="en-US" sz="3200" b="1" u="sng" dirty="0">
                <a:solidFill>
                  <a:srgbClr val="00B0F0"/>
                </a:solidFill>
                <a:latin typeface="Georgia" panose="02040502050405020303" pitchFamily="18" charset="0"/>
              </a:rPr>
              <a:t>SAME DAY</a:t>
            </a:r>
            <a:r>
              <a:rPr lang="en-US" sz="3200" b="1" dirty="0">
                <a:solidFill>
                  <a:srgbClr val="00B0F0"/>
                </a:solidFill>
                <a:latin typeface="Georgia" panose="02040502050405020303" pitchFamily="18" charset="0"/>
              </a:rPr>
              <a:t>,</a:t>
            </a:r>
          </a:p>
          <a:p>
            <a:pPr>
              <a:lnSpc>
                <a:spcPct val="110000"/>
              </a:lnSpc>
            </a:pPr>
            <a:endParaRPr lang="en-US" sz="2800" b="1" dirty="0">
              <a:solidFill>
                <a:srgbClr val="00B0F0"/>
              </a:solidFill>
              <a:latin typeface="Georgia" panose="02040502050405020303" pitchFamily="18" charset="0"/>
            </a:endParaRPr>
          </a:p>
          <a:p>
            <a:pPr>
              <a:lnSpc>
                <a:spcPct val="110000"/>
              </a:lnSpc>
            </a:pPr>
            <a:r>
              <a:rPr lang="en-US" dirty="0">
                <a:solidFill>
                  <a:srgbClr val="950543"/>
                </a:solidFill>
                <a:latin typeface="Algerian" pitchFamily="82" charset="0"/>
              </a:rPr>
              <a:t>Lev 23:27 </a:t>
            </a:r>
            <a:r>
              <a:rPr lang="en-US" dirty="0">
                <a:solidFill>
                  <a:prstClr val="black"/>
                </a:solidFill>
                <a:latin typeface="Georgia" panose="02040502050405020303" pitchFamily="18" charset="0"/>
              </a:rPr>
              <a:t>	</a:t>
            </a:r>
            <a:r>
              <a:rPr lang="en-US" sz="2800" dirty="0">
                <a:solidFill>
                  <a:srgbClr val="0000CC"/>
                </a:solidFill>
                <a:latin typeface="Georgia" panose="02040502050405020303" pitchFamily="18" charset="0"/>
              </a:rPr>
              <a:t>“On the </a:t>
            </a:r>
            <a:r>
              <a:rPr lang="en-US" sz="3600" b="1" i="1" u="sng" dirty="0">
                <a:solidFill>
                  <a:srgbClr val="FF0066"/>
                </a:solidFill>
                <a:latin typeface="Georgia" panose="02040502050405020303" pitchFamily="18" charset="0"/>
              </a:rPr>
              <a:t>TENTH DAY</a:t>
            </a:r>
            <a:r>
              <a:rPr lang="en-US" sz="3600" b="1" i="1" dirty="0">
                <a:solidFill>
                  <a:srgbClr val="FF0066"/>
                </a:solidFill>
                <a:latin typeface="Georgia" panose="02040502050405020303" pitchFamily="18" charset="0"/>
              </a:rPr>
              <a:t> </a:t>
            </a:r>
            <a:r>
              <a:rPr lang="en-US" sz="2800" i="1" dirty="0">
                <a:solidFill>
                  <a:srgbClr val="0000CC"/>
                </a:solidFill>
                <a:latin typeface="Georgia" panose="02040502050405020303" pitchFamily="18" charset="0"/>
              </a:rPr>
              <a:t>of this </a:t>
            </a:r>
            <a:r>
              <a:rPr lang="en-US" sz="2800" i="1" u="sng" dirty="0">
                <a:solidFill>
                  <a:srgbClr val="0000CC"/>
                </a:solidFill>
                <a:latin typeface="Georgia" panose="02040502050405020303" pitchFamily="18" charset="0"/>
              </a:rPr>
              <a:t>seventh</a:t>
            </a:r>
            <a:r>
              <a:rPr lang="en-US" sz="2800" i="1" dirty="0">
                <a:solidFill>
                  <a:srgbClr val="0000CC"/>
                </a:solidFill>
                <a:latin typeface="Georgia" panose="02040502050405020303" pitchFamily="18" charset="0"/>
              </a:rPr>
              <a:t> month…</a:t>
            </a:r>
            <a:endParaRPr lang="en-US" sz="2800" b="1" dirty="0">
              <a:solidFill>
                <a:srgbClr val="00B0F0"/>
              </a:solidFill>
              <a:latin typeface="Georgia" panose="02040502050405020303" pitchFamily="18" charset="0"/>
            </a:endParaRPr>
          </a:p>
          <a:p>
            <a:pPr>
              <a:lnSpc>
                <a:spcPct val="110000"/>
              </a:lnSpc>
            </a:pPr>
            <a:r>
              <a:rPr lang="en-US" sz="2800" b="1" dirty="0">
                <a:solidFill>
                  <a:srgbClr val="00B0F0"/>
                </a:solidFill>
                <a:latin typeface="Georgia" panose="02040502050405020303" pitchFamily="18" charset="0"/>
              </a:rPr>
              <a:t> </a:t>
            </a:r>
          </a:p>
          <a:p>
            <a:pPr>
              <a:lnSpc>
                <a:spcPct val="110000"/>
              </a:lnSpc>
            </a:pP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4</a:t>
            </a: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23:28</a:t>
            </a:r>
            <a:r>
              <a:rPr lang="en-US" sz="2800" dirty="0">
                <a:solidFill>
                  <a:prstClr val="black"/>
                </a:solidFill>
                <a:latin typeface="Georgia" panose="02040502050405020303" pitchFamily="18" charset="0"/>
              </a:rPr>
              <a:t>  (</a:t>
            </a:r>
            <a:r>
              <a:rPr lang="en-US" sz="2800" b="1" u="sng" dirty="0">
                <a:solidFill>
                  <a:srgbClr val="FF0000"/>
                </a:solidFill>
                <a:latin typeface="Georgia" panose="02040502050405020303" pitchFamily="18" charset="0"/>
              </a:rPr>
              <a:t>b</a:t>
            </a:r>
            <a:r>
              <a:rPr lang="en-US" sz="2800" dirty="0">
                <a:solidFill>
                  <a:prstClr val="black"/>
                </a:solidFill>
                <a:latin typeface="Georgia" panose="02040502050405020303" pitchFamily="18" charset="0"/>
              </a:rPr>
              <a:t>)  </a:t>
            </a:r>
            <a:r>
              <a:rPr lang="en-US" sz="3200" dirty="0">
                <a:solidFill>
                  <a:srgbClr val="ED7D31">
                    <a:lumMod val="75000"/>
                  </a:srgbClr>
                </a:solidFill>
                <a:latin typeface="Georgia" panose="02040502050405020303" pitchFamily="18" charset="0"/>
              </a:rPr>
              <a:t>for </a:t>
            </a:r>
            <a:r>
              <a:rPr lang="en-US" sz="3200" b="1" u="sng" dirty="0">
                <a:solidFill>
                  <a:srgbClr val="00B0F0"/>
                </a:solidFill>
                <a:latin typeface="Georgia" panose="02040502050405020303" pitchFamily="18" charset="0"/>
              </a:rPr>
              <a:t>IT</a:t>
            </a:r>
            <a:r>
              <a:rPr lang="en-US" sz="3200" dirty="0">
                <a:solidFill>
                  <a:srgbClr val="ED7D31">
                    <a:lumMod val="75000"/>
                  </a:srgbClr>
                </a:solidFill>
                <a:latin typeface="Georgia" panose="02040502050405020303" pitchFamily="18" charset="0"/>
              </a:rPr>
              <a:t> is the Day of Atonement, </a:t>
            </a:r>
            <a:br>
              <a:rPr lang="en-US" sz="3200" dirty="0">
                <a:solidFill>
                  <a:srgbClr val="ED7D31">
                    <a:lumMod val="75000"/>
                  </a:srgbClr>
                </a:solidFill>
                <a:latin typeface="Georgia" panose="02040502050405020303" pitchFamily="18" charset="0"/>
              </a:rPr>
            </a:br>
            <a:r>
              <a:rPr lang="en-US" sz="3200" dirty="0">
                <a:solidFill>
                  <a:srgbClr val="ED7D31">
                    <a:lumMod val="75000"/>
                  </a:srgbClr>
                </a:solidFill>
                <a:latin typeface="Georgia" panose="02040502050405020303" pitchFamily="18" charset="0"/>
              </a:rPr>
              <a:t>           to make atonement for you before</a:t>
            </a:r>
            <a:r>
              <a:rPr lang="en-US" sz="3200" dirty="0">
                <a:solidFill>
                  <a:prstClr val="black"/>
                </a:solidFill>
                <a:latin typeface="Georgia" panose="02040502050405020303" pitchFamily="18" charset="0"/>
              </a:rPr>
              <a:t> </a:t>
            </a:r>
            <a:r>
              <a:rPr lang="he-IL" sz="3200" b="1" dirty="0">
                <a:solidFill>
                  <a:srgbClr val="0000CC"/>
                </a:solidFill>
                <a:latin typeface="Times New Roman" panose="02020603050405020304" pitchFamily="18" charset="0"/>
                <a:cs typeface="Times New Roman" panose="02020603050405020304" pitchFamily="18" charset="0"/>
              </a:rPr>
              <a:t>יהוה</a:t>
            </a:r>
            <a:r>
              <a:rPr lang="en-US" sz="3200" dirty="0">
                <a:solidFill>
                  <a:prstClr val="black"/>
                </a:solidFill>
                <a:latin typeface="Georgia" panose="02040502050405020303" pitchFamily="18" charset="0"/>
              </a:rPr>
              <a:t> </a:t>
            </a:r>
            <a:r>
              <a:rPr lang="en-US" sz="3200" dirty="0">
                <a:solidFill>
                  <a:srgbClr val="ED7D31">
                    <a:lumMod val="75000"/>
                  </a:srgbClr>
                </a:solidFill>
                <a:latin typeface="Georgia" panose="02040502050405020303" pitchFamily="18" charset="0"/>
              </a:rPr>
              <a:t>your Elohim.</a:t>
            </a:r>
          </a:p>
        </p:txBody>
      </p:sp>
      <p:cxnSp>
        <p:nvCxnSpPr>
          <p:cNvPr id="5" name="Straight Arrow Connector 4"/>
          <p:cNvCxnSpPr/>
          <p:nvPr/>
        </p:nvCxnSpPr>
        <p:spPr>
          <a:xfrm flipH="1">
            <a:off x="4902926" y="2669309"/>
            <a:ext cx="1266965" cy="639948"/>
          </a:xfrm>
          <a:prstGeom prst="straightConnector1">
            <a:avLst/>
          </a:prstGeom>
          <a:ln w="76200">
            <a:solidFill>
              <a:srgbClr val="CC66FF"/>
            </a:solidFill>
            <a:headEnd type="none" w="med" len="med"/>
            <a:tailEnd type="arrow" w="med" len="med"/>
          </a:ln>
          <a:effectLst>
            <a:glow rad="127000">
              <a:srgbClr val="FFFF00"/>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4860012" y="3971638"/>
            <a:ext cx="1794788" cy="748952"/>
          </a:xfrm>
          <a:prstGeom prst="straightConnector1">
            <a:avLst/>
          </a:prstGeom>
          <a:ln w="76200">
            <a:solidFill>
              <a:srgbClr val="CC66FF"/>
            </a:solidFill>
            <a:headEnd type="none" w="med" len="med"/>
            <a:tailEnd type="arrow" w="med" len="med"/>
          </a:ln>
          <a:effectLst>
            <a:glow rad="127000">
              <a:srgbClr val="FFFF00"/>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1498579" y="6349274"/>
            <a:ext cx="490363" cy="365125"/>
          </a:xfrm>
        </p:spPr>
        <p:txBody>
          <a:bodyPr/>
          <a:lstStyle/>
          <a:p>
            <a:fld id="{0FAB87E4-7748-4117-92E5-790DAABEC644}" type="slidenum">
              <a:rPr lang="en-US" sz="1400" b="1" smtClean="0">
                <a:solidFill>
                  <a:schemeClr val="tx1"/>
                </a:solidFill>
              </a:rPr>
              <a:t>20</a:t>
            </a:fld>
            <a:endParaRPr lang="en-US" sz="1400" b="1" dirty="0">
              <a:solidFill>
                <a:schemeClr val="tx1"/>
              </a:solidFill>
            </a:endParaRPr>
          </a:p>
        </p:txBody>
      </p:sp>
      <p:sp>
        <p:nvSpPr>
          <p:cNvPr id="8" name="Rounded Rectangle 7"/>
          <p:cNvSpPr/>
          <p:nvPr/>
        </p:nvSpPr>
        <p:spPr>
          <a:xfrm rot="1275915">
            <a:off x="8762258" y="861135"/>
            <a:ext cx="2525051" cy="1154096"/>
          </a:xfrm>
          <a:prstGeom prst="roundRect">
            <a:avLst/>
          </a:prstGeom>
          <a:solidFill>
            <a:srgbClr val="FFCCFF"/>
          </a:solidFill>
          <a:ln w="28575"/>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8800" b="1" dirty="0">
                <a:ln w="28575">
                  <a:solidFill>
                    <a:srgbClr val="0000FF"/>
                  </a:solidFill>
                </a:ln>
              </a:rPr>
              <a:t>9</a:t>
            </a:r>
            <a:r>
              <a:rPr lang="en-CA" sz="8800" b="1" baseline="30000" dirty="0">
                <a:ln w="28575">
                  <a:solidFill>
                    <a:srgbClr val="0000FF"/>
                  </a:solidFill>
                </a:ln>
              </a:rPr>
              <a:t>th</a:t>
            </a:r>
            <a:r>
              <a:rPr lang="en-CA" sz="8800" b="1" dirty="0">
                <a:ln w="28575">
                  <a:solidFill>
                    <a:srgbClr val="0000FF"/>
                  </a:solidFill>
                </a:ln>
              </a:rPr>
              <a:t> ?</a:t>
            </a:r>
          </a:p>
        </p:txBody>
      </p:sp>
    </p:spTree>
    <p:extLst>
      <p:ext uri="{BB962C8B-B14F-4D97-AF65-F5344CB8AC3E}">
        <p14:creationId xmlns:p14="http://schemas.microsoft.com/office/powerpoint/2010/main" val="39934993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1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500"/>
                                        <p:tgtEl>
                                          <p:spTgt spid="3">
                                            <p:txEl>
                                              <p:pRg st="3" end="3"/>
                                            </p:txEl>
                                          </p:spTgt>
                                        </p:tgtEl>
                                      </p:cBhvr>
                                    </p:animEffect>
                                  </p:childTnLst>
                                </p:cTn>
                              </p:par>
                              <p:par>
                                <p:cTn id="13" presetID="22" presetClass="entr" presetSubtype="2" repeatCount="3000" fill="hold" nodeType="withEffect">
                                  <p:stCondLst>
                                    <p:cond delay="125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4" repeatCount="3000" fill="hold" nodeType="withEffect">
                                  <p:stCondLst>
                                    <p:cond delay="125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2750"/>
                            </p:stCondLst>
                            <p:childTnLst>
                              <p:par>
                                <p:cTn id="20" presetID="31" presetClass="entr" presetSubtype="0" fill="hold" grpId="0" nodeType="afterEffect">
                                  <p:stCondLst>
                                    <p:cond delay="75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par>
                                <p:cTn id="26" presetID="26" presetClass="emph" presetSubtype="0" repeatCount="3000" fill="hold" grpId="2" nodeType="withEffect">
                                  <p:stCondLst>
                                    <p:cond delay="1250"/>
                                  </p:stCondLst>
                                  <p:childTnLst>
                                    <p:animEffect transition="out" filter="fade">
                                      <p:cBhvr>
                                        <p:cTn id="27" dur="500" tmFilter="0, 0; .2, .5; .8, .5; 1, 0"/>
                                        <p:tgtEl>
                                          <p:spTgt spid="8"/>
                                        </p:tgtEl>
                                      </p:cBhvr>
                                    </p:animEffect>
                                    <p:animScale>
                                      <p:cBhvr>
                                        <p:cTn id="28" dur="250" autoRev="1" fill="hold"/>
                                        <p:tgtEl>
                                          <p:spTgt spid="8"/>
                                        </p:tgtEl>
                                      </p:cBhvr>
                                      <p:by x="105000" y="105000"/>
                                    </p:animScale>
                                  </p:childTnLst>
                                </p:cTn>
                              </p:par>
                              <p:par>
                                <p:cTn id="29" presetID="31" presetClass="exit" presetSubtype="0" fill="hold" grpId="1" nodeType="withEffect">
                                  <p:stCondLst>
                                    <p:cond delay="2500"/>
                                  </p:stCondLst>
                                  <p:childTnLst>
                                    <p:anim calcmode="lin" valueType="num">
                                      <p:cBhvr>
                                        <p:cTn id="30" dur="1000"/>
                                        <p:tgtEl>
                                          <p:spTgt spid="8"/>
                                        </p:tgtEl>
                                        <p:attrNameLst>
                                          <p:attrName>ppt_w</p:attrName>
                                        </p:attrNameLst>
                                      </p:cBhvr>
                                      <p:tavLst>
                                        <p:tav tm="0">
                                          <p:val>
                                            <p:strVal val="ppt_w"/>
                                          </p:val>
                                        </p:tav>
                                        <p:tav tm="100000">
                                          <p:val>
                                            <p:fltVal val="0"/>
                                          </p:val>
                                        </p:tav>
                                      </p:tavLst>
                                    </p:anim>
                                    <p:anim calcmode="lin" valueType="num">
                                      <p:cBhvr>
                                        <p:cTn id="31" dur="1000"/>
                                        <p:tgtEl>
                                          <p:spTgt spid="8"/>
                                        </p:tgtEl>
                                        <p:attrNameLst>
                                          <p:attrName>ppt_h</p:attrName>
                                        </p:attrNameLst>
                                      </p:cBhvr>
                                      <p:tavLst>
                                        <p:tav tm="0">
                                          <p:val>
                                            <p:strVal val="ppt_h"/>
                                          </p:val>
                                        </p:tav>
                                        <p:tav tm="100000">
                                          <p:val>
                                            <p:fltVal val="0"/>
                                          </p:val>
                                        </p:tav>
                                      </p:tavLst>
                                    </p:anim>
                                    <p:anim calcmode="lin" valueType="num">
                                      <p:cBhvr>
                                        <p:cTn id="32" dur="1000"/>
                                        <p:tgtEl>
                                          <p:spTgt spid="8"/>
                                        </p:tgtEl>
                                        <p:attrNameLst>
                                          <p:attrName>style.rotation</p:attrName>
                                        </p:attrNameLst>
                                      </p:cBhvr>
                                      <p:tavLst>
                                        <p:tav tm="0">
                                          <p:val>
                                            <p:fltVal val="0"/>
                                          </p:val>
                                        </p:tav>
                                        <p:tav tm="100000">
                                          <p:val>
                                            <p:fltVal val="90"/>
                                          </p:val>
                                        </p:tav>
                                      </p:tavLst>
                                    </p:anim>
                                    <p:animEffect transition="out" filter="fade">
                                      <p:cBhvr>
                                        <p:cTn id="33" dur="1000"/>
                                        <p:tgtEl>
                                          <p:spTgt spid="8"/>
                                        </p:tgtEl>
                                      </p:cBhvr>
                                    </p:animEffect>
                                    <p:set>
                                      <p:cBhvr>
                                        <p:cTn id="3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CC66FF"/>
          </a:solidFill>
        </p:spPr>
        <p:txBody>
          <a:bodyPr/>
          <a:lstStyle/>
          <a:p>
            <a:r>
              <a:rPr lang="en-US" dirty="0">
                <a:solidFill>
                  <a:schemeClr val="accent1">
                    <a:lumMod val="20000"/>
                    <a:lumOff val="80000"/>
                  </a:schemeClr>
                </a:solidFill>
              </a:rPr>
              <a:t>.</a:t>
            </a:r>
          </a:p>
        </p:txBody>
      </p:sp>
      <p:sp>
        <p:nvSpPr>
          <p:cNvPr id="3" name="Text Placeholder 2"/>
          <p:cNvSpPr>
            <a:spLocks noGrp="1"/>
          </p:cNvSpPr>
          <p:nvPr>
            <p:ph type="body" idx="1"/>
          </p:nvPr>
        </p:nvSpPr>
        <p:spPr>
          <a:xfrm>
            <a:off x="115911" y="103030"/>
            <a:ext cx="11964472" cy="6645499"/>
          </a:xfrm>
          <a:solidFill>
            <a:schemeClr val="accent6">
              <a:lumMod val="20000"/>
              <a:lumOff val="80000"/>
            </a:schemeClr>
          </a:solidFill>
          <a:scene3d>
            <a:camera prst="orthographicFront"/>
            <a:lightRig rig="threePt" dir="t"/>
          </a:scene3d>
          <a:sp3d>
            <a:bevelT/>
          </a:sp3d>
        </p:spPr>
        <p:txBody>
          <a:bodyPr>
            <a:normAutofit/>
            <a:sp3d extrusionH="57150">
              <a:bevelT w="38100" h="38100"/>
            </a:sp3d>
          </a:bodyPr>
          <a:lstStyle/>
          <a:p>
            <a:r>
              <a:rPr lang="en-US" sz="2800" i="1" dirty="0">
                <a:solidFill>
                  <a:prstClr val="black">
                    <a:lumMod val="95000"/>
                    <a:lumOff val="5000"/>
                  </a:prstClr>
                </a:solidFill>
                <a:latin typeface="Georgia" panose="02040502050405020303" pitchFamily="18" charset="0"/>
              </a:rPr>
              <a:t/>
            </a:r>
            <a:br>
              <a:rPr lang="en-US" sz="2800" i="1" dirty="0">
                <a:solidFill>
                  <a:prstClr val="black">
                    <a:lumMod val="95000"/>
                    <a:lumOff val="5000"/>
                  </a:prstClr>
                </a:solidFill>
                <a:latin typeface="Georgia" panose="02040502050405020303" pitchFamily="18" charset="0"/>
              </a:rPr>
            </a:b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5</a:t>
            </a: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23:29</a:t>
            </a:r>
          </a:p>
          <a:p>
            <a:pPr>
              <a:lnSpc>
                <a:spcPct val="110000"/>
              </a:lnSpc>
            </a:pPr>
            <a:r>
              <a:rPr lang="en-US" sz="2800" dirty="0">
                <a:solidFill>
                  <a:srgbClr val="00808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“For any being who is not afflicted on </a:t>
            </a:r>
            <a:r>
              <a:rPr lang="en-US" sz="2800" b="1" u="sng" dirty="0">
                <a:solidFill>
                  <a:srgbClr val="00B0F0"/>
                </a:solidFill>
                <a:latin typeface="Georgia" panose="02040502050405020303" pitchFamily="18" charset="0"/>
              </a:rPr>
              <a:t>THAT SAME DAY</a:t>
            </a:r>
            <a:r>
              <a:rPr lang="en-US" sz="2800" b="1" dirty="0">
                <a:solidFill>
                  <a:srgbClr val="00B0F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he shall 	  be cut off from his people. </a:t>
            </a:r>
          </a:p>
          <a:p>
            <a:pPr>
              <a:lnSpc>
                <a:spcPct val="110000"/>
              </a:lnSpc>
            </a:pP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6</a:t>
            </a: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23:30</a:t>
            </a:r>
          </a:p>
          <a:p>
            <a:pPr>
              <a:lnSpc>
                <a:spcPct val="110000"/>
              </a:lnSpc>
            </a:pPr>
            <a:r>
              <a:rPr lang="en-US" sz="2800" dirty="0">
                <a:solidFill>
                  <a:srgbClr val="00808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“And any being who does any work on </a:t>
            </a:r>
            <a:r>
              <a:rPr lang="en-US" sz="2800" b="1" u="sng" dirty="0">
                <a:solidFill>
                  <a:srgbClr val="00B0F0"/>
                </a:solidFill>
                <a:latin typeface="Georgia" panose="02040502050405020303" pitchFamily="18" charset="0"/>
              </a:rPr>
              <a:t>THAT SAME    DAY</a:t>
            </a:r>
            <a:r>
              <a:rPr lang="en-US" sz="2800" b="1" dirty="0">
                <a:solidFill>
                  <a:srgbClr val="00B0F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that 	 </a:t>
            </a:r>
            <a:r>
              <a:rPr lang="en-US" sz="2000" dirty="0">
                <a:solidFill>
                  <a:schemeClr val="accent2">
                    <a:lumMod val="75000"/>
                  </a:schemeClr>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being I shall destroy from the midst of his people.</a:t>
            </a:r>
          </a:p>
          <a:p>
            <a:pPr>
              <a:lnSpc>
                <a:spcPct val="110000"/>
              </a:lnSpc>
            </a:pPr>
            <a:r>
              <a:rPr lang="en-US" dirty="0">
                <a:solidFill>
                  <a:srgbClr val="008080"/>
                </a:solidFill>
                <a:latin typeface="Georgia" panose="02040502050405020303" pitchFamily="18" charset="0"/>
              </a:rPr>
              <a:t>	</a:t>
            </a:r>
          </a:p>
          <a:p>
            <a:pPr>
              <a:lnSpc>
                <a:spcPct val="110000"/>
              </a:lnSpc>
            </a:pPr>
            <a:r>
              <a:rPr lang="en-US" dirty="0">
                <a:solidFill>
                  <a:srgbClr val="950543"/>
                </a:solidFill>
                <a:latin typeface="Algerian" pitchFamily="82" charset="0"/>
              </a:rPr>
              <a:t>Lev 23:27 </a:t>
            </a:r>
            <a:r>
              <a:rPr lang="en-US" dirty="0">
                <a:solidFill>
                  <a:prstClr val="black"/>
                </a:solidFill>
                <a:latin typeface="Georgia" panose="02040502050405020303" pitchFamily="18" charset="0"/>
              </a:rPr>
              <a:t>	</a:t>
            </a:r>
            <a:r>
              <a:rPr lang="en-US" sz="2800" dirty="0">
                <a:solidFill>
                  <a:srgbClr val="0000CC"/>
                </a:solidFill>
                <a:latin typeface="Georgia" panose="02040502050405020303" pitchFamily="18" charset="0"/>
              </a:rPr>
              <a:t>“On the </a:t>
            </a:r>
            <a:r>
              <a:rPr lang="en-US" sz="6000" b="1" i="1" u="sng" dirty="0">
                <a:solidFill>
                  <a:srgbClr val="FF0066"/>
                </a:solidFill>
                <a:latin typeface="Georgia" panose="02040502050405020303" pitchFamily="18" charset="0"/>
              </a:rPr>
              <a:t>TENTH DAY</a:t>
            </a:r>
            <a:r>
              <a:rPr lang="en-US" sz="6000" b="1" i="1" dirty="0">
                <a:solidFill>
                  <a:srgbClr val="FF0066"/>
                </a:solidFill>
                <a:latin typeface="Georgia" panose="02040502050405020303" pitchFamily="18" charset="0"/>
              </a:rPr>
              <a:t>…</a:t>
            </a:r>
            <a:endParaRPr lang="en-US" sz="6000" dirty="0">
              <a:solidFill>
                <a:schemeClr val="accent2">
                  <a:lumMod val="75000"/>
                </a:schemeClr>
              </a:solidFill>
              <a:latin typeface="Georgia" panose="02040502050405020303" pitchFamily="18" charset="0"/>
            </a:endParaRPr>
          </a:p>
        </p:txBody>
      </p:sp>
      <p:sp>
        <p:nvSpPr>
          <p:cNvPr id="4" name="Bent Arrow 3"/>
          <p:cNvSpPr/>
          <p:nvPr/>
        </p:nvSpPr>
        <p:spPr>
          <a:xfrm rot="10800000">
            <a:off x="8412479" y="1733004"/>
            <a:ext cx="1288869" cy="4005944"/>
          </a:xfrm>
          <a:prstGeom prst="bentArrow">
            <a:avLst>
              <a:gd name="adj1" fmla="val 10714"/>
              <a:gd name="adj2" fmla="val 25000"/>
              <a:gd name="adj3" fmla="val 38513"/>
              <a:gd name="adj4" fmla="val 43750"/>
            </a:avLst>
          </a:prstGeom>
          <a:gradFill>
            <a:gsLst>
              <a:gs pos="0">
                <a:srgbClr val="CC00CC">
                  <a:alpha val="62000"/>
                </a:srgbClr>
              </a:gs>
              <a:gs pos="54000">
                <a:srgbClr val="FFFF00"/>
              </a:gs>
              <a:gs pos="100000">
                <a:srgbClr val="FF0066">
                  <a:alpha val="58000"/>
                </a:srgbClr>
              </a:gs>
            </a:gsLst>
            <a:lin ang="5400000" scaled="1"/>
          </a:gradFill>
          <a:ln>
            <a:solidFill>
              <a:srgbClr val="00CC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Bent Arrow 4"/>
          <p:cNvSpPr/>
          <p:nvPr/>
        </p:nvSpPr>
        <p:spPr>
          <a:xfrm rot="10800000">
            <a:off x="8460516" y="3399183"/>
            <a:ext cx="882265" cy="1717766"/>
          </a:xfrm>
          <a:prstGeom prst="bentArrow">
            <a:avLst>
              <a:gd name="adj1" fmla="val 18176"/>
              <a:gd name="adj2" fmla="val 36918"/>
              <a:gd name="adj3" fmla="val 50000"/>
              <a:gd name="adj4" fmla="val 43750"/>
            </a:avLst>
          </a:prstGeom>
          <a:gradFill>
            <a:gsLst>
              <a:gs pos="0">
                <a:srgbClr val="CC00CC">
                  <a:alpha val="62000"/>
                </a:srgbClr>
              </a:gs>
              <a:gs pos="54000">
                <a:srgbClr val="FFFF00"/>
              </a:gs>
              <a:gs pos="100000">
                <a:srgbClr val="FF0066">
                  <a:alpha val="58000"/>
                </a:srgbClr>
              </a:gs>
            </a:gsLst>
            <a:lin ang="5400000" scaled="1"/>
          </a:gradFill>
          <a:ln>
            <a:solidFill>
              <a:srgbClr val="00CC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Slide Number Placeholder 5"/>
          <p:cNvSpPr>
            <a:spLocks noGrp="1"/>
          </p:cNvSpPr>
          <p:nvPr>
            <p:ph type="sldNum" sz="quarter" idx="12"/>
          </p:nvPr>
        </p:nvSpPr>
        <p:spPr>
          <a:xfrm>
            <a:off x="11567159" y="6326414"/>
            <a:ext cx="421783" cy="365125"/>
          </a:xfrm>
        </p:spPr>
        <p:txBody>
          <a:bodyPr/>
          <a:lstStyle/>
          <a:p>
            <a:fld id="{0FAB87E4-7748-4117-92E5-790DAABEC644}" type="slidenum">
              <a:rPr lang="en-US" sz="1400" b="1" smtClean="0">
                <a:solidFill>
                  <a:schemeClr val="tx1"/>
                </a:solidFill>
              </a:rPr>
              <a:t>21</a:t>
            </a:fld>
            <a:endParaRPr lang="en-US" sz="1400" b="1" dirty="0">
              <a:solidFill>
                <a:schemeClr val="tx1"/>
              </a:solidFill>
            </a:endParaRPr>
          </a:p>
        </p:txBody>
      </p:sp>
    </p:spTree>
    <p:extLst>
      <p:ext uri="{BB962C8B-B14F-4D97-AF65-F5344CB8AC3E}">
        <p14:creationId xmlns:p14="http://schemas.microsoft.com/office/powerpoint/2010/main" val="14893534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1000"/>
                                        <p:tgtEl>
                                          <p:spTgt spid="3">
                                            <p:txEl>
                                              <p:pRg st="5" end="5"/>
                                            </p:txEl>
                                          </p:spTgt>
                                        </p:tgtEl>
                                      </p:cBhvr>
                                    </p:animEffect>
                                  </p:childTnLst>
                                </p:cTn>
                              </p:par>
                              <p:par>
                                <p:cTn id="8" presetID="31" presetClass="entr" presetSubtype="0" fill="hold" grpId="0" nodeType="withEffect">
                                  <p:stCondLst>
                                    <p:cond delay="250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par>
                                <p:cTn id="14" presetID="31" presetClass="entr" presetSubtype="0" fill="hold" grpId="0" nodeType="withEffect">
                                  <p:stCondLst>
                                    <p:cond delay="125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CC66FF"/>
          </a:solidFill>
        </p:spPr>
        <p:txBody>
          <a:bodyPr/>
          <a:lstStyle/>
          <a:p>
            <a:r>
              <a:rPr lang="en-US" dirty="0">
                <a:solidFill>
                  <a:schemeClr val="accent1">
                    <a:lumMod val="20000"/>
                    <a:lumOff val="80000"/>
                  </a:schemeClr>
                </a:solidFill>
              </a:rPr>
              <a:t>.</a:t>
            </a:r>
          </a:p>
        </p:txBody>
      </p:sp>
      <p:sp>
        <p:nvSpPr>
          <p:cNvPr id="3" name="Text Placeholder 2"/>
          <p:cNvSpPr>
            <a:spLocks noGrp="1"/>
          </p:cNvSpPr>
          <p:nvPr>
            <p:ph type="body" idx="1"/>
          </p:nvPr>
        </p:nvSpPr>
        <p:spPr>
          <a:xfrm>
            <a:off x="115911" y="103030"/>
            <a:ext cx="11964472" cy="6645499"/>
          </a:xfrm>
          <a:solidFill>
            <a:schemeClr val="accent4">
              <a:lumMod val="20000"/>
              <a:lumOff val="80000"/>
            </a:schemeClr>
          </a:solidFill>
          <a:scene3d>
            <a:camera prst="orthographicFront"/>
            <a:lightRig rig="threePt" dir="t"/>
          </a:scene3d>
          <a:sp3d>
            <a:bevelT/>
          </a:sp3d>
        </p:spPr>
        <p:txBody>
          <a:bodyPr>
            <a:normAutofit lnSpcReduction="10000"/>
            <a:sp3d extrusionH="57150">
              <a:bevelT w="38100" h="38100"/>
            </a:sp3d>
          </a:bodyPr>
          <a:lstStyle/>
          <a:p>
            <a:r>
              <a:rPr lang="en-US" sz="2800" i="1" dirty="0">
                <a:solidFill>
                  <a:prstClr val="black">
                    <a:lumMod val="95000"/>
                    <a:lumOff val="5000"/>
                  </a:prstClr>
                </a:solidFill>
                <a:latin typeface="Georgia" panose="02040502050405020303" pitchFamily="18" charset="0"/>
              </a:rPr>
              <a:t/>
            </a:r>
            <a:br>
              <a:rPr lang="en-US" sz="2800" i="1" dirty="0">
                <a:solidFill>
                  <a:prstClr val="black">
                    <a:lumMod val="95000"/>
                    <a:lumOff val="5000"/>
                  </a:prstClr>
                </a:solidFill>
                <a:latin typeface="Georgia" panose="02040502050405020303" pitchFamily="18" charset="0"/>
              </a:rPr>
            </a:b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Point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7</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23:32 </a:t>
            </a:r>
            <a:r>
              <a:rPr lang="en-US" sz="2800" dirty="0">
                <a:solidFill>
                  <a:schemeClr val="tx1">
                    <a:lumMod val="95000"/>
                    <a:lumOff val="5000"/>
                  </a:schemeClr>
                </a:solidFill>
                <a:latin typeface="Georgia" panose="02040502050405020303" pitchFamily="18" charset="0"/>
              </a:rPr>
              <a:t>(</a:t>
            </a:r>
            <a:r>
              <a:rPr lang="en-US" sz="2800" b="1" dirty="0">
                <a:solidFill>
                  <a:srgbClr val="FF0000"/>
                </a:solidFill>
                <a:latin typeface="Georgia" panose="02040502050405020303" pitchFamily="18" charset="0"/>
              </a:rPr>
              <a:t>a</a:t>
            </a:r>
            <a:r>
              <a:rPr lang="en-US" sz="2800" dirty="0">
                <a:solidFill>
                  <a:schemeClr val="tx1">
                    <a:lumMod val="95000"/>
                    <a:lumOff val="5000"/>
                  </a:schemeClr>
                </a:solidFill>
                <a:latin typeface="Georgia" panose="02040502050405020303" pitchFamily="18" charset="0"/>
              </a:rPr>
              <a:t>)</a:t>
            </a:r>
          </a:p>
          <a:p>
            <a:pPr>
              <a:lnSpc>
                <a:spcPct val="110000"/>
              </a:lnSpc>
            </a:pPr>
            <a:r>
              <a:rPr lang="en-US" sz="2800" dirty="0">
                <a:solidFill>
                  <a:srgbClr val="008080"/>
                </a:solidFill>
                <a:latin typeface="Georgia" panose="02040502050405020303" pitchFamily="18" charset="0"/>
              </a:rPr>
              <a:t>	</a:t>
            </a:r>
            <a:r>
              <a:rPr lang="en-US" sz="2800" dirty="0">
                <a:latin typeface="Georgia" panose="02040502050405020303" pitchFamily="18" charset="0"/>
              </a:rPr>
              <a:t> </a:t>
            </a:r>
            <a:r>
              <a:rPr lang="en-US" sz="2800" dirty="0">
                <a:solidFill>
                  <a:schemeClr val="accent2">
                    <a:lumMod val="75000"/>
                  </a:schemeClr>
                </a:solidFill>
                <a:latin typeface="Georgia" panose="02040502050405020303" pitchFamily="18" charset="0"/>
              </a:rPr>
              <a:t>“</a:t>
            </a:r>
            <a:r>
              <a:rPr lang="en-US" sz="2800" b="1" u="sng" dirty="0">
                <a:solidFill>
                  <a:srgbClr val="00B0F0"/>
                </a:solidFill>
                <a:latin typeface="Georgia" panose="02040502050405020303" pitchFamily="18" charset="0"/>
              </a:rPr>
              <a:t>IT</a:t>
            </a:r>
            <a:r>
              <a:rPr lang="en-US" sz="2800" b="1" dirty="0">
                <a:solidFill>
                  <a:srgbClr val="00B0F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is a Sabbath of rest to you, and you shall afflict your beings.”</a:t>
            </a:r>
          </a:p>
          <a:p>
            <a:pPr>
              <a:lnSpc>
                <a:spcPct val="110000"/>
              </a:lnSpc>
            </a:pPr>
            <a:endParaRPr lang="en-US" sz="2800" dirty="0">
              <a:solidFill>
                <a:schemeClr val="accent2">
                  <a:lumMod val="75000"/>
                </a:schemeClr>
              </a:solidFill>
              <a:latin typeface="Georgia" panose="02040502050405020303" pitchFamily="18" charset="0"/>
            </a:endParaRPr>
          </a:p>
          <a:p>
            <a:pPr>
              <a:lnSpc>
                <a:spcPct val="110000"/>
              </a:lnSpc>
            </a:pPr>
            <a:r>
              <a:rPr lang="en-US" sz="2800" dirty="0">
                <a:solidFill>
                  <a:schemeClr val="tx1"/>
                </a:solidFill>
                <a:latin typeface="Georgia" panose="02040502050405020303" pitchFamily="18" charset="0"/>
              </a:rPr>
              <a:t>Yes, this </a:t>
            </a:r>
            <a:r>
              <a:rPr lang="en-US" sz="2800" b="1" dirty="0">
                <a:solidFill>
                  <a:srgbClr val="CC66FF"/>
                </a:solidFill>
                <a:latin typeface="Georgia" panose="02040502050405020303" pitchFamily="18" charset="0"/>
              </a:rPr>
              <a:t>“it” </a:t>
            </a:r>
            <a:r>
              <a:rPr lang="en-US" sz="2800" dirty="0">
                <a:solidFill>
                  <a:schemeClr val="tx1"/>
                </a:solidFill>
                <a:latin typeface="Georgia" panose="02040502050405020303" pitchFamily="18" charset="0"/>
              </a:rPr>
              <a:t>word is once again referencing the </a:t>
            </a:r>
            <a:r>
              <a:rPr lang="en-US" sz="2800" b="1" u="sng" dirty="0">
                <a:solidFill>
                  <a:srgbClr val="CC00CC"/>
                </a:solidFill>
                <a:latin typeface="Georgia" panose="02040502050405020303" pitchFamily="18" charset="0"/>
              </a:rPr>
              <a:t>10</a:t>
            </a:r>
            <a:r>
              <a:rPr lang="en-US" sz="2800" b="1" u="sng" baseline="30000" dirty="0">
                <a:solidFill>
                  <a:srgbClr val="CC00CC"/>
                </a:solidFill>
                <a:latin typeface="Georgia" panose="02040502050405020303" pitchFamily="18" charset="0"/>
              </a:rPr>
              <a:t>th</a:t>
            </a:r>
            <a:r>
              <a:rPr lang="en-US" sz="2800" dirty="0">
                <a:solidFill>
                  <a:schemeClr val="tx1"/>
                </a:solidFill>
                <a:latin typeface="Georgia" panose="02040502050405020303" pitchFamily="18" charset="0"/>
              </a:rPr>
              <a:t> cycle of Tishri.</a:t>
            </a:r>
          </a:p>
          <a:p>
            <a:pPr>
              <a:lnSpc>
                <a:spcPct val="110000"/>
              </a:lnSpc>
            </a:pPr>
            <a:endParaRPr lang="en-US" sz="2800" dirty="0">
              <a:solidFill>
                <a:schemeClr val="tx1"/>
              </a:solidFill>
              <a:latin typeface="Georgia" panose="02040502050405020303" pitchFamily="18" charset="0"/>
            </a:endParaRPr>
          </a:p>
          <a:p>
            <a:pPr>
              <a:lnSpc>
                <a:spcPct val="110000"/>
              </a:lnSpc>
            </a:pPr>
            <a:r>
              <a:rPr lang="en-US" sz="2800" dirty="0">
                <a:solidFill>
                  <a:schemeClr val="tx1"/>
                </a:solidFill>
                <a:latin typeface="Georgia" panose="02040502050405020303" pitchFamily="18" charset="0"/>
              </a:rPr>
              <a:t>		</a:t>
            </a:r>
            <a:r>
              <a:rPr lang="en-US" sz="2800" b="1" dirty="0">
                <a:solidFill>
                  <a:schemeClr val="tx1"/>
                </a:solidFill>
                <a:effectLst>
                  <a:glow rad="88900">
                    <a:srgbClr val="FF9900"/>
                  </a:glow>
                </a:effectLst>
                <a:latin typeface="Georgia" panose="02040502050405020303" pitchFamily="18" charset="0"/>
              </a:rPr>
              <a:t>A Summary</a:t>
            </a:r>
          </a:p>
          <a:p>
            <a:pPr>
              <a:lnSpc>
                <a:spcPct val="110000"/>
              </a:lnSpc>
            </a:pPr>
            <a:r>
              <a:rPr lang="en-US" sz="2800" dirty="0">
                <a:solidFill>
                  <a:schemeClr val="tx1"/>
                </a:solidFill>
                <a:latin typeface="Georgia" panose="02040502050405020303" pitchFamily="18" charset="0"/>
              </a:rPr>
              <a:t/>
            </a:r>
            <a:br>
              <a:rPr lang="en-US" sz="2800" dirty="0">
                <a:solidFill>
                  <a:schemeClr val="tx1"/>
                </a:solidFill>
                <a:latin typeface="Georgia" panose="02040502050405020303" pitchFamily="18" charset="0"/>
              </a:rPr>
            </a:br>
            <a:r>
              <a:rPr lang="en-US" sz="2800" dirty="0">
                <a:solidFill>
                  <a:schemeClr val="tx1"/>
                </a:solidFill>
                <a:latin typeface="Georgia" panose="02040502050405020303" pitchFamily="18" charset="0"/>
              </a:rPr>
              <a:t>Thus far </a:t>
            </a:r>
            <a:r>
              <a:rPr lang="en-US" sz="2800" b="1" dirty="0">
                <a:solidFill>
                  <a:srgbClr val="0000FF"/>
                </a:solidFill>
                <a:latin typeface="Georgia" panose="02040502050405020303" pitchFamily="18" charset="0"/>
              </a:rPr>
              <a:t>Yahuah</a:t>
            </a:r>
            <a:r>
              <a:rPr lang="en-US" sz="2800" dirty="0">
                <a:solidFill>
                  <a:schemeClr val="tx1"/>
                </a:solidFill>
                <a:latin typeface="Georgia" panose="02040502050405020303" pitchFamily="18" charset="0"/>
              </a:rPr>
              <a:t> has declared by a </a:t>
            </a:r>
            <a:r>
              <a:rPr lang="en-US" sz="2800" b="1" i="1" dirty="0">
                <a:solidFill>
                  <a:schemeClr val="tx1"/>
                </a:solidFill>
                <a:effectLst>
                  <a:glow rad="127000">
                    <a:srgbClr val="00FFFF"/>
                  </a:glow>
                </a:effectLst>
                <a:latin typeface="Georgia" panose="02040502050405020303" pitchFamily="18" charset="0"/>
              </a:rPr>
              <a:t>Premier Statement </a:t>
            </a:r>
            <a:r>
              <a:rPr lang="en-US" sz="2800" dirty="0">
                <a:solidFill>
                  <a:schemeClr val="tx1"/>
                </a:solidFill>
                <a:effectLst/>
              </a:rPr>
              <a:t>(Lev 23:27</a:t>
            </a:r>
            <a:r>
              <a:rPr lang="en-US" sz="2800" b="1" dirty="0">
                <a:solidFill>
                  <a:srgbClr val="FF0000"/>
                </a:solidFill>
                <a:effectLst/>
              </a:rPr>
              <a:t>a</a:t>
            </a:r>
            <a:r>
              <a:rPr lang="en-US" sz="2800" dirty="0">
                <a:solidFill>
                  <a:schemeClr val="tx1"/>
                </a:solidFill>
                <a:effectLst/>
              </a:rPr>
              <a:t>) </a:t>
            </a:r>
            <a:br>
              <a:rPr lang="en-US" sz="2800" dirty="0">
                <a:solidFill>
                  <a:schemeClr val="tx1"/>
                </a:solidFill>
                <a:effectLst/>
              </a:rPr>
            </a:br>
            <a:r>
              <a:rPr lang="en-US" sz="2800" dirty="0">
                <a:solidFill>
                  <a:schemeClr val="tx1"/>
                </a:solidFill>
                <a:latin typeface="Georgia" panose="02040502050405020303" pitchFamily="18" charset="0"/>
              </a:rPr>
              <a:t>and then referenced </a:t>
            </a:r>
            <a:r>
              <a:rPr lang="en-US" sz="2800" u="sng" dirty="0">
                <a:solidFill>
                  <a:schemeClr val="tx1"/>
                </a:solidFill>
                <a:latin typeface="Georgia" panose="02040502050405020303" pitchFamily="18" charset="0"/>
              </a:rPr>
              <a:t>directl</a:t>
            </a:r>
            <a:r>
              <a:rPr lang="en-US" sz="2800" dirty="0">
                <a:solidFill>
                  <a:schemeClr val="tx1"/>
                </a:solidFill>
                <a:latin typeface="Georgia" panose="02040502050405020303" pitchFamily="18" charset="0"/>
              </a:rPr>
              <a:t>y </a:t>
            </a:r>
            <a:r>
              <a:rPr lang="en-US" sz="2800" u="sng" dirty="0">
                <a:solidFill>
                  <a:schemeClr val="tx1"/>
                </a:solidFill>
                <a:latin typeface="Georgia" panose="02040502050405020303" pitchFamily="18" charset="0"/>
              </a:rPr>
              <a:t>to the same</a:t>
            </a:r>
            <a:r>
              <a:rPr lang="en-US" sz="2800" dirty="0">
                <a:solidFill>
                  <a:schemeClr val="tx1"/>
                </a:solidFill>
                <a:latin typeface="Georgia" panose="02040502050405020303" pitchFamily="18" charset="0"/>
              </a:rPr>
              <a:t> - </a:t>
            </a:r>
            <a:r>
              <a:rPr lang="en-US" sz="2800" b="1" dirty="0">
                <a:solidFill>
                  <a:srgbClr val="CC00CC"/>
                </a:solidFill>
                <a:latin typeface="Georgia" panose="02040502050405020303" pitchFamily="18" charset="0"/>
              </a:rPr>
              <a:t>6 additional times </a:t>
            </a:r>
            <a:r>
              <a:rPr lang="en-US" sz="2800" dirty="0">
                <a:solidFill>
                  <a:schemeClr val="tx1"/>
                </a:solidFill>
                <a:latin typeface="Georgia" panose="02040502050405020303" pitchFamily="18" charset="0"/>
              </a:rPr>
              <a:t>-</a:t>
            </a:r>
            <a:r>
              <a:rPr lang="en-US" sz="2800" b="1" dirty="0">
                <a:solidFill>
                  <a:srgbClr val="CC00CC"/>
                </a:solidFill>
                <a:latin typeface="Georgia" panose="02040502050405020303" pitchFamily="18" charset="0"/>
              </a:rPr>
              <a:t> </a:t>
            </a:r>
            <a:r>
              <a:rPr lang="en-US" sz="2800" dirty="0">
                <a:solidFill>
                  <a:schemeClr val="tx1"/>
                </a:solidFill>
                <a:latin typeface="Georgia" panose="02040502050405020303" pitchFamily="18" charset="0"/>
              </a:rPr>
              <a:t>that </a:t>
            </a:r>
            <a:br>
              <a:rPr lang="en-US" sz="2800" dirty="0">
                <a:solidFill>
                  <a:schemeClr val="tx1"/>
                </a:solidFill>
                <a:latin typeface="Georgia" panose="02040502050405020303" pitchFamily="18" charset="0"/>
              </a:rPr>
            </a:br>
            <a:r>
              <a:rPr lang="en-US" sz="2800" dirty="0">
                <a:solidFill>
                  <a:schemeClr val="tx1"/>
                </a:solidFill>
                <a:latin typeface="Georgia" panose="02040502050405020303" pitchFamily="18" charset="0"/>
              </a:rPr>
              <a:t>the </a:t>
            </a:r>
            <a:r>
              <a:rPr lang="en-US" sz="2800" b="1" u="sng" dirty="0">
                <a:solidFill>
                  <a:schemeClr val="tx1"/>
                </a:solidFill>
                <a:latin typeface="Georgia" panose="02040502050405020303" pitchFamily="18" charset="0"/>
              </a:rPr>
              <a:t>SINGLE</a:t>
            </a:r>
            <a:r>
              <a:rPr lang="en-US" sz="2800" dirty="0">
                <a:solidFill>
                  <a:schemeClr val="tx1"/>
                </a:solidFill>
                <a:latin typeface="Georgia" panose="02040502050405020303" pitchFamily="18" charset="0"/>
              </a:rPr>
              <a:t> cycle of Atonement is on Tishri 10. </a:t>
            </a:r>
          </a:p>
          <a:p>
            <a:pPr>
              <a:lnSpc>
                <a:spcPct val="110000"/>
              </a:lnSpc>
            </a:pPr>
            <a:r>
              <a:rPr lang="en-US" sz="2800" dirty="0">
                <a:solidFill>
                  <a:schemeClr val="tx1"/>
                </a:solidFill>
                <a:latin typeface="Georgia" panose="02040502050405020303" pitchFamily="18" charset="0"/>
              </a:rPr>
              <a:t> </a:t>
            </a:r>
          </a:p>
          <a:p>
            <a:pPr>
              <a:lnSpc>
                <a:spcPct val="110000"/>
              </a:lnSpc>
            </a:pPr>
            <a:r>
              <a:rPr lang="en-US" sz="2800" dirty="0">
                <a:solidFill>
                  <a:schemeClr val="tx1"/>
                </a:solidFill>
                <a:latin typeface="Georgia" panose="02040502050405020303" pitchFamily="18" charset="0"/>
              </a:rPr>
              <a:t>There has been zero mention of Tishri </a:t>
            </a:r>
            <a:r>
              <a:rPr lang="en-US" sz="2800" b="1" dirty="0">
                <a:solidFill>
                  <a:srgbClr val="FF0000"/>
                </a:solidFill>
                <a:latin typeface="Georgia" panose="02040502050405020303" pitchFamily="18" charset="0"/>
              </a:rPr>
              <a:t>9</a:t>
            </a:r>
            <a:r>
              <a:rPr lang="en-US" sz="2800" dirty="0">
                <a:solidFill>
                  <a:schemeClr val="tx1"/>
                </a:solidFill>
                <a:latin typeface="Georgia" panose="02040502050405020303" pitchFamily="18" charset="0"/>
              </a:rPr>
              <a:t> up to this point.   </a:t>
            </a:r>
          </a:p>
          <a:p>
            <a:pPr>
              <a:lnSpc>
                <a:spcPct val="110000"/>
              </a:lnSpc>
            </a:pPr>
            <a:endParaRPr lang="en-US" sz="2800" dirty="0">
              <a:solidFill>
                <a:schemeClr val="tx1"/>
              </a:solidFill>
              <a:latin typeface="Georgia" panose="02040502050405020303" pitchFamily="18" charset="0"/>
            </a:endParaRPr>
          </a:p>
        </p:txBody>
      </p:sp>
      <p:sp>
        <p:nvSpPr>
          <p:cNvPr id="4" name="Slide Number Placeholder 3"/>
          <p:cNvSpPr>
            <a:spLocks noGrp="1"/>
          </p:cNvSpPr>
          <p:nvPr>
            <p:ph type="sldNum" sz="quarter" idx="12"/>
          </p:nvPr>
        </p:nvSpPr>
        <p:spPr>
          <a:xfrm>
            <a:off x="11487149" y="6337844"/>
            <a:ext cx="513223" cy="365125"/>
          </a:xfrm>
        </p:spPr>
        <p:txBody>
          <a:bodyPr/>
          <a:lstStyle/>
          <a:p>
            <a:fld id="{0FAB87E4-7748-4117-92E5-790DAABEC644}" type="slidenum">
              <a:rPr lang="en-US" sz="1400" b="1" smtClean="0">
                <a:solidFill>
                  <a:schemeClr val="tx1"/>
                </a:solidFill>
              </a:rPr>
              <a:t>22</a:t>
            </a:fld>
            <a:endParaRPr lang="en-US" sz="14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50647" y="2750266"/>
            <a:ext cx="4763165" cy="1400370"/>
          </a:xfrm>
          <a:prstGeom prst="rect">
            <a:avLst/>
          </a:prstGeom>
          <a:ln>
            <a:solidFill>
              <a:schemeClr val="tx1"/>
            </a:solidFill>
          </a:ln>
        </p:spPr>
      </p:pic>
      <p:sp>
        <p:nvSpPr>
          <p:cNvPr id="7" name="Rectangle 6"/>
          <p:cNvSpPr/>
          <p:nvPr/>
        </p:nvSpPr>
        <p:spPr>
          <a:xfrm>
            <a:off x="8955721" y="3514725"/>
            <a:ext cx="687971" cy="633530"/>
          </a:xfrm>
          <a:prstGeom prst="rect">
            <a:avLst/>
          </a:prstGeom>
          <a:gradFill flip="none" rotWithShape="1">
            <a:gsLst>
              <a:gs pos="51000">
                <a:schemeClr val="accent2">
                  <a:lumMod val="50000"/>
                </a:schemeClr>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89383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000"/>
                                        <p:tgtEl>
                                          <p:spTgt spid="3">
                                            <p:txEl>
                                              <p:pRg st="5" end="5"/>
                                            </p:txEl>
                                          </p:spTgt>
                                        </p:tgtEl>
                                      </p:cBhvr>
                                    </p:animEffect>
                                    <p:anim calcmode="lin" valueType="num">
                                      <p:cBhvr>
                                        <p:cTn id="1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5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00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anim calcmode="lin" valueType="num">
                                      <p:cBhvr>
                                        <p:cTn id="2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6">
              <a:lumMod val="50000"/>
            </a:schemeClr>
          </a:solidFill>
        </p:spPr>
        <p:txBody>
          <a:bodyPr/>
          <a:lstStyle/>
          <a:p>
            <a:r>
              <a:rPr lang="en-US" dirty="0">
                <a:solidFill>
                  <a:schemeClr val="accent6">
                    <a:lumMod val="50000"/>
                  </a:schemeClr>
                </a:solidFill>
              </a:rPr>
              <a:t>.</a:t>
            </a:r>
          </a:p>
        </p:txBody>
      </p:sp>
      <p:sp>
        <p:nvSpPr>
          <p:cNvPr id="3" name="Text Placeholder 2"/>
          <p:cNvSpPr>
            <a:spLocks noGrp="1"/>
          </p:cNvSpPr>
          <p:nvPr>
            <p:ph type="body" idx="1"/>
          </p:nvPr>
        </p:nvSpPr>
        <p:spPr>
          <a:xfrm>
            <a:off x="141668" y="154546"/>
            <a:ext cx="11861442" cy="6555347"/>
          </a:xfrm>
          <a:solidFill>
            <a:schemeClr val="accent6">
              <a:lumMod val="20000"/>
              <a:lumOff val="80000"/>
            </a:schemeClr>
          </a:solidFill>
          <a:scene3d>
            <a:camera prst="orthographicFront"/>
            <a:lightRig rig="threePt" dir="t"/>
          </a:scene3d>
          <a:sp3d>
            <a:bevelT/>
          </a:sp3d>
        </p:spPr>
        <p:txBody>
          <a:bodyPr>
            <a:normAutofit/>
            <a:sp3d extrusionH="57150">
              <a:bevelT w="38100" h="38100"/>
            </a:sp3d>
          </a:bodyPr>
          <a:lstStyle/>
          <a:p>
            <a:endParaRPr lang="en-US" sz="800" dirty="0">
              <a:solidFill>
                <a:schemeClr val="accent6">
                  <a:lumMod val="50000"/>
                </a:schemeClr>
              </a:solidFill>
            </a:endParaRPr>
          </a:p>
          <a:p>
            <a:pPr>
              <a:lnSpc>
                <a:spcPct val="100000"/>
              </a:lnSpc>
            </a:pPr>
            <a:endParaRPr lang="en-US" sz="1600" dirty="0">
              <a:solidFill>
                <a:schemeClr val="tx1"/>
              </a:solidFill>
            </a:endParaRPr>
          </a:p>
          <a:p>
            <a:pPr indent="-914400">
              <a:lnSpc>
                <a:spcPct val="100000"/>
              </a:lnSpc>
            </a:pPr>
            <a:r>
              <a:rPr lang="en-US" sz="2800" dirty="0">
                <a:solidFill>
                  <a:schemeClr val="tx1"/>
                </a:solidFill>
              </a:rPr>
              <a:t>We now come to what has previously been a very controversial part of the text – </a:t>
            </a:r>
            <a:br>
              <a:rPr lang="en-US" sz="2800" dirty="0">
                <a:solidFill>
                  <a:schemeClr val="tx1"/>
                </a:solidFill>
              </a:rPr>
            </a:br>
            <a:r>
              <a:rPr lang="en-US" sz="2800" dirty="0">
                <a:solidFill>
                  <a:schemeClr val="tx1"/>
                </a:solidFill>
              </a:rPr>
              <a:t>	</a:t>
            </a:r>
            <a:r>
              <a:rPr lang="en-US" sz="3600" dirty="0">
                <a:solidFill>
                  <a:schemeClr val="tx1"/>
                </a:solidFill>
              </a:rPr>
              <a:t>Lev 23:32 (</a:t>
            </a:r>
            <a:r>
              <a:rPr lang="en-US" sz="3600" b="1" dirty="0">
                <a:solidFill>
                  <a:srgbClr val="FF0000"/>
                </a:solidFill>
              </a:rPr>
              <a:t>Part b</a:t>
            </a:r>
            <a:r>
              <a:rPr lang="en-US" sz="3600" dirty="0">
                <a:solidFill>
                  <a:schemeClr val="tx1"/>
                </a:solidFill>
              </a:rPr>
              <a:t>).</a:t>
            </a:r>
          </a:p>
          <a:p>
            <a:pPr indent="-914400">
              <a:lnSpc>
                <a:spcPct val="100000"/>
              </a:lnSpc>
            </a:pPr>
            <a:endParaRPr lang="en-US" dirty="0">
              <a:solidFill>
                <a:schemeClr val="tx1"/>
              </a:solidFill>
            </a:endParaRPr>
          </a:p>
          <a:p>
            <a:pPr indent="-914400">
              <a:lnSpc>
                <a:spcPct val="100000"/>
              </a:lnSpc>
            </a:pPr>
            <a:r>
              <a:rPr lang="en-US" sz="2800" dirty="0">
                <a:solidFill>
                  <a:schemeClr val="tx1"/>
                </a:solidFill>
              </a:rPr>
              <a:t>We have already been </a:t>
            </a:r>
            <a:r>
              <a:rPr lang="en-US" sz="2800" b="1" dirty="0">
                <a:solidFill>
                  <a:schemeClr val="accent2">
                    <a:lumMod val="75000"/>
                  </a:schemeClr>
                </a:solidFill>
              </a:rPr>
              <a:t>THOROUGLY</a:t>
            </a:r>
            <a:r>
              <a:rPr lang="en-US" sz="2800" dirty="0">
                <a:solidFill>
                  <a:schemeClr val="tx1"/>
                </a:solidFill>
              </a:rPr>
              <a:t> informed of the </a:t>
            </a:r>
            <a:r>
              <a:rPr lang="en-US" sz="2800" b="1" dirty="0">
                <a:solidFill>
                  <a:srgbClr val="A50021"/>
                </a:solidFill>
              </a:rPr>
              <a:t>“what” – (Tishri 10)!</a:t>
            </a:r>
          </a:p>
          <a:p>
            <a:pPr indent="-914400">
              <a:lnSpc>
                <a:spcPct val="100000"/>
              </a:lnSpc>
            </a:pPr>
            <a:r>
              <a:rPr lang="en-US" sz="2800" dirty="0">
                <a:solidFill>
                  <a:schemeClr val="tx1"/>
                </a:solidFill>
              </a:rPr>
              <a:t/>
            </a:r>
            <a:br>
              <a:rPr lang="en-US" sz="2800" dirty="0">
                <a:solidFill>
                  <a:schemeClr val="tx1"/>
                </a:solidFill>
              </a:rPr>
            </a:br>
            <a:r>
              <a:rPr lang="en-US" sz="2800" dirty="0">
                <a:solidFill>
                  <a:schemeClr val="tx1"/>
                </a:solidFill>
              </a:rPr>
              <a:t>Now we are about to learn of the </a:t>
            </a:r>
            <a:r>
              <a:rPr lang="en-US" sz="2800" b="1" dirty="0">
                <a:solidFill>
                  <a:srgbClr val="A50021"/>
                </a:solidFill>
              </a:rPr>
              <a:t>“how” </a:t>
            </a:r>
            <a:r>
              <a:rPr lang="en-US" sz="2800" dirty="0">
                <a:solidFill>
                  <a:schemeClr val="tx1"/>
                </a:solidFill>
              </a:rPr>
              <a:t>and most interestingly – </a:t>
            </a:r>
            <a:br>
              <a:rPr lang="en-US" sz="2800" dirty="0">
                <a:solidFill>
                  <a:schemeClr val="tx1"/>
                </a:solidFill>
              </a:rPr>
            </a:br>
            <a:r>
              <a:rPr lang="en-US" sz="2800" dirty="0">
                <a:solidFill>
                  <a:schemeClr val="tx1"/>
                </a:solidFill>
              </a:rPr>
              <a:t>				the  </a:t>
            </a:r>
            <a:r>
              <a:rPr lang="en-US" sz="3600" dirty="0">
                <a:solidFill>
                  <a:srgbClr val="A50021"/>
                </a:solidFill>
                <a:latin typeface="Arial Black" panose="020B0A04020102020204" pitchFamily="34" charset="0"/>
              </a:rPr>
              <a:t>“WHEN” </a:t>
            </a:r>
            <a:r>
              <a:rPr lang="en-US" sz="2800" dirty="0">
                <a:solidFill>
                  <a:schemeClr val="tx1"/>
                </a:solidFill>
              </a:rPr>
              <a:t>– of the </a:t>
            </a:r>
            <a:r>
              <a:rPr lang="en-US" sz="2800" b="1" dirty="0">
                <a:solidFill>
                  <a:srgbClr val="A50021"/>
                </a:solidFill>
              </a:rPr>
              <a:t>“how”!</a:t>
            </a:r>
            <a:r>
              <a:rPr lang="en-US" dirty="0">
                <a:solidFill>
                  <a:srgbClr val="A50021"/>
                </a:solidFill>
                <a:latin typeface="Arial Black" panose="020B0A04020102020204" pitchFamily="34" charset="0"/>
              </a:rPr>
              <a:t/>
            </a:r>
            <a:br>
              <a:rPr lang="en-US" dirty="0">
                <a:solidFill>
                  <a:srgbClr val="A50021"/>
                </a:solidFill>
                <a:latin typeface="Arial Black" panose="020B0A04020102020204" pitchFamily="34" charset="0"/>
              </a:rPr>
            </a:br>
            <a:r>
              <a:rPr lang="en-US" dirty="0">
                <a:solidFill>
                  <a:schemeClr val="tx1"/>
                </a:solidFill>
              </a:rPr>
              <a:t/>
            </a:r>
            <a:br>
              <a:rPr lang="en-US" dirty="0">
                <a:solidFill>
                  <a:schemeClr val="tx1"/>
                </a:solidFill>
              </a:rPr>
            </a:b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a:xfrm>
            <a:off x="11487150" y="6284160"/>
            <a:ext cx="457242" cy="365125"/>
          </a:xfrm>
        </p:spPr>
        <p:txBody>
          <a:bodyPr/>
          <a:lstStyle/>
          <a:p>
            <a:fld id="{0FAB87E4-7748-4117-92E5-790DAABEC644}" type="slidenum">
              <a:rPr lang="en-US" sz="1400" b="1" smtClean="0">
                <a:solidFill>
                  <a:schemeClr val="tx1"/>
                </a:solidFill>
              </a:rPr>
              <a:t>23</a:t>
            </a:fld>
            <a:endParaRPr lang="en-US" sz="1400" b="1" dirty="0">
              <a:solidFill>
                <a:schemeClr val="tx1"/>
              </a:solidFill>
            </a:endParaRPr>
          </a:p>
        </p:txBody>
      </p:sp>
      <p:sp>
        <p:nvSpPr>
          <p:cNvPr id="5" name="Rectangle 4"/>
          <p:cNvSpPr/>
          <p:nvPr/>
        </p:nvSpPr>
        <p:spPr>
          <a:xfrm>
            <a:off x="295275" y="4370102"/>
            <a:ext cx="11550952" cy="2268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lvl="0" indent="-914400">
              <a:spcBef>
                <a:spcPts val="1000"/>
              </a:spcBef>
            </a:pPr>
            <a:r>
              <a:rPr lang="en-US" sz="2400" dirty="0">
                <a:solidFill>
                  <a:srgbClr val="008080"/>
                </a:solidFill>
                <a:latin typeface="Georgia" panose="02040502050405020303" pitchFamily="18" charset="0"/>
              </a:rPr>
              <a:t>Lev 23:32  </a:t>
            </a:r>
            <a:r>
              <a:rPr lang="en-US" sz="2800" dirty="0">
                <a:solidFill>
                  <a:srgbClr val="008080"/>
                </a:solidFill>
                <a:latin typeface="Georgia" panose="02040502050405020303" pitchFamily="18" charset="0"/>
              </a:rPr>
              <a:t>(</a:t>
            </a:r>
            <a:r>
              <a:rPr lang="en-US" sz="2800" b="1" dirty="0">
                <a:solidFill>
                  <a:srgbClr val="FF0000"/>
                </a:solidFill>
                <a:latin typeface="Georgia" panose="02040502050405020303" pitchFamily="18" charset="0"/>
              </a:rPr>
              <a:t>a</a:t>
            </a:r>
            <a:r>
              <a:rPr lang="en-US" sz="2800" dirty="0">
                <a:solidFill>
                  <a:srgbClr val="008080"/>
                </a:solidFill>
                <a:latin typeface="Georgia" panose="02040502050405020303" pitchFamily="18" charset="0"/>
              </a:rPr>
              <a:t>)</a:t>
            </a:r>
            <a:r>
              <a:rPr lang="en-US" sz="2800" dirty="0">
                <a:solidFill>
                  <a:prstClr val="black"/>
                </a:solidFill>
                <a:latin typeface="Georgia" panose="02040502050405020303" pitchFamily="18" charset="0"/>
              </a:rPr>
              <a:t>  </a:t>
            </a:r>
            <a:r>
              <a:rPr lang="en-US" sz="2800" b="1" dirty="0">
                <a:solidFill>
                  <a:schemeClr val="bg1">
                    <a:lumMod val="50000"/>
                  </a:schemeClr>
                </a:solidFill>
                <a:latin typeface="Georgia" panose="02040502050405020303" pitchFamily="18" charset="0"/>
              </a:rPr>
              <a:t>“</a:t>
            </a:r>
            <a:r>
              <a:rPr lang="en-US" sz="2800" b="1" dirty="0">
                <a:solidFill>
                  <a:srgbClr val="00B0F0"/>
                </a:solidFill>
                <a:latin typeface="Georgia" panose="02040502050405020303" pitchFamily="18" charset="0"/>
              </a:rPr>
              <a:t>It </a:t>
            </a:r>
            <a:r>
              <a:rPr lang="en-US" sz="2800" dirty="0">
                <a:solidFill>
                  <a:schemeClr val="bg1">
                    <a:lumMod val="50000"/>
                  </a:schemeClr>
                </a:solidFill>
                <a:latin typeface="Georgia" panose="02040502050405020303" pitchFamily="18" charset="0"/>
              </a:rPr>
              <a:t>is a Sabbath of rest to you, </a:t>
            </a:r>
            <a:br>
              <a:rPr lang="en-US" sz="2800" dirty="0">
                <a:solidFill>
                  <a:schemeClr val="bg1">
                    <a:lumMod val="50000"/>
                  </a:schemeClr>
                </a:solidFill>
                <a:latin typeface="Georgia" panose="02040502050405020303" pitchFamily="18" charset="0"/>
              </a:rPr>
            </a:br>
            <a:r>
              <a:rPr lang="en-US" sz="2800" dirty="0">
                <a:solidFill>
                  <a:prstClr val="white">
                    <a:lumMod val="50000"/>
                  </a:prstClr>
                </a:solidFill>
                <a:latin typeface="Georgia" panose="02040502050405020303" pitchFamily="18" charset="0"/>
              </a:rPr>
              <a:t>                           </a:t>
            </a:r>
            <a:r>
              <a:rPr lang="en-US" sz="2800" b="1" u="sng" dirty="0">
                <a:solidFill>
                  <a:schemeClr val="bg1">
                    <a:lumMod val="50000"/>
                  </a:schemeClr>
                </a:solidFill>
                <a:latin typeface="Georgia" panose="02040502050405020303" pitchFamily="18" charset="0"/>
              </a:rPr>
              <a:t>and</a:t>
            </a:r>
            <a:r>
              <a:rPr lang="en-US" sz="2800" dirty="0">
                <a:solidFill>
                  <a:prstClr val="white">
                    <a:lumMod val="50000"/>
                  </a:prstClr>
                </a:solidFill>
                <a:latin typeface="Georgia" panose="02040502050405020303" pitchFamily="18" charset="0"/>
              </a:rPr>
              <a:t> </a:t>
            </a:r>
            <a:r>
              <a:rPr lang="en-US" sz="2800" dirty="0">
                <a:solidFill>
                  <a:srgbClr val="0000FF"/>
                </a:solidFill>
                <a:latin typeface="Georgia" panose="02040502050405020303" pitchFamily="18" charset="0"/>
              </a:rPr>
              <a:t>you shall afflict your beings. </a:t>
            </a:r>
            <a:r>
              <a:rPr lang="en-US" sz="2400" b="1" dirty="0">
                <a:solidFill>
                  <a:srgbClr val="A50021"/>
                </a:solidFill>
              </a:rPr>
              <a:t>(</a:t>
            </a:r>
            <a:r>
              <a:rPr lang="en-US" sz="2400" b="1" dirty="0">
                <a:solidFill>
                  <a:srgbClr val="A50021"/>
                </a:solidFill>
                <a:effectLst>
                  <a:glow rad="139700">
                    <a:schemeClr val="accent1">
                      <a:satMod val="175000"/>
                      <a:alpha val="40000"/>
                    </a:schemeClr>
                  </a:glow>
                </a:effectLst>
              </a:rPr>
              <a:t>WHEN</a:t>
            </a:r>
            <a:r>
              <a:rPr lang="en-US" sz="2400" b="1" dirty="0">
                <a:solidFill>
                  <a:srgbClr val="A50021"/>
                </a:solidFill>
              </a:rPr>
              <a:t> should one begin?)</a:t>
            </a:r>
            <a:r>
              <a:rPr lang="en-US" sz="2800" dirty="0">
                <a:solidFill>
                  <a:prstClr val="white">
                    <a:lumMod val="50000"/>
                  </a:prstClr>
                </a:solidFill>
                <a:latin typeface="Georgia" panose="02040502050405020303" pitchFamily="18" charset="0"/>
              </a:rPr>
              <a:t/>
            </a:r>
            <a:br>
              <a:rPr lang="en-US" sz="2800" dirty="0">
                <a:solidFill>
                  <a:prstClr val="white">
                    <a:lumMod val="50000"/>
                  </a:prstClr>
                </a:solidFill>
                <a:latin typeface="Georgia" panose="02040502050405020303" pitchFamily="18" charset="0"/>
              </a:rPr>
            </a:br>
            <a:r>
              <a:rPr lang="en-US" sz="2800" dirty="0">
                <a:solidFill>
                  <a:prstClr val="white">
                    <a:lumMod val="50000"/>
                  </a:prstClr>
                </a:solidFill>
                <a:latin typeface="Georgia" panose="02040502050405020303" pitchFamily="18" charset="0"/>
              </a:rPr>
              <a:t>	      (</a:t>
            </a:r>
            <a:r>
              <a:rPr lang="en-US" sz="2800" b="1" dirty="0">
                <a:solidFill>
                  <a:srgbClr val="FF0000"/>
                </a:solidFill>
                <a:latin typeface="Georgia" panose="02040502050405020303" pitchFamily="18" charset="0"/>
              </a:rPr>
              <a:t>b</a:t>
            </a:r>
            <a:r>
              <a:rPr lang="en-US" sz="2800" dirty="0">
                <a:solidFill>
                  <a:prstClr val="white">
                    <a:lumMod val="50000"/>
                  </a:prstClr>
                </a:solidFill>
                <a:latin typeface="Georgia" panose="02040502050405020303" pitchFamily="18" charset="0"/>
              </a:rPr>
              <a:t>)   </a:t>
            </a:r>
            <a:r>
              <a:rPr lang="en-US" sz="2800" b="1" dirty="0">
                <a:solidFill>
                  <a:srgbClr val="CC00CC"/>
                </a:solidFill>
                <a:latin typeface="Georgia" panose="02040502050405020303" pitchFamily="18" charset="0"/>
              </a:rPr>
              <a:t>On the </a:t>
            </a:r>
            <a:r>
              <a:rPr lang="en-US" sz="2800" b="1" dirty="0">
                <a:solidFill>
                  <a:srgbClr val="FF0000"/>
                </a:solidFill>
                <a:latin typeface="Georgia" panose="02040502050405020303" pitchFamily="18" charset="0"/>
              </a:rPr>
              <a:t>ninth day </a:t>
            </a:r>
            <a:r>
              <a:rPr lang="en-US" sz="2800" b="1" dirty="0">
                <a:solidFill>
                  <a:srgbClr val="CC00CC"/>
                </a:solidFill>
                <a:latin typeface="Georgia" panose="02040502050405020303" pitchFamily="18" charset="0"/>
              </a:rPr>
              <a:t>of the month at evening …</a:t>
            </a:r>
            <a:r>
              <a:rPr lang="en-US" sz="2800" b="1" dirty="0">
                <a:solidFill>
                  <a:schemeClr val="bg1">
                    <a:lumMod val="50000"/>
                  </a:schemeClr>
                </a:solidFill>
                <a:latin typeface="Georgia" panose="02040502050405020303" pitchFamily="18" charset="0"/>
              </a:rPr>
              <a:t>”</a:t>
            </a:r>
            <a:endParaRPr lang="en-US" sz="2800" dirty="0">
              <a:solidFill>
                <a:schemeClr val="bg1">
                  <a:lumMod val="50000"/>
                </a:schemeClr>
              </a:solidFill>
            </a:endParaRPr>
          </a:p>
        </p:txBody>
      </p:sp>
    </p:spTree>
    <p:extLst>
      <p:ext uri="{BB962C8B-B14F-4D97-AF65-F5344CB8AC3E}">
        <p14:creationId xmlns:p14="http://schemas.microsoft.com/office/powerpoint/2010/main" val="2803418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6">
              <a:lumMod val="50000"/>
            </a:schemeClr>
          </a:solidFill>
        </p:spPr>
        <p:txBody>
          <a:bodyPr/>
          <a:lstStyle/>
          <a:p>
            <a:r>
              <a:rPr lang="en-US" dirty="0">
                <a:solidFill>
                  <a:schemeClr val="accent6">
                    <a:lumMod val="50000"/>
                  </a:schemeClr>
                </a:solidFill>
              </a:rPr>
              <a:t>.</a:t>
            </a:r>
          </a:p>
        </p:txBody>
      </p:sp>
      <p:sp>
        <p:nvSpPr>
          <p:cNvPr id="3" name="Text Placeholder 2"/>
          <p:cNvSpPr>
            <a:spLocks noGrp="1"/>
          </p:cNvSpPr>
          <p:nvPr>
            <p:ph type="body" idx="1"/>
          </p:nvPr>
        </p:nvSpPr>
        <p:spPr>
          <a:xfrm>
            <a:off x="141668" y="154546"/>
            <a:ext cx="11861442" cy="6555347"/>
          </a:xfrm>
          <a:solidFill>
            <a:schemeClr val="accent4">
              <a:lumMod val="20000"/>
              <a:lumOff val="80000"/>
            </a:schemeClr>
          </a:solidFill>
          <a:scene3d>
            <a:camera prst="orthographicFront"/>
            <a:lightRig rig="threePt" dir="t"/>
          </a:scene3d>
          <a:sp3d>
            <a:bevelT/>
          </a:sp3d>
        </p:spPr>
        <p:txBody>
          <a:bodyPr lIns="182880" tIns="182880" rIns="182880" bIns="91440" anchor="t">
            <a:normAutofit/>
            <a:sp3d extrusionH="57150">
              <a:bevelT w="38100" h="38100" prst="angle"/>
            </a:sp3d>
          </a:bodyPr>
          <a:lstStyle/>
          <a:p>
            <a:pPr indent="-914400">
              <a:lnSpc>
                <a:spcPct val="100000"/>
              </a:lnSpc>
              <a:spcBef>
                <a:spcPts val="0"/>
              </a:spcBef>
              <a:spcAft>
                <a:spcPts val="1800"/>
              </a:spcAft>
            </a:pPr>
            <a:r>
              <a:rPr lang="en-US" sz="3200" dirty="0">
                <a:solidFill>
                  <a:schemeClr val="tx1"/>
                </a:solidFill>
              </a:rPr>
              <a:t>The – </a:t>
            </a:r>
            <a:r>
              <a:rPr lang="en-US" sz="3200" dirty="0">
                <a:solidFill>
                  <a:srgbClr val="A50021"/>
                </a:solidFill>
                <a:latin typeface="Arial Black" panose="020B0A04020102020204" pitchFamily="34" charset="0"/>
              </a:rPr>
              <a:t>“</a:t>
            </a:r>
            <a:r>
              <a:rPr lang="en-US" sz="3200" u="sng" dirty="0">
                <a:solidFill>
                  <a:srgbClr val="A50021"/>
                </a:solidFill>
                <a:latin typeface="Arial Black" panose="020B0A04020102020204" pitchFamily="34" charset="0"/>
              </a:rPr>
              <a:t>How</a:t>
            </a:r>
            <a:r>
              <a:rPr lang="en-US" sz="3200" dirty="0">
                <a:solidFill>
                  <a:srgbClr val="A50021"/>
                </a:solidFill>
                <a:latin typeface="Arial Black" panose="020B0A04020102020204" pitchFamily="34" charset="0"/>
              </a:rPr>
              <a:t>” – </a:t>
            </a:r>
            <a:endParaRPr lang="en-US" dirty="0">
              <a:solidFill>
                <a:schemeClr val="tx1"/>
              </a:solidFill>
            </a:endParaRPr>
          </a:p>
          <a:p>
            <a:pPr indent="-914400">
              <a:lnSpc>
                <a:spcPct val="100000"/>
              </a:lnSpc>
              <a:spcBef>
                <a:spcPts val="0"/>
              </a:spcBef>
              <a:spcAft>
                <a:spcPts val="1800"/>
              </a:spcAft>
            </a:pPr>
            <a:r>
              <a:rPr lang="en-US" dirty="0">
                <a:solidFill>
                  <a:srgbClr val="008080"/>
                </a:solidFill>
                <a:latin typeface="Georgia" panose="02040502050405020303" pitchFamily="18" charset="0"/>
              </a:rPr>
              <a:t>Lev 23:32	</a:t>
            </a:r>
            <a:r>
              <a:rPr lang="en-US" sz="2800" dirty="0">
                <a:solidFill>
                  <a:srgbClr val="008080"/>
                </a:solidFill>
                <a:latin typeface="Georgia" panose="02040502050405020303" pitchFamily="18" charset="0"/>
              </a:rPr>
              <a:t>(</a:t>
            </a:r>
            <a:r>
              <a:rPr lang="en-US" sz="2800" b="1" dirty="0">
                <a:solidFill>
                  <a:srgbClr val="FF0000"/>
                </a:solidFill>
                <a:latin typeface="Georgia" panose="02040502050405020303" pitchFamily="18" charset="0"/>
              </a:rPr>
              <a:t>a</a:t>
            </a:r>
            <a:r>
              <a:rPr lang="en-US" sz="2800" dirty="0">
                <a:solidFill>
                  <a:srgbClr val="008080"/>
                </a:solidFill>
                <a:latin typeface="Georgia" panose="02040502050405020303" pitchFamily="18" charset="0"/>
              </a:rPr>
              <a:t>)</a:t>
            </a:r>
            <a:r>
              <a:rPr lang="en-US" sz="2800" dirty="0">
                <a:solidFill>
                  <a:prstClr val="black"/>
                </a:solidFill>
                <a:latin typeface="Georgia" panose="02040502050405020303" pitchFamily="18" charset="0"/>
              </a:rPr>
              <a:t>  </a:t>
            </a:r>
            <a:r>
              <a:rPr lang="en-US" sz="2800" b="1" dirty="0">
                <a:solidFill>
                  <a:srgbClr val="00B0F0"/>
                </a:solidFill>
                <a:latin typeface="Georgia" panose="02040502050405020303" pitchFamily="18" charset="0"/>
              </a:rPr>
              <a:t>“It </a:t>
            </a:r>
            <a:r>
              <a:rPr lang="en-US" sz="2800" b="1" dirty="0">
                <a:solidFill>
                  <a:schemeClr val="accent2">
                    <a:lumMod val="75000"/>
                  </a:schemeClr>
                </a:solidFill>
                <a:latin typeface="Georgia" panose="02040502050405020303" pitchFamily="18" charset="0"/>
              </a:rPr>
              <a:t>[</a:t>
            </a:r>
            <a:r>
              <a:rPr lang="en-US" sz="2800" b="1" dirty="0">
                <a:solidFill>
                  <a:srgbClr val="00B0F0"/>
                </a:solidFill>
                <a:latin typeface="Georgia" panose="02040502050405020303" pitchFamily="18" charset="0"/>
              </a:rPr>
              <a:t>Tishri 10</a:t>
            </a:r>
            <a:r>
              <a:rPr lang="en-US" sz="2800" b="1" dirty="0">
                <a:solidFill>
                  <a:schemeClr val="accent2">
                    <a:lumMod val="75000"/>
                  </a:schemeClr>
                </a:solidFill>
                <a:latin typeface="Georgia" panose="02040502050405020303" pitchFamily="18" charset="0"/>
              </a:rPr>
              <a:t>] </a:t>
            </a:r>
            <a:r>
              <a:rPr lang="en-US" sz="2800" dirty="0">
                <a:solidFill>
                  <a:schemeClr val="bg1">
                    <a:lumMod val="50000"/>
                  </a:schemeClr>
                </a:solidFill>
                <a:latin typeface="Georgia" panose="02040502050405020303" pitchFamily="18" charset="0"/>
              </a:rPr>
              <a:t>is a Sabbath of rest to you, </a:t>
            </a:r>
            <a:br>
              <a:rPr lang="en-US" sz="2800" dirty="0">
                <a:solidFill>
                  <a:schemeClr val="bg1">
                    <a:lumMod val="50000"/>
                  </a:schemeClr>
                </a:solidFill>
                <a:latin typeface="Georgia" panose="02040502050405020303" pitchFamily="18" charset="0"/>
              </a:rPr>
            </a:br>
            <a:r>
              <a:rPr lang="en-US" sz="2800" dirty="0">
                <a:solidFill>
                  <a:schemeClr val="bg1">
                    <a:lumMod val="50000"/>
                  </a:schemeClr>
                </a:solidFill>
                <a:latin typeface="Georgia" panose="02040502050405020303" pitchFamily="18" charset="0"/>
              </a:rPr>
              <a:t>			and </a:t>
            </a:r>
            <a:r>
              <a:rPr lang="en-US" sz="2800" b="1" dirty="0">
                <a:solidFill>
                  <a:schemeClr val="tx1"/>
                </a:solidFill>
                <a:effectLst>
                  <a:glow rad="228600">
                    <a:schemeClr val="accent6">
                      <a:satMod val="175000"/>
                      <a:alpha val="40000"/>
                    </a:schemeClr>
                  </a:glow>
                </a:effectLst>
                <a:latin typeface="Georgia" panose="02040502050405020303" pitchFamily="18" charset="0"/>
              </a:rPr>
              <a:t>you shall afflict your beings.</a:t>
            </a:r>
            <a:r>
              <a:rPr lang="en-US" sz="2800" dirty="0">
                <a:solidFill>
                  <a:schemeClr val="bg1">
                    <a:lumMod val="50000"/>
                  </a:schemeClr>
                </a:solidFill>
                <a:latin typeface="Georgia" panose="02040502050405020303" pitchFamily="18" charset="0"/>
              </a:rPr>
              <a:t>		</a:t>
            </a:r>
          </a:p>
          <a:p>
            <a:pPr indent="-914400">
              <a:lnSpc>
                <a:spcPct val="100000"/>
              </a:lnSpc>
              <a:spcBef>
                <a:spcPts val="0"/>
              </a:spcBef>
              <a:spcAft>
                <a:spcPts val="1800"/>
              </a:spcAft>
            </a:pPr>
            <a:r>
              <a:rPr lang="en-US" sz="2800" dirty="0">
                <a:solidFill>
                  <a:schemeClr val="tx1"/>
                </a:solidFill>
                <a:latin typeface="Georgia" panose="02040502050405020303" pitchFamily="18" charset="0"/>
              </a:rPr>
              <a:t>What we are</a:t>
            </a:r>
            <a:r>
              <a:rPr lang="en-US" sz="2800" b="1" dirty="0">
                <a:solidFill>
                  <a:schemeClr val="tx1"/>
                </a:solidFill>
                <a:latin typeface="Arial Black" panose="020B0A04020102020204" pitchFamily="34" charset="0"/>
              </a:rPr>
              <a:t> “</a:t>
            </a:r>
            <a:r>
              <a:rPr lang="en-US" sz="2800" b="1" u="sng" dirty="0">
                <a:solidFill>
                  <a:schemeClr val="tx1"/>
                </a:solidFill>
                <a:latin typeface="Arial Black" panose="020B0A04020102020204" pitchFamily="34" charset="0"/>
              </a:rPr>
              <a:t>to DO</a:t>
            </a:r>
            <a:r>
              <a:rPr lang="en-US" sz="2800" b="1" dirty="0">
                <a:solidFill>
                  <a:schemeClr val="tx1"/>
                </a:solidFill>
                <a:latin typeface="Arial Black" panose="020B0A04020102020204" pitchFamily="34" charset="0"/>
              </a:rPr>
              <a:t>”</a:t>
            </a:r>
            <a:r>
              <a:rPr lang="en-US" sz="2800" dirty="0">
                <a:solidFill>
                  <a:schemeClr val="tx1"/>
                </a:solidFill>
                <a:latin typeface="Georgia" panose="02040502050405020303" pitchFamily="18" charset="0"/>
              </a:rPr>
              <a:t> is to </a:t>
            </a:r>
            <a:r>
              <a:rPr lang="en-US" sz="2800" b="1" dirty="0">
                <a:solidFill>
                  <a:schemeClr val="tx1"/>
                </a:solidFill>
                <a:effectLst>
                  <a:glow rad="228600">
                    <a:schemeClr val="accent6">
                      <a:satMod val="175000"/>
                      <a:alpha val="40000"/>
                    </a:schemeClr>
                  </a:glow>
                </a:effectLst>
                <a:latin typeface="Georgia" panose="02040502050405020303" pitchFamily="18" charset="0"/>
              </a:rPr>
              <a:t>afflict</a:t>
            </a:r>
            <a:r>
              <a:rPr lang="en-US" sz="2800" dirty="0">
                <a:solidFill>
                  <a:schemeClr val="tx1"/>
                </a:solidFill>
                <a:latin typeface="Georgia" panose="02040502050405020303" pitchFamily="18" charset="0"/>
              </a:rPr>
              <a:t> our souls!</a:t>
            </a:r>
          </a:p>
          <a:p>
            <a:pPr indent="-914400">
              <a:lnSpc>
                <a:spcPct val="100000"/>
              </a:lnSpc>
              <a:spcBef>
                <a:spcPts val="0"/>
              </a:spcBef>
              <a:spcAft>
                <a:spcPts val="1800"/>
              </a:spcAft>
            </a:pPr>
            <a:r>
              <a:rPr lang="en-US" sz="2800" dirty="0">
                <a:solidFill>
                  <a:schemeClr val="tx1"/>
                </a:solidFill>
                <a:latin typeface="Georgia" panose="02040502050405020303" pitchFamily="18" charset="0"/>
              </a:rPr>
              <a:t>This study has no intention of delving into the meaning of the word </a:t>
            </a:r>
            <a:r>
              <a:rPr lang="en-US" sz="2800" b="1" dirty="0">
                <a:solidFill>
                  <a:srgbClr val="00B050"/>
                </a:solidFill>
                <a:latin typeface="Georgia" panose="02040502050405020303" pitchFamily="18" charset="0"/>
              </a:rPr>
              <a:t>“afflict” </a:t>
            </a:r>
            <a:r>
              <a:rPr lang="en-US" sz="2800" dirty="0">
                <a:solidFill>
                  <a:schemeClr val="tx1"/>
                </a:solidFill>
                <a:latin typeface="Georgia" panose="02040502050405020303" pitchFamily="18" charset="0"/>
              </a:rPr>
              <a:t>in this session. </a:t>
            </a:r>
          </a:p>
          <a:p>
            <a:pPr indent="-914400">
              <a:lnSpc>
                <a:spcPct val="100000"/>
              </a:lnSpc>
              <a:spcBef>
                <a:spcPts val="0"/>
              </a:spcBef>
              <a:spcAft>
                <a:spcPts val="1800"/>
              </a:spcAft>
            </a:pPr>
            <a:r>
              <a:rPr lang="en-US" sz="2800" dirty="0">
                <a:solidFill>
                  <a:schemeClr val="tx1"/>
                </a:solidFill>
                <a:latin typeface="Georgia" panose="02040502050405020303" pitchFamily="18" charset="0"/>
              </a:rPr>
              <a:t>Our focus for this study is about – </a:t>
            </a:r>
            <a:r>
              <a:rPr lang="en-US" sz="2800" b="1" dirty="0">
                <a:solidFill>
                  <a:srgbClr val="00B050"/>
                </a:solidFill>
                <a:latin typeface="Georgia" panose="02040502050405020303" pitchFamily="18" charset="0"/>
              </a:rPr>
              <a:t>the timing of the affliction. </a:t>
            </a:r>
          </a:p>
          <a:p>
            <a:pPr indent="-914400">
              <a:lnSpc>
                <a:spcPct val="100000"/>
              </a:lnSpc>
              <a:spcBef>
                <a:spcPts val="0"/>
              </a:spcBef>
              <a:spcAft>
                <a:spcPts val="1800"/>
              </a:spcAft>
            </a:pPr>
            <a:r>
              <a:rPr lang="en-US" sz="2800" dirty="0">
                <a:solidFill>
                  <a:schemeClr val="tx1"/>
                </a:solidFill>
                <a:latin typeface="Georgia" panose="02040502050405020303" pitchFamily="18" charset="0"/>
              </a:rPr>
              <a:t>The pertinent question then is –</a:t>
            </a:r>
          </a:p>
          <a:p>
            <a:pPr indent="-914400">
              <a:lnSpc>
                <a:spcPct val="100000"/>
              </a:lnSpc>
              <a:spcBef>
                <a:spcPts val="0"/>
              </a:spcBef>
              <a:spcAft>
                <a:spcPts val="1800"/>
              </a:spcAft>
            </a:pPr>
            <a:r>
              <a:rPr lang="en-US" sz="2800" dirty="0">
                <a:solidFill>
                  <a:schemeClr val="tx1"/>
                </a:solidFill>
                <a:latin typeface="Georgia" panose="02040502050405020303" pitchFamily="18" charset="0"/>
              </a:rPr>
              <a:t>What time of the cycle </a:t>
            </a:r>
            <a:r>
              <a:rPr lang="en-US" sz="2800" u="sng" dirty="0">
                <a:solidFill>
                  <a:schemeClr val="tx1"/>
                </a:solidFill>
                <a:latin typeface="Georgia" panose="02040502050405020303" pitchFamily="18" charset="0"/>
              </a:rPr>
              <a:t>and</a:t>
            </a:r>
            <a:r>
              <a:rPr lang="en-US" sz="2800" dirty="0">
                <a:solidFill>
                  <a:schemeClr val="tx1"/>
                </a:solidFill>
                <a:latin typeface="Georgia" panose="02040502050405020303" pitchFamily="18" charset="0"/>
              </a:rPr>
              <a:t> date of the month should this </a:t>
            </a:r>
            <a:r>
              <a:rPr lang="en-US" sz="2800" b="1" dirty="0">
                <a:solidFill>
                  <a:srgbClr val="00B050"/>
                </a:solidFill>
                <a:latin typeface="Georgia" panose="02040502050405020303" pitchFamily="18" charset="0"/>
              </a:rPr>
              <a:t>AFFLICTION</a:t>
            </a:r>
            <a:r>
              <a:rPr lang="en-US" sz="2800" dirty="0">
                <a:solidFill>
                  <a:schemeClr val="tx1"/>
                </a:solidFill>
                <a:latin typeface="Georgia" panose="02040502050405020303" pitchFamily="18" charset="0"/>
              </a:rPr>
              <a:t> 			</a:t>
            </a:r>
            <a:r>
              <a:rPr lang="en-US" sz="2800" dirty="0">
                <a:solidFill>
                  <a:schemeClr val="tx1"/>
                </a:solidFill>
                <a:effectLst>
                  <a:glow rad="228600">
                    <a:schemeClr val="accent1">
                      <a:satMod val="175000"/>
                      <a:alpha val="40000"/>
                    </a:schemeClr>
                  </a:glow>
                </a:effectLst>
                <a:latin typeface="Georgia" panose="02040502050405020303" pitchFamily="18" charset="0"/>
              </a:rPr>
              <a:t>       </a:t>
            </a:r>
            <a:r>
              <a:rPr lang="en-US" sz="5400" b="1" dirty="0">
                <a:ln>
                  <a:solidFill>
                    <a:srgbClr val="002060"/>
                  </a:solidFill>
                </a:ln>
                <a:solidFill>
                  <a:srgbClr val="FF0000"/>
                </a:solidFill>
                <a:effectLst>
                  <a:glow rad="228600">
                    <a:schemeClr val="accent1">
                      <a:satMod val="175000"/>
                      <a:alpha val="40000"/>
                    </a:schemeClr>
                  </a:glow>
                </a:effectLst>
                <a:latin typeface="Georgia" panose="02040502050405020303" pitchFamily="18" charset="0"/>
              </a:rPr>
              <a:t>COMMENCE?</a:t>
            </a:r>
            <a:r>
              <a:rPr lang="en-US" sz="2800" b="1" u="sng" dirty="0">
                <a:ln>
                  <a:solidFill>
                    <a:srgbClr val="002060"/>
                  </a:solidFill>
                </a:ln>
                <a:solidFill>
                  <a:srgbClr val="FF0000"/>
                </a:solidFill>
                <a:effectLst>
                  <a:glow rad="228600">
                    <a:schemeClr val="accent1">
                      <a:satMod val="175000"/>
                      <a:alpha val="40000"/>
                    </a:schemeClr>
                  </a:glow>
                </a:effectLst>
                <a:latin typeface="Georgia" panose="02040502050405020303" pitchFamily="18" charset="0"/>
              </a:rPr>
              <a:t> </a:t>
            </a:r>
            <a:endParaRPr lang="en-US" b="1" u="sng" dirty="0">
              <a:ln>
                <a:solidFill>
                  <a:srgbClr val="002060"/>
                </a:solidFill>
              </a:ln>
              <a:solidFill>
                <a:srgbClr val="FF0000"/>
              </a:solidFill>
              <a:effectLst>
                <a:glow rad="228600">
                  <a:schemeClr val="accent1">
                    <a:satMod val="175000"/>
                    <a:alpha val="40000"/>
                  </a:schemeClr>
                </a:glow>
              </a:effectLst>
            </a:endParaRPr>
          </a:p>
        </p:txBody>
      </p:sp>
      <p:sp>
        <p:nvSpPr>
          <p:cNvPr id="4" name="Slide Number Placeholder 3"/>
          <p:cNvSpPr>
            <a:spLocks noGrp="1"/>
          </p:cNvSpPr>
          <p:nvPr>
            <p:ph type="sldNum" sz="quarter" idx="12"/>
          </p:nvPr>
        </p:nvSpPr>
        <p:spPr>
          <a:xfrm>
            <a:off x="11395709" y="6270231"/>
            <a:ext cx="530395" cy="365125"/>
          </a:xfrm>
        </p:spPr>
        <p:txBody>
          <a:bodyPr/>
          <a:lstStyle/>
          <a:p>
            <a:fld id="{0FAB87E4-7748-4117-92E5-790DAABEC644}" type="slidenum">
              <a:rPr lang="en-US" sz="1400" b="1" smtClean="0">
                <a:solidFill>
                  <a:schemeClr val="tx1"/>
                </a:solidFill>
              </a:rPr>
              <a:t>24</a:t>
            </a:fld>
            <a:endParaRPr lang="en-US" sz="1400" b="1" dirty="0">
              <a:solidFill>
                <a:schemeClr val="tx1"/>
              </a:solidFill>
            </a:endParaRPr>
          </a:p>
        </p:txBody>
      </p:sp>
    </p:spTree>
    <p:extLst>
      <p:ext uri="{BB962C8B-B14F-4D97-AF65-F5344CB8AC3E}">
        <p14:creationId xmlns:p14="http://schemas.microsoft.com/office/powerpoint/2010/main" val="259691287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1">
              <a:lumMod val="75000"/>
            </a:schemeClr>
          </a:solidFill>
        </p:spPr>
        <p:txBody>
          <a:bodyPr/>
          <a:lstStyle/>
          <a:p>
            <a:r>
              <a:rPr lang="en-US" dirty="0">
                <a:solidFill>
                  <a:schemeClr val="accent1">
                    <a:lumMod val="75000"/>
                  </a:schemeClr>
                </a:solidFill>
              </a:rPr>
              <a:t>.</a:t>
            </a:r>
          </a:p>
        </p:txBody>
      </p:sp>
      <p:sp>
        <p:nvSpPr>
          <p:cNvPr id="3" name="Text Placeholder 2"/>
          <p:cNvSpPr>
            <a:spLocks noGrp="1"/>
          </p:cNvSpPr>
          <p:nvPr>
            <p:ph type="body" idx="1"/>
          </p:nvPr>
        </p:nvSpPr>
        <p:spPr>
          <a:xfrm>
            <a:off x="185529" y="145774"/>
            <a:ext cx="11860697" cy="6559826"/>
          </a:xfrm>
          <a:solidFill>
            <a:schemeClr val="accent2">
              <a:lumMod val="20000"/>
              <a:lumOff val="80000"/>
            </a:schemeClr>
          </a:solidFill>
          <a:scene3d>
            <a:camera prst="orthographicFront"/>
            <a:lightRig rig="threePt" dir="t"/>
          </a:scene3d>
          <a:sp3d>
            <a:bevelT/>
          </a:sp3d>
        </p:spPr>
        <p:txBody>
          <a:bodyPr anchor="ctr">
            <a:normAutofit lnSpcReduction="10000"/>
            <a:sp3d extrusionH="57150">
              <a:bevelT w="38100" h="38100"/>
            </a:sp3d>
          </a:bodyPr>
          <a:lstStyle/>
          <a:p>
            <a:r>
              <a:rPr lang="en-US" sz="4000" b="1" dirty="0">
                <a:solidFill>
                  <a:schemeClr val="tx1">
                    <a:lumMod val="95000"/>
                    <a:lumOff val="5000"/>
                  </a:schemeClr>
                </a:solidFill>
              </a:rPr>
              <a:t>Question:  </a:t>
            </a:r>
            <a:r>
              <a:rPr lang="en-US" sz="2800" dirty="0">
                <a:solidFill>
                  <a:schemeClr val="tx1"/>
                </a:solidFill>
              </a:rPr>
              <a:t>When </a:t>
            </a:r>
            <a:r>
              <a:rPr lang="en-US" sz="2800" b="1" dirty="0">
                <a:solidFill>
                  <a:srgbClr val="0000CC"/>
                </a:solidFill>
              </a:rPr>
              <a:t>Yahuah</a:t>
            </a:r>
            <a:r>
              <a:rPr lang="en-US" sz="2800" dirty="0">
                <a:solidFill>
                  <a:schemeClr val="tx1"/>
                </a:solidFill>
              </a:rPr>
              <a:t> indicates the </a:t>
            </a:r>
            <a:r>
              <a:rPr lang="en-US" sz="2800" b="1" dirty="0">
                <a:solidFill>
                  <a:srgbClr val="CC00CC"/>
                </a:solidFill>
              </a:rPr>
              <a:t>9</a:t>
            </a:r>
            <a:r>
              <a:rPr lang="en-US" sz="2800" b="1" baseline="30000" dirty="0">
                <a:solidFill>
                  <a:srgbClr val="CC00CC"/>
                </a:solidFill>
              </a:rPr>
              <a:t>th</a:t>
            </a:r>
            <a:r>
              <a:rPr lang="en-US" sz="2800" dirty="0">
                <a:solidFill>
                  <a:schemeClr val="tx1"/>
                </a:solidFill>
              </a:rPr>
              <a:t> cycle of the month  </a:t>
            </a:r>
            <a:br>
              <a:rPr lang="en-US" sz="2800" dirty="0">
                <a:solidFill>
                  <a:schemeClr val="tx1"/>
                </a:solidFill>
              </a:rPr>
            </a:br>
            <a:r>
              <a:rPr lang="en-US" sz="2800" dirty="0">
                <a:solidFill>
                  <a:schemeClr val="tx1"/>
                </a:solidFill>
              </a:rPr>
              <a:t>	- </a:t>
            </a:r>
            <a:r>
              <a:rPr lang="en-US" sz="2800" b="1" dirty="0">
                <a:solidFill>
                  <a:srgbClr val="CC00CC"/>
                </a:solidFill>
              </a:rPr>
              <a:t>“at evening,” </a:t>
            </a:r>
            <a:r>
              <a:rPr lang="en-US" sz="2800" dirty="0">
                <a:solidFill>
                  <a:schemeClr val="tx1"/>
                </a:solidFill>
              </a:rPr>
              <a:t>- exactly what part of the 24 hour cycle is this?</a:t>
            </a:r>
          </a:p>
          <a:p>
            <a:r>
              <a:rPr lang="en-US" sz="2800" dirty="0">
                <a:solidFill>
                  <a:schemeClr val="tx1"/>
                </a:solidFill>
              </a:rPr>
              <a:t>  </a:t>
            </a:r>
          </a:p>
          <a:p>
            <a:r>
              <a:rPr lang="en-US" sz="2800" dirty="0">
                <a:solidFill>
                  <a:schemeClr val="tx1"/>
                </a:solidFill>
              </a:rPr>
              <a:t>Before we can determine what the </a:t>
            </a:r>
            <a:r>
              <a:rPr lang="en-US" sz="2800" b="1" u="sng" dirty="0">
                <a:solidFill>
                  <a:schemeClr val="tx1"/>
                </a:solidFill>
              </a:rPr>
              <a:t>celebration theme</a:t>
            </a:r>
            <a:r>
              <a:rPr lang="en-US" sz="2800" b="1" dirty="0">
                <a:solidFill>
                  <a:schemeClr val="tx1"/>
                </a:solidFill>
              </a:rPr>
              <a:t> </a:t>
            </a:r>
            <a:r>
              <a:rPr lang="en-US" sz="2800" dirty="0">
                <a:solidFill>
                  <a:schemeClr val="tx1"/>
                </a:solidFill>
              </a:rPr>
              <a:t>for the Festival of Atonement is, we need to establish exactly when this </a:t>
            </a:r>
            <a:r>
              <a:rPr lang="en-US" sz="2800" b="1" dirty="0">
                <a:solidFill>
                  <a:srgbClr val="CC00CC"/>
                </a:solidFill>
              </a:rPr>
              <a:t>“evening” </a:t>
            </a:r>
            <a:r>
              <a:rPr lang="en-US" sz="2800" dirty="0">
                <a:solidFill>
                  <a:schemeClr val="tx1"/>
                </a:solidFill>
              </a:rPr>
              <a:t>time is.  </a:t>
            </a:r>
            <a:br>
              <a:rPr lang="en-US" sz="2800" dirty="0">
                <a:solidFill>
                  <a:schemeClr val="tx1"/>
                </a:solidFill>
              </a:rPr>
            </a:br>
            <a:r>
              <a:rPr lang="en-US" sz="2800" dirty="0">
                <a:solidFill>
                  <a:schemeClr val="tx1"/>
                </a:solidFill>
              </a:rPr>
              <a:t>The Hebrew word for evening is </a:t>
            </a:r>
            <a:r>
              <a:rPr lang="en-US" sz="2800" dirty="0">
                <a:solidFill>
                  <a:prstClr val="black"/>
                </a:solidFill>
                <a:ea typeface="+mj-ea"/>
                <a:cs typeface="+mj-cs"/>
              </a:rPr>
              <a:t> &lt;</a:t>
            </a:r>
            <a:r>
              <a:rPr lang="en-US" sz="2800" dirty="0" err="1">
                <a:solidFill>
                  <a:srgbClr val="00B050"/>
                </a:solidFill>
                <a:ea typeface="+mj-ea"/>
                <a:cs typeface="+mj-cs"/>
              </a:rPr>
              <a:t>ereb</a:t>
            </a:r>
            <a:r>
              <a:rPr lang="en-US" sz="2800" dirty="0">
                <a:solidFill>
                  <a:prstClr val="black"/>
                </a:solidFill>
                <a:ea typeface="+mj-ea"/>
                <a:cs typeface="+mj-cs"/>
              </a:rPr>
              <a:t>&gt; -</a:t>
            </a:r>
            <a:r>
              <a:rPr lang="en-US" sz="2800" dirty="0">
                <a:solidFill>
                  <a:srgbClr val="9900CC"/>
                </a:solidFill>
                <a:latin typeface="Times New Roman" panose="02020603050405020304" pitchFamily="18" charset="0"/>
                <a:ea typeface="Calibri" panose="020F0502020204030204" pitchFamily="34" charset="0"/>
                <a:cs typeface="Calibri" panose="020F0502020204030204" pitchFamily="34"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aseline="-25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chemeClr val="tx1">
                    <a:lumMod val="95000"/>
                    <a:lumOff val="5000"/>
                  </a:schemeClr>
                </a:solidFill>
              </a:rPr>
              <a:t>. </a:t>
            </a:r>
            <a:br>
              <a:rPr lang="en-US" dirty="0">
                <a:solidFill>
                  <a:schemeClr val="tx1">
                    <a:lumMod val="95000"/>
                    <a:lumOff val="5000"/>
                  </a:schemeClr>
                </a:solidFill>
              </a:rPr>
            </a:br>
            <a:r>
              <a:rPr lang="en-US" dirty="0">
                <a:solidFill>
                  <a:schemeClr val="tx1">
                    <a:lumMod val="95000"/>
                    <a:lumOff val="5000"/>
                  </a:schemeClr>
                </a:solidFill>
              </a:rPr>
              <a:t> </a:t>
            </a:r>
            <a:br>
              <a:rPr lang="en-US" dirty="0">
                <a:solidFill>
                  <a:schemeClr val="tx1">
                    <a:lumMod val="95000"/>
                    <a:lumOff val="5000"/>
                  </a:schemeClr>
                </a:solidFill>
              </a:rPr>
            </a:br>
            <a:r>
              <a:rPr lang="en-US" sz="2800" dirty="0">
                <a:solidFill>
                  <a:schemeClr val="tx1">
                    <a:lumMod val="95000"/>
                    <a:lumOff val="5000"/>
                  </a:schemeClr>
                </a:solidFill>
              </a:rPr>
              <a:t>Let’s look at some definitions for this word.</a:t>
            </a:r>
            <a:br>
              <a:rPr lang="en-US" sz="2800" dirty="0">
                <a:solidFill>
                  <a:schemeClr val="tx1">
                    <a:lumMod val="95000"/>
                    <a:lumOff val="5000"/>
                  </a:schemeClr>
                </a:solidFill>
              </a:rPr>
            </a:br>
            <a:endParaRPr lang="en-US" sz="2800" dirty="0">
              <a:solidFill>
                <a:schemeClr val="tx1">
                  <a:lumMod val="95000"/>
                  <a:lumOff val="5000"/>
                </a:schemeClr>
              </a:solidFill>
            </a:endParaRPr>
          </a:p>
          <a:p>
            <a:pPr>
              <a:lnSpc>
                <a:spcPct val="100000"/>
              </a:lnSpc>
            </a:pPr>
            <a:r>
              <a:rPr lang="en-US" sz="2800" b="1" i="1" dirty="0">
                <a:solidFill>
                  <a:srgbClr val="008080"/>
                </a:solidFill>
                <a:latin typeface="Georgia" panose="02040502050405020303" pitchFamily="18" charset="0"/>
                <a:ea typeface="+mj-ea"/>
                <a:cs typeface="+mj-cs"/>
              </a:rPr>
              <a:t>A Hebrew English Lexicon </a:t>
            </a:r>
            <a:r>
              <a:rPr lang="en-US" sz="2800" i="1" dirty="0">
                <a:solidFill>
                  <a:srgbClr val="008080"/>
                </a:solidFill>
                <a:latin typeface="Georgia" panose="02040502050405020303" pitchFamily="18" charset="0"/>
                <a:ea typeface="+mj-ea"/>
                <a:cs typeface="+mj-cs"/>
              </a:rPr>
              <a:t>		</a:t>
            </a:r>
            <a:r>
              <a:rPr lang="en-US" dirty="0">
                <a:solidFill>
                  <a:prstClr val="black">
                    <a:lumMod val="95000"/>
                    <a:lumOff val="5000"/>
                  </a:prstClr>
                </a:solidFill>
                <a:ea typeface="+mj-ea"/>
                <a:cs typeface="+mj-cs"/>
              </a:rPr>
              <a:t>by John Parkhurst</a:t>
            </a:r>
            <a:r>
              <a:rPr lang="en-US" sz="2800" i="1" dirty="0">
                <a:solidFill>
                  <a:srgbClr val="008080"/>
                </a:solidFill>
                <a:latin typeface="Georgia" panose="02040502050405020303" pitchFamily="18" charset="0"/>
                <a:ea typeface="+mj-ea"/>
                <a:cs typeface="+mj-cs"/>
              </a:rPr>
              <a:t>	</a:t>
            </a:r>
            <a:r>
              <a:rPr lang="en-US" sz="2200" i="1" dirty="0">
                <a:solidFill>
                  <a:srgbClr val="008080"/>
                </a:solidFill>
                <a:ea typeface="+mj-ea"/>
                <a:cs typeface="+mj-cs"/>
              </a:rPr>
              <a:t> </a:t>
            </a:r>
            <a:r>
              <a:rPr lang="en-US" sz="2200" dirty="0">
                <a:solidFill>
                  <a:prstClr val="black"/>
                </a:solidFill>
                <a:ea typeface="+mj-ea"/>
                <a:cs typeface="+mj-cs"/>
              </a:rPr>
              <a:t>(</a:t>
            </a:r>
            <a:r>
              <a:rPr lang="en-US" sz="2200" b="1" u="sng" dirty="0">
                <a:solidFill>
                  <a:prstClr val="black"/>
                </a:solidFill>
                <a:ea typeface="+mj-ea"/>
                <a:cs typeface="+mj-cs"/>
              </a:rPr>
              <a:t>1762</a:t>
            </a:r>
            <a:r>
              <a:rPr lang="en-US" sz="2200" dirty="0">
                <a:solidFill>
                  <a:prstClr val="black"/>
                </a:solidFill>
                <a:ea typeface="+mj-ea"/>
                <a:cs typeface="+mj-cs"/>
              </a:rPr>
              <a:t>)  </a:t>
            </a:r>
            <a:r>
              <a:rPr lang="en-US" sz="1800" dirty="0">
                <a:solidFill>
                  <a:prstClr val="black"/>
                </a:solidFill>
                <a:latin typeface="Calibri Light" panose="020F0302020204030204"/>
                <a:ea typeface="+mj-ea"/>
                <a:cs typeface="+mj-cs"/>
              </a:rPr>
              <a:t/>
            </a:r>
            <a:br>
              <a:rPr lang="en-US" sz="1800" dirty="0">
                <a:solidFill>
                  <a:prstClr val="black"/>
                </a:solidFill>
                <a:latin typeface="Calibri Light" panose="020F0302020204030204"/>
                <a:ea typeface="+mj-ea"/>
                <a:cs typeface="+mj-cs"/>
              </a:rPr>
            </a:br>
            <a:r>
              <a:rPr lang="en-US" sz="2800" dirty="0">
                <a:solidFill>
                  <a:prstClr val="black"/>
                </a:solidFill>
                <a:ea typeface="+mj-ea"/>
                <a:cs typeface="+mj-cs"/>
              </a:rPr>
              <a:t>Evening</a:t>
            </a:r>
            <a:r>
              <a:rPr lang="en-US" dirty="0">
                <a:solidFill>
                  <a:prstClr val="black"/>
                </a:solidFill>
                <a:ea typeface="+mj-ea"/>
                <a:cs typeface="+mj-cs"/>
              </a:rPr>
              <a:t>  -</a:t>
            </a:r>
            <a:r>
              <a:rPr lang="en-US" sz="3200" dirty="0">
                <a:solidFill>
                  <a:srgbClr val="9900CC"/>
                </a:solidFill>
                <a:latin typeface="Times New Roman" panose="02020603050405020304" pitchFamily="18" charset="0"/>
                <a:ea typeface="Calibri" panose="020F0502020204030204" pitchFamily="34" charset="0"/>
                <a:cs typeface="Calibri" panose="020F0502020204030204" pitchFamily="34"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
            </a:r>
            <a:b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he-IL" sz="2800" dirty="0">
                <a:solidFill>
                  <a:prstClr val="black"/>
                </a:solidFill>
                <a:ea typeface="+mj-ea"/>
                <a:cs typeface="Times New Roman" panose="02020603050405020304" pitchFamily="18" charset="0"/>
              </a:rPr>
              <a:t>“</a:t>
            </a:r>
            <a:r>
              <a:rPr lang="en-US" sz="2800" dirty="0">
                <a:solidFill>
                  <a:prstClr val="black"/>
                </a:solidFill>
                <a:ea typeface="+mj-ea"/>
                <a:cs typeface="+mj-cs"/>
              </a:rPr>
              <a:t>The evening air from the western or darkened part of the heavens </a:t>
            </a:r>
            <a:br>
              <a:rPr lang="en-US" sz="2800" dirty="0">
                <a:solidFill>
                  <a:prstClr val="black"/>
                </a:solidFill>
                <a:ea typeface="+mj-ea"/>
                <a:cs typeface="+mj-cs"/>
              </a:rPr>
            </a:br>
            <a:r>
              <a:rPr lang="en-US" sz="2800" b="1" i="1" dirty="0">
                <a:solidFill>
                  <a:srgbClr val="00B050"/>
                </a:solidFill>
                <a:ea typeface="+mj-ea"/>
                <a:cs typeface="+mj-cs"/>
              </a:rPr>
              <a:t>begins to </a:t>
            </a:r>
            <a:r>
              <a:rPr lang="en-US" sz="2800" b="1" i="1" u="sng" dirty="0">
                <a:solidFill>
                  <a:srgbClr val="00B050"/>
                </a:solidFill>
                <a:ea typeface="+mj-ea"/>
                <a:cs typeface="+mj-cs"/>
              </a:rPr>
              <a:t>mix</a:t>
            </a:r>
            <a:r>
              <a:rPr lang="en-US" sz="2800" b="1" i="1" dirty="0">
                <a:solidFill>
                  <a:srgbClr val="00B050"/>
                </a:solidFill>
                <a:ea typeface="+mj-ea"/>
                <a:cs typeface="+mj-cs"/>
              </a:rPr>
              <a:t> </a:t>
            </a:r>
            <a:r>
              <a:rPr lang="en-US" sz="2800" dirty="0">
                <a:solidFill>
                  <a:prstClr val="black"/>
                </a:solidFill>
                <a:ea typeface="+mj-ea"/>
                <a:cs typeface="+mj-cs"/>
              </a:rPr>
              <a:t>with the day, </a:t>
            </a:r>
            <a:r>
              <a:rPr lang="en-US" sz="2800" b="1" i="1" dirty="0">
                <a:solidFill>
                  <a:srgbClr val="00B050"/>
                </a:solidFill>
                <a:ea typeface="+mj-ea"/>
                <a:cs typeface="+mj-cs"/>
              </a:rPr>
              <a:t>which </a:t>
            </a:r>
            <a:r>
              <a:rPr lang="en-US" sz="2800" b="1" i="1" u="sng" dirty="0">
                <a:solidFill>
                  <a:srgbClr val="00B050"/>
                </a:solidFill>
                <a:ea typeface="+mj-ea"/>
                <a:cs typeface="+mj-cs"/>
              </a:rPr>
              <a:t>mixture</a:t>
            </a:r>
            <a:r>
              <a:rPr lang="en-US" sz="2800" b="1" i="1" dirty="0">
                <a:solidFill>
                  <a:srgbClr val="00B050"/>
                </a:solidFill>
                <a:ea typeface="+mj-ea"/>
                <a:cs typeface="+mj-cs"/>
              </a:rPr>
              <a:t> continues till night, </a:t>
            </a:r>
            <a:r>
              <a:rPr lang="en-US" sz="2800" dirty="0">
                <a:solidFill>
                  <a:prstClr val="black"/>
                </a:solidFill>
                <a:ea typeface="+mj-ea"/>
                <a:cs typeface="+mj-cs"/>
              </a:rPr>
              <a:t>when the </a:t>
            </a:r>
            <a:br>
              <a:rPr lang="en-US" sz="2800" dirty="0">
                <a:solidFill>
                  <a:prstClr val="black"/>
                </a:solidFill>
                <a:ea typeface="+mj-ea"/>
                <a:cs typeface="+mj-cs"/>
              </a:rPr>
            </a:br>
            <a:r>
              <a:rPr lang="en-US" sz="2800" dirty="0">
                <a:solidFill>
                  <a:prstClr val="black"/>
                </a:solidFill>
                <a:ea typeface="+mj-ea"/>
                <a:cs typeface="+mj-cs"/>
              </a:rPr>
              <a:t>day is overpowered the darkness prevails </a:t>
            </a:r>
            <a:r>
              <a:rPr lang="en-US" sz="2800" b="1" i="1" dirty="0">
                <a:solidFill>
                  <a:srgbClr val="00B050"/>
                </a:solidFill>
                <a:ea typeface="+mj-ea"/>
                <a:cs typeface="+mj-cs"/>
              </a:rPr>
              <a:t>and the </a:t>
            </a:r>
            <a:r>
              <a:rPr lang="en-US" sz="2800" b="1" i="1" u="sng" dirty="0">
                <a:solidFill>
                  <a:srgbClr val="00B050"/>
                </a:solidFill>
                <a:ea typeface="+mj-ea"/>
                <a:cs typeface="+mj-cs"/>
              </a:rPr>
              <a:t>mixture</a:t>
            </a:r>
            <a:r>
              <a:rPr lang="en-US" sz="2800" b="1" i="1" dirty="0">
                <a:solidFill>
                  <a:srgbClr val="00B050"/>
                </a:solidFill>
                <a:ea typeface="+mj-ea"/>
                <a:cs typeface="+mj-cs"/>
              </a:rPr>
              <a:t> of daylight ceases.</a:t>
            </a:r>
            <a:r>
              <a:rPr lang="en-US" sz="2800" b="1" i="1" dirty="0">
                <a:solidFill>
                  <a:srgbClr val="CC0099"/>
                </a:solidFill>
                <a:ea typeface="+mj-ea"/>
                <a:cs typeface="+mj-cs"/>
              </a:rPr>
              <a:t>  </a:t>
            </a:r>
            <a:br>
              <a:rPr lang="en-US" sz="2800" b="1" i="1" dirty="0">
                <a:solidFill>
                  <a:srgbClr val="CC0099"/>
                </a:solidFill>
                <a:ea typeface="+mj-ea"/>
                <a:cs typeface="+mj-cs"/>
              </a:rPr>
            </a:br>
            <a:r>
              <a:rPr lang="en-US" sz="2800" dirty="0">
                <a:solidFill>
                  <a:srgbClr val="009999"/>
                </a:solidFill>
                <a:ea typeface="+mj-ea"/>
                <a:cs typeface="+mj-cs"/>
              </a:rPr>
              <a:t>Gen i.5, xxiv.11.”</a:t>
            </a:r>
            <a:endParaRPr lang="en-US" dirty="0">
              <a:solidFill>
                <a:srgbClr val="009999"/>
              </a:solidFill>
            </a:endParaRPr>
          </a:p>
        </p:txBody>
      </p:sp>
      <p:sp>
        <p:nvSpPr>
          <p:cNvPr id="4" name="Slide Number Placeholder 3"/>
          <p:cNvSpPr>
            <a:spLocks noGrp="1"/>
          </p:cNvSpPr>
          <p:nvPr>
            <p:ph type="sldNum" sz="quarter" idx="12"/>
          </p:nvPr>
        </p:nvSpPr>
        <p:spPr>
          <a:xfrm>
            <a:off x="11464290" y="6302375"/>
            <a:ext cx="501926" cy="365125"/>
          </a:xfrm>
        </p:spPr>
        <p:txBody>
          <a:bodyPr/>
          <a:lstStyle/>
          <a:p>
            <a:fld id="{0FAB87E4-7748-4117-92E5-790DAABEC644}" type="slidenum">
              <a:rPr lang="en-US" sz="1400" b="1" smtClean="0">
                <a:solidFill>
                  <a:schemeClr val="tx1"/>
                </a:solidFill>
              </a:rPr>
              <a:t>25</a:t>
            </a:fld>
            <a:endParaRPr lang="en-US" sz="1400" b="1" dirty="0">
              <a:solidFill>
                <a:schemeClr val="tx1"/>
              </a:solidFill>
            </a:endParaRPr>
          </a:p>
        </p:txBody>
      </p:sp>
    </p:spTree>
    <p:extLst>
      <p:ext uri="{BB962C8B-B14F-4D97-AF65-F5344CB8AC3E}">
        <p14:creationId xmlns:p14="http://schemas.microsoft.com/office/powerpoint/2010/main" val="7870717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750"/>
                                        <p:tgtEl>
                                          <p:spTgt spid="3">
                                            <p:txEl>
                                              <p:pRg st="3" end="3"/>
                                            </p:txEl>
                                          </p:spTgt>
                                        </p:tgtEl>
                                      </p:cBhvr>
                                    </p:animEffect>
                                    <p:anim calcmode="lin" valueType="num">
                                      <p:cBhvr>
                                        <p:cTn id="8"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1">
              <a:lumMod val="75000"/>
            </a:schemeClr>
          </a:solidFill>
        </p:spPr>
        <p:txBody>
          <a:bodyPr/>
          <a:lstStyle/>
          <a:p>
            <a:r>
              <a:rPr lang="en-US" dirty="0">
                <a:solidFill>
                  <a:schemeClr val="accent1">
                    <a:lumMod val="75000"/>
                  </a:schemeClr>
                </a:solidFill>
              </a:rPr>
              <a:t>.</a:t>
            </a:r>
          </a:p>
        </p:txBody>
      </p:sp>
      <p:sp>
        <p:nvSpPr>
          <p:cNvPr id="3" name="Text Placeholder 2"/>
          <p:cNvSpPr>
            <a:spLocks noGrp="1"/>
          </p:cNvSpPr>
          <p:nvPr>
            <p:ph type="body" idx="1"/>
          </p:nvPr>
        </p:nvSpPr>
        <p:spPr>
          <a:xfrm>
            <a:off x="185529" y="145774"/>
            <a:ext cx="11860697" cy="6559826"/>
          </a:xfrm>
          <a:solidFill>
            <a:schemeClr val="accent5">
              <a:lumMod val="20000"/>
              <a:lumOff val="80000"/>
            </a:schemeClr>
          </a:solidFill>
          <a:scene3d>
            <a:camera prst="orthographicFront"/>
            <a:lightRig rig="threePt" dir="t"/>
          </a:scene3d>
          <a:sp3d>
            <a:bevelT/>
          </a:sp3d>
        </p:spPr>
        <p:txBody>
          <a:bodyPr anchor="ctr">
            <a:normAutofit fontScale="85000" lnSpcReduction="10000"/>
            <a:sp3d extrusionH="57150">
              <a:bevelT w="38100" h="38100"/>
            </a:sp3d>
          </a:bodyPr>
          <a:lstStyle/>
          <a:p>
            <a:pPr lvl="0">
              <a:lnSpc>
                <a:spcPct val="120000"/>
              </a:lnSpc>
              <a:spcBef>
                <a:spcPts val="0"/>
              </a:spcBef>
              <a:spcAft>
                <a:spcPts val="1000"/>
              </a:spcAft>
            </a:pPr>
            <a:r>
              <a:rPr lang="en-US" sz="3300" b="1" i="1" dirty="0">
                <a:solidFill>
                  <a:srgbClr val="008080"/>
                </a:solidFill>
                <a:latin typeface="Georgia" panose="02040502050405020303" pitchFamily="18" charset="0"/>
                <a:ea typeface="+mj-ea"/>
                <a:cs typeface="+mj-cs"/>
              </a:rPr>
              <a:t>A Hebrew Lexicon   </a:t>
            </a:r>
            <a:r>
              <a:rPr lang="en-US" sz="2800" i="1" dirty="0">
                <a:solidFill>
                  <a:srgbClr val="008080"/>
                </a:solidFill>
                <a:latin typeface="Georgia" panose="02040502050405020303" pitchFamily="18" charset="0"/>
                <a:ea typeface="+mj-ea"/>
                <a:cs typeface="+mj-cs"/>
              </a:rPr>
              <a:t>			</a:t>
            </a:r>
            <a:r>
              <a:rPr lang="en-US" sz="2200" dirty="0">
                <a:solidFill>
                  <a:prstClr val="black"/>
                </a:solidFill>
                <a:ea typeface="+mj-ea"/>
                <a:cs typeface="+mj-cs"/>
              </a:rPr>
              <a:t>by  W. H. Barker      (</a:t>
            </a:r>
            <a:r>
              <a:rPr lang="en-US" sz="2200" b="1" u="sng" dirty="0">
                <a:solidFill>
                  <a:prstClr val="black"/>
                </a:solidFill>
                <a:ea typeface="+mj-ea"/>
                <a:cs typeface="+mj-cs"/>
              </a:rPr>
              <a:t>1776</a:t>
            </a:r>
            <a:r>
              <a:rPr lang="en-US" sz="2200" dirty="0">
                <a:solidFill>
                  <a:prstClr val="black"/>
                </a:solidFill>
                <a:ea typeface="+mj-ea"/>
                <a:cs typeface="+mj-cs"/>
              </a:rPr>
              <a:t>)	  (page 148)</a:t>
            </a:r>
            <a:r>
              <a:rPr lang="en-US" dirty="0">
                <a:solidFill>
                  <a:srgbClr val="00B050"/>
                </a:solidFill>
                <a:ea typeface="+mj-ea"/>
                <a:cs typeface="+mj-cs"/>
              </a:rPr>
              <a:t/>
            </a:r>
            <a:br>
              <a:rPr lang="en-US" dirty="0">
                <a:solidFill>
                  <a:srgbClr val="00B050"/>
                </a:solidFill>
                <a:ea typeface="+mj-ea"/>
                <a:cs typeface="+mj-cs"/>
              </a:rPr>
            </a:br>
            <a:r>
              <a:rPr lang="en-US" sz="2800" dirty="0">
                <a:solidFill>
                  <a:prstClr val="black"/>
                </a:solidFill>
                <a:ea typeface="+mj-ea"/>
                <a:cs typeface="+mj-cs"/>
              </a:rPr>
              <a:t>Evening </a:t>
            </a:r>
            <a:r>
              <a:rPr lang="en-US" dirty="0">
                <a:solidFill>
                  <a:prstClr val="black"/>
                </a:solidFill>
                <a:ea typeface="+mj-ea"/>
                <a:cs typeface="+mj-cs"/>
              </a:rPr>
              <a:t> -</a:t>
            </a:r>
            <a:r>
              <a:rPr lang="en-US" sz="3200" dirty="0">
                <a:solidFill>
                  <a:srgbClr val="9900CC"/>
                </a:solidFill>
                <a:latin typeface="Times New Roman" panose="02020603050405020304" pitchFamily="18" charset="0"/>
                <a:ea typeface="Calibri" panose="020F0502020204030204" pitchFamily="34" charset="0"/>
                <a:cs typeface="Calibri" panose="020F0502020204030204" pitchFamily="34"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b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br>
            <a:r>
              <a:rPr lang="en-US" sz="2800" b="1" i="1" dirty="0">
                <a:solidFill>
                  <a:srgbClr val="00B050"/>
                </a:solidFill>
                <a:ea typeface="Calibri" panose="020F0502020204030204" pitchFamily="34" charset="0"/>
                <a:cs typeface="Times New Roman" panose="02020603050405020304" pitchFamily="18" charset="0"/>
              </a:rPr>
              <a:t>to </a:t>
            </a:r>
            <a:r>
              <a:rPr lang="en-US" sz="2800" b="1" i="1" u="sng" dirty="0">
                <a:solidFill>
                  <a:schemeClr val="tx1">
                    <a:lumMod val="65000"/>
                    <a:lumOff val="35000"/>
                  </a:schemeClr>
                </a:solidFill>
                <a:ea typeface="Calibri" panose="020F0502020204030204" pitchFamily="34" charset="0"/>
                <a:cs typeface="Times New Roman" panose="02020603050405020304" pitchFamily="18" charset="0"/>
              </a:rPr>
              <a:t>mix</a:t>
            </a:r>
            <a:r>
              <a:rPr lang="en-US" sz="2800" b="1" i="1" dirty="0">
                <a:solidFill>
                  <a:schemeClr val="tx1">
                    <a:lumMod val="65000"/>
                    <a:lumOff val="35000"/>
                  </a:schemeClr>
                </a:solidFill>
                <a:ea typeface="Calibri" panose="020F0502020204030204" pitchFamily="34" charset="0"/>
                <a:cs typeface="Times New Roman" panose="02020603050405020304" pitchFamily="18" charset="0"/>
              </a:rPr>
              <a:t>, </a:t>
            </a:r>
            <a:r>
              <a:rPr lang="en-US" sz="2800" b="1" i="1" u="sng" dirty="0">
                <a:solidFill>
                  <a:schemeClr val="tx1">
                    <a:lumMod val="65000"/>
                    <a:lumOff val="35000"/>
                  </a:schemeClr>
                </a:solidFill>
                <a:ea typeface="Calibri" panose="020F0502020204030204" pitchFamily="34" charset="0"/>
                <a:cs typeface="Times New Roman" panose="02020603050405020304" pitchFamily="18" charset="0"/>
              </a:rPr>
              <a:t>min</a:t>
            </a:r>
            <a:r>
              <a:rPr lang="en-US" sz="2800" b="1" i="1" dirty="0">
                <a:solidFill>
                  <a:schemeClr val="tx1">
                    <a:lumMod val="65000"/>
                    <a:lumOff val="35000"/>
                  </a:schemeClr>
                </a:solidFill>
                <a:ea typeface="Calibri" panose="020F0502020204030204" pitchFamily="34" charset="0"/>
                <a:cs typeface="Times New Roman" panose="02020603050405020304" pitchFamily="18" charset="0"/>
              </a:rPr>
              <a:t>g</a:t>
            </a:r>
            <a:r>
              <a:rPr lang="en-US" sz="2800" b="1" i="1" u="sng" dirty="0">
                <a:solidFill>
                  <a:schemeClr val="tx1">
                    <a:lumMod val="65000"/>
                    <a:lumOff val="35000"/>
                  </a:schemeClr>
                </a:solidFill>
                <a:ea typeface="Calibri" panose="020F0502020204030204" pitchFamily="34" charset="0"/>
                <a:cs typeface="Times New Roman" panose="02020603050405020304" pitchFamily="18" charset="0"/>
              </a:rPr>
              <a:t>le</a:t>
            </a:r>
            <a:r>
              <a:rPr lang="en-US" sz="2800" b="1" i="1" dirty="0">
                <a:solidFill>
                  <a:schemeClr val="tx1">
                    <a:lumMod val="65000"/>
                    <a:lumOff val="35000"/>
                  </a:schemeClr>
                </a:solidFill>
                <a:ea typeface="Calibri" panose="020F0502020204030204" pitchFamily="34" charset="0"/>
                <a:cs typeface="Times New Roman" panose="02020603050405020304" pitchFamily="18" charset="0"/>
              </a:rPr>
              <a:t>: </a:t>
            </a:r>
            <a:r>
              <a:rPr lang="en-US" sz="2800" b="1" i="1" dirty="0">
                <a:solidFill>
                  <a:srgbClr val="00B050"/>
                </a:solidFill>
                <a:ea typeface="Calibri" panose="020F0502020204030204" pitchFamily="34" charset="0"/>
                <a:cs typeface="Times New Roman" panose="02020603050405020304" pitchFamily="18" charset="0"/>
              </a:rPr>
              <a:t>the evening, when darkness </a:t>
            </a:r>
            <a:r>
              <a:rPr lang="en-US" sz="2800" b="1" i="1" u="sng" dirty="0">
                <a:solidFill>
                  <a:srgbClr val="00B050"/>
                </a:solidFill>
                <a:ea typeface="Calibri" panose="020F0502020204030204" pitchFamily="34" charset="0"/>
                <a:cs typeface="Times New Roman" panose="02020603050405020304" pitchFamily="18" charset="0"/>
              </a:rPr>
              <a:t>mixes</a:t>
            </a:r>
            <a:r>
              <a:rPr lang="en-US" sz="2800" b="1" i="1" dirty="0">
                <a:solidFill>
                  <a:srgbClr val="00B050"/>
                </a:solidFill>
                <a:ea typeface="Calibri" panose="020F0502020204030204" pitchFamily="34" charset="0"/>
                <a:cs typeface="Times New Roman" panose="02020603050405020304" pitchFamily="18" charset="0"/>
              </a:rPr>
              <a:t> with the light, to be </a:t>
            </a:r>
            <a:r>
              <a:rPr lang="en-US" sz="2800" b="1" i="1" u="sng" dirty="0">
                <a:solidFill>
                  <a:srgbClr val="00B050"/>
                </a:solidFill>
                <a:ea typeface="Calibri" panose="020F0502020204030204" pitchFamily="34" charset="0"/>
                <a:cs typeface="Times New Roman" panose="02020603050405020304" pitchFamily="18" charset="0"/>
              </a:rPr>
              <a:t>darkened</a:t>
            </a:r>
            <a:r>
              <a:rPr lang="en-US" sz="2800" b="1" i="1" dirty="0">
                <a:solidFill>
                  <a:srgbClr val="00B050"/>
                </a:solidFill>
                <a:ea typeface="Calibri" panose="020F0502020204030204" pitchFamily="34" charset="0"/>
                <a:cs typeface="Times New Roman" panose="02020603050405020304" pitchFamily="18" charset="0"/>
              </a:rPr>
              <a:t>, </a:t>
            </a:r>
            <a:r>
              <a:rPr lang="en-US" sz="2800" dirty="0">
                <a:solidFill>
                  <a:prstClr val="black">
                    <a:lumMod val="95000"/>
                    <a:lumOff val="5000"/>
                  </a:prstClr>
                </a:solidFill>
                <a:ea typeface="Calibri" panose="020F0502020204030204" pitchFamily="34" charset="0"/>
                <a:cs typeface="Times New Roman" panose="02020603050405020304" pitchFamily="18" charset="0"/>
              </a:rPr>
              <a:t>obscured, the woof: </a:t>
            </a:r>
            <a:r>
              <a:rPr lang="en-US" sz="2800" b="1" i="1" dirty="0">
                <a:solidFill>
                  <a:srgbClr val="00B050"/>
                </a:solidFill>
                <a:ea typeface="Calibri" panose="020F0502020204030204" pitchFamily="34" charset="0"/>
                <a:cs typeface="Times New Roman" panose="02020603050405020304" pitchFamily="18" charset="0"/>
              </a:rPr>
              <a:t>to be </a:t>
            </a:r>
            <a:r>
              <a:rPr lang="en-US" sz="2800" b="1" i="1" u="sng" dirty="0">
                <a:solidFill>
                  <a:schemeClr val="tx1">
                    <a:lumMod val="65000"/>
                    <a:lumOff val="35000"/>
                  </a:schemeClr>
                </a:solidFill>
                <a:ea typeface="Calibri" panose="020F0502020204030204" pitchFamily="34" charset="0"/>
                <a:cs typeface="Times New Roman" panose="02020603050405020304" pitchFamily="18" charset="0"/>
              </a:rPr>
              <a:t>intermixed</a:t>
            </a:r>
            <a:r>
              <a:rPr lang="en-US" sz="2800" b="1" i="1" dirty="0">
                <a:solidFill>
                  <a:schemeClr val="tx1">
                    <a:lumMod val="65000"/>
                    <a:lumOff val="35000"/>
                  </a:schemeClr>
                </a:solidFill>
                <a:ea typeface="Calibri" panose="020F0502020204030204" pitchFamily="34" charset="0"/>
                <a:cs typeface="Times New Roman" panose="02020603050405020304" pitchFamily="18" charset="0"/>
              </a:rPr>
              <a:t> with the warp, </a:t>
            </a:r>
            <a:r>
              <a:rPr lang="en-US" sz="2800" dirty="0">
                <a:solidFill>
                  <a:srgbClr val="00B050"/>
                </a:solidFill>
                <a:ea typeface="Calibri" panose="020F0502020204030204" pitchFamily="34" charset="0"/>
                <a:cs typeface="Times New Roman" panose="02020603050405020304" pitchFamily="18" charset="0"/>
              </a:rPr>
              <a:t>a </a:t>
            </a:r>
            <a:r>
              <a:rPr lang="en-US" sz="2800" b="1" i="1" u="sng" dirty="0">
                <a:solidFill>
                  <a:srgbClr val="00B050"/>
                </a:solidFill>
                <a:ea typeface="Calibri" panose="020F0502020204030204" pitchFamily="34" charset="0"/>
                <a:cs typeface="Times New Roman" panose="02020603050405020304" pitchFamily="18" charset="0"/>
              </a:rPr>
              <a:t>mixed</a:t>
            </a:r>
            <a:r>
              <a:rPr lang="en-US" sz="2800" b="1" i="1" dirty="0">
                <a:solidFill>
                  <a:srgbClr val="00B050"/>
                </a:solidFill>
                <a:ea typeface="Calibri" panose="020F0502020204030204" pitchFamily="34" charset="0"/>
                <a:cs typeface="Times New Roman" panose="02020603050405020304" pitchFamily="18" charset="0"/>
              </a:rPr>
              <a:t> multitude,</a:t>
            </a:r>
            <a:r>
              <a:rPr lang="en-US" sz="2800" b="1" i="1" dirty="0">
                <a:solidFill>
                  <a:srgbClr val="CC0099"/>
                </a:solidFill>
                <a:ea typeface="Calibri" panose="020F0502020204030204" pitchFamily="34" charset="0"/>
                <a:cs typeface="Times New Roman" panose="02020603050405020304" pitchFamily="18" charset="0"/>
              </a:rPr>
              <a:t> </a:t>
            </a:r>
            <a:r>
              <a:rPr lang="en-US" sz="2800" dirty="0">
                <a:solidFill>
                  <a:prstClr val="black">
                    <a:lumMod val="95000"/>
                    <a:lumOff val="5000"/>
                  </a:prstClr>
                </a:solidFill>
                <a:ea typeface="Calibri" panose="020F0502020204030204" pitchFamily="34" charset="0"/>
                <a:cs typeface="Times New Roman" panose="02020603050405020304" pitchFamily="18" charset="0"/>
              </a:rPr>
              <a:t>swarm, the willow - it being of </a:t>
            </a:r>
            <a:r>
              <a:rPr lang="en-US" sz="2800" b="1" i="1" dirty="0">
                <a:solidFill>
                  <a:srgbClr val="00B050"/>
                </a:solidFill>
                <a:ea typeface="Calibri" panose="020F0502020204030204" pitchFamily="34" charset="0"/>
                <a:cs typeface="Times New Roman" panose="02020603050405020304" pitchFamily="18" charset="0"/>
              </a:rPr>
              <a:t>a </a:t>
            </a:r>
            <a:r>
              <a:rPr lang="en-US" sz="2800" b="1" i="1" u="sng" dirty="0">
                <a:solidFill>
                  <a:srgbClr val="00B050"/>
                </a:solidFill>
                <a:ea typeface="Calibri" panose="020F0502020204030204" pitchFamily="34" charset="0"/>
                <a:cs typeface="Times New Roman" panose="02020603050405020304" pitchFamily="18" charset="0"/>
              </a:rPr>
              <a:t>mixed</a:t>
            </a:r>
            <a:r>
              <a:rPr lang="en-US" sz="2800" b="1" i="1" dirty="0">
                <a:solidFill>
                  <a:srgbClr val="00B050"/>
                </a:solidFill>
                <a:ea typeface="Calibri" panose="020F0502020204030204" pitchFamily="34" charset="0"/>
                <a:cs typeface="Times New Roman" panose="02020603050405020304" pitchFamily="18" charset="0"/>
              </a:rPr>
              <a:t> </a:t>
            </a:r>
            <a:r>
              <a:rPr lang="en-US" sz="2800" b="1" i="1" dirty="0" err="1">
                <a:solidFill>
                  <a:srgbClr val="00B050"/>
                </a:solidFill>
                <a:ea typeface="Calibri" panose="020F0502020204030204" pitchFamily="34" charset="0"/>
                <a:cs typeface="Times New Roman" panose="02020603050405020304" pitchFamily="18" charset="0"/>
              </a:rPr>
              <a:t>colour</a:t>
            </a:r>
            <a:r>
              <a:rPr lang="en-US" sz="2800" b="1" i="1" dirty="0">
                <a:solidFill>
                  <a:srgbClr val="00B050"/>
                </a:solidFill>
                <a:ea typeface="Calibri" panose="020F0502020204030204" pitchFamily="34" charset="0"/>
                <a:cs typeface="Times New Roman" panose="02020603050405020304" pitchFamily="18" charset="0"/>
              </a:rPr>
              <a:t>, pale on one side and green on the other, </a:t>
            </a:r>
            <a:r>
              <a:rPr lang="en-US" sz="2800" dirty="0">
                <a:solidFill>
                  <a:prstClr val="black">
                    <a:lumMod val="95000"/>
                    <a:lumOff val="5000"/>
                  </a:prstClr>
                </a:solidFill>
                <a:ea typeface="Calibri" panose="020F0502020204030204" pitchFamily="34" charset="0"/>
                <a:cs typeface="Times New Roman" panose="02020603050405020304" pitchFamily="18" charset="0"/>
              </a:rPr>
              <a:t>the weft, </a:t>
            </a:r>
            <a:r>
              <a:rPr lang="en-US" sz="2800" b="1" i="1" dirty="0">
                <a:solidFill>
                  <a:srgbClr val="00B050"/>
                </a:solidFill>
                <a:ea typeface="Calibri" panose="020F0502020204030204" pitchFamily="34" charset="0"/>
                <a:cs typeface="Times New Roman" panose="02020603050405020304" pitchFamily="18" charset="0"/>
              </a:rPr>
              <a:t>evening.</a:t>
            </a:r>
          </a:p>
          <a:p>
            <a:pPr lvl="0">
              <a:lnSpc>
                <a:spcPct val="120000"/>
              </a:lnSpc>
              <a:spcBef>
                <a:spcPts val="0"/>
              </a:spcBef>
              <a:spcAft>
                <a:spcPts val="1000"/>
              </a:spcAft>
            </a:pPr>
            <a:r>
              <a:rPr lang="en-US" sz="2800" b="1" i="1" dirty="0">
                <a:solidFill>
                  <a:srgbClr val="00B050"/>
                </a:solidFill>
                <a:ea typeface="Calibri" panose="020F0502020204030204" pitchFamily="34" charset="0"/>
                <a:cs typeface="Times New Roman" panose="02020603050405020304" pitchFamily="18" charset="0"/>
              </a:rPr>
              <a:t/>
            </a:r>
            <a:br>
              <a:rPr lang="en-US" sz="2800" b="1" i="1" dirty="0">
                <a:solidFill>
                  <a:srgbClr val="00B050"/>
                </a:solidFill>
                <a:ea typeface="Calibri" panose="020F0502020204030204" pitchFamily="34" charset="0"/>
                <a:cs typeface="Times New Roman" panose="02020603050405020304" pitchFamily="18" charset="0"/>
              </a:rPr>
            </a:br>
            <a:r>
              <a:rPr lang="en-US" sz="3300" b="1" i="1" dirty="0">
                <a:solidFill>
                  <a:srgbClr val="31849B"/>
                </a:solidFill>
                <a:latin typeface="Georgia" panose="02040502050405020303" pitchFamily="18" charset="0"/>
                <a:ea typeface="Calibri" panose="020F0502020204030204" pitchFamily="34" charset="0"/>
                <a:cs typeface="Calibri" panose="020F0502020204030204" pitchFamily="34" charset="0"/>
              </a:rPr>
              <a:t>Etymological Dictionary of the Hebrew Language:  </a:t>
            </a:r>
            <a:r>
              <a:rPr lang="en-US" sz="22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rPr>
              <a:t>&lt;</a:t>
            </a:r>
            <a:r>
              <a:rPr lang="en-US" sz="2200" b="1" dirty="0" err="1">
                <a:solidFill>
                  <a:srgbClr val="00B050"/>
                </a:solidFill>
                <a:latin typeface="Calibri" panose="020F0502020204030204" pitchFamily="34" charset="0"/>
                <a:ea typeface="Calibri" panose="020F0502020204030204" pitchFamily="34" charset="0"/>
                <a:cs typeface="Calibri" panose="020F0502020204030204" pitchFamily="34" charset="0"/>
              </a:rPr>
              <a:t>ereb</a:t>
            </a:r>
            <a:r>
              <a:rPr lang="en-US" sz="22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rPr>
              <a:t>&gt; - </a:t>
            </a:r>
            <a:r>
              <a:rPr lang="en-US" sz="3700" b="1" dirty="0">
                <a:solidFill>
                  <a:srgbClr val="CC00FF"/>
                </a:solidFill>
                <a:latin typeface="Times New Roman" panose="02020603050405020304" pitchFamily="18" charset="0"/>
                <a:ea typeface="Calibri" panose="020F0502020204030204" pitchFamily="34" charset="0"/>
                <a:cs typeface="Times New Roman" panose="02020603050405020304" pitchFamily="18" charset="0"/>
              </a:rPr>
              <a:t>ע</a:t>
            </a:r>
            <a:r>
              <a:rPr lang="en-US" sz="800" b="1" dirty="0">
                <a:solidFill>
                  <a:srgbClr val="CC00FF"/>
                </a:solidFill>
                <a:latin typeface="Times New Roman" panose="02020603050405020304" pitchFamily="18" charset="0"/>
                <a:ea typeface="Calibri" panose="020F0502020204030204" pitchFamily="34" charset="0"/>
                <a:cs typeface="Times New Roman" panose="02020603050405020304" pitchFamily="18" charset="0"/>
              </a:rPr>
              <a:t> </a:t>
            </a:r>
            <a:r>
              <a:rPr lang="en-US" sz="3700" b="1" dirty="0" err="1">
                <a:solidFill>
                  <a:srgbClr val="CC00FF"/>
                </a:solidFill>
                <a:latin typeface="Times New Roman" panose="02020603050405020304" pitchFamily="18" charset="0"/>
                <a:ea typeface="Calibri" panose="020F0502020204030204" pitchFamily="34" charset="0"/>
                <a:cs typeface="Times New Roman" panose="02020603050405020304" pitchFamily="18" charset="0"/>
              </a:rPr>
              <a:t>ר</a:t>
            </a:r>
            <a:r>
              <a:rPr lang="en-US" sz="3600" b="1" dirty="0" err="1">
                <a:solidFill>
                  <a:srgbClr val="CC00FF"/>
                </a:solidFill>
                <a:latin typeface="Times New Roman" panose="02020603050405020304" pitchFamily="18" charset="0"/>
                <a:ea typeface="Calibri" panose="020F0502020204030204" pitchFamily="34" charset="0"/>
                <a:cs typeface="Times New Roman" panose="02020603050405020304" pitchFamily="18" charset="0"/>
              </a:rPr>
              <a:t>ב</a:t>
            </a:r>
            <a:r>
              <a:rPr lang="en-US" sz="2600" b="1" dirty="0">
                <a:solidFill>
                  <a:srgbClr val="CC00FF"/>
                </a:solidFill>
                <a:latin typeface="Times New Roman" panose="02020603050405020304" pitchFamily="18" charset="0"/>
                <a:ea typeface="Calibri" panose="020F0502020204030204" pitchFamily="34" charset="0"/>
                <a:cs typeface="Arial" panose="020B0604020202020204" pitchFamily="34" charset="0"/>
              </a:rPr>
              <a:t>,</a:t>
            </a:r>
            <a:endParaRPr lang="en-US" sz="2600" dirty="0">
              <a:solidFill>
                <a:prstClr val="black">
                  <a:tint val="75000"/>
                </a:prstClr>
              </a:solidFill>
              <a:latin typeface="Calibri" panose="020F0502020204030204" pitchFamily="34" charset="0"/>
              <a:ea typeface="Calibri" panose="020F0502020204030204" pitchFamily="34" charset="0"/>
              <a:cs typeface="Arial" panose="020B0604020202020204" pitchFamily="34" charset="0"/>
            </a:endParaRPr>
          </a:p>
          <a:p>
            <a:pPr lvl="0">
              <a:lnSpc>
                <a:spcPct val="120000"/>
              </a:lnSpc>
              <a:spcBef>
                <a:spcPts val="0"/>
              </a:spcBef>
            </a:pP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(some definitions apply to Light), to set (said especially of the sun), to enter, to go in, to go down, it became evening, </a:t>
            </a:r>
            <a:r>
              <a:rPr lang="en-US" sz="2800" b="1"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it </a:t>
            </a:r>
            <a:r>
              <a:rPr lang="en-US" sz="2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g</a:t>
            </a:r>
            <a:r>
              <a:rPr lang="en-US" sz="2800" b="1"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rew dark</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sunset, evening, </a:t>
            </a:r>
            <a:r>
              <a:rPr lang="en-US" sz="2800" b="1" u="sng" dirty="0">
                <a:solidFill>
                  <a:srgbClr val="00B050"/>
                </a:solidFill>
                <a:latin typeface="Calibri" panose="020F0502020204030204" pitchFamily="34" charset="0"/>
                <a:ea typeface="Calibri" panose="020F0502020204030204" pitchFamily="34" charset="0"/>
                <a:cs typeface="Calibri" panose="020F0502020204030204" pitchFamily="34" charset="0"/>
              </a:rPr>
              <a:t>mixed</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to </a:t>
            </a:r>
            <a:r>
              <a:rPr lang="en-US" sz="2800" b="1" u="sng" dirty="0">
                <a:solidFill>
                  <a:srgbClr val="00B050"/>
                </a:solidFill>
                <a:latin typeface="Calibri" panose="020F0502020204030204" pitchFamily="34" charset="0"/>
                <a:ea typeface="Calibri" panose="020F0502020204030204" pitchFamily="34" charset="0"/>
                <a:cs typeface="Calibri" panose="020F0502020204030204" pitchFamily="34" charset="0"/>
              </a:rPr>
              <a:t>mix</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was </a:t>
            </a:r>
            <a:r>
              <a:rPr lang="en-US" sz="2800" b="1" u="sng" dirty="0">
                <a:solidFill>
                  <a:srgbClr val="00B050"/>
                </a:solidFill>
                <a:latin typeface="Calibri" panose="020F0502020204030204" pitchFamily="34" charset="0"/>
                <a:ea typeface="Calibri" panose="020F0502020204030204" pitchFamily="34" charset="0"/>
                <a:cs typeface="Calibri" panose="020F0502020204030204" pitchFamily="34" charset="0"/>
              </a:rPr>
              <a:t>mixed</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was </a:t>
            </a:r>
            <a:r>
              <a:rPr lang="en-US" sz="2800" b="1"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min</a:t>
            </a:r>
            <a:r>
              <a:rPr lang="en-US" sz="2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g</a:t>
            </a:r>
            <a:r>
              <a:rPr lang="en-US" sz="2800" b="1" u="sng"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led</a:t>
            </a:r>
            <a:r>
              <a:rPr lang="en-US" sz="2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mixture, </a:t>
            </a:r>
            <a:r>
              <a:rPr lang="en-US" sz="2800" b="1" u="sng" dirty="0">
                <a:solidFill>
                  <a:srgbClr val="7030A0"/>
                </a:solidFill>
                <a:latin typeface="Calibri" panose="020F0502020204030204" pitchFamily="34" charset="0"/>
                <a:ea typeface="Calibri" panose="020F0502020204030204" pitchFamily="34" charset="0"/>
                <a:cs typeface="Calibri" panose="020F0502020204030204" pitchFamily="34" charset="0"/>
              </a:rPr>
              <a:t>woof</a:t>
            </a:r>
            <a: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t>. </a:t>
            </a:r>
            <a:b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br>
            <a:endParaRPr lang="en-US" sz="28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Bef>
                <a:spcPts val="0"/>
              </a:spcBef>
              <a:spcAft>
                <a:spcPts val="1000"/>
              </a:spcAft>
              <a:buFont typeface="Wingdings" panose="05000000000000000000" pitchFamily="2" charset="2"/>
              <a:buChar char=""/>
            </a:pPr>
            <a:r>
              <a:rPr lang="en-US" sz="2800" b="1" dirty="0">
                <a:solidFill>
                  <a:srgbClr val="CC00CC"/>
                </a:solidFill>
                <a:latin typeface="Comic Sans MS" panose="030F0702030302020204" pitchFamily="66" charset="0"/>
                <a:ea typeface="Calibri" panose="020F0502020204030204" pitchFamily="34" charset="0"/>
                <a:cs typeface="Calibri" panose="020F0502020204030204" pitchFamily="34" charset="0"/>
              </a:rPr>
              <a:t>Question</a:t>
            </a:r>
            <a:r>
              <a:rPr lang="en-US" sz="2800" dirty="0">
                <a:solidFill>
                  <a:srgbClr val="CC00CC"/>
                </a:solidFill>
                <a:latin typeface="Comic Sans MS" panose="030F0702030302020204" pitchFamily="66" charset="0"/>
                <a:ea typeface="Calibri" panose="020F0502020204030204" pitchFamily="34" charset="0"/>
                <a:cs typeface="Calibri" panose="020F0502020204030204" pitchFamily="34" charset="0"/>
              </a:rPr>
              <a:t>:</a:t>
            </a:r>
            <a:r>
              <a:rPr lang="en-US" sz="2800" b="1" dirty="0">
                <a:solidFill>
                  <a:srgbClr val="CC00CC"/>
                </a:solidFill>
                <a:latin typeface="Arial Black" panose="020B0A04020102020204" pitchFamily="34" charset="0"/>
                <a:ea typeface="Calibri" panose="020F0502020204030204" pitchFamily="34" charset="0"/>
                <a:cs typeface="Calibri" panose="020F0502020204030204" pitchFamily="34" charset="0"/>
              </a:rPr>
              <a:t>  </a:t>
            </a:r>
            <a:r>
              <a:rPr lang="en-US" sz="28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rPr>
              <a:t>What is </a:t>
            </a:r>
            <a:r>
              <a:rPr lang="en-US" sz="2800" dirty="0">
                <a:solidFill>
                  <a:srgbClr val="CC00CC"/>
                </a:solidFill>
                <a:latin typeface="Albertus Medium"/>
                <a:ea typeface="Calibri" panose="020F0502020204030204" pitchFamily="34" charset="0"/>
                <a:cs typeface="Calibri" panose="020F0502020204030204" pitchFamily="34" charset="0"/>
              </a:rPr>
              <a:t>“woof”?</a:t>
            </a:r>
            <a:r>
              <a:rPr lang="en-US" sz="2800" b="1" dirty="0">
                <a:solidFill>
                  <a:srgbClr val="CC00CC"/>
                </a:solidFill>
                <a:latin typeface="Arial Black" panose="020B0A0402010202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Let’s check the </a:t>
            </a:r>
            <a:r>
              <a:rPr lang="en-US" sz="2800" i="1" dirty="0">
                <a:solidFill>
                  <a:srgbClr val="000000"/>
                </a:solidFill>
                <a:latin typeface="Calibri" panose="020F0502020204030204" pitchFamily="34" charset="0"/>
                <a:ea typeface="Calibri" panose="020F0502020204030204" pitchFamily="34" charset="0"/>
                <a:cs typeface="Calibri" panose="020F0502020204030204" pitchFamily="34" charset="0"/>
              </a:rPr>
              <a:t>Webster’s Dictionary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first and then the</a:t>
            </a:r>
            <a:r>
              <a:rPr lang="en-US" sz="2800" i="1" dirty="0">
                <a:solidFill>
                  <a:srgbClr val="000000"/>
                </a:solidFill>
                <a:latin typeface="Calibri" panose="020F0502020204030204" pitchFamily="34" charset="0"/>
                <a:ea typeface="Calibri" panose="020F0502020204030204" pitchFamily="34" charset="0"/>
                <a:cs typeface="Calibri" panose="020F0502020204030204" pitchFamily="34" charset="0"/>
              </a:rPr>
              <a:t> Strong’s Concordance</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b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2800" dirty="0">
                <a:solidFill>
                  <a:srgbClr val="CC00CC"/>
                </a:solidFill>
                <a:latin typeface="Comic Sans MS" panose="030F0702030302020204" pitchFamily="66" charset="0"/>
                <a:ea typeface="Calibri" panose="020F0502020204030204" pitchFamily="34" charset="0"/>
                <a:cs typeface="Calibri" panose="020F0502020204030204" pitchFamily="34" charset="0"/>
              </a:rPr>
              <a:t>	</a:t>
            </a:r>
            <a:r>
              <a:rPr lang="en-US" sz="2800" b="1" dirty="0">
                <a:solidFill>
                  <a:srgbClr val="00B050"/>
                </a:solidFill>
                <a:latin typeface="Comic Sans MS" panose="030F0702030302020204" pitchFamily="66" charset="0"/>
                <a:ea typeface="Calibri" panose="020F0502020204030204" pitchFamily="34" charset="0"/>
                <a:cs typeface="Calibri" panose="020F0502020204030204" pitchFamily="34" charset="0"/>
              </a:rPr>
              <a:t>Answer</a:t>
            </a:r>
            <a:r>
              <a:rPr lang="en-US" sz="2800" dirty="0">
                <a:solidFill>
                  <a:srgbClr val="00B050"/>
                </a:solidFill>
                <a:latin typeface="Comic Sans MS" panose="030F0702030302020204" pitchFamily="66" charset="0"/>
                <a:ea typeface="Calibri" panose="020F0502020204030204" pitchFamily="34" charset="0"/>
                <a:cs typeface="Calibri" panose="020F0502020204030204" pitchFamily="34" charset="0"/>
              </a:rPr>
              <a:t>:</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7030A0"/>
                </a:solidFill>
                <a:latin typeface="Albertus Medium"/>
                <a:ea typeface="Calibri" panose="020F0502020204030204" pitchFamily="34" charset="0"/>
                <a:cs typeface="Calibri" panose="020F0502020204030204" pitchFamily="34" charset="0"/>
              </a:rPr>
              <a:t>Woof</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rPr>
              <a:t>=</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to </a:t>
            </a:r>
            <a:r>
              <a:rPr lang="en-US" sz="2800" b="1" u="sng" dirty="0">
                <a:solidFill>
                  <a:srgbClr val="00B050"/>
                </a:solidFill>
                <a:latin typeface="Calibri" panose="020F0502020204030204" pitchFamily="34" charset="0"/>
                <a:ea typeface="Calibri" panose="020F0502020204030204" pitchFamily="34" charset="0"/>
                <a:cs typeface="Calibri" panose="020F0502020204030204" pitchFamily="34" charset="0"/>
              </a:rPr>
              <a:t>weave</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the threads that cross the warp, the weft.</a:t>
            </a:r>
            <a:endParaRPr lang="en-US" sz="28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475719" y="6302375"/>
            <a:ext cx="506233" cy="365125"/>
          </a:xfrm>
        </p:spPr>
        <p:txBody>
          <a:bodyPr/>
          <a:lstStyle/>
          <a:p>
            <a:fld id="{0FAB87E4-7748-4117-92E5-790DAABEC644}" type="slidenum">
              <a:rPr lang="en-US" sz="1400" b="1" smtClean="0">
                <a:solidFill>
                  <a:schemeClr val="tx1"/>
                </a:solidFill>
              </a:rPr>
              <a:t>26</a:t>
            </a:fld>
            <a:endParaRPr lang="en-US" sz="1400" b="1" dirty="0">
              <a:solidFill>
                <a:schemeClr val="tx1"/>
              </a:solidFill>
            </a:endParaRPr>
          </a:p>
        </p:txBody>
      </p:sp>
    </p:spTree>
    <p:extLst>
      <p:ext uri="{BB962C8B-B14F-4D97-AF65-F5344CB8AC3E}">
        <p14:creationId xmlns:p14="http://schemas.microsoft.com/office/powerpoint/2010/main" val="29386678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anim calcmode="lin" valueType="num">
                                      <p:cBhvr>
                                        <p:cTn id="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250"/>
                                        <p:tgtEl>
                                          <p:spTgt spid="3">
                                            <p:txEl>
                                              <p:pRg st="3" end="3"/>
                                            </p:txEl>
                                          </p:spTgt>
                                        </p:tgtEl>
                                      </p:cBhvr>
                                    </p:animEffect>
                                    <p:anim calcmode="lin" valueType="num">
                                      <p:cBhvr>
                                        <p:cTn id="15"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00B050"/>
          </a:solidFill>
        </p:spPr>
        <p:txBody>
          <a:bodyPr/>
          <a:lstStyle/>
          <a:p>
            <a:r>
              <a:rPr lang="en-US" dirty="0">
                <a:solidFill>
                  <a:srgbClr val="00B050"/>
                </a:solidFill>
              </a:rPr>
              <a:t>.</a:t>
            </a:r>
          </a:p>
        </p:txBody>
      </p:sp>
      <p:sp>
        <p:nvSpPr>
          <p:cNvPr id="3" name="Text Placeholder 2"/>
          <p:cNvSpPr>
            <a:spLocks noGrp="1"/>
          </p:cNvSpPr>
          <p:nvPr>
            <p:ph type="body" idx="1"/>
          </p:nvPr>
        </p:nvSpPr>
        <p:spPr>
          <a:xfrm>
            <a:off x="154546" y="141668"/>
            <a:ext cx="11874322" cy="6568225"/>
          </a:xfrm>
          <a:solidFill>
            <a:schemeClr val="accent6">
              <a:lumMod val="20000"/>
              <a:lumOff val="80000"/>
            </a:schemeClr>
          </a:solidFill>
          <a:scene3d>
            <a:camera prst="orthographicFront"/>
            <a:lightRig rig="threePt" dir="t"/>
          </a:scene3d>
          <a:sp3d>
            <a:bevelT/>
          </a:sp3d>
        </p:spPr>
        <p:txBody>
          <a:bodyPr>
            <a:normAutofit/>
            <a:sp3d extrusionH="57150">
              <a:bevelT w="38100" h="38100"/>
            </a:sp3d>
          </a:bodyPr>
          <a:lstStyle/>
          <a:p>
            <a:pPr>
              <a:lnSpc>
                <a:spcPct val="115000"/>
              </a:lnSpc>
              <a:spcBef>
                <a:spcPts val="0"/>
              </a:spcBef>
              <a:spcAft>
                <a:spcPts val="1000"/>
              </a:spcAft>
            </a:pPr>
            <a:r>
              <a:rPr lang="en-US" b="1" i="1" dirty="0">
                <a:solidFill>
                  <a:srgbClr val="C00000"/>
                </a:solidFill>
                <a:latin typeface="Calibri" panose="020F0502020204030204" pitchFamily="34" charset="0"/>
                <a:ea typeface="Calibri" panose="020F0502020204030204" pitchFamily="34" charset="0"/>
                <a:cs typeface="Calibri" panose="020F0502020204030204" pitchFamily="34" charset="0"/>
              </a:rPr>
              <a:t>Strong’s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1" dirty="0">
                <a:latin typeface="Calibri" panose="020F0502020204030204" pitchFamily="34" charset="0"/>
                <a:ea typeface="Calibri" panose="020F0502020204030204" pitchFamily="34" charset="0"/>
                <a:cs typeface="Calibri" panose="020F0502020204030204" pitchFamily="34" charset="0"/>
              </a:rPr>
              <a:t>H</a:t>
            </a:r>
            <a:r>
              <a:rPr lang="en-US" b="1" dirty="0" smtClean="0">
                <a:latin typeface="Calibri" panose="020F0502020204030204" pitchFamily="34" charset="0"/>
                <a:ea typeface="Calibri" panose="020F0502020204030204" pitchFamily="34" charset="0"/>
                <a:cs typeface="Calibri" panose="020F0502020204030204" pitchFamily="34" charset="0"/>
              </a:rPr>
              <a:t>615</a:t>
            </a:r>
            <a:r>
              <a:rPr lang="en-US" sz="3200" b="1" u="heavy" dirty="0" smtClean="0">
                <a:solidFill>
                  <a:srgbClr val="C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4</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7030A0"/>
                </a:solidFill>
                <a:latin typeface="Script MT Bold" panose="03040602040607080904" pitchFamily="66" charset="0"/>
                <a:ea typeface="Calibri" panose="020F0502020204030204" pitchFamily="34" charset="0"/>
                <a:cs typeface="Calibri" panose="020F0502020204030204" pitchFamily="34" charset="0"/>
              </a:rPr>
              <a:t>Woof, Mixed multitude, Mingled people</a:t>
            </a:r>
            <a:r>
              <a:rPr lang="en-US" sz="3200" b="1" dirty="0">
                <a:solidFill>
                  <a:srgbClr val="FF0000"/>
                </a:solidFill>
                <a:latin typeface="Script MT Bold" panose="03040602040607080904" pitchFamily="66"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 - </a:t>
            </a:r>
            <a:r>
              <a:rPr lang="en-US" sz="4000" b="1" dirty="0">
                <a:solidFill>
                  <a:srgbClr val="CC00FF"/>
                </a:solidFill>
                <a:latin typeface="Times New Roman" panose="02020603050405020304" pitchFamily="18" charset="0"/>
                <a:ea typeface="Calibri" panose="020F0502020204030204" pitchFamily="34" charset="0"/>
                <a:cs typeface="Times New Roman" panose="02020603050405020304" pitchFamily="18" charset="0"/>
              </a:rPr>
              <a:t>ע</a:t>
            </a:r>
            <a:r>
              <a:rPr lang="en-US" sz="900" b="1" dirty="0">
                <a:solidFill>
                  <a:srgbClr val="CC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C00FF"/>
                </a:solidFill>
                <a:latin typeface="Times New Roman" panose="02020603050405020304" pitchFamily="18" charset="0"/>
                <a:ea typeface="Calibri" panose="020F0502020204030204" pitchFamily="34" charset="0"/>
                <a:cs typeface="Times New Roman" panose="02020603050405020304" pitchFamily="18" charset="0"/>
              </a:rPr>
              <a:t>ר</a:t>
            </a:r>
            <a:r>
              <a:rPr lang="en-US" sz="3900" b="1" dirty="0" err="1">
                <a:solidFill>
                  <a:srgbClr val="CC00FF"/>
                </a:solidFill>
                <a:latin typeface="Times New Roman" panose="02020603050405020304" pitchFamily="18" charset="0"/>
                <a:ea typeface="Calibri" panose="020F0502020204030204" pitchFamily="34" charset="0"/>
                <a:cs typeface="Times New Roman" panose="02020603050405020304" pitchFamily="18" charset="0"/>
              </a:rPr>
              <a:t>ב</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&lt;</a:t>
            </a:r>
            <a:r>
              <a:rPr lang="en-US" b="1" dirty="0" err="1">
                <a:solidFill>
                  <a:srgbClr val="00B050"/>
                </a:solidFill>
                <a:latin typeface="Calibri" panose="020F0502020204030204" pitchFamily="34" charset="0"/>
                <a:ea typeface="Calibri" panose="020F0502020204030204" pitchFamily="34" charset="0"/>
                <a:cs typeface="Calibri" panose="020F0502020204030204" pitchFamily="34" charset="0"/>
              </a:rPr>
              <a:t>ereb</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&gt;; or</a:t>
            </a: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pPr>
            <a:r>
              <a:rPr lang="en-US" sz="2800" dirty="0" err="1">
                <a:solidFill>
                  <a:srgbClr val="000000"/>
                </a:solidFill>
                <a:latin typeface="Calibri" panose="020F0502020204030204" pitchFamily="34" charset="0"/>
                <a:ea typeface="Calibri" panose="020F0502020204030204" pitchFamily="34" charset="0"/>
                <a:cs typeface="Calibri" panose="020F0502020204030204" pitchFamily="34" charset="0"/>
              </a:rPr>
              <a:t>ereb</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(ay'-</a:t>
            </a:r>
            <a:r>
              <a:rPr lang="en-US" sz="2800" dirty="0" err="1">
                <a:solidFill>
                  <a:srgbClr val="C00000"/>
                </a:solidFill>
                <a:latin typeface="Calibri" panose="020F0502020204030204" pitchFamily="34" charset="0"/>
                <a:ea typeface="Calibri" panose="020F0502020204030204" pitchFamily="34" charset="0"/>
                <a:cs typeface="Calibri" panose="020F0502020204030204" pitchFamily="34" charset="0"/>
              </a:rPr>
              <a:t>reb</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(1 Kings 10:15), from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H6148</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the web (or transverse threads of cloth); also a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mixture</a:t>
            </a:r>
            <a:r>
              <a:rPr lang="en-US" sz="2800" dirty="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(or mongrel race):  KJV - Arabia,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min</a:t>
            </a:r>
            <a:r>
              <a:rPr lang="en-US" sz="2800" b="1" dirty="0">
                <a:solidFill>
                  <a:srgbClr val="FF00FF"/>
                </a:solidFill>
                <a:latin typeface="Calibri" panose="020F0502020204030204" pitchFamily="34" charset="0"/>
                <a:ea typeface="Calibri" panose="020F0502020204030204" pitchFamily="34" charset="0"/>
                <a:cs typeface="Calibri" panose="020F0502020204030204" pitchFamily="34" charset="0"/>
              </a:rPr>
              <a:t>g</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led</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people,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mixed</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(multitude), </a:t>
            </a:r>
            <a:r>
              <a:rPr lang="en-US" sz="2800" b="1" u="sng" dirty="0">
                <a:solidFill>
                  <a:srgbClr val="7030A0"/>
                </a:solidFill>
                <a:latin typeface="Calibri" panose="020F0502020204030204" pitchFamily="34" charset="0"/>
                <a:ea typeface="Calibri" panose="020F0502020204030204" pitchFamily="34" charset="0"/>
                <a:cs typeface="Calibri" panose="020F0502020204030204" pitchFamily="34" charset="0"/>
              </a:rPr>
              <a:t>woof</a:t>
            </a:r>
            <a: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t>.</a:t>
            </a:r>
            <a:b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br>
            <a:r>
              <a:rPr lang="en-US" sz="2800" b="1" u="sng" dirty="0">
                <a:solidFill>
                  <a:srgbClr val="C00000"/>
                </a:solidFill>
                <a:latin typeface="Calibri" panose="020F0502020204030204" pitchFamily="34" charset="0"/>
                <a:ea typeface="Calibri" panose="020F0502020204030204" pitchFamily="34"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1000"/>
              </a:spcAft>
              <a:buFont typeface="Courier New" panose="02070309020205020404" pitchFamily="49" charset="0"/>
              <a:buChar char="o"/>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H6148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err="1">
                <a:solidFill>
                  <a:srgbClr val="000000"/>
                </a:solidFill>
                <a:latin typeface="Calibri" panose="020F0502020204030204" pitchFamily="34" charset="0"/>
                <a:ea typeface="Calibri" panose="020F0502020204030204" pitchFamily="34" charset="0"/>
                <a:cs typeface="Calibri" panose="020F0502020204030204" pitchFamily="34" charset="0"/>
              </a:rPr>
              <a:t>arab</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(aw-</a:t>
            </a:r>
            <a:r>
              <a:rPr lang="en-US" sz="2800" dirty="0" err="1">
                <a:solidFill>
                  <a:srgbClr val="C00000"/>
                </a:solidFill>
                <a:latin typeface="Calibri" panose="020F0502020204030204" pitchFamily="34" charset="0"/>
                <a:ea typeface="Calibri" panose="020F0502020204030204" pitchFamily="34" charset="0"/>
                <a:cs typeface="Calibri" panose="020F0502020204030204" pitchFamily="34" charset="0"/>
              </a:rPr>
              <a:t>rab</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a </a:t>
            </a:r>
            <a:r>
              <a:rPr lang="en-US" sz="2800" b="1" dirty="0">
                <a:solidFill>
                  <a:srgbClr val="000000"/>
                </a:solidFill>
                <a:effectLst>
                  <a:glow rad="127000">
                    <a:srgbClr val="00CC00"/>
                  </a:glow>
                </a:effectLst>
                <a:latin typeface="Calibri" panose="020F0502020204030204" pitchFamily="34" charset="0"/>
                <a:ea typeface="Calibri" panose="020F0502020204030204" pitchFamily="34" charset="0"/>
                <a:cs typeface="Calibri" panose="020F0502020204030204" pitchFamily="34" charset="0"/>
              </a:rPr>
              <a:t>primitive root</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to braid</a:t>
            </a:r>
            <a:r>
              <a:rPr lang="en-US" sz="2800" dirty="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i.e.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intermix</a:t>
            </a:r>
            <a:r>
              <a:rPr lang="en-US" sz="2800" dirty="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technically, to traffic (as if by barter); also or give to be security (as a kind of exchange):  KJV - engage, (</a:t>
            </a:r>
            <a:r>
              <a:rPr lang="en-US" sz="2800" u="sng" dirty="0">
                <a:solidFill>
                  <a:srgbClr val="000000"/>
                </a:solidFill>
                <a:latin typeface="Calibri" panose="020F0502020204030204" pitchFamily="34" charset="0"/>
                <a:ea typeface="Calibri" panose="020F0502020204030204" pitchFamily="34" charset="0"/>
                <a:cs typeface="Calibri" panose="020F0502020204030204" pitchFamily="34" charset="0"/>
              </a:rPr>
              <a:t>inter</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000000"/>
                </a:solidFill>
                <a:latin typeface="Calibri" panose="020F0502020204030204" pitchFamily="34" charset="0"/>
                <a:ea typeface="Calibri" panose="020F0502020204030204" pitchFamily="34" charset="0"/>
                <a:cs typeface="Calibri" panose="020F0502020204030204" pitchFamily="34" charset="0"/>
              </a:rPr>
              <a:t>meddle</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(with), </a:t>
            </a:r>
            <a:r>
              <a:rPr lang="en-US" sz="2800" b="1" u="sng" dirty="0">
                <a:solidFill>
                  <a:srgbClr val="7030A0"/>
                </a:solidFill>
                <a:latin typeface="Calibri" panose="020F0502020204030204" pitchFamily="34" charset="0"/>
                <a:ea typeface="Calibri" panose="020F0502020204030204" pitchFamily="34" charset="0"/>
                <a:cs typeface="Calibri" panose="020F0502020204030204" pitchFamily="34" charset="0"/>
              </a:rPr>
              <a:t>min</a:t>
            </a:r>
            <a:r>
              <a:rPr lang="en-US" sz="2800" b="1" dirty="0">
                <a:solidFill>
                  <a:srgbClr val="7030A0"/>
                </a:solidFill>
                <a:latin typeface="Calibri" panose="020F0502020204030204" pitchFamily="34" charset="0"/>
                <a:ea typeface="Calibri" panose="020F0502020204030204" pitchFamily="34" charset="0"/>
                <a:cs typeface="Calibri" panose="020F0502020204030204" pitchFamily="34" charset="0"/>
              </a:rPr>
              <a:t>g</a:t>
            </a:r>
            <a:r>
              <a:rPr lang="en-US" sz="2800" b="1" u="sng" dirty="0">
                <a:solidFill>
                  <a:srgbClr val="7030A0"/>
                </a:solidFill>
                <a:latin typeface="Calibri" panose="020F0502020204030204" pitchFamily="34" charset="0"/>
                <a:ea typeface="Calibri" panose="020F0502020204030204" pitchFamily="34" charset="0"/>
                <a:cs typeface="Calibri" panose="020F0502020204030204" pitchFamily="34" charset="0"/>
              </a:rPr>
              <a:t>le</a:t>
            </a:r>
            <a: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t> … </a:t>
            </a:r>
            <a:endParaRPr lang="en-US" sz="28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spcAft>
                <a:spcPts val="1000"/>
              </a:spcAft>
            </a:pPr>
            <a:r>
              <a:rPr lang="en-US" sz="2800" b="1" u="sng" dirty="0">
                <a:solidFill>
                  <a:srgbClr val="FF0000"/>
                </a:solidFill>
                <a:latin typeface="Calibri" panose="020F0502020204030204" pitchFamily="34" charset="0"/>
                <a:ea typeface="Calibri" panose="020F0502020204030204" pitchFamily="34" charset="0"/>
                <a:cs typeface="Calibri" panose="020F0502020204030204" pitchFamily="34" charset="0"/>
              </a:rPr>
              <a:t>Note</a:t>
            </a:r>
            <a:r>
              <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The variety of meanings for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H6154</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strongly suggests … </a:t>
            </a:r>
            <a:b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“a mixing/mingling.”  That’s because, in Hebrew,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H615</a:t>
            </a:r>
            <a:r>
              <a:rPr lang="en-US" sz="2800" b="1" dirty="0">
                <a:solidFill>
                  <a:srgbClr val="C00000"/>
                </a:solidFill>
                <a:latin typeface="Calibri" panose="020F0502020204030204" pitchFamily="34" charset="0"/>
                <a:ea typeface="Calibri" panose="020F0502020204030204" pitchFamily="34" charset="0"/>
                <a:cs typeface="Calibri" panose="020F0502020204030204" pitchFamily="34" charset="0"/>
              </a:rPr>
              <a:t>4</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is a family word  </a:t>
            </a:r>
            <a:b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with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H615</a:t>
            </a:r>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3</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[even/evening] -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meaning there will be strong similarities.  </a:t>
            </a:r>
          </a:p>
          <a:p>
            <a:endParaRPr lang="en-US" dirty="0">
              <a:solidFill>
                <a:schemeClr val="bg1"/>
              </a:solidFill>
            </a:endParaRPr>
          </a:p>
        </p:txBody>
      </p:sp>
      <p:sp>
        <p:nvSpPr>
          <p:cNvPr id="4" name="Slide Number Placeholder 3"/>
          <p:cNvSpPr>
            <a:spLocks noGrp="1"/>
          </p:cNvSpPr>
          <p:nvPr>
            <p:ph type="sldNum" sz="quarter" idx="12"/>
          </p:nvPr>
        </p:nvSpPr>
        <p:spPr>
          <a:xfrm>
            <a:off x="11452860" y="6292926"/>
            <a:ext cx="495998" cy="365125"/>
          </a:xfrm>
        </p:spPr>
        <p:txBody>
          <a:bodyPr/>
          <a:lstStyle/>
          <a:p>
            <a:fld id="{0FAB87E4-7748-4117-92E5-790DAABEC644}" type="slidenum">
              <a:rPr lang="en-US" sz="1400" b="1" smtClean="0">
                <a:solidFill>
                  <a:schemeClr val="tx1"/>
                </a:solidFill>
              </a:rPr>
              <a:t>27</a:t>
            </a:fld>
            <a:endParaRPr lang="en-US" sz="1400" b="1" dirty="0">
              <a:solidFill>
                <a:schemeClr val="tx1"/>
              </a:solidFill>
            </a:endParaRPr>
          </a:p>
        </p:txBody>
      </p:sp>
    </p:spTree>
    <p:extLst>
      <p:ext uri="{BB962C8B-B14F-4D97-AF65-F5344CB8AC3E}">
        <p14:creationId xmlns:p14="http://schemas.microsoft.com/office/powerpoint/2010/main" val="4044797929"/>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28</a:t>
            </a:fld>
            <a:endParaRPr lang="en-US" sz="1400" b="1" dirty="0">
              <a:solidFill>
                <a:schemeClr val="tx1"/>
              </a:solidFill>
            </a:endParaRPr>
          </a:p>
        </p:txBody>
      </p:sp>
      <p:sp>
        <p:nvSpPr>
          <p:cNvPr id="3" name="Content Placeholder 4"/>
          <p:cNvSpPr>
            <a:spLocks noGrp="1"/>
          </p:cNvSpPr>
          <p:nvPr>
            <p:ph idx="1"/>
          </p:nvPr>
        </p:nvSpPr>
        <p:spPr>
          <a:xfrm>
            <a:off x="276051" y="2667000"/>
            <a:ext cx="11942618" cy="1828580"/>
          </a:xfrm>
        </p:spPr>
        <p:txBody>
          <a:bodyPr>
            <a:noAutofit/>
            <a:scene3d>
              <a:camera prst="orthographicFront"/>
              <a:lightRig rig="threePt" dir="t"/>
            </a:scene3d>
            <a:sp3d extrusionH="57150">
              <a:bevelT w="38100" h="38100"/>
            </a:sp3d>
          </a:bodyPr>
          <a:lstStyle/>
          <a:p>
            <a:pPr marL="0" indent="0">
              <a:buNone/>
            </a:pPr>
            <a:r>
              <a:rPr lang="en-US" sz="1200" dirty="0" smtClean="0">
                <a:ln>
                  <a:solidFill>
                    <a:srgbClr val="002060"/>
                  </a:solidFill>
                </a:ln>
              </a:rPr>
              <a:t> </a:t>
            </a:r>
            <a:endParaRPr lang="en-US" sz="1200" dirty="0">
              <a:ln>
                <a:solidFill>
                  <a:srgbClr val="002060"/>
                </a:solidFill>
              </a:ln>
            </a:endParaRPr>
          </a:p>
          <a:p>
            <a:pPr>
              <a:tabLst>
                <a:tab pos="3676650" algn="l"/>
              </a:tabLst>
            </a:pPr>
            <a:r>
              <a:rPr lang="en-US" sz="3200" b="1" dirty="0">
                <a:ln>
                  <a:solidFill>
                    <a:srgbClr val="002060"/>
                  </a:solidFill>
                </a:ln>
                <a:solidFill>
                  <a:schemeClr val="accent2">
                    <a:lumMod val="50000"/>
                  </a:schemeClr>
                </a:solidFill>
              </a:rPr>
              <a:t>H6150</a:t>
            </a:r>
            <a:r>
              <a:rPr lang="en-US" sz="3200" dirty="0">
                <a:ln>
                  <a:solidFill>
                    <a:srgbClr val="002060"/>
                  </a:solidFill>
                </a:ln>
              </a:rPr>
              <a:t>  </a:t>
            </a:r>
            <a:r>
              <a:rPr lang="en-US" sz="3200" dirty="0" err="1">
                <a:ln>
                  <a:solidFill>
                    <a:srgbClr val="002060"/>
                  </a:solidFill>
                </a:ln>
                <a:solidFill>
                  <a:schemeClr val="accent2">
                    <a:lumMod val="50000"/>
                  </a:schemeClr>
                </a:solidFill>
                <a:latin typeface="Arial Black" panose="020B0A04020102020204" pitchFamily="34" charset="0"/>
              </a:rPr>
              <a:t>arab</a:t>
            </a:r>
            <a:r>
              <a:rPr lang="en-US" sz="3200" dirty="0">
                <a:ln>
                  <a:solidFill>
                    <a:srgbClr val="002060"/>
                  </a:solidFill>
                </a:ln>
                <a:solidFill>
                  <a:schemeClr val="accent2">
                    <a:lumMod val="50000"/>
                  </a:schemeClr>
                </a:solidFill>
                <a:latin typeface="Arial Black" panose="020B0A04020102020204" pitchFamily="34" charset="0"/>
              </a:rPr>
              <a:t>*</a:t>
            </a:r>
            <a:r>
              <a:rPr lang="en-US" sz="3200" dirty="0">
                <a:ln>
                  <a:solidFill>
                    <a:srgbClr val="002060"/>
                  </a:solidFill>
                </a:ln>
              </a:rPr>
              <a:t>  </a:t>
            </a:r>
            <a:r>
              <a:rPr lang="en-US" sz="3200" dirty="0"/>
              <a:t>-  </a:t>
            </a:r>
            <a:r>
              <a:rPr lang="en-US" sz="3200" b="1" dirty="0">
                <a:ln>
                  <a:solidFill>
                    <a:sysClr val="windowText" lastClr="000000"/>
                  </a:solidFill>
                </a:ln>
                <a:solidFill>
                  <a:srgbClr val="C00000"/>
                </a:solidFill>
              </a:rPr>
              <a:t>mixing of light and darkness </a:t>
            </a:r>
            <a:r>
              <a:rPr lang="en-US" sz="3200" dirty="0"/>
              <a:t>– </a:t>
            </a:r>
            <a:r>
              <a:rPr lang="en-US" sz="3200" b="1" dirty="0">
                <a:ln>
                  <a:solidFill>
                    <a:sysClr val="windowText" lastClr="000000"/>
                  </a:solidFill>
                </a:ln>
                <a:solidFill>
                  <a:schemeClr val="accent2">
                    <a:lumMod val="50000"/>
                  </a:schemeClr>
                </a:solidFill>
              </a:rPr>
              <a:t>dusk</a:t>
            </a:r>
            <a:r>
              <a:rPr lang="en-US" sz="3200" dirty="0"/>
              <a:t> </a:t>
            </a:r>
            <a:r>
              <a:rPr lang="en-US" dirty="0"/>
              <a:t>(</a:t>
            </a:r>
            <a:r>
              <a:rPr lang="en-US" dirty="0">
                <a:solidFill>
                  <a:srgbClr val="C00000"/>
                </a:solidFill>
              </a:rPr>
              <a:t>2</a:t>
            </a:r>
            <a:r>
              <a:rPr lang="en-US" baseline="30000" dirty="0">
                <a:solidFill>
                  <a:srgbClr val="C00000"/>
                </a:solidFill>
              </a:rPr>
              <a:t>nd</a:t>
            </a:r>
            <a:r>
              <a:rPr lang="en-US" dirty="0">
                <a:solidFill>
                  <a:srgbClr val="C00000"/>
                </a:solidFill>
              </a:rPr>
              <a:t> </a:t>
            </a:r>
            <a:r>
              <a:rPr lang="en-US" dirty="0"/>
              <a:t>prime root) </a:t>
            </a:r>
            <a:r>
              <a:rPr lang="en-US" sz="3200" dirty="0"/>
              <a:t/>
            </a:r>
            <a:br>
              <a:rPr lang="en-US" sz="3200" dirty="0"/>
            </a:br>
            <a:r>
              <a:rPr lang="en-US" sz="2400" dirty="0"/>
              <a:t>                                         (very </a:t>
            </a:r>
            <a:r>
              <a:rPr lang="en-US" sz="2400" u="sng" dirty="0"/>
              <a:t>s</a:t>
            </a:r>
            <a:r>
              <a:rPr lang="en-US" sz="2400" dirty="0"/>
              <a:t>p</a:t>
            </a:r>
            <a:r>
              <a:rPr lang="en-US" sz="2400" u="sng" dirty="0"/>
              <a:t>ecific</a:t>
            </a:r>
            <a:r>
              <a:rPr lang="en-US" sz="2400" dirty="0"/>
              <a:t> of the twilights)</a:t>
            </a:r>
            <a:br>
              <a:rPr lang="en-US" sz="2400" dirty="0"/>
            </a:br>
            <a:r>
              <a:rPr lang="en-US" sz="3200" dirty="0"/>
              <a:t>                              </a:t>
            </a:r>
            <a:r>
              <a:rPr lang="en-US" sz="2400" b="1" dirty="0">
                <a:ln>
                  <a:solidFill>
                    <a:srgbClr val="002060"/>
                  </a:solidFill>
                </a:ln>
                <a:solidFill>
                  <a:schemeClr val="accent2">
                    <a:lumMod val="50000"/>
                  </a:schemeClr>
                </a:solidFill>
              </a:rPr>
              <a:t>*H6150 definitely links to </a:t>
            </a:r>
            <a:r>
              <a:rPr lang="en-US" sz="2400" b="1" dirty="0" err="1">
                <a:ln>
                  <a:solidFill>
                    <a:srgbClr val="002060"/>
                  </a:solidFill>
                </a:ln>
                <a:solidFill>
                  <a:schemeClr val="accent2">
                    <a:lumMod val="50000"/>
                  </a:schemeClr>
                </a:solidFill>
              </a:rPr>
              <a:t>ereb</a:t>
            </a:r>
            <a:r>
              <a:rPr lang="en-US" sz="2400" b="1" dirty="0">
                <a:ln>
                  <a:solidFill>
                    <a:srgbClr val="002060"/>
                  </a:solidFill>
                </a:ln>
                <a:solidFill>
                  <a:schemeClr val="accent2">
                    <a:lumMod val="50000"/>
                  </a:schemeClr>
                </a:solidFill>
              </a:rPr>
              <a:t>/dusk twilight</a:t>
            </a:r>
            <a:r>
              <a:rPr lang="en-US" sz="2400" b="1" dirty="0" smtClean="0">
                <a:ln>
                  <a:solidFill>
                    <a:srgbClr val="002060"/>
                  </a:solidFill>
                </a:ln>
                <a:solidFill>
                  <a:schemeClr val="accent2">
                    <a:lumMod val="50000"/>
                  </a:schemeClr>
                </a:solidFill>
              </a:rPr>
              <a:t>.</a:t>
            </a:r>
            <a:endParaRPr lang="en-US" sz="3200" dirty="0"/>
          </a:p>
        </p:txBody>
      </p:sp>
      <p:sp>
        <p:nvSpPr>
          <p:cNvPr id="6" name="Rectangle: Rounded Corners 1">
            <a:extLst>
              <a:ext uri="{FF2B5EF4-FFF2-40B4-BE49-F238E27FC236}">
                <a16:creationId xmlns="" xmlns:a16="http://schemas.microsoft.com/office/drawing/2014/main" id="{5DE83BF3-A9D1-41C3-A962-DC944C3244A0}"/>
              </a:ext>
            </a:extLst>
          </p:cNvPr>
          <p:cNvSpPr/>
          <p:nvPr/>
        </p:nvSpPr>
        <p:spPr>
          <a:xfrm>
            <a:off x="721361" y="137740"/>
            <a:ext cx="10822304" cy="914400"/>
          </a:xfrm>
          <a:prstGeom prst="roundRect">
            <a:avLst>
              <a:gd name="adj" fmla="val 50000"/>
            </a:avLst>
          </a:prstGeom>
          <a:blipFill>
            <a:blip r:embed="rId3"/>
            <a:tile tx="0" ty="0" sx="100000" sy="100000" flip="none" algn="tl"/>
          </a:blipFill>
          <a:effectLst>
            <a:outerShdw blurRad="76200" dir="13500000" sy="23000" kx="1200000" algn="br" rotWithShape="0">
              <a:prstClr val="black">
                <a:alpha val="2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800" b="1" dirty="0">
                <a:latin typeface="Berlin Sans FB Demi" panose="020E0802020502020306" pitchFamily="34" charset="0"/>
              </a:rPr>
              <a:t>Understanding More About Mixings</a:t>
            </a:r>
            <a:endParaRPr lang="en-CA" sz="4800" b="1" dirty="0">
              <a:latin typeface="Berlin Sans FB Demi" panose="020E0802020502020306" pitchFamily="34" charset="0"/>
            </a:endParaRPr>
          </a:p>
        </p:txBody>
      </p:sp>
      <p:sp>
        <p:nvSpPr>
          <p:cNvPr id="5" name="Content Placeholder 4"/>
          <p:cNvSpPr txBox="1">
            <a:spLocks/>
          </p:cNvSpPr>
          <p:nvPr/>
        </p:nvSpPr>
        <p:spPr>
          <a:xfrm>
            <a:off x="294553" y="1331883"/>
            <a:ext cx="11942618" cy="1335117"/>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3676650" algn="l"/>
              </a:tabLst>
            </a:pPr>
            <a:endParaRPr lang="en-US" sz="1200" b="1" dirty="0" smtClean="0">
              <a:ln>
                <a:solidFill>
                  <a:srgbClr val="002060"/>
                </a:solidFill>
              </a:ln>
              <a:solidFill>
                <a:schemeClr val="accent2">
                  <a:lumMod val="50000"/>
                </a:schemeClr>
              </a:solidFill>
            </a:endParaRPr>
          </a:p>
          <a:p>
            <a:r>
              <a:rPr lang="en-US" sz="3200" b="1" dirty="0" smtClean="0">
                <a:ln>
                  <a:solidFill>
                    <a:schemeClr val="tx1"/>
                  </a:solidFill>
                </a:ln>
                <a:solidFill>
                  <a:schemeClr val="accent2">
                    <a:lumMod val="75000"/>
                  </a:schemeClr>
                </a:solidFill>
              </a:rPr>
              <a:t>H6153</a:t>
            </a:r>
            <a:r>
              <a:rPr lang="en-US" sz="3200" dirty="0" smtClean="0"/>
              <a:t>  </a:t>
            </a:r>
            <a:r>
              <a:rPr lang="en-US" sz="3200" dirty="0" err="1" smtClean="0">
                <a:ln>
                  <a:solidFill>
                    <a:sysClr val="windowText" lastClr="000000"/>
                  </a:solidFill>
                </a:ln>
                <a:solidFill>
                  <a:schemeClr val="accent2">
                    <a:lumMod val="75000"/>
                  </a:schemeClr>
                </a:solidFill>
                <a:latin typeface="Arial Black" panose="020B0A04020102020204" pitchFamily="34" charset="0"/>
              </a:rPr>
              <a:t>ereb</a:t>
            </a:r>
            <a:r>
              <a:rPr lang="en-US" sz="3200" dirty="0" smtClean="0">
                <a:ln>
                  <a:solidFill>
                    <a:sysClr val="windowText" lastClr="000000"/>
                  </a:solidFill>
                </a:ln>
                <a:solidFill>
                  <a:schemeClr val="accent2">
                    <a:lumMod val="75000"/>
                  </a:schemeClr>
                </a:solidFill>
                <a:latin typeface="Arial Black" panose="020B0A04020102020204" pitchFamily="34" charset="0"/>
              </a:rPr>
              <a:t>*</a:t>
            </a:r>
            <a:r>
              <a:rPr lang="en-US" sz="3200" dirty="0" smtClean="0"/>
              <a:t>  -  </a:t>
            </a:r>
            <a:r>
              <a:rPr lang="en-US" sz="3200" b="1" dirty="0" smtClean="0">
                <a:ln>
                  <a:solidFill>
                    <a:sysClr val="windowText" lastClr="000000"/>
                  </a:solidFill>
                </a:ln>
                <a:solidFill>
                  <a:srgbClr val="006699"/>
                </a:solidFill>
              </a:rPr>
              <a:t>a length of time </a:t>
            </a:r>
            <a:r>
              <a:rPr lang="en-US" sz="3200" dirty="0" smtClean="0"/>
              <a:t>(</a:t>
            </a:r>
            <a:r>
              <a:rPr lang="en-US" sz="3200" b="1" dirty="0" smtClean="0">
                <a:ln>
                  <a:solidFill>
                    <a:srgbClr val="002060"/>
                  </a:solidFill>
                </a:ln>
                <a:solidFill>
                  <a:schemeClr val="accent2">
                    <a:lumMod val="75000"/>
                  </a:schemeClr>
                </a:solidFill>
              </a:rPr>
              <a:t>*</a:t>
            </a:r>
            <a:r>
              <a:rPr lang="en-US" sz="3200" b="1" u="sng" dirty="0" smtClean="0">
                <a:ln>
                  <a:solidFill>
                    <a:srgbClr val="002060"/>
                  </a:solidFill>
                </a:ln>
                <a:solidFill>
                  <a:schemeClr val="accent2">
                    <a:lumMod val="75000"/>
                  </a:schemeClr>
                </a:solidFill>
              </a:rPr>
              <a:t>s</a:t>
            </a:r>
            <a:r>
              <a:rPr lang="en-US" sz="3200" b="1" dirty="0" smtClean="0">
                <a:ln>
                  <a:solidFill>
                    <a:srgbClr val="002060"/>
                  </a:solidFill>
                </a:ln>
                <a:solidFill>
                  <a:schemeClr val="accent2">
                    <a:lumMod val="75000"/>
                  </a:schemeClr>
                </a:solidFill>
              </a:rPr>
              <a:t>p</a:t>
            </a:r>
            <a:r>
              <a:rPr lang="en-US" sz="3200" b="1" u="sng" dirty="0" smtClean="0">
                <a:ln>
                  <a:solidFill>
                    <a:srgbClr val="002060"/>
                  </a:solidFill>
                </a:ln>
                <a:solidFill>
                  <a:schemeClr val="accent2">
                    <a:lumMod val="75000"/>
                  </a:schemeClr>
                </a:solidFill>
              </a:rPr>
              <a:t>ecific to after the sunset</a:t>
            </a:r>
            <a:r>
              <a:rPr lang="en-US" sz="3200" b="1" dirty="0" smtClean="0">
                <a:ln>
                  <a:solidFill>
                    <a:srgbClr val="002060"/>
                  </a:solidFill>
                </a:ln>
                <a:solidFill>
                  <a:schemeClr val="accent2">
                    <a:lumMod val="75000"/>
                  </a:schemeClr>
                </a:solidFill>
              </a:rPr>
              <a:t> </a:t>
            </a:r>
            <a:r>
              <a:rPr lang="en-US" sz="3200" dirty="0" smtClean="0"/>
              <a:t>			               in which a mixing of light and darkness occurs)</a:t>
            </a:r>
            <a:endParaRPr lang="en-US" sz="3200" dirty="0"/>
          </a:p>
        </p:txBody>
      </p:sp>
      <p:sp>
        <p:nvSpPr>
          <p:cNvPr id="7" name="Content Placeholder 4"/>
          <p:cNvSpPr txBox="1">
            <a:spLocks/>
          </p:cNvSpPr>
          <p:nvPr/>
        </p:nvSpPr>
        <p:spPr>
          <a:xfrm>
            <a:off x="294553" y="4564380"/>
            <a:ext cx="11942618" cy="1869147"/>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smtClean="0">
                <a:ln>
                  <a:solidFill>
                    <a:srgbClr val="002060"/>
                  </a:solidFill>
                </a:ln>
                <a:solidFill>
                  <a:srgbClr val="FF66CC"/>
                </a:solidFill>
              </a:rPr>
              <a:t>H6148  </a:t>
            </a:r>
            <a:r>
              <a:rPr lang="en-US" sz="3200" dirty="0" err="1" smtClean="0">
                <a:ln>
                  <a:solidFill>
                    <a:srgbClr val="002060"/>
                  </a:solidFill>
                </a:ln>
                <a:solidFill>
                  <a:srgbClr val="FF66CC"/>
                </a:solidFill>
                <a:latin typeface="Arial Black" panose="020B0A04020102020204" pitchFamily="34" charset="0"/>
              </a:rPr>
              <a:t>arab</a:t>
            </a:r>
            <a:r>
              <a:rPr lang="en-US" sz="3200" dirty="0" smtClean="0">
                <a:ln>
                  <a:solidFill>
                    <a:srgbClr val="002060"/>
                  </a:solidFill>
                </a:ln>
                <a:solidFill>
                  <a:srgbClr val="FF66CC"/>
                </a:solidFill>
                <a:latin typeface="Arial Black" panose="020B0A04020102020204" pitchFamily="34" charset="0"/>
              </a:rPr>
              <a:t>*</a:t>
            </a:r>
            <a:r>
              <a:rPr lang="en-US" sz="3200" dirty="0" smtClean="0">
                <a:ln>
                  <a:solidFill>
                    <a:srgbClr val="002060"/>
                  </a:solidFill>
                </a:ln>
                <a:solidFill>
                  <a:srgbClr val="FF66CC"/>
                </a:solidFill>
              </a:rPr>
              <a:t>  </a:t>
            </a:r>
            <a:r>
              <a:rPr lang="en-US" sz="3200" dirty="0" smtClean="0">
                <a:solidFill>
                  <a:srgbClr val="FF66CC"/>
                </a:solidFill>
              </a:rPr>
              <a:t>-  </a:t>
            </a:r>
            <a:r>
              <a:rPr lang="en-US" sz="3200" b="1" dirty="0" smtClean="0">
                <a:ln>
                  <a:solidFill>
                    <a:sysClr val="windowText" lastClr="000000"/>
                  </a:solidFill>
                </a:ln>
                <a:solidFill>
                  <a:srgbClr val="FF66CC"/>
                </a:solidFill>
              </a:rPr>
              <a:t>mixing</a:t>
            </a:r>
            <a:r>
              <a:rPr lang="en-US" sz="3200" dirty="0" smtClean="0">
                <a:solidFill>
                  <a:srgbClr val="FF66CC"/>
                </a:solidFill>
              </a:rPr>
              <a:t> </a:t>
            </a:r>
            <a:r>
              <a:rPr lang="en-US" dirty="0" smtClean="0"/>
              <a:t>(g</a:t>
            </a:r>
            <a:r>
              <a:rPr lang="en-US" u="sng" dirty="0" smtClean="0"/>
              <a:t>eneralized</a:t>
            </a:r>
            <a:r>
              <a:rPr lang="en-US" dirty="0" smtClean="0"/>
              <a:t> mixings)  (</a:t>
            </a:r>
            <a:r>
              <a:rPr lang="en-US" dirty="0" smtClean="0">
                <a:solidFill>
                  <a:srgbClr val="C00000"/>
                </a:solidFill>
              </a:rPr>
              <a:t>1</a:t>
            </a:r>
            <a:r>
              <a:rPr lang="en-US" baseline="30000" dirty="0" smtClean="0">
                <a:solidFill>
                  <a:srgbClr val="C00000"/>
                </a:solidFill>
              </a:rPr>
              <a:t>st</a:t>
            </a:r>
            <a:r>
              <a:rPr lang="en-US" dirty="0" smtClean="0">
                <a:solidFill>
                  <a:srgbClr val="C00000"/>
                </a:solidFill>
              </a:rPr>
              <a:t> </a:t>
            </a:r>
            <a:r>
              <a:rPr lang="en-US" dirty="0" smtClean="0"/>
              <a:t>prime root)</a:t>
            </a:r>
            <a:br>
              <a:rPr lang="en-US" dirty="0" smtClean="0"/>
            </a:br>
            <a:r>
              <a:rPr lang="en-US" sz="3200" dirty="0" smtClean="0"/>
              <a:t>			     </a:t>
            </a:r>
            <a:r>
              <a:rPr lang="en-US" sz="2400" dirty="0" smtClean="0"/>
              <a:t>animals, insects, cake mix, cement, fruit &amp; vegetable, braiding,</a:t>
            </a:r>
            <a:br>
              <a:rPr lang="en-US" sz="2400" dirty="0" smtClean="0"/>
            </a:br>
            <a:r>
              <a:rPr lang="en-US" sz="2400" dirty="0" smtClean="0"/>
              <a:t>                                          </a:t>
            </a:r>
            <a:r>
              <a:rPr lang="en-US" sz="1600" dirty="0" smtClean="0"/>
              <a:t>  </a:t>
            </a:r>
            <a:r>
              <a:rPr lang="en-US" sz="2400" dirty="0" smtClean="0"/>
              <a:t>and even mixture of light and darkness, etc.</a:t>
            </a:r>
            <a:br>
              <a:rPr lang="en-US" sz="2400" dirty="0" smtClean="0"/>
            </a:br>
            <a:r>
              <a:rPr lang="en-US" sz="2400" dirty="0" smtClean="0">
                <a:ln>
                  <a:solidFill>
                    <a:srgbClr val="002060"/>
                  </a:solidFill>
                </a:ln>
              </a:rPr>
              <a:t>                                           </a:t>
            </a:r>
            <a:r>
              <a:rPr lang="en-US" sz="2400" b="1" dirty="0" smtClean="0">
                <a:ln>
                  <a:solidFill>
                    <a:srgbClr val="002060"/>
                  </a:solidFill>
                </a:ln>
                <a:solidFill>
                  <a:srgbClr val="FF66CC"/>
                </a:solidFill>
              </a:rPr>
              <a:t>*H6148 definitely includes &amp; links to </a:t>
            </a:r>
            <a:r>
              <a:rPr lang="en-US" sz="2400" b="1" dirty="0" err="1" smtClean="0">
                <a:ln>
                  <a:solidFill>
                    <a:srgbClr val="002060"/>
                  </a:solidFill>
                </a:ln>
                <a:solidFill>
                  <a:srgbClr val="FF66CC"/>
                </a:solidFill>
              </a:rPr>
              <a:t>boqer</a:t>
            </a:r>
            <a:r>
              <a:rPr lang="en-US" sz="2400" b="1" dirty="0" smtClean="0">
                <a:ln>
                  <a:solidFill>
                    <a:srgbClr val="002060"/>
                  </a:solidFill>
                </a:ln>
                <a:solidFill>
                  <a:srgbClr val="FF66CC"/>
                </a:solidFill>
              </a:rPr>
              <a:t>/morning twilight.</a:t>
            </a:r>
            <a:endParaRPr lang="en-US" sz="3200" dirty="0"/>
          </a:p>
        </p:txBody>
      </p:sp>
    </p:spTree>
    <p:extLst>
      <p:ext uri="{BB962C8B-B14F-4D97-AF65-F5344CB8AC3E}">
        <p14:creationId xmlns:p14="http://schemas.microsoft.com/office/powerpoint/2010/main" val="40327401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rgbClr val="FFFF00"/>
            </a:gs>
            <a:gs pos="100000">
              <a:srgbClr val="FF0066"/>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00CC00">
                  <a:alpha val="29000"/>
                </a:srgbClr>
              </a:gs>
              <a:gs pos="54000">
                <a:srgbClr val="FFFF00"/>
              </a:gs>
              <a:gs pos="100000">
                <a:srgbClr val="FF0066">
                  <a:alpha val="80000"/>
                  <a:lumMod val="25000"/>
                  <a:lumOff val="75000"/>
                </a:srgbClr>
              </a:gs>
            </a:gsLst>
            <a:lin ang="5400000" scaled="1"/>
          </a:gradFill>
        </p:spPr>
        <p:txBody>
          <a:bodyPr/>
          <a:lstStyle/>
          <a:p>
            <a:r>
              <a:rPr lang="en-US" dirty="0">
                <a:solidFill>
                  <a:schemeClr val="bg1">
                    <a:lumMod val="75000"/>
                  </a:schemeClr>
                </a:solidFill>
              </a:rPr>
              <a:t>.</a:t>
            </a:r>
          </a:p>
        </p:txBody>
      </p:sp>
      <p:sp>
        <p:nvSpPr>
          <p:cNvPr id="3" name="Text Placeholder 2"/>
          <p:cNvSpPr>
            <a:spLocks noGrp="1"/>
          </p:cNvSpPr>
          <p:nvPr>
            <p:ph type="body" idx="1"/>
          </p:nvPr>
        </p:nvSpPr>
        <p:spPr>
          <a:xfrm>
            <a:off x="154546" y="167425"/>
            <a:ext cx="11848564" cy="6542468"/>
          </a:xfrm>
          <a:solidFill>
            <a:schemeClr val="accent4">
              <a:lumMod val="20000"/>
              <a:lumOff val="80000"/>
            </a:schemeClr>
          </a:solidFill>
          <a:scene3d>
            <a:camera prst="orthographicFront"/>
            <a:lightRig rig="threePt" dir="t"/>
          </a:scene3d>
          <a:sp3d>
            <a:bevelT/>
          </a:sp3d>
        </p:spPr>
        <p:txBody>
          <a:bodyPr lIns="182880" tIns="182880" rIns="182880" anchor="ctr">
            <a:normAutofit/>
            <a:sp3d extrusionH="57150">
              <a:bevelT w="38100" h="38100"/>
            </a:sp3d>
          </a:bodyPr>
          <a:lstStyle/>
          <a:p>
            <a:pPr>
              <a:spcBef>
                <a:spcPts val="0"/>
              </a:spcBef>
              <a:spcAft>
                <a:spcPts val="2400"/>
              </a:spcAft>
            </a:pPr>
            <a:r>
              <a:rPr lang="en-US" sz="2800" dirty="0">
                <a:solidFill>
                  <a:schemeClr val="tx1"/>
                </a:solidFill>
              </a:rPr>
              <a:t>What two specific time frames are identified when this verb with a </a:t>
            </a:r>
            <a:r>
              <a:rPr lang="en-US" sz="2800" b="1" u="sng" dirty="0">
                <a:ln>
                  <a:solidFill>
                    <a:srgbClr val="002060"/>
                  </a:solidFill>
                </a:ln>
                <a:solidFill>
                  <a:srgbClr val="FF00FF"/>
                </a:solidFill>
              </a:rPr>
              <a:t>mixin</a:t>
            </a:r>
            <a:r>
              <a:rPr lang="en-US" sz="2800" b="1" dirty="0">
                <a:ln>
                  <a:solidFill>
                    <a:srgbClr val="002060"/>
                  </a:solidFill>
                </a:ln>
                <a:solidFill>
                  <a:srgbClr val="FF00FF"/>
                </a:solidFill>
              </a:rPr>
              <a:t>g</a:t>
            </a:r>
            <a:r>
              <a:rPr lang="en-US" sz="2800" b="1" u="sng" dirty="0">
                <a:solidFill>
                  <a:srgbClr val="FF00FF"/>
                </a:solidFill>
              </a:rPr>
              <a:t> </a:t>
            </a:r>
            <a:r>
              <a:rPr lang="en-US" sz="2800" b="1" u="sng" dirty="0">
                <a:ln>
                  <a:solidFill>
                    <a:srgbClr val="002060"/>
                  </a:solidFill>
                </a:ln>
                <a:solidFill>
                  <a:srgbClr val="FF00FF"/>
                </a:solidFill>
              </a:rPr>
              <a:t>effect</a:t>
            </a:r>
            <a:r>
              <a:rPr lang="en-US" sz="2800" dirty="0">
                <a:solidFill>
                  <a:schemeClr val="tx1"/>
                </a:solidFill>
              </a:rPr>
              <a:t> is applied to a 24 hour cycle?  </a:t>
            </a:r>
            <a:r>
              <a:rPr lang="en-US" sz="2800" b="1" dirty="0">
                <a:ln>
                  <a:solidFill>
                    <a:srgbClr val="002060"/>
                  </a:solidFill>
                </a:ln>
                <a:solidFill>
                  <a:srgbClr val="CC66FF"/>
                </a:solidFill>
              </a:rPr>
              <a:t>Are the two twilights the only options? </a:t>
            </a:r>
            <a:endParaRPr lang="en-US" sz="2800" dirty="0">
              <a:ln>
                <a:solidFill>
                  <a:srgbClr val="002060"/>
                </a:solidFill>
              </a:ln>
              <a:solidFill>
                <a:schemeClr val="tx1"/>
              </a:solidFill>
            </a:endParaRPr>
          </a:p>
          <a:p>
            <a:pPr>
              <a:spcBef>
                <a:spcPts val="0"/>
              </a:spcBef>
              <a:spcAft>
                <a:spcPts val="2400"/>
              </a:spcAft>
            </a:pPr>
            <a:r>
              <a:rPr lang="en-US" sz="2800" dirty="0">
                <a:solidFill>
                  <a:schemeClr val="tx1"/>
                </a:solidFill>
              </a:rPr>
              <a:t>When does the light and darkness form a </a:t>
            </a:r>
            <a:r>
              <a:rPr lang="en-US" sz="2800" u="sng" dirty="0">
                <a:solidFill>
                  <a:schemeClr val="tx1"/>
                </a:solidFill>
              </a:rPr>
              <a:t>mixin</a:t>
            </a:r>
            <a:r>
              <a:rPr lang="en-US" sz="2800" dirty="0">
                <a:solidFill>
                  <a:schemeClr val="tx1"/>
                </a:solidFill>
              </a:rPr>
              <a:t>g </a:t>
            </a:r>
            <a:r>
              <a:rPr lang="en-US" sz="2800" u="sng" dirty="0">
                <a:solidFill>
                  <a:schemeClr val="tx1"/>
                </a:solidFill>
              </a:rPr>
              <a:t>action</a:t>
            </a:r>
            <a:r>
              <a:rPr lang="en-US" sz="2800" dirty="0">
                <a:solidFill>
                  <a:schemeClr val="tx1"/>
                </a:solidFill>
              </a:rPr>
              <a:t>?  </a:t>
            </a:r>
          </a:p>
          <a:p>
            <a:pPr>
              <a:spcBef>
                <a:spcPts val="0"/>
              </a:spcBef>
              <a:spcAft>
                <a:spcPts val="2400"/>
              </a:spcAft>
            </a:pPr>
            <a:r>
              <a:rPr lang="en-US" sz="2800" dirty="0">
                <a:solidFill>
                  <a:schemeClr val="tx1"/>
                </a:solidFill>
              </a:rPr>
              <a:t>Is it somewhere after the direct sunlight has been removed following the </a:t>
            </a:r>
            <a:br>
              <a:rPr lang="en-US" sz="2800" dirty="0">
                <a:solidFill>
                  <a:schemeClr val="tx1"/>
                </a:solidFill>
              </a:rPr>
            </a:br>
            <a:r>
              <a:rPr lang="en-US" sz="2800" dirty="0">
                <a:solidFill>
                  <a:schemeClr val="tx1"/>
                </a:solidFill>
              </a:rPr>
              <a:t>heat of the Light Season?</a:t>
            </a:r>
          </a:p>
          <a:p>
            <a:pPr>
              <a:spcBef>
                <a:spcPts val="0"/>
              </a:spcBef>
              <a:spcAft>
                <a:spcPts val="2400"/>
              </a:spcAft>
            </a:pPr>
            <a:r>
              <a:rPr lang="en-US" sz="2800" b="1" u="sng" dirty="0">
                <a:solidFill>
                  <a:schemeClr val="tx1"/>
                </a:solidFill>
              </a:rPr>
              <a:t>Note</a:t>
            </a:r>
            <a:r>
              <a:rPr lang="en-US" sz="2800" dirty="0">
                <a:solidFill>
                  <a:schemeClr val="tx1"/>
                </a:solidFill>
              </a:rPr>
              <a:t>:  the </a:t>
            </a:r>
            <a:r>
              <a:rPr lang="en-US" sz="2800" b="1" dirty="0">
                <a:ln>
                  <a:solidFill>
                    <a:srgbClr val="002060"/>
                  </a:solidFill>
                </a:ln>
                <a:solidFill>
                  <a:srgbClr val="CC66FF"/>
                </a:solidFill>
              </a:rPr>
              <a:t>qualifier</a:t>
            </a:r>
            <a:r>
              <a:rPr lang="en-US" sz="2800" dirty="0">
                <a:solidFill>
                  <a:schemeClr val="tx1"/>
                </a:solidFill>
              </a:rPr>
              <a:t> for pointing to the pre-sunrise mixture of light and darkness is not seen in these verses of </a:t>
            </a:r>
            <a:r>
              <a:rPr lang="en-US" sz="2800" dirty="0">
                <a:solidFill>
                  <a:srgbClr val="00B050"/>
                </a:solidFill>
              </a:rPr>
              <a:t>Leviticus 23:27-32!  </a:t>
            </a:r>
            <a:br>
              <a:rPr lang="en-US" sz="2800" dirty="0">
                <a:solidFill>
                  <a:srgbClr val="00B050"/>
                </a:solidFill>
              </a:rPr>
            </a:br>
            <a:r>
              <a:rPr lang="en-US" sz="2800" dirty="0">
                <a:solidFill>
                  <a:srgbClr val="00B050"/>
                </a:solidFill>
              </a:rPr>
              <a:t>      </a:t>
            </a:r>
            <a:r>
              <a:rPr lang="en-US" sz="2800" dirty="0">
                <a:solidFill>
                  <a:schemeClr val="tx1"/>
                </a:solidFill>
              </a:rPr>
              <a:t>Therefore we will </a:t>
            </a:r>
            <a:r>
              <a:rPr lang="en-US" sz="2800" b="1" u="sng" dirty="0">
                <a:solidFill>
                  <a:schemeClr val="tx1"/>
                </a:solidFill>
              </a:rPr>
              <a:t>not</a:t>
            </a:r>
            <a:r>
              <a:rPr lang="en-US" sz="2800" dirty="0">
                <a:solidFill>
                  <a:schemeClr val="tx1"/>
                </a:solidFill>
              </a:rPr>
              <a:t> be looking to Dawn (break of day/</a:t>
            </a:r>
            <a:r>
              <a:rPr lang="en-US" sz="2800" dirty="0" err="1">
                <a:solidFill>
                  <a:schemeClr val="tx1"/>
                </a:solidFill>
              </a:rPr>
              <a:t>boqer</a:t>
            </a:r>
            <a:r>
              <a:rPr lang="en-US" sz="2800" dirty="0">
                <a:solidFill>
                  <a:schemeClr val="tx1"/>
                </a:solidFill>
              </a:rPr>
              <a:t>)!</a:t>
            </a:r>
          </a:p>
          <a:p>
            <a:pPr>
              <a:spcBef>
                <a:spcPts val="0"/>
              </a:spcBef>
              <a:spcAft>
                <a:spcPts val="2400"/>
              </a:spcAft>
            </a:pPr>
            <a:r>
              <a:rPr lang="en-US" sz="2800" dirty="0">
                <a:solidFill>
                  <a:schemeClr val="tx1">
                    <a:lumMod val="95000"/>
                    <a:lumOff val="5000"/>
                  </a:schemeClr>
                </a:solidFill>
              </a:rPr>
              <a:t>The </a:t>
            </a:r>
            <a:r>
              <a:rPr lang="en-US" dirty="0">
                <a:solidFill>
                  <a:schemeClr val="tx1">
                    <a:lumMod val="95000"/>
                    <a:lumOff val="5000"/>
                  </a:schemeClr>
                </a:solidFill>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tx1">
                    <a:lumMod val="95000"/>
                    <a:lumOff val="5000"/>
                  </a:schemeClr>
                </a:solidFill>
              </a:rPr>
              <a:t>: </a:t>
            </a:r>
            <a:r>
              <a:rPr lang="en-US" sz="2800" dirty="0">
                <a:solidFill>
                  <a:schemeClr val="tx1">
                    <a:lumMod val="95000"/>
                    <a:lumOff val="5000"/>
                  </a:schemeClr>
                </a:solidFill>
              </a:rPr>
              <a:t>&lt;</a:t>
            </a:r>
            <a:r>
              <a:rPr lang="en-US" sz="2800" b="1" dirty="0">
                <a:ln>
                  <a:solidFill>
                    <a:srgbClr val="002060"/>
                  </a:solidFill>
                </a:ln>
                <a:solidFill>
                  <a:schemeClr val="accent2">
                    <a:lumMod val="50000"/>
                  </a:schemeClr>
                </a:solidFill>
              </a:rPr>
              <a:t>ereb</a:t>
            </a:r>
            <a:r>
              <a:rPr lang="en-US" sz="2800" dirty="0">
                <a:solidFill>
                  <a:schemeClr val="tx1">
                    <a:lumMod val="95000"/>
                    <a:lumOff val="5000"/>
                  </a:schemeClr>
                </a:solidFill>
              </a:rPr>
              <a:t>&gt; (evening </a:t>
            </a:r>
            <a:r>
              <a:rPr lang="en-US" sz="2800" b="1" dirty="0">
                <a:ln>
                  <a:solidFill>
                    <a:srgbClr val="002060"/>
                  </a:solidFill>
                </a:ln>
                <a:solidFill>
                  <a:schemeClr val="accent2">
                    <a:lumMod val="50000"/>
                  </a:schemeClr>
                </a:solidFill>
              </a:rPr>
              <a:t>MIXTURE</a:t>
            </a:r>
            <a:r>
              <a:rPr lang="en-US" sz="2800" dirty="0">
                <a:solidFill>
                  <a:schemeClr val="tx1">
                    <a:lumMod val="95000"/>
                    <a:lumOff val="5000"/>
                  </a:schemeClr>
                </a:solidFill>
              </a:rPr>
              <a:t>) is </a:t>
            </a:r>
            <a:r>
              <a:rPr lang="en-US" sz="2800" b="1" i="1" u="sng" dirty="0">
                <a:ln>
                  <a:solidFill>
                    <a:srgbClr val="002060"/>
                  </a:solidFill>
                </a:ln>
                <a:solidFill>
                  <a:schemeClr val="accent2">
                    <a:lumMod val="50000"/>
                  </a:schemeClr>
                </a:solidFill>
              </a:rPr>
              <a:t>a</a:t>
            </a:r>
            <a:r>
              <a:rPr lang="en-US" sz="2800" b="1" i="1" dirty="0">
                <a:ln>
                  <a:solidFill>
                    <a:srgbClr val="002060"/>
                  </a:solidFill>
                </a:ln>
                <a:solidFill>
                  <a:schemeClr val="accent2">
                    <a:lumMod val="50000"/>
                  </a:schemeClr>
                </a:solidFill>
              </a:rPr>
              <a:t>f</a:t>
            </a:r>
            <a:r>
              <a:rPr lang="en-US" sz="2800" b="1" i="1" u="sng" dirty="0">
                <a:ln>
                  <a:solidFill>
                    <a:srgbClr val="002060"/>
                  </a:solidFill>
                </a:ln>
                <a:solidFill>
                  <a:schemeClr val="accent2">
                    <a:lumMod val="50000"/>
                  </a:schemeClr>
                </a:solidFill>
              </a:rPr>
              <a:t>ter the sunset has occurred</a:t>
            </a:r>
            <a:r>
              <a:rPr lang="en-US" sz="2800" b="1" i="1" dirty="0">
                <a:ln>
                  <a:solidFill>
                    <a:srgbClr val="002060"/>
                  </a:solidFill>
                </a:ln>
                <a:solidFill>
                  <a:schemeClr val="accent2">
                    <a:lumMod val="50000"/>
                  </a:schemeClr>
                </a:solidFill>
              </a:rPr>
              <a:t>,</a:t>
            </a:r>
            <a:r>
              <a:rPr lang="en-US" sz="2800" b="1" dirty="0">
                <a:ln>
                  <a:solidFill>
                    <a:srgbClr val="002060"/>
                  </a:solidFill>
                </a:ln>
                <a:solidFill>
                  <a:schemeClr val="accent2">
                    <a:lumMod val="50000"/>
                  </a:schemeClr>
                </a:solidFill>
              </a:rPr>
              <a:t> </a:t>
            </a:r>
            <a:r>
              <a:rPr lang="en-US" sz="2800" b="1" dirty="0">
                <a:solidFill>
                  <a:schemeClr val="accent2">
                    <a:lumMod val="50000"/>
                  </a:schemeClr>
                </a:solidFill>
              </a:rPr>
              <a:t/>
            </a:r>
            <a:br>
              <a:rPr lang="en-US" sz="2800" b="1" dirty="0">
                <a:solidFill>
                  <a:schemeClr val="accent2">
                    <a:lumMod val="50000"/>
                  </a:schemeClr>
                </a:solidFill>
              </a:rPr>
            </a:br>
            <a:r>
              <a:rPr lang="en-US" sz="2800" dirty="0">
                <a:solidFill>
                  <a:schemeClr val="tx1">
                    <a:lumMod val="95000"/>
                    <a:lumOff val="5000"/>
                  </a:schemeClr>
                </a:solidFill>
              </a:rPr>
              <a:t>thus allowing the mixing of soft sunlight with the ensuing darkness.  </a:t>
            </a:r>
          </a:p>
          <a:p>
            <a:pPr>
              <a:spcBef>
                <a:spcPts val="0"/>
              </a:spcBef>
              <a:spcAft>
                <a:spcPts val="2400"/>
              </a:spcAft>
            </a:pPr>
            <a:r>
              <a:rPr lang="en-US" sz="2800" dirty="0">
                <a:solidFill>
                  <a:schemeClr val="tx1">
                    <a:lumMod val="95000"/>
                    <a:lumOff val="5000"/>
                  </a:schemeClr>
                </a:solidFill>
              </a:rPr>
              <a:t>The </a:t>
            </a:r>
            <a:r>
              <a:rPr lang="en-US" sz="2800" b="1" u="sng" dirty="0">
                <a:solidFill>
                  <a:srgbClr val="0000FF"/>
                </a:solidFill>
              </a:rPr>
              <a:t>absence of direct sunli</a:t>
            </a:r>
            <a:r>
              <a:rPr lang="en-US" sz="2800" b="1" dirty="0">
                <a:solidFill>
                  <a:srgbClr val="0000FF"/>
                </a:solidFill>
              </a:rPr>
              <a:t>g</a:t>
            </a:r>
            <a:r>
              <a:rPr lang="en-US" sz="2800" b="1" u="sng" dirty="0">
                <a:solidFill>
                  <a:srgbClr val="0000FF"/>
                </a:solidFill>
              </a:rPr>
              <a:t>ht</a:t>
            </a:r>
            <a:r>
              <a:rPr lang="en-US" sz="2800" b="1" dirty="0">
                <a:solidFill>
                  <a:srgbClr val="0000FF"/>
                </a:solidFill>
              </a:rPr>
              <a:t> </a:t>
            </a:r>
            <a:r>
              <a:rPr lang="en-US" sz="2800" dirty="0">
                <a:solidFill>
                  <a:schemeClr val="tx1">
                    <a:lumMod val="95000"/>
                    <a:lumOff val="5000"/>
                  </a:schemeClr>
                </a:solidFill>
              </a:rPr>
              <a:t>allows the </a:t>
            </a:r>
            <a:r>
              <a:rPr lang="en-US" sz="2800" b="1" dirty="0">
                <a:ln>
                  <a:solidFill>
                    <a:srgbClr val="002060"/>
                  </a:solidFill>
                </a:ln>
                <a:solidFill>
                  <a:schemeClr val="accent2">
                    <a:lumMod val="50000"/>
                  </a:schemeClr>
                </a:solidFill>
              </a:rPr>
              <a:t>MIXTURE</a:t>
            </a:r>
            <a:r>
              <a:rPr lang="en-US" sz="2800" dirty="0">
                <a:solidFill>
                  <a:schemeClr val="tx1">
                    <a:lumMod val="95000"/>
                    <a:lumOff val="5000"/>
                  </a:schemeClr>
                </a:solidFill>
              </a:rPr>
              <a:t> effect needed to </a:t>
            </a:r>
            <a:br>
              <a:rPr lang="en-US" sz="2800" dirty="0">
                <a:solidFill>
                  <a:schemeClr val="tx1">
                    <a:lumMod val="95000"/>
                    <a:lumOff val="5000"/>
                  </a:schemeClr>
                </a:solidFill>
              </a:rPr>
            </a:br>
            <a:r>
              <a:rPr lang="en-US" sz="2800" dirty="0">
                <a:solidFill>
                  <a:schemeClr val="tx1">
                    <a:lumMod val="95000"/>
                    <a:lumOff val="5000"/>
                  </a:schemeClr>
                </a:solidFill>
              </a:rPr>
              <a:t>fulfill the Hebrew definitions. </a:t>
            </a:r>
          </a:p>
        </p:txBody>
      </p:sp>
      <p:sp>
        <p:nvSpPr>
          <p:cNvPr id="4" name="Lightning Bolt 3"/>
          <p:cNvSpPr/>
          <p:nvPr/>
        </p:nvSpPr>
        <p:spPr>
          <a:xfrm rot="6366725">
            <a:off x="11163666" y="46441"/>
            <a:ext cx="655321" cy="587242"/>
          </a:xfrm>
          <a:prstGeom prst="lightningBolt">
            <a:avLst/>
          </a:prstGeom>
          <a:solidFill>
            <a:srgbClr val="FFFF00"/>
          </a:solidFill>
          <a:ln w="5715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1430000" y="6282140"/>
            <a:ext cx="493100" cy="365125"/>
          </a:xfrm>
        </p:spPr>
        <p:txBody>
          <a:bodyPr/>
          <a:lstStyle/>
          <a:p>
            <a:fld id="{0FAB87E4-7748-4117-92E5-790DAABEC644}" type="slidenum">
              <a:rPr lang="en-US" sz="1400" b="1" smtClean="0">
                <a:solidFill>
                  <a:schemeClr val="tx1"/>
                </a:solidFill>
              </a:rPr>
              <a:t>29</a:t>
            </a:fld>
            <a:endParaRPr lang="en-US" sz="1400" b="1" dirty="0">
              <a:solidFill>
                <a:schemeClr val="tx1"/>
              </a:solidFill>
            </a:endParaRPr>
          </a:p>
        </p:txBody>
      </p:sp>
    </p:spTree>
    <p:extLst>
      <p:ext uri="{BB962C8B-B14F-4D97-AF65-F5344CB8AC3E}">
        <p14:creationId xmlns:p14="http://schemas.microsoft.com/office/powerpoint/2010/main" val="316058769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2079">
              <a:srgbClr val="060A4E"/>
            </a:gs>
            <a:gs pos="100000">
              <a:srgbClr val="01020F"/>
            </a:gs>
            <a:gs pos="0">
              <a:srgbClr val="000000"/>
            </a:gs>
            <a:gs pos="39999">
              <a:srgbClr val="0A128C"/>
            </a:gs>
            <a:gs pos="55000">
              <a:srgbClr val="181CC7"/>
            </a:gs>
            <a:gs pos="72000">
              <a:srgbClr val="7005D4"/>
            </a:gs>
            <a:gs pos="87000">
              <a:srgbClr val="8C3D91"/>
            </a:gs>
          </a:gsLst>
          <a:lin ang="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133541" y="6383244"/>
            <a:ext cx="2743200" cy="365125"/>
          </a:xfrm>
        </p:spPr>
        <p:txBody>
          <a:bodyPr/>
          <a:lstStyle/>
          <a:p>
            <a:fld id="{0FAB87E4-7748-4117-92E5-790DAABEC644}" type="slidenum">
              <a:rPr lang="en-US" smtClean="0"/>
              <a:pPr/>
              <a:t>3</a:t>
            </a:fld>
            <a:endParaRPr lang="en-US" dirty="0"/>
          </a:p>
        </p:txBody>
      </p:sp>
      <p:pic>
        <p:nvPicPr>
          <p:cNvPr id="4" name="Picture 2" descr="C:\Users\Rae\Desktop\draped curtain1.pn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1667" r="100000"/>
                    </a14:imgEffect>
                  </a14:imgLayer>
                </a14:imgProps>
              </a:ext>
              <a:ext uri="{28A0092B-C50C-407E-A947-70E740481C1C}">
                <a14:useLocalDpi xmlns:a14="http://schemas.microsoft.com/office/drawing/2010/main"/>
              </a:ext>
            </a:extLst>
          </a:blip>
          <a:srcRect/>
          <a:stretch>
            <a:fillRect/>
          </a:stretch>
        </p:blipFill>
        <p:spPr bwMode="auto">
          <a:xfrm>
            <a:off x="8071819" y="-279630"/>
            <a:ext cx="4691681" cy="73916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Rae\Desktop\draped curtain1.pn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1667" r="100000"/>
                    </a14:imgEffect>
                  </a14:imgLayer>
                </a14:imgProps>
              </a:ext>
              <a:ext uri="{28A0092B-C50C-407E-A947-70E740481C1C}">
                <a14:useLocalDpi xmlns:a14="http://schemas.microsoft.com/office/drawing/2010/main"/>
              </a:ext>
            </a:extLst>
          </a:blip>
          <a:srcRect/>
          <a:stretch>
            <a:fillRect/>
          </a:stretch>
        </p:blipFill>
        <p:spPr bwMode="auto">
          <a:xfrm flipH="1">
            <a:off x="-565280" y="-308205"/>
            <a:ext cx="4817359" cy="739163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p:nvSpPr>
        <p:spPr>
          <a:xfrm>
            <a:off x="2890685" y="2143604"/>
            <a:ext cx="6971847" cy="1326169"/>
          </a:xfrm>
          <a:prstGeom prst="rect">
            <a:avLst/>
          </a:prstGeom>
        </p:spPr>
        <p:txBody>
          <a:bodyPr>
            <a:noAutofit/>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FFFF00"/>
                </a:solidFill>
              </a:rPr>
              <a:t>Since when does the day not begin </a:t>
            </a:r>
            <a:br>
              <a:rPr lang="en-US" sz="3200" b="1" dirty="0">
                <a:solidFill>
                  <a:srgbClr val="FFFF00"/>
                </a:solidFill>
              </a:rPr>
            </a:br>
            <a:r>
              <a:rPr lang="en-US" sz="3200" b="1" dirty="0">
                <a:solidFill>
                  <a:srgbClr val="FFFF00"/>
                </a:solidFill>
              </a:rPr>
              <a:t>with “sunset” or “evening” anymore?</a:t>
            </a:r>
          </a:p>
        </p:txBody>
      </p:sp>
      <p:sp>
        <p:nvSpPr>
          <p:cNvPr id="9" name="Title 1"/>
          <p:cNvSpPr txBox="1">
            <a:spLocks/>
          </p:cNvSpPr>
          <p:nvPr/>
        </p:nvSpPr>
        <p:spPr>
          <a:xfrm>
            <a:off x="1780665" y="105428"/>
            <a:ext cx="8762568" cy="1917828"/>
          </a:xfrm>
          <a:prstGeom prst="rect">
            <a:avLst/>
          </a:prstGeom>
          <a:effectLst/>
        </p:spPr>
        <p:txBody>
          <a:bodyPr vert="horz" lIns="91440" tIns="45720" rIns="91440" bIns="45720" rtlCol="0" anchor="b" anchorCtr="0">
            <a:noAutofit/>
            <a:scene3d>
              <a:camera prst="orthographicFront"/>
              <a:lightRig rig="soft" dir="t">
                <a:rot lat="0" lon="0" rev="10800000"/>
              </a:lightRig>
            </a:scene3d>
            <a:sp3d extrusionH="57150">
              <a:bevelT w="27940" h="12700" prst="angle"/>
              <a:contourClr>
                <a:srgbClr val="DDDDDD"/>
              </a:contourClr>
            </a:sp3d>
          </a:bodyPr>
          <a:lstStyle>
            <a:lvl1pPr marL="228600" indent="-228600" algn="l" defTabSz="914400" rtl="0" eaLnBrk="1" latinLnBrk="0" hangingPunct="1">
              <a:spcBef>
                <a:spcPct val="0"/>
              </a:spcBef>
              <a:buClr>
                <a:schemeClr val="accent6">
                  <a:lumMod val="75000"/>
                </a:schemeClr>
              </a:buClr>
              <a:buSzPct val="128000"/>
              <a:buFont typeface="Georgia" pitchFamily="18" charset="0"/>
              <a:buChar char="*"/>
              <a:defRPr sz="2800" b="1" i="0" kern="1200" cap="none" spc="150">
                <a:ln w="11430"/>
                <a:solidFill>
                  <a:schemeClr val="accent2">
                    <a:lumMod val="7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4000" dirty="0">
                <a:ln w="10541" cmpd="sng">
                  <a:noFill/>
                  <a:prstDash val="solid"/>
                </a:ln>
                <a:solidFill>
                  <a:schemeClr val="accent4">
                    <a:lumMod val="60000"/>
                    <a:lumOff val="40000"/>
                  </a:schemeClr>
                </a:solidFill>
                <a:latin typeface="Berlin Sans FB Demi" panose="020E0802020502020306" pitchFamily="34" charset="0"/>
              </a:rPr>
              <a:t>When it comes to </a:t>
            </a:r>
            <a:br>
              <a:rPr lang="en-US" sz="4000" dirty="0">
                <a:ln w="10541" cmpd="sng">
                  <a:noFill/>
                  <a:prstDash val="solid"/>
                </a:ln>
                <a:solidFill>
                  <a:schemeClr val="accent4">
                    <a:lumMod val="60000"/>
                    <a:lumOff val="40000"/>
                  </a:schemeClr>
                </a:solidFill>
                <a:latin typeface="Berlin Sans FB Demi" panose="020E0802020502020306" pitchFamily="34" charset="0"/>
              </a:rPr>
            </a:br>
            <a:r>
              <a:rPr lang="en-US" sz="3900" dirty="0">
                <a:ln w="10541" cmpd="sng">
                  <a:noFill/>
                  <a:prstDash val="solid"/>
                </a:ln>
                <a:solidFill>
                  <a:schemeClr val="accent4">
                    <a:lumMod val="60000"/>
                    <a:lumOff val="40000"/>
                  </a:schemeClr>
                </a:solidFill>
                <a:latin typeface="Berlin Sans FB Demi" panose="020E0802020502020306" pitchFamily="34" charset="0"/>
              </a:rPr>
              <a:t>“day-start” the Question </a:t>
            </a:r>
            <a:r>
              <a:rPr lang="en-US" sz="4000" dirty="0">
                <a:ln w="10541" cmpd="sng">
                  <a:noFill/>
                  <a:prstDash val="solid"/>
                </a:ln>
                <a:solidFill>
                  <a:schemeClr val="accent4">
                    <a:lumMod val="60000"/>
                    <a:lumOff val="40000"/>
                  </a:schemeClr>
                </a:solidFill>
                <a:latin typeface="Berlin Sans FB Demi" panose="020E0802020502020306" pitchFamily="34" charset="0"/>
              </a:rPr>
              <a:t/>
            </a:r>
            <a:br>
              <a:rPr lang="en-US" sz="4000" dirty="0">
                <a:ln w="10541" cmpd="sng">
                  <a:noFill/>
                  <a:prstDash val="solid"/>
                </a:ln>
                <a:solidFill>
                  <a:schemeClr val="accent4">
                    <a:lumMod val="60000"/>
                    <a:lumOff val="40000"/>
                  </a:schemeClr>
                </a:solidFill>
                <a:latin typeface="Berlin Sans FB Demi" panose="020E0802020502020306" pitchFamily="34" charset="0"/>
              </a:rPr>
            </a:br>
            <a:r>
              <a:rPr lang="en-US" sz="4000" dirty="0">
                <a:ln w="10541" cmpd="sng">
                  <a:noFill/>
                  <a:prstDash val="solid"/>
                </a:ln>
                <a:solidFill>
                  <a:schemeClr val="accent4">
                    <a:lumMod val="60000"/>
                    <a:lumOff val="40000"/>
                  </a:schemeClr>
                </a:solidFill>
                <a:latin typeface="Berlin Sans FB Demi" panose="020E0802020502020306" pitchFamily="34" charset="0"/>
              </a:rPr>
              <a:t>is Always the Same </a:t>
            </a:r>
            <a:endParaRPr lang="en-US" sz="3200" dirty="0">
              <a:ln w="10541" cmpd="sng">
                <a:noFill/>
                <a:prstDash val="solid"/>
              </a:ln>
              <a:solidFill>
                <a:schemeClr val="accent4">
                  <a:lumMod val="60000"/>
                  <a:lumOff val="40000"/>
                </a:schemeClr>
              </a:solidFill>
              <a:latin typeface="Berlin Sans FB Demi" panose="020E0802020502020306" pitchFamily="34" charset="0"/>
            </a:endParaRPr>
          </a:p>
        </p:txBody>
      </p:sp>
      <p:sp>
        <p:nvSpPr>
          <p:cNvPr id="10" name="Title 1"/>
          <p:cNvSpPr txBox="1">
            <a:spLocks/>
          </p:cNvSpPr>
          <p:nvPr/>
        </p:nvSpPr>
        <p:spPr>
          <a:xfrm>
            <a:off x="2202047" y="3024806"/>
            <a:ext cx="7383527" cy="1453011"/>
          </a:xfrm>
          <a:prstGeom prst="rect">
            <a:avLst/>
          </a:prstGeom>
          <a:effectLst/>
        </p:spPr>
        <p:txBody>
          <a:bodyPr vert="horz" lIns="91440" tIns="45720" rIns="91440" bIns="45720" rtlCol="0" anchor="b" anchorCtr="0">
            <a:noAutofit/>
            <a:scene3d>
              <a:camera prst="orthographicFront"/>
              <a:lightRig rig="soft" dir="t">
                <a:rot lat="0" lon="0" rev="10800000"/>
              </a:lightRig>
            </a:scene3d>
            <a:sp3d extrusionH="57150">
              <a:bevelT w="27940" h="12700" prst="angle"/>
              <a:contourClr>
                <a:srgbClr val="DDDDDD"/>
              </a:contourClr>
            </a:sp3d>
          </a:bodyPr>
          <a:lstStyle>
            <a:lvl1pPr marL="228600" indent="-228600" algn="l" defTabSz="914400" rtl="0" eaLnBrk="1" latinLnBrk="0" hangingPunct="1">
              <a:spcBef>
                <a:spcPct val="0"/>
              </a:spcBef>
              <a:buClr>
                <a:schemeClr val="accent6">
                  <a:lumMod val="75000"/>
                </a:schemeClr>
              </a:buClr>
              <a:buSzPct val="128000"/>
              <a:buFont typeface="Georgia" pitchFamily="18" charset="0"/>
              <a:buChar char="*"/>
              <a:defRPr sz="2800" b="1" i="0" kern="1200" cap="none" spc="150">
                <a:ln w="11430"/>
                <a:solidFill>
                  <a:schemeClr val="accent2">
                    <a:lumMod val="7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4000" dirty="0">
                <a:ln w="10541" cmpd="sng">
                  <a:noFill/>
                  <a:prstDash val="solid"/>
                </a:ln>
                <a:solidFill>
                  <a:schemeClr val="accent4">
                    <a:lumMod val="40000"/>
                    <a:lumOff val="60000"/>
                  </a:schemeClr>
                </a:solidFill>
                <a:latin typeface="Berlin Sans FB Demi" panose="020E0802020502020306" pitchFamily="34" charset="0"/>
              </a:rPr>
              <a:t>It’s a Good Question!  </a:t>
            </a:r>
            <a:br>
              <a:rPr lang="en-US" sz="4000" dirty="0">
                <a:ln w="10541" cmpd="sng">
                  <a:noFill/>
                  <a:prstDash val="solid"/>
                </a:ln>
                <a:solidFill>
                  <a:schemeClr val="accent4">
                    <a:lumMod val="40000"/>
                    <a:lumOff val="60000"/>
                  </a:schemeClr>
                </a:solidFill>
                <a:latin typeface="Berlin Sans FB Demi" panose="020E0802020502020306" pitchFamily="34" charset="0"/>
              </a:rPr>
            </a:br>
            <a:r>
              <a:rPr lang="en-US" sz="4000" dirty="0">
                <a:ln w="10541" cmpd="sng">
                  <a:noFill/>
                  <a:prstDash val="solid"/>
                </a:ln>
                <a:solidFill>
                  <a:schemeClr val="accent4">
                    <a:lumMod val="40000"/>
                    <a:lumOff val="60000"/>
                  </a:schemeClr>
                </a:solidFill>
                <a:latin typeface="Berlin Sans FB Demi" panose="020E0802020502020306" pitchFamily="34" charset="0"/>
              </a:rPr>
              <a:t>There is an Answer!</a:t>
            </a:r>
            <a:endParaRPr lang="en-US" sz="3200" dirty="0">
              <a:ln w="10541" cmpd="sng">
                <a:noFill/>
                <a:prstDash val="solid"/>
              </a:ln>
              <a:solidFill>
                <a:schemeClr val="accent4">
                  <a:lumMod val="40000"/>
                  <a:lumOff val="60000"/>
                </a:schemeClr>
              </a:solidFill>
              <a:latin typeface="Berlin Sans FB Demi" panose="020E0802020502020306" pitchFamily="34" charset="0"/>
            </a:endParaRPr>
          </a:p>
        </p:txBody>
      </p:sp>
      <p:pic>
        <p:nvPicPr>
          <p:cNvPr id="11" name="Picture 2" descr="C:\Users\Rae\Desktop\Grammar Art\Questionmark blue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7581" y="2696831"/>
            <a:ext cx="1566064" cy="1566064"/>
          </a:xfrm>
          <a:prstGeom prst="rect">
            <a:avLst/>
          </a:prstGeom>
          <a:noFill/>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pic>
        <p:nvPicPr>
          <p:cNvPr id="12" name="Content Placeholder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95313" y="4071147"/>
            <a:ext cx="2739391" cy="2791870"/>
          </a:xfrm>
          <a:prstGeom prst="rect">
            <a:avLst/>
          </a:prstGeom>
        </p:spPr>
      </p:pic>
      <p:sp>
        <p:nvSpPr>
          <p:cNvPr id="14" name="Text Placeholder 3"/>
          <p:cNvSpPr txBox="1">
            <a:spLocks/>
          </p:cNvSpPr>
          <p:nvPr/>
        </p:nvSpPr>
        <p:spPr>
          <a:xfrm>
            <a:off x="2467511" y="4586993"/>
            <a:ext cx="7493342" cy="1995704"/>
          </a:xfrm>
          <a:prstGeom prst="rect">
            <a:avLst/>
          </a:prstGeom>
        </p:spPr>
        <p:txBody>
          <a:bodyPr>
            <a:noAutofit/>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bg1"/>
                </a:solidFill>
              </a:rPr>
              <a:t>This study we will attempt to sharpen</a:t>
            </a:r>
            <a:br>
              <a:rPr lang="en-US" sz="3200" b="1" dirty="0">
                <a:solidFill>
                  <a:schemeClr val="bg1"/>
                </a:solidFill>
              </a:rPr>
            </a:br>
            <a:r>
              <a:rPr lang="en-US" sz="3200" b="1" dirty="0">
                <a:solidFill>
                  <a:schemeClr val="bg1"/>
                </a:solidFill>
              </a:rPr>
              <a:t>our Bible study skills through finding </a:t>
            </a:r>
            <a:br>
              <a:rPr lang="en-US" sz="3200" b="1" dirty="0">
                <a:solidFill>
                  <a:schemeClr val="bg1"/>
                </a:solidFill>
              </a:rPr>
            </a:br>
            <a:r>
              <a:rPr lang="en-US" sz="3200" b="1" dirty="0">
                <a:solidFill>
                  <a:schemeClr val="bg1"/>
                </a:solidFill>
              </a:rPr>
              <a:t>the answer to this popular question</a:t>
            </a:r>
            <a:br>
              <a:rPr lang="en-US" sz="3200" b="1" dirty="0">
                <a:solidFill>
                  <a:schemeClr val="bg1"/>
                </a:solidFill>
              </a:rPr>
            </a:br>
            <a:r>
              <a:rPr lang="en-US" sz="3200" b="1" dirty="0">
                <a:solidFill>
                  <a:schemeClr val="bg1"/>
                </a:solidFill>
              </a:rPr>
              <a:t>for those that do not know!</a:t>
            </a:r>
          </a:p>
        </p:txBody>
      </p:sp>
    </p:spTree>
    <p:extLst>
      <p:ext uri="{BB962C8B-B14F-4D97-AF65-F5344CB8AC3E}">
        <p14:creationId xmlns:p14="http://schemas.microsoft.com/office/powerpoint/2010/main" val="342576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1+#ppt_w/2"/>
                                          </p:val>
                                        </p:tav>
                                        <p:tav tm="100000">
                                          <p:val>
                                            <p:strVal val="#ppt_x"/>
                                          </p:val>
                                        </p:tav>
                                      </p:tavLst>
                                    </p:anim>
                                    <p:anim calcmode="lin" valueType="num">
                                      <p:cBhvr additive="base">
                                        <p:cTn id="8"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00CC00">
                  <a:alpha val="29000"/>
                </a:srgbClr>
              </a:gs>
              <a:gs pos="54000">
                <a:srgbClr val="FFFF00"/>
              </a:gs>
              <a:gs pos="100000">
                <a:srgbClr val="FF0066">
                  <a:alpha val="80000"/>
                  <a:lumMod val="25000"/>
                  <a:lumOff val="75000"/>
                </a:srgbClr>
              </a:gs>
            </a:gsLst>
            <a:lin ang="0" scaled="0"/>
          </a:gradFill>
        </p:spPr>
        <p:txBody>
          <a:bodyPr/>
          <a:lstStyle/>
          <a:p>
            <a:r>
              <a:rPr lang="en-US" dirty="0">
                <a:solidFill>
                  <a:schemeClr val="bg1">
                    <a:lumMod val="75000"/>
                  </a:schemeClr>
                </a:solidFill>
              </a:rPr>
              <a:t>.</a:t>
            </a:r>
          </a:p>
        </p:txBody>
      </p:sp>
      <p:sp>
        <p:nvSpPr>
          <p:cNvPr id="3" name="Text Placeholder 2"/>
          <p:cNvSpPr>
            <a:spLocks noGrp="1"/>
          </p:cNvSpPr>
          <p:nvPr>
            <p:ph type="body" idx="1"/>
          </p:nvPr>
        </p:nvSpPr>
        <p:spPr>
          <a:xfrm>
            <a:off x="154546" y="167425"/>
            <a:ext cx="11848564" cy="6496265"/>
          </a:xfrm>
          <a:solidFill>
            <a:schemeClr val="accent4">
              <a:lumMod val="20000"/>
              <a:lumOff val="80000"/>
            </a:schemeClr>
          </a:solidFill>
          <a:scene3d>
            <a:camera prst="orthographicFront"/>
            <a:lightRig rig="threePt" dir="t"/>
          </a:scene3d>
          <a:sp3d>
            <a:bevelT/>
          </a:sp3d>
        </p:spPr>
        <p:txBody>
          <a:bodyPr anchor="ctr">
            <a:normAutofit lnSpcReduction="10000"/>
            <a:sp3d extrusionH="57150">
              <a:bevelT w="38100" h="38100"/>
            </a:sp3d>
          </a:bodyPr>
          <a:lstStyle/>
          <a:p>
            <a:r>
              <a:rPr lang="en-US" sz="2800" dirty="0">
                <a:solidFill>
                  <a:schemeClr val="tx1"/>
                </a:solidFill>
              </a:rPr>
              <a:t>Here is our </a:t>
            </a:r>
            <a:r>
              <a:rPr lang="en-US" sz="2800" dirty="0">
                <a:solidFill>
                  <a:schemeClr val="tx1">
                    <a:lumMod val="95000"/>
                    <a:lumOff val="5000"/>
                  </a:schemeClr>
                </a:solidFill>
              </a:rPr>
              <a:t>pertinent text again to refresh our memories. </a:t>
            </a:r>
          </a:p>
          <a:p>
            <a:pPr lvl="0"/>
            <a:r>
              <a:rPr lang="en-US" sz="2800" dirty="0">
                <a:solidFill>
                  <a:srgbClr val="008080"/>
                </a:solidFill>
                <a:latin typeface="Georgia" panose="02040502050405020303" pitchFamily="18" charset="0"/>
              </a:rPr>
              <a:t>Lev 23:32	(</a:t>
            </a:r>
            <a:r>
              <a:rPr lang="en-US" sz="2800" b="1" dirty="0">
                <a:solidFill>
                  <a:srgbClr val="FF0000"/>
                </a:solidFill>
                <a:latin typeface="Georgia" panose="02040502050405020303" pitchFamily="18" charset="0"/>
              </a:rPr>
              <a:t>a</a:t>
            </a:r>
            <a:r>
              <a:rPr lang="en-US" sz="2800" dirty="0">
                <a:solidFill>
                  <a:srgbClr val="008080"/>
                </a:solidFill>
                <a:latin typeface="Georgia" panose="02040502050405020303" pitchFamily="18" charset="0"/>
              </a:rPr>
              <a:t>)</a:t>
            </a:r>
            <a:r>
              <a:rPr lang="en-US" sz="2800" dirty="0">
                <a:solidFill>
                  <a:prstClr val="black"/>
                </a:solidFill>
                <a:latin typeface="Georgia" panose="02040502050405020303" pitchFamily="18" charset="0"/>
              </a:rPr>
              <a:t>  </a:t>
            </a:r>
            <a:r>
              <a:rPr lang="en-US" sz="2800" b="1" dirty="0">
                <a:solidFill>
                  <a:srgbClr val="00B0F0"/>
                </a:solidFill>
                <a:latin typeface="Georgia" panose="02040502050405020303" pitchFamily="18" charset="0"/>
              </a:rPr>
              <a:t>“It </a:t>
            </a:r>
            <a:r>
              <a:rPr lang="en-US" sz="2800" dirty="0">
                <a:solidFill>
                  <a:prstClr val="white">
                    <a:lumMod val="50000"/>
                  </a:prstClr>
                </a:solidFill>
                <a:latin typeface="Georgia" panose="02040502050405020303" pitchFamily="18" charset="0"/>
              </a:rPr>
              <a:t>is a Sabbath of rest to you, </a:t>
            </a:r>
            <a:br>
              <a:rPr lang="en-US" sz="2800" dirty="0">
                <a:solidFill>
                  <a:prstClr val="white">
                    <a:lumMod val="50000"/>
                  </a:prstClr>
                </a:solidFill>
                <a:latin typeface="Georgia" panose="02040502050405020303" pitchFamily="18" charset="0"/>
              </a:rPr>
            </a:br>
            <a:r>
              <a:rPr lang="en-US" sz="2800" dirty="0">
                <a:solidFill>
                  <a:prstClr val="white">
                    <a:lumMod val="50000"/>
                  </a:prstClr>
                </a:solidFill>
                <a:latin typeface="Georgia" panose="02040502050405020303" pitchFamily="18" charset="0"/>
              </a:rPr>
              <a:t>                              and you shall afflict your beings. </a:t>
            </a:r>
          </a:p>
          <a:p>
            <a:pPr lvl="0"/>
            <a:r>
              <a:rPr lang="en-US" sz="2800" dirty="0">
                <a:solidFill>
                  <a:prstClr val="white">
                    <a:lumMod val="50000"/>
                  </a:prstClr>
                </a:solidFill>
                <a:latin typeface="Georgia" panose="02040502050405020303" pitchFamily="18" charset="0"/>
              </a:rPr>
              <a:t>		(</a:t>
            </a:r>
            <a:r>
              <a:rPr lang="en-US" sz="2800" b="1" dirty="0">
                <a:solidFill>
                  <a:srgbClr val="FF0000"/>
                </a:solidFill>
                <a:latin typeface="Georgia" panose="02040502050405020303" pitchFamily="18" charset="0"/>
              </a:rPr>
              <a:t>b</a:t>
            </a:r>
            <a:r>
              <a:rPr lang="en-US" sz="2800" dirty="0">
                <a:solidFill>
                  <a:prstClr val="white">
                    <a:lumMod val="50000"/>
                  </a:prstClr>
                </a:solidFill>
                <a:latin typeface="Georgia" panose="02040502050405020303" pitchFamily="18" charset="0"/>
              </a:rPr>
              <a:t>)  </a:t>
            </a:r>
            <a:r>
              <a:rPr lang="en-US" sz="2800" dirty="0">
                <a:solidFill>
                  <a:schemeClr val="tx1">
                    <a:lumMod val="95000"/>
                    <a:lumOff val="5000"/>
                  </a:schemeClr>
                </a:solidFill>
                <a:latin typeface="Georgia" panose="02040502050405020303" pitchFamily="18" charset="0"/>
              </a:rPr>
              <a:t>On the </a:t>
            </a:r>
            <a:r>
              <a:rPr lang="en-US" sz="2800" b="1" dirty="0">
                <a:solidFill>
                  <a:srgbClr val="CC00CC"/>
                </a:solidFill>
                <a:latin typeface="Georgia" panose="02040502050405020303" pitchFamily="18" charset="0"/>
              </a:rPr>
              <a:t>ninth day </a:t>
            </a:r>
            <a:r>
              <a:rPr lang="en-US" sz="2800" dirty="0">
                <a:solidFill>
                  <a:schemeClr val="tx1">
                    <a:lumMod val="95000"/>
                    <a:lumOff val="5000"/>
                  </a:schemeClr>
                </a:solidFill>
                <a:latin typeface="Georgia" panose="02040502050405020303" pitchFamily="18" charset="0"/>
              </a:rPr>
              <a:t>of the month </a:t>
            </a:r>
            <a:r>
              <a:rPr lang="en-US" sz="2800" b="1" dirty="0">
                <a:solidFill>
                  <a:srgbClr val="CC00CC"/>
                </a:solidFill>
                <a:latin typeface="Georgia" panose="02040502050405020303" pitchFamily="18" charset="0"/>
              </a:rPr>
              <a:t>at evening ...”</a:t>
            </a:r>
            <a:endParaRPr lang="en-US" sz="2800" dirty="0">
              <a:solidFill>
                <a:prstClr val="black"/>
              </a:solidFill>
            </a:endParaRPr>
          </a:p>
          <a:p>
            <a:pPr algn="ctr"/>
            <a:r>
              <a:rPr lang="en-US" sz="2800" dirty="0">
                <a:solidFill>
                  <a:schemeClr val="tx1">
                    <a:lumMod val="95000"/>
                    <a:lumOff val="5000"/>
                  </a:schemeClr>
                </a:solidFill>
              </a:rPr>
              <a:t>We will now examine charts for the portion of the 24 hour cycle where </a:t>
            </a:r>
            <a:br>
              <a:rPr lang="en-US" sz="2800" dirty="0">
                <a:solidFill>
                  <a:schemeClr val="tx1">
                    <a:lumMod val="95000"/>
                    <a:lumOff val="5000"/>
                  </a:schemeClr>
                </a:solidFill>
              </a:rPr>
            </a:br>
            <a:r>
              <a:rPr lang="en-US" sz="2800" b="1" i="1" dirty="0">
                <a:solidFill>
                  <a:schemeClr val="tx1">
                    <a:lumMod val="95000"/>
                    <a:lumOff val="5000"/>
                  </a:schemeClr>
                </a:solidFill>
              </a:rPr>
              <a:t>light mixes with darkness</a:t>
            </a:r>
            <a:r>
              <a:rPr lang="en-US" sz="2800" dirty="0">
                <a:solidFill>
                  <a:schemeClr val="tx1">
                    <a:lumMod val="95000"/>
                    <a:lumOff val="5000"/>
                  </a:schemeClr>
                </a:solidFill>
              </a:rPr>
              <a:t>. </a:t>
            </a:r>
          </a:p>
          <a:p>
            <a:r>
              <a:rPr lang="en-US" sz="2800" dirty="0">
                <a:solidFill>
                  <a:schemeClr val="tx1">
                    <a:lumMod val="95000"/>
                    <a:lumOff val="5000"/>
                  </a:schemeClr>
                </a:solidFill>
              </a:rPr>
              <a:t>The full purpose of this chart is to expose the exact location of the </a:t>
            </a:r>
            <a:r>
              <a:rPr lang="en-US" sz="2800" b="1" dirty="0">
                <a:solidFill>
                  <a:srgbClr val="FF0066"/>
                </a:solidFill>
              </a:rPr>
              <a:t>mixing of light with darkness</a:t>
            </a:r>
            <a:r>
              <a:rPr lang="en-US" sz="2800" dirty="0">
                <a:solidFill>
                  <a:schemeClr val="tx1">
                    <a:lumMod val="95000"/>
                    <a:lumOff val="5000"/>
                  </a:schemeClr>
                </a:solidFill>
              </a:rPr>
              <a:t> (evening/</a:t>
            </a:r>
            <a:r>
              <a:rPr lang="en-US" sz="2800" dirty="0" err="1">
                <a:solidFill>
                  <a:schemeClr val="tx1">
                    <a:lumMod val="95000"/>
                    <a:lumOff val="5000"/>
                  </a:schemeClr>
                </a:solidFill>
              </a:rPr>
              <a:t>ereb</a:t>
            </a:r>
            <a:r>
              <a:rPr lang="en-US" sz="2800" dirty="0">
                <a:solidFill>
                  <a:schemeClr val="tx1">
                    <a:lumMod val="95000"/>
                    <a:lumOff val="5000"/>
                  </a:schemeClr>
                </a:solidFill>
              </a:rPr>
              <a:t>) factor for the 9</a:t>
            </a:r>
            <a:r>
              <a:rPr lang="en-US" sz="2800" baseline="30000" dirty="0">
                <a:solidFill>
                  <a:schemeClr val="tx1">
                    <a:lumMod val="95000"/>
                    <a:lumOff val="5000"/>
                  </a:schemeClr>
                </a:solidFill>
              </a:rPr>
              <a:t>th</a:t>
            </a:r>
            <a:r>
              <a:rPr lang="en-US" sz="2800" dirty="0">
                <a:solidFill>
                  <a:schemeClr val="tx1">
                    <a:lumMod val="95000"/>
                    <a:lumOff val="5000"/>
                  </a:schemeClr>
                </a:solidFill>
              </a:rPr>
              <a:t> cycle of the month.  </a:t>
            </a:r>
          </a:p>
          <a:p>
            <a:pPr algn="ctr"/>
            <a:r>
              <a:rPr lang="en-US" sz="2800" dirty="0">
                <a:solidFill>
                  <a:schemeClr val="tx1">
                    <a:lumMod val="95000"/>
                    <a:lumOff val="5000"/>
                  </a:schemeClr>
                </a:solidFill>
              </a:rPr>
              <a:t>The erroneous </a:t>
            </a:r>
            <a:r>
              <a:rPr lang="en-US" sz="2800" b="1" dirty="0">
                <a:solidFill>
                  <a:schemeClr val="tx1">
                    <a:lumMod val="95000"/>
                    <a:lumOff val="5000"/>
                  </a:schemeClr>
                </a:solidFill>
                <a:effectLst>
                  <a:glow rad="228600">
                    <a:schemeClr val="accent2">
                      <a:satMod val="175000"/>
                      <a:alpha val="40000"/>
                    </a:schemeClr>
                  </a:glow>
                </a:effectLst>
              </a:rPr>
              <a:t>Sunset Theory</a:t>
            </a:r>
            <a:r>
              <a:rPr lang="en-US" sz="2800" dirty="0">
                <a:solidFill>
                  <a:schemeClr val="tx1">
                    <a:lumMod val="95000"/>
                    <a:lumOff val="5000"/>
                  </a:schemeClr>
                </a:solidFill>
                <a:effectLst>
                  <a:glow rad="228600">
                    <a:schemeClr val="accent2">
                      <a:satMod val="175000"/>
                      <a:alpha val="40000"/>
                    </a:schemeClr>
                  </a:glow>
                </a:effectLst>
              </a:rPr>
              <a:t> </a:t>
            </a:r>
            <a:r>
              <a:rPr lang="en-US" sz="2800" dirty="0">
                <a:solidFill>
                  <a:schemeClr val="tx1">
                    <a:lumMod val="95000"/>
                    <a:lumOff val="5000"/>
                  </a:schemeClr>
                </a:solidFill>
              </a:rPr>
              <a:t>teaching that Atonement Sabbath starts </a:t>
            </a:r>
            <a:br>
              <a:rPr lang="en-US" sz="2800" dirty="0">
                <a:solidFill>
                  <a:schemeClr val="tx1">
                    <a:lumMod val="95000"/>
                    <a:lumOff val="5000"/>
                  </a:schemeClr>
                </a:solidFill>
              </a:rPr>
            </a:br>
            <a:r>
              <a:rPr lang="en-US" sz="2800" dirty="0">
                <a:solidFill>
                  <a:schemeClr val="tx1">
                    <a:lumMod val="95000"/>
                    <a:lumOff val="5000"/>
                  </a:schemeClr>
                </a:solidFill>
              </a:rPr>
              <a:t>directly </a:t>
            </a:r>
            <a:r>
              <a:rPr lang="en-US" sz="2800" b="1" u="sng" dirty="0">
                <a:solidFill>
                  <a:srgbClr val="FF0000"/>
                </a:solidFill>
              </a:rPr>
              <a:t>before</a:t>
            </a:r>
            <a:r>
              <a:rPr lang="en-US" sz="2800" b="1" dirty="0">
                <a:solidFill>
                  <a:srgbClr val="FF0000"/>
                </a:solidFill>
              </a:rPr>
              <a:t> (or after) </a:t>
            </a:r>
            <a:r>
              <a:rPr lang="en-US" sz="2800" dirty="0">
                <a:solidFill>
                  <a:schemeClr val="tx1">
                    <a:lumMod val="95000"/>
                    <a:lumOff val="5000"/>
                  </a:schemeClr>
                </a:solidFill>
              </a:rPr>
              <a:t>the sunset </a:t>
            </a:r>
            <a:r>
              <a:rPr lang="en-US" sz="2800" b="1" u="sng" dirty="0">
                <a:solidFill>
                  <a:schemeClr val="tx1">
                    <a:lumMod val="95000"/>
                    <a:lumOff val="5000"/>
                  </a:schemeClr>
                </a:solidFill>
              </a:rPr>
              <a:t>will be ex</a:t>
            </a:r>
            <a:r>
              <a:rPr lang="en-US" sz="2800" b="1" dirty="0">
                <a:solidFill>
                  <a:schemeClr val="tx1">
                    <a:lumMod val="95000"/>
                    <a:lumOff val="5000"/>
                  </a:schemeClr>
                </a:solidFill>
              </a:rPr>
              <a:t>p</a:t>
            </a:r>
            <a:r>
              <a:rPr lang="en-US" sz="2800" b="1" u="sng" dirty="0">
                <a:solidFill>
                  <a:schemeClr val="tx1">
                    <a:lumMod val="95000"/>
                    <a:lumOff val="5000"/>
                  </a:schemeClr>
                </a:solidFill>
              </a:rPr>
              <a:t>osed soon</a:t>
            </a:r>
            <a:r>
              <a:rPr lang="en-US" sz="2800" b="1" dirty="0">
                <a:solidFill>
                  <a:schemeClr val="tx1">
                    <a:lumMod val="95000"/>
                    <a:lumOff val="5000"/>
                  </a:schemeClr>
                </a:solidFill>
              </a:rPr>
              <a:t>.  </a:t>
            </a:r>
            <a:r>
              <a:rPr lang="en-US" sz="2800" dirty="0">
                <a:solidFill>
                  <a:schemeClr val="tx1">
                    <a:lumMod val="95000"/>
                    <a:lumOff val="5000"/>
                  </a:schemeClr>
                </a:solidFill>
              </a:rPr>
              <a:t/>
            </a:r>
            <a:br>
              <a:rPr lang="en-US" sz="2800" dirty="0">
                <a:solidFill>
                  <a:schemeClr val="tx1">
                    <a:lumMod val="95000"/>
                    <a:lumOff val="5000"/>
                  </a:schemeClr>
                </a:solidFill>
              </a:rPr>
            </a:br>
            <a:r>
              <a:rPr lang="en-US" sz="2800" dirty="0">
                <a:solidFill>
                  <a:schemeClr val="tx1">
                    <a:lumMod val="95000"/>
                    <a:lumOff val="5000"/>
                  </a:schemeClr>
                </a:solidFill>
              </a:rPr>
              <a:t/>
            </a:r>
            <a:br>
              <a:rPr lang="en-US" sz="2800" dirty="0">
                <a:solidFill>
                  <a:schemeClr val="tx1">
                    <a:lumMod val="95000"/>
                    <a:lumOff val="5000"/>
                  </a:schemeClr>
                </a:solidFill>
              </a:rPr>
            </a:br>
            <a:r>
              <a:rPr lang="en-US" sz="2800" b="1" dirty="0">
                <a:solidFill>
                  <a:srgbClr val="FF0000"/>
                </a:solidFill>
              </a:rPr>
              <a:t>Does the </a:t>
            </a:r>
            <a:r>
              <a:rPr lang="en-US" sz="2800" b="1" dirty="0">
                <a:solidFill>
                  <a:srgbClr val="00B0F0"/>
                </a:solidFill>
              </a:rPr>
              <a:t>Sabbath of Atonement </a:t>
            </a:r>
            <a:r>
              <a:rPr lang="en-US" sz="2800" b="1" dirty="0">
                <a:solidFill>
                  <a:srgbClr val="FF0000"/>
                </a:solidFill>
              </a:rPr>
              <a:t>begin on the </a:t>
            </a:r>
            <a:r>
              <a:rPr lang="en-US" sz="2800" b="1" u="sng" dirty="0">
                <a:solidFill>
                  <a:schemeClr val="tx1">
                    <a:lumMod val="95000"/>
                    <a:lumOff val="5000"/>
                  </a:schemeClr>
                </a:solidFill>
              </a:rPr>
              <a:t>9</a:t>
            </a:r>
            <a:r>
              <a:rPr lang="en-US" sz="2800" b="1" u="sng" baseline="30000" dirty="0">
                <a:solidFill>
                  <a:schemeClr val="tx1">
                    <a:lumMod val="95000"/>
                    <a:lumOff val="5000"/>
                  </a:schemeClr>
                </a:solidFill>
              </a:rPr>
              <a:t>th</a:t>
            </a:r>
            <a:r>
              <a:rPr lang="en-US" sz="2800" b="1" u="sng" dirty="0">
                <a:solidFill>
                  <a:schemeClr val="tx1">
                    <a:lumMod val="95000"/>
                    <a:lumOff val="5000"/>
                  </a:schemeClr>
                </a:solidFill>
              </a:rPr>
              <a:t> EVENING</a:t>
            </a:r>
            <a:r>
              <a:rPr lang="en-US" sz="2800" b="1" dirty="0">
                <a:solidFill>
                  <a:srgbClr val="FF0000"/>
                </a:solidFill>
              </a:rPr>
              <a:t> of the month, </a:t>
            </a:r>
            <a:br>
              <a:rPr lang="en-US" sz="2800" b="1" dirty="0">
                <a:solidFill>
                  <a:srgbClr val="FF0000"/>
                </a:solidFill>
              </a:rPr>
            </a:br>
            <a:r>
              <a:rPr lang="en-US" sz="2800" b="1" dirty="0">
                <a:solidFill>
                  <a:srgbClr val="FF0000"/>
                </a:solidFill>
              </a:rPr>
              <a:t>or can it possibly be </a:t>
            </a:r>
            <a:r>
              <a:rPr lang="en-US" sz="2800" b="1" u="sng" dirty="0">
                <a:solidFill>
                  <a:schemeClr val="tx1">
                    <a:lumMod val="95000"/>
                    <a:lumOff val="5000"/>
                  </a:schemeClr>
                </a:solidFill>
              </a:rPr>
              <a:t>somethin</a:t>
            </a:r>
            <a:r>
              <a:rPr lang="en-US" sz="2800" b="1" dirty="0">
                <a:solidFill>
                  <a:schemeClr val="tx1">
                    <a:lumMod val="95000"/>
                    <a:lumOff val="5000"/>
                  </a:schemeClr>
                </a:solidFill>
              </a:rPr>
              <a:t>g </a:t>
            </a:r>
            <a:r>
              <a:rPr lang="en-US" sz="2800" b="1" u="sng" dirty="0">
                <a:solidFill>
                  <a:schemeClr val="tx1">
                    <a:lumMod val="95000"/>
                    <a:lumOff val="5000"/>
                  </a:schemeClr>
                </a:solidFill>
              </a:rPr>
              <a:t>else</a:t>
            </a:r>
            <a:r>
              <a:rPr lang="en-US" sz="2800" b="1" dirty="0">
                <a:solidFill>
                  <a:schemeClr val="tx1">
                    <a:lumMod val="95000"/>
                    <a:lumOff val="5000"/>
                  </a:schemeClr>
                </a:solidFill>
              </a:rPr>
              <a:t> </a:t>
            </a:r>
            <a:r>
              <a:rPr lang="en-US" sz="2800" b="1" dirty="0">
                <a:solidFill>
                  <a:srgbClr val="FF0000"/>
                </a:solidFill>
              </a:rPr>
              <a:t>that starts there?  </a:t>
            </a:r>
            <a:br>
              <a:rPr lang="en-US" sz="2800" b="1" dirty="0">
                <a:solidFill>
                  <a:srgbClr val="FF0000"/>
                </a:solidFill>
              </a:rPr>
            </a:br>
            <a:r>
              <a:rPr lang="en-US" sz="2800" b="1" dirty="0">
                <a:solidFill>
                  <a:srgbClr val="FF0000"/>
                </a:solidFill>
              </a:rPr>
              <a:t/>
            </a:r>
            <a:br>
              <a:rPr lang="en-US" sz="2800" b="1" dirty="0">
                <a:solidFill>
                  <a:srgbClr val="FF0000"/>
                </a:solidFill>
              </a:rPr>
            </a:br>
            <a:r>
              <a:rPr lang="en-US" sz="4000" b="1" dirty="0">
                <a:solidFill>
                  <a:srgbClr val="FF0000"/>
                </a:solidFill>
              </a:rPr>
              <a:t>                             </a:t>
            </a:r>
            <a:r>
              <a:rPr lang="en-US" sz="4000" b="1" dirty="0">
                <a:solidFill>
                  <a:srgbClr val="0070C0"/>
                </a:solidFill>
              </a:rPr>
              <a:t>It’s time to investigate!</a:t>
            </a:r>
          </a:p>
        </p:txBody>
      </p:sp>
      <p:sp>
        <p:nvSpPr>
          <p:cNvPr id="4" name="Slide Number Placeholder 3"/>
          <p:cNvSpPr>
            <a:spLocks noGrp="1"/>
          </p:cNvSpPr>
          <p:nvPr>
            <p:ph type="sldNum" sz="quarter" idx="12"/>
          </p:nvPr>
        </p:nvSpPr>
        <p:spPr>
          <a:xfrm>
            <a:off x="11464290" y="6298565"/>
            <a:ext cx="470240" cy="365125"/>
          </a:xfrm>
        </p:spPr>
        <p:txBody>
          <a:bodyPr/>
          <a:lstStyle/>
          <a:p>
            <a:fld id="{0FAB87E4-7748-4117-92E5-790DAABEC644}" type="slidenum">
              <a:rPr lang="en-US" sz="1400" b="1" smtClean="0">
                <a:solidFill>
                  <a:schemeClr val="tx1"/>
                </a:solidFill>
              </a:rPr>
              <a:t>30</a:t>
            </a:fld>
            <a:endParaRPr lang="en-US" sz="1400" b="1" dirty="0">
              <a:solidFill>
                <a:schemeClr val="tx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54527" y="-1158455"/>
            <a:ext cx="1988820" cy="1325880"/>
          </a:xfrm>
          <a:prstGeom prst="rect">
            <a:avLst/>
          </a:prstGeom>
          <a:effectLst>
            <a:softEdge rad="228600"/>
          </a:effectLst>
        </p:spPr>
      </p:pic>
      <p:pic>
        <p:nvPicPr>
          <p:cNvPr id="6" name="Picture 8" descr="C:\Users\Rae\Desktop\Art on Desktop\white man clip art\3d white people\magnifying glass jpeg.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flipH="1">
            <a:off x="10336165" y="807581"/>
            <a:ext cx="1396862" cy="1418580"/>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pic>
        <p:nvPicPr>
          <p:cNvPr id="7" name="Picture 8" descr="C:\Users\Rae\Desktop\Art on Desktop\white man clip art\3d white people\magnifying glass jpe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10130997" y="5178254"/>
            <a:ext cx="1396862" cy="1418580"/>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892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500" fill="hold"/>
                                        <p:tgtEl>
                                          <p:spTgt spid="7"/>
                                        </p:tgtEl>
                                        <p:attrNameLst>
                                          <p:attrName>ppt_w</p:attrName>
                                        </p:attrNameLst>
                                      </p:cBhvr>
                                      <p:tavLst>
                                        <p:tav tm="0">
                                          <p:val>
                                            <p:fltVal val="0"/>
                                          </p:val>
                                        </p:tav>
                                        <p:tav tm="100000">
                                          <p:val>
                                            <p:strVal val="#ppt_w"/>
                                          </p:val>
                                        </p:tav>
                                      </p:tavLst>
                                    </p:anim>
                                    <p:anim calcmode="lin" valueType="num">
                                      <p:cBhvr>
                                        <p:cTn id="27" dur="1500" fill="hold"/>
                                        <p:tgtEl>
                                          <p:spTgt spid="7"/>
                                        </p:tgtEl>
                                        <p:attrNameLst>
                                          <p:attrName>ppt_h</p:attrName>
                                        </p:attrNameLst>
                                      </p:cBhvr>
                                      <p:tavLst>
                                        <p:tav tm="0">
                                          <p:val>
                                            <p:fltVal val="0"/>
                                          </p:val>
                                        </p:tav>
                                        <p:tav tm="100000">
                                          <p:val>
                                            <p:strVal val="#ppt_h"/>
                                          </p:val>
                                        </p:tav>
                                      </p:tavLst>
                                    </p:anim>
                                    <p:animEffect transition="in" filter="fade">
                                      <p:cBhvr>
                                        <p:cTn id="28"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FF">
            <a:alpha val="26000"/>
          </a:srgb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5197" y="396240"/>
            <a:ext cx="11497227" cy="5943600"/>
          </a:xfrm>
          <a:solidFill>
            <a:schemeClr val="accent2">
              <a:lumMod val="20000"/>
              <a:lumOff val="80000"/>
            </a:schemeClr>
          </a:solidFill>
          <a:ln w="57150">
            <a:solidFill>
              <a:srgbClr val="950543"/>
            </a:solidFill>
          </a:ln>
          <a:scene3d>
            <a:camera prst="orthographicFront"/>
            <a:lightRig rig="threePt" dir="t"/>
          </a:scene3d>
          <a:sp3d>
            <a:bevelT w="152400" h="50800" prst="softRound"/>
          </a:sp3d>
        </p:spPr>
        <p:txBody>
          <a:bodyPr anchor="ctr">
            <a:normAutofit fontScale="92500" lnSpcReduction="10000"/>
            <a:sp3d extrusionH="57150">
              <a:bevelT w="38100" h="38100" prst="angle"/>
            </a:sp3d>
          </a:bodyPr>
          <a:lstStyle/>
          <a:p>
            <a:r>
              <a:rPr lang="en-US" sz="3600" dirty="0">
                <a:solidFill>
                  <a:srgbClr val="FF0000"/>
                </a:solidFill>
              </a:rPr>
              <a:t>On the next slide is a statement showing the results of starting the Atonement Sabbath at sunset of Tishri 9. </a:t>
            </a:r>
          </a:p>
          <a:p>
            <a:endParaRPr lang="en-US" sz="3600" dirty="0">
              <a:solidFill>
                <a:srgbClr val="FF0000"/>
              </a:solidFill>
            </a:endParaRPr>
          </a:p>
          <a:p>
            <a:r>
              <a:rPr lang="en-US" sz="3600" dirty="0">
                <a:solidFill>
                  <a:srgbClr val="FF0000"/>
                </a:solidFill>
              </a:rPr>
              <a:t> </a:t>
            </a:r>
            <a:br>
              <a:rPr lang="en-US" sz="3600" dirty="0">
                <a:solidFill>
                  <a:srgbClr val="FF0000"/>
                </a:solidFill>
              </a:rPr>
            </a:br>
            <a:r>
              <a:rPr lang="en-US" sz="3600" dirty="0">
                <a:solidFill>
                  <a:srgbClr val="FF0000"/>
                </a:solidFill>
              </a:rPr>
              <a:t>It exposes the situation which occurs when starting the </a:t>
            </a:r>
            <a:r>
              <a:rPr lang="en-US" sz="3600" dirty="0">
                <a:solidFill>
                  <a:srgbClr val="0000FF"/>
                </a:solidFill>
              </a:rPr>
              <a:t>Atonement Sabbath </a:t>
            </a:r>
            <a:r>
              <a:rPr lang="en-US" sz="3600" dirty="0">
                <a:solidFill>
                  <a:srgbClr val="FF0000"/>
                </a:solidFill>
              </a:rPr>
              <a:t>on the </a:t>
            </a:r>
            <a:r>
              <a:rPr lang="en-US" sz="3600" dirty="0">
                <a:solidFill>
                  <a:srgbClr val="00B050"/>
                </a:solidFill>
              </a:rPr>
              <a:t>evening</a:t>
            </a:r>
            <a:r>
              <a:rPr lang="en-US" sz="3600" dirty="0">
                <a:solidFill>
                  <a:srgbClr val="FF0000"/>
                </a:solidFill>
              </a:rPr>
              <a:t> of the </a:t>
            </a:r>
            <a:r>
              <a:rPr lang="en-US" sz="3600" dirty="0">
                <a:solidFill>
                  <a:srgbClr val="00B050"/>
                </a:solidFill>
              </a:rPr>
              <a:t>ninth</a:t>
            </a:r>
            <a:r>
              <a:rPr lang="en-US" sz="3600" dirty="0">
                <a:solidFill>
                  <a:srgbClr val="FF0000"/>
                </a:solidFill>
              </a:rPr>
              <a:t> of Tishri.</a:t>
            </a:r>
          </a:p>
          <a:p>
            <a:endParaRPr lang="en-US" sz="1300" dirty="0">
              <a:solidFill>
                <a:srgbClr val="FF0000"/>
              </a:solidFill>
            </a:endParaRPr>
          </a:p>
          <a:p>
            <a:r>
              <a:rPr lang="en-US" sz="3600" dirty="0">
                <a:solidFill>
                  <a:srgbClr val="FF0000"/>
                </a:solidFill>
              </a:rPr>
              <a:t>We will then examine why this unique situation would, (or would not) exist and see if there is Scriptural support for either scenario.</a:t>
            </a:r>
          </a:p>
          <a:p>
            <a:endParaRPr lang="en-US" sz="1500" dirty="0">
              <a:solidFill>
                <a:srgbClr val="FF0000"/>
              </a:solidFill>
            </a:endParaRPr>
          </a:p>
          <a:p>
            <a:pPr algn="ctr"/>
            <a:r>
              <a:rPr lang="en-US" sz="3600" dirty="0">
                <a:solidFill>
                  <a:schemeClr val="tx1"/>
                </a:solidFill>
              </a:rPr>
              <a:t>Note where the </a:t>
            </a:r>
            <a:r>
              <a:rPr lang="en-US" sz="3600" b="1" dirty="0">
                <a:solidFill>
                  <a:srgbClr val="00B050"/>
                </a:solidFill>
              </a:rPr>
              <a:t>g</a:t>
            </a:r>
            <a:r>
              <a:rPr lang="en-US" sz="3600" b="1" u="sng" dirty="0">
                <a:solidFill>
                  <a:srgbClr val="00B050"/>
                </a:solidFill>
              </a:rPr>
              <a:t>reen oval</a:t>
            </a:r>
            <a:r>
              <a:rPr lang="en-US" sz="3600" b="1" dirty="0">
                <a:solidFill>
                  <a:srgbClr val="00B050"/>
                </a:solidFill>
              </a:rPr>
              <a:t> </a:t>
            </a:r>
            <a:r>
              <a:rPr lang="en-US" sz="3600" dirty="0">
                <a:solidFill>
                  <a:schemeClr val="tx1"/>
                </a:solidFill>
              </a:rPr>
              <a:t>sits. </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This is an area where a </a:t>
            </a:r>
            <a:r>
              <a:rPr lang="en-US" sz="3600" u="sng" dirty="0">
                <a:solidFill>
                  <a:schemeClr val="tx1"/>
                </a:solidFill>
                <a:latin typeface="Arial Black" panose="020B0A04020102020204" pitchFamily="34" charset="0"/>
              </a:rPr>
              <a:t>HUGE</a:t>
            </a:r>
            <a:r>
              <a:rPr lang="en-US" sz="3600" dirty="0">
                <a:solidFill>
                  <a:schemeClr val="tx1"/>
                </a:solidFill>
              </a:rPr>
              <a:t> problem exists! </a:t>
            </a:r>
          </a:p>
        </p:txBody>
      </p:sp>
      <p:sp>
        <p:nvSpPr>
          <p:cNvPr id="5" name="Slide Number Placeholder 4"/>
          <p:cNvSpPr>
            <a:spLocks noGrp="1"/>
          </p:cNvSpPr>
          <p:nvPr>
            <p:ph type="sldNum" sz="quarter" idx="12"/>
          </p:nvPr>
        </p:nvSpPr>
        <p:spPr>
          <a:xfrm>
            <a:off x="11567159" y="6333820"/>
            <a:ext cx="463545" cy="365125"/>
          </a:xfrm>
        </p:spPr>
        <p:txBody>
          <a:bodyPr/>
          <a:lstStyle/>
          <a:p>
            <a:fld id="{0FAB87E4-7748-4117-92E5-790DAABEC644}" type="slidenum">
              <a:rPr lang="en-US" sz="1400" b="1" smtClean="0">
                <a:solidFill>
                  <a:schemeClr val="tx1"/>
                </a:solidFill>
              </a:rPr>
              <a:t>31</a:t>
            </a:fld>
            <a:endParaRPr lang="en-US" sz="1400" b="1" dirty="0">
              <a:solidFill>
                <a:schemeClr val="tx1"/>
              </a:solidFill>
            </a:endParaRPr>
          </a:p>
        </p:txBody>
      </p:sp>
      <p:pic>
        <p:nvPicPr>
          <p:cNvPr id="1027" name="Picture 3" descr="C:\Users\Rae\Desktop\art moon pt 5\in other words  png.png"/>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76525" y="1280159"/>
            <a:ext cx="7143750" cy="114300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50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left)">
                                      <p:cBhvr>
                                        <p:cTn id="7" dur="1500"/>
                                        <p:tgtEl>
                                          <p:spTgt spid="102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75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75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up)">
                                      <p:cBhvr>
                                        <p:cTn id="21"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786" y="100293"/>
            <a:ext cx="11951594" cy="6606861"/>
          </a:xfrm>
          <a:solidFill>
            <a:schemeClr val="accent2">
              <a:lumMod val="20000"/>
              <a:lumOff val="80000"/>
            </a:schemeClr>
          </a:solidFill>
          <a:scene3d>
            <a:camera prst="orthographicFront"/>
            <a:lightRig rig="threePt" dir="t"/>
          </a:scene3d>
          <a:sp3d>
            <a:bevelT/>
          </a:sp3d>
        </p:spPr>
        <p:txBody>
          <a:bodyPr>
            <a:sp3d extrusionH="57150">
              <a:bevelT w="38100" h="38100" prst="angle"/>
            </a:sp3d>
          </a:bodyPr>
          <a:lstStyle/>
          <a:p>
            <a:pPr algn="ctr"/>
            <a:r>
              <a:rPr lang="en-US" b="1" u="sng" dirty="0">
                <a:solidFill>
                  <a:schemeClr val="tx1"/>
                </a:solidFill>
              </a:rPr>
              <a:t>Summar</a:t>
            </a:r>
            <a:r>
              <a:rPr lang="en-US" b="1" dirty="0">
                <a:solidFill>
                  <a:schemeClr val="tx1"/>
                </a:solidFill>
              </a:rPr>
              <a:t>y of Atonement Day</a:t>
            </a:r>
            <a:r>
              <a:rPr lang="en-US" b="1" u="sng" dirty="0">
                <a:solidFill>
                  <a:srgbClr val="FF0000"/>
                </a:solidFill>
              </a:rPr>
              <a:t>s</a:t>
            </a:r>
            <a:r>
              <a:rPr lang="en-US" b="1" dirty="0">
                <a:solidFill>
                  <a:schemeClr val="tx1"/>
                </a:solidFill>
              </a:rPr>
              <a:t> according to </a:t>
            </a:r>
            <a:r>
              <a:rPr lang="en-US" b="1" dirty="0">
                <a:solidFill>
                  <a:srgbClr val="FF0000"/>
                </a:solidFill>
              </a:rPr>
              <a:t>Sunset Theory.</a:t>
            </a:r>
          </a:p>
          <a:p>
            <a:pPr algn="ctr"/>
            <a:r>
              <a:rPr lang="en-US" b="1" dirty="0">
                <a:solidFill>
                  <a:srgbClr val="FF0000"/>
                </a:solidFill>
              </a:rPr>
              <a:t>Question:  </a:t>
            </a:r>
            <a:r>
              <a:rPr lang="en-US" b="1" i="1" u="sng" dirty="0">
                <a:solidFill>
                  <a:srgbClr val="CC00CC"/>
                </a:solidFill>
                <a:latin typeface="Georgia" panose="02040502050405020303" pitchFamily="18" charset="0"/>
              </a:rPr>
              <a:t>How can</a:t>
            </a:r>
            <a:r>
              <a:rPr lang="en-US" b="1" i="1" dirty="0">
                <a:solidFill>
                  <a:srgbClr val="CC00CC"/>
                </a:solidFill>
                <a:latin typeface="Georgia" panose="02040502050405020303" pitchFamily="18" charset="0"/>
              </a:rPr>
              <a:t> </a:t>
            </a:r>
            <a:r>
              <a:rPr lang="en-US" dirty="0">
                <a:solidFill>
                  <a:schemeClr val="tx1"/>
                </a:solidFill>
              </a:rPr>
              <a:t>Tishri </a:t>
            </a:r>
            <a:r>
              <a:rPr lang="en-US" b="1" dirty="0">
                <a:solidFill>
                  <a:srgbClr val="FF0000"/>
                </a:solidFill>
              </a:rPr>
              <a:t>9</a:t>
            </a:r>
            <a:r>
              <a:rPr lang="en-US" dirty="0">
                <a:solidFill>
                  <a:schemeClr val="tx1"/>
                </a:solidFill>
              </a:rPr>
              <a:t> be a </a:t>
            </a:r>
            <a:r>
              <a:rPr lang="en-US" b="1" u="sng" dirty="0">
                <a:solidFill>
                  <a:schemeClr val="tx1"/>
                </a:solidFill>
              </a:rPr>
              <a:t>Pre</a:t>
            </a:r>
            <a:r>
              <a:rPr lang="en-US" b="1" dirty="0">
                <a:solidFill>
                  <a:schemeClr val="tx1"/>
                </a:solidFill>
              </a:rPr>
              <a:t>p</a:t>
            </a:r>
            <a:r>
              <a:rPr lang="en-US" b="1" u="sng" dirty="0">
                <a:solidFill>
                  <a:schemeClr val="tx1"/>
                </a:solidFill>
              </a:rPr>
              <a:t>aration Da</a:t>
            </a:r>
            <a:r>
              <a:rPr lang="en-US" b="1" dirty="0">
                <a:solidFill>
                  <a:schemeClr val="tx1"/>
                </a:solidFill>
              </a:rPr>
              <a:t>y </a:t>
            </a:r>
            <a:r>
              <a:rPr lang="en-US" dirty="0">
                <a:solidFill>
                  <a:schemeClr val="tx1"/>
                </a:solidFill>
              </a:rPr>
              <a:t>for the Sabbath of Atonement  </a:t>
            </a:r>
            <a:br>
              <a:rPr lang="en-US" dirty="0">
                <a:solidFill>
                  <a:schemeClr val="tx1"/>
                </a:solidFill>
              </a:rPr>
            </a:br>
            <a:r>
              <a:rPr lang="en-US" dirty="0">
                <a:solidFill>
                  <a:schemeClr val="tx1"/>
                </a:solidFill>
              </a:rPr>
              <a:t>	       on Tishri </a:t>
            </a:r>
            <a:r>
              <a:rPr lang="en-US" b="1" dirty="0">
                <a:solidFill>
                  <a:srgbClr val="FF0000"/>
                </a:solidFill>
              </a:rPr>
              <a:t>10, </a:t>
            </a:r>
            <a:r>
              <a:rPr lang="en-US" dirty="0">
                <a:solidFill>
                  <a:schemeClr val="tx1"/>
                </a:solidFill>
              </a:rPr>
              <a:t>and a </a:t>
            </a:r>
            <a:r>
              <a:rPr lang="en-US" b="1" dirty="0">
                <a:solidFill>
                  <a:srgbClr val="00B0F0"/>
                </a:solidFill>
              </a:rPr>
              <a:t>Sabbath</a:t>
            </a:r>
            <a:r>
              <a:rPr lang="en-US" dirty="0">
                <a:solidFill>
                  <a:schemeClr val="tx1"/>
                </a:solidFill>
              </a:rPr>
              <a:t> day as well</a:t>
            </a:r>
            <a:r>
              <a:rPr lang="en-US" b="1" dirty="0">
                <a:solidFill>
                  <a:srgbClr val="FF0000"/>
                </a:solidFill>
              </a:rPr>
              <a:t>?? </a:t>
            </a:r>
          </a:p>
        </p:txBody>
      </p:sp>
      <p:sp>
        <p:nvSpPr>
          <p:cNvPr id="5" name="Slide Number Placeholder 4"/>
          <p:cNvSpPr>
            <a:spLocks noGrp="1"/>
          </p:cNvSpPr>
          <p:nvPr>
            <p:ph type="sldNum" sz="quarter" idx="12"/>
          </p:nvPr>
        </p:nvSpPr>
        <p:spPr>
          <a:xfrm>
            <a:off x="11567159" y="6333820"/>
            <a:ext cx="463545" cy="365125"/>
          </a:xfrm>
        </p:spPr>
        <p:txBody>
          <a:bodyPr/>
          <a:lstStyle/>
          <a:p>
            <a:fld id="{0FAB87E4-7748-4117-92E5-790DAABEC644}" type="slidenum">
              <a:rPr lang="en-US" sz="1400" b="1" smtClean="0">
                <a:solidFill>
                  <a:schemeClr val="tx1"/>
                </a:solidFill>
              </a:rPr>
              <a:t>32</a:t>
            </a:fld>
            <a:endParaRPr lang="en-US" sz="1400" b="1"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991331728"/>
              </p:ext>
            </p:extLst>
          </p:nvPr>
        </p:nvGraphicFramePr>
        <p:xfrm>
          <a:off x="822958" y="4258824"/>
          <a:ext cx="10469879" cy="914400"/>
        </p:xfrm>
        <a:graphic>
          <a:graphicData uri="http://schemas.openxmlformats.org/drawingml/2006/table">
            <a:tbl>
              <a:tblPr firstRow="1" bandRow="1">
                <a:tableStyleId>{5C22544A-7EE6-4342-B048-85BDC9FD1C3A}</a:tableStyleId>
              </a:tblPr>
              <a:tblGrid>
                <a:gridCol w="538482">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301240">
                  <a:extLst>
                    <a:ext uri="{9D8B030D-6E8A-4147-A177-3AD203B41FA5}">
                      <a16:colId xmlns="" xmlns:a16="http://schemas.microsoft.com/office/drawing/2014/main" val="20002"/>
                    </a:ext>
                  </a:extLst>
                </a:gridCol>
                <a:gridCol w="2468880">
                  <a:extLst>
                    <a:ext uri="{9D8B030D-6E8A-4147-A177-3AD203B41FA5}">
                      <a16:colId xmlns="" xmlns:a16="http://schemas.microsoft.com/office/drawing/2014/main" val="20003"/>
                    </a:ext>
                  </a:extLst>
                </a:gridCol>
                <a:gridCol w="228600">
                  <a:extLst>
                    <a:ext uri="{9D8B030D-6E8A-4147-A177-3AD203B41FA5}">
                      <a16:colId xmlns="" xmlns:a16="http://schemas.microsoft.com/office/drawing/2014/main" val="20004"/>
                    </a:ext>
                  </a:extLst>
                </a:gridCol>
                <a:gridCol w="2377440">
                  <a:extLst>
                    <a:ext uri="{9D8B030D-6E8A-4147-A177-3AD203B41FA5}">
                      <a16:colId xmlns="" xmlns:a16="http://schemas.microsoft.com/office/drawing/2014/main" val="20005"/>
                    </a:ext>
                  </a:extLst>
                </a:gridCol>
                <a:gridCol w="2346957">
                  <a:extLst>
                    <a:ext uri="{9D8B030D-6E8A-4147-A177-3AD203B41FA5}">
                      <a16:colId xmlns="" xmlns:a16="http://schemas.microsoft.com/office/drawing/2014/main" val="20006"/>
                    </a:ext>
                  </a:extLst>
                </a:gridCol>
              </a:tblGrid>
              <a:tr h="370840">
                <a:tc>
                  <a:txBody>
                    <a:bodyPr/>
                    <a:lstStyle/>
                    <a:p>
                      <a:endParaRPr lang="en-US" sz="800" dirty="0"/>
                    </a:p>
                    <a:p>
                      <a:r>
                        <a:rPr lang="en-US" sz="2800" b="1" dirty="0">
                          <a:ln>
                            <a:solidFill>
                              <a:schemeClr val="accent6">
                                <a:lumMod val="50000"/>
                              </a:schemeClr>
                            </a:solidFill>
                          </a:ln>
                        </a:rPr>
                        <a:t>8</a:t>
                      </a:r>
                    </a:p>
                    <a:p>
                      <a:endParaRPr lang="en-US" dirty="0"/>
                    </a:p>
                  </a:txBody>
                  <a:tcPr>
                    <a:cell3D prstMaterial="dkEdge">
                      <a:bevel w="77470" h="12700" prst="softRound"/>
                      <a:lightRig rig="flood" dir="t"/>
                    </a:cell3D>
                    <a:solidFill>
                      <a:schemeClr val="accent6"/>
                    </a:solidFill>
                  </a:tcPr>
                </a:tc>
                <a:tc>
                  <a:txBody>
                    <a:bodyPr/>
                    <a:lstStyle/>
                    <a:p>
                      <a:endParaRPr lang="en-US"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dirty="0">
                          <a:solidFill>
                            <a:schemeClr val="bg1"/>
                          </a:solidFill>
                        </a:rPr>
                        <a:t>Tishri 9</a:t>
                      </a:r>
                      <a:br>
                        <a:rPr lang="en-US" dirty="0">
                          <a:solidFill>
                            <a:schemeClr val="bg1"/>
                          </a:solidFill>
                        </a:rPr>
                      </a:br>
                      <a:r>
                        <a:rPr lang="en-US" dirty="0">
                          <a:solidFill>
                            <a:schemeClr val="bg1"/>
                          </a:solidFill>
                        </a:rPr>
                        <a:t>Preparation</a:t>
                      </a:r>
                    </a:p>
                  </a:txBody>
                  <a:tcPr>
                    <a:cell3D prstMaterial="dkEdge">
                      <a:bevel w="77470" h="12700" prst="softRound"/>
                      <a:lightRig rig="flood" dir="t"/>
                    </a:cell3D>
                    <a:solidFill>
                      <a:srgbClr val="002060"/>
                    </a:solidFill>
                  </a:tcPr>
                </a:tc>
                <a:tc>
                  <a:txBody>
                    <a:bodyPr/>
                    <a:lstStyle/>
                    <a:p>
                      <a:pPr algn="ctr"/>
                      <a:r>
                        <a:rPr lang="en-US" dirty="0">
                          <a:ln>
                            <a:solidFill>
                              <a:schemeClr val="bg2">
                                <a:lumMod val="25000"/>
                              </a:schemeClr>
                            </a:solidFill>
                          </a:ln>
                          <a:solidFill>
                            <a:schemeClr val="tx1">
                              <a:lumMod val="65000"/>
                              <a:lumOff val="35000"/>
                            </a:schemeClr>
                          </a:solidFill>
                        </a:rPr>
                        <a:t>Tishri 9</a:t>
                      </a:r>
                      <a:br>
                        <a:rPr lang="en-US" dirty="0">
                          <a:ln>
                            <a:solidFill>
                              <a:schemeClr val="bg2">
                                <a:lumMod val="25000"/>
                              </a:schemeClr>
                            </a:solidFill>
                          </a:ln>
                          <a:solidFill>
                            <a:schemeClr val="tx1">
                              <a:lumMod val="65000"/>
                              <a:lumOff val="35000"/>
                            </a:schemeClr>
                          </a:solidFill>
                        </a:rPr>
                      </a:br>
                      <a:r>
                        <a:rPr lang="en-US" dirty="0">
                          <a:ln>
                            <a:solidFill>
                              <a:schemeClr val="bg2">
                                <a:lumMod val="25000"/>
                              </a:schemeClr>
                            </a:solidFill>
                          </a:ln>
                          <a:solidFill>
                            <a:schemeClr val="tx1">
                              <a:lumMod val="65000"/>
                              <a:lumOff val="35000"/>
                            </a:schemeClr>
                          </a:solidFill>
                        </a:rPr>
                        <a:t>Preparation</a:t>
                      </a:r>
                    </a:p>
                  </a:txBody>
                  <a:tcPr>
                    <a:cell3D prstMaterial="dkEdge">
                      <a:bevel w="77470" h="12700" prst="softRound"/>
                      <a:lightRig rig="flood" dir="t"/>
                    </a:cell3D>
                    <a:solidFill>
                      <a:srgbClr val="FFFF00"/>
                    </a:solidFill>
                  </a:tcPr>
                </a:tc>
                <a:tc>
                  <a:txBody>
                    <a:bodyPr/>
                    <a:lstStyle/>
                    <a:p>
                      <a:endParaRPr lang="en-US"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dirty="0">
                          <a:ln>
                            <a:solidFill>
                              <a:srgbClr val="0070C0"/>
                            </a:solidFill>
                          </a:ln>
                          <a:solidFill>
                            <a:srgbClr val="00B0F0"/>
                          </a:solidFill>
                        </a:rPr>
                        <a:t>Tishri 10</a:t>
                      </a:r>
                      <a:br>
                        <a:rPr lang="en-US" dirty="0">
                          <a:ln>
                            <a:solidFill>
                              <a:srgbClr val="0070C0"/>
                            </a:solidFill>
                          </a:ln>
                          <a:solidFill>
                            <a:srgbClr val="00B0F0"/>
                          </a:solidFill>
                        </a:rPr>
                      </a:br>
                      <a:r>
                        <a:rPr lang="en-US" dirty="0">
                          <a:ln>
                            <a:solidFill>
                              <a:srgbClr val="0070C0"/>
                            </a:solidFill>
                          </a:ln>
                          <a:solidFill>
                            <a:srgbClr val="00B0F0"/>
                          </a:solidFill>
                        </a:rPr>
                        <a:t>Atonement</a:t>
                      </a:r>
                      <a:br>
                        <a:rPr lang="en-US" dirty="0">
                          <a:ln>
                            <a:solidFill>
                              <a:srgbClr val="0070C0"/>
                            </a:solidFill>
                          </a:ln>
                          <a:solidFill>
                            <a:srgbClr val="00B0F0"/>
                          </a:solidFill>
                        </a:rPr>
                      </a:br>
                      <a:r>
                        <a:rPr lang="en-US" dirty="0">
                          <a:ln>
                            <a:solidFill>
                              <a:srgbClr val="0070C0"/>
                            </a:solidFill>
                          </a:ln>
                          <a:solidFill>
                            <a:srgbClr val="00B0F0"/>
                          </a:solidFill>
                        </a:rPr>
                        <a:t>Sabbath</a:t>
                      </a:r>
                    </a:p>
                  </a:txBody>
                  <a:tcPr>
                    <a:cell3D prstMaterial="dkEdge">
                      <a:bevel w="77470" h="12700" prst="softRound"/>
                      <a:lightRig rig="flood" dir="t"/>
                    </a:cell3D>
                    <a:solidFill>
                      <a:srgbClr val="002060"/>
                    </a:solidFill>
                  </a:tcPr>
                </a:tc>
                <a:tc>
                  <a:txBody>
                    <a:bodyPr/>
                    <a:lstStyle/>
                    <a:p>
                      <a:pPr algn="ctr"/>
                      <a:r>
                        <a:rPr lang="en-US" dirty="0">
                          <a:ln>
                            <a:solidFill>
                              <a:srgbClr val="002060"/>
                            </a:solidFill>
                          </a:ln>
                          <a:solidFill>
                            <a:srgbClr val="00B0F0"/>
                          </a:solidFill>
                        </a:rPr>
                        <a:t>Tishri 10</a:t>
                      </a:r>
                      <a:br>
                        <a:rPr lang="en-US" dirty="0">
                          <a:ln>
                            <a:solidFill>
                              <a:srgbClr val="002060"/>
                            </a:solidFill>
                          </a:ln>
                          <a:solidFill>
                            <a:srgbClr val="00B0F0"/>
                          </a:solidFill>
                        </a:rPr>
                      </a:br>
                      <a:r>
                        <a:rPr lang="en-US" dirty="0">
                          <a:ln>
                            <a:solidFill>
                              <a:srgbClr val="002060"/>
                            </a:solidFill>
                          </a:ln>
                          <a:solidFill>
                            <a:srgbClr val="00B0F0"/>
                          </a:solidFill>
                        </a:rPr>
                        <a:t>Atonement</a:t>
                      </a:r>
                      <a:br>
                        <a:rPr lang="en-US" dirty="0">
                          <a:ln>
                            <a:solidFill>
                              <a:srgbClr val="002060"/>
                            </a:solidFill>
                          </a:ln>
                          <a:solidFill>
                            <a:srgbClr val="00B0F0"/>
                          </a:solidFill>
                        </a:rPr>
                      </a:br>
                      <a:r>
                        <a:rPr lang="en-US" dirty="0">
                          <a:ln>
                            <a:solidFill>
                              <a:srgbClr val="002060"/>
                            </a:solidFill>
                          </a:ln>
                          <a:solidFill>
                            <a:srgbClr val="00B0F0"/>
                          </a:solidFill>
                        </a:rPr>
                        <a:t>Sabbath</a:t>
                      </a:r>
                    </a:p>
                  </a:txBody>
                  <a:tcPr>
                    <a:cell3D prstMaterial="dkEdge">
                      <a:bevel w="77470" h="12700" prst="softRound"/>
                      <a:lightRig rig="flood" dir="t"/>
                    </a:cell3D>
                    <a:solidFill>
                      <a:srgbClr val="FFFF00"/>
                    </a:solidFill>
                  </a:tcPr>
                </a:tc>
                <a:extLst>
                  <a:ext uri="{0D108BD9-81ED-4DB2-BD59-A6C34878D82A}">
                    <a16:rowId xmlns="" xmlns:a16="http://schemas.microsoft.com/office/drawing/2014/main" val="10000"/>
                  </a:ext>
                </a:extLst>
              </a:tr>
            </a:tbl>
          </a:graphicData>
        </a:graphic>
      </p:graphicFrame>
      <p:sp>
        <p:nvSpPr>
          <p:cNvPr id="11" name="Left Bracket 10"/>
          <p:cNvSpPr/>
          <p:nvPr/>
        </p:nvSpPr>
        <p:spPr>
          <a:xfrm rot="5400000">
            <a:off x="3755400" y="1701736"/>
            <a:ext cx="230504" cy="4892245"/>
          </a:xfrm>
          <a:prstGeom prst="leftBracket">
            <a:avLst>
              <a:gd name="adj" fmla="val 91111"/>
            </a:avLst>
          </a:prstGeom>
          <a:gradFill flip="none" rotWithShape="1">
            <a:gsLst>
              <a:gs pos="0">
                <a:srgbClr val="002060"/>
              </a:gs>
              <a:gs pos="49000">
                <a:srgbClr val="002060"/>
              </a:gs>
              <a:gs pos="53000">
                <a:srgbClr val="FFFF00"/>
              </a:gs>
              <a:gs pos="100000">
                <a:srgbClr val="FFFF00"/>
              </a:gs>
            </a:gsLst>
            <a:lin ang="16200000" scaled="1"/>
            <a:tileRect/>
          </a:gradFill>
          <a:ln w="38100">
            <a:solidFill>
              <a:schemeClr val="accent2">
                <a:lumMod val="75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a:off x="1386840" y="3073400"/>
            <a:ext cx="0" cy="2104567"/>
          </a:xfrm>
          <a:prstGeom prst="line">
            <a:avLst/>
          </a:prstGeom>
          <a:ln w="76200">
            <a:solidFill>
              <a:schemeClr val="accent2">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70774" y="2282952"/>
            <a:ext cx="0" cy="3258312"/>
          </a:xfrm>
          <a:prstGeom prst="line">
            <a:avLst/>
          </a:prstGeom>
          <a:ln w="76200">
            <a:solidFill>
              <a:srgbClr val="C55A11"/>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283998" y="3083559"/>
            <a:ext cx="0" cy="2104567"/>
          </a:xfrm>
          <a:prstGeom prst="line">
            <a:avLst/>
          </a:prstGeom>
          <a:ln w="76200">
            <a:solidFill>
              <a:schemeClr val="accent2">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252222" y="3931921"/>
            <a:ext cx="419620" cy="1395488"/>
          </a:xfrm>
          <a:prstGeom prst="ellipse">
            <a:avLst/>
          </a:prstGeom>
          <a:noFill/>
          <a:ln w="76200">
            <a:solidFill>
              <a:srgbClr val="66FF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3213717" y="1264920"/>
            <a:ext cx="5544203" cy="400110"/>
          </a:xfrm>
          <a:prstGeom prst="rect">
            <a:avLst/>
          </a:prstGeom>
          <a:noFill/>
        </p:spPr>
        <p:txBody>
          <a:bodyPr wrap="square" rtlCol="0">
            <a:spAutoFit/>
            <a:scene3d>
              <a:camera prst="orthographicFront"/>
              <a:lightRig rig="threePt" dir="t"/>
            </a:scene3d>
            <a:sp3d extrusionH="57150">
              <a:bevelT w="38100" h="38100"/>
            </a:sp3d>
          </a:bodyPr>
          <a:lstStyle/>
          <a:p>
            <a:r>
              <a:rPr lang="en-US" b="1" dirty="0"/>
              <a:t>Atonement Day(</a:t>
            </a:r>
            <a:r>
              <a:rPr lang="en-US" b="1" dirty="0">
                <a:effectLst>
                  <a:glow rad="228600">
                    <a:schemeClr val="accent4">
                      <a:satMod val="175000"/>
                      <a:alpha val="40000"/>
                    </a:schemeClr>
                  </a:glow>
                </a:effectLst>
              </a:rPr>
              <a:t>s</a:t>
            </a:r>
            <a:r>
              <a:rPr lang="en-US" b="1" dirty="0"/>
              <a:t>) of  </a:t>
            </a:r>
            <a:r>
              <a:rPr lang="en-US" sz="2000" b="1" u="sng" dirty="0">
                <a:solidFill>
                  <a:srgbClr val="B05110"/>
                </a:solidFill>
                <a:effectLst>
                  <a:glow rad="228600">
                    <a:schemeClr val="accent4">
                      <a:satMod val="175000"/>
                      <a:alpha val="40000"/>
                    </a:schemeClr>
                  </a:glow>
                </a:effectLst>
              </a:rPr>
              <a:t>Sunset Theor</a:t>
            </a:r>
            <a:r>
              <a:rPr lang="en-US" sz="2000" b="1" dirty="0">
                <a:solidFill>
                  <a:srgbClr val="B05110"/>
                </a:solidFill>
                <a:effectLst>
                  <a:glow rad="228600">
                    <a:schemeClr val="accent4">
                      <a:satMod val="175000"/>
                      <a:alpha val="40000"/>
                    </a:schemeClr>
                  </a:glow>
                </a:effectLst>
              </a:rPr>
              <a:t>y</a:t>
            </a:r>
            <a:r>
              <a:rPr lang="en-US" sz="2000" b="1" dirty="0">
                <a:solidFill>
                  <a:srgbClr val="B05110"/>
                </a:solidFill>
              </a:rPr>
              <a:t>?</a:t>
            </a:r>
            <a:r>
              <a:rPr lang="en-US" sz="1400" dirty="0">
                <a:solidFill>
                  <a:srgbClr val="B05110"/>
                </a:solidFill>
              </a:rPr>
              <a:t> </a:t>
            </a:r>
            <a:endParaRPr lang="en-US" dirty="0">
              <a:solidFill>
                <a:srgbClr val="B05110"/>
              </a:solidFill>
            </a:endParaRPr>
          </a:p>
        </p:txBody>
      </p:sp>
      <p:sp>
        <p:nvSpPr>
          <p:cNvPr id="22" name="TextBox 21"/>
          <p:cNvSpPr txBox="1"/>
          <p:nvPr/>
        </p:nvSpPr>
        <p:spPr>
          <a:xfrm>
            <a:off x="2067027" y="2730560"/>
            <a:ext cx="3389229" cy="1200329"/>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w="1905"/>
                <a:solidFill>
                  <a:schemeClr val="tx1">
                    <a:lumMod val="75000"/>
                    <a:lumOff val="25000"/>
                  </a:schemeClr>
                </a:solidFill>
                <a:effectLst>
                  <a:innerShdw blurRad="69850" dist="43180" dir="5400000">
                    <a:srgbClr val="000000">
                      <a:alpha val="65000"/>
                    </a:srgbClr>
                  </a:innerShdw>
                </a:effectLst>
              </a:rPr>
              <a:t>Tishri 9 – begins at this</a:t>
            </a:r>
            <a:br>
              <a:rPr lang="en-US" sz="2400" b="1" dirty="0">
                <a:ln w="1905"/>
                <a:solidFill>
                  <a:schemeClr val="tx1">
                    <a:lumMod val="75000"/>
                    <a:lumOff val="25000"/>
                  </a:schemeClr>
                </a:solidFill>
                <a:effectLst>
                  <a:innerShdw blurRad="69850" dist="43180" dir="5400000">
                    <a:srgbClr val="000000">
                      <a:alpha val="65000"/>
                    </a:srgbClr>
                  </a:innerShdw>
                </a:effectLst>
              </a:rPr>
            </a:br>
            <a:r>
              <a:rPr lang="en-US" sz="2400" b="1" dirty="0">
                <a:ln w="1905">
                  <a:solidFill>
                    <a:schemeClr val="tx1">
                      <a:lumMod val="50000"/>
                      <a:lumOff val="50000"/>
                    </a:schemeClr>
                  </a:solidFill>
                </a:ln>
                <a:solidFill>
                  <a:schemeClr val="accent2">
                    <a:lumMod val="50000"/>
                  </a:schemeClr>
                </a:solidFill>
                <a:effectLst>
                  <a:innerShdw blurRad="69850" dist="43180" dir="5400000">
                    <a:srgbClr val="000000">
                      <a:alpha val="65000"/>
                    </a:srgbClr>
                  </a:innerShdw>
                </a:effectLst>
              </a:rPr>
              <a:t>“</a:t>
            </a:r>
            <a:r>
              <a:rPr lang="en-US" sz="2400" b="1" u="sng" dirty="0">
                <a:ln w="1905">
                  <a:solidFill>
                    <a:schemeClr val="tx1">
                      <a:lumMod val="50000"/>
                      <a:lumOff val="50000"/>
                    </a:schemeClr>
                  </a:solidFill>
                </a:ln>
                <a:solidFill>
                  <a:schemeClr val="accent2">
                    <a:lumMod val="50000"/>
                  </a:schemeClr>
                </a:solidFill>
                <a:effectLst>
                  <a:innerShdw blurRad="69850" dist="43180" dir="5400000">
                    <a:srgbClr val="000000">
                      <a:alpha val="65000"/>
                    </a:srgbClr>
                  </a:innerShdw>
                </a:effectLst>
              </a:rPr>
              <a:t>e</a:t>
            </a:r>
            <a:r>
              <a:rPr lang="en-US" sz="2400" b="1" u="sng" dirty="0">
                <a:ln w="1905">
                  <a:solidFill>
                    <a:schemeClr val="tx1">
                      <a:lumMod val="50000"/>
                      <a:lumOff val="50000"/>
                    </a:schemeClr>
                  </a:solidFill>
                </a:ln>
                <a:solidFill>
                  <a:schemeClr val="accent2">
                    <a:lumMod val="50000"/>
                  </a:schemeClr>
                </a:solidFill>
              </a:rPr>
              <a:t>ven/</a:t>
            </a:r>
            <a:r>
              <a:rPr lang="en-US" sz="2400" b="1" u="sng" dirty="0" err="1">
                <a:ln w="1905">
                  <a:solidFill>
                    <a:schemeClr val="tx1">
                      <a:lumMod val="50000"/>
                      <a:lumOff val="50000"/>
                    </a:schemeClr>
                  </a:solidFill>
                </a:ln>
                <a:solidFill>
                  <a:schemeClr val="accent2">
                    <a:lumMod val="50000"/>
                  </a:schemeClr>
                </a:solidFill>
              </a:rPr>
              <a:t>ereb</a:t>
            </a:r>
            <a:r>
              <a:rPr lang="en-US" sz="2400" b="1" dirty="0">
                <a:ln w="1905">
                  <a:solidFill>
                    <a:schemeClr val="tx1">
                      <a:lumMod val="50000"/>
                      <a:lumOff val="50000"/>
                    </a:schemeClr>
                  </a:solidFill>
                </a:ln>
                <a:solidFill>
                  <a:schemeClr val="accent2">
                    <a:lumMod val="50000"/>
                  </a:schemeClr>
                </a:solidFill>
                <a:effectLst>
                  <a:innerShdw blurRad="69850" dist="43180" dir="5400000">
                    <a:srgbClr val="000000">
                      <a:alpha val="65000"/>
                    </a:srgbClr>
                  </a:innerShdw>
                </a:effectLst>
              </a:rPr>
              <a:t>”</a:t>
            </a:r>
            <a:r>
              <a:rPr lang="en-US" sz="2400" b="1" dirty="0">
                <a:ln w="1905"/>
                <a:solidFill>
                  <a:schemeClr val="accent2">
                    <a:lumMod val="50000"/>
                  </a:schemeClr>
                </a:solidFill>
                <a:effectLst>
                  <a:innerShdw blurRad="69850" dist="43180" dir="5400000">
                    <a:srgbClr val="000000">
                      <a:alpha val="65000"/>
                    </a:srgbClr>
                  </a:innerShdw>
                </a:effectLst>
              </a:rPr>
              <a:t> </a:t>
            </a:r>
            <a:r>
              <a:rPr lang="en-US" sz="2400" b="1" dirty="0">
                <a:ln w="1905"/>
                <a:solidFill>
                  <a:schemeClr val="tx1">
                    <a:lumMod val="75000"/>
                    <a:lumOff val="25000"/>
                  </a:schemeClr>
                </a:solidFill>
                <a:effectLst>
                  <a:innerShdw blurRad="69850" dist="43180" dir="5400000">
                    <a:srgbClr val="000000">
                      <a:alpha val="65000"/>
                    </a:srgbClr>
                  </a:innerShdw>
                </a:effectLst>
              </a:rPr>
              <a:t>mixture of </a:t>
            </a:r>
            <a:br>
              <a:rPr lang="en-US" sz="2400" b="1" dirty="0">
                <a:ln w="1905"/>
                <a:solidFill>
                  <a:schemeClr val="tx1">
                    <a:lumMod val="75000"/>
                    <a:lumOff val="25000"/>
                  </a:schemeClr>
                </a:solidFill>
                <a:effectLst>
                  <a:innerShdw blurRad="69850" dist="43180" dir="5400000">
                    <a:srgbClr val="000000">
                      <a:alpha val="65000"/>
                    </a:srgbClr>
                  </a:innerShdw>
                </a:effectLst>
              </a:rPr>
            </a:br>
            <a:r>
              <a:rPr lang="en-US" sz="2400" b="1" dirty="0">
                <a:ln w="1905"/>
                <a:solidFill>
                  <a:schemeClr val="tx1">
                    <a:lumMod val="75000"/>
                    <a:lumOff val="25000"/>
                  </a:schemeClr>
                </a:solidFill>
                <a:effectLst>
                  <a:innerShdw blurRad="69850" dist="43180" dir="5400000">
                    <a:srgbClr val="000000">
                      <a:alpha val="65000"/>
                    </a:srgbClr>
                  </a:innerShdw>
                </a:effectLst>
              </a:rPr>
              <a:t>  light &amp; darkness</a:t>
            </a:r>
          </a:p>
        </p:txBody>
      </p:sp>
      <p:sp>
        <p:nvSpPr>
          <p:cNvPr id="24" name="TextBox 23"/>
          <p:cNvSpPr txBox="1"/>
          <p:nvPr/>
        </p:nvSpPr>
        <p:spPr>
          <a:xfrm>
            <a:off x="549550" y="2280502"/>
            <a:ext cx="1382858" cy="1200329"/>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a:solidFill>
                    <a:schemeClr val="accent2">
                      <a:lumMod val="50000"/>
                    </a:schemeClr>
                  </a:solidFill>
                </a:ln>
                <a:solidFill>
                  <a:schemeClr val="accent2">
                    <a:lumMod val="75000"/>
                  </a:schemeClr>
                </a:solidFill>
                <a:effectLst>
                  <a:glow rad="228600">
                    <a:schemeClr val="accent4">
                      <a:satMod val="175000"/>
                      <a:alpha val="40000"/>
                    </a:schemeClr>
                  </a:glow>
                </a:effectLst>
              </a:rPr>
              <a:t>Sunset of the </a:t>
            </a:r>
            <a:r>
              <a:rPr lang="en-US" sz="2400" b="1" dirty="0">
                <a:ln>
                  <a:solidFill>
                    <a:schemeClr val="accent2">
                      <a:lumMod val="50000"/>
                    </a:schemeClr>
                  </a:solidFill>
                </a:ln>
                <a:solidFill>
                  <a:srgbClr val="00B050"/>
                </a:solidFill>
                <a:effectLst>
                  <a:glow rad="228600">
                    <a:srgbClr val="C4FB81">
                      <a:alpha val="40000"/>
                    </a:srgbClr>
                  </a:glow>
                </a:effectLst>
              </a:rPr>
              <a:t>8</a:t>
            </a:r>
            <a:r>
              <a:rPr lang="en-US" sz="2400" b="1" baseline="30000" dirty="0">
                <a:ln>
                  <a:solidFill>
                    <a:schemeClr val="accent2">
                      <a:lumMod val="50000"/>
                    </a:schemeClr>
                  </a:solidFill>
                </a:ln>
                <a:solidFill>
                  <a:srgbClr val="00B050"/>
                </a:solidFill>
                <a:effectLst>
                  <a:glow rad="228600">
                    <a:srgbClr val="C4FB81">
                      <a:alpha val="40000"/>
                    </a:srgbClr>
                  </a:glow>
                </a:effectLst>
              </a:rPr>
              <a:t>th</a:t>
            </a:r>
            <a:r>
              <a:rPr lang="en-US" sz="2400" b="1" dirty="0">
                <a:ln>
                  <a:solidFill>
                    <a:schemeClr val="accent2">
                      <a:lumMod val="50000"/>
                    </a:schemeClr>
                  </a:solidFill>
                </a:ln>
                <a:solidFill>
                  <a:schemeClr val="accent2">
                    <a:lumMod val="75000"/>
                  </a:schemeClr>
                </a:solidFill>
                <a:effectLst>
                  <a:glow rad="228600">
                    <a:schemeClr val="accent4">
                      <a:satMod val="175000"/>
                      <a:alpha val="40000"/>
                    </a:schemeClr>
                  </a:glow>
                </a:effectLst>
              </a:rPr>
              <a:t> cycle</a:t>
            </a:r>
            <a:endParaRPr lang="en-US" sz="2000" dirty="0">
              <a:ln>
                <a:solidFill>
                  <a:schemeClr val="accent2">
                    <a:lumMod val="50000"/>
                  </a:schemeClr>
                </a:solidFill>
              </a:ln>
              <a:solidFill>
                <a:schemeClr val="accent2">
                  <a:lumMod val="75000"/>
                </a:schemeClr>
              </a:solidFill>
            </a:endParaRPr>
          </a:p>
        </p:txBody>
      </p:sp>
      <p:sp>
        <p:nvSpPr>
          <p:cNvPr id="25" name="TextBox 24"/>
          <p:cNvSpPr txBox="1"/>
          <p:nvPr/>
        </p:nvSpPr>
        <p:spPr>
          <a:xfrm>
            <a:off x="10755105" y="2693610"/>
            <a:ext cx="1094536"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a:solidFill>
                    <a:schemeClr val="accent2">
                      <a:lumMod val="50000"/>
                    </a:schemeClr>
                  </a:solidFill>
                </a:ln>
                <a:solidFill>
                  <a:schemeClr val="accent2">
                    <a:lumMod val="75000"/>
                  </a:schemeClr>
                </a:solidFill>
                <a:effectLst>
                  <a:glow rad="228600">
                    <a:schemeClr val="accent4">
                      <a:satMod val="175000"/>
                      <a:alpha val="40000"/>
                    </a:schemeClr>
                  </a:glow>
                </a:effectLst>
              </a:rPr>
              <a:t>Sunset</a:t>
            </a:r>
            <a:endParaRPr lang="en-US" sz="2000" dirty="0">
              <a:ln>
                <a:solidFill>
                  <a:schemeClr val="accent2">
                    <a:lumMod val="50000"/>
                  </a:schemeClr>
                </a:solidFill>
              </a:ln>
              <a:solidFill>
                <a:schemeClr val="accent2">
                  <a:lumMod val="75000"/>
                </a:schemeClr>
              </a:solidFill>
            </a:endParaRPr>
          </a:p>
        </p:txBody>
      </p:sp>
      <p:cxnSp>
        <p:nvCxnSpPr>
          <p:cNvPr id="69" name="Straight Arrow Connector 68"/>
          <p:cNvCxnSpPr/>
          <p:nvPr/>
        </p:nvCxnSpPr>
        <p:spPr>
          <a:xfrm>
            <a:off x="5789676" y="1646742"/>
            <a:ext cx="517956" cy="558486"/>
          </a:xfrm>
          <a:prstGeom prst="straightConnector1">
            <a:avLst/>
          </a:prstGeom>
          <a:ln w="76200">
            <a:solidFill>
              <a:srgbClr val="B05110"/>
            </a:solidFill>
            <a:headEnd type="none"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452909" y="3394098"/>
            <a:ext cx="747827" cy="1006248"/>
          </a:xfrm>
          <a:prstGeom prst="straightConnector1">
            <a:avLst/>
          </a:prstGeom>
          <a:ln w="57150">
            <a:solidFill>
              <a:schemeClr val="accent2">
                <a:lumMod val="5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Rounded Rectangular Callout 3"/>
          <p:cNvSpPr/>
          <p:nvPr/>
        </p:nvSpPr>
        <p:spPr>
          <a:xfrm>
            <a:off x="4623913" y="1917299"/>
            <a:ext cx="1112870" cy="450024"/>
          </a:xfrm>
          <a:prstGeom prst="wedgeRoundRectCallout">
            <a:avLst>
              <a:gd name="adj1" fmla="val 88083"/>
              <a:gd name="adj2" fmla="val 73257"/>
              <a:gd name="adj3" fmla="val 16667"/>
            </a:avLst>
          </a:prstGeom>
          <a:noFill/>
          <a:ln w="57150">
            <a:solidFill>
              <a:srgbClr val="95054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lvl="0" algn="ctr"/>
            <a:r>
              <a:rPr lang="en-US" sz="2400" b="1" dirty="0">
                <a:ln>
                  <a:solidFill>
                    <a:srgbClr val="ED7D31">
                      <a:lumMod val="50000"/>
                    </a:srgbClr>
                  </a:solidFill>
                </a:ln>
                <a:solidFill>
                  <a:srgbClr val="ED7D31">
                    <a:lumMod val="75000"/>
                  </a:srgbClr>
                </a:solidFill>
                <a:effectLst>
                  <a:glow rad="228600">
                    <a:srgbClr val="FFC000">
                      <a:satMod val="175000"/>
                      <a:alpha val="40000"/>
                    </a:srgbClr>
                  </a:glow>
                </a:effectLst>
              </a:rPr>
              <a:t>Sunset</a:t>
            </a:r>
            <a:endParaRPr lang="en-US" sz="2000" dirty="0">
              <a:ln>
                <a:solidFill>
                  <a:srgbClr val="ED7D31">
                    <a:lumMod val="50000"/>
                  </a:srgbClr>
                </a:solidFill>
              </a:ln>
              <a:solidFill>
                <a:srgbClr val="ED7D31">
                  <a:lumMod val="75000"/>
                </a:srgbClr>
              </a:solidFill>
            </a:endParaRPr>
          </a:p>
        </p:txBody>
      </p:sp>
      <p:sp>
        <p:nvSpPr>
          <p:cNvPr id="15" name="Rectangle 14"/>
          <p:cNvSpPr/>
          <p:nvPr/>
        </p:nvSpPr>
        <p:spPr>
          <a:xfrm>
            <a:off x="857532" y="5585127"/>
            <a:ext cx="10575007" cy="830997"/>
          </a:xfrm>
          <a:prstGeom prst="rect">
            <a:avLst/>
          </a:prstGeom>
          <a:solidFill>
            <a:schemeClr val="accent2">
              <a:lumMod val="50000"/>
            </a:schemeClr>
          </a:solidFill>
          <a:effectLst>
            <a:softEdge rad="88900"/>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a:ln>
                  <a:solidFill>
                    <a:schemeClr val="bg1"/>
                  </a:solidFill>
                </a:ln>
                <a:solidFill>
                  <a:schemeClr val="bg1"/>
                </a:solidFill>
                <a:effectLst/>
              </a:rPr>
              <a:t>Remember:  In Sunset Theory, the 9</a:t>
            </a:r>
            <a:r>
              <a:rPr lang="en-US" sz="2400" b="1" cap="none" spc="0" baseline="30000" dirty="0">
                <a:ln>
                  <a:solidFill>
                    <a:schemeClr val="bg1"/>
                  </a:solidFill>
                </a:ln>
                <a:solidFill>
                  <a:schemeClr val="bg1"/>
                </a:solidFill>
                <a:effectLst/>
              </a:rPr>
              <a:t>th</a:t>
            </a:r>
            <a:r>
              <a:rPr lang="en-US" sz="2400" b="1" cap="none" spc="0" dirty="0">
                <a:ln>
                  <a:solidFill>
                    <a:schemeClr val="bg1"/>
                  </a:solidFill>
                </a:ln>
                <a:solidFill>
                  <a:schemeClr val="bg1"/>
                </a:solidFill>
                <a:effectLst/>
              </a:rPr>
              <a:t> day will begin with the </a:t>
            </a:r>
            <a:r>
              <a:rPr lang="en-US" sz="2400" b="1" cap="none" spc="0" dirty="0" err="1">
                <a:ln>
                  <a:solidFill>
                    <a:schemeClr val="bg1"/>
                  </a:solidFill>
                </a:ln>
                <a:solidFill>
                  <a:schemeClr val="bg1"/>
                </a:solidFill>
                <a:effectLst/>
              </a:rPr>
              <a:t>ereb</a:t>
            </a:r>
            <a:r>
              <a:rPr lang="en-US" sz="2400" b="1" cap="none" spc="0" dirty="0">
                <a:ln>
                  <a:solidFill>
                    <a:schemeClr val="bg1"/>
                  </a:solidFill>
                </a:ln>
                <a:solidFill>
                  <a:schemeClr val="bg1"/>
                </a:solidFill>
                <a:effectLst/>
              </a:rPr>
              <a:t> right after sunset on the 8</a:t>
            </a:r>
            <a:r>
              <a:rPr lang="en-US" sz="2400" b="1" cap="none" spc="0" baseline="30000" dirty="0">
                <a:ln>
                  <a:solidFill>
                    <a:schemeClr val="bg1"/>
                  </a:solidFill>
                </a:ln>
                <a:solidFill>
                  <a:schemeClr val="bg1"/>
                </a:solidFill>
                <a:effectLst/>
              </a:rPr>
              <a:t>th</a:t>
            </a:r>
            <a:r>
              <a:rPr lang="en-US" sz="2400" b="1" cap="none" spc="0" dirty="0">
                <a:ln>
                  <a:solidFill>
                    <a:schemeClr val="bg1"/>
                  </a:solidFill>
                </a:ln>
                <a:solidFill>
                  <a:schemeClr val="bg1"/>
                </a:solidFill>
                <a:effectLst/>
              </a:rPr>
              <a:t> day!  That is the ONLY placement for the </a:t>
            </a:r>
            <a:r>
              <a:rPr lang="en-US" sz="2400" b="1" cap="none" spc="0" dirty="0" err="1">
                <a:ln>
                  <a:solidFill>
                    <a:schemeClr val="bg1"/>
                  </a:solidFill>
                </a:ln>
                <a:solidFill>
                  <a:schemeClr val="bg1"/>
                </a:solidFill>
                <a:effectLst/>
              </a:rPr>
              <a:t>ereb</a:t>
            </a:r>
            <a:r>
              <a:rPr lang="en-US" sz="2400" b="1" cap="none" spc="0" dirty="0">
                <a:ln>
                  <a:solidFill>
                    <a:schemeClr val="bg1"/>
                  </a:solidFill>
                </a:ln>
                <a:solidFill>
                  <a:schemeClr val="bg1"/>
                </a:solidFill>
                <a:effectLst/>
              </a:rPr>
              <a:t> of the 9</a:t>
            </a:r>
            <a:r>
              <a:rPr lang="en-US" sz="2400" b="1" cap="none" spc="0" baseline="30000" dirty="0">
                <a:ln>
                  <a:solidFill>
                    <a:schemeClr val="bg1"/>
                  </a:solidFill>
                </a:ln>
                <a:solidFill>
                  <a:schemeClr val="bg1"/>
                </a:solidFill>
                <a:effectLst/>
              </a:rPr>
              <a:t>th</a:t>
            </a:r>
            <a:r>
              <a:rPr lang="en-US" sz="2400" b="1" cap="none" spc="0" dirty="0">
                <a:ln>
                  <a:solidFill>
                    <a:schemeClr val="bg1"/>
                  </a:solidFill>
                </a:ln>
                <a:solidFill>
                  <a:schemeClr val="bg1"/>
                </a:solidFill>
                <a:effectLst/>
              </a:rPr>
              <a:t>!</a:t>
            </a:r>
          </a:p>
        </p:txBody>
      </p:sp>
      <p:pic>
        <p:nvPicPr>
          <p:cNvPr id="39" name="Picture 3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7574" y="2658504"/>
            <a:ext cx="4213326" cy="1238717"/>
          </a:xfrm>
          <a:prstGeom prst="rect">
            <a:avLst/>
          </a:prstGeom>
          <a:ln>
            <a:solidFill>
              <a:schemeClr val="tx1"/>
            </a:solidFill>
          </a:ln>
        </p:spPr>
      </p:pic>
      <p:sp>
        <p:nvSpPr>
          <p:cNvPr id="16" name="Rectangle 15"/>
          <p:cNvSpPr/>
          <p:nvPr/>
        </p:nvSpPr>
        <p:spPr>
          <a:xfrm>
            <a:off x="8380615" y="3342544"/>
            <a:ext cx="581891" cy="544285"/>
          </a:xfrm>
          <a:prstGeom prst="rect">
            <a:avLst/>
          </a:prstGeom>
          <a:gradFill flip="none" rotWithShape="1">
            <a:gsLst>
              <a:gs pos="51000">
                <a:schemeClr val="accent2">
                  <a:lumMod val="50000"/>
                </a:schemeClr>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2" name="Picture 3" descr="C:\Users\Rae\Desktop\art moon pt 5\in other words  png.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71368" y="1601397"/>
            <a:ext cx="3902075" cy="62433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481374" y="2217479"/>
            <a:ext cx="4351726" cy="369332"/>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chemeClr val="accent2">
                    <a:lumMod val="75000"/>
                  </a:schemeClr>
                </a:solidFill>
              </a:rPr>
              <a:t>After sunset on the 8</a:t>
            </a:r>
            <a:r>
              <a:rPr lang="en-US" b="1" baseline="30000" dirty="0">
                <a:solidFill>
                  <a:schemeClr val="accent2">
                    <a:lumMod val="75000"/>
                  </a:schemeClr>
                </a:solidFill>
              </a:rPr>
              <a:t>th</a:t>
            </a:r>
            <a:r>
              <a:rPr lang="en-US" b="1" dirty="0">
                <a:solidFill>
                  <a:schemeClr val="accent2">
                    <a:lumMod val="75000"/>
                  </a:schemeClr>
                </a:solidFill>
              </a:rPr>
              <a:t>; </a:t>
            </a:r>
            <a:r>
              <a:rPr lang="en-US" b="1" dirty="0" err="1">
                <a:solidFill>
                  <a:schemeClr val="accent2">
                    <a:lumMod val="75000"/>
                  </a:schemeClr>
                </a:solidFill>
              </a:rPr>
              <a:t>ereb</a:t>
            </a:r>
            <a:r>
              <a:rPr lang="en-US" b="1" dirty="0">
                <a:solidFill>
                  <a:schemeClr val="accent2">
                    <a:lumMod val="75000"/>
                  </a:schemeClr>
                </a:solidFill>
              </a:rPr>
              <a:t> begins the 9</a:t>
            </a:r>
            <a:r>
              <a:rPr lang="en-US" b="1" baseline="30000" dirty="0">
                <a:solidFill>
                  <a:schemeClr val="accent2">
                    <a:lumMod val="75000"/>
                  </a:schemeClr>
                </a:solidFill>
              </a:rPr>
              <a:t>th</a:t>
            </a:r>
            <a:r>
              <a:rPr lang="en-US" b="1" dirty="0">
                <a:solidFill>
                  <a:schemeClr val="accent2">
                    <a:lumMod val="75000"/>
                  </a:schemeClr>
                </a:solidFill>
              </a:rPr>
              <a:t>.</a:t>
            </a:r>
            <a:endParaRPr lang="en-CA" b="1" dirty="0">
              <a:solidFill>
                <a:schemeClr val="accent2">
                  <a:lumMod val="75000"/>
                </a:schemeClr>
              </a:solidFill>
            </a:endParaRPr>
          </a:p>
        </p:txBody>
      </p:sp>
      <p:sp>
        <p:nvSpPr>
          <p:cNvPr id="26" name="Left Bracket 25"/>
          <p:cNvSpPr/>
          <p:nvPr/>
        </p:nvSpPr>
        <p:spPr>
          <a:xfrm rot="5400000">
            <a:off x="8844057" y="2907518"/>
            <a:ext cx="247421" cy="601846"/>
          </a:xfrm>
          <a:prstGeom prst="leftBracket">
            <a:avLst>
              <a:gd name="adj" fmla="val 91111"/>
            </a:avLst>
          </a:prstGeom>
          <a:solidFill>
            <a:schemeClr val="accent6">
              <a:lumMod val="60000"/>
              <a:lumOff val="40000"/>
            </a:schemeClr>
          </a:solidFill>
          <a:ln w="19050">
            <a:solidFill>
              <a:schemeClr val="accent6">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b="1" dirty="0">
                <a:solidFill>
                  <a:schemeClr val="accent6">
                    <a:lumMod val="50000"/>
                  </a:schemeClr>
                </a:solidFill>
              </a:rPr>
              <a:t>9</a:t>
            </a:r>
            <a:r>
              <a:rPr lang="en-US" sz="1400" b="1" baseline="30000" dirty="0">
                <a:solidFill>
                  <a:schemeClr val="accent6">
                    <a:lumMod val="50000"/>
                  </a:schemeClr>
                </a:solidFill>
              </a:rPr>
              <a:t>TH</a:t>
            </a:r>
            <a:endParaRPr lang="en-US" sz="1400" b="1" dirty="0">
              <a:solidFill>
                <a:schemeClr val="accent6">
                  <a:lumMod val="50000"/>
                </a:schemeClr>
              </a:solidFill>
            </a:endParaRPr>
          </a:p>
        </p:txBody>
      </p:sp>
    </p:spTree>
    <p:extLst>
      <p:ext uri="{BB962C8B-B14F-4D97-AF65-F5344CB8AC3E}">
        <p14:creationId xmlns:p14="http://schemas.microsoft.com/office/powerpoint/2010/main" val="39654047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2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25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31"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par>
                                <p:cTn id="27" presetID="42" presetClass="entr" presetSubtype="0" fill="hold" nodeType="withEffect">
                                  <p:stCondLst>
                                    <p:cond delay="200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0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barn(inVertical)">
                                      <p:cBhvr>
                                        <p:cTn id="41" dur="1000"/>
                                        <p:tgtEl>
                                          <p:spTgt spid="15">
                                            <p:txEl>
                                              <p:pRg st="0" end="0"/>
                                            </p:txEl>
                                          </p:spTgt>
                                        </p:tgtEl>
                                      </p:cBhvr>
                                    </p:animEffect>
                                  </p:childTnLst>
                                </p:cTn>
                              </p:par>
                              <p:par>
                                <p:cTn id="42" presetID="2" presetClass="entr" presetSubtype="1" fill="hold" grpId="1" nodeType="withEffect">
                                  <p:stCondLst>
                                    <p:cond delay="175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1500" fill="hold"/>
                                        <p:tgtEl>
                                          <p:spTgt spid="6"/>
                                        </p:tgtEl>
                                        <p:attrNameLst>
                                          <p:attrName>ppt_x</p:attrName>
                                        </p:attrNameLst>
                                      </p:cBhvr>
                                      <p:tavLst>
                                        <p:tav tm="0">
                                          <p:val>
                                            <p:strVal val="#ppt_x"/>
                                          </p:val>
                                        </p:tav>
                                        <p:tav tm="100000">
                                          <p:val>
                                            <p:strVal val="#ppt_x"/>
                                          </p:val>
                                        </p:tav>
                                      </p:tavLst>
                                    </p:anim>
                                    <p:anim calcmode="lin" valueType="num">
                                      <p:cBhvr additive="base">
                                        <p:cTn id="45" dur="1500" fill="hold"/>
                                        <p:tgtEl>
                                          <p:spTgt spid="6"/>
                                        </p:tgtEl>
                                        <p:attrNameLst>
                                          <p:attrName>ppt_y</p:attrName>
                                        </p:attrNameLst>
                                      </p:cBhvr>
                                      <p:tavLst>
                                        <p:tav tm="0">
                                          <p:val>
                                            <p:strVal val="0-#ppt_h/2"/>
                                          </p:val>
                                        </p:tav>
                                        <p:tav tm="100000">
                                          <p:val>
                                            <p:strVal val="#ppt_y"/>
                                          </p:val>
                                        </p:tav>
                                      </p:tavLst>
                                    </p:anim>
                                  </p:childTnLst>
                                </p:cTn>
                              </p:par>
                              <p:par>
                                <p:cTn id="46" presetID="21" presetClass="entr" presetSubtype="1" repeatCount="4000" fill="hold" grpId="0" nodeType="withEffect">
                                  <p:stCondLst>
                                    <p:cond delay="325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1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1500"/>
                                        <p:tgtEl>
                                          <p:spTgt spid="22"/>
                                        </p:tgtEl>
                                      </p:cBhvr>
                                    </p:animEffect>
                                  </p:childTnLst>
                                </p:cTn>
                              </p:par>
                              <p:par>
                                <p:cTn id="54" presetID="22" presetClass="entr" presetSubtype="1" fill="hold" nodeType="withEffect">
                                  <p:stCondLst>
                                    <p:cond delay="75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1250"/>
                                        <p:tgtEl>
                                          <p:spTgt spid="31"/>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1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1500"/>
                                        <p:tgtEl>
                                          <p:spTgt spid="42"/>
                                        </p:tgtEl>
                                      </p:cBhvr>
                                    </p:animEffect>
                                  </p:childTnLst>
                                </p:cTn>
                              </p:par>
                            </p:childTnLst>
                          </p:cTn>
                        </p:par>
                        <p:par>
                          <p:cTn id="66" fill="hold">
                            <p:stCondLst>
                              <p:cond delay="1500"/>
                            </p:stCondLst>
                            <p:childTnLst>
                              <p:par>
                                <p:cTn id="67" presetID="16" presetClass="entr" presetSubtype="21" fill="hold" nodeType="afterEffect">
                                  <p:stCondLst>
                                    <p:cond delay="0"/>
                                  </p:stCondLst>
                                  <p:childTnLst>
                                    <p:set>
                                      <p:cBhvr>
                                        <p:cTn id="68" dur="1" fill="hold">
                                          <p:stCondLst>
                                            <p:cond delay="0"/>
                                          </p:stCondLst>
                                        </p:cTn>
                                        <p:tgtEl>
                                          <p:spTgt spid="19">
                                            <p:txEl>
                                              <p:pRg st="0" end="0"/>
                                            </p:txEl>
                                          </p:spTgt>
                                        </p:tgtEl>
                                        <p:attrNameLst>
                                          <p:attrName>style.visibility</p:attrName>
                                        </p:attrNameLst>
                                      </p:cBhvr>
                                      <p:to>
                                        <p:strVal val="visible"/>
                                      </p:to>
                                    </p:set>
                                    <p:animEffect transition="in" filter="barn(inVertical)">
                                      <p:cBhvr>
                                        <p:cTn id="69" dur="500"/>
                                        <p:tgtEl>
                                          <p:spTgt spid="19">
                                            <p:txEl>
                                              <p:pRg st="0" end="0"/>
                                            </p:txEl>
                                          </p:spTgt>
                                        </p:tgtEl>
                                      </p:cBhvr>
                                    </p:animEffect>
                                  </p:childTnLst>
                                </p:cTn>
                              </p:par>
                            </p:childTnLst>
                          </p:cTn>
                        </p:par>
                        <p:par>
                          <p:cTn id="70" fill="hold">
                            <p:stCondLst>
                              <p:cond delay="2000"/>
                            </p:stCondLst>
                            <p:childTnLst>
                              <p:par>
                                <p:cTn id="71" presetID="22" presetClass="entr" presetSubtype="8"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6" grpId="1" animBg="1"/>
      <p:bldP spid="22" grpId="0"/>
      <p:bldP spid="24" grpId="0"/>
      <p:bldP spid="25" grpId="0"/>
      <p:bldP spid="4"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786" y="90668"/>
            <a:ext cx="11951594" cy="6606861"/>
          </a:xfrm>
          <a:solidFill>
            <a:schemeClr val="accent2">
              <a:lumMod val="20000"/>
              <a:lumOff val="80000"/>
            </a:schemeClr>
          </a:solidFill>
          <a:scene3d>
            <a:camera prst="orthographicFront"/>
            <a:lightRig rig="threePt" dir="t"/>
          </a:scene3d>
          <a:sp3d>
            <a:bevelT/>
          </a:sp3d>
        </p:spPr>
        <p:txBody>
          <a:bodyPr>
            <a:sp3d extrusionH="57150">
              <a:bevelT w="38100" h="38100" prst="angle"/>
            </a:sp3d>
          </a:bodyPr>
          <a:lstStyle/>
          <a:p>
            <a:pPr algn="ctr"/>
            <a:r>
              <a:rPr lang="en-US" b="1" u="sng" dirty="0">
                <a:solidFill>
                  <a:schemeClr val="tx1"/>
                </a:solidFill>
              </a:rPr>
              <a:t>Summar</a:t>
            </a:r>
            <a:r>
              <a:rPr lang="en-US" b="1" dirty="0">
                <a:solidFill>
                  <a:schemeClr val="tx1"/>
                </a:solidFill>
              </a:rPr>
              <a:t>y of Atonement Day</a:t>
            </a:r>
            <a:r>
              <a:rPr lang="en-US" b="1" u="sng" dirty="0">
                <a:solidFill>
                  <a:srgbClr val="FF0000"/>
                </a:solidFill>
              </a:rPr>
              <a:t>s</a:t>
            </a:r>
            <a:r>
              <a:rPr lang="en-US" b="1" dirty="0">
                <a:solidFill>
                  <a:schemeClr val="tx1"/>
                </a:solidFill>
              </a:rPr>
              <a:t> according to </a:t>
            </a:r>
            <a:r>
              <a:rPr lang="en-US" b="1" dirty="0">
                <a:solidFill>
                  <a:srgbClr val="FF0000"/>
                </a:solidFill>
              </a:rPr>
              <a:t>Sunset Theory.</a:t>
            </a:r>
          </a:p>
          <a:p>
            <a:pPr algn="ctr"/>
            <a:r>
              <a:rPr lang="en-US" b="1" dirty="0">
                <a:solidFill>
                  <a:srgbClr val="FF0000"/>
                </a:solidFill>
              </a:rPr>
              <a:t>Question:  </a:t>
            </a:r>
            <a:r>
              <a:rPr lang="en-US" b="1" i="1" u="sng" dirty="0">
                <a:solidFill>
                  <a:srgbClr val="CC00CC"/>
                </a:solidFill>
                <a:latin typeface="Georgia" panose="02040502050405020303" pitchFamily="18" charset="0"/>
              </a:rPr>
              <a:t>How can</a:t>
            </a:r>
            <a:r>
              <a:rPr lang="en-US" b="1" i="1" dirty="0">
                <a:solidFill>
                  <a:srgbClr val="CC00CC"/>
                </a:solidFill>
                <a:latin typeface="Georgia" panose="02040502050405020303" pitchFamily="18" charset="0"/>
              </a:rPr>
              <a:t> </a:t>
            </a:r>
            <a:r>
              <a:rPr lang="en-US" dirty="0">
                <a:solidFill>
                  <a:schemeClr val="tx1"/>
                </a:solidFill>
              </a:rPr>
              <a:t>Tishri </a:t>
            </a:r>
            <a:r>
              <a:rPr lang="en-US" b="1" dirty="0">
                <a:solidFill>
                  <a:srgbClr val="FF0000"/>
                </a:solidFill>
              </a:rPr>
              <a:t>9</a:t>
            </a:r>
            <a:r>
              <a:rPr lang="en-US" dirty="0">
                <a:solidFill>
                  <a:schemeClr val="tx1"/>
                </a:solidFill>
              </a:rPr>
              <a:t> be a </a:t>
            </a:r>
            <a:r>
              <a:rPr lang="en-US" b="1" u="sng" dirty="0">
                <a:solidFill>
                  <a:schemeClr val="tx1"/>
                </a:solidFill>
              </a:rPr>
              <a:t>Pre</a:t>
            </a:r>
            <a:r>
              <a:rPr lang="en-US" b="1" dirty="0">
                <a:solidFill>
                  <a:schemeClr val="tx1"/>
                </a:solidFill>
              </a:rPr>
              <a:t>p</a:t>
            </a:r>
            <a:r>
              <a:rPr lang="en-US" b="1" u="sng" dirty="0">
                <a:solidFill>
                  <a:schemeClr val="tx1"/>
                </a:solidFill>
              </a:rPr>
              <a:t>aration Da</a:t>
            </a:r>
            <a:r>
              <a:rPr lang="en-US" b="1" dirty="0">
                <a:solidFill>
                  <a:schemeClr val="tx1"/>
                </a:solidFill>
              </a:rPr>
              <a:t>y </a:t>
            </a:r>
            <a:r>
              <a:rPr lang="en-US" dirty="0">
                <a:solidFill>
                  <a:schemeClr val="tx1"/>
                </a:solidFill>
              </a:rPr>
              <a:t>for the Sabbath of Atonement  </a:t>
            </a:r>
            <a:br>
              <a:rPr lang="en-US" dirty="0">
                <a:solidFill>
                  <a:schemeClr val="tx1"/>
                </a:solidFill>
              </a:rPr>
            </a:br>
            <a:r>
              <a:rPr lang="en-US" dirty="0">
                <a:solidFill>
                  <a:schemeClr val="tx1"/>
                </a:solidFill>
              </a:rPr>
              <a:t>	       on Tishri </a:t>
            </a:r>
            <a:r>
              <a:rPr lang="en-US" b="1" dirty="0">
                <a:solidFill>
                  <a:srgbClr val="FF0000"/>
                </a:solidFill>
              </a:rPr>
              <a:t>10, </a:t>
            </a:r>
            <a:r>
              <a:rPr lang="en-US" dirty="0">
                <a:solidFill>
                  <a:schemeClr val="tx1"/>
                </a:solidFill>
              </a:rPr>
              <a:t>and a </a:t>
            </a:r>
            <a:r>
              <a:rPr lang="en-US" b="1" dirty="0">
                <a:solidFill>
                  <a:srgbClr val="00B0F0"/>
                </a:solidFill>
              </a:rPr>
              <a:t>Sabbath</a:t>
            </a:r>
            <a:r>
              <a:rPr lang="en-US" dirty="0">
                <a:solidFill>
                  <a:schemeClr val="tx1"/>
                </a:solidFill>
              </a:rPr>
              <a:t> day as well</a:t>
            </a:r>
            <a:r>
              <a:rPr lang="en-US" b="1" dirty="0">
                <a:solidFill>
                  <a:srgbClr val="FF0000"/>
                </a:solidFill>
              </a:rPr>
              <a:t>?? </a:t>
            </a:r>
          </a:p>
        </p:txBody>
      </p:sp>
      <p:sp>
        <p:nvSpPr>
          <p:cNvPr id="5" name="Slide Number Placeholder 4"/>
          <p:cNvSpPr>
            <a:spLocks noGrp="1"/>
          </p:cNvSpPr>
          <p:nvPr>
            <p:ph type="sldNum" sz="quarter" idx="12"/>
          </p:nvPr>
        </p:nvSpPr>
        <p:spPr>
          <a:xfrm>
            <a:off x="11567159" y="6333820"/>
            <a:ext cx="463545" cy="365125"/>
          </a:xfrm>
        </p:spPr>
        <p:txBody>
          <a:bodyPr/>
          <a:lstStyle/>
          <a:p>
            <a:fld id="{0FAB87E4-7748-4117-92E5-790DAABEC644}" type="slidenum">
              <a:rPr lang="en-US" sz="1400" b="1" smtClean="0">
                <a:solidFill>
                  <a:schemeClr val="tx1"/>
                </a:solidFill>
              </a:rPr>
              <a:t>33</a:t>
            </a:fld>
            <a:endParaRPr lang="en-US" sz="1400" b="1"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953102180"/>
              </p:ext>
            </p:extLst>
          </p:nvPr>
        </p:nvGraphicFramePr>
        <p:xfrm>
          <a:off x="822958" y="4258824"/>
          <a:ext cx="10469879" cy="914400"/>
        </p:xfrm>
        <a:graphic>
          <a:graphicData uri="http://schemas.openxmlformats.org/drawingml/2006/table">
            <a:tbl>
              <a:tblPr firstRow="1" bandRow="1">
                <a:tableStyleId>{5C22544A-7EE6-4342-B048-85BDC9FD1C3A}</a:tableStyleId>
              </a:tblPr>
              <a:tblGrid>
                <a:gridCol w="538482">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301240">
                  <a:extLst>
                    <a:ext uri="{9D8B030D-6E8A-4147-A177-3AD203B41FA5}">
                      <a16:colId xmlns="" xmlns:a16="http://schemas.microsoft.com/office/drawing/2014/main" val="20002"/>
                    </a:ext>
                  </a:extLst>
                </a:gridCol>
                <a:gridCol w="2468880">
                  <a:extLst>
                    <a:ext uri="{9D8B030D-6E8A-4147-A177-3AD203B41FA5}">
                      <a16:colId xmlns="" xmlns:a16="http://schemas.microsoft.com/office/drawing/2014/main" val="20003"/>
                    </a:ext>
                  </a:extLst>
                </a:gridCol>
                <a:gridCol w="228600">
                  <a:extLst>
                    <a:ext uri="{9D8B030D-6E8A-4147-A177-3AD203B41FA5}">
                      <a16:colId xmlns="" xmlns:a16="http://schemas.microsoft.com/office/drawing/2014/main" val="20004"/>
                    </a:ext>
                  </a:extLst>
                </a:gridCol>
                <a:gridCol w="2377440">
                  <a:extLst>
                    <a:ext uri="{9D8B030D-6E8A-4147-A177-3AD203B41FA5}">
                      <a16:colId xmlns="" xmlns:a16="http://schemas.microsoft.com/office/drawing/2014/main" val="20005"/>
                    </a:ext>
                  </a:extLst>
                </a:gridCol>
                <a:gridCol w="2346957">
                  <a:extLst>
                    <a:ext uri="{9D8B030D-6E8A-4147-A177-3AD203B41FA5}">
                      <a16:colId xmlns="" xmlns:a16="http://schemas.microsoft.com/office/drawing/2014/main" val="20006"/>
                    </a:ext>
                  </a:extLst>
                </a:gridCol>
              </a:tblGrid>
              <a:tr h="370840">
                <a:tc>
                  <a:txBody>
                    <a:bodyPr/>
                    <a:lstStyle/>
                    <a:p>
                      <a:endParaRPr lang="en-US" sz="800" dirty="0"/>
                    </a:p>
                    <a:p>
                      <a:r>
                        <a:rPr lang="en-US" sz="2800" b="1" dirty="0">
                          <a:ln>
                            <a:solidFill>
                              <a:schemeClr val="accent6">
                                <a:lumMod val="50000"/>
                              </a:schemeClr>
                            </a:solidFill>
                          </a:ln>
                        </a:rPr>
                        <a:t>8</a:t>
                      </a:r>
                    </a:p>
                    <a:p>
                      <a:endParaRPr lang="en-US" dirty="0"/>
                    </a:p>
                  </a:txBody>
                  <a:tcPr>
                    <a:cell3D prstMaterial="dkEdge">
                      <a:bevel w="77470" h="12700" prst="softRound"/>
                      <a:lightRig rig="flood" dir="t"/>
                    </a:cell3D>
                    <a:solidFill>
                      <a:schemeClr val="accent6"/>
                    </a:solidFill>
                  </a:tcPr>
                </a:tc>
                <a:tc>
                  <a:txBody>
                    <a:bodyPr/>
                    <a:lstStyle/>
                    <a:p>
                      <a:endParaRPr lang="en-US"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dirty="0">
                          <a:solidFill>
                            <a:schemeClr val="bg1"/>
                          </a:solidFill>
                        </a:rPr>
                        <a:t>Tishri 9</a:t>
                      </a:r>
                      <a:br>
                        <a:rPr lang="en-US" dirty="0">
                          <a:solidFill>
                            <a:schemeClr val="bg1"/>
                          </a:solidFill>
                        </a:rPr>
                      </a:br>
                      <a:r>
                        <a:rPr lang="en-US" dirty="0">
                          <a:solidFill>
                            <a:schemeClr val="bg1"/>
                          </a:solidFill>
                        </a:rPr>
                        <a:t>Preparation/Sabbath (???)</a:t>
                      </a:r>
                    </a:p>
                  </a:txBody>
                  <a:tcPr>
                    <a:cell3D prstMaterial="dkEdge">
                      <a:bevel w="77470" h="12700" prst="softRound"/>
                      <a:lightRig rig="flood" dir="t"/>
                    </a:cell3D>
                    <a:solidFill>
                      <a:srgbClr val="002060"/>
                    </a:solidFill>
                  </a:tcPr>
                </a:tc>
                <a:tc>
                  <a:txBody>
                    <a:bodyPr/>
                    <a:lstStyle/>
                    <a:p>
                      <a:pPr algn="ctr"/>
                      <a:r>
                        <a:rPr lang="en-US" dirty="0">
                          <a:ln>
                            <a:solidFill>
                              <a:schemeClr val="bg2">
                                <a:lumMod val="25000"/>
                              </a:schemeClr>
                            </a:solidFill>
                          </a:ln>
                          <a:solidFill>
                            <a:schemeClr val="tx1">
                              <a:lumMod val="65000"/>
                              <a:lumOff val="35000"/>
                            </a:schemeClr>
                          </a:solidFill>
                        </a:rPr>
                        <a:t>Tishri 9</a:t>
                      </a:r>
                      <a:br>
                        <a:rPr lang="en-US" dirty="0">
                          <a:ln>
                            <a:solidFill>
                              <a:schemeClr val="bg2">
                                <a:lumMod val="25000"/>
                              </a:schemeClr>
                            </a:solidFill>
                          </a:ln>
                          <a:solidFill>
                            <a:schemeClr val="tx1">
                              <a:lumMod val="65000"/>
                              <a:lumOff val="35000"/>
                            </a:schemeClr>
                          </a:solidFill>
                        </a:rPr>
                      </a:br>
                      <a:r>
                        <a:rPr lang="en-US" dirty="0">
                          <a:ln>
                            <a:solidFill>
                              <a:schemeClr val="bg2">
                                <a:lumMod val="25000"/>
                              </a:schemeClr>
                            </a:solidFill>
                          </a:ln>
                          <a:solidFill>
                            <a:schemeClr val="tx1">
                              <a:lumMod val="65000"/>
                              <a:lumOff val="35000"/>
                            </a:schemeClr>
                          </a:solidFill>
                        </a:rPr>
                        <a:t>Preparation/Sabbath</a:t>
                      </a:r>
                      <a:br>
                        <a:rPr lang="en-US" dirty="0">
                          <a:ln>
                            <a:solidFill>
                              <a:schemeClr val="bg2">
                                <a:lumMod val="25000"/>
                              </a:schemeClr>
                            </a:solidFill>
                          </a:ln>
                          <a:solidFill>
                            <a:schemeClr val="tx1">
                              <a:lumMod val="65000"/>
                              <a:lumOff val="35000"/>
                            </a:schemeClr>
                          </a:solidFill>
                        </a:rPr>
                      </a:br>
                      <a:r>
                        <a:rPr lang="en-US" dirty="0">
                          <a:ln>
                            <a:solidFill>
                              <a:schemeClr val="bg2">
                                <a:lumMod val="25000"/>
                              </a:schemeClr>
                            </a:solidFill>
                          </a:ln>
                          <a:solidFill>
                            <a:schemeClr val="tx1">
                              <a:lumMod val="65000"/>
                              <a:lumOff val="35000"/>
                            </a:schemeClr>
                          </a:solidFill>
                        </a:rPr>
                        <a:t>(???)</a:t>
                      </a:r>
                    </a:p>
                  </a:txBody>
                  <a:tcPr>
                    <a:cell3D prstMaterial="dkEdge">
                      <a:bevel w="77470" h="12700" prst="softRound"/>
                      <a:lightRig rig="flood" dir="t"/>
                    </a:cell3D>
                    <a:solidFill>
                      <a:srgbClr val="FFFF00"/>
                    </a:solidFill>
                  </a:tcPr>
                </a:tc>
                <a:tc>
                  <a:txBody>
                    <a:bodyPr/>
                    <a:lstStyle/>
                    <a:p>
                      <a:endParaRPr lang="en-US"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dirty="0">
                          <a:ln>
                            <a:solidFill>
                              <a:srgbClr val="0070C0"/>
                            </a:solidFill>
                          </a:ln>
                          <a:solidFill>
                            <a:srgbClr val="00B0F0"/>
                          </a:solidFill>
                        </a:rPr>
                        <a:t>Tishri 10</a:t>
                      </a:r>
                      <a:br>
                        <a:rPr lang="en-US" dirty="0">
                          <a:ln>
                            <a:solidFill>
                              <a:srgbClr val="0070C0"/>
                            </a:solidFill>
                          </a:ln>
                          <a:solidFill>
                            <a:srgbClr val="00B0F0"/>
                          </a:solidFill>
                        </a:rPr>
                      </a:br>
                      <a:r>
                        <a:rPr lang="en-US" dirty="0">
                          <a:ln>
                            <a:solidFill>
                              <a:srgbClr val="0070C0"/>
                            </a:solidFill>
                          </a:ln>
                          <a:solidFill>
                            <a:srgbClr val="00B0F0"/>
                          </a:solidFill>
                        </a:rPr>
                        <a:t>Atonement</a:t>
                      </a:r>
                      <a:br>
                        <a:rPr lang="en-US" dirty="0">
                          <a:ln>
                            <a:solidFill>
                              <a:srgbClr val="0070C0"/>
                            </a:solidFill>
                          </a:ln>
                          <a:solidFill>
                            <a:srgbClr val="00B0F0"/>
                          </a:solidFill>
                        </a:rPr>
                      </a:br>
                      <a:r>
                        <a:rPr lang="en-US" dirty="0">
                          <a:ln>
                            <a:solidFill>
                              <a:srgbClr val="0070C0"/>
                            </a:solidFill>
                          </a:ln>
                          <a:solidFill>
                            <a:srgbClr val="00B0F0"/>
                          </a:solidFill>
                        </a:rPr>
                        <a:t>Sabbath</a:t>
                      </a:r>
                    </a:p>
                  </a:txBody>
                  <a:tcPr>
                    <a:cell3D prstMaterial="dkEdge">
                      <a:bevel w="77470" h="12700" prst="softRound"/>
                      <a:lightRig rig="flood" dir="t"/>
                    </a:cell3D>
                    <a:solidFill>
                      <a:srgbClr val="002060"/>
                    </a:solidFill>
                  </a:tcPr>
                </a:tc>
                <a:tc>
                  <a:txBody>
                    <a:bodyPr/>
                    <a:lstStyle/>
                    <a:p>
                      <a:pPr algn="ctr"/>
                      <a:r>
                        <a:rPr lang="en-US" dirty="0">
                          <a:ln>
                            <a:solidFill>
                              <a:srgbClr val="002060"/>
                            </a:solidFill>
                          </a:ln>
                          <a:solidFill>
                            <a:srgbClr val="00B0F0"/>
                          </a:solidFill>
                        </a:rPr>
                        <a:t>Tishri 10</a:t>
                      </a:r>
                      <a:br>
                        <a:rPr lang="en-US" dirty="0">
                          <a:ln>
                            <a:solidFill>
                              <a:srgbClr val="002060"/>
                            </a:solidFill>
                          </a:ln>
                          <a:solidFill>
                            <a:srgbClr val="00B0F0"/>
                          </a:solidFill>
                        </a:rPr>
                      </a:br>
                      <a:r>
                        <a:rPr lang="en-US" dirty="0">
                          <a:ln>
                            <a:solidFill>
                              <a:srgbClr val="002060"/>
                            </a:solidFill>
                          </a:ln>
                          <a:solidFill>
                            <a:srgbClr val="00B0F0"/>
                          </a:solidFill>
                        </a:rPr>
                        <a:t>Atonement</a:t>
                      </a:r>
                      <a:br>
                        <a:rPr lang="en-US" dirty="0">
                          <a:ln>
                            <a:solidFill>
                              <a:srgbClr val="002060"/>
                            </a:solidFill>
                          </a:ln>
                          <a:solidFill>
                            <a:srgbClr val="00B0F0"/>
                          </a:solidFill>
                        </a:rPr>
                      </a:br>
                      <a:r>
                        <a:rPr lang="en-US" dirty="0">
                          <a:ln>
                            <a:solidFill>
                              <a:srgbClr val="002060"/>
                            </a:solidFill>
                          </a:ln>
                          <a:solidFill>
                            <a:srgbClr val="00B0F0"/>
                          </a:solidFill>
                        </a:rPr>
                        <a:t>Sabbath</a:t>
                      </a:r>
                    </a:p>
                  </a:txBody>
                  <a:tcPr>
                    <a:cell3D prstMaterial="dkEdge">
                      <a:bevel w="77470" h="12700" prst="softRound"/>
                      <a:lightRig rig="flood" dir="t"/>
                    </a:cell3D>
                    <a:solidFill>
                      <a:srgbClr val="FFFF00"/>
                    </a:solidFill>
                  </a:tcPr>
                </a:tc>
                <a:extLst>
                  <a:ext uri="{0D108BD9-81ED-4DB2-BD59-A6C34878D82A}">
                    <a16:rowId xmlns="" xmlns:a16="http://schemas.microsoft.com/office/drawing/2014/main" val="10000"/>
                  </a:ext>
                </a:extLst>
              </a:tr>
            </a:tbl>
          </a:graphicData>
        </a:graphic>
      </p:graphicFrame>
      <p:sp>
        <p:nvSpPr>
          <p:cNvPr id="11" name="Left Bracket 10"/>
          <p:cNvSpPr/>
          <p:nvPr/>
        </p:nvSpPr>
        <p:spPr>
          <a:xfrm rot="5400000">
            <a:off x="3755400" y="1701736"/>
            <a:ext cx="230504" cy="4892245"/>
          </a:xfrm>
          <a:prstGeom prst="leftBracket">
            <a:avLst>
              <a:gd name="adj" fmla="val 91111"/>
            </a:avLst>
          </a:prstGeom>
          <a:gradFill>
            <a:gsLst>
              <a:gs pos="0">
                <a:srgbClr val="002060"/>
              </a:gs>
              <a:gs pos="49000">
                <a:srgbClr val="002060"/>
              </a:gs>
              <a:gs pos="53000">
                <a:srgbClr val="FFFF00"/>
              </a:gs>
              <a:gs pos="100000">
                <a:srgbClr val="FFFF00"/>
              </a:gs>
            </a:gsLst>
            <a:lin ang="16200000" scaled="1"/>
          </a:gradFill>
          <a:ln w="38100">
            <a:solidFill>
              <a:schemeClr val="accent2">
                <a:lumMod val="75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ket 11"/>
          <p:cNvSpPr/>
          <p:nvPr/>
        </p:nvSpPr>
        <p:spPr>
          <a:xfrm rot="5400000">
            <a:off x="8719830" y="1728407"/>
            <a:ext cx="230504" cy="4838904"/>
          </a:xfrm>
          <a:prstGeom prst="leftBracket">
            <a:avLst>
              <a:gd name="adj" fmla="val 91111"/>
            </a:avLst>
          </a:prstGeom>
          <a:solidFill>
            <a:srgbClr val="9D3BFF"/>
          </a:solidFill>
          <a:ln w="38100">
            <a:solidFill>
              <a:srgbClr val="7030A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16200000">
            <a:off x="6003912" y="571056"/>
            <a:ext cx="653873" cy="9888014"/>
          </a:xfrm>
          <a:prstGeom prst="leftBrace">
            <a:avLst>
              <a:gd name="adj1" fmla="val 75441"/>
              <a:gd name="adj2" fmla="val 50370"/>
            </a:avLst>
          </a:prstGeom>
          <a:gradFill>
            <a:gsLst>
              <a:gs pos="47000">
                <a:schemeClr val="accent2">
                  <a:lumMod val="60000"/>
                  <a:lumOff val="40000"/>
                </a:schemeClr>
              </a:gs>
              <a:gs pos="55000">
                <a:schemeClr val="accent4">
                  <a:lumMod val="60000"/>
                  <a:lumOff val="40000"/>
                </a:schemeClr>
              </a:gs>
            </a:gsLst>
            <a:lin ang="5400000" scaled="0"/>
          </a:gradFill>
          <a:ln w="76200">
            <a:solidFill>
              <a:srgbClr val="B0511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a:off x="1386840" y="3073400"/>
            <a:ext cx="0" cy="2104567"/>
          </a:xfrm>
          <a:prstGeom prst="line">
            <a:avLst/>
          </a:prstGeom>
          <a:ln w="76200">
            <a:solidFill>
              <a:schemeClr val="accent2">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70774" y="2282952"/>
            <a:ext cx="0" cy="3258312"/>
          </a:xfrm>
          <a:prstGeom prst="line">
            <a:avLst/>
          </a:prstGeom>
          <a:ln w="76200">
            <a:solidFill>
              <a:srgbClr val="C55A11"/>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283998" y="3083559"/>
            <a:ext cx="0" cy="2104567"/>
          </a:xfrm>
          <a:prstGeom prst="line">
            <a:avLst/>
          </a:prstGeom>
          <a:ln w="76200">
            <a:solidFill>
              <a:schemeClr val="accent2">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252222" y="3931921"/>
            <a:ext cx="419620" cy="1395488"/>
          </a:xfrm>
          <a:prstGeom prst="ellipse">
            <a:avLst/>
          </a:prstGeom>
          <a:noFill/>
          <a:ln w="76200">
            <a:solidFill>
              <a:srgbClr val="66FF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3213717" y="1264920"/>
            <a:ext cx="5544203" cy="400110"/>
          </a:xfrm>
          <a:prstGeom prst="rect">
            <a:avLst/>
          </a:prstGeom>
          <a:noFill/>
        </p:spPr>
        <p:txBody>
          <a:bodyPr wrap="square" rtlCol="0">
            <a:spAutoFit/>
            <a:scene3d>
              <a:camera prst="orthographicFront"/>
              <a:lightRig rig="threePt" dir="t"/>
            </a:scene3d>
            <a:sp3d extrusionH="57150">
              <a:bevelT w="38100" h="38100"/>
            </a:sp3d>
          </a:bodyPr>
          <a:lstStyle/>
          <a:p>
            <a:r>
              <a:rPr lang="en-US" b="1" dirty="0"/>
              <a:t>Atonement Day(</a:t>
            </a:r>
            <a:r>
              <a:rPr lang="en-US" b="1" dirty="0">
                <a:effectLst>
                  <a:glow rad="228600">
                    <a:schemeClr val="accent4">
                      <a:satMod val="175000"/>
                      <a:alpha val="40000"/>
                    </a:schemeClr>
                  </a:glow>
                </a:effectLst>
              </a:rPr>
              <a:t>s</a:t>
            </a:r>
            <a:r>
              <a:rPr lang="en-US" b="1" dirty="0"/>
              <a:t>) of  </a:t>
            </a:r>
            <a:r>
              <a:rPr lang="en-US" sz="2000" b="1" u="sng" dirty="0">
                <a:solidFill>
                  <a:srgbClr val="B05110"/>
                </a:solidFill>
                <a:effectLst>
                  <a:glow rad="228600">
                    <a:schemeClr val="accent4">
                      <a:satMod val="175000"/>
                      <a:alpha val="40000"/>
                    </a:schemeClr>
                  </a:glow>
                </a:effectLst>
              </a:rPr>
              <a:t>Sunset Theor</a:t>
            </a:r>
            <a:r>
              <a:rPr lang="en-US" sz="2000" b="1" dirty="0">
                <a:solidFill>
                  <a:srgbClr val="B05110"/>
                </a:solidFill>
                <a:effectLst>
                  <a:glow rad="228600">
                    <a:schemeClr val="accent4">
                      <a:satMod val="175000"/>
                      <a:alpha val="40000"/>
                    </a:schemeClr>
                  </a:glow>
                </a:effectLst>
              </a:rPr>
              <a:t>y</a:t>
            </a:r>
            <a:r>
              <a:rPr lang="en-US" sz="2000" b="1" dirty="0">
                <a:solidFill>
                  <a:srgbClr val="B05110"/>
                </a:solidFill>
              </a:rPr>
              <a:t>?</a:t>
            </a:r>
            <a:r>
              <a:rPr lang="en-US" sz="1400" dirty="0">
                <a:solidFill>
                  <a:srgbClr val="B05110"/>
                </a:solidFill>
              </a:rPr>
              <a:t> </a:t>
            </a:r>
            <a:endParaRPr lang="en-US" dirty="0">
              <a:solidFill>
                <a:srgbClr val="B05110"/>
              </a:solidFill>
            </a:endParaRPr>
          </a:p>
        </p:txBody>
      </p:sp>
      <p:sp>
        <p:nvSpPr>
          <p:cNvPr id="22" name="TextBox 21"/>
          <p:cNvSpPr txBox="1"/>
          <p:nvPr/>
        </p:nvSpPr>
        <p:spPr>
          <a:xfrm>
            <a:off x="401320" y="2204720"/>
            <a:ext cx="6050280"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w="1905"/>
                <a:solidFill>
                  <a:schemeClr val="tx1">
                    <a:lumMod val="75000"/>
                    <a:lumOff val="25000"/>
                  </a:schemeClr>
                </a:solidFill>
                <a:effectLst>
                  <a:innerShdw blurRad="69850" dist="43180" dir="5400000">
                    <a:srgbClr val="000000">
                      <a:alpha val="65000"/>
                    </a:srgbClr>
                  </a:innerShdw>
                </a:effectLst>
              </a:rPr>
              <a:t>Tishri 9 - </a:t>
            </a:r>
            <a:r>
              <a:rPr lang="en-US" sz="2400" b="1" dirty="0">
                <a:ln w="1905">
                  <a:solidFill>
                    <a:schemeClr val="tx1">
                      <a:lumMod val="50000"/>
                      <a:lumOff val="50000"/>
                    </a:schemeClr>
                  </a:solidFill>
                </a:ln>
                <a:solidFill>
                  <a:schemeClr val="accent2">
                    <a:lumMod val="50000"/>
                  </a:schemeClr>
                </a:solidFill>
                <a:effectLst>
                  <a:innerShdw blurRad="69850" dist="43180" dir="5400000">
                    <a:srgbClr val="000000">
                      <a:alpha val="65000"/>
                    </a:srgbClr>
                  </a:innerShdw>
                </a:effectLst>
              </a:rPr>
              <a:t>“</a:t>
            </a:r>
            <a:r>
              <a:rPr lang="en-US" sz="2400" b="1" u="sng" dirty="0">
                <a:ln w="1905">
                  <a:solidFill>
                    <a:schemeClr val="tx1">
                      <a:lumMod val="50000"/>
                      <a:lumOff val="50000"/>
                    </a:schemeClr>
                  </a:solidFill>
                </a:ln>
                <a:solidFill>
                  <a:schemeClr val="accent2">
                    <a:lumMod val="50000"/>
                  </a:schemeClr>
                </a:solidFill>
              </a:rPr>
              <a:t>Even</a:t>
            </a:r>
            <a:r>
              <a:rPr lang="en-US" sz="2400" b="1" dirty="0">
                <a:ln w="1905">
                  <a:solidFill>
                    <a:schemeClr val="tx1">
                      <a:lumMod val="50000"/>
                      <a:lumOff val="50000"/>
                    </a:schemeClr>
                  </a:solidFill>
                </a:ln>
                <a:solidFill>
                  <a:schemeClr val="accent2">
                    <a:lumMod val="50000"/>
                  </a:schemeClr>
                </a:solidFill>
                <a:effectLst>
                  <a:innerShdw blurRad="69850" dist="43180" dir="5400000">
                    <a:srgbClr val="000000">
                      <a:alpha val="65000"/>
                    </a:srgbClr>
                  </a:innerShdw>
                </a:effectLst>
              </a:rPr>
              <a:t>”</a:t>
            </a:r>
            <a:r>
              <a:rPr lang="en-US" sz="2400" b="1" dirty="0">
                <a:ln w="1905"/>
                <a:solidFill>
                  <a:schemeClr val="accent2">
                    <a:lumMod val="50000"/>
                  </a:schemeClr>
                </a:solidFill>
                <a:effectLst>
                  <a:innerShdw blurRad="69850" dist="43180" dir="5400000">
                    <a:srgbClr val="000000">
                      <a:alpha val="65000"/>
                    </a:srgbClr>
                  </a:innerShdw>
                </a:effectLst>
              </a:rPr>
              <a:t> </a:t>
            </a:r>
            <a:r>
              <a:rPr lang="en-US" sz="2400" b="1" dirty="0">
                <a:ln w="1905"/>
                <a:solidFill>
                  <a:schemeClr val="tx1">
                    <a:lumMod val="75000"/>
                    <a:lumOff val="25000"/>
                  </a:schemeClr>
                </a:solidFill>
                <a:effectLst>
                  <a:innerShdw blurRad="69850" dist="43180" dir="5400000">
                    <a:srgbClr val="000000">
                      <a:alpha val="65000"/>
                    </a:srgbClr>
                  </a:innerShdw>
                </a:effectLst>
              </a:rPr>
              <a:t>mixture of light &amp; darkness</a:t>
            </a:r>
          </a:p>
        </p:txBody>
      </p:sp>
      <p:sp>
        <p:nvSpPr>
          <p:cNvPr id="23" name="TextBox 22"/>
          <p:cNvSpPr txBox="1"/>
          <p:nvPr/>
        </p:nvSpPr>
        <p:spPr>
          <a:xfrm>
            <a:off x="6621780" y="2204720"/>
            <a:ext cx="5435600"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w="1905">
                  <a:solidFill>
                    <a:schemeClr val="tx1">
                      <a:lumMod val="50000"/>
                      <a:lumOff val="50000"/>
                    </a:schemeClr>
                  </a:solidFill>
                </a:ln>
                <a:solidFill>
                  <a:srgbClr val="00B0F0"/>
                </a:solidFill>
                <a:effectLst>
                  <a:innerShdw blurRad="69850" dist="43180" dir="5400000">
                    <a:srgbClr val="000000">
                      <a:alpha val="65000"/>
                    </a:srgbClr>
                  </a:innerShdw>
                </a:effectLst>
              </a:rPr>
              <a:t>“</a:t>
            </a:r>
            <a:r>
              <a:rPr lang="en-US" sz="2400" b="1" u="sng" dirty="0">
                <a:ln w="1905">
                  <a:solidFill>
                    <a:schemeClr val="tx1">
                      <a:lumMod val="50000"/>
                      <a:lumOff val="50000"/>
                    </a:schemeClr>
                  </a:solidFill>
                </a:ln>
                <a:solidFill>
                  <a:srgbClr val="00B0F0"/>
                </a:solidFill>
                <a:effectLst>
                  <a:innerShdw blurRad="69850" dist="43180" dir="5400000">
                    <a:srgbClr val="000000">
                      <a:alpha val="65000"/>
                    </a:srgbClr>
                  </a:innerShdw>
                </a:effectLst>
              </a:rPr>
              <a:t>Even</a:t>
            </a:r>
            <a:r>
              <a:rPr lang="en-US" sz="2400" b="1" dirty="0">
                <a:ln w="1905">
                  <a:solidFill>
                    <a:schemeClr val="tx1">
                      <a:lumMod val="50000"/>
                      <a:lumOff val="50000"/>
                    </a:schemeClr>
                  </a:solidFill>
                </a:ln>
                <a:solidFill>
                  <a:srgbClr val="00B0F0"/>
                </a:solidFill>
                <a:effectLst>
                  <a:innerShdw blurRad="69850" dist="43180" dir="5400000">
                    <a:srgbClr val="000000">
                      <a:alpha val="65000"/>
                    </a:srgbClr>
                  </a:innerShdw>
                </a:effectLst>
              </a:rPr>
              <a:t>” </a:t>
            </a:r>
            <a:r>
              <a:rPr lang="en-US" sz="2400" b="1" dirty="0">
                <a:ln w="1905"/>
                <a:solidFill>
                  <a:schemeClr val="tx1">
                    <a:lumMod val="65000"/>
                    <a:lumOff val="35000"/>
                  </a:schemeClr>
                </a:solidFill>
                <a:effectLst>
                  <a:innerShdw blurRad="69850" dist="43180" dir="5400000">
                    <a:srgbClr val="000000">
                      <a:alpha val="65000"/>
                    </a:srgbClr>
                  </a:innerShdw>
                </a:effectLst>
              </a:rPr>
              <a:t>of</a:t>
            </a:r>
            <a:r>
              <a:rPr lang="en-US" sz="2400" b="1" dirty="0">
                <a:ln w="1905"/>
                <a:solidFill>
                  <a:srgbClr val="9D3BFF"/>
                </a:solidFill>
                <a:effectLst>
                  <a:innerShdw blurRad="69850" dist="43180" dir="5400000">
                    <a:srgbClr val="000000">
                      <a:alpha val="65000"/>
                    </a:srgbClr>
                  </a:innerShdw>
                </a:effectLst>
              </a:rPr>
              <a:t> Tishri 10 - </a:t>
            </a:r>
            <a:r>
              <a:rPr lang="en-US" sz="2400" b="1" dirty="0">
                <a:ln w="1905"/>
                <a:solidFill>
                  <a:srgbClr val="0070C0"/>
                </a:solidFill>
                <a:effectLst>
                  <a:innerShdw blurRad="69850" dist="43180" dir="5400000">
                    <a:srgbClr val="000000">
                      <a:alpha val="65000"/>
                    </a:srgbClr>
                  </a:innerShdw>
                </a:effectLst>
              </a:rPr>
              <a:t>Atonement Day</a:t>
            </a:r>
          </a:p>
        </p:txBody>
      </p:sp>
      <p:sp>
        <p:nvSpPr>
          <p:cNvPr id="24" name="TextBox 23"/>
          <p:cNvSpPr txBox="1"/>
          <p:nvPr/>
        </p:nvSpPr>
        <p:spPr>
          <a:xfrm>
            <a:off x="840944" y="2693610"/>
            <a:ext cx="1094536"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a:solidFill>
                    <a:schemeClr val="accent2">
                      <a:lumMod val="50000"/>
                    </a:schemeClr>
                  </a:solidFill>
                </a:ln>
                <a:solidFill>
                  <a:schemeClr val="accent2">
                    <a:lumMod val="75000"/>
                  </a:schemeClr>
                </a:solidFill>
                <a:effectLst>
                  <a:glow rad="228600">
                    <a:schemeClr val="accent4">
                      <a:satMod val="175000"/>
                      <a:alpha val="40000"/>
                    </a:schemeClr>
                  </a:glow>
                </a:effectLst>
              </a:rPr>
              <a:t>Sunset</a:t>
            </a:r>
            <a:endParaRPr lang="en-US" sz="2000" dirty="0">
              <a:ln>
                <a:solidFill>
                  <a:schemeClr val="accent2">
                    <a:lumMod val="50000"/>
                  </a:schemeClr>
                </a:solidFill>
              </a:ln>
              <a:solidFill>
                <a:schemeClr val="accent2">
                  <a:lumMod val="75000"/>
                </a:schemeClr>
              </a:solidFill>
            </a:endParaRPr>
          </a:p>
        </p:txBody>
      </p:sp>
      <p:sp>
        <p:nvSpPr>
          <p:cNvPr id="25" name="TextBox 24"/>
          <p:cNvSpPr txBox="1"/>
          <p:nvPr/>
        </p:nvSpPr>
        <p:spPr>
          <a:xfrm>
            <a:off x="10755105" y="2693610"/>
            <a:ext cx="1094536"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a:solidFill>
                    <a:schemeClr val="accent2">
                      <a:lumMod val="50000"/>
                    </a:schemeClr>
                  </a:solidFill>
                </a:ln>
                <a:solidFill>
                  <a:schemeClr val="accent2">
                    <a:lumMod val="75000"/>
                  </a:schemeClr>
                </a:solidFill>
                <a:effectLst>
                  <a:glow rad="228600">
                    <a:schemeClr val="accent4">
                      <a:satMod val="175000"/>
                      <a:alpha val="40000"/>
                    </a:schemeClr>
                  </a:glow>
                </a:effectLst>
              </a:rPr>
              <a:t>Sunset</a:t>
            </a:r>
            <a:endParaRPr lang="en-US" sz="2000" dirty="0">
              <a:ln>
                <a:solidFill>
                  <a:schemeClr val="accent2">
                    <a:lumMod val="50000"/>
                  </a:schemeClr>
                </a:solidFill>
              </a:ln>
              <a:solidFill>
                <a:schemeClr val="accent2">
                  <a:lumMod val="75000"/>
                </a:schemeClr>
              </a:solidFill>
            </a:endParaRPr>
          </a:p>
        </p:txBody>
      </p:sp>
      <p:sp>
        <p:nvSpPr>
          <p:cNvPr id="26" name="TextBox 25"/>
          <p:cNvSpPr txBox="1"/>
          <p:nvPr/>
        </p:nvSpPr>
        <p:spPr>
          <a:xfrm>
            <a:off x="1522524" y="2928014"/>
            <a:ext cx="4838908"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ln w="1905"/>
                <a:solidFill>
                  <a:schemeClr val="tx1">
                    <a:lumMod val="75000"/>
                    <a:lumOff val="25000"/>
                  </a:schemeClr>
                </a:solidFill>
                <a:effectLst>
                  <a:innerShdw blurRad="69850" dist="43180" dir="5400000">
                    <a:srgbClr val="000000">
                      <a:alpha val="65000"/>
                    </a:srgbClr>
                  </a:innerShdw>
                </a:effectLst>
              </a:rPr>
              <a:t>24 HRS of Affliction</a:t>
            </a:r>
          </a:p>
        </p:txBody>
      </p:sp>
      <p:sp>
        <p:nvSpPr>
          <p:cNvPr id="27" name="TextBox 26"/>
          <p:cNvSpPr txBox="1"/>
          <p:nvPr/>
        </p:nvSpPr>
        <p:spPr>
          <a:xfrm>
            <a:off x="6415630" y="2928014"/>
            <a:ext cx="4846526"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u="sng" dirty="0">
                <a:ln w="1905"/>
                <a:solidFill>
                  <a:srgbClr val="E329D6"/>
                </a:solidFill>
                <a:effectLst>
                  <a:glow rad="127000">
                    <a:srgbClr val="FFFF00"/>
                  </a:glow>
                  <a:innerShdw blurRad="69850" dist="43180" dir="5400000">
                    <a:srgbClr val="000000">
                      <a:alpha val="65000"/>
                    </a:srgbClr>
                  </a:innerShdw>
                </a:effectLst>
              </a:rPr>
              <a:t>2</a:t>
            </a:r>
            <a:r>
              <a:rPr lang="en-US" sz="2000" b="1" u="sng" baseline="30000" dirty="0">
                <a:ln w="1905"/>
                <a:solidFill>
                  <a:srgbClr val="E329D6"/>
                </a:solidFill>
                <a:effectLst>
                  <a:glow rad="127000">
                    <a:srgbClr val="FFFF00"/>
                  </a:glow>
                  <a:innerShdw blurRad="69850" dist="43180" dir="5400000">
                    <a:srgbClr val="000000">
                      <a:alpha val="65000"/>
                    </a:srgbClr>
                  </a:innerShdw>
                </a:effectLst>
              </a:rPr>
              <a:t>nd</a:t>
            </a:r>
            <a:r>
              <a:rPr lang="en-US" sz="2000" b="1" dirty="0">
                <a:ln w="1905"/>
                <a:solidFill>
                  <a:srgbClr val="E329D6"/>
                </a:solidFill>
                <a:effectLst>
                  <a:innerShdw blurRad="69850" dist="43180" dir="5400000">
                    <a:srgbClr val="000000">
                      <a:alpha val="65000"/>
                    </a:srgbClr>
                  </a:innerShdw>
                </a:effectLst>
              </a:rPr>
              <a:t> </a:t>
            </a:r>
            <a:r>
              <a:rPr lang="en-US" sz="2000" b="1" dirty="0">
                <a:ln w="1905"/>
                <a:solidFill>
                  <a:schemeClr val="tx1">
                    <a:lumMod val="75000"/>
                    <a:lumOff val="25000"/>
                  </a:schemeClr>
                </a:solidFill>
                <a:effectLst>
                  <a:innerShdw blurRad="69850" dist="43180" dir="5400000">
                    <a:srgbClr val="000000">
                      <a:alpha val="65000"/>
                    </a:srgbClr>
                  </a:innerShdw>
                </a:effectLst>
              </a:rPr>
              <a:t>24 HRS of Affliction</a:t>
            </a:r>
          </a:p>
        </p:txBody>
      </p:sp>
      <p:sp>
        <p:nvSpPr>
          <p:cNvPr id="28" name="TextBox 27"/>
          <p:cNvSpPr txBox="1"/>
          <p:nvPr/>
        </p:nvSpPr>
        <p:spPr>
          <a:xfrm>
            <a:off x="1495624" y="3364894"/>
            <a:ext cx="4838908"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ln w="1905"/>
                <a:solidFill>
                  <a:srgbClr val="E329D6"/>
                </a:solidFill>
                <a:effectLst>
                  <a:innerShdw blurRad="69850" dist="43180" dir="5400000">
                    <a:srgbClr val="000000">
                      <a:alpha val="65000"/>
                    </a:srgbClr>
                  </a:innerShdw>
                </a:effectLst>
              </a:rPr>
              <a:t> 24 HRS of Sabbath</a:t>
            </a:r>
          </a:p>
        </p:txBody>
      </p:sp>
      <p:sp>
        <p:nvSpPr>
          <p:cNvPr id="29" name="TextBox 28"/>
          <p:cNvSpPr txBox="1"/>
          <p:nvPr/>
        </p:nvSpPr>
        <p:spPr>
          <a:xfrm>
            <a:off x="6442264" y="3364894"/>
            <a:ext cx="4846526"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u="sng" dirty="0">
                <a:ln w="1905"/>
                <a:solidFill>
                  <a:srgbClr val="E329D6"/>
                </a:solidFill>
                <a:effectLst>
                  <a:glow rad="127000">
                    <a:srgbClr val="FFFF00"/>
                  </a:glow>
                  <a:innerShdw blurRad="69850" dist="43180" dir="5400000">
                    <a:srgbClr val="000000">
                      <a:alpha val="65000"/>
                    </a:srgbClr>
                  </a:innerShdw>
                </a:effectLst>
              </a:rPr>
              <a:t>2</a:t>
            </a:r>
            <a:r>
              <a:rPr lang="en-US" sz="2000" b="1" u="sng" baseline="30000" dirty="0">
                <a:ln w="1905"/>
                <a:solidFill>
                  <a:srgbClr val="E329D6"/>
                </a:solidFill>
                <a:effectLst>
                  <a:glow rad="127000">
                    <a:srgbClr val="FFFF00"/>
                  </a:glow>
                  <a:innerShdw blurRad="69850" dist="43180" dir="5400000">
                    <a:srgbClr val="000000">
                      <a:alpha val="65000"/>
                    </a:srgbClr>
                  </a:innerShdw>
                </a:effectLst>
              </a:rPr>
              <a:t>nd</a:t>
            </a:r>
            <a:r>
              <a:rPr lang="en-US" sz="2000" b="1" dirty="0">
                <a:ln w="1905"/>
                <a:solidFill>
                  <a:schemeClr val="tx1">
                    <a:lumMod val="75000"/>
                    <a:lumOff val="25000"/>
                  </a:schemeClr>
                </a:solidFill>
                <a:effectLst>
                  <a:innerShdw blurRad="69850" dist="43180" dir="5400000">
                    <a:srgbClr val="000000">
                      <a:alpha val="65000"/>
                    </a:srgbClr>
                  </a:innerShdw>
                </a:effectLst>
              </a:rPr>
              <a:t> 24 HRS of Sabbath</a:t>
            </a:r>
          </a:p>
        </p:txBody>
      </p:sp>
      <p:cxnSp>
        <p:nvCxnSpPr>
          <p:cNvPr id="35" name="Straight Arrow Connector 34"/>
          <p:cNvCxnSpPr/>
          <p:nvPr/>
        </p:nvCxnSpPr>
        <p:spPr>
          <a:xfrm flipH="1">
            <a:off x="1424530" y="3155275"/>
            <a:ext cx="1387250" cy="172849"/>
          </a:xfrm>
          <a:prstGeom prst="straightConnector1">
            <a:avLst/>
          </a:prstGeom>
          <a:ln w="38100">
            <a:solidFill>
              <a:schemeClr val="tx1">
                <a:lumMod val="65000"/>
                <a:lumOff val="35000"/>
              </a:schemeClr>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424530" y="3564949"/>
            <a:ext cx="1440588" cy="200055"/>
          </a:xfrm>
          <a:prstGeom prst="straightConnector1">
            <a:avLst/>
          </a:prstGeom>
          <a:ln w="38100">
            <a:solidFill>
              <a:srgbClr val="E329D6"/>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6415630" y="3157791"/>
            <a:ext cx="1120550" cy="101664"/>
          </a:xfrm>
          <a:prstGeom prst="straightConnector1">
            <a:avLst/>
          </a:prstGeom>
          <a:ln w="38100">
            <a:solidFill>
              <a:schemeClr val="tx1">
                <a:lumMod val="65000"/>
                <a:lumOff val="35000"/>
              </a:schemeClr>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415630" y="3576343"/>
            <a:ext cx="1173888" cy="115267"/>
          </a:xfrm>
          <a:prstGeom prst="straightConnector1">
            <a:avLst/>
          </a:prstGeom>
          <a:ln w="38100">
            <a:solidFill>
              <a:srgbClr val="E329D6"/>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0110480" y="3582760"/>
            <a:ext cx="1135176" cy="126606"/>
          </a:xfrm>
          <a:prstGeom prst="straightConnector1">
            <a:avLst/>
          </a:prstGeom>
          <a:ln w="38100">
            <a:solidFill>
              <a:srgbClr val="E329D6"/>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10912" y="3582705"/>
            <a:ext cx="1244903" cy="100027"/>
          </a:xfrm>
          <a:prstGeom prst="straightConnector1">
            <a:avLst/>
          </a:prstGeom>
          <a:ln w="38100">
            <a:solidFill>
              <a:srgbClr val="E329D6"/>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789676" y="1646742"/>
            <a:ext cx="517956" cy="558486"/>
          </a:xfrm>
          <a:prstGeom prst="straightConnector1">
            <a:avLst/>
          </a:prstGeom>
          <a:ln w="76200">
            <a:solidFill>
              <a:srgbClr val="B05110"/>
            </a:solidFill>
            <a:headEnd type="none"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243927" y="5789483"/>
            <a:ext cx="7704146"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(2?) Atonement Day(</a:t>
            </a:r>
            <a:r>
              <a:rPr lang="en-US" b="1" u="sng"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Arial Rounded MT Bold" pitchFamily="34" charset="0"/>
              </a:rPr>
              <a:t>s</a:t>
            </a: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a:t>
            </a:r>
            <a:r>
              <a:rPr lang="en-US" sz="2400" b="1" i="1" dirty="0">
                <a:ln w="1905">
                  <a:solidFill>
                    <a:srgbClr val="002060"/>
                  </a:solidFill>
                </a:ln>
                <a:solidFill>
                  <a:srgbClr val="FF0000"/>
                </a:solidFill>
                <a:effectLst>
                  <a:innerShdw blurRad="69850" dist="43180" dir="5400000">
                    <a:srgbClr val="000000">
                      <a:alpha val="65000"/>
                    </a:srgbClr>
                  </a:innerShdw>
                </a:effectLst>
                <a:latin typeface="Arial Rounded MT Bold" pitchFamily="34" charset="0"/>
              </a:rPr>
              <a:t>(?)</a:t>
            </a:r>
            <a:r>
              <a:rPr lang="en-US" b="1" i="1" dirty="0">
                <a:ln w="1905">
                  <a:solidFill>
                    <a:srgbClr val="002060"/>
                  </a:solidFill>
                </a:ln>
                <a:solidFill>
                  <a:srgbClr val="FF0000"/>
                </a:solidFill>
                <a:effectLst>
                  <a:innerShdw blurRad="69850" dist="43180" dir="5400000">
                    <a:srgbClr val="000000">
                      <a:alpha val="65000"/>
                    </a:srgbClr>
                  </a:innerShdw>
                </a:effectLst>
                <a:latin typeface="Arial Rounded MT Bold" pitchFamily="34" charset="0"/>
              </a:rPr>
              <a:t>  </a:t>
            </a:r>
            <a:r>
              <a:rPr lang="en-US" b="1" i="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a:t>
            </a:r>
            <a:r>
              <a:rPr lang="en-US" b="1"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Arial Rounded MT Bold" pitchFamily="34" charset="0"/>
              </a:rPr>
              <a:t>48 hours </a:t>
            </a: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Tishri 9 &amp; 10 – Scriptures</a:t>
            </a:r>
            <a:r>
              <a:rPr lang="en-US" sz="2400" b="1" dirty="0">
                <a:ln w="1905">
                  <a:solidFill>
                    <a:srgbClr val="002060"/>
                  </a:solidFill>
                </a:ln>
                <a:solidFill>
                  <a:schemeClr val="tx1">
                    <a:lumMod val="65000"/>
                    <a:lumOff val="35000"/>
                  </a:schemeClr>
                </a:solidFill>
                <a:effectLst>
                  <a:glow rad="228600">
                    <a:schemeClr val="accent2">
                      <a:satMod val="175000"/>
                      <a:alpha val="40000"/>
                    </a:schemeClr>
                  </a:glow>
                  <a:innerShdw blurRad="69850" dist="43180" dir="5400000">
                    <a:srgbClr val="000000">
                      <a:alpha val="65000"/>
                    </a:srgbClr>
                  </a:innerShdw>
                </a:effectLst>
                <a:latin typeface="Arial Rounded MT Bold" pitchFamily="34" charset="0"/>
              </a:rPr>
              <a:t>?</a:t>
            </a: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Atonement Affliction – </a:t>
            </a:r>
            <a:r>
              <a:rPr lang="en-US" b="1"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Arial Rounded MT Bold" pitchFamily="34" charset="0"/>
              </a:rPr>
              <a:t>48 hours </a:t>
            </a: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Scriptures</a:t>
            </a:r>
            <a:r>
              <a:rPr lang="en-US" sz="2400" b="1" dirty="0">
                <a:ln w="1905">
                  <a:solidFill>
                    <a:srgbClr val="002060"/>
                  </a:solidFill>
                </a:ln>
                <a:solidFill>
                  <a:schemeClr val="tx1">
                    <a:lumMod val="65000"/>
                    <a:lumOff val="35000"/>
                  </a:schemeClr>
                </a:solidFill>
                <a:effectLst>
                  <a:glow rad="228600">
                    <a:schemeClr val="accent2">
                      <a:satMod val="175000"/>
                      <a:alpha val="40000"/>
                    </a:schemeClr>
                  </a:glow>
                  <a:innerShdw blurRad="69850" dist="43180" dir="5400000">
                    <a:srgbClr val="000000">
                      <a:alpha val="65000"/>
                    </a:srgbClr>
                  </a:innerShdw>
                </a:effectLst>
                <a:latin typeface="Arial Rounded MT Bold" pitchFamily="34" charset="0"/>
              </a:rPr>
              <a:t>?</a:t>
            </a:r>
            <a:r>
              <a:rPr lang="en-US" sz="1400"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a:t>
            </a:r>
            <a:endPar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endParaRPr>
          </a:p>
        </p:txBody>
      </p:sp>
      <p:cxnSp>
        <p:nvCxnSpPr>
          <p:cNvPr id="31" name="Straight Arrow Connector 30"/>
          <p:cNvCxnSpPr/>
          <p:nvPr/>
        </p:nvCxnSpPr>
        <p:spPr>
          <a:xfrm flipH="1">
            <a:off x="1477868" y="2583180"/>
            <a:ext cx="555916" cy="1863030"/>
          </a:xfrm>
          <a:prstGeom prst="straightConnector1">
            <a:avLst/>
          </a:prstGeom>
          <a:ln w="57150">
            <a:solidFill>
              <a:schemeClr val="accent2">
                <a:lumMod val="75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451600" y="2590800"/>
            <a:ext cx="555916" cy="1863030"/>
          </a:xfrm>
          <a:prstGeom prst="straightConnector1">
            <a:avLst/>
          </a:prstGeom>
          <a:ln w="57150">
            <a:solidFill>
              <a:srgbClr val="0070C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0111954" y="3149212"/>
            <a:ext cx="1135176" cy="126606"/>
          </a:xfrm>
          <a:prstGeom prst="straightConnector1">
            <a:avLst/>
          </a:prstGeom>
          <a:ln w="38100">
            <a:solidFill>
              <a:schemeClr val="tx1">
                <a:lumMod val="65000"/>
                <a:lumOff val="35000"/>
              </a:schemeClr>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030142" y="3149157"/>
            <a:ext cx="1244903" cy="100027"/>
          </a:xfrm>
          <a:prstGeom prst="straightConnector1">
            <a:avLst/>
          </a:prstGeom>
          <a:ln w="38100">
            <a:solidFill>
              <a:schemeClr val="tx1">
                <a:lumMod val="65000"/>
                <a:lumOff val="35000"/>
              </a:schemeClr>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Rounded Rectangular Callout 3"/>
          <p:cNvSpPr/>
          <p:nvPr/>
        </p:nvSpPr>
        <p:spPr>
          <a:xfrm>
            <a:off x="7536180" y="1484851"/>
            <a:ext cx="1112870" cy="450024"/>
          </a:xfrm>
          <a:prstGeom prst="wedgeRoundRectCallout">
            <a:avLst>
              <a:gd name="adj1" fmla="val -125320"/>
              <a:gd name="adj2" fmla="val 95834"/>
              <a:gd name="adj3" fmla="val 16667"/>
            </a:avLst>
          </a:prstGeom>
          <a:noFill/>
          <a:ln w="57150">
            <a:solidFill>
              <a:srgbClr val="95054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lvl="0" algn="ctr"/>
            <a:r>
              <a:rPr lang="en-US" sz="2400" b="1" dirty="0">
                <a:ln>
                  <a:solidFill>
                    <a:srgbClr val="ED7D31">
                      <a:lumMod val="50000"/>
                    </a:srgbClr>
                  </a:solidFill>
                </a:ln>
                <a:solidFill>
                  <a:srgbClr val="ED7D31">
                    <a:lumMod val="75000"/>
                  </a:srgbClr>
                </a:solidFill>
                <a:effectLst>
                  <a:glow rad="228600">
                    <a:srgbClr val="FFC000">
                      <a:satMod val="175000"/>
                      <a:alpha val="40000"/>
                    </a:srgbClr>
                  </a:glow>
                </a:effectLst>
              </a:rPr>
              <a:t>Sunset</a:t>
            </a:r>
            <a:endParaRPr lang="en-US" sz="2000" dirty="0">
              <a:ln>
                <a:solidFill>
                  <a:srgbClr val="ED7D31">
                    <a:lumMod val="50000"/>
                  </a:srgbClr>
                </a:solidFill>
              </a:ln>
              <a:solidFill>
                <a:srgbClr val="ED7D31">
                  <a:lumMod val="75000"/>
                </a:srgbClr>
              </a:solidFill>
            </a:endParaRPr>
          </a:p>
        </p:txBody>
      </p:sp>
      <p:pic>
        <p:nvPicPr>
          <p:cNvPr id="36" name="Picture 15" descr="C:\Users\Rae\Desktop\Art on Desktop\white man clip art\yellow-blue smiley faces\smiley face - shocked.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flipH="1">
            <a:off x="9410330" y="885421"/>
            <a:ext cx="1944378" cy="15137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3926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250" fill="hold"/>
                                        <p:tgtEl>
                                          <p:spTgt spid="36"/>
                                        </p:tgtEl>
                                        <p:attrNameLst>
                                          <p:attrName>ppt_w</p:attrName>
                                        </p:attrNameLst>
                                      </p:cBhvr>
                                      <p:tavLst>
                                        <p:tav tm="0">
                                          <p:val>
                                            <p:fltVal val="0"/>
                                          </p:val>
                                        </p:tav>
                                        <p:tav tm="100000">
                                          <p:val>
                                            <p:strVal val="#ppt_w"/>
                                          </p:val>
                                        </p:tav>
                                      </p:tavLst>
                                    </p:anim>
                                    <p:anim calcmode="lin" valueType="num">
                                      <p:cBhvr>
                                        <p:cTn id="8" dur="1250" fill="hold"/>
                                        <p:tgtEl>
                                          <p:spTgt spid="36"/>
                                        </p:tgtEl>
                                        <p:attrNameLst>
                                          <p:attrName>ppt_h</p:attrName>
                                        </p:attrNameLst>
                                      </p:cBhvr>
                                      <p:tavLst>
                                        <p:tav tm="0">
                                          <p:val>
                                            <p:fltVal val="0"/>
                                          </p:val>
                                        </p:tav>
                                        <p:tav tm="100000">
                                          <p:val>
                                            <p:strVal val="#ppt_h"/>
                                          </p:val>
                                        </p:tav>
                                      </p:tavLst>
                                    </p:anim>
                                    <p:animEffect transition="in" filter="fade">
                                      <p:cBhvr>
                                        <p:cTn id="9" dur="125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1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25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500"/>
                                        <p:tgtEl>
                                          <p:spTgt spid="22"/>
                                        </p:tgtEl>
                                      </p:cBhvr>
                                    </p:animEffect>
                                  </p:childTnLst>
                                </p:cTn>
                              </p:par>
                              <p:par>
                                <p:cTn id="32" presetID="22" presetClass="entr" presetSubtype="1" fill="hold" nodeType="withEffect">
                                  <p:stCondLst>
                                    <p:cond delay="75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1250"/>
                                        <p:tgtEl>
                                          <p:spTgt spid="31"/>
                                        </p:tgtEl>
                                      </p:cBhvr>
                                    </p:animEffect>
                                  </p:childTnLst>
                                </p:cTn>
                              </p:par>
                              <p:par>
                                <p:cTn id="35" presetID="2" presetClass="entr" presetSubtype="1" fill="hold" grpId="1" nodeType="withEffect">
                                  <p:stCondLst>
                                    <p:cond delay="175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1500" fill="hold"/>
                                        <p:tgtEl>
                                          <p:spTgt spid="6"/>
                                        </p:tgtEl>
                                        <p:attrNameLst>
                                          <p:attrName>ppt_x</p:attrName>
                                        </p:attrNameLst>
                                      </p:cBhvr>
                                      <p:tavLst>
                                        <p:tav tm="0">
                                          <p:val>
                                            <p:strVal val="#ppt_x"/>
                                          </p:val>
                                        </p:tav>
                                        <p:tav tm="100000">
                                          <p:val>
                                            <p:strVal val="#ppt_x"/>
                                          </p:val>
                                        </p:tav>
                                      </p:tavLst>
                                    </p:anim>
                                    <p:anim calcmode="lin" valueType="num">
                                      <p:cBhvr additive="base">
                                        <p:cTn id="38" dur="1500" fill="hold"/>
                                        <p:tgtEl>
                                          <p:spTgt spid="6"/>
                                        </p:tgtEl>
                                        <p:attrNameLst>
                                          <p:attrName>ppt_y</p:attrName>
                                        </p:attrNameLst>
                                      </p:cBhvr>
                                      <p:tavLst>
                                        <p:tav tm="0">
                                          <p:val>
                                            <p:strVal val="0-#ppt_h/2"/>
                                          </p:val>
                                        </p:tav>
                                        <p:tav tm="100000">
                                          <p:val>
                                            <p:strVal val="#ppt_y"/>
                                          </p:val>
                                        </p:tav>
                                      </p:tavLst>
                                    </p:anim>
                                  </p:childTnLst>
                                </p:cTn>
                              </p:par>
                              <p:par>
                                <p:cTn id="39" presetID="21" presetClass="entr" presetSubtype="1" repeatCount="4000" fill="hold" grpId="0" nodeType="withEffect">
                                  <p:stCondLst>
                                    <p:cond delay="3250"/>
                                  </p:stCondLst>
                                  <p:childTnLst>
                                    <p:set>
                                      <p:cBhvr>
                                        <p:cTn id="40" dur="1" fill="hold">
                                          <p:stCondLst>
                                            <p:cond delay="0"/>
                                          </p:stCondLst>
                                        </p:cTn>
                                        <p:tgtEl>
                                          <p:spTgt spid="6"/>
                                        </p:tgtEl>
                                        <p:attrNameLst>
                                          <p:attrName>style.visibility</p:attrName>
                                        </p:attrNameLst>
                                      </p:cBhvr>
                                      <p:to>
                                        <p:strVal val="visible"/>
                                      </p:to>
                                    </p:set>
                                    <p:animEffect transition="in" filter="wheel(1)">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par>
                                <p:cTn id="49" presetID="22" presetClass="entr" presetSubtype="2" fill="hold" nodeType="withEffect">
                                  <p:stCondLst>
                                    <p:cond delay="1000"/>
                                  </p:stCondLst>
                                  <p:childTnLst>
                                    <p:set>
                                      <p:cBhvr>
                                        <p:cTn id="50" dur="1" fill="hold">
                                          <p:stCondLst>
                                            <p:cond delay="0"/>
                                          </p:stCondLst>
                                        </p:cTn>
                                        <p:tgtEl>
                                          <p:spTgt spid="38"/>
                                        </p:tgtEl>
                                        <p:attrNameLst>
                                          <p:attrName>style.visibility</p:attrName>
                                        </p:attrNameLst>
                                      </p:cBhvr>
                                      <p:to>
                                        <p:strVal val="visible"/>
                                      </p:to>
                                    </p:set>
                                    <p:animEffect transition="in" filter="wipe(right)">
                                      <p:cBhvr>
                                        <p:cTn id="51" dur="750"/>
                                        <p:tgtEl>
                                          <p:spTgt spid="38"/>
                                        </p:tgtEl>
                                      </p:cBhvr>
                                    </p:animEffect>
                                  </p:childTnLst>
                                </p:cTn>
                              </p:par>
                              <p:par>
                                <p:cTn id="52" presetID="22" presetClass="entr" presetSubtype="8" fill="hold" nodeType="withEffect">
                                  <p:stCondLst>
                                    <p:cond delay="1000"/>
                                  </p:stCondLst>
                                  <p:childTnLst>
                                    <p:set>
                                      <p:cBhvr>
                                        <p:cTn id="53" dur="1" fill="hold">
                                          <p:stCondLst>
                                            <p:cond delay="0"/>
                                          </p:stCondLst>
                                        </p:cTn>
                                        <p:tgtEl>
                                          <p:spTgt spid="56"/>
                                        </p:tgtEl>
                                        <p:attrNameLst>
                                          <p:attrName>style.visibility</p:attrName>
                                        </p:attrNameLst>
                                      </p:cBhvr>
                                      <p:to>
                                        <p:strVal val="visible"/>
                                      </p:to>
                                    </p:set>
                                    <p:animEffect transition="in" filter="wipe(left)">
                                      <p:cBhvr>
                                        <p:cTn id="54" dur="750"/>
                                        <p:tgtEl>
                                          <p:spTgt spid="56"/>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par>
                                <p:cTn id="62" presetID="22" presetClass="entr" presetSubtype="2" fill="hold" nodeType="withEffect">
                                  <p:stCondLst>
                                    <p:cond delay="1000"/>
                                  </p:stCondLst>
                                  <p:childTnLst>
                                    <p:set>
                                      <p:cBhvr>
                                        <p:cTn id="63" dur="1" fill="hold">
                                          <p:stCondLst>
                                            <p:cond delay="0"/>
                                          </p:stCondLst>
                                        </p:cTn>
                                        <p:tgtEl>
                                          <p:spTgt spid="35"/>
                                        </p:tgtEl>
                                        <p:attrNameLst>
                                          <p:attrName>style.visibility</p:attrName>
                                        </p:attrNameLst>
                                      </p:cBhvr>
                                      <p:to>
                                        <p:strVal val="visible"/>
                                      </p:to>
                                    </p:set>
                                    <p:animEffect transition="in" filter="wipe(right)">
                                      <p:cBhvr>
                                        <p:cTn id="64" dur="750"/>
                                        <p:tgtEl>
                                          <p:spTgt spid="35"/>
                                        </p:tgtEl>
                                      </p:cBhvr>
                                    </p:animEffect>
                                  </p:childTnLst>
                                </p:cTn>
                              </p:par>
                              <p:par>
                                <p:cTn id="65" presetID="22" presetClass="entr" presetSubtype="8" fill="hold" nodeType="withEffect">
                                  <p:stCondLst>
                                    <p:cond delay="1000"/>
                                  </p:stCondLst>
                                  <p:childTnLst>
                                    <p:set>
                                      <p:cBhvr>
                                        <p:cTn id="66" dur="1" fill="hold">
                                          <p:stCondLst>
                                            <p:cond delay="0"/>
                                          </p:stCondLst>
                                        </p:cTn>
                                        <p:tgtEl>
                                          <p:spTgt spid="88"/>
                                        </p:tgtEl>
                                        <p:attrNameLst>
                                          <p:attrName>style.visibility</p:attrName>
                                        </p:attrNameLst>
                                      </p:cBhvr>
                                      <p:to>
                                        <p:strVal val="visible"/>
                                      </p:to>
                                    </p:set>
                                    <p:animEffect transition="in" filter="wipe(left)">
                                      <p:cBhvr>
                                        <p:cTn id="67" dur="750"/>
                                        <p:tgtEl>
                                          <p:spTgt spid="88"/>
                                        </p:tgtEl>
                                      </p:cBhvr>
                                    </p:animEffect>
                                  </p:childTnLst>
                                </p:cTn>
                              </p:par>
                              <p:par>
                                <p:cTn id="68" presetID="22" presetClass="entr" presetSubtype="8" fill="hold" grpId="0" nodeType="withEffect">
                                  <p:stCondLst>
                                    <p:cond delay="100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1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1000" fill="hold"/>
                                        <p:tgtEl>
                                          <p:spTgt spid="4"/>
                                        </p:tgtEl>
                                        <p:attrNameLst>
                                          <p:attrName>ppt_w</p:attrName>
                                        </p:attrNameLst>
                                      </p:cBhvr>
                                      <p:tavLst>
                                        <p:tav tm="0">
                                          <p:val>
                                            <p:fltVal val="0"/>
                                          </p:val>
                                        </p:tav>
                                        <p:tav tm="100000">
                                          <p:val>
                                            <p:strVal val="#ppt_w"/>
                                          </p:val>
                                        </p:tav>
                                      </p:tavLst>
                                    </p:anim>
                                    <p:anim calcmode="lin" valueType="num">
                                      <p:cBhvr>
                                        <p:cTn id="76" dur="1000" fill="hold"/>
                                        <p:tgtEl>
                                          <p:spTgt spid="4"/>
                                        </p:tgtEl>
                                        <p:attrNameLst>
                                          <p:attrName>ppt_h</p:attrName>
                                        </p:attrNameLst>
                                      </p:cBhvr>
                                      <p:tavLst>
                                        <p:tav tm="0">
                                          <p:val>
                                            <p:fltVal val="0"/>
                                          </p:val>
                                        </p:tav>
                                        <p:tav tm="100000">
                                          <p:val>
                                            <p:strVal val="#ppt_h"/>
                                          </p:val>
                                        </p:tav>
                                      </p:tavLst>
                                    </p:anim>
                                    <p:anim calcmode="lin" valueType="num">
                                      <p:cBhvr>
                                        <p:cTn id="77" dur="1000" fill="hold"/>
                                        <p:tgtEl>
                                          <p:spTgt spid="4"/>
                                        </p:tgtEl>
                                        <p:attrNameLst>
                                          <p:attrName>style.rotation</p:attrName>
                                        </p:attrNameLst>
                                      </p:cBhvr>
                                      <p:tavLst>
                                        <p:tav tm="0">
                                          <p:val>
                                            <p:fltVal val="90"/>
                                          </p:val>
                                        </p:tav>
                                        <p:tav tm="100000">
                                          <p:val>
                                            <p:fltVal val="0"/>
                                          </p:val>
                                        </p:tav>
                                      </p:tavLst>
                                    </p:anim>
                                    <p:animEffect transition="in" filter="fade">
                                      <p:cBhvr>
                                        <p:cTn id="78" dur="1000"/>
                                        <p:tgtEl>
                                          <p:spTgt spid="4"/>
                                        </p:tgtEl>
                                      </p:cBhvr>
                                    </p:animEffect>
                                  </p:childTnLst>
                                </p:cTn>
                              </p:par>
                              <p:par>
                                <p:cTn id="79" presetID="47" presetClass="entr" presetSubtype="0" fill="hold" grpId="0" nodeType="withEffect">
                                  <p:stCondLst>
                                    <p:cond delay="125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par>
                                <p:cTn id="84" presetID="22" presetClass="entr" presetSubtype="1" fill="hold" nodeType="withEffect">
                                  <p:stCondLst>
                                    <p:cond delay="2000"/>
                                  </p:stCondLst>
                                  <p:childTnLst>
                                    <p:set>
                                      <p:cBhvr>
                                        <p:cTn id="85" dur="1" fill="hold">
                                          <p:stCondLst>
                                            <p:cond delay="0"/>
                                          </p:stCondLst>
                                        </p:cTn>
                                        <p:tgtEl>
                                          <p:spTgt spid="34"/>
                                        </p:tgtEl>
                                        <p:attrNameLst>
                                          <p:attrName>style.visibility</p:attrName>
                                        </p:attrNameLst>
                                      </p:cBhvr>
                                      <p:to>
                                        <p:strVal val="visible"/>
                                      </p:to>
                                    </p:set>
                                    <p:animEffect transition="in" filter="wipe(up)">
                                      <p:cBhvr>
                                        <p:cTn id="86" dur="1000"/>
                                        <p:tgtEl>
                                          <p:spTgt spid="34"/>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par>
                                <p:cTn id="94" presetID="22" presetClass="entr" presetSubtype="8" fill="hold" nodeType="withEffect">
                                  <p:stCondLst>
                                    <p:cond delay="1000"/>
                                  </p:stCondLst>
                                  <p:childTnLst>
                                    <p:set>
                                      <p:cBhvr>
                                        <p:cTn id="95" dur="1" fill="hold">
                                          <p:stCondLst>
                                            <p:cond delay="0"/>
                                          </p:stCondLst>
                                        </p:cTn>
                                        <p:tgtEl>
                                          <p:spTgt spid="51"/>
                                        </p:tgtEl>
                                        <p:attrNameLst>
                                          <p:attrName>style.visibility</p:attrName>
                                        </p:attrNameLst>
                                      </p:cBhvr>
                                      <p:to>
                                        <p:strVal val="visible"/>
                                      </p:to>
                                    </p:set>
                                    <p:animEffect transition="in" filter="wipe(left)">
                                      <p:cBhvr>
                                        <p:cTn id="96" dur="750"/>
                                        <p:tgtEl>
                                          <p:spTgt spid="51"/>
                                        </p:tgtEl>
                                      </p:cBhvr>
                                    </p:animEffect>
                                  </p:childTnLst>
                                </p:cTn>
                              </p:par>
                              <p:par>
                                <p:cTn id="97" presetID="22" presetClass="entr" presetSubtype="2" fill="hold" nodeType="withEffect">
                                  <p:stCondLst>
                                    <p:cond delay="1000"/>
                                  </p:stCondLst>
                                  <p:childTnLst>
                                    <p:set>
                                      <p:cBhvr>
                                        <p:cTn id="98" dur="1" fill="hold">
                                          <p:stCondLst>
                                            <p:cond delay="0"/>
                                          </p:stCondLst>
                                        </p:cTn>
                                        <p:tgtEl>
                                          <p:spTgt spid="41"/>
                                        </p:tgtEl>
                                        <p:attrNameLst>
                                          <p:attrName>style.visibility</p:attrName>
                                        </p:attrNameLst>
                                      </p:cBhvr>
                                      <p:to>
                                        <p:strVal val="visible"/>
                                      </p:to>
                                    </p:set>
                                    <p:animEffect transition="in" filter="wipe(right)">
                                      <p:cBhvr>
                                        <p:cTn id="99" dur="750"/>
                                        <p:tgtEl>
                                          <p:spTgt spid="41"/>
                                        </p:tgtEl>
                                      </p:cBhvr>
                                    </p:animEffect>
                                  </p:childTnLst>
                                </p:cTn>
                              </p:par>
                              <p:par>
                                <p:cTn id="100" presetID="42" presetClass="entr" presetSubtype="0" fill="hold" nodeType="withEffect">
                                  <p:stCondLst>
                                    <p:cond delay="200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1000"/>
                                        <p:tgtEl>
                                          <p:spTgt spid="18"/>
                                        </p:tgtEl>
                                      </p:cBhvr>
                                    </p:animEffect>
                                    <p:anim calcmode="lin" valueType="num">
                                      <p:cBhvr>
                                        <p:cTn id="103" dur="1000" fill="hold"/>
                                        <p:tgtEl>
                                          <p:spTgt spid="18"/>
                                        </p:tgtEl>
                                        <p:attrNameLst>
                                          <p:attrName>ppt_x</p:attrName>
                                        </p:attrNameLst>
                                      </p:cBhvr>
                                      <p:tavLst>
                                        <p:tav tm="0">
                                          <p:val>
                                            <p:strVal val="#ppt_x"/>
                                          </p:val>
                                        </p:tav>
                                        <p:tav tm="100000">
                                          <p:val>
                                            <p:strVal val="#ppt_x"/>
                                          </p:val>
                                        </p:tav>
                                      </p:tavLst>
                                    </p:anim>
                                    <p:anim calcmode="lin" valueType="num">
                                      <p:cBhvr>
                                        <p:cTn id="104" dur="1000" fill="hold"/>
                                        <p:tgtEl>
                                          <p:spTgt spid="18"/>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200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1000"/>
                                        <p:tgtEl>
                                          <p:spTgt spid="25"/>
                                        </p:tgtEl>
                                      </p:cBhvr>
                                    </p:animEffect>
                                    <p:anim calcmode="lin" valueType="num">
                                      <p:cBhvr>
                                        <p:cTn id="108" dur="1000" fill="hold"/>
                                        <p:tgtEl>
                                          <p:spTgt spid="25"/>
                                        </p:tgtEl>
                                        <p:attrNameLst>
                                          <p:attrName>ppt_x</p:attrName>
                                        </p:attrNameLst>
                                      </p:cBhvr>
                                      <p:tavLst>
                                        <p:tav tm="0">
                                          <p:val>
                                            <p:strVal val="#ppt_x"/>
                                          </p:val>
                                        </p:tav>
                                        <p:tav tm="100000">
                                          <p:val>
                                            <p:strVal val="#ppt_x"/>
                                          </p:val>
                                        </p:tav>
                                      </p:tavLst>
                                    </p:anim>
                                    <p:anim calcmode="lin" valueType="num">
                                      <p:cBhvr>
                                        <p:cTn id="10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grpId="0" nodeType="click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par>
                                <p:cTn id="117" presetID="22" presetClass="entr" presetSubtype="2" fill="hold" nodeType="withEffect">
                                  <p:stCondLst>
                                    <p:cond delay="1000"/>
                                  </p:stCondLst>
                                  <p:childTnLst>
                                    <p:set>
                                      <p:cBhvr>
                                        <p:cTn id="118" dur="1" fill="hold">
                                          <p:stCondLst>
                                            <p:cond delay="0"/>
                                          </p:stCondLst>
                                        </p:cTn>
                                        <p:tgtEl>
                                          <p:spTgt spid="40"/>
                                        </p:tgtEl>
                                        <p:attrNameLst>
                                          <p:attrName>style.visibility</p:attrName>
                                        </p:attrNameLst>
                                      </p:cBhvr>
                                      <p:to>
                                        <p:strVal val="visible"/>
                                      </p:to>
                                    </p:set>
                                    <p:animEffect transition="in" filter="wipe(right)">
                                      <p:cBhvr>
                                        <p:cTn id="119" dur="750"/>
                                        <p:tgtEl>
                                          <p:spTgt spid="40"/>
                                        </p:tgtEl>
                                      </p:cBhvr>
                                    </p:animEffect>
                                  </p:childTnLst>
                                </p:cTn>
                              </p:par>
                              <p:par>
                                <p:cTn id="120" presetID="22" presetClass="entr" presetSubtype="8" fill="hold" nodeType="withEffect">
                                  <p:stCondLst>
                                    <p:cond delay="1000"/>
                                  </p:stCondLst>
                                  <p:childTnLst>
                                    <p:set>
                                      <p:cBhvr>
                                        <p:cTn id="121" dur="1" fill="hold">
                                          <p:stCondLst>
                                            <p:cond delay="0"/>
                                          </p:stCondLst>
                                        </p:cTn>
                                        <p:tgtEl>
                                          <p:spTgt spid="87"/>
                                        </p:tgtEl>
                                        <p:attrNameLst>
                                          <p:attrName>style.visibility</p:attrName>
                                        </p:attrNameLst>
                                      </p:cBhvr>
                                      <p:to>
                                        <p:strVal val="visible"/>
                                      </p:to>
                                    </p:set>
                                    <p:animEffect transition="in" filter="wipe(left)">
                                      <p:cBhvr>
                                        <p:cTn id="122" dur="750"/>
                                        <p:tgtEl>
                                          <p:spTgt spid="87"/>
                                        </p:tgtEl>
                                      </p:cBhvr>
                                    </p:animEffect>
                                  </p:childTnLst>
                                </p:cTn>
                              </p:par>
                              <p:par>
                                <p:cTn id="123" presetID="22" presetClass="entr" presetSubtype="8" fill="hold" grpId="0" nodeType="withEffect">
                                  <p:stCondLst>
                                    <p:cond delay="2750"/>
                                  </p:stCondLst>
                                  <p:childTnLst>
                                    <p:set>
                                      <p:cBhvr>
                                        <p:cTn id="124" dur="1" fill="hold">
                                          <p:stCondLst>
                                            <p:cond delay="0"/>
                                          </p:stCondLst>
                                        </p:cTn>
                                        <p:tgtEl>
                                          <p:spTgt spid="12"/>
                                        </p:tgtEl>
                                        <p:attrNameLst>
                                          <p:attrName>style.visibility</p:attrName>
                                        </p:attrNameLst>
                                      </p:cBhvr>
                                      <p:to>
                                        <p:strVal val="visible"/>
                                      </p:to>
                                    </p:set>
                                    <p:animEffect transition="in" filter="wipe(left)">
                                      <p:cBhvr>
                                        <p:cTn id="125" dur="1500"/>
                                        <p:tgtEl>
                                          <p:spTgt spid="12"/>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grpId="0" nodeType="clickEffect">
                                  <p:stCondLst>
                                    <p:cond delay="0"/>
                                  </p:stCondLst>
                                  <p:childTnLst>
                                    <p:set>
                                      <p:cBhvr>
                                        <p:cTn id="129" dur="1" fill="hold">
                                          <p:stCondLst>
                                            <p:cond delay="0"/>
                                          </p:stCondLst>
                                        </p:cTn>
                                        <p:tgtEl>
                                          <p:spTgt spid="10"/>
                                        </p:tgtEl>
                                        <p:attrNameLst>
                                          <p:attrName>style.visibility</p:attrName>
                                        </p:attrNameLst>
                                      </p:cBhvr>
                                      <p:to>
                                        <p:strVal val="visible"/>
                                      </p:to>
                                    </p:set>
                                    <p:animEffect transition="in" filter="wipe(up)">
                                      <p:cBhvr>
                                        <p:cTn id="130" dur="1000"/>
                                        <p:tgtEl>
                                          <p:spTgt spid="10"/>
                                        </p:tgtEl>
                                      </p:cBhvr>
                                    </p:animEffect>
                                  </p:childTnLst>
                                </p:cTn>
                              </p:par>
                              <p:par>
                                <p:cTn id="131" presetID="6" presetClass="entr" presetSubtype="16" fill="hold" grpId="0" nodeType="withEffect">
                                  <p:stCondLst>
                                    <p:cond delay="750"/>
                                  </p:stCondLst>
                                  <p:childTnLst>
                                    <p:set>
                                      <p:cBhvr>
                                        <p:cTn id="132" dur="1" fill="hold">
                                          <p:stCondLst>
                                            <p:cond delay="0"/>
                                          </p:stCondLst>
                                        </p:cTn>
                                        <p:tgtEl>
                                          <p:spTgt spid="74"/>
                                        </p:tgtEl>
                                        <p:attrNameLst>
                                          <p:attrName>style.visibility</p:attrName>
                                        </p:attrNameLst>
                                      </p:cBhvr>
                                      <p:to>
                                        <p:strVal val="visible"/>
                                      </p:to>
                                    </p:set>
                                    <p:animEffect transition="in" filter="circle(in)">
                                      <p:cBhvr>
                                        <p:cTn id="133"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P spid="6" grpId="0" animBg="1"/>
      <p:bldP spid="6" grpId="1" animBg="1"/>
      <p:bldP spid="22" grpId="0"/>
      <p:bldP spid="23" grpId="0"/>
      <p:bldP spid="24" grpId="0"/>
      <p:bldP spid="25" grpId="0"/>
      <p:bldP spid="26" grpId="0"/>
      <p:bldP spid="27" grpId="0"/>
      <p:bldP spid="28" grpId="0"/>
      <p:bldP spid="29" grpId="0"/>
      <p:bldP spid="74" grpId="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9966FF">
              <a:alpha val="30000"/>
            </a:srgbClr>
          </a:solidFill>
        </p:spPr>
        <p:txBody>
          <a:bodyPr>
            <a:normAutofit/>
            <a:scene3d>
              <a:camera prst="orthographicFront"/>
              <a:lightRig rig="threePt" dir="t"/>
            </a:scene3d>
            <a:sp3d extrusionH="57150">
              <a:bevelT w="38100" h="38100"/>
            </a:sp3d>
          </a:bodyPr>
          <a:lstStyle/>
          <a:p>
            <a:r>
              <a:rPr lang="en-US" sz="800" dirty="0">
                <a:noFill/>
              </a:rPr>
              <a:t>.</a:t>
            </a:r>
          </a:p>
        </p:txBody>
      </p:sp>
      <p:sp>
        <p:nvSpPr>
          <p:cNvPr id="3" name="Text Placeholder 2"/>
          <p:cNvSpPr>
            <a:spLocks noGrp="1"/>
          </p:cNvSpPr>
          <p:nvPr>
            <p:ph type="body" idx="1"/>
          </p:nvPr>
        </p:nvSpPr>
        <p:spPr>
          <a:xfrm>
            <a:off x="165279" y="151324"/>
            <a:ext cx="11861442" cy="6569071"/>
          </a:xfrm>
          <a:solidFill>
            <a:schemeClr val="accent6">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r>
              <a:rPr lang="en-US" sz="1600" dirty="0">
                <a:solidFill>
                  <a:schemeClr val="tx1">
                    <a:lumMod val="95000"/>
                    <a:lumOff val="5000"/>
                  </a:schemeClr>
                </a:solidFill>
              </a:rPr>
              <a:t/>
            </a:r>
            <a:br>
              <a:rPr lang="en-US" sz="1600" dirty="0">
                <a:solidFill>
                  <a:schemeClr val="tx1">
                    <a:lumMod val="95000"/>
                    <a:lumOff val="5000"/>
                  </a:schemeClr>
                </a:solidFill>
              </a:rPr>
            </a:br>
            <a:r>
              <a:rPr lang="en-US" sz="2800" dirty="0">
                <a:solidFill>
                  <a:schemeClr val="tx1">
                    <a:lumMod val="95000"/>
                    <a:lumOff val="5000"/>
                  </a:schemeClr>
                </a:solidFill>
              </a:rPr>
              <a:t>Please note the location of the </a:t>
            </a:r>
            <a:r>
              <a:rPr lang="en-US" sz="2800" b="1" dirty="0">
                <a:solidFill>
                  <a:schemeClr val="accent2">
                    <a:lumMod val="50000"/>
                  </a:schemeClr>
                </a:solidFill>
              </a:rPr>
              <a:t>9</a:t>
            </a:r>
            <a:r>
              <a:rPr lang="en-US" sz="2800" b="1" baseline="30000" dirty="0">
                <a:solidFill>
                  <a:schemeClr val="accent2">
                    <a:lumMod val="50000"/>
                  </a:schemeClr>
                </a:solidFill>
              </a:rPr>
              <a:t>th</a:t>
            </a:r>
            <a:r>
              <a:rPr lang="en-US" sz="2800" b="1" dirty="0">
                <a:solidFill>
                  <a:schemeClr val="accent2">
                    <a:lumMod val="50000"/>
                  </a:schemeClr>
                </a:solidFill>
              </a:rPr>
              <a:t> cycle evening </a:t>
            </a:r>
            <a:r>
              <a:rPr lang="en-US" sz="2800" dirty="0">
                <a:solidFill>
                  <a:schemeClr val="tx1">
                    <a:lumMod val="95000"/>
                    <a:lumOff val="5000"/>
                  </a:schemeClr>
                </a:solidFill>
              </a:rPr>
              <a:t>(</a:t>
            </a:r>
            <a:r>
              <a:rPr lang="en-US" sz="2800" b="1" dirty="0">
                <a:solidFill>
                  <a:srgbClr val="FF0000"/>
                </a:solidFill>
              </a:rPr>
              <a:t>after sunset - </a:t>
            </a:r>
            <a:r>
              <a:rPr lang="en-US" sz="2800" dirty="0" err="1">
                <a:solidFill>
                  <a:schemeClr val="tx1">
                    <a:lumMod val="95000"/>
                    <a:lumOff val="5000"/>
                  </a:schemeClr>
                </a:solidFill>
              </a:rPr>
              <a:t>coloured</a:t>
            </a:r>
            <a:r>
              <a:rPr lang="en-US" sz="2800" dirty="0">
                <a:solidFill>
                  <a:schemeClr val="tx1">
                    <a:lumMod val="95000"/>
                    <a:lumOff val="5000"/>
                  </a:schemeClr>
                </a:solidFill>
              </a:rPr>
              <a:t> </a:t>
            </a:r>
            <a:r>
              <a:rPr lang="en-US" sz="2800" b="1" dirty="0">
                <a:solidFill>
                  <a:schemeClr val="accent2">
                    <a:lumMod val="50000"/>
                  </a:schemeClr>
                </a:solidFill>
              </a:rPr>
              <a:t>brown</a:t>
            </a:r>
            <a:r>
              <a:rPr lang="en-US" sz="2800" b="1" dirty="0">
                <a:solidFill>
                  <a:srgbClr val="CC66FF"/>
                </a:solidFill>
              </a:rPr>
              <a:t/>
            </a:r>
            <a:br>
              <a:rPr lang="en-US" sz="2800" b="1" dirty="0">
                <a:solidFill>
                  <a:srgbClr val="CC66FF"/>
                </a:solidFill>
              </a:rPr>
            </a:br>
            <a:r>
              <a:rPr lang="en-US" sz="2800" dirty="0">
                <a:solidFill>
                  <a:schemeClr val="tx1">
                    <a:lumMod val="95000"/>
                    <a:lumOff val="5000"/>
                  </a:schemeClr>
                </a:solidFill>
              </a:rPr>
              <a:t>    for identification purposes)           </a:t>
            </a:r>
            <a:r>
              <a:rPr lang="en-US" sz="2800" dirty="0">
                <a:solidFill>
                  <a:srgbClr val="FF00FF"/>
                </a:solidFill>
              </a:rPr>
              <a:t> </a:t>
            </a:r>
            <a:r>
              <a:rPr lang="en-US" sz="2800" dirty="0">
                <a:solidFill>
                  <a:schemeClr val="tx1">
                    <a:lumMod val="95000"/>
                    <a:lumOff val="5000"/>
                  </a:schemeClr>
                </a:solidFill>
              </a:rPr>
              <a:t>on the </a:t>
            </a:r>
            <a:r>
              <a:rPr lang="en-US" sz="2800" u="sng" dirty="0">
                <a:solidFill>
                  <a:schemeClr val="tx1">
                    <a:lumMod val="95000"/>
                    <a:lumOff val="5000"/>
                  </a:schemeClr>
                </a:solidFill>
              </a:rPr>
              <a:t>left side</a:t>
            </a:r>
            <a:r>
              <a:rPr lang="en-US" sz="2800" dirty="0">
                <a:solidFill>
                  <a:schemeClr val="tx1">
                    <a:lumMod val="95000"/>
                    <a:lumOff val="5000"/>
                  </a:schemeClr>
                </a:solidFill>
              </a:rPr>
              <a:t> of the chart.</a:t>
            </a:r>
          </a:p>
          <a:p>
            <a:endParaRPr lang="en-US" sz="2800" dirty="0">
              <a:solidFill>
                <a:schemeClr val="tx1">
                  <a:lumMod val="95000"/>
                  <a:lumOff val="5000"/>
                </a:schemeClr>
              </a:solidFill>
            </a:endParaRP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6216884" y="11981"/>
            <a:ext cx="4605235" cy="597619"/>
          </a:xfrm>
          <a:prstGeom prst="rect">
            <a:avLst/>
          </a:prstGeom>
          <a:solidFill>
            <a:schemeClr val="bg1">
              <a:lumMod val="65000"/>
            </a:schemeClr>
          </a:solidFill>
          <a:ln w="3810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rgbClr val="FF0000"/>
                </a:solidFill>
              </a:rPr>
              <a:t>Sunset Theory </a:t>
            </a:r>
            <a:r>
              <a:rPr lang="en-CA" sz="3600" b="1" dirty="0">
                <a:solidFill>
                  <a:schemeClr val="tx1"/>
                </a:solidFill>
              </a:rPr>
              <a:t>Review!</a:t>
            </a:r>
          </a:p>
        </p:txBody>
      </p:sp>
      <p:sp>
        <p:nvSpPr>
          <p:cNvPr id="5" name="Rectangle 4"/>
          <p:cNvSpPr/>
          <p:nvPr/>
        </p:nvSpPr>
        <p:spPr>
          <a:xfrm>
            <a:off x="666023" y="3479074"/>
            <a:ext cx="1363075" cy="631372"/>
          </a:xfrm>
          <a:prstGeom prst="rect">
            <a:avLst/>
          </a:prstGeom>
          <a:solidFill>
            <a:schemeClr val="bg1"/>
          </a:solidFill>
          <a:ln w="28575">
            <a:solidFill>
              <a:srgbClr val="A5002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chemeClr val="tx1"/>
                </a:solidFill>
              </a:rPr>
              <a:t>8</a:t>
            </a:r>
            <a:r>
              <a:rPr lang="en-CA" sz="3600" baseline="30000" dirty="0">
                <a:solidFill>
                  <a:schemeClr val="tx1"/>
                </a:solidFill>
              </a:rPr>
              <a:t>th</a:t>
            </a:r>
            <a:r>
              <a:rPr lang="en-CA" dirty="0"/>
              <a:t> </a:t>
            </a:r>
          </a:p>
        </p:txBody>
      </p:sp>
      <p:sp>
        <p:nvSpPr>
          <p:cNvPr id="6" name="Rectangle 5"/>
          <p:cNvSpPr/>
          <p:nvPr/>
        </p:nvSpPr>
        <p:spPr>
          <a:xfrm>
            <a:off x="2107478" y="3479074"/>
            <a:ext cx="173989" cy="631372"/>
          </a:xfrm>
          <a:prstGeom prst="rect">
            <a:avLst/>
          </a:prstGeom>
          <a:solidFill>
            <a:schemeClr val="accent2">
              <a:lumMod val="75000"/>
            </a:schemeClr>
          </a:soli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8" name="Rectangle 7"/>
          <p:cNvSpPr/>
          <p:nvPr/>
        </p:nvSpPr>
        <p:spPr>
          <a:xfrm>
            <a:off x="2281468" y="3479074"/>
            <a:ext cx="4006125" cy="631372"/>
          </a:xfrm>
          <a:prstGeom prst="rect">
            <a:avLst/>
          </a:prstGeom>
          <a:solidFill>
            <a:srgbClr val="00206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t>9</a:t>
            </a:r>
            <a:r>
              <a:rPr lang="en-CA" sz="3600" b="1" baseline="30000" dirty="0"/>
              <a:t>th</a:t>
            </a:r>
            <a:r>
              <a:rPr lang="en-CA" sz="3600" b="1" dirty="0"/>
              <a:t> of Tishri</a:t>
            </a:r>
          </a:p>
        </p:txBody>
      </p:sp>
      <p:sp>
        <p:nvSpPr>
          <p:cNvPr id="9" name="Rectangle 8"/>
          <p:cNvSpPr/>
          <p:nvPr/>
        </p:nvSpPr>
        <p:spPr>
          <a:xfrm>
            <a:off x="6296301" y="3479074"/>
            <a:ext cx="4929051" cy="631372"/>
          </a:xfrm>
          <a:prstGeom prst="rect">
            <a:avLst/>
          </a:prstGeom>
          <a:solidFill>
            <a:srgbClr val="FFFF00"/>
          </a:solidFill>
          <a:ln w="1270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9</a:t>
            </a:r>
            <a:r>
              <a:rPr lang="en-CA" sz="3600" b="1" baseline="30000" dirty="0">
                <a:solidFill>
                  <a:schemeClr val="tx1"/>
                </a:solidFill>
              </a:rPr>
              <a:t>th</a:t>
            </a:r>
            <a:r>
              <a:rPr lang="en-CA" sz="3600" b="1" dirty="0">
                <a:solidFill>
                  <a:schemeClr val="tx1"/>
                </a:solidFill>
              </a:rPr>
              <a:t> of Tishri</a:t>
            </a:r>
          </a:p>
        </p:txBody>
      </p:sp>
      <p:cxnSp>
        <p:nvCxnSpPr>
          <p:cNvPr id="11" name="Straight Connector 10"/>
          <p:cNvCxnSpPr/>
          <p:nvPr/>
        </p:nvCxnSpPr>
        <p:spPr>
          <a:xfrm rot="120000" flipH="1" flipV="1">
            <a:off x="2046516" y="2498784"/>
            <a:ext cx="43545" cy="162054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74359" y="264576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cxnSp>
        <p:nvCxnSpPr>
          <p:cNvPr id="15" name="Straight Arrow Connector 14"/>
          <p:cNvCxnSpPr/>
          <p:nvPr/>
        </p:nvCxnSpPr>
        <p:spPr>
          <a:xfrm flipH="1">
            <a:off x="2217420" y="1021653"/>
            <a:ext cx="3162448" cy="2418777"/>
          </a:xfrm>
          <a:prstGeom prst="straightConnector1">
            <a:avLst/>
          </a:prstGeom>
          <a:ln w="76200">
            <a:solidFill>
              <a:schemeClr val="accent2">
                <a:lumMod val="50000"/>
              </a:schemeClr>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25932" y="1375061"/>
            <a:ext cx="7605641" cy="184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The sunset of the 8</a:t>
            </a:r>
            <a:r>
              <a:rPr lang="en-CA" sz="2800" b="1" baseline="30000"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day occurs; the </a:t>
            </a:r>
            <a:r>
              <a:rPr lang="en-CA" sz="2800" b="1" u="sng" dirty="0">
                <a:ln w="6600">
                  <a:solidFill>
                    <a:srgbClr val="002060"/>
                  </a:solidFill>
                  <a:prstDash val="solid"/>
                </a:ln>
                <a:solidFill>
                  <a:srgbClr val="FF00FF"/>
                </a:solidFill>
                <a:effectLst>
                  <a:outerShdw dist="38100" dir="2700000" algn="tl" rotWithShape="0">
                    <a:schemeClr val="accent2"/>
                  </a:outerShdw>
                </a:effectLst>
              </a:rPr>
              <a:t>mixture </a:t>
            </a:r>
            <a:br>
              <a:rPr lang="en-CA" sz="2800" b="1" u="sng" dirty="0">
                <a:ln w="6600">
                  <a:solidFill>
                    <a:srgbClr val="002060"/>
                  </a:solidFill>
                  <a:prstDash val="solid"/>
                </a:ln>
                <a:solidFill>
                  <a:srgbClr val="FF00FF"/>
                </a:solidFill>
                <a:effectLst>
                  <a:outerShdw dist="38100" dir="2700000" algn="tl" rotWithShape="0">
                    <a:schemeClr val="accent2"/>
                  </a:outerShdw>
                </a:effectLst>
              </a:rPr>
            </a:br>
            <a:r>
              <a:rPr lang="en-CA" sz="2800" b="1" u="sng" dirty="0">
                <a:ln w="6600">
                  <a:solidFill>
                    <a:srgbClr val="002060"/>
                  </a:solidFill>
                  <a:prstDash val="solid"/>
                </a:ln>
                <a:solidFill>
                  <a:srgbClr val="FF00FF"/>
                </a:solidFill>
                <a:effectLst>
                  <a:outerShdw dist="38100" dir="2700000" algn="tl" rotWithShape="0">
                    <a:schemeClr val="accent2"/>
                  </a:outerShdw>
                </a:effectLst>
              </a:rPr>
              <a:t>of li</a:t>
            </a:r>
            <a:r>
              <a:rPr lang="en-CA" sz="2800" b="1" dirty="0">
                <a:ln w="6600">
                  <a:solidFill>
                    <a:srgbClr val="002060"/>
                  </a:solidFill>
                  <a:prstDash val="solid"/>
                </a:ln>
                <a:solidFill>
                  <a:srgbClr val="FF00FF"/>
                </a:solidFill>
                <a:effectLst>
                  <a:outerShdw dist="38100" dir="2700000" algn="tl" rotWithShape="0">
                    <a:schemeClr val="accent2"/>
                  </a:outerShdw>
                </a:effectLst>
              </a:rPr>
              <a:t>g</a:t>
            </a:r>
            <a:r>
              <a:rPr lang="en-CA" sz="2800" b="1" u="sng" dirty="0">
                <a:ln w="6600">
                  <a:solidFill>
                    <a:srgbClr val="002060"/>
                  </a:solidFill>
                  <a:prstDash val="solid"/>
                </a:ln>
                <a:solidFill>
                  <a:srgbClr val="FF00FF"/>
                </a:solidFill>
                <a:effectLst>
                  <a:outerShdw dist="38100" dir="2700000" algn="tl" rotWithShape="0">
                    <a:schemeClr val="accent2"/>
                  </a:outerShdw>
                </a:effectLst>
              </a:rPr>
              <a:t>ht and darkness</a:t>
            </a:r>
            <a:r>
              <a:rPr lang="en-CA" sz="2800" b="1" dirty="0">
                <a:ln w="6600">
                  <a:solidFill>
                    <a:srgbClr val="002060"/>
                  </a:solidFill>
                  <a:prstDash val="solid"/>
                </a:ln>
                <a:solidFill>
                  <a:srgbClr val="FF00FF"/>
                </a:solidFill>
                <a:effectLst>
                  <a:outerShdw dist="38100" dir="2700000" algn="tl" rotWithShape="0">
                    <a:schemeClr val="accent2"/>
                  </a:outerShdw>
                </a:effectLst>
              </a:rPr>
              <a:t> </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commences, initiating</a:t>
            </a:r>
            <a:b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b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the evening mixture of the </a:t>
            </a:r>
            <a:r>
              <a:rPr lang="en-CA" sz="2800" b="1" dirty="0">
                <a:ln w="6600">
                  <a:solidFill>
                    <a:srgbClr val="002060"/>
                  </a:solidFill>
                  <a:prstDash val="solid"/>
                </a:ln>
                <a:solidFill>
                  <a:srgbClr val="FF0066"/>
                </a:solidFill>
                <a:effectLst>
                  <a:outerShdw dist="38100" dir="2700000" algn="tl" rotWithShape="0">
                    <a:schemeClr val="accent2"/>
                  </a:outerShdw>
                </a:effectLst>
              </a:rPr>
              <a:t>9</a:t>
            </a:r>
            <a:r>
              <a:rPr lang="en-CA" sz="2800" b="1" baseline="30000" dirty="0">
                <a:ln w="6600">
                  <a:solidFill>
                    <a:srgbClr val="002060"/>
                  </a:solidFill>
                  <a:prstDash val="solid"/>
                </a:ln>
                <a:solidFill>
                  <a:srgbClr val="FF0066"/>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of Tishri</a:t>
            </a:r>
            <a:b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b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 all 24 hours of the </a:t>
            </a:r>
            <a:r>
              <a:rPr lang="en-CA" sz="2800" b="1" dirty="0">
                <a:ln w="6600">
                  <a:solidFill>
                    <a:srgbClr val="002060"/>
                  </a:solidFill>
                  <a:prstDash val="solid"/>
                </a:ln>
                <a:solidFill>
                  <a:srgbClr val="FF0066"/>
                </a:solidFill>
                <a:effectLst>
                  <a:outerShdw dist="38100" dir="2700000" algn="tl" rotWithShape="0">
                    <a:schemeClr val="accent2"/>
                  </a:outerShdw>
                </a:effectLst>
              </a:rPr>
              <a:t>9</a:t>
            </a:r>
            <a:r>
              <a:rPr lang="en-CA" sz="2800" b="1" baseline="30000" dirty="0">
                <a:ln w="6600">
                  <a:solidFill>
                    <a:srgbClr val="002060"/>
                  </a:solidFill>
                  <a:prstDash val="solid"/>
                </a:ln>
                <a:solidFill>
                  <a:srgbClr val="FF0066"/>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begin right here!  </a:t>
            </a:r>
          </a:p>
        </p:txBody>
      </p:sp>
      <p:sp>
        <p:nvSpPr>
          <p:cNvPr id="17" name="Rectangle 16"/>
          <p:cNvSpPr/>
          <p:nvPr/>
        </p:nvSpPr>
        <p:spPr>
          <a:xfrm>
            <a:off x="166833" y="4387387"/>
            <a:ext cx="11608710" cy="2218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3200" dirty="0">
                <a:solidFill>
                  <a:schemeClr val="tx1"/>
                </a:solidFill>
              </a:rPr>
              <a:t>    There can     be only be </a:t>
            </a:r>
            <a:r>
              <a:rPr lang="en-CA" sz="3200" b="1" dirty="0">
                <a:solidFill>
                  <a:schemeClr val="accent2">
                    <a:lumMod val="50000"/>
                  </a:schemeClr>
                </a:solidFill>
              </a:rPr>
              <a:t>ONE</a:t>
            </a:r>
            <a:r>
              <a:rPr lang="en-CA" sz="3200" dirty="0"/>
              <a:t> </a:t>
            </a:r>
            <a:r>
              <a:rPr lang="en-CA" sz="3200" b="1" u="sng" dirty="0">
                <a:solidFill>
                  <a:schemeClr val="tx1"/>
                </a:solidFill>
              </a:rPr>
              <a:t>evenin</a:t>
            </a:r>
            <a:r>
              <a:rPr lang="en-CA" sz="3200" b="1" dirty="0">
                <a:solidFill>
                  <a:schemeClr val="tx1"/>
                </a:solidFill>
              </a:rPr>
              <a:t>g </a:t>
            </a:r>
            <a:r>
              <a:rPr lang="en-CA" sz="3200" b="1" u="sng" dirty="0">
                <a:solidFill>
                  <a:schemeClr val="tx1"/>
                </a:solidFill>
              </a:rPr>
              <a:t>mixture</a:t>
            </a:r>
            <a:r>
              <a:rPr lang="en-CA" sz="3200" b="1" dirty="0">
                <a:solidFill>
                  <a:schemeClr val="tx1"/>
                </a:solidFill>
              </a:rPr>
              <a:t> </a:t>
            </a:r>
            <a:r>
              <a:rPr lang="en-CA" sz="3200" b="1" dirty="0">
                <a:solidFill>
                  <a:srgbClr val="FF0066"/>
                </a:solidFill>
              </a:rPr>
              <a:t>per 24 hour period!!</a:t>
            </a:r>
            <a:br>
              <a:rPr lang="en-CA" sz="3200" b="1" dirty="0">
                <a:solidFill>
                  <a:srgbClr val="FF0066"/>
                </a:solidFill>
              </a:rPr>
            </a:br>
            <a:r>
              <a:rPr lang="en-CA" sz="3200" b="1" dirty="0">
                <a:solidFill>
                  <a:srgbClr val="FF0066"/>
                </a:solidFill>
              </a:rPr>
              <a:t>    </a:t>
            </a:r>
            <a:r>
              <a:rPr lang="en-CA" sz="3200" dirty="0">
                <a:solidFill>
                  <a:schemeClr val="tx1"/>
                </a:solidFill>
              </a:rPr>
              <a:t>It is at this </a:t>
            </a:r>
            <a:r>
              <a:rPr lang="en-CA" sz="3200" b="1" dirty="0">
                <a:solidFill>
                  <a:schemeClr val="accent2">
                    <a:lumMod val="50000"/>
                  </a:schemeClr>
                </a:solidFill>
              </a:rPr>
              <a:t>p</a:t>
            </a:r>
            <a:r>
              <a:rPr lang="en-CA" sz="3200" b="1" u="sng" dirty="0">
                <a:solidFill>
                  <a:schemeClr val="accent2">
                    <a:lumMod val="50000"/>
                  </a:schemeClr>
                </a:solidFill>
              </a:rPr>
              <a:t>oint</a:t>
            </a:r>
            <a:r>
              <a:rPr lang="en-CA" sz="3200" dirty="0">
                <a:solidFill>
                  <a:schemeClr val="tx1"/>
                </a:solidFill>
              </a:rPr>
              <a:t> that some declare the</a:t>
            </a:r>
          </a:p>
          <a:p>
            <a:pPr algn="ctr"/>
            <a:r>
              <a:rPr lang="en-CA" sz="3200" dirty="0">
                <a:solidFill>
                  <a:schemeClr val="tx1"/>
                </a:solidFill>
              </a:rPr>
              <a:t> </a:t>
            </a:r>
            <a:r>
              <a:rPr lang="en-CA" sz="3200" b="1" u="sng" dirty="0">
                <a:solidFill>
                  <a:srgbClr val="A50021"/>
                </a:solidFill>
                <a:effectLst>
                  <a:glow rad="228600">
                    <a:schemeClr val="accent4">
                      <a:satMod val="175000"/>
                      <a:alpha val="40000"/>
                    </a:schemeClr>
                  </a:glow>
                </a:effectLst>
              </a:rPr>
              <a:t>start</a:t>
            </a:r>
            <a:r>
              <a:rPr lang="en-CA" sz="3200" b="1" u="sng" dirty="0">
                <a:solidFill>
                  <a:srgbClr val="A50021"/>
                </a:solidFill>
              </a:rPr>
              <a:t> of Atonement Sabbath Da</a:t>
            </a:r>
            <a:r>
              <a:rPr lang="en-CA" sz="3200" b="1" dirty="0">
                <a:solidFill>
                  <a:srgbClr val="A50021"/>
                </a:solidFill>
              </a:rPr>
              <a:t>y! </a:t>
            </a:r>
            <a:r>
              <a:rPr lang="en-CA" sz="3200" b="1" dirty="0">
                <a:solidFill>
                  <a:srgbClr val="FF3300"/>
                </a:solidFill>
                <a:latin typeface="Ravie" panose="04040805050809020602" pitchFamily="82" charset="0"/>
              </a:rPr>
              <a:t>(~?~?~!)</a:t>
            </a:r>
          </a:p>
        </p:txBody>
      </p:sp>
      <p:cxnSp>
        <p:nvCxnSpPr>
          <p:cNvPr id="19" name="Straight Connector 18"/>
          <p:cNvCxnSpPr/>
          <p:nvPr/>
        </p:nvCxnSpPr>
        <p:spPr>
          <a:xfrm flipV="1">
            <a:off x="11225352" y="3142155"/>
            <a:ext cx="0" cy="96829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010137" y="299082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cxnSp>
        <p:nvCxnSpPr>
          <p:cNvPr id="22" name="Straight Arrow Connector 21"/>
          <p:cNvCxnSpPr/>
          <p:nvPr/>
        </p:nvCxnSpPr>
        <p:spPr>
          <a:xfrm flipH="1" flipV="1">
            <a:off x="2183130" y="3897630"/>
            <a:ext cx="2257065" cy="962694"/>
          </a:xfrm>
          <a:prstGeom prst="straightConnector1">
            <a:avLst/>
          </a:prstGeom>
          <a:ln w="76200">
            <a:solidFill>
              <a:schemeClr val="accent2">
                <a:lumMod val="50000"/>
              </a:schemeClr>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057400" y="4091942"/>
            <a:ext cx="471616" cy="1246177"/>
          </a:xfrm>
          <a:prstGeom prst="straightConnector1">
            <a:avLst/>
          </a:prstGeom>
          <a:ln w="76200">
            <a:solidFill>
              <a:schemeClr val="accent2">
                <a:lumMod val="50000"/>
              </a:schemeClr>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65279" y="1584384"/>
            <a:ext cx="2979252" cy="914400"/>
          </a:xfrm>
          <a:prstGeom prst="rect">
            <a:avLst/>
          </a:prstGeom>
          <a:solidFill>
            <a:schemeClr val="bg1">
              <a:lumMod val="85000"/>
            </a:schemeClr>
          </a:solidFill>
          <a:ln w="381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Sunset changes the “day” here! </a:t>
            </a:r>
            <a:r>
              <a:rPr lang="en-CA" sz="2800" b="1" dirty="0">
                <a:solidFill>
                  <a:srgbClr val="FF0066"/>
                </a:solidFill>
              </a:rPr>
              <a:t>(???)</a:t>
            </a:r>
          </a:p>
        </p:txBody>
      </p:sp>
      <p:sp>
        <p:nvSpPr>
          <p:cNvPr id="7" name="Slide Number Placeholder 6"/>
          <p:cNvSpPr>
            <a:spLocks noGrp="1"/>
          </p:cNvSpPr>
          <p:nvPr>
            <p:ph type="sldNum" sz="quarter" idx="12"/>
          </p:nvPr>
        </p:nvSpPr>
        <p:spPr>
          <a:xfrm>
            <a:off x="11487149" y="6311623"/>
            <a:ext cx="470991" cy="365125"/>
          </a:xfrm>
        </p:spPr>
        <p:txBody>
          <a:bodyPr>
            <a:scene3d>
              <a:camera prst="orthographicFront"/>
              <a:lightRig rig="threePt" dir="t"/>
            </a:scene3d>
            <a:sp3d extrusionH="57150">
              <a:bevelT w="38100" h="38100"/>
            </a:sp3d>
          </a:bodyPr>
          <a:lstStyle/>
          <a:p>
            <a:fld id="{0FAB87E4-7748-4117-92E5-790DAABEC644}" type="slidenum">
              <a:rPr lang="en-US" sz="1400" b="1" smtClean="0">
                <a:solidFill>
                  <a:schemeClr val="tx1"/>
                </a:solidFill>
              </a:rPr>
              <a:t>34</a:t>
            </a:fld>
            <a:endParaRPr lang="en-US" sz="1400" b="1" dirty="0">
              <a:solidFill>
                <a:schemeClr val="tx1"/>
              </a:solidFill>
            </a:endParaRPr>
          </a:p>
        </p:txBody>
      </p:sp>
    </p:spTree>
    <p:extLst>
      <p:ext uri="{BB962C8B-B14F-4D97-AF65-F5344CB8AC3E}">
        <p14:creationId xmlns:p14="http://schemas.microsoft.com/office/powerpoint/2010/main" val="42180607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nodeType="with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 presetClass="entr" presetSubtype="3" fill="hold" grpId="0" nodeType="withEffect">
                                  <p:stCondLst>
                                    <p:cond delay="175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250" fill="hold"/>
                                        <p:tgtEl>
                                          <p:spTgt spid="6"/>
                                        </p:tgtEl>
                                        <p:attrNameLst>
                                          <p:attrName>ppt_x</p:attrName>
                                        </p:attrNameLst>
                                      </p:cBhvr>
                                      <p:tavLst>
                                        <p:tav tm="0">
                                          <p:val>
                                            <p:strVal val="1+#ppt_w/2"/>
                                          </p:val>
                                        </p:tav>
                                        <p:tav tm="100000">
                                          <p:val>
                                            <p:strVal val="#ppt_x"/>
                                          </p:val>
                                        </p:tav>
                                      </p:tavLst>
                                    </p:anim>
                                    <p:anim calcmode="lin" valueType="num">
                                      <p:cBhvr additive="base">
                                        <p:cTn id="40"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000"/>
                                        <p:tgtEl>
                                          <p:spTgt spid="4"/>
                                        </p:tgtEl>
                                      </p:cBhvr>
                                    </p:animEffect>
                                    <p:anim calcmode="lin" valueType="num">
                                      <p:cBhvr>
                                        <p:cTn id="46" dur="2000" fill="hold"/>
                                        <p:tgtEl>
                                          <p:spTgt spid="4"/>
                                        </p:tgtEl>
                                        <p:attrNameLst>
                                          <p:attrName>ppt_w</p:attrName>
                                        </p:attrNameLst>
                                      </p:cBhvr>
                                      <p:tavLst>
                                        <p:tav tm="0" fmla="#ppt_w*sin(2.5*pi*$)">
                                          <p:val>
                                            <p:fltVal val="0"/>
                                          </p:val>
                                        </p:tav>
                                        <p:tav tm="100000">
                                          <p:val>
                                            <p:fltVal val="1"/>
                                          </p:val>
                                        </p:tav>
                                      </p:tavLst>
                                    </p:anim>
                                    <p:anim calcmode="lin" valueType="num">
                                      <p:cBhvr>
                                        <p:cTn id="47" dur="2000" fill="hold"/>
                                        <p:tgtEl>
                                          <p:spTgt spid="4"/>
                                        </p:tgtEl>
                                        <p:attrNameLst>
                                          <p:attrName>ppt_h</p:attrName>
                                        </p:attrNameLst>
                                      </p:cBhvr>
                                      <p:tavLst>
                                        <p:tav tm="0">
                                          <p:val>
                                            <p:strVal val="#ppt_h"/>
                                          </p:val>
                                        </p:tav>
                                        <p:tav tm="100000">
                                          <p:val>
                                            <p:strVal val="#ppt_h"/>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750"/>
                                        <p:tgtEl>
                                          <p:spTgt spid="8"/>
                                        </p:tgtEl>
                                      </p:cBhvr>
                                    </p:animEffect>
                                  </p:childTnLst>
                                </p:cTn>
                              </p:par>
                              <p:par>
                                <p:cTn id="58" presetID="22" presetClass="entr" presetSubtype="8" fill="hold" grpId="0" nodeType="withEffect">
                                  <p:stCondLst>
                                    <p:cond delay="75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750"/>
                                        <p:tgtEl>
                                          <p:spTgt spid="9"/>
                                        </p:tgtEl>
                                      </p:cBhvr>
                                    </p:animEffect>
                                  </p:childTnLst>
                                </p:cTn>
                              </p:par>
                              <p:par>
                                <p:cTn id="61" presetID="26" presetClass="entr" presetSubtype="0" fill="hold" grpId="0" nodeType="withEffect">
                                  <p:stCondLst>
                                    <p:cond delay="150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80">
                                          <p:stCondLst>
                                            <p:cond delay="0"/>
                                          </p:stCondLst>
                                        </p:cTn>
                                        <p:tgtEl>
                                          <p:spTgt spid="20"/>
                                        </p:tgtEl>
                                      </p:cBhvr>
                                    </p:animEffect>
                                    <p:anim calcmode="lin" valueType="num">
                                      <p:cBhvr>
                                        <p:cTn id="6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9" dur="26">
                                          <p:stCondLst>
                                            <p:cond delay="650"/>
                                          </p:stCondLst>
                                        </p:cTn>
                                        <p:tgtEl>
                                          <p:spTgt spid="20"/>
                                        </p:tgtEl>
                                      </p:cBhvr>
                                      <p:to x="100000" y="60000"/>
                                    </p:animScale>
                                    <p:animScale>
                                      <p:cBhvr>
                                        <p:cTn id="70" dur="166" decel="50000">
                                          <p:stCondLst>
                                            <p:cond delay="676"/>
                                          </p:stCondLst>
                                        </p:cTn>
                                        <p:tgtEl>
                                          <p:spTgt spid="20"/>
                                        </p:tgtEl>
                                      </p:cBhvr>
                                      <p:to x="100000" y="100000"/>
                                    </p:animScale>
                                    <p:animScale>
                                      <p:cBhvr>
                                        <p:cTn id="71" dur="26">
                                          <p:stCondLst>
                                            <p:cond delay="1312"/>
                                          </p:stCondLst>
                                        </p:cTn>
                                        <p:tgtEl>
                                          <p:spTgt spid="20"/>
                                        </p:tgtEl>
                                      </p:cBhvr>
                                      <p:to x="100000" y="80000"/>
                                    </p:animScale>
                                    <p:animScale>
                                      <p:cBhvr>
                                        <p:cTn id="72" dur="166" decel="50000">
                                          <p:stCondLst>
                                            <p:cond delay="1338"/>
                                          </p:stCondLst>
                                        </p:cTn>
                                        <p:tgtEl>
                                          <p:spTgt spid="20"/>
                                        </p:tgtEl>
                                      </p:cBhvr>
                                      <p:to x="100000" y="100000"/>
                                    </p:animScale>
                                    <p:animScale>
                                      <p:cBhvr>
                                        <p:cTn id="73" dur="26">
                                          <p:stCondLst>
                                            <p:cond delay="1642"/>
                                          </p:stCondLst>
                                        </p:cTn>
                                        <p:tgtEl>
                                          <p:spTgt spid="20"/>
                                        </p:tgtEl>
                                      </p:cBhvr>
                                      <p:to x="100000" y="90000"/>
                                    </p:animScale>
                                    <p:animScale>
                                      <p:cBhvr>
                                        <p:cTn id="74" dur="166" decel="50000">
                                          <p:stCondLst>
                                            <p:cond delay="1668"/>
                                          </p:stCondLst>
                                        </p:cTn>
                                        <p:tgtEl>
                                          <p:spTgt spid="20"/>
                                        </p:tgtEl>
                                      </p:cBhvr>
                                      <p:to x="100000" y="100000"/>
                                    </p:animScale>
                                    <p:animScale>
                                      <p:cBhvr>
                                        <p:cTn id="75" dur="26">
                                          <p:stCondLst>
                                            <p:cond delay="1808"/>
                                          </p:stCondLst>
                                        </p:cTn>
                                        <p:tgtEl>
                                          <p:spTgt spid="20"/>
                                        </p:tgtEl>
                                      </p:cBhvr>
                                      <p:to x="100000" y="95000"/>
                                    </p:animScale>
                                    <p:animScale>
                                      <p:cBhvr>
                                        <p:cTn id="76" dur="166" decel="50000">
                                          <p:stCondLst>
                                            <p:cond delay="1834"/>
                                          </p:stCondLst>
                                        </p:cTn>
                                        <p:tgtEl>
                                          <p:spTgt spid="20"/>
                                        </p:tgtEl>
                                      </p:cBhvr>
                                      <p:to x="100000" y="100000"/>
                                    </p:animScale>
                                  </p:childTnLst>
                                </p:cTn>
                              </p:par>
                              <p:par>
                                <p:cTn id="77" presetID="26" presetClass="entr" presetSubtype="0" fill="hold" nodeType="withEffect">
                                  <p:stCondLst>
                                    <p:cond delay="1500"/>
                                  </p:stCondLst>
                                  <p:childTnLst>
                                    <p:set>
                                      <p:cBhvr>
                                        <p:cTn id="78" dur="1" fill="hold">
                                          <p:stCondLst>
                                            <p:cond delay="0"/>
                                          </p:stCondLst>
                                        </p:cTn>
                                        <p:tgtEl>
                                          <p:spTgt spid="19"/>
                                        </p:tgtEl>
                                        <p:attrNameLst>
                                          <p:attrName>style.visibility</p:attrName>
                                        </p:attrNameLst>
                                      </p:cBhvr>
                                      <p:to>
                                        <p:strVal val="visible"/>
                                      </p:to>
                                    </p:set>
                                    <p:animEffect transition="in" filter="wipe(down)">
                                      <p:cBhvr>
                                        <p:cTn id="79" dur="580">
                                          <p:stCondLst>
                                            <p:cond delay="0"/>
                                          </p:stCondLst>
                                        </p:cTn>
                                        <p:tgtEl>
                                          <p:spTgt spid="19"/>
                                        </p:tgtEl>
                                      </p:cBhvr>
                                    </p:animEffect>
                                    <p:anim calcmode="lin" valueType="num">
                                      <p:cBhvr>
                                        <p:cTn id="8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5" dur="26">
                                          <p:stCondLst>
                                            <p:cond delay="650"/>
                                          </p:stCondLst>
                                        </p:cTn>
                                        <p:tgtEl>
                                          <p:spTgt spid="19"/>
                                        </p:tgtEl>
                                      </p:cBhvr>
                                      <p:to x="100000" y="60000"/>
                                    </p:animScale>
                                    <p:animScale>
                                      <p:cBhvr>
                                        <p:cTn id="86" dur="166" decel="50000">
                                          <p:stCondLst>
                                            <p:cond delay="676"/>
                                          </p:stCondLst>
                                        </p:cTn>
                                        <p:tgtEl>
                                          <p:spTgt spid="19"/>
                                        </p:tgtEl>
                                      </p:cBhvr>
                                      <p:to x="100000" y="100000"/>
                                    </p:animScale>
                                    <p:animScale>
                                      <p:cBhvr>
                                        <p:cTn id="87" dur="26">
                                          <p:stCondLst>
                                            <p:cond delay="1312"/>
                                          </p:stCondLst>
                                        </p:cTn>
                                        <p:tgtEl>
                                          <p:spTgt spid="19"/>
                                        </p:tgtEl>
                                      </p:cBhvr>
                                      <p:to x="100000" y="80000"/>
                                    </p:animScale>
                                    <p:animScale>
                                      <p:cBhvr>
                                        <p:cTn id="88" dur="166" decel="50000">
                                          <p:stCondLst>
                                            <p:cond delay="1338"/>
                                          </p:stCondLst>
                                        </p:cTn>
                                        <p:tgtEl>
                                          <p:spTgt spid="19"/>
                                        </p:tgtEl>
                                      </p:cBhvr>
                                      <p:to x="100000" y="100000"/>
                                    </p:animScale>
                                    <p:animScale>
                                      <p:cBhvr>
                                        <p:cTn id="89" dur="26">
                                          <p:stCondLst>
                                            <p:cond delay="1642"/>
                                          </p:stCondLst>
                                        </p:cTn>
                                        <p:tgtEl>
                                          <p:spTgt spid="19"/>
                                        </p:tgtEl>
                                      </p:cBhvr>
                                      <p:to x="100000" y="90000"/>
                                    </p:animScale>
                                    <p:animScale>
                                      <p:cBhvr>
                                        <p:cTn id="90" dur="166" decel="50000">
                                          <p:stCondLst>
                                            <p:cond delay="1668"/>
                                          </p:stCondLst>
                                        </p:cTn>
                                        <p:tgtEl>
                                          <p:spTgt spid="19"/>
                                        </p:tgtEl>
                                      </p:cBhvr>
                                      <p:to x="100000" y="100000"/>
                                    </p:animScale>
                                    <p:animScale>
                                      <p:cBhvr>
                                        <p:cTn id="91" dur="26">
                                          <p:stCondLst>
                                            <p:cond delay="1808"/>
                                          </p:stCondLst>
                                        </p:cTn>
                                        <p:tgtEl>
                                          <p:spTgt spid="19"/>
                                        </p:tgtEl>
                                      </p:cBhvr>
                                      <p:to x="100000" y="95000"/>
                                    </p:animScale>
                                    <p:animScale>
                                      <p:cBhvr>
                                        <p:cTn id="92" dur="166" decel="50000">
                                          <p:stCondLst>
                                            <p:cond delay="1834"/>
                                          </p:stCondLst>
                                        </p:cTn>
                                        <p:tgtEl>
                                          <p:spTgt spid="19"/>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up)">
                                      <p:cBhvr>
                                        <p:cTn id="97" dur="1000"/>
                                        <p:tgtEl>
                                          <p:spTgt spid="17"/>
                                        </p:tgtEl>
                                      </p:cBhvr>
                                    </p:animEffect>
                                  </p:childTnLst>
                                </p:cTn>
                              </p:par>
                              <p:par>
                                <p:cTn id="98" presetID="22" presetClass="entr" presetSubtype="4" fill="hold" nodeType="withEffect">
                                  <p:stCondLst>
                                    <p:cond delay="750"/>
                                  </p:stCondLst>
                                  <p:childTnLst>
                                    <p:set>
                                      <p:cBhvr>
                                        <p:cTn id="99" dur="1" fill="hold">
                                          <p:stCondLst>
                                            <p:cond delay="0"/>
                                          </p:stCondLst>
                                        </p:cTn>
                                        <p:tgtEl>
                                          <p:spTgt spid="22"/>
                                        </p:tgtEl>
                                        <p:attrNameLst>
                                          <p:attrName>style.visibility</p:attrName>
                                        </p:attrNameLst>
                                      </p:cBhvr>
                                      <p:to>
                                        <p:strVal val="visible"/>
                                      </p:to>
                                    </p:set>
                                    <p:animEffect transition="in" filter="wipe(down)">
                                      <p:cBhvr>
                                        <p:cTn id="100" dur="1000"/>
                                        <p:tgtEl>
                                          <p:spTgt spid="22"/>
                                        </p:tgtEl>
                                      </p:cBhvr>
                                    </p:animEffect>
                                  </p:childTnLst>
                                </p:cTn>
                              </p:par>
                              <p:par>
                                <p:cTn id="101" presetID="22" presetClass="entr" presetSubtype="4" fill="hold" nodeType="withEffect">
                                  <p:stCondLst>
                                    <p:cond delay="2250"/>
                                  </p:stCondLst>
                                  <p:childTnLst>
                                    <p:set>
                                      <p:cBhvr>
                                        <p:cTn id="102" dur="1" fill="hold">
                                          <p:stCondLst>
                                            <p:cond delay="0"/>
                                          </p:stCondLst>
                                        </p:cTn>
                                        <p:tgtEl>
                                          <p:spTgt spid="25"/>
                                        </p:tgtEl>
                                        <p:attrNameLst>
                                          <p:attrName>style.visibility</p:attrName>
                                        </p:attrNameLst>
                                      </p:cBhvr>
                                      <p:to>
                                        <p:strVal val="visible"/>
                                      </p:to>
                                    </p:set>
                                    <p:animEffect transition="in" filter="wipe(down)">
                                      <p:cBhvr>
                                        <p:cTn id="10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3" grpId="0"/>
      <p:bldP spid="16" grpId="0"/>
      <p:bldP spid="17"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9966FF">
              <a:alpha val="30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65279" y="168577"/>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2800" dirty="0">
              <a:solidFill>
                <a:schemeClr val="accent2">
                  <a:lumMod val="50000"/>
                </a:schemeClr>
              </a:solidFill>
            </a:endParaRP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666023" y="3479074"/>
            <a:ext cx="1363075" cy="631372"/>
          </a:xfrm>
          <a:prstGeom prst="rect">
            <a:avLst/>
          </a:prstGeom>
          <a:solidFill>
            <a:schemeClr val="bg1"/>
          </a:solidFill>
          <a:ln w="28575">
            <a:solidFill>
              <a:srgbClr val="A5002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tx1"/>
                </a:solidFill>
              </a:rPr>
              <a:t>8</a:t>
            </a:r>
            <a:r>
              <a:rPr lang="en-CA" sz="3600" baseline="30000" dirty="0">
                <a:solidFill>
                  <a:schemeClr val="tx1"/>
                </a:solidFill>
              </a:rPr>
              <a:t>th</a:t>
            </a:r>
            <a:r>
              <a:rPr lang="en-CA" dirty="0"/>
              <a:t> </a:t>
            </a:r>
          </a:p>
        </p:txBody>
      </p:sp>
      <p:sp>
        <p:nvSpPr>
          <p:cNvPr id="6" name="Rectangle 5"/>
          <p:cNvSpPr/>
          <p:nvPr/>
        </p:nvSpPr>
        <p:spPr>
          <a:xfrm>
            <a:off x="2107478" y="3479074"/>
            <a:ext cx="173989" cy="631372"/>
          </a:xfrm>
          <a:prstGeom prst="rect">
            <a:avLst/>
          </a:prstGeom>
          <a:solidFill>
            <a:schemeClr val="accent2">
              <a:lumMod val="75000"/>
            </a:schemeClr>
          </a:soli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2281468" y="3479074"/>
            <a:ext cx="4006125" cy="631372"/>
          </a:xfrm>
          <a:prstGeom prst="rect">
            <a:avLst/>
          </a:prstGeom>
          <a:solidFill>
            <a:srgbClr val="00206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9</a:t>
            </a:r>
            <a:r>
              <a:rPr lang="en-CA" sz="3600" b="1" baseline="30000" dirty="0"/>
              <a:t>th</a:t>
            </a:r>
            <a:r>
              <a:rPr lang="en-CA" sz="3600" b="1" dirty="0"/>
              <a:t> of Tishri</a:t>
            </a:r>
          </a:p>
        </p:txBody>
      </p:sp>
      <p:cxnSp>
        <p:nvCxnSpPr>
          <p:cNvPr id="11" name="Straight Connector 10"/>
          <p:cNvCxnSpPr/>
          <p:nvPr/>
        </p:nvCxnSpPr>
        <p:spPr>
          <a:xfrm rot="120000" flipH="1" flipV="1">
            <a:off x="2046516" y="2498784"/>
            <a:ext cx="43545" cy="162054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74359" y="264576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17" name="Rectangle 16"/>
          <p:cNvSpPr/>
          <p:nvPr/>
        </p:nvSpPr>
        <p:spPr>
          <a:xfrm>
            <a:off x="306886" y="4748788"/>
            <a:ext cx="11608710" cy="1597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dirty="0">
                <a:solidFill>
                  <a:schemeClr val="tx1"/>
                </a:solidFill>
              </a:rPr>
              <a:t>That is </a:t>
            </a:r>
            <a:r>
              <a:rPr lang="en-CA" sz="3200" b="1" u="sng" dirty="0">
                <a:solidFill>
                  <a:srgbClr val="FF0066"/>
                </a:solidFill>
              </a:rPr>
              <a:t>24 hours of Atonement</a:t>
            </a:r>
            <a:r>
              <a:rPr lang="en-CA" sz="3200" b="1" dirty="0">
                <a:solidFill>
                  <a:srgbClr val="FF0066"/>
                </a:solidFill>
              </a:rPr>
              <a:t> - </a:t>
            </a:r>
            <a:r>
              <a:rPr lang="en-CA" sz="4800" b="1" dirty="0">
                <a:ln>
                  <a:solidFill>
                    <a:sysClr val="windowText" lastClr="000000"/>
                  </a:solidFill>
                </a:ln>
                <a:solidFill>
                  <a:srgbClr val="FF0066"/>
                </a:solidFill>
                <a:effectLst>
                  <a:glow rad="127000">
                    <a:srgbClr val="00CC00"/>
                  </a:glow>
                </a:effectLst>
              </a:rPr>
              <a:t>BEFORE</a:t>
            </a:r>
            <a:r>
              <a:rPr lang="en-CA" sz="3200" b="1" dirty="0">
                <a:solidFill>
                  <a:srgbClr val="FF0066"/>
                </a:solidFill>
              </a:rPr>
              <a:t> - </a:t>
            </a:r>
            <a:r>
              <a:rPr lang="en-CA" sz="3200" dirty="0">
                <a:solidFill>
                  <a:schemeClr val="tx1"/>
                </a:solidFill>
              </a:rPr>
              <a:t>Tishri 10 even begins!</a:t>
            </a:r>
            <a:br>
              <a:rPr lang="en-CA" sz="3200" dirty="0">
                <a:solidFill>
                  <a:schemeClr val="tx1"/>
                </a:solidFill>
              </a:rPr>
            </a:br>
            <a:r>
              <a:rPr lang="en-CA" sz="3200" dirty="0">
                <a:solidFill>
                  <a:schemeClr val="tx1"/>
                </a:solidFill>
              </a:rPr>
              <a:t>Would that be the </a:t>
            </a:r>
            <a:r>
              <a:rPr lang="en-CA" sz="3200" b="1" u="sng" dirty="0">
                <a:solidFill>
                  <a:schemeClr val="tx1"/>
                </a:solidFill>
                <a:effectLst>
                  <a:glow rad="127000">
                    <a:srgbClr val="FFFF00"/>
                  </a:glow>
                </a:effectLst>
              </a:rPr>
              <a:t>FIRST OF</a:t>
            </a:r>
            <a:r>
              <a:rPr lang="en-CA" sz="3200" b="1" dirty="0">
                <a:solidFill>
                  <a:schemeClr val="tx1"/>
                </a:solidFill>
                <a:effectLst>
                  <a:glow rad="127000">
                    <a:srgbClr val="FFFF00"/>
                  </a:glow>
                </a:effectLst>
              </a:rPr>
              <a:t> </a:t>
            </a:r>
            <a:r>
              <a:rPr lang="en-CA" sz="3200" b="1" u="sng" dirty="0">
                <a:ln>
                  <a:solidFill>
                    <a:sysClr val="windowText" lastClr="000000"/>
                  </a:solidFill>
                </a:ln>
                <a:solidFill>
                  <a:srgbClr val="FF00FF"/>
                </a:solidFill>
                <a:effectLst>
                  <a:glow rad="127000">
                    <a:srgbClr val="FFFF00"/>
                  </a:glow>
                </a:effectLst>
                <a:latin typeface="Cooper Black" panose="0208090404030B020404" pitchFamily="18" charset="0"/>
              </a:rPr>
              <a:t>TWO</a:t>
            </a:r>
            <a:r>
              <a:rPr lang="en-CA" sz="3200" b="1" dirty="0">
                <a:solidFill>
                  <a:schemeClr val="tx1"/>
                </a:solidFill>
                <a:effectLst>
                  <a:glow rad="127000">
                    <a:srgbClr val="FFFF00"/>
                  </a:glow>
                </a:effectLst>
              </a:rPr>
              <a:t> </a:t>
            </a:r>
            <a:r>
              <a:rPr lang="en-CA" sz="3200" b="1" u="sng" dirty="0">
                <a:solidFill>
                  <a:schemeClr val="tx1"/>
                </a:solidFill>
                <a:effectLst>
                  <a:glow rad="127000">
                    <a:srgbClr val="FFFF00"/>
                  </a:glow>
                </a:effectLst>
              </a:rPr>
              <a:t>DAYS</a:t>
            </a:r>
            <a:r>
              <a:rPr lang="en-CA" sz="3200" b="1" dirty="0">
                <a:solidFill>
                  <a:schemeClr val="tx1"/>
                </a:solidFill>
                <a:effectLst>
                  <a:glow rad="127000">
                    <a:srgbClr val="FFFF00"/>
                  </a:glow>
                </a:effectLst>
              </a:rPr>
              <a:t> </a:t>
            </a:r>
            <a:r>
              <a:rPr lang="en-CA" sz="3200" dirty="0">
                <a:solidFill>
                  <a:schemeClr val="tx1"/>
                </a:solidFill>
                <a:effectLst/>
              </a:rPr>
              <a:t>f</a:t>
            </a:r>
            <a:r>
              <a:rPr lang="en-CA" sz="3200" dirty="0">
                <a:solidFill>
                  <a:schemeClr val="tx1"/>
                </a:solidFill>
              </a:rPr>
              <a:t>or Atonement celebration?</a:t>
            </a:r>
          </a:p>
        </p:txBody>
      </p:sp>
      <p:sp>
        <p:nvSpPr>
          <p:cNvPr id="20" name="Rectangle 19"/>
          <p:cNvSpPr/>
          <p:nvPr/>
        </p:nvSpPr>
        <p:spPr>
          <a:xfrm>
            <a:off x="10613389" y="2913013"/>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874359" y="1860266"/>
            <a:ext cx="2270172" cy="638518"/>
          </a:xfrm>
          <a:prstGeom prst="rect">
            <a:avLst/>
          </a:prstGeom>
          <a:solidFill>
            <a:schemeClr val="bg1">
              <a:lumMod val="85000"/>
            </a:schemeClr>
          </a:solidFill>
          <a:ln w="381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dirty="0">
                <a:solidFill>
                  <a:schemeClr val="tx1"/>
                </a:solidFill>
              </a:rPr>
              <a:t>Sunset changes the “day” here! </a:t>
            </a:r>
            <a:r>
              <a:rPr lang="en-CA" sz="2000" b="1" dirty="0">
                <a:solidFill>
                  <a:srgbClr val="FF0066"/>
                </a:solidFill>
              </a:rPr>
              <a:t>(???)</a:t>
            </a:r>
          </a:p>
        </p:txBody>
      </p:sp>
      <p:sp>
        <p:nvSpPr>
          <p:cNvPr id="7" name="Slide Number Placeholder 6"/>
          <p:cNvSpPr>
            <a:spLocks noGrp="1"/>
          </p:cNvSpPr>
          <p:nvPr>
            <p:ph type="sldNum" sz="quarter" idx="12"/>
          </p:nvPr>
        </p:nvSpPr>
        <p:spPr>
          <a:xfrm>
            <a:off x="11430000" y="6308911"/>
            <a:ext cx="521970" cy="365125"/>
          </a:xfrm>
        </p:spPr>
        <p:txBody>
          <a:bodyPr/>
          <a:lstStyle/>
          <a:p>
            <a:fld id="{0FAB87E4-7748-4117-92E5-790DAABEC644}" type="slidenum">
              <a:rPr lang="en-US" sz="1400" b="1" smtClean="0">
                <a:solidFill>
                  <a:schemeClr val="tx1"/>
                </a:solidFill>
              </a:rPr>
              <a:t>35</a:t>
            </a:fld>
            <a:endParaRPr lang="en-US" sz="1400" b="1" dirty="0">
              <a:solidFill>
                <a:schemeClr val="tx1"/>
              </a:solidFill>
            </a:endParaRPr>
          </a:p>
        </p:txBody>
      </p:sp>
      <p:cxnSp>
        <p:nvCxnSpPr>
          <p:cNvPr id="27" name="Straight Arrow Connector 26"/>
          <p:cNvCxnSpPr/>
          <p:nvPr/>
        </p:nvCxnSpPr>
        <p:spPr>
          <a:xfrm flipH="1">
            <a:off x="2068830" y="2041584"/>
            <a:ext cx="2427930" cy="1776036"/>
          </a:xfrm>
          <a:prstGeom prst="straightConnector1">
            <a:avLst/>
          </a:prstGeom>
          <a:ln w="76200">
            <a:solidFill>
              <a:srgbClr val="009999"/>
            </a:solidFill>
            <a:tailEnd type="triangle"/>
          </a:ln>
          <a:effectLst>
            <a:innerShdw blurRad="63500" dist="50800">
              <a:prstClr val="black">
                <a:alpha val="50000"/>
              </a:prstClr>
            </a:innerShd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rot="5400000">
            <a:off x="6222420" y="4652"/>
            <a:ext cx="887987" cy="9117874"/>
          </a:xfrm>
          <a:prstGeom prst="rightBrace">
            <a:avLst>
              <a:gd name="adj1" fmla="val 145327"/>
              <a:gd name="adj2" fmla="val 69043"/>
            </a:avLst>
          </a:prstGeom>
          <a:solidFill>
            <a:srgbClr val="C4FB81"/>
          </a:solidFill>
          <a:ln w="38100">
            <a:solidFill>
              <a:schemeClr val="accent6">
                <a:lumMod val="50000"/>
              </a:schemeClr>
            </a:solidFill>
          </a:ln>
          <a:effectLst>
            <a:glow rad="76200">
              <a:srgbClr val="CC66FF"/>
            </a:glow>
          </a:effectLst>
        </p:spPr>
        <p:style>
          <a:lnRef idx="1">
            <a:schemeClr val="accent1"/>
          </a:lnRef>
          <a:fillRef idx="0">
            <a:schemeClr val="accent1"/>
          </a:fillRef>
          <a:effectRef idx="0">
            <a:schemeClr val="accent1"/>
          </a:effectRef>
          <a:fontRef idx="minor">
            <a:schemeClr val="tx1"/>
          </a:fontRef>
        </p:style>
        <p:txBody>
          <a:bodyPr vert="vert270" rtlCol="0" anchor="ctr">
            <a:scene3d>
              <a:camera prst="orthographicFront"/>
              <a:lightRig rig="threePt" dir="t"/>
            </a:scene3d>
            <a:sp3d extrusionH="57150">
              <a:bevelT w="82550" h="38100" prst="coolSlant"/>
            </a:sp3d>
          </a:bodyPr>
          <a:lstStyle/>
          <a:p>
            <a:pPr algn="ctr"/>
            <a:r>
              <a:rPr lang="en-US" sz="2800" b="1" dirty="0">
                <a:solidFill>
                  <a:schemeClr val="accent6">
                    <a:lumMod val="50000"/>
                  </a:schemeClr>
                </a:solidFill>
              </a:rPr>
              <a:t>Yom Kippur begins here? … on the “even” of the 9</a:t>
            </a:r>
            <a:r>
              <a:rPr lang="en-US" sz="2800" b="1" baseline="30000" dirty="0">
                <a:solidFill>
                  <a:schemeClr val="accent6">
                    <a:lumMod val="50000"/>
                  </a:schemeClr>
                </a:solidFill>
              </a:rPr>
              <a:t>th</a:t>
            </a:r>
            <a:r>
              <a:rPr lang="en-US" sz="2800" b="1" dirty="0">
                <a:solidFill>
                  <a:schemeClr val="accent6">
                    <a:lumMod val="50000"/>
                  </a:schemeClr>
                </a:solidFill>
              </a:rPr>
              <a:t>?</a:t>
            </a:r>
            <a:endParaRPr lang="en-CA" b="1" dirty="0">
              <a:solidFill>
                <a:schemeClr val="accent6">
                  <a:lumMod val="50000"/>
                </a:schemeClr>
              </a:solidFill>
            </a:endParaRPr>
          </a:p>
        </p:txBody>
      </p:sp>
      <p:sp>
        <p:nvSpPr>
          <p:cNvPr id="22" name="Rectangle 21"/>
          <p:cNvSpPr/>
          <p:nvPr/>
        </p:nvSpPr>
        <p:spPr>
          <a:xfrm>
            <a:off x="323103" y="319428"/>
            <a:ext cx="3524278" cy="1201652"/>
          </a:xfrm>
          <a:prstGeom prst="rect">
            <a:avLst/>
          </a:prstGeom>
          <a:solidFill>
            <a:schemeClr val="bg1">
              <a:lumMod val="65000"/>
            </a:schemeClr>
          </a:solidFill>
          <a:ln w="3810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rgbClr val="FF0000"/>
                </a:solidFill>
              </a:rPr>
              <a:t>Sunset Theory – </a:t>
            </a:r>
            <a:br>
              <a:rPr lang="en-CA" sz="3600" b="1" dirty="0">
                <a:solidFill>
                  <a:srgbClr val="FF0000"/>
                </a:solidFill>
              </a:rPr>
            </a:br>
            <a:r>
              <a:rPr lang="en-CA" sz="3600" b="1" dirty="0">
                <a:solidFill>
                  <a:schemeClr val="tx1"/>
                </a:solidFill>
              </a:rPr>
              <a:t>Tishri </a:t>
            </a:r>
            <a:r>
              <a:rPr lang="en-CA" sz="3600" b="1" dirty="0">
                <a:solidFill>
                  <a:schemeClr val="tx1"/>
                </a:solidFill>
                <a:effectLst>
                  <a:glow rad="215900">
                    <a:srgbClr val="66FF33"/>
                  </a:glow>
                </a:effectLst>
              </a:rPr>
              <a:t>9</a:t>
            </a:r>
            <a:r>
              <a:rPr lang="en-CA" sz="3600" b="1" baseline="30000" dirty="0">
                <a:solidFill>
                  <a:schemeClr val="tx1"/>
                </a:solidFill>
                <a:effectLst>
                  <a:glow rad="215900">
                    <a:srgbClr val="66FF33"/>
                  </a:glow>
                </a:effectLst>
              </a:rPr>
              <a:t>th</a:t>
            </a:r>
            <a:r>
              <a:rPr lang="en-CA" sz="3600" b="1" dirty="0">
                <a:solidFill>
                  <a:schemeClr val="tx1"/>
                </a:solidFill>
                <a:effectLst>
                  <a:glow rad="215900">
                    <a:srgbClr val="66FF33"/>
                  </a:glow>
                </a:effectLst>
              </a:rPr>
              <a:t>!</a:t>
            </a:r>
          </a:p>
        </p:txBody>
      </p:sp>
      <p:sp>
        <p:nvSpPr>
          <p:cNvPr id="9" name="Rectangle 8"/>
          <p:cNvSpPr/>
          <p:nvPr/>
        </p:nvSpPr>
        <p:spPr>
          <a:xfrm>
            <a:off x="6296301" y="3479074"/>
            <a:ext cx="4929051" cy="631372"/>
          </a:xfrm>
          <a:prstGeom prst="rect">
            <a:avLst/>
          </a:prstGeom>
          <a:solidFill>
            <a:srgbClr val="FFFF00"/>
          </a:solidFill>
          <a:ln w="1270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9</a:t>
            </a:r>
            <a:r>
              <a:rPr lang="en-CA" sz="3600" b="1" baseline="30000" dirty="0">
                <a:solidFill>
                  <a:schemeClr val="tx1"/>
                </a:solidFill>
              </a:rPr>
              <a:t>th</a:t>
            </a:r>
            <a:r>
              <a:rPr lang="en-CA" sz="3600" b="1" dirty="0">
                <a:solidFill>
                  <a:schemeClr val="tx1"/>
                </a:solidFill>
              </a:rPr>
              <a:t> of Tishri</a:t>
            </a:r>
          </a:p>
        </p:txBody>
      </p:sp>
      <p:sp>
        <p:nvSpPr>
          <p:cNvPr id="24" name="Cloud 23"/>
          <p:cNvSpPr/>
          <p:nvPr/>
        </p:nvSpPr>
        <p:spPr>
          <a:xfrm>
            <a:off x="3596642" y="73779"/>
            <a:ext cx="6404788" cy="3708114"/>
          </a:xfrm>
          <a:prstGeom prst="cloud">
            <a:avLst/>
          </a:prstGeom>
          <a:gradFill>
            <a:gsLst>
              <a:gs pos="39000">
                <a:srgbClr val="95F1FD">
                  <a:alpha val="17000"/>
                </a:srgbClr>
              </a:gs>
              <a:gs pos="63000">
                <a:srgbClr val="0000FF">
                  <a:alpha val="39000"/>
                </a:srgbClr>
              </a:gs>
              <a:gs pos="100000">
                <a:srgbClr val="FF0066">
                  <a:alpha val="34000"/>
                </a:srgbClr>
              </a:gs>
            </a:gsLst>
            <a:path path="shape">
              <a:fillToRect l="50000" t="50000" r="50000" b="50000"/>
            </a:path>
          </a:gradFill>
          <a:ln w="76200">
            <a:solidFill>
              <a:srgbClr val="009999"/>
            </a:solidFill>
          </a:ln>
          <a:effectLst>
            <a:glow rad="127000">
              <a:schemeClr val="accent6">
                <a:lumMod val="40000"/>
                <a:lumOff val="6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endParaRPr lang="en-CA" sz="2400" dirty="0">
              <a:solidFill>
                <a:prstClr val="black"/>
              </a:solidFill>
            </a:endParaRPr>
          </a:p>
        </p:txBody>
      </p:sp>
      <p:sp>
        <p:nvSpPr>
          <p:cNvPr id="25" name="Rectangle 24"/>
          <p:cNvSpPr/>
          <p:nvPr/>
        </p:nvSpPr>
        <p:spPr>
          <a:xfrm>
            <a:off x="3633104" y="499854"/>
            <a:ext cx="5861416" cy="2617470"/>
          </a:xfrm>
          <a:prstGeom prst="rect">
            <a:avLst/>
          </a:prstGeom>
          <a:noFill/>
          <a:ln w="38100">
            <a:noFill/>
          </a:ln>
          <a:effectLst>
            <a:glow rad="241300">
              <a:schemeClr val="bg1"/>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ln w="6600">
                  <a:solidFill>
                    <a:srgbClr val="002060"/>
                  </a:solidFill>
                  <a:prstDash val="solid"/>
                </a:ln>
                <a:solidFill>
                  <a:schemeClr val="tx1"/>
                </a:solidFill>
                <a:effectLst>
                  <a:glow rad="127000">
                    <a:schemeClr val="bg1"/>
                  </a:glow>
                </a:effectLst>
                <a:latin typeface="Comic Sans MS" panose="030F0702030302020204" pitchFamily="66" charset="0"/>
              </a:rPr>
              <a:t>       </a:t>
            </a:r>
            <a:r>
              <a:rPr lang="en-CA" sz="3200" b="1" dirty="0">
                <a:ln w="6600">
                  <a:solidFill>
                    <a:srgbClr val="002060"/>
                  </a:solidFill>
                  <a:prstDash val="solid"/>
                </a:ln>
                <a:solidFill>
                  <a:srgbClr val="002060"/>
                </a:solidFill>
                <a:effectLst>
                  <a:glow rad="127000">
                    <a:schemeClr val="bg1"/>
                  </a:glow>
                </a:effectLst>
                <a:latin typeface="Comic Sans MS" panose="030F0702030302020204" pitchFamily="66" charset="0"/>
              </a:rPr>
              <a:t>The Sunset, </a:t>
            </a:r>
            <a:br>
              <a:rPr lang="en-CA" sz="3200" b="1" dirty="0">
                <a:ln w="6600">
                  <a:solidFill>
                    <a:srgbClr val="002060"/>
                  </a:solidFill>
                  <a:prstDash val="solid"/>
                </a:ln>
                <a:solidFill>
                  <a:srgbClr val="002060"/>
                </a:solidFill>
                <a:effectLst>
                  <a:glow rad="127000">
                    <a:schemeClr val="bg1"/>
                  </a:glow>
                </a:effectLst>
                <a:latin typeface="Comic Sans MS" panose="030F0702030302020204" pitchFamily="66" charset="0"/>
              </a:rPr>
            </a:br>
            <a:r>
              <a:rPr lang="en-CA" sz="3200" b="1" dirty="0" smtClean="0">
                <a:ln w="6600">
                  <a:solidFill>
                    <a:srgbClr val="002060"/>
                  </a:solidFill>
                  <a:prstDash val="solid"/>
                </a:ln>
                <a:solidFill>
                  <a:srgbClr val="002060"/>
                </a:solidFill>
                <a:effectLst>
                  <a:glow rad="127000">
                    <a:schemeClr val="bg1"/>
                  </a:glow>
                </a:effectLst>
                <a:latin typeface="Comic Sans MS" panose="030F0702030302020204" pitchFamily="66" charset="0"/>
              </a:rPr>
              <a:t>of the 8</a:t>
            </a:r>
            <a:r>
              <a:rPr lang="en-CA" sz="3200" b="1" baseline="30000" dirty="0" smtClean="0">
                <a:ln w="6600">
                  <a:solidFill>
                    <a:srgbClr val="002060"/>
                  </a:solidFill>
                  <a:prstDash val="solid"/>
                </a:ln>
                <a:solidFill>
                  <a:srgbClr val="002060"/>
                </a:solidFill>
                <a:effectLst>
                  <a:glow rad="127000">
                    <a:schemeClr val="bg1"/>
                  </a:glow>
                </a:effectLst>
                <a:latin typeface="Comic Sans MS" panose="030F0702030302020204" pitchFamily="66" charset="0"/>
              </a:rPr>
              <a:t>th</a:t>
            </a:r>
            <a:r>
              <a:rPr lang="en-CA" sz="3200" b="1" dirty="0" smtClean="0">
                <a:ln w="6600">
                  <a:solidFill>
                    <a:srgbClr val="002060"/>
                  </a:solidFill>
                  <a:prstDash val="solid"/>
                </a:ln>
                <a:solidFill>
                  <a:srgbClr val="002060"/>
                </a:solidFill>
                <a:effectLst>
                  <a:glow rad="127000">
                    <a:schemeClr val="bg1"/>
                  </a:glow>
                </a:effectLst>
                <a:latin typeface="Comic Sans MS" panose="030F0702030302020204" pitchFamily="66" charset="0"/>
              </a:rPr>
              <a:t>,</a:t>
            </a:r>
            <a:r>
              <a:rPr lang="en-CA" sz="1600" b="1" dirty="0" smtClean="0">
                <a:ln w="6600">
                  <a:solidFill>
                    <a:srgbClr val="002060"/>
                  </a:solidFill>
                  <a:prstDash val="solid"/>
                </a:ln>
                <a:solidFill>
                  <a:srgbClr val="002060"/>
                </a:solidFill>
                <a:effectLst>
                  <a:glow rad="127000">
                    <a:schemeClr val="bg1"/>
                  </a:glow>
                </a:effectLst>
                <a:latin typeface="Comic Sans MS" panose="030F0702030302020204" pitchFamily="66" charset="0"/>
              </a:rPr>
              <a:t> </a:t>
            </a:r>
            <a:r>
              <a:rPr lang="en-CA" sz="3200" b="1" dirty="0" smtClean="0">
                <a:ln w="6600">
                  <a:solidFill>
                    <a:srgbClr val="002060"/>
                  </a:solidFill>
                  <a:prstDash val="solid"/>
                </a:ln>
                <a:solidFill>
                  <a:srgbClr val="002060"/>
                </a:solidFill>
                <a:effectLst>
                  <a:glow rad="127000">
                    <a:schemeClr val="bg1"/>
                  </a:glow>
                </a:effectLst>
                <a:latin typeface="Comic Sans MS" panose="030F0702030302020204" pitchFamily="66" charset="0"/>
              </a:rPr>
              <a:t>ushering in </a:t>
            </a:r>
            <a:br>
              <a:rPr lang="en-CA" sz="3200" b="1" dirty="0" smtClean="0">
                <a:ln w="6600">
                  <a:solidFill>
                    <a:srgbClr val="002060"/>
                  </a:solidFill>
                  <a:prstDash val="solid"/>
                </a:ln>
                <a:solidFill>
                  <a:srgbClr val="002060"/>
                </a:solidFill>
                <a:effectLst>
                  <a:glow rad="127000">
                    <a:schemeClr val="bg1"/>
                  </a:glow>
                </a:effectLst>
                <a:latin typeface="Comic Sans MS" panose="030F0702030302020204" pitchFamily="66" charset="0"/>
              </a:rPr>
            </a:br>
            <a:r>
              <a:rPr lang="en-CA" sz="3200" b="1" dirty="0" smtClean="0">
                <a:ln w="6600">
                  <a:solidFill>
                    <a:srgbClr val="002060"/>
                  </a:solidFill>
                  <a:prstDash val="solid"/>
                </a:ln>
                <a:solidFill>
                  <a:srgbClr val="002060"/>
                </a:solidFill>
                <a:effectLst>
                  <a:glow rad="127000">
                    <a:schemeClr val="bg1"/>
                  </a:glow>
                </a:effectLst>
                <a:latin typeface="Comic Sans MS" panose="030F0702030302020204" pitchFamily="66" charset="0"/>
              </a:rPr>
              <a:t>the evening of Tishri 9, </a:t>
            </a:r>
            <a:r>
              <a:rPr lang="en-CA" sz="3200" b="1" dirty="0">
                <a:ln w="6600">
                  <a:solidFill>
                    <a:srgbClr val="002060"/>
                  </a:solidFill>
                  <a:prstDash val="solid"/>
                </a:ln>
                <a:solidFill>
                  <a:srgbClr val="002060"/>
                </a:solidFill>
                <a:effectLst>
                  <a:glow rad="127000">
                    <a:schemeClr val="bg1"/>
                  </a:glow>
                </a:effectLst>
                <a:latin typeface="Comic Sans MS" panose="030F0702030302020204" pitchFamily="66" charset="0"/>
              </a:rPr>
              <a:t/>
            </a:r>
            <a:br>
              <a:rPr lang="en-CA" sz="3200" b="1" dirty="0">
                <a:ln w="6600">
                  <a:solidFill>
                    <a:srgbClr val="002060"/>
                  </a:solidFill>
                  <a:prstDash val="solid"/>
                </a:ln>
                <a:solidFill>
                  <a:srgbClr val="002060"/>
                </a:solidFill>
                <a:effectLst>
                  <a:glow rad="127000">
                    <a:schemeClr val="bg1"/>
                  </a:glow>
                </a:effectLst>
                <a:latin typeface="Comic Sans MS" panose="030F0702030302020204" pitchFamily="66" charset="0"/>
              </a:rPr>
            </a:br>
            <a:r>
              <a:rPr lang="en-CA" sz="3200" b="1" dirty="0">
                <a:ln w="6600">
                  <a:solidFill>
                    <a:srgbClr val="002060"/>
                  </a:solidFill>
                  <a:prstDash val="solid"/>
                </a:ln>
                <a:solidFill>
                  <a:srgbClr val="002060"/>
                </a:solidFill>
                <a:effectLst>
                  <a:glow rad="127000">
                    <a:schemeClr val="bg1"/>
                  </a:glow>
                </a:effectLst>
                <a:latin typeface="Comic Sans MS" panose="030F0702030302020204" pitchFamily="66" charset="0"/>
              </a:rPr>
              <a:t>is declared by many as </a:t>
            </a:r>
            <a:br>
              <a:rPr lang="en-CA" sz="3200" b="1" dirty="0">
                <a:ln w="6600">
                  <a:solidFill>
                    <a:srgbClr val="002060"/>
                  </a:solidFill>
                  <a:prstDash val="solid"/>
                </a:ln>
                <a:solidFill>
                  <a:srgbClr val="002060"/>
                </a:solidFill>
                <a:effectLst>
                  <a:glow rad="127000">
                    <a:schemeClr val="bg1"/>
                  </a:glow>
                </a:effectLst>
                <a:latin typeface="Comic Sans MS" panose="030F0702030302020204" pitchFamily="66" charset="0"/>
              </a:rPr>
            </a:br>
            <a:r>
              <a:rPr lang="en-CA" sz="3200" b="1" dirty="0">
                <a:ln w="6600">
                  <a:solidFill>
                    <a:srgbClr val="002060"/>
                  </a:solidFill>
                  <a:prstDash val="solid"/>
                </a:ln>
                <a:solidFill>
                  <a:srgbClr val="002060"/>
                </a:solidFill>
                <a:effectLst>
                  <a:glow rad="127000">
                    <a:schemeClr val="bg1"/>
                  </a:glow>
                </a:effectLst>
                <a:latin typeface="Comic Sans MS" panose="030F0702030302020204" pitchFamily="66" charset="0"/>
              </a:rPr>
              <a:t>being the </a:t>
            </a:r>
            <a:r>
              <a:rPr lang="en-CA" sz="3200" b="1" u="sng" dirty="0">
                <a:ln w="6600">
                  <a:solidFill>
                    <a:srgbClr val="002060"/>
                  </a:solidFill>
                  <a:prstDash val="solid"/>
                </a:ln>
                <a:solidFill>
                  <a:srgbClr val="002060"/>
                </a:solidFill>
                <a:effectLst>
                  <a:glow rad="127000">
                    <a:schemeClr val="bg1"/>
                  </a:glow>
                </a:effectLst>
                <a:latin typeface="Comic Sans MS" panose="030F0702030302020204" pitchFamily="66" charset="0"/>
              </a:rPr>
              <a:t>start</a:t>
            </a:r>
            <a:r>
              <a:rPr lang="en-CA" sz="3200" b="1" dirty="0">
                <a:ln w="6600">
                  <a:solidFill>
                    <a:srgbClr val="002060"/>
                  </a:solidFill>
                  <a:prstDash val="solid"/>
                </a:ln>
                <a:solidFill>
                  <a:srgbClr val="002060"/>
                </a:solidFill>
                <a:effectLst>
                  <a:glow rad="127000">
                    <a:schemeClr val="bg1"/>
                  </a:glow>
                </a:effectLst>
                <a:latin typeface="Comic Sans MS" panose="030F0702030302020204" pitchFamily="66" charset="0"/>
              </a:rPr>
              <a:t> of the </a:t>
            </a:r>
            <a:br>
              <a:rPr lang="en-CA" sz="3200" b="1" dirty="0">
                <a:ln w="6600">
                  <a:solidFill>
                    <a:srgbClr val="002060"/>
                  </a:solidFill>
                  <a:prstDash val="solid"/>
                </a:ln>
                <a:solidFill>
                  <a:srgbClr val="002060"/>
                </a:solidFill>
                <a:effectLst>
                  <a:glow rad="127000">
                    <a:schemeClr val="bg1"/>
                  </a:glow>
                </a:effectLst>
                <a:latin typeface="Comic Sans MS" panose="030F0702030302020204" pitchFamily="66" charset="0"/>
              </a:rPr>
            </a:br>
            <a:r>
              <a:rPr lang="en-CA" sz="3200" b="1" dirty="0">
                <a:ln w="6600">
                  <a:solidFill>
                    <a:srgbClr val="002060"/>
                  </a:solidFill>
                  <a:prstDash val="solid"/>
                </a:ln>
                <a:solidFill>
                  <a:srgbClr val="002060"/>
                </a:solidFill>
                <a:effectLst>
                  <a:glow rad="127000">
                    <a:schemeClr val="bg1"/>
                  </a:glow>
                </a:effectLst>
                <a:latin typeface="Comic Sans MS" panose="030F0702030302020204" pitchFamily="66" charset="0"/>
              </a:rPr>
              <a:t>Atonement Sabbath!</a:t>
            </a:r>
          </a:p>
        </p:txBody>
      </p:sp>
      <p:cxnSp>
        <p:nvCxnSpPr>
          <p:cNvPr id="19" name="Straight Connector 18"/>
          <p:cNvCxnSpPr/>
          <p:nvPr/>
        </p:nvCxnSpPr>
        <p:spPr>
          <a:xfrm flipH="1" flipV="1">
            <a:off x="11225351" y="3309054"/>
            <a:ext cx="1" cy="801393"/>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8879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50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1250"/>
                                        <p:tgtEl>
                                          <p:spTgt spid="27"/>
                                        </p:tgtEl>
                                      </p:cBhvr>
                                    </p:animEffect>
                                  </p:childTnLst>
                                </p:cTn>
                              </p:par>
                              <p:par>
                                <p:cTn id="8" presetID="22" presetClass="entr" presetSubtype="8" fill="hold" grpId="0" nodeType="withEffect">
                                  <p:stCondLst>
                                    <p:cond delay="150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2000"/>
                                        <p:tgtEl>
                                          <p:spTgt spid="30"/>
                                        </p:tgtEl>
                                      </p:cBhvr>
                                    </p:animEffect>
                                  </p:childTnLst>
                                </p:cTn>
                              </p:par>
                              <p:par>
                                <p:cTn id="11" presetID="42" presetClass="entr" presetSubtype="0" fill="hold" grpId="0"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9966FF">
              <a:alpha val="30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65279" y="151324"/>
            <a:ext cx="11861442" cy="5755619"/>
          </a:xfrm>
          <a:solidFill>
            <a:schemeClr val="accent4">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r>
              <a:rPr lang="en-US" sz="1600" dirty="0">
                <a:solidFill>
                  <a:schemeClr val="tx1">
                    <a:lumMod val="95000"/>
                    <a:lumOff val="5000"/>
                  </a:schemeClr>
                </a:solidFill>
              </a:rPr>
              <a:t/>
            </a:r>
            <a:br>
              <a:rPr lang="en-US" sz="1600" dirty="0">
                <a:solidFill>
                  <a:schemeClr val="tx1">
                    <a:lumMod val="95000"/>
                    <a:lumOff val="5000"/>
                  </a:schemeClr>
                </a:solidFill>
              </a:rPr>
            </a:br>
            <a:r>
              <a:rPr lang="en-US" sz="1600" dirty="0">
                <a:solidFill>
                  <a:schemeClr val="tx1">
                    <a:lumMod val="95000"/>
                    <a:lumOff val="5000"/>
                  </a:schemeClr>
                </a:solidFill>
              </a:rPr>
              <a:t>                                                                              </a:t>
            </a:r>
            <a:r>
              <a:rPr lang="en-US" sz="2800" dirty="0">
                <a:solidFill>
                  <a:schemeClr val="tx1">
                    <a:lumMod val="95000"/>
                    <a:lumOff val="5000"/>
                  </a:schemeClr>
                </a:solidFill>
              </a:rPr>
              <a:t>Location of the</a:t>
            </a:r>
            <a:br>
              <a:rPr lang="en-US" sz="2800" dirty="0">
                <a:solidFill>
                  <a:schemeClr val="tx1">
                    <a:lumMod val="95000"/>
                    <a:lumOff val="5000"/>
                  </a:schemeClr>
                </a:solidFill>
              </a:rPr>
            </a:br>
            <a:r>
              <a:rPr lang="en-US" sz="2800" dirty="0">
                <a:solidFill>
                  <a:schemeClr val="tx1">
                    <a:lumMod val="95000"/>
                    <a:lumOff val="5000"/>
                  </a:schemeClr>
                </a:solidFill>
              </a:rPr>
              <a:t>                                        </a:t>
            </a:r>
            <a:r>
              <a:rPr lang="en-US" sz="4400" b="1" u="sng" dirty="0">
                <a:ln>
                  <a:solidFill>
                    <a:sysClr val="windowText" lastClr="000000"/>
                  </a:solidFill>
                </a:ln>
                <a:solidFill>
                  <a:srgbClr val="00CC00"/>
                </a:solidFill>
              </a:rPr>
              <a:t>9</a:t>
            </a:r>
            <a:r>
              <a:rPr lang="en-US" sz="4400" b="1" u="sng" baseline="30000" dirty="0">
                <a:ln>
                  <a:solidFill>
                    <a:sysClr val="windowText" lastClr="000000"/>
                  </a:solidFill>
                </a:ln>
                <a:solidFill>
                  <a:srgbClr val="00CC00"/>
                </a:solidFill>
              </a:rPr>
              <a:t>th</a:t>
            </a:r>
            <a:r>
              <a:rPr lang="en-US" sz="2800" b="1" dirty="0">
                <a:solidFill>
                  <a:srgbClr val="00CC00"/>
                </a:solidFill>
              </a:rPr>
              <a:t> cycle </a:t>
            </a:r>
            <a:r>
              <a:rPr lang="en-US" sz="2800" b="1" u="sng" dirty="0">
                <a:solidFill>
                  <a:schemeClr val="accent2">
                    <a:lumMod val="50000"/>
                  </a:schemeClr>
                </a:solidFill>
              </a:rPr>
              <a:t>SUNSET</a:t>
            </a:r>
            <a:r>
              <a:rPr lang="en-US" sz="2800" b="1" dirty="0">
                <a:solidFill>
                  <a:schemeClr val="accent2">
                    <a:lumMod val="50000"/>
                  </a:schemeClr>
                </a:solidFill>
              </a:rPr>
              <a:t>.    </a:t>
            </a:r>
            <a:r>
              <a:rPr lang="en-US" sz="2800" b="1" dirty="0">
                <a:solidFill>
                  <a:srgbClr val="C00000"/>
                </a:solidFill>
                <a:latin typeface="Ravie" panose="04040805050809020602" pitchFamily="82" charset="0"/>
              </a:rPr>
              <a:t>Notice what </a:t>
            </a:r>
            <a:br>
              <a:rPr lang="en-US" sz="2800" b="1" dirty="0">
                <a:solidFill>
                  <a:srgbClr val="C00000"/>
                </a:solidFill>
                <a:latin typeface="Ravie" panose="04040805050809020602" pitchFamily="82" charset="0"/>
              </a:rPr>
            </a:br>
            <a:r>
              <a:rPr lang="en-US" sz="2800" b="1" dirty="0">
                <a:solidFill>
                  <a:srgbClr val="C00000"/>
                </a:solidFill>
                <a:latin typeface="Ravie" panose="04040805050809020602" pitchFamily="82" charset="0"/>
              </a:rPr>
              <a:t>                                               happens next!</a:t>
            </a:r>
            <a:endParaRPr lang="en-US" sz="2800" dirty="0">
              <a:solidFill>
                <a:srgbClr val="C00000"/>
              </a:solidFill>
            </a:endParaRP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91" y="11981"/>
            <a:ext cx="6531620" cy="597619"/>
          </a:xfrm>
          <a:prstGeom prst="rect">
            <a:avLst/>
          </a:prstGeom>
          <a:solidFill>
            <a:schemeClr val="bg1">
              <a:lumMod val="65000"/>
            </a:schemeClr>
          </a:solidFill>
          <a:ln w="3810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600" b="1" dirty="0">
                <a:solidFill>
                  <a:srgbClr val="FF0000"/>
                </a:solidFill>
              </a:rPr>
              <a:t>Sunset Theory!</a:t>
            </a:r>
            <a:r>
              <a:rPr lang="en-CA" sz="3600" b="1" dirty="0">
                <a:solidFill>
                  <a:schemeClr val="tx1"/>
                </a:solidFill>
              </a:rPr>
              <a:t>	Tishri </a:t>
            </a:r>
            <a:r>
              <a:rPr lang="en-CA" sz="3600" b="1" dirty="0">
                <a:solidFill>
                  <a:schemeClr val="tx1"/>
                </a:solidFill>
                <a:effectLst>
                  <a:glow rad="215900">
                    <a:srgbClr val="66FF33"/>
                  </a:glow>
                </a:effectLst>
              </a:rPr>
              <a:t>10</a:t>
            </a:r>
            <a:r>
              <a:rPr lang="en-CA" sz="3600" b="1" baseline="30000" dirty="0">
                <a:solidFill>
                  <a:schemeClr val="tx1"/>
                </a:solidFill>
                <a:effectLst>
                  <a:glow rad="215900">
                    <a:srgbClr val="66FF33"/>
                  </a:glow>
                </a:effectLst>
              </a:rPr>
              <a:t>th</a:t>
            </a:r>
            <a:r>
              <a:rPr lang="en-CA" sz="3600" b="1" dirty="0">
                <a:solidFill>
                  <a:schemeClr val="tx1"/>
                </a:solidFill>
                <a:effectLst>
                  <a:glow rad="215900">
                    <a:srgbClr val="66FF33"/>
                  </a:glow>
                </a:effectLst>
              </a:rPr>
              <a:t>!</a:t>
            </a:r>
          </a:p>
        </p:txBody>
      </p:sp>
      <p:sp>
        <p:nvSpPr>
          <p:cNvPr id="5" name="Rectangle 4"/>
          <p:cNvSpPr/>
          <p:nvPr/>
        </p:nvSpPr>
        <p:spPr>
          <a:xfrm>
            <a:off x="666023" y="3030502"/>
            <a:ext cx="1363075" cy="631372"/>
          </a:xfrm>
          <a:prstGeom prst="rect">
            <a:avLst/>
          </a:prstGeom>
          <a:solidFill>
            <a:schemeClr val="bg1"/>
          </a:solidFill>
          <a:ln w="28575">
            <a:solidFill>
              <a:srgbClr val="A5002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ysClr val="windowText" lastClr="000000"/>
                  </a:solidFill>
                </a:ln>
                <a:solidFill>
                  <a:srgbClr val="FF0066"/>
                </a:solidFill>
                <a:effectLst>
                  <a:glow rad="127000">
                    <a:srgbClr val="00CC00"/>
                  </a:glow>
                </a:effectLst>
              </a:rPr>
              <a:t>9</a:t>
            </a:r>
            <a:r>
              <a:rPr lang="en-CA" sz="3600" b="1" baseline="30000" dirty="0">
                <a:ln>
                  <a:solidFill>
                    <a:sysClr val="windowText" lastClr="000000"/>
                  </a:solidFill>
                </a:ln>
                <a:solidFill>
                  <a:srgbClr val="FF0066"/>
                </a:solidFill>
                <a:effectLst>
                  <a:glow rad="127000">
                    <a:srgbClr val="00CC00"/>
                  </a:glow>
                </a:effectLst>
              </a:rPr>
              <a:t>th</a:t>
            </a:r>
            <a:r>
              <a:rPr lang="en-CA" dirty="0"/>
              <a:t> </a:t>
            </a:r>
          </a:p>
        </p:txBody>
      </p:sp>
      <p:sp>
        <p:nvSpPr>
          <p:cNvPr id="6" name="Rectangle 5"/>
          <p:cNvSpPr/>
          <p:nvPr/>
        </p:nvSpPr>
        <p:spPr>
          <a:xfrm>
            <a:off x="2097952" y="3030502"/>
            <a:ext cx="204525" cy="631372"/>
          </a:xfrm>
          <a:prstGeom prst="rect">
            <a:avLst/>
          </a:prstGeom>
          <a:solidFill>
            <a:schemeClr val="accent2">
              <a:lumMod val="75000"/>
            </a:schemeClr>
          </a:soli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2326293" y="3030502"/>
            <a:ext cx="4006125" cy="631372"/>
          </a:xfrm>
          <a:prstGeom prst="rect">
            <a:avLst/>
          </a:prstGeom>
          <a:solidFill>
            <a:srgbClr val="002060"/>
          </a:solidFill>
          <a:ln w="76200">
            <a:solidFill>
              <a:srgbClr val="00B0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10</a:t>
            </a:r>
            <a:r>
              <a:rPr lang="en-CA" sz="3600" b="1" baseline="30000" dirty="0"/>
              <a:t>th</a:t>
            </a:r>
            <a:r>
              <a:rPr lang="en-CA" sz="3600" b="1" dirty="0"/>
              <a:t> of Tishri</a:t>
            </a:r>
          </a:p>
        </p:txBody>
      </p:sp>
      <p:sp>
        <p:nvSpPr>
          <p:cNvPr id="9" name="Rectangle 8"/>
          <p:cNvSpPr/>
          <p:nvPr/>
        </p:nvSpPr>
        <p:spPr>
          <a:xfrm>
            <a:off x="6341126" y="3030502"/>
            <a:ext cx="4929051" cy="631372"/>
          </a:xfrm>
          <a:prstGeom prst="rect">
            <a:avLst/>
          </a:prstGeom>
          <a:solidFill>
            <a:srgbClr val="FFFF00"/>
          </a:solidFill>
          <a:ln w="76200">
            <a:solidFill>
              <a:srgbClr val="00B0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10</a:t>
            </a:r>
            <a:r>
              <a:rPr lang="en-CA" sz="3600" b="1" baseline="30000" dirty="0">
                <a:solidFill>
                  <a:schemeClr val="tx1"/>
                </a:solidFill>
              </a:rPr>
              <a:t>th</a:t>
            </a:r>
            <a:r>
              <a:rPr lang="en-CA" sz="3600" b="1" dirty="0">
                <a:solidFill>
                  <a:schemeClr val="tx1"/>
                </a:solidFill>
              </a:rPr>
              <a:t> of Tishri</a:t>
            </a:r>
          </a:p>
        </p:txBody>
      </p:sp>
      <p:cxnSp>
        <p:nvCxnSpPr>
          <p:cNvPr id="11" name="Straight Connector 10"/>
          <p:cNvCxnSpPr/>
          <p:nvPr/>
        </p:nvCxnSpPr>
        <p:spPr>
          <a:xfrm rot="120000" flipH="1" flipV="1">
            <a:off x="2039489" y="2050212"/>
            <a:ext cx="43545" cy="162054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63968" y="2197194"/>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cxnSp>
        <p:nvCxnSpPr>
          <p:cNvPr id="15" name="Straight Arrow Connector 14"/>
          <p:cNvCxnSpPr/>
          <p:nvPr/>
        </p:nvCxnSpPr>
        <p:spPr>
          <a:xfrm flipH="1">
            <a:off x="2122398" y="1667942"/>
            <a:ext cx="2942872" cy="1233770"/>
          </a:xfrm>
          <a:prstGeom prst="straightConnector1">
            <a:avLst/>
          </a:prstGeom>
          <a:ln w="76200">
            <a:solidFill>
              <a:srgbClr val="00CC00"/>
            </a:solidFill>
            <a:headEnd type="oval" w="med" len="med"/>
            <a:tailEnd type="triangle"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65279" y="4113130"/>
            <a:ext cx="11861442" cy="196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a:solidFill>
                  <a:srgbClr val="FF0000"/>
                </a:solidFill>
              </a:rPr>
              <a:t>Here the </a:t>
            </a:r>
            <a:r>
              <a:rPr lang="en-CA" sz="3200" b="1" u="sng" dirty="0">
                <a:solidFill>
                  <a:srgbClr val="FF0000"/>
                </a:solidFill>
              </a:rPr>
              <a:t>sunset</a:t>
            </a:r>
            <a:r>
              <a:rPr lang="en-CA" sz="3200" b="1" dirty="0">
                <a:solidFill>
                  <a:srgbClr val="FF0000"/>
                </a:solidFill>
              </a:rPr>
              <a:t> has triggered the start of the 10</a:t>
            </a:r>
            <a:r>
              <a:rPr lang="en-CA" sz="3200" b="1" baseline="30000" dirty="0">
                <a:solidFill>
                  <a:srgbClr val="FF0000"/>
                </a:solidFill>
              </a:rPr>
              <a:t>th</a:t>
            </a:r>
            <a:r>
              <a:rPr lang="en-CA" sz="3200" b="1" dirty="0">
                <a:solidFill>
                  <a:srgbClr val="FF0000"/>
                </a:solidFill>
              </a:rPr>
              <a:t> of Tishri. </a:t>
            </a:r>
            <a:br>
              <a:rPr lang="en-CA" sz="3200" b="1" dirty="0">
                <a:solidFill>
                  <a:srgbClr val="FF0000"/>
                </a:solidFill>
              </a:rPr>
            </a:br>
            <a:r>
              <a:rPr lang="en-CA" sz="3200" dirty="0">
                <a:solidFill>
                  <a:schemeClr val="tx1"/>
                </a:solidFill>
              </a:rPr>
              <a:t>At this point,</a:t>
            </a:r>
            <a:r>
              <a:rPr lang="en-CA" sz="3200" b="1" dirty="0">
                <a:solidFill>
                  <a:srgbClr val="FF0066"/>
                </a:solidFill>
              </a:rPr>
              <a:t> </a:t>
            </a:r>
            <a:r>
              <a:rPr lang="en-CA" sz="3200" dirty="0">
                <a:solidFill>
                  <a:schemeClr val="tx1"/>
                </a:solidFill>
              </a:rPr>
              <a:t>there has </a:t>
            </a:r>
            <a:r>
              <a:rPr lang="en-CA" sz="3200" b="1" i="1" dirty="0">
                <a:solidFill>
                  <a:schemeClr val="tx1"/>
                </a:solidFill>
              </a:rPr>
              <a:t>ALREADY BEEN </a:t>
            </a:r>
            <a:r>
              <a:rPr lang="en-CA" sz="3200" u="sng" dirty="0">
                <a:solidFill>
                  <a:schemeClr val="tx1"/>
                </a:solidFill>
              </a:rPr>
              <a:t>24 hours</a:t>
            </a:r>
            <a:r>
              <a:rPr lang="en-CA" sz="3200" dirty="0">
                <a:solidFill>
                  <a:schemeClr val="tx1"/>
                </a:solidFill>
              </a:rPr>
              <a:t> of Atonement day</a:t>
            </a:r>
            <a:r>
              <a:rPr lang="en-CA" sz="3200" b="1" dirty="0">
                <a:solidFill>
                  <a:srgbClr val="FF0066"/>
                </a:solidFill>
              </a:rPr>
              <a:t> – </a:t>
            </a:r>
            <a:br>
              <a:rPr lang="en-CA" sz="3200" b="1" dirty="0">
                <a:solidFill>
                  <a:srgbClr val="FF0066"/>
                </a:solidFill>
              </a:rPr>
            </a:br>
            <a:r>
              <a:rPr lang="en-CA" sz="3200" b="1" dirty="0">
                <a:solidFill>
                  <a:srgbClr val="FF0066"/>
                </a:solidFill>
              </a:rPr>
              <a:t/>
            </a:r>
            <a:br>
              <a:rPr lang="en-CA" sz="3200" b="1" dirty="0">
                <a:solidFill>
                  <a:srgbClr val="FF0066"/>
                </a:solidFill>
              </a:rPr>
            </a:br>
            <a:endParaRPr lang="en-CA" sz="3200" b="1" dirty="0">
              <a:solidFill>
                <a:srgbClr val="7030A0"/>
              </a:solidFill>
              <a:effectLst>
                <a:glow rad="127000">
                  <a:srgbClr val="FFFF00"/>
                </a:glow>
              </a:effectLst>
            </a:endParaRPr>
          </a:p>
        </p:txBody>
      </p:sp>
      <p:cxnSp>
        <p:nvCxnSpPr>
          <p:cNvPr id="19" name="Straight Connector 18"/>
          <p:cNvCxnSpPr/>
          <p:nvPr/>
        </p:nvCxnSpPr>
        <p:spPr>
          <a:xfrm rot="60000" flipH="1" flipV="1">
            <a:off x="11332323" y="2651394"/>
            <a:ext cx="14625" cy="1035570"/>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171506" y="238458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cxnSp>
        <p:nvCxnSpPr>
          <p:cNvPr id="22" name="Straight Arrow Connector 21"/>
          <p:cNvCxnSpPr/>
          <p:nvPr/>
        </p:nvCxnSpPr>
        <p:spPr>
          <a:xfrm flipH="1" flipV="1">
            <a:off x="2080260" y="3460490"/>
            <a:ext cx="1064271" cy="705110"/>
          </a:xfrm>
          <a:prstGeom prst="straightConnector1">
            <a:avLst/>
          </a:prstGeom>
          <a:ln w="76200">
            <a:solidFill>
              <a:srgbClr val="C00000"/>
            </a:solidFill>
            <a:headEnd type="oval"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65278" y="5903917"/>
            <a:ext cx="11861443" cy="721495"/>
          </a:xfrm>
          <a:prstGeom prst="rect">
            <a:avLst/>
          </a:prstGeom>
          <a:gradFill>
            <a:gsLst>
              <a:gs pos="0">
                <a:srgbClr val="95F1FD"/>
              </a:gs>
              <a:gs pos="74000">
                <a:srgbClr val="CC66FF">
                  <a:alpha val="56000"/>
                </a:srgbClr>
              </a:gs>
              <a:gs pos="100000">
                <a:schemeClr val="tx1">
                  <a:alpha val="58000"/>
                </a:schemeClr>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b="1" dirty="0">
                <a:solidFill>
                  <a:srgbClr val="7030A0"/>
                </a:solidFill>
              </a:rPr>
              <a:t>Does </a:t>
            </a:r>
            <a:r>
              <a:rPr lang="en-CA" sz="3200" b="1" dirty="0" err="1">
                <a:ln>
                  <a:solidFill>
                    <a:sysClr val="windowText" lastClr="000000"/>
                  </a:solidFill>
                </a:ln>
                <a:solidFill>
                  <a:srgbClr val="95F1FD"/>
                </a:solidFill>
              </a:rPr>
              <a:t>Yahuah</a:t>
            </a:r>
            <a:r>
              <a:rPr lang="en-CA" sz="3200" b="1" dirty="0">
                <a:solidFill>
                  <a:srgbClr val="7030A0"/>
                </a:solidFill>
              </a:rPr>
              <a:t> require </a:t>
            </a:r>
            <a:r>
              <a:rPr lang="en-CA" sz="3200" b="1" u="sng" dirty="0">
                <a:solidFill>
                  <a:srgbClr val="7030A0"/>
                </a:solidFill>
                <a:effectLst>
                  <a:glow rad="127000">
                    <a:srgbClr val="FFFF00"/>
                  </a:glow>
                </a:effectLst>
              </a:rPr>
              <a:t>2</a:t>
            </a:r>
            <a:r>
              <a:rPr lang="en-CA" sz="3200" b="1" u="sng" dirty="0">
                <a:solidFill>
                  <a:srgbClr val="7030A0"/>
                </a:solidFill>
              </a:rPr>
              <a:t> week da</a:t>
            </a:r>
            <a:r>
              <a:rPr lang="en-CA" sz="3200" b="1" dirty="0">
                <a:solidFill>
                  <a:srgbClr val="7030A0"/>
                </a:solidFill>
              </a:rPr>
              <a:t>y</a:t>
            </a:r>
            <a:r>
              <a:rPr lang="en-CA" sz="3200" b="1" u="sng" dirty="0">
                <a:solidFill>
                  <a:srgbClr val="7030A0"/>
                </a:solidFill>
              </a:rPr>
              <a:t>s</a:t>
            </a:r>
            <a:r>
              <a:rPr lang="en-CA" sz="3200" b="1" dirty="0">
                <a:solidFill>
                  <a:srgbClr val="7030A0"/>
                </a:solidFill>
              </a:rPr>
              <a:t>/ </a:t>
            </a:r>
            <a:r>
              <a:rPr lang="en-CA" sz="3200" b="1" u="sng" dirty="0">
                <a:solidFill>
                  <a:srgbClr val="7030A0"/>
                </a:solidFill>
                <a:effectLst>
                  <a:glow rad="127000">
                    <a:srgbClr val="FFFF00"/>
                  </a:glow>
                </a:effectLst>
              </a:rPr>
              <a:t>48 hours</a:t>
            </a:r>
            <a:r>
              <a:rPr lang="en-CA" sz="3200" b="1" dirty="0">
                <a:solidFill>
                  <a:srgbClr val="7030A0"/>
                </a:solidFill>
                <a:effectLst>
                  <a:glow rad="127000">
                    <a:srgbClr val="FFFF00"/>
                  </a:glow>
                </a:effectLst>
              </a:rPr>
              <a:t> </a:t>
            </a:r>
            <a:r>
              <a:rPr lang="en-CA" sz="3200" b="1" dirty="0">
                <a:solidFill>
                  <a:srgbClr val="7030A0"/>
                </a:solidFill>
              </a:rPr>
              <a:t>of Atonement </a:t>
            </a:r>
            <a:r>
              <a:rPr lang="en-CA" sz="3200" b="1" dirty="0">
                <a:solidFill>
                  <a:srgbClr val="7030A0"/>
                </a:solidFill>
                <a:effectLst>
                  <a:glow rad="127000">
                    <a:srgbClr val="FFFF00"/>
                  </a:glow>
                </a:effectLst>
              </a:rPr>
              <a:t>affliction?</a:t>
            </a:r>
          </a:p>
        </p:txBody>
      </p:sp>
      <p:sp>
        <p:nvSpPr>
          <p:cNvPr id="12" name="Rectangle 11"/>
          <p:cNvSpPr/>
          <p:nvPr/>
        </p:nvSpPr>
        <p:spPr>
          <a:xfrm>
            <a:off x="1624602" y="5243619"/>
            <a:ext cx="944427" cy="497413"/>
          </a:xfrm>
          <a:prstGeom prst="rect">
            <a:avLst/>
          </a:prstGeom>
          <a:solidFill>
            <a:schemeClr val="tx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ln>
                  <a:solidFill>
                    <a:sysClr val="windowText" lastClr="000000"/>
                  </a:solidFill>
                </a:ln>
                <a:solidFill>
                  <a:srgbClr val="FF0066"/>
                </a:solidFill>
                <a:effectLst>
                  <a:glow rad="127000">
                    <a:srgbClr val="00CC00"/>
                  </a:glow>
                </a:effectLst>
                <a:latin typeface="Arial Black" panose="020B0A04020102020204" pitchFamily="34" charset="0"/>
              </a:rPr>
              <a:t>IF -</a:t>
            </a:r>
            <a:endParaRPr lang="en-CA" dirty="0"/>
          </a:p>
        </p:txBody>
      </p:sp>
      <p:sp>
        <p:nvSpPr>
          <p:cNvPr id="14" name="Rectangle 13"/>
          <p:cNvSpPr/>
          <p:nvPr/>
        </p:nvSpPr>
        <p:spPr>
          <a:xfrm>
            <a:off x="2635365" y="5243619"/>
            <a:ext cx="9171936" cy="474325"/>
          </a:xfrm>
          <a:prstGeom prst="rect">
            <a:avLst/>
          </a:prstGeom>
          <a:solidFill>
            <a:schemeClr val="accent6">
              <a:lumMod val="20000"/>
              <a:lumOff val="80000"/>
            </a:schemeClr>
          </a:solidFill>
          <a:ln>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solidFill>
                  <a:srgbClr val="FF0066"/>
                </a:solidFill>
              </a:rPr>
              <a:t>THE EVENING  OF THE 9</a:t>
            </a:r>
            <a:r>
              <a:rPr lang="en-CA" sz="3200" b="1" baseline="30000" dirty="0">
                <a:solidFill>
                  <a:srgbClr val="FF0066"/>
                </a:solidFill>
              </a:rPr>
              <a:t>TH</a:t>
            </a:r>
            <a:r>
              <a:rPr lang="en-CA" sz="3200" b="1" dirty="0">
                <a:solidFill>
                  <a:srgbClr val="FF0066"/>
                </a:solidFill>
              </a:rPr>
              <a:t> STARTS ATONEMENT DAY!</a:t>
            </a:r>
            <a:endParaRPr lang="en-CA" dirty="0"/>
          </a:p>
        </p:txBody>
      </p:sp>
      <p:sp>
        <p:nvSpPr>
          <p:cNvPr id="18" name="Lightning Bolt 17"/>
          <p:cNvSpPr/>
          <p:nvPr/>
        </p:nvSpPr>
        <p:spPr>
          <a:xfrm rot="18935901">
            <a:off x="520859" y="5040795"/>
            <a:ext cx="914400" cy="914400"/>
          </a:xfrm>
          <a:prstGeom prst="lightningBolt">
            <a:avLst/>
          </a:prstGeom>
          <a:gradFill>
            <a:gsLst>
              <a:gs pos="0">
                <a:srgbClr val="FFFF00"/>
              </a:gs>
              <a:gs pos="41000">
                <a:srgbClr val="95F1FD"/>
              </a:gs>
              <a:gs pos="99000">
                <a:srgbClr val="FF0000"/>
              </a:gs>
            </a:gsLst>
            <a:lin ang="5400000" scaled="1"/>
          </a:gradFill>
          <a:ln w="28575">
            <a:solidFill>
              <a:srgbClr val="CC66FF"/>
            </a:solidFill>
          </a:ln>
          <a:effectLst>
            <a:glow rad="127000">
              <a:srgbClr val="FFC0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lide Number Placeholder 9"/>
          <p:cNvSpPr>
            <a:spLocks noGrp="1"/>
          </p:cNvSpPr>
          <p:nvPr>
            <p:ph type="sldNum" sz="quarter" idx="12"/>
          </p:nvPr>
        </p:nvSpPr>
        <p:spPr>
          <a:xfrm>
            <a:off x="11837304" y="6564348"/>
            <a:ext cx="378512" cy="365125"/>
          </a:xfrm>
        </p:spPr>
        <p:txBody>
          <a:bodyPr/>
          <a:lstStyle/>
          <a:p>
            <a:fld id="{0FAB87E4-7748-4117-92E5-790DAABEC644}" type="slidenum">
              <a:rPr lang="en-US" sz="1400" b="1" smtClean="0">
                <a:solidFill>
                  <a:schemeClr val="tx1"/>
                </a:solidFill>
              </a:rPr>
              <a:t>36</a:t>
            </a:fld>
            <a:endParaRPr lang="en-US" sz="1400" b="1" dirty="0">
              <a:solidFill>
                <a:schemeClr val="tx1"/>
              </a:solidFill>
            </a:endParaRPr>
          </a:p>
        </p:txBody>
      </p:sp>
      <p:sp>
        <p:nvSpPr>
          <p:cNvPr id="24" name="Rectangle 23"/>
          <p:cNvSpPr/>
          <p:nvPr/>
        </p:nvSpPr>
        <p:spPr>
          <a:xfrm>
            <a:off x="874359" y="1411694"/>
            <a:ext cx="2270172" cy="638518"/>
          </a:xfrm>
          <a:prstGeom prst="rect">
            <a:avLst/>
          </a:prstGeom>
          <a:solidFill>
            <a:schemeClr val="bg1">
              <a:lumMod val="85000"/>
            </a:schemeClr>
          </a:solidFill>
          <a:ln w="381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dirty="0">
                <a:solidFill>
                  <a:schemeClr val="tx1"/>
                </a:solidFill>
              </a:rPr>
              <a:t>Sunset changes the “day” here! </a:t>
            </a:r>
            <a:r>
              <a:rPr lang="en-CA" sz="2000" b="1" dirty="0">
                <a:solidFill>
                  <a:srgbClr val="FF0066"/>
                </a:solidFill>
              </a:rPr>
              <a:t>(???)</a:t>
            </a:r>
          </a:p>
        </p:txBody>
      </p:sp>
    </p:spTree>
    <p:extLst>
      <p:ext uri="{BB962C8B-B14F-4D97-AF65-F5344CB8AC3E}">
        <p14:creationId xmlns:p14="http://schemas.microsoft.com/office/powerpoint/2010/main" val="1424915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1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1000"/>
                                        <p:tgtEl>
                                          <p:spTgt spid="2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8)">
                                      <p:cBhvr>
                                        <p:cTn id="22" dur="1000"/>
                                        <p:tgtEl>
                                          <p:spTgt spid="18"/>
                                        </p:tgtEl>
                                      </p:cBhvr>
                                    </p:animEffect>
                                  </p:childTnLst>
                                </p:cTn>
                              </p:par>
                              <p:par>
                                <p:cTn id="23" presetID="2" presetClass="entr" presetSubtype="4" fill="hold" grpId="0" nodeType="withEffect">
                                  <p:stCondLst>
                                    <p:cond delay="10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14" presetClass="entr" presetSubtype="10" fill="hold" grpId="0" nodeType="withEffect">
                                  <p:stCondLst>
                                    <p:cond delay="225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randombar(horizontal)">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P spid="12" grpId="0" animBg="1"/>
      <p:bldP spid="14"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278" y="164205"/>
            <a:ext cx="11861443" cy="6529589"/>
          </a:xfrm>
          <a:solidFill>
            <a:schemeClr val="accent4">
              <a:lumMod val="20000"/>
              <a:lumOff val="80000"/>
            </a:schemeClr>
          </a:solidFill>
          <a:scene3d>
            <a:camera prst="orthographicFront"/>
            <a:lightRig rig="threePt" dir="t"/>
          </a:scene3d>
          <a:sp3d>
            <a:bevelT w="165100" prst="coolSlant"/>
          </a:sp3d>
        </p:spPr>
        <p:txBody>
          <a:bodyPr>
            <a:sp3d extrusionH="57150">
              <a:bevelT w="38100" h="38100" prst="angle"/>
            </a:sp3d>
          </a:bodyPr>
          <a:lstStyle/>
          <a:p>
            <a:r>
              <a:rPr lang="en-US" dirty="0"/>
              <a:t>		</a:t>
            </a:r>
            <a:r>
              <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 The Common </a:t>
            </a:r>
            <a:r>
              <a:rPr lang="en-US" sz="66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rPr>
              <a:t>Mistake</a:t>
            </a:r>
            <a:r>
              <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 </a:t>
            </a:r>
            <a:br>
              <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br>
            <a:r>
              <a:rPr lang="en-US" sz="2800" dirty="0">
                <a:solidFill>
                  <a:schemeClr val="tx1"/>
                </a:solidFill>
              </a:rPr>
              <a:t>In </a:t>
            </a:r>
            <a:r>
              <a:rPr lang="en-US" sz="2800" u="sng" dirty="0">
                <a:solidFill>
                  <a:schemeClr val="tx1"/>
                </a:solidFill>
              </a:rPr>
              <a:t>Sunset Theor</a:t>
            </a:r>
            <a:r>
              <a:rPr lang="en-US" sz="2800" dirty="0">
                <a:solidFill>
                  <a:schemeClr val="tx1"/>
                </a:solidFill>
              </a:rPr>
              <a:t>y it is common to reckon the </a:t>
            </a:r>
            <a:r>
              <a:rPr lang="en-US" sz="2800" u="sng" dirty="0">
                <a:solidFill>
                  <a:schemeClr val="tx1"/>
                </a:solidFill>
              </a:rPr>
              <a:t>evenin</a:t>
            </a:r>
            <a:r>
              <a:rPr lang="en-US" sz="2800" dirty="0">
                <a:solidFill>
                  <a:schemeClr val="tx1"/>
                </a:solidFill>
              </a:rPr>
              <a:t>g</a:t>
            </a:r>
            <a:r>
              <a:rPr lang="en-US" sz="2800" u="sng" dirty="0">
                <a:solidFill>
                  <a:schemeClr val="tx1"/>
                </a:solidFill>
              </a:rPr>
              <a:t> twili</a:t>
            </a:r>
            <a:r>
              <a:rPr lang="en-US" sz="2800" dirty="0">
                <a:solidFill>
                  <a:schemeClr val="tx1"/>
                </a:solidFill>
              </a:rPr>
              <a:t>g</a:t>
            </a:r>
            <a:r>
              <a:rPr lang="en-US" sz="2800" u="sng" dirty="0">
                <a:solidFill>
                  <a:schemeClr val="tx1"/>
                </a:solidFill>
              </a:rPr>
              <a:t>ht</a:t>
            </a:r>
            <a:r>
              <a:rPr lang="en-US" sz="2800" dirty="0">
                <a:solidFill>
                  <a:schemeClr val="tx1"/>
                </a:solidFill>
              </a:rPr>
              <a:t> </a:t>
            </a:r>
            <a:r>
              <a:rPr lang="en-US" sz="2800" b="1" u="sng" dirty="0">
                <a:ln>
                  <a:solidFill>
                    <a:schemeClr val="tx1"/>
                  </a:solidFill>
                </a:ln>
                <a:solidFill>
                  <a:srgbClr val="FF0000"/>
                </a:solidFill>
                <a:effectLst>
                  <a:glow rad="127000">
                    <a:srgbClr val="00FFFF"/>
                  </a:glow>
                </a:effectLst>
              </a:rPr>
              <a:t>BEFORE</a:t>
            </a:r>
            <a:r>
              <a:rPr lang="en-US" sz="2800" dirty="0">
                <a:solidFill>
                  <a:schemeClr val="tx1"/>
                </a:solidFill>
              </a:rPr>
              <a:t> </a:t>
            </a:r>
            <a:r>
              <a:rPr lang="en-US" sz="2800" u="sng" dirty="0">
                <a:solidFill>
                  <a:schemeClr val="tx1"/>
                </a:solidFill>
              </a:rPr>
              <a:t>the sunset</a:t>
            </a:r>
            <a:r>
              <a:rPr lang="en-US" sz="2800" dirty="0">
                <a:solidFill>
                  <a:schemeClr val="tx1"/>
                </a:solidFill>
              </a:rPr>
              <a:t>, allowing the usage of Tishri 9 for the start of the Day of Atonement.  </a:t>
            </a:r>
            <a:br>
              <a:rPr lang="en-US" sz="2800" dirty="0">
                <a:solidFill>
                  <a:schemeClr val="tx1"/>
                </a:solidFill>
              </a:rPr>
            </a:br>
            <a:r>
              <a:rPr lang="en-US" sz="2800" dirty="0">
                <a:solidFill>
                  <a:schemeClr val="tx1"/>
                </a:solidFill>
              </a:rPr>
              <a:t> </a:t>
            </a:r>
          </a:p>
          <a:p>
            <a:r>
              <a:rPr lang="en-US" sz="2800" dirty="0">
                <a:solidFill>
                  <a:schemeClr val="tx1"/>
                </a:solidFill>
              </a:rPr>
              <a:t>	</a:t>
            </a:r>
            <a:r>
              <a:rPr lang="en-US" sz="2800" b="1" dirty="0">
                <a:solidFill>
                  <a:srgbClr val="FFC000"/>
                </a:solidFill>
              </a:rPr>
              <a:t>One Sunset Theory cycle	  	</a:t>
            </a:r>
          </a:p>
          <a:p>
            <a:r>
              <a:rPr lang="en-US" sz="2800" dirty="0">
                <a:solidFill>
                  <a:schemeClr val="tx1"/>
                </a:solidFill>
              </a:rPr>
              <a:t>   </a:t>
            </a:r>
            <a:r>
              <a:rPr lang="en-US" sz="2800" dirty="0">
                <a:solidFill>
                  <a:srgbClr val="FFC000"/>
                </a:solidFill>
              </a:rPr>
              <a:t>Sunset</a:t>
            </a:r>
            <a:r>
              <a:rPr lang="en-US" sz="2800" dirty="0">
                <a:solidFill>
                  <a:schemeClr val="tx1"/>
                </a:solidFill>
              </a:rPr>
              <a:t>			</a:t>
            </a:r>
            <a:r>
              <a:rPr lang="en-US" sz="2800" dirty="0">
                <a:solidFill>
                  <a:srgbClr val="FF00FF"/>
                </a:solidFill>
              </a:rPr>
              <a:t>Dawn</a:t>
            </a:r>
            <a:r>
              <a:rPr lang="en-US" sz="2800" dirty="0">
                <a:solidFill>
                  <a:schemeClr val="tx1"/>
                </a:solidFill>
              </a:rPr>
              <a:t>		          </a:t>
            </a:r>
            <a:r>
              <a:rPr lang="en-US" sz="2800" b="1" u="sng" dirty="0">
                <a:solidFill>
                  <a:srgbClr val="FFC000"/>
                </a:solidFill>
              </a:rPr>
              <a:t>Sunset</a:t>
            </a:r>
            <a:r>
              <a:rPr lang="en-US" sz="2800" dirty="0">
                <a:solidFill>
                  <a:schemeClr val="tx1"/>
                </a:solidFill>
              </a:rPr>
              <a:t>			               </a:t>
            </a:r>
            <a:r>
              <a:rPr lang="en-US" sz="2800" dirty="0">
                <a:solidFill>
                  <a:srgbClr val="FF00FF"/>
                </a:solidFill>
              </a:rPr>
              <a:t>Dawn</a:t>
            </a:r>
          </a:p>
          <a:p>
            <a:endParaRPr lang="en-US" sz="2800" dirty="0">
              <a:solidFill>
                <a:srgbClr val="FF00FF"/>
              </a:solidFill>
            </a:endParaRPr>
          </a:p>
          <a:p>
            <a:endParaRPr lang="en-US" sz="2800" dirty="0">
              <a:solidFill>
                <a:srgbClr val="FF00FF"/>
              </a:solidFill>
            </a:endParaRPr>
          </a:p>
          <a:p>
            <a:endParaRPr lang="en-US" sz="2800" dirty="0">
              <a:solidFill>
                <a:srgbClr val="FF00FF"/>
              </a:solidFill>
            </a:endParaRPr>
          </a:p>
          <a:p>
            <a:r>
              <a:rPr lang="en-US" b="1" dirty="0">
                <a:solidFill>
                  <a:schemeClr val="tx1">
                    <a:lumMod val="95000"/>
                    <a:lumOff val="5000"/>
                  </a:schemeClr>
                </a:solidFill>
                <a:effectLst>
                  <a:glow rad="50800">
                    <a:srgbClr val="FFFF00"/>
                  </a:glow>
                </a:effectLst>
              </a:rPr>
              <a:t>DIRECT SUNLIGHT </a:t>
            </a:r>
            <a:r>
              <a:rPr lang="en-US" sz="4400" b="1" dirty="0">
                <a:ln>
                  <a:solidFill>
                    <a:schemeClr val="tx1"/>
                  </a:solidFill>
                </a:ln>
                <a:solidFill>
                  <a:srgbClr val="FF0000"/>
                </a:solidFill>
                <a:effectLst>
                  <a:glow rad="127000">
                    <a:srgbClr val="00FFFF"/>
                  </a:glow>
                </a:effectLst>
              </a:rPr>
              <a:t>PREVENTS</a:t>
            </a:r>
            <a:r>
              <a:rPr lang="en-US" b="1" dirty="0">
                <a:solidFill>
                  <a:srgbClr val="C00000"/>
                </a:solidFill>
              </a:rPr>
              <a:t> </a:t>
            </a:r>
            <a:r>
              <a:rPr lang="en-US" b="1" dirty="0">
                <a:solidFill>
                  <a:schemeClr val="tx1">
                    <a:lumMod val="95000"/>
                    <a:lumOff val="5000"/>
                  </a:schemeClr>
                </a:solidFill>
              </a:rPr>
              <a:t>A LIGHT/DARKNESS  MIXTURE </a:t>
            </a:r>
            <a:r>
              <a:rPr lang="en-US" b="1" u="sng" dirty="0">
                <a:solidFill>
                  <a:schemeClr val="tx1">
                    <a:lumMod val="95000"/>
                    <a:lumOff val="5000"/>
                  </a:schemeClr>
                </a:solidFill>
              </a:rPr>
              <a:t>HERE</a:t>
            </a:r>
            <a:r>
              <a:rPr lang="en-US" b="1" dirty="0">
                <a:solidFill>
                  <a:schemeClr val="tx1">
                    <a:lumMod val="95000"/>
                    <a:lumOff val="5000"/>
                  </a:schemeClr>
                </a:solidFill>
              </a:rPr>
              <a:t>!  The Hebrew definitions cannot be fulfilled here!  Declaring an evening here, </a:t>
            </a:r>
            <a:r>
              <a:rPr lang="en-US" sz="4400" b="1" u="sng" dirty="0">
                <a:solidFill>
                  <a:srgbClr val="CC00CC"/>
                </a:solidFill>
              </a:rPr>
              <a:t>VOIDS</a:t>
            </a:r>
            <a:r>
              <a:rPr lang="en-US" b="1" dirty="0">
                <a:solidFill>
                  <a:srgbClr val="C00000"/>
                </a:solidFill>
              </a:rPr>
              <a:t> </a:t>
            </a:r>
            <a:r>
              <a:rPr lang="en-US" b="1" dirty="0">
                <a:solidFill>
                  <a:srgbClr val="0000CC"/>
                </a:solidFill>
              </a:rPr>
              <a:t>YAHUAH’S WORD!  </a:t>
            </a:r>
            <a:r>
              <a:rPr lang="en-US" b="1" dirty="0">
                <a:solidFill>
                  <a:srgbClr val="C00000"/>
                </a:solidFill>
              </a:rPr>
              <a:t>The </a:t>
            </a:r>
            <a:r>
              <a:rPr lang="en-US" b="1" dirty="0" err="1">
                <a:solidFill>
                  <a:srgbClr val="C00000"/>
                </a:solidFill>
              </a:rPr>
              <a:t>ereb</a:t>
            </a:r>
            <a:r>
              <a:rPr lang="en-US" b="1" dirty="0">
                <a:solidFill>
                  <a:srgbClr val="C00000"/>
                </a:solidFill>
              </a:rPr>
              <a:t> (evening twilight </a:t>
            </a:r>
            <a:r>
              <a:rPr lang="en-US" b="1" dirty="0">
                <a:solidFill>
                  <a:srgbClr val="C00000"/>
                </a:solidFill>
                <a:effectLst>
                  <a:glow rad="228600">
                    <a:schemeClr val="accent4">
                      <a:satMod val="175000"/>
                      <a:alpha val="40000"/>
                    </a:schemeClr>
                  </a:glow>
                </a:effectLst>
              </a:rPr>
              <a:t>MIXTURE</a:t>
            </a:r>
            <a:r>
              <a:rPr lang="en-US" b="1" dirty="0">
                <a:solidFill>
                  <a:srgbClr val="C00000"/>
                </a:solidFill>
              </a:rPr>
              <a:t>) - </a:t>
            </a:r>
            <a:r>
              <a:rPr lang="en-US" b="1" i="1" dirty="0">
                <a:solidFill>
                  <a:schemeClr val="tx1"/>
                </a:solidFill>
              </a:rPr>
              <a:t>NORMALY</a:t>
            </a:r>
            <a:r>
              <a:rPr lang="en-US" b="1" dirty="0">
                <a:solidFill>
                  <a:srgbClr val="C00000"/>
                </a:solidFill>
              </a:rPr>
              <a:t> - </a:t>
            </a:r>
            <a:r>
              <a:rPr lang="en-US" b="1" u="sng" dirty="0">
                <a:solidFill>
                  <a:srgbClr val="C00000"/>
                </a:solidFill>
              </a:rPr>
              <a:t>cannot occur before</a:t>
            </a:r>
            <a:r>
              <a:rPr lang="en-US" b="1" dirty="0">
                <a:solidFill>
                  <a:srgbClr val="C00000"/>
                </a:solidFill>
              </a:rPr>
              <a:t> the sunset!</a:t>
            </a:r>
          </a:p>
        </p:txBody>
      </p:sp>
      <p:grpSp>
        <p:nvGrpSpPr>
          <p:cNvPr id="23" name="Group 22"/>
          <p:cNvGrpSpPr/>
          <p:nvPr/>
        </p:nvGrpSpPr>
        <p:grpSpPr>
          <a:xfrm>
            <a:off x="1033526" y="3026535"/>
            <a:ext cx="10077717" cy="1468192"/>
            <a:chOff x="1033526" y="3013656"/>
            <a:chExt cx="10077717" cy="1468192"/>
          </a:xfrm>
        </p:grpSpPr>
        <p:sp>
          <p:nvSpPr>
            <p:cNvPr id="17" name="Right Brace 16"/>
            <p:cNvSpPr/>
            <p:nvPr/>
          </p:nvSpPr>
          <p:spPr>
            <a:xfrm rot="16200000">
              <a:off x="3996739" y="50443"/>
              <a:ext cx="701899" cy="6628325"/>
            </a:xfrm>
            <a:prstGeom prst="rightBrace">
              <a:avLst>
                <a:gd name="adj1" fmla="val 129237"/>
                <a:gd name="adj2" fmla="val 21345"/>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p:cNvGrpSpPr/>
            <p:nvPr/>
          </p:nvGrpSpPr>
          <p:grpSpPr>
            <a:xfrm>
              <a:off x="1033526" y="3109700"/>
              <a:ext cx="10077717" cy="1372148"/>
              <a:chOff x="1030310" y="2710455"/>
              <a:chExt cx="10077717" cy="1372148"/>
            </a:xfrm>
          </p:grpSpPr>
          <p:sp>
            <p:nvSpPr>
              <p:cNvPr id="4" name="Rectangle 3"/>
              <p:cNvSpPr/>
              <p:nvPr/>
            </p:nvSpPr>
            <p:spPr>
              <a:xfrm>
                <a:off x="1030310" y="3309870"/>
                <a:ext cx="3284113" cy="759854"/>
              </a:xfrm>
              <a:prstGeom prst="rect">
                <a:avLst/>
              </a:prstGeom>
              <a:solidFill>
                <a:srgbClr val="0020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Tishri 9</a:t>
                </a:r>
              </a:p>
            </p:txBody>
          </p:sp>
          <p:sp>
            <p:nvSpPr>
              <p:cNvPr id="5" name="Rectangle 4"/>
              <p:cNvSpPr/>
              <p:nvPr/>
            </p:nvSpPr>
            <p:spPr>
              <a:xfrm>
                <a:off x="4333740" y="3309870"/>
                <a:ext cx="3284113" cy="75985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Tishri 9</a:t>
                </a:r>
              </a:p>
            </p:txBody>
          </p:sp>
          <p:cxnSp>
            <p:nvCxnSpPr>
              <p:cNvPr id="7" name="Straight Connector 6"/>
              <p:cNvCxnSpPr/>
              <p:nvPr/>
            </p:nvCxnSpPr>
            <p:spPr>
              <a:xfrm flipH="1" flipV="1">
                <a:off x="7617853" y="2710455"/>
                <a:ext cx="25757" cy="1372148"/>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823913" y="3296991"/>
                <a:ext cx="3284114" cy="772733"/>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Tishri 10</a:t>
                </a:r>
              </a:p>
            </p:txBody>
          </p:sp>
          <p:sp>
            <p:nvSpPr>
              <p:cNvPr id="9" name="Rectangle 8"/>
              <p:cNvSpPr/>
              <p:nvPr/>
            </p:nvSpPr>
            <p:spPr>
              <a:xfrm>
                <a:off x="7682383" y="3296991"/>
                <a:ext cx="132006" cy="772733"/>
              </a:xfrm>
              <a:prstGeom prst="rect">
                <a:avLst/>
              </a:prstGeom>
              <a:solidFill>
                <a:schemeClr val="accent2"/>
              </a:solidFill>
              <a:ln>
                <a:solidFill>
                  <a:schemeClr val="bg1">
                    <a:lumMod val="6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69157" y="3306516"/>
                <a:ext cx="132008" cy="7632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030310" y="2987899"/>
                <a:ext cx="0" cy="1094704"/>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108027" y="3000778"/>
                <a:ext cx="0" cy="1081825"/>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79594" y="3309870"/>
                <a:ext cx="218941" cy="759854"/>
              </a:xfrm>
              <a:prstGeom prst="rect">
                <a:avLst/>
              </a:prstGeom>
              <a:solidFill>
                <a:srgbClr val="C00000"/>
              </a:solidFill>
              <a:ln>
                <a:solidFill>
                  <a:srgbClr val="C000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4333740" y="3000778"/>
                <a:ext cx="0" cy="1081825"/>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cxnSp>
        <p:nvCxnSpPr>
          <p:cNvPr id="25" name="Straight Arrow Connector 24"/>
          <p:cNvCxnSpPr/>
          <p:nvPr/>
        </p:nvCxnSpPr>
        <p:spPr>
          <a:xfrm flipV="1">
            <a:off x="4971245" y="4224270"/>
            <a:ext cx="2363268" cy="798492"/>
          </a:xfrm>
          <a:prstGeom prst="straightConnector1">
            <a:avLst/>
          </a:prstGeom>
          <a:ln w="76200">
            <a:solidFill>
              <a:srgbClr val="C00000"/>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7548336" y="5460642"/>
            <a:ext cx="672925" cy="231819"/>
          </a:xfrm>
          <a:prstGeom prst="line">
            <a:avLst/>
          </a:prstGeom>
          <a:ln w="76200">
            <a:solidFill>
              <a:srgbClr val="CC00C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7480664" y="4494727"/>
            <a:ext cx="100941" cy="1004553"/>
          </a:xfrm>
          <a:prstGeom prst="straightConnector1">
            <a:avLst/>
          </a:prstGeom>
          <a:ln w="76200">
            <a:solidFill>
              <a:srgbClr val="CC00CC"/>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76723" y="3714749"/>
            <a:ext cx="132008" cy="7575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9003" y="2149097"/>
            <a:ext cx="229333" cy="763206"/>
          </a:xfrm>
          <a:prstGeom prst="rect">
            <a:avLst/>
          </a:prstGeom>
          <a:solidFill>
            <a:srgbClr val="C00000"/>
          </a:solidFill>
          <a:effectLst>
            <a:glow rad="127000">
              <a:srgbClr val="00FF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675024" y="1783353"/>
            <a:ext cx="10357832" cy="705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nSpc>
                <a:spcPct val="90000"/>
              </a:lnSpc>
              <a:spcBef>
                <a:spcPts val="1000"/>
              </a:spcBef>
            </a:pPr>
            <a:r>
              <a:rPr lang="en-US" sz="2800" b="1" u="sng" dirty="0">
                <a:ln>
                  <a:solidFill>
                    <a:prstClr val="black"/>
                  </a:solidFill>
                </a:ln>
                <a:solidFill>
                  <a:srgbClr val="FF0000"/>
                </a:solidFill>
                <a:effectLst>
                  <a:glow rad="127000">
                    <a:srgbClr val="00FFFF"/>
                  </a:glow>
                </a:effectLst>
                <a:latin typeface="Arial Black" panose="020B0A04020102020204" pitchFamily="34" charset="0"/>
              </a:rPr>
              <a:t>HOWEVER</a:t>
            </a:r>
            <a:r>
              <a:rPr lang="en-US" sz="2800" b="1" dirty="0">
                <a:ln>
                  <a:solidFill>
                    <a:prstClr val="black"/>
                  </a:solidFill>
                </a:ln>
                <a:solidFill>
                  <a:srgbClr val="FF0000"/>
                </a:solidFill>
                <a:effectLst>
                  <a:glow rad="127000">
                    <a:srgbClr val="00FFFF"/>
                  </a:glow>
                </a:effectLst>
                <a:latin typeface="Arial Black" panose="020B0A04020102020204" pitchFamily="34" charset="0"/>
              </a:rPr>
              <a:t> </a:t>
            </a:r>
            <a:r>
              <a:rPr lang="en-US" sz="2800" b="1" dirty="0">
                <a:ln>
                  <a:solidFill>
                    <a:prstClr val="black"/>
                  </a:solidFill>
                </a:ln>
                <a:solidFill>
                  <a:srgbClr val="FF0000"/>
                </a:solidFill>
                <a:effectLst>
                  <a:glow rad="127000">
                    <a:srgbClr val="00FFFF"/>
                  </a:glow>
                </a:effectLst>
              </a:rPr>
              <a:t>… </a:t>
            </a:r>
            <a:r>
              <a:rPr lang="en-US" sz="2800" b="1" i="1" dirty="0">
                <a:solidFill>
                  <a:srgbClr val="0099CC"/>
                </a:solidFill>
              </a:rPr>
              <a:t>- </a:t>
            </a:r>
            <a:r>
              <a:rPr lang="en-US" sz="2800" b="1" i="1" u="sng" dirty="0" err="1">
                <a:ln>
                  <a:solidFill>
                    <a:schemeClr val="tx1"/>
                  </a:solidFill>
                </a:ln>
                <a:solidFill>
                  <a:srgbClr val="0099CC"/>
                </a:solidFill>
              </a:rPr>
              <a:t>Yahuah’s</a:t>
            </a:r>
            <a:r>
              <a:rPr lang="en-US" sz="2800" b="1" i="1" u="sng" dirty="0">
                <a:ln>
                  <a:solidFill>
                    <a:schemeClr val="tx1"/>
                  </a:solidFill>
                </a:ln>
                <a:solidFill>
                  <a:srgbClr val="0099CC"/>
                </a:solidFill>
              </a:rPr>
              <a:t> </a:t>
            </a:r>
            <a:r>
              <a:rPr lang="en-US" sz="2800" b="1" u="sng" dirty="0">
                <a:ln>
                  <a:solidFill>
                    <a:schemeClr val="tx1"/>
                  </a:solidFill>
                </a:ln>
                <a:solidFill>
                  <a:srgbClr val="00B050"/>
                </a:solidFill>
              </a:rPr>
              <a:t>Twili</a:t>
            </a:r>
            <a:r>
              <a:rPr lang="en-US" sz="2800" b="1" dirty="0">
                <a:ln>
                  <a:solidFill>
                    <a:schemeClr val="tx1"/>
                  </a:solidFill>
                </a:ln>
                <a:solidFill>
                  <a:srgbClr val="00B050"/>
                </a:solidFill>
              </a:rPr>
              <a:t>g</a:t>
            </a:r>
            <a:r>
              <a:rPr lang="en-US" sz="2800" b="1" u="sng" dirty="0">
                <a:ln>
                  <a:solidFill>
                    <a:schemeClr val="tx1"/>
                  </a:solidFill>
                </a:ln>
                <a:solidFill>
                  <a:srgbClr val="00B050"/>
                </a:solidFill>
              </a:rPr>
              <a:t>ht</a:t>
            </a:r>
            <a:r>
              <a:rPr lang="en-US" sz="2800" b="1" dirty="0">
                <a:ln>
                  <a:solidFill>
                    <a:schemeClr val="tx1"/>
                  </a:solidFill>
                </a:ln>
                <a:solidFill>
                  <a:srgbClr val="00B050"/>
                </a:solidFill>
              </a:rPr>
              <a:t> </a:t>
            </a:r>
            <a:r>
              <a:rPr lang="en-US" sz="2800" b="1" dirty="0">
                <a:solidFill>
                  <a:schemeClr val="tx1"/>
                </a:solidFill>
                <a:effectLst>
                  <a:glow rad="127000">
                    <a:schemeClr val="accent2">
                      <a:lumMod val="75000"/>
                    </a:schemeClr>
                  </a:glow>
                </a:effectLst>
              </a:rPr>
              <a:t>Mixing</a:t>
            </a:r>
            <a:r>
              <a:rPr lang="en-US" sz="2800" b="1" dirty="0">
                <a:solidFill>
                  <a:srgbClr val="00B050"/>
                </a:solidFill>
              </a:rPr>
              <a:t> </a:t>
            </a:r>
            <a:r>
              <a:rPr lang="en-US" sz="2800" b="1" u="sng" dirty="0">
                <a:ln>
                  <a:solidFill>
                    <a:schemeClr val="tx1"/>
                  </a:solidFill>
                </a:ln>
                <a:solidFill>
                  <a:srgbClr val="00B050"/>
                </a:solidFill>
              </a:rPr>
              <a:t>of Li</a:t>
            </a:r>
            <a:r>
              <a:rPr lang="en-US" sz="2800" b="1" dirty="0">
                <a:ln>
                  <a:solidFill>
                    <a:schemeClr val="tx1"/>
                  </a:solidFill>
                </a:ln>
                <a:solidFill>
                  <a:srgbClr val="00B050"/>
                </a:solidFill>
              </a:rPr>
              <a:t>g</a:t>
            </a:r>
            <a:r>
              <a:rPr lang="en-US" sz="2800" b="1" u="sng" dirty="0">
                <a:ln>
                  <a:solidFill>
                    <a:schemeClr val="tx1"/>
                  </a:solidFill>
                </a:ln>
                <a:solidFill>
                  <a:srgbClr val="00B050"/>
                </a:solidFill>
              </a:rPr>
              <a:t>ht/Darkness is here</a:t>
            </a:r>
            <a:r>
              <a:rPr lang="en-US" sz="2800" b="1" dirty="0">
                <a:ln>
                  <a:solidFill>
                    <a:schemeClr val="tx1"/>
                  </a:solidFill>
                </a:ln>
                <a:solidFill>
                  <a:srgbClr val="00B050"/>
                </a:solidFill>
              </a:rPr>
              <a:t>!</a:t>
            </a:r>
          </a:p>
        </p:txBody>
      </p:sp>
      <p:cxnSp>
        <p:nvCxnSpPr>
          <p:cNvPr id="19" name="Straight Arrow Connector 18"/>
          <p:cNvCxnSpPr/>
          <p:nvPr/>
        </p:nvCxnSpPr>
        <p:spPr>
          <a:xfrm flipH="1">
            <a:off x="7751604" y="2319934"/>
            <a:ext cx="133194" cy="1346931"/>
          </a:xfrm>
          <a:prstGeom prst="straightConnector1">
            <a:avLst/>
          </a:prstGeom>
          <a:ln w="76200">
            <a:solidFill>
              <a:schemeClr val="accent2">
                <a:lumMod val="75000"/>
              </a:schemeClr>
            </a:solidFill>
            <a:headEnd type="none" w="med" len="med"/>
            <a:tailEnd type="arrow" w="med" len="med"/>
          </a:ln>
          <a:effectLst>
            <a:glow rad="228600">
              <a:schemeClr val="accent4">
                <a:satMod val="175000"/>
                <a:alpha val="40000"/>
              </a:scheme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a:xfrm>
            <a:off x="11612880" y="6336706"/>
            <a:ext cx="398604" cy="365125"/>
          </a:xfrm>
        </p:spPr>
        <p:txBody>
          <a:bodyPr/>
          <a:lstStyle/>
          <a:p>
            <a:fld id="{0FAB87E4-7748-4117-92E5-790DAABEC644}" type="slidenum">
              <a:rPr lang="en-US" sz="1400" b="1" smtClean="0">
                <a:solidFill>
                  <a:schemeClr val="tx1"/>
                </a:solidFill>
              </a:rPr>
              <a:t>37</a:t>
            </a:fld>
            <a:endParaRPr lang="en-US" sz="1400" b="1" dirty="0">
              <a:solidFill>
                <a:schemeClr val="tx1"/>
              </a:solidFill>
            </a:endParaRPr>
          </a:p>
        </p:txBody>
      </p:sp>
    </p:spTree>
    <p:extLst>
      <p:ext uri="{BB962C8B-B14F-4D97-AF65-F5344CB8AC3E}">
        <p14:creationId xmlns:p14="http://schemas.microsoft.com/office/powerpoint/2010/main" val="1096935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999"/>
                                          </p:stCondLst>
                                        </p:cTn>
                                        <p:tgtEl>
                                          <p:spTgt spid="6"/>
                                        </p:tgtEl>
                                        <p:attrNameLst>
                                          <p:attrName>style.visibility</p:attrName>
                                        </p:attrNameLst>
                                      </p:cBhvr>
                                      <p:to>
                                        <p:strVal val="visible"/>
                                      </p:to>
                                    </p:set>
                                  </p:childTnLst>
                                </p:cTn>
                              </p:par>
                              <p:par>
                                <p:cTn id="7" presetID="52" presetClass="path" presetSubtype="0" accel="50000" decel="50000" fill="hold" grpId="0" nodeType="withEffect">
                                  <p:stCondLst>
                                    <p:cond delay="1250"/>
                                  </p:stCondLst>
                                  <p:childTnLst>
                                    <p:animMotion origin="layout" path="M 0.00377 0.00116 C 0.00273 0.02616 0.0638 0.04815 0.14075 0.04908 C 0.20182 0.05116 0.25169 0.03912 0.25273 0.02408 C 0.25273 0.00926 0.20377 -0.00509 0.14179 -0.00579 C 0.1108 -0.00579 0.08281 -0.00417 0.06276 0.00116 C 0.03372 0.00787 0.01679 0.01921 0.01679 0.03218 C 0.01679 0.03912 0.02174 0.04607 0.03073 0.05208 C 0.05182 0.06505 0.09283 0.07408 0.13971 0.07523 C 0.19479 0.07708 0.23958 0.06621 0.23958 0.05324 C 0.24062 0.03912 0.19583 0.02708 0.14075 0.02523 C 0.11276 0.02523 0.08776 0.02708 0.06875 0.03125 C 0.04375 0.0382 0.02773 0.04908 0.02773 0.06019 C 0.02773 0.06621 0.03281 0.07222 0.04075 0.07824 C 0.05976 0.08912 0.09583 0.09815 0.1388 0.09908 C 0.18867 0.10023 0.22864 0.09005 0.22864 0.07824 C 0.22981 0.06621 0.18971 0.05509 0.13971 0.05417 C 0.11471 0.05324 0.09179 0.05509 0.07474 0.05926 C 0.05182 0.06505 0.0388 0.07408 0.0388 0.08519 C 0.0388 0.09005 0.04283 0.09607 0.04974 0.10116 C 0.06679 0.11111 0.09974 0.11921 0.13776 0.12014 C 0.18281 0.12014 0.21875 0.11227 0.21875 0.10116 C 0.21875 0.09005 0.18359 0.08009 0.1388 0.07917 C 0.11679 0.07917 0.09583 0.08125 0.08073 0.08426 C 0.05976 0.08912 0.04778 0.09815 0.04674 0.10718 C 0.04674 0.11227 0.05182 0.11713 0.05781 0.12107 C 0.07278 0.13125 0.10273 0.1382 0.13671 0.1382 C 0.17669 0.13912 0.20976 0.13218 0.20976 0.12222 C 0.2108 0.11227 0.17773 0.10324 0.13776 0.10208 C 0.11783 0.10208 0.09882 0.10324 0.0858 0.10718 C 0.06679 0.11111 0.05573 0.11921 0.05573 0.12708 C 0.05573 0.13218 0.05872 0.13611 0.06471 0.14005 C 0.07877 0.14908 0.10481 0.15509 0.1358 0.15625 C 0.17278 0.15625 0.20182 0.15023 0.20182 0.14121 C 0.20273 0.13218 0.17382 0.12408 0.13671 0.12315 C 0.11875 0.12315 0.10273 0.12408 0.09075 0.12708 C 0.07382 0.13125 0.0638 0.1382 0.0638 0.14607 C 0.0638 0.15023 0.06679 0.15324 0.07174 0.15718 C 0.08372 0.16505 0.10781 0.17014 0.1358 0.17107 C 0.16875 0.17222 0.19479 0.16621 0.19479 0.15718 C 0.19479 0.15023 0.16979 0.14213 0.13671 0.14213 C 0.11979 0.14121 0.10481 0.14306 0.09375 0.14514 C 0.07877 0.14908 0.06979 0.15509 0.06979 0.16227 C 0.06979 0.16621 0.07278 0.16921 0.07773 0.17222 C 0.0888 0.17917 0.1108 0.18426 0.13476 0.18519 C 0.16471 0.18611 0.18867 0.18009 0.18867 0.17315 C 0.18867 0.16505 0.16471 0.15926 0.1358 0.1581 C 0.12174 0.1581 0.10781 0.15926 0.09778 0.16227 C 0.08372 0.16505 0.07578 0.17014 0.07578 0.17708 C 0.07578 0.18009 0.07877 0.1831 0.08281 0.18611 C 0.09283 0.19213 0.11171 0.19722 0.13476 0.19722 C 0.16067 0.19815 0.18281 0.19306 0.18281 0.18611 C 0.18281 0.18009 0.16158 0.17408 0.13476 0.17408 C 0.12278 0.17315 0.10976 0.17408 0.10078 0.17616 C 0.0888 0.18009 0.08177 0.18519 0.08177 0.19005 C 0.08177 0.19306 0.08372 0.19607 0.08776 0.19815 C 0.09674 0.20417 0.1138 0.2081 0.13476 0.20926 C 0.15872 0.20926 0.17773 0.20417 0.17773 0.19908 C 0.17773 0.19306 0.15872 0.18727 0.13476 0.18727 C 0.12278 0.18727 0.11171 0.1882 0.10481 0.19005 C 0.09283 0.19213 0.08671 0.19722 0.08671 0.20208 C 0.08671 0.20417 0.0888 0.20718 0.09179 0.20926 C 0.09974 0.21505 0.11575 0.21806 0.13372 0.21921 C 0.15573 0.21921 0.17278 0.21505 0.17278 0.21019 C 0.17278 0.20417 0.15573 0.20023 0.13476 0.19908 C 0.12382 0.19908 0.1138 0.20023 0.10677 0.20208 C 0.09674 0.20417 0.09075 0.2081 0.09075 0.2132 C 0.09075 0.21505 0.09505 0.22732 0.09791 0.22963 " pathEditMode="relative" rAng="0" ptsTypes="AAAAAAAAAAAAAAAAAAAAAAAAAAAAAAAAAAAAAAAAAAAAAAAAAAAAAAAAAAAAAAAAAAA">
                                      <p:cBhvr>
                                        <p:cTn id="8" dur="6000" fill="hold"/>
                                        <p:tgtEl>
                                          <p:spTgt spid="6"/>
                                        </p:tgtEl>
                                        <p:attrNameLst>
                                          <p:attrName>ppt_x</p:attrName>
                                          <p:attrName>ppt_y</p:attrName>
                                        </p:attrNameLst>
                                      </p:cBhvr>
                                      <p:rCtr x="12435" y="11065"/>
                                    </p:animMotion>
                                  </p:childTnLst>
                                </p:cTn>
                              </p:par>
                              <p:par>
                                <p:cTn id="9" presetID="22" presetClass="entr" presetSubtype="4" fill="hold" nodeType="withEffect">
                                  <p:stCondLst>
                                    <p:cond delay="575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1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par>
                                <p:cTn id="20" presetID="31"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3" presetID="31" presetClass="entr" presetSubtype="0" fill="hold" nodeType="withEffect">
                                  <p:stCondLst>
                                    <p:cond delay="60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1000" fill="hold"/>
                                        <p:tgtEl>
                                          <p:spTgt spid="28"/>
                                        </p:tgtEl>
                                        <p:attrNameLst>
                                          <p:attrName>ppt_w</p:attrName>
                                        </p:attrNameLst>
                                      </p:cBhvr>
                                      <p:tavLst>
                                        <p:tav tm="0">
                                          <p:val>
                                            <p:fltVal val="0"/>
                                          </p:val>
                                        </p:tav>
                                        <p:tav tm="100000">
                                          <p:val>
                                            <p:strVal val="#ppt_w"/>
                                          </p:val>
                                        </p:tav>
                                      </p:tavLst>
                                    </p:anim>
                                    <p:anim calcmode="lin" valueType="num">
                                      <p:cBhvr>
                                        <p:cTn id="36" dur="1000" fill="hold"/>
                                        <p:tgtEl>
                                          <p:spTgt spid="28"/>
                                        </p:tgtEl>
                                        <p:attrNameLst>
                                          <p:attrName>ppt_h</p:attrName>
                                        </p:attrNameLst>
                                      </p:cBhvr>
                                      <p:tavLst>
                                        <p:tav tm="0">
                                          <p:val>
                                            <p:fltVal val="0"/>
                                          </p:val>
                                        </p:tav>
                                        <p:tav tm="100000">
                                          <p:val>
                                            <p:strVal val="#ppt_h"/>
                                          </p:val>
                                        </p:tav>
                                      </p:tavLst>
                                    </p:anim>
                                    <p:anim calcmode="lin" valueType="num">
                                      <p:cBhvr>
                                        <p:cTn id="37" dur="1000" fill="hold"/>
                                        <p:tgtEl>
                                          <p:spTgt spid="28"/>
                                        </p:tgtEl>
                                        <p:attrNameLst>
                                          <p:attrName>style.rotation</p:attrName>
                                        </p:attrNameLst>
                                      </p:cBhvr>
                                      <p:tavLst>
                                        <p:tav tm="0">
                                          <p:val>
                                            <p:fltVal val="90"/>
                                          </p:val>
                                        </p:tav>
                                        <p:tav tm="100000">
                                          <p:val>
                                            <p:fltVal val="0"/>
                                          </p:val>
                                        </p:tav>
                                      </p:tavLst>
                                    </p:anim>
                                    <p:animEffect transition="in" filter="fade">
                                      <p:cBhvr>
                                        <p:cTn id="38" dur="1000"/>
                                        <p:tgtEl>
                                          <p:spTgt spid="28"/>
                                        </p:tgtEl>
                                      </p:cBhvr>
                                    </p:animEffect>
                                  </p:childTnLst>
                                </p:cTn>
                              </p:par>
                              <p:par>
                                <p:cTn id="39" presetID="31" presetClass="entr" presetSubtype="0" fill="hold" nodeType="withEffect">
                                  <p:stCondLst>
                                    <p:cond delay="6000"/>
                                  </p:stCondLst>
                                  <p:childTnLst>
                                    <p:set>
                                      <p:cBhvr>
                                        <p:cTn id="40" dur="1" fill="hold">
                                          <p:stCondLst>
                                            <p:cond delay="0"/>
                                          </p:stCondLst>
                                        </p:cTn>
                                        <p:tgtEl>
                                          <p:spTgt spid="31"/>
                                        </p:tgtEl>
                                        <p:attrNameLst>
                                          <p:attrName>style.visibility</p:attrName>
                                        </p:attrNameLst>
                                      </p:cBhvr>
                                      <p:to>
                                        <p:strVal val="visible"/>
                                      </p:to>
                                    </p:set>
                                    <p:anim calcmode="lin" valueType="num">
                                      <p:cBhvr>
                                        <p:cTn id="41" dur="1000" fill="hold"/>
                                        <p:tgtEl>
                                          <p:spTgt spid="31"/>
                                        </p:tgtEl>
                                        <p:attrNameLst>
                                          <p:attrName>ppt_w</p:attrName>
                                        </p:attrNameLst>
                                      </p:cBhvr>
                                      <p:tavLst>
                                        <p:tav tm="0">
                                          <p:val>
                                            <p:fltVal val="0"/>
                                          </p:val>
                                        </p:tav>
                                        <p:tav tm="100000">
                                          <p:val>
                                            <p:strVal val="#ppt_w"/>
                                          </p:val>
                                        </p:tav>
                                      </p:tavLst>
                                    </p:anim>
                                    <p:anim calcmode="lin" valueType="num">
                                      <p:cBhvr>
                                        <p:cTn id="42" dur="1000" fill="hold"/>
                                        <p:tgtEl>
                                          <p:spTgt spid="31"/>
                                        </p:tgtEl>
                                        <p:attrNameLst>
                                          <p:attrName>ppt_h</p:attrName>
                                        </p:attrNameLst>
                                      </p:cBhvr>
                                      <p:tavLst>
                                        <p:tav tm="0">
                                          <p:val>
                                            <p:fltVal val="0"/>
                                          </p:val>
                                        </p:tav>
                                        <p:tav tm="100000">
                                          <p:val>
                                            <p:strVal val="#ppt_h"/>
                                          </p:val>
                                        </p:tav>
                                      </p:tavLst>
                                    </p:anim>
                                    <p:anim calcmode="lin" valueType="num">
                                      <p:cBhvr>
                                        <p:cTn id="43" dur="1000" fill="hold"/>
                                        <p:tgtEl>
                                          <p:spTgt spid="31"/>
                                        </p:tgtEl>
                                        <p:attrNameLst>
                                          <p:attrName>style.rotation</p:attrName>
                                        </p:attrNameLst>
                                      </p:cBhvr>
                                      <p:tavLst>
                                        <p:tav tm="0">
                                          <p:val>
                                            <p:fltVal val="90"/>
                                          </p:val>
                                        </p:tav>
                                        <p:tav tm="100000">
                                          <p:val>
                                            <p:fltVal val="0"/>
                                          </p:val>
                                        </p:tav>
                                      </p:tavLst>
                                    </p:anim>
                                    <p:animEffect transition="in" filter="fade">
                                      <p:cBhvr>
                                        <p:cTn id="4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6437" y="293622"/>
            <a:ext cx="11861443" cy="6422767"/>
          </a:xfrm>
          <a:solidFill>
            <a:schemeClr val="accent4">
              <a:lumMod val="20000"/>
              <a:lumOff val="80000"/>
            </a:schemeClr>
          </a:solidFill>
          <a:scene3d>
            <a:camera prst="orthographicFront"/>
            <a:lightRig rig="threePt" dir="t"/>
          </a:scene3d>
          <a:sp3d>
            <a:bevelT w="165100" prst="coolSlant"/>
          </a:sp3d>
        </p:spPr>
        <p:txBody>
          <a:bodyPr>
            <a:normAutofit lnSpcReduction="10000"/>
            <a:sp3d extrusionH="57150">
              <a:bevelT w="38100" h="38100" prst="angle"/>
            </a:sp3d>
          </a:bodyPr>
          <a:lstStyle/>
          <a:p>
            <a:pPr algn="ctr"/>
            <a:r>
              <a:rPr lang="en-US" dirty="0"/>
              <a:t>   </a:t>
            </a:r>
            <a:r>
              <a:rPr lang="en-US" sz="4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Does Tishri 9 </a:t>
            </a:r>
            <a:r>
              <a:rPr lang="en-US" sz="4400" b="1" u="sng" dirty="0">
                <a:ln w="12700">
                  <a:solidFill>
                    <a:srgbClr val="44546A">
                      <a:lumMod val="75000"/>
                    </a:srgbClr>
                  </a:solidFill>
                  <a:prstDash val="solid"/>
                </a:ln>
                <a:solidFill>
                  <a:srgbClr val="FF00FF"/>
                </a:solidFill>
                <a:effectLst>
                  <a:outerShdw dist="38100" dir="2640000" algn="bl" rotWithShape="0">
                    <a:srgbClr val="44546A">
                      <a:lumMod val="75000"/>
                    </a:srgbClr>
                  </a:outerShdw>
                </a:effectLst>
              </a:rPr>
              <a:t>exclusivel</a:t>
            </a:r>
            <a:r>
              <a:rPr lang="en-US" sz="4400" b="1" dirty="0">
                <a:ln w="12700">
                  <a:solidFill>
                    <a:srgbClr val="44546A">
                      <a:lumMod val="75000"/>
                    </a:srgbClr>
                  </a:solidFill>
                  <a:prstDash val="solid"/>
                </a:ln>
                <a:solidFill>
                  <a:srgbClr val="FF00FF"/>
                </a:solidFill>
                <a:effectLst>
                  <a:outerShdw dist="38100" dir="2640000" algn="bl" rotWithShape="0">
                    <a:srgbClr val="44546A">
                      <a:lumMod val="75000"/>
                    </a:srgbClr>
                  </a:outerShdw>
                </a:effectLst>
              </a:rPr>
              <a:t>y</a:t>
            </a:r>
            <a:r>
              <a:rPr lang="en-US" sz="4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 have </a:t>
            </a:r>
            <a:r>
              <a:rPr lang="en-US" sz="4400" b="1" u="sng" dirty="0">
                <a:ln w="12700">
                  <a:solidFill>
                    <a:srgbClr val="44546A">
                      <a:lumMod val="75000"/>
                    </a:srgbClr>
                  </a:solidFill>
                  <a:prstDash val="solid"/>
                </a:ln>
                <a:solidFill>
                  <a:srgbClr val="FF00FF"/>
                </a:solidFill>
                <a:effectLst>
                  <a:glow rad="127000">
                    <a:srgbClr val="00FFFF"/>
                  </a:glow>
                  <a:outerShdw dist="38100" dir="2640000" algn="bl" rotWithShape="0">
                    <a:srgbClr val="44546A">
                      <a:lumMod val="75000"/>
                    </a:srgbClr>
                  </a:outerShdw>
                </a:effectLst>
              </a:rPr>
              <a:t>TWO</a:t>
            </a:r>
            <a:r>
              <a:rPr lang="en-US" sz="4400" b="1" dirty="0">
                <a:ln w="12700">
                  <a:solidFill>
                    <a:srgbClr val="44546A">
                      <a:lumMod val="75000"/>
                    </a:srgbClr>
                  </a:solidFill>
                  <a:prstDash val="solid"/>
                </a:ln>
                <a:solidFill>
                  <a:srgbClr val="FF00FF"/>
                </a:solidFill>
                <a:effectLst>
                  <a:outerShdw dist="38100" dir="2640000" algn="bl" rotWithShape="0">
                    <a:srgbClr val="44546A">
                      <a:lumMod val="75000"/>
                    </a:srgbClr>
                  </a:outerShdw>
                </a:effectLst>
              </a:rPr>
              <a:t> EVENINGS? </a:t>
            </a:r>
            <a:r>
              <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
            </a:r>
            <a:br>
              <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br>
            <a:endPar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endParaRPr>
          </a:p>
          <a:p>
            <a:r>
              <a:rPr lang="en-US" sz="2800" dirty="0">
                <a:solidFill>
                  <a:schemeClr val="tx1"/>
                </a:solidFill>
              </a:rPr>
              <a:t> </a:t>
            </a:r>
          </a:p>
          <a:p>
            <a:r>
              <a:rPr lang="en-US" sz="2800" dirty="0">
                <a:solidFill>
                  <a:schemeClr val="tx1"/>
                </a:solidFill>
              </a:rPr>
              <a:t>        		</a:t>
            </a:r>
            <a:r>
              <a:rPr lang="en-US" sz="2800" b="1" u="sng" dirty="0">
                <a:solidFill>
                  <a:srgbClr val="FFC000"/>
                </a:solidFill>
              </a:rPr>
              <a:t>One</a:t>
            </a:r>
            <a:r>
              <a:rPr lang="en-US" sz="2800" b="1" dirty="0">
                <a:solidFill>
                  <a:srgbClr val="FFC000"/>
                </a:solidFill>
              </a:rPr>
              <a:t> Sunset Theory cycle	  	</a:t>
            </a:r>
          </a:p>
          <a:p>
            <a:pPr>
              <a:lnSpc>
                <a:spcPct val="110000"/>
              </a:lnSpc>
            </a:pPr>
            <a:r>
              <a:rPr lang="en-US" sz="2800" dirty="0">
                <a:solidFill>
                  <a:srgbClr val="FFC000"/>
                </a:solidFill>
              </a:rPr>
              <a:t>Sunset</a:t>
            </a:r>
            <a:r>
              <a:rPr lang="en-US" sz="2800" dirty="0">
                <a:solidFill>
                  <a:schemeClr val="tx1"/>
                </a:solidFill>
              </a:rPr>
              <a:t>			</a:t>
            </a:r>
            <a:r>
              <a:rPr lang="en-US" sz="2800" dirty="0">
                <a:solidFill>
                  <a:srgbClr val="FF00FF"/>
                </a:solidFill>
              </a:rPr>
              <a:t>Dawn</a:t>
            </a:r>
            <a:r>
              <a:rPr lang="en-US" sz="2800" dirty="0">
                <a:solidFill>
                  <a:schemeClr val="tx1"/>
                </a:solidFill>
              </a:rPr>
              <a:t>		          </a:t>
            </a:r>
            <a:r>
              <a:rPr lang="en-US" sz="2800" b="1" u="sng" dirty="0">
                <a:solidFill>
                  <a:srgbClr val="FFC000"/>
                </a:solidFill>
              </a:rPr>
              <a:t>Sunset</a:t>
            </a:r>
            <a:r>
              <a:rPr lang="en-US" sz="2800" dirty="0">
                <a:solidFill>
                  <a:schemeClr val="tx1"/>
                </a:solidFill>
              </a:rPr>
              <a:t>			               </a:t>
            </a:r>
            <a:r>
              <a:rPr lang="en-US" sz="2800" b="1" dirty="0">
                <a:solidFill>
                  <a:srgbClr val="FF00FF"/>
                </a:solidFill>
              </a:rPr>
              <a:t>Dawn</a:t>
            </a:r>
          </a:p>
          <a:p>
            <a:endParaRPr lang="en-US" sz="2800" dirty="0">
              <a:solidFill>
                <a:srgbClr val="FF00FF"/>
              </a:solidFill>
            </a:endParaRPr>
          </a:p>
          <a:p>
            <a:endParaRPr lang="en-US" sz="2800" dirty="0">
              <a:solidFill>
                <a:srgbClr val="FF00FF"/>
              </a:solidFill>
            </a:endParaRPr>
          </a:p>
          <a:p>
            <a:endParaRPr lang="en-US" sz="2800" dirty="0">
              <a:solidFill>
                <a:srgbClr val="FF00FF"/>
              </a:solidFill>
            </a:endParaRPr>
          </a:p>
          <a:p>
            <a:r>
              <a:rPr lang="en-US" sz="3200" dirty="0">
                <a:solidFill>
                  <a:schemeClr val="tx1">
                    <a:lumMod val="95000"/>
                    <a:lumOff val="5000"/>
                  </a:schemeClr>
                </a:solidFill>
                <a:effectLst/>
              </a:rPr>
              <a:t>But </a:t>
            </a:r>
            <a:r>
              <a:rPr lang="en-US" sz="3200" b="1" u="sng" dirty="0">
                <a:ln>
                  <a:solidFill>
                    <a:srgbClr val="0000FF"/>
                  </a:solidFill>
                </a:ln>
                <a:solidFill>
                  <a:srgbClr val="FF0000"/>
                </a:solidFill>
                <a:effectLst/>
              </a:rPr>
              <a:t>man</a:t>
            </a:r>
            <a:r>
              <a:rPr lang="en-US" sz="3200" b="1" dirty="0">
                <a:ln>
                  <a:solidFill>
                    <a:srgbClr val="0000FF"/>
                  </a:solidFill>
                </a:ln>
                <a:solidFill>
                  <a:srgbClr val="FF0000"/>
                </a:solidFill>
                <a:effectLst/>
              </a:rPr>
              <a:t>, </a:t>
            </a:r>
            <a:r>
              <a:rPr lang="en-US" sz="3200" dirty="0">
                <a:solidFill>
                  <a:schemeClr val="tx1">
                    <a:lumMod val="95000"/>
                    <a:lumOff val="5000"/>
                  </a:schemeClr>
                </a:solidFill>
                <a:effectLst/>
              </a:rPr>
              <a:t>in order to </a:t>
            </a:r>
            <a:r>
              <a:rPr lang="en-US" sz="3200" b="1" dirty="0">
                <a:ln>
                  <a:solidFill>
                    <a:srgbClr val="0000FF"/>
                  </a:solidFill>
                </a:ln>
                <a:solidFill>
                  <a:srgbClr val="FF0000"/>
                </a:solidFill>
                <a:effectLst/>
              </a:rPr>
              <a:t>prevent</a:t>
            </a:r>
            <a:r>
              <a:rPr lang="en-US" sz="3200" dirty="0">
                <a:solidFill>
                  <a:schemeClr val="tx1">
                    <a:lumMod val="95000"/>
                    <a:lumOff val="5000"/>
                  </a:schemeClr>
                </a:solidFill>
                <a:effectLst/>
              </a:rPr>
              <a:t> </a:t>
            </a:r>
            <a:r>
              <a:rPr lang="en-US" sz="3200" b="1" dirty="0">
                <a:ln>
                  <a:solidFill>
                    <a:srgbClr val="0000FF"/>
                  </a:solidFill>
                </a:ln>
                <a:solidFill>
                  <a:srgbClr val="FF0000"/>
                </a:solidFill>
                <a:effectLst/>
              </a:rPr>
              <a:t>a 48 hour </a:t>
            </a:r>
            <a:r>
              <a:rPr lang="en-US" sz="3200" dirty="0">
                <a:solidFill>
                  <a:schemeClr val="tx1">
                    <a:lumMod val="95000"/>
                    <a:lumOff val="5000"/>
                  </a:schemeClr>
                </a:solidFill>
                <a:effectLst/>
              </a:rPr>
              <a:t>Atonement Sabbath, </a:t>
            </a:r>
            <a:r>
              <a:rPr lang="en-US" sz="3200" b="1" dirty="0">
                <a:ln>
                  <a:solidFill>
                    <a:srgbClr val="0000FF"/>
                  </a:solidFill>
                </a:ln>
                <a:solidFill>
                  <a:srgbClr val="FF0000"/>
                </a:solidFill>
                <a:effectLst>
                  <a:glow rad="127000">
                    <a:srgbClr val="66FF33"/>
                  </a:glow>
                </a:effectLst>
              </a:rPr>
              <a:t>defies</a:t>
            </a:r>
            <a:r>
              <a:rPr lang="en-US" sz="3200" dirty="0">
                <a:solidFill>
                  <a:schemeClr val="tx1">
                    <a:lumMod val="95000"/>
                    <a:lumOff val="5000"/>
                  </a:schemeClr>
                </a:solidFill>
                <a:effectLst/>
              </a:rPr>
              <a:t> the Hebrew definitions of the word – </a:t>
            </a:r>
            <a:r>
              <a:rPr lang="en-US" sz="3200" b="1" dirty="0">
                <a:solidFill>
                  <a:schemeClr val="tx1">
                    <a:lumMod val="95000"/>
                    <a:lumOff val="5000"/>
                  </a:schemeClr>
                </a:solidFill>
                <a:effectLst>
                  <a:glow rad="127000">
                    <a:srgbClr val="FFFF00"/>
                  </a:glow>
                </a:effectLst>
              </a:rPr>
              <a:t>EREB</a:t>
            </a:r>
            <a:r>
              <a:rPr lang="en-US" sz="3200" dirty="0">
                <a:solidFill>
                  <a:schemeClr val="tx1">
                    <a:lumMod val="95000"/>
                    <a:lumOff val="5000"/>
                  </a:schemeClr>
                </a:solidFill>
                <a:effectLst/>
              </a:rPr>
              <a:t> – (A </a:t>
            </a:r>
            <a:r>
              <a:rPr lang="en-US" sz="3200" b="1" dirty="0">
                <a:solidFill>
                  <a:schemeClr val="tx1">
                    <a:lumMod val="95000"/>
                    <a:lumOff val="5000"/>
                  </a:schemeClr>
                </a:solidFill>
                <a:effectLst>
                  <a:glow rad="127000">
                    <a:srgbClr val="FFFF00"/>
                  </a:glow>
                </a:effectLst>
              </a:rPr>
              <a:t>MIXING</a:t>
            </a:r>
            <a:r>
              <a:rPr lang="en-US" sz="3200" dirty="0">
                <a:solidFill>
                  <a:schemeClr val="tx1">
                    <a:lumMod val="95000"/>
                    <a:lumOff val="5000"/>
                  </a:schemeClr>
                </a:solidFill>
                <a:effectLst/>
              </a:rPr>
              <a:t> EFFECT.) </a:t>
            </a:r>
            <a:r>
              <a:rPr lang="en-US" sz="3200" b="1" u="sng" dirty="0">
                <a:ln>
                  <a:solidFill>
                    <a:srgbClr val="0000FF"/>
                  </a:solidFill>
                </a:ln>
                <a:solidFill>
                  <a:srgbClr val="FF0000"/>
                </a:solidFill>
                <a:effectLst/>
              </a:rPr>
              <a:t>Man</a:t>
            </a:r>
            <a:r>
              <a:rPr lang="en-US" sz="3200" dirty="0">
                <a:solidFill>
                  <a:schemeClr val="tx1">
                    <a:lumMod val="95000"/>
                    <a:lumOff val="5000"/>
                  </a:schemeClr>
                </a:solidFill>
                <a:effectLst/>
              </a:rPr>
              <a:t> desires to place the </a:t>
            </a:r>
            <a:r>
              <a:rPr lang="en-US" sz="3200" u="sng" dirty="0">
                <a:solidFill>
                  <a:schemeClr val="tx1">
                    <a:lumMod val="95000"/>
                    <a:lumOff val="5000"/>
                  </a:schemeClr>
                </a:solidFill>
                <a:effectLst>
                  <a:glow rad="127000">
                    <a:srgbClr val="66FF33"/>
                  </a:glow>
                </a:effectLst>
                <a:latin typeface="Arial Black" panose="020B0A04020102020204" pitchFamily="34" charset="0"/>
              </a:rPr>
              <a:t>2</a:t>
            </a:r>
            <a:r>
              <a:rPr lang="en-US" sz="3200" u="sng" baseline="30000" dirty="0">
                <a:solidFill>
                  <a:schemeClr val="tx1">
                    <a:lumMod val="95000"/>
                    <a:lumOff val="5000"/>
                  </a:schemeClr>
                </a:solidFill>
                <a:effectLst>
                  <a:glow rad="127000">
                    <a:srgbClr val="66FF33"/>
                  </a:glow>
                </a:effectLst>
                <a:latin typeface="Arial Black" panose="020B0A04020102020204" pitchFamily="34" charset="0"/>
              </a:rPr>
              <a:t>ND</a:t>
            </a:r>
            <a:r>
              <a:rPr lang="en-US" sz="3200" dirty="0">
                <a:solidFill>
                  <a:schemeClr val="tx1">
                    <a:lumMod val="95000"/>
                    <a:lumOff val="5000"/>
                  </a:schemeClr>
                </a:solidFill>
                <a:effectLst/>
              </a:rPr>
              <a:t> </a:t>
            </a:r>
            <a:r>
              <a:rPr lang="en-US" sz="3200" dirty="0">
                <a:solidFill>
                  <a:schemeClr val="tx1">
                    <a:lumMod val="95000"/>
                    <a:lumOff val="5000"/>
                  </a:schemeClr>
                </a:solidFill>
                <a:effectLst>
                  <a:glow rad="127000">
                    <a:srgbClr val="FFFF00"/>
                  </a:glow>
                </a:effectLst>
              </a:rPr>
              <a:t>ereb</a:t>
            </a:r>
            <a:r>
              <a:rPr lang="en-US" sz="3200" dirty="0">
                <a:solidFill>
                  <a:schemeClr val="tx1">
                    <a:lumMod val="95000"/>
                    <a:lumOff val="5000"/>
                  </a:schemeClr>
                </a:solidFill>
                <a:effectLst/>
              </a:rPr>
              <a:t> (</a:t>
            </a:r>
            <a:r>
              <a:rPr lang="en-US" sz="3200" dirty="0">
                <a:solidFill>
                  <a:schemeClr val="tx1">
                    <a:lumMod val="95000"/>
                    <a:lumOff val="5000"/>
                  </a:schemeClr>
                </a:solidFill>
                <a:effectLst>
                  <a:glow rad="127000">
                    <a:srgbClr val="FFFF00"/>
                  </a:glow>
                </a:effectLst>
              </a:rPr>
              <a:t>mixture</a:t>
            </a:r>
            <a:r>
              <a:rPr lang="en-US" sz="3200" dirty="0">
                <a:solidFill>
                  <a:schemeClr val="tx1">
                    <a:lumMod val="95000"/>
                    <a:lumOff val="5000"/>
                  </a:schemeClr>
                </a:solidFill>
                <a:effectLst/>
              </a:rPr>
              <a:t>) of Tishri 9, </a:t>
            </a:r>
            <a:r>
              <a:rPr lang="en-US" sz="3200" b="1" u="sng" dirty="0">
                <a:ln>
                  <a:solidFill>
                    <a:srgbClr val="0000FF"/>
                  </a:solidFill>
                </a:ln>
                <a:solidFill>
                  <a:srgbClr val="FF0000"/>
                </a:solidFill>
                <a:effectLst/>
              </a:rPr>
              <a:t>PRIOR TO</a:t>
            </a:r>
            <a:r>
              <a:rPr lang="en-US" sz="3200" b="1" dirty="0">
                <a:ln>
                  <a:solidFill>
                    <a:srgbClr val="0000FF"/>
                  </a:solidFill>
                </a:ln>
                <a:solidFill>
                  <a:srgbClr val="FF0000"/>
                </a:solidFill>
                <a:effectLst/>
              </a:rPr>
              <a:t> </a:t>
            </a:r>
            <a:r>
              <a:rPr lang="en-US" sz="3200" dirty="0">
                <a:solidFill>
                  <a:schemeClr val="tx1">
                    <a:lumMod val="95000"/>
                    <a:lumOff val="5000"/>
                  </a:schemeClr>
                </a:solidFill>
                <a:effectLst/>
              </a:rPr>
              <a:t>SUNSET</a:t>
            </a:r>
            <a:br>
              <a:rPr lang="en-US" sz="3200" dirty="0">
                <a:solidFill>
                  <a:schemeClr val="tx1">
                    <a:lumMod val="95000"/>
                    <a:lumOff val="5000"/>
                  </a:schemeClr>
                </a:solidFill>
                <a:effectLst/>
              </a:rPr>
            </a:br>
            <a:r>
              <a:rPr lang="en-US" sz="3200" dirty="0">
                <a:solidFill>
                  <a:schemeClr val="tx1">
                    <a:lumMod val="95000"/>
                    <a:lumOff val="5000"/>
                  </a:schemeClr>
                </a:solidFill>
                <a:effectLst/>
              </a:rPr>
              <a:t>     WHERE THE </a:t>
            </a:r>
            <a:r>
              <a:rPr lang="en-US" sz="3200" u="sng" dirty="0">
                <a:solidFill>
                  <a:schemeClr val="tx1">
                    <a:lumMod val="95000"/>
                    <a:lumOff val="5000"/>
                  </a:schemeClr>
                </a:solidFill>
                <a:effectLst/>
              </a:rPr>
              <a:t>DIRECT RAYS</a:t>
            </a:r>
            <a:r>
              <a:rPr lang="en-US" sz="3200" dirty="0">
                <a:solidFill>
                  <a:schemeClr val="tx1">
                    <a:lumMod val="95000"/>
                    <a:lumOff val="5000"/>
                  </a:schemeClr>
                </a:solidFill>
                <a:effectLst/>
              </a:rPr>
              <a:t> OF SUNLIGHT PREVENT ANY DARKNESS</a:t>
            </a:r>
            <a:br>
              <a:rPr lang="en-US" sz="3200" dirty="0">
                <a:solidFill>
                  <a:schemeClr val="tx1">
                    <a:lumMod val="95000"/>
                    <a:lumOff val="5000"/>
                  </a:schemeClr>
                </a:solidFill>
                <a:effectLst/>
              </a:rPr>
            </a:br>
            <a:r>
              <a:rPr lang="en-US" sz="3200" dirty="0">
                <a:solidFill>
                  <a:schemeClr val="tx1">
                    <a:lumMod val="95000"/>
                    <a:lumOff val="5000"/>
                  </a:schemeClr>
                </a:solidFill>
                <a:effectLst/>
              </a:rPr>
              <a:t>  		      FROM </a:t>
            </a:r>
            <a:r>
              <a:rPr lang="en-US" sz="3200" b="1" u="sng" dirty="0">
                <a:solidFill>
                  <a:schemeClr val="tx1">
                    <a:lumMod val="95000"/>
                    <a:lumOff val="5000"/>
                  </a:schemeClr>
                </a:solidFill>
                <a:effectLst>
                  <a:glow rad="127000">
                    <a:srgbClr val="FFFF00"/>
                  </a:glow>
                </a:effectLst>
              </a:rPr>
              <a:t>MIXING</a:t>
            </a:r>
            <a:r>
              <a:rPr lang="en-US" sz="3200" dirty="0">
                <a:solidFill>
                  <a:schemeClr val="tx1">
                    <a:lumMod val="95000"/>
                    <a:lumOff val="5000"/>
                  </a:schemeClr>
                </a:solidFill>
                <a:effectLst/>
              </a:rPr>
              <a:t> WITH THE LIGHT OF DAY! </a:t>
            </a:r>
            <a:endParaRPr lang="en-US" sz="3200" dirty="0">
              <a:solidFill>
                <a:srgbClr val="C00000"/>
              </a:solidFill>
              <a:effectLst/>
            </a:endParaRPr>
          </a:p>
        </p:txBody>
      </p:sp>
      <p:grpSp>
        <p:nvGrpSpPr>
          <p:cNvPr id="23" name="Group 22"/>
          <p:cNvGrpSpPr/>
          <p:nvPr/>
        </p:nvGrpSpPr>
        <p:grpSpPr>
          <a:xfrm>
            <a:off x="987806" y="2980967"/>
            <a:ext cx="10077717" cy="1513761"/>
            <a:chOff x="1033526" y="2968088"/>
            <a:chExt cx="10077717" cy="1513761"/>
          </a:xfrm>
        </p:grpSpPr>
        <p:sp>
          <p:nvSpPr>
            <p:cNvPr id="17" name="Right Brace 16"/>
            <p:cNvSpPr/>
            <p:nvPr/>
          </p:nvSpPr>
          <p:spPr>
            <a:xfrm rot="16200000">
              <a:off x="3985831" y="54558"/>
              <a:ext cx="747465" cy="6574525"/>
            </a:xfrm>
            <a:prstGeom prst="rightBrace">
              <a:avLst>
                <a:gd name="adj1" fmla="val 129237"/>
                <a:gd name="adj2" fmla="val 21345"/>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p:cNvGrpSpPr/>
            <p:nvPr/>
          </p:nvGrpSpPr>
          <p:grpSpPr>
            <a:xfrm>
              <a:off x="1033526" y="3109700"/>
              <a:ext cx="10077717" cy="1372149"/>
              <a:chOff x="1030310" y="2710455"/>
              <a:chExt cx="10077717" cy="1372149"/>
            </a:xfrm>
          </p:grpSpPr>
          <p:sp>
            <p:nvSpPr>
              <p:cNvPr id="4" name="Rectangle 3"/>
              <p:cNvSpPr/>
              <p:nvPr/>
            </p:nvSpPr>
            <p:spPr>
              <a:xfrm>
                <a:off x="1030310" y="3309870"/>
                <a:ext cx="3284113" cy="759854"/>
              </a:xfrm>
              <a:prstGeom prst="rect">
                <a:avLst/>
              </a:prstGeom>
              <a:solidFill>
                <a:srgbClr val="0020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Tishri 9</a:t>
                </a:r>
              </a:p>
            </p:txBody>
          </p:sp>
          <p:sp>
            <p:nvSpPr>
              <p:cNvPr id="5" name="Rectangle 4"/>
              <p:cNvSpPr/>
              <p:nvPr/>
            </p:nvSpPr>
            <p:spPr>
              <a:xfrm>
                <a:off x="4333740" y="3309870"/>
                <a:ext cx="3284113" cy="75985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Tishri 9</a:t>
                </a:r>
              </a:p>
            </p:txBody>
          </p:sp>
          <p:sp>
            <p:nvSpPr>
              <p:cNvPr id="8" name="Rectangle 7"/>
              <p:cNvSpPr/>
              <p:nvPr/>
            </p:nvSpPr>
            <p:spPr>
              <a:xfrm>
                <a:off x="7823913" y="3296991"/>
                <a:ext cx="3284114" cy="772733"/>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Tishri 10</a:t>
                </a:r>
              </a:p>
            </p:txBody>
          </p:sp>
          <p:sp>
            <p:nvSpPr>
              <p:cNvPr id="9" name="Rectangle 8"/>
              <p:cNvSpPr/>
              <p:nvPr/>
            </p:nvSpPr>
            <p:spPr>
              <a:xfrm>
                <a:off x="7695083" y="3296991"/>
                <a:ext cx="132006" cy="772733"/>
              </a:xfrm>
              <a:prstGeom prst="rect">
                <a:avLst/>
              </a:prstGeom>
              <a:solidFill>
                <a:srgbClr val="00CC00"/>
              </a:solidFill>
              <a:ln>
                <a:solidFill>
                  <a:schemeClr val="bg1">
                    <a:lumMod val="6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69157" y="3306516"/>
                <a:ext cx="132008" cy="763207"/>
              </a:xfrm>
              <a:prstGeom prst="rect">
                <a:avLst/>
              </a:prstGeom>
              <a:solidFill>
                <a:schemeClr val="bg1">
                  <a:lumMod val="6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030310" y="2792322"/>
                <a:ext cx="0" cy="1290281"/>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108027" y="3000778"/>
                <a:ext cx="0" cy="1081825"/>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92294" y="3309870"/>
                <a:ext cx="218941" cy="759854"/>
              </a:xfrm>
              <a:prstGeom prst="rect">
                <a:avLst/>
              </a:prstGeom>
              <a:solidFill>
                <a:srgbClr val="C00000"/>
              </a:solidFill>
              <a:ln>
                <a:solidFill>
                  <a:srgbClr val="C000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4333740" y="2710455"/>
                <a:ext cx="0" cy="1372149"/>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7630553" y="2710455"/>
                <a:ext cx="25757" cy="1372148"/>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grpSp>
      <p:cxnSp>
        <p:nvCxnSpPr>
          <p:cNvPr id="25" name="Straight Arrow Connector 24"/>
          <p:cNvCxnSpPr/>
          <p:nvPr/>
        </p:nvCxnSpPr>
        <p:spPr>
          <a:xfrm flipV="1">
            <a:off x="4627428" y="4224270"/>
            <a:ext cx="2661365" cy="412466"/>
          </a:xfrm>
          <a:prstGeom prst="straightConnector1">
            <a:avLst/>
          </a:prstGeom>
          <a:ln w="76200">
            <a:solidFill>
              <a:srgbClr val="C00000"/>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31003" y="3714749"/>
            <a:ext cx="132008" cy="757573"/>
          </a:xfrm>
          <a:prstGeom prst="rect">
            <a:avLst/>
          </a:prstGeom>
          <a:gradFill flip="none" rotWithShape="1">
            <a:gsLst>
              <a:gs pos="33000">
                <a:schemeClr val="tx1"/>
              </a:gs>
              <a:gs pos="57000">
                <a:srgbClr val="FFFF00"/>
              </a:gs>
            </a:gsLst>
            <a:lin ang="13500000" scaled="1"/>
            <a:tileRect/>
          </a:gradFill>
          <a:ln>
            <a:solidFill>
              <a:schemeClr val="bg1">
                <a:lumMod val="6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33283" y="2149097"/>
            <a:ext cx="229333" cy="763206"/>
          </a:xfrm>
          <a:prstGeom prst="rect">
            <a:avLst/>
          </a:prstGeom>
          <a:solidFill>
            <a:srgbClr val="C00000"/>
          </a:solidFill>
          <a:effectLst>
            <a:glow rad="127000">
              <a:srgbClr val="00FF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95033" y="1174747"/>
            <a:ext cx="11705987" cy="536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nSpc>
                <a:spcPct val="90000"/>
              </a:lnSpc>
              <a:spcBef>
                <a:spcPts val="1000"/>
              </a:spcBef>
            </a:pPr>
            <a:r>
              <a:rPr lang="en-US" sz="2800" b="1" i="1" dirty="0">
                <a:solidFill>
                  <a:srgbClr val="0099CC"/>
                </a:solidFill>
              </a:rPr>
              <a:t> </a:t>
            </a:r>
            <a:r>
              <a:rPr lang="en-US" sz="2800" b="1" i="1" dirty="0" err="1">
                <a:ln>
                  <a:solidFill>
                    <a:schemeClr val="tx1"/>
                  </a:solidFill>
                </a:ln>
                <a:solidFill>
                  <a:srgbClr val="0099CC"/>
                </a:solidFill>
              </a:rPr>
              <a:t>Yahuah’s</a:t>
            </a:r>
            <a:r>
              <a:rPr lang="en-US" sz="2800" b="1" i="1" dirty="0">
                <a:ln>
                  <a:solidFill>
                    <a:schemeClr val="tx1"/>
                  </a:solidFill>
                </a:ln>
                <a:solidFill>
                  <a:srgbClr val="0099CC"/>
                </a:solidFill>
              </a:rPr>
              <a:t> </a:t>
            </a:r>
            <a:r>
              <a:rPr lang="en-US" sz="2800" b="1" i="1" u="sng" dirty="0">
                <a:ln>
                  <a:solidFill>
                    <a:schemeClr val="tx1"/>
                  </a:solidFill>
                </a:ln>
                <a:solidFill>
                  <a:srgbClr val="FF00FF"/>
                </a:solidFill>
              </a:rPr>
              <a:t>Tishri 9</a:t>
            </a:r>
            <a:r>
              <a:rPr lang="en-US" sz="2800" b="1" i="1" u="sng" baseline="30000" dirty="0">
                <a:ln>
                  <a:solidFill>
                    <a:schemeClr val="tx1"/>
                  </a:solidFill>
                </a:ln>
                <a:solidFill>
                  <a:srgbClr val="FF00FF"/>
                </a:solidFill>
              </a:rPr>
              <a:t>th</a:t>
            </a:r>
            <a:r>
              <a:rPr lang="en-US" sz="2800" b="1" i="1" dirty="0">
                <a:ln>
                  <a:solidFill>
                    <a:schemeClr val="tx1"/>
                  </a:solidFill>
                </a:ln>
                <a:solidFill>
                  <a:srgbClr val="FF00FF"/>
                </a:solidFill>
              </a:rPr>
              <a:t> </a:t>
            </a:r>
            <a:r>
              <a:rPr lang="en-US" sz="2800" b="1" dirty="0">
                <a:ln>
                  <a:solidFill>
                    <a:schemeClr val="tx1"/>
                  </a:solidFill>
                </a:ln>
                <a:solidFill>
                  <a:srgbClr val="00B050"/>
                </a:solidFill>
              </a:rPr>
              <a:t>Twilight </a:t>
            </a:r>
            <a:r>
              <a:rPr lang="en-US" sz="2800" b="1" dirty="0">
                <a:solidFill>
                  <a:schemeClr val="tx1"/>
                </a:solidFill>
                <a:effectLst>
                  <a:glow rad="127000">
                    <a:schemeClr val="accent2"/>
                  </a:glow>
                </a:effectLst>
              </a:rPr>
              <a:t>Mixing</a:t>
            </a:r>
            <a:r>
              <a:rPr lang="en-US" sz="2800" b="1" dirty="0">
                <a:solidFill>
                  <a:srgbClr val="00B050"/>
                </a:solidFill>
              </a:rPr>
              <a:t> </a:t>
            </a:r>
            <a:r>
              <a:rPr lang="en-US" sz="2800" b="1" dirty="0">
                <a:ln>
                  <a:solidFill>
                    <a:schemeClr val="tx1"/>
                  </a:solidFill>
                </a:ln>
                <a:solidFill>
                  <a:srgbClr val="00B050"/>
                </a:solidFill>
              </a:rPr>
              <a:t>of Light/Darkness is here </a:t>
            </a:r>
            <a:r>
              <a:rPr lang="en-US" sz="2800" b="1" u="sng" dirty="0">
                <a:ln>
                  <a:solidFill>
                    <a:schemeClr val="tx1"/>
                  </a:solidFill>
                </a:ln>
                <a:solidFill>
                  <a:srgbClr val="FF0000"/>
                </a:solidFill>
              </a:rPr>
              <a:t>after a sunset</a:t>
            </a:r>
            <a:r>
              <a:rPr lang="en-US" sz="2800" b="1" dirty="0">
                <a:ln>
                  <a:solidFill>
                    <a:schemeClr val="tx1"/>
                  </a:solidFill>
                </a:ln>
                <a:solidFill>
                  <a:srgbClr val="FF0000"/>
                </a:solidFill>
              </a:rPr>
              <a:t>!</a:t>
            </a:r>
          </a:p>
        </p:txBody>
      </p:sp>
      <p:sp>
        <p:nvSpPr>
          <p:cNvPr id="13" name="Slide Number Placeholder 12"/>
          <p:cNvSpPr>
            <a:spLocks noGrp="1"/>
          </p:cNvSpPr>
          <p:nvPr>
            <p:ph type="sldNum" sz="quarter" idx="12"/>
          </p:nvPr>
        </p:nvSpPr>
        <p:spPr>
          <a:xfrm>
            <a:off x="11567160" y="6336706"/>
            <a:ext cx="398604" cy="365125"/>
          </a:xfrm>
        </p:spPr>
        <p:txBody>
          <a:bodyPr/>
          <a:lstStyle/>
          <a:p>
            <a:fld id="{0FAB87E4-7748-4117-92E5-790DAABEC644}" type="slidenum">
              <a:rPr lang="en-US" sz="1400" b="1" smtClean="0">
                <a:solidFill>
                  <a:schemeClr val="tx1"/>
                </a:solidFill>
              </a:rPr>
              <a:t>38</a:t>
            </a:fld>
            <a:endParaRPr lang="en-US" sz="1400" b="1" dirty="0">
              <a:solidFill>
                <a:schemeClr val="tx1"/>
              </a:solidFill>
            </a:endParaRPr>
          </a:p>
        </p:txBody>
      </p:sp>
      <p:sp>
        <p:nvSpPr>
          <p:cNvPr id="27" name="Rounded Rectangle 26"/>
          <p:cNvSpPr/>
          <p:nvPr/>
        </p:nvSpPr>
        <p:spPr>
          <a:xfrm>
            <a:off x="937773" y="3611535"/>
            <a:ext cx="307015" cy="946768"/>
          </a:xfrm>
          <a:prstGeom prst="roundRect">
            <a:avLst/>
          </a:prstGeom>
          <a:noFill/>
          <a:ln w="76200">
            <a:solidFill>
              <a:srgbClr val="66FF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p:cNvCxnSpPr>
            <a:endCxn id="21" idx="0"/>
          </p:cNvCxnSpPr>
          <p:nvPr/>
        </p:nvCxnSpPr>
        <p:spPr>
          <a:xfrm flipH="1">
            <a:off x="1097007" y="1626499"/>
            <a:ext cx="1082583" cy="2088250"/>
          </a:xfrm>
          <a:prstGeom prst="straightConnector1">
            <a:avLst/>
          </a:prstGeom>
          <a:ln w="76200">
            <a:solidFill>
              <a:schemeClr val="accent2">
                <a:lumMod val="75000"/>
              </a:schemeClr>
            </a:solidFill>
            <a:headEnd type="none" w="med" len="med"/>
            <a:tailEnd type="arrow" w="med" len="med"/>
          </a:ln>
          <a:effectLst>
            <a:glow rad="228600">
              <a:schemeClr val="accent4">
                <a:satMod val="175000"/>
                <a:alpha val="40000"/>
              </a:scheme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6923491" y="1657966"/>
            <a:ext cx="5128042" cy="1159876"/>
          </a:xfrm>
          <a:prstGeom prst="roundRect">
            <a:avLst/>
          </a:prstGeom>
          <a:solidFill>
            <a:srgbClr val="C4FB81"/>
          </a:solidFill>
          <a:ln w="28575">
            <a:solidFill>
              <a:srgbClr val="00206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600" dirty="0">
                <a:solidFill>
                  <a:srgbClr val="002060"/>
                </a:solidFill>
              </a:rPr>
              <a:t>Look at this carefully! Is it correct </a:t>
            </a:r>
            <a:r>
              <a:rPr lang="en-CA" sz="2600" dirty="0" smtClean="0">
                <a:solidFill>
                  <a:srgbClr val="002060"/>
                </a:solidFill>
              </a:rPr>
              <a:t/>
            </a:r>
            <a:br>
              <a:rPr lang="en-CA" sz="2600" dirty="0" smtClean="0">
                <a:solidFill>
                  <a:srgbClr val="002060"/>
                </a:solidFill>
              </a:rPr>
            </a:br>
            <a:r>
              <a:rPr lang="en-CA" sz="2600" dirty="0" smtClean="0">
                <a:solidFill>
                  <a:srgbClr val="002060"/>
                </a:solidFill>
              </a:rPr>
              <a:t>to </a:t>
            </a:r>
            <a:r>
              <a:rPr lang="en-CA" sz="2600" dirty="0">
                <a:solidFill>
                  <a:srgbClr val="002060"/>
                </a:solidFill>
              </a:rPr>
              <a:t>apply </a:t>
            </a:r>
            <a:r>
              <a:rPr lang="en-CA" sz="2600" b="1" u="sng" dirty="0">
                <a:ln>
                  <a:solidFill>
                    <a:srgbClr val="0000FF"/>
                  </a:solidFill>
                </a:ln>
                <a:solidFill>
                  <a:srgbClr val="FF00FF"/>
                </a:solidFill>
              </a:rPr>
              <a:t>TWO</a:t>
            </a:r>
            <a:r>
              <a:rPr lang="en-CA" sz="2600" b="1" dirty="0">
                <a:ln>
                  <a:solidFill>
                    <a:srgbClr val="0000FF"/>
                  </a:solidFill>
                </a:ln>
                <a:solidFill>
                  <a:srgbClr val="FF00FF"/>
                </a:solidFill>
              </a:rPr>
              <a:t> EVENING MIXTURES </a:t>
            </a:r>
            <a:r>
              <a:rPr lang="en-CA" sz="2600" dirty="0">
                <a:solidFill>
                  <a:srgbClr val="002060"/>
                </a:solidFill>
              </a:rPr>
              <a:t>in </a:t>
            </a:r>
            <a:r>
              <a:rPr lang="en-CA" sz="2600" dirty="0">
                <a:solidFill>
                  <a:schemeClr val="tx1"/>
                </a:solidFill>
                <a:latin typeface="Arial Black" panose="020B0A04020102020204" pitchFamily="34" charset="0"/>
              </a:rPr>
              <a:t>ONE</a:t>
            </a:r>
            <a:r>
              <a:rPr lang="en-CA" sz="2600" dirty="0">
                <a:solidFill>
                  <a:srgbClr val="002060"/>
                </a:solidFill>
              </a:rPr>
              <a:t> 24 hour period?</a:t>
            </a:r>
          </a:p>
        </p:txBody>
      </p:sp>
    </p:spTree>
    <p:extLst>
      <p:ext uri="{BB962C8B-B14F-4D97-AF65-F5344CB8AC3E}">
        <p14:creationId xmlns:p14="http://schemas.microsoft.com/office/powerpoint/2010/main" val="10783040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750"/>
                                        <p:tgtEl>
                                          <p:spTgt spid="19"/>
                                        </p:tgtEl>
                                      </p:cBhvr>
                                    </p:animEffect>
                                  </p:childTnLst>
                                </p:cTn>
                              </p:par>
                              <p:par>
                                <p:cTn id="15" presetID="21" presetClass="entr" presetSubtype="1" repeatCount="3000" fill="hold" grpId="0" nodeType="withEffect">
                                  <p:stCondLst>
                                    <p:cond delay="1000"/>
                                  </p:stCondLst>
                                  <p:childTnLst>
                                    <p:set>
                                      <p:cBhvr>
                                        <p:cTn id="16" dur="1" fill="hold">
                                          <p:stCondLst>
                                            <p:cond delay="0"/>
                                          </p:stCondLst>
                                        </p:cTn>
                                        <p:tgtEl>
                                          <p:spTgt spid="27"/>
                                        </p:tgtEl>
                                        <p:attrNameLst>
                                          <p:attrName>style.visibility</p:attrName>
                                        </p:attrNameLst>
                                      </p:cBhvr>
                                      <p:to>
                                        <p:strVal val="visible"/>
                                      </p:to>
                                    </p:set>
                                    <p:animEffect transition="in" filter="wheel(1)">
                                      <p:cBhvr>
                                        <p:cTn id="17" dur="7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250"/>
                                        <p:tgtEl>
                                          <p:spTgt spid="6"/>
                                        </p:tgtEl>
                                      </p:cBhvr>
                                    </p:animEffect>
                                  </p:childTnLst>
                                </p:cTn>
                              </p:par>
                            </p:childTnLst>
                          </p:cTn>
                        </p:par>
                        <p:par>
                          <p:cTn id="23" fill="hold">
                            <p:stCondLst>
                              <p:cond delay="1250"/>
                            </p:stCondLst>
                            <p:childTnLst>
                              <p:par>
                                <p:cTn id="24" presetID="52" presetClass="path" presetSubtype="0" accel="50000" decel="50000" fill="hold" grpId="0" nodeType="afterEffect">
                                  <p:stCondLst>
                                    <p:cond delay="0"/>
                                  </p:stCondLst>
                                  <p:childTnLst>
                                    <p:animMotion origin="layout" path="M 0.00377 0.00116 C 0.00273 0.02616 0.0638 0.04815 0.14075 0.04908 C 0.20182 0.05116 0.25169 0.03912 0.25273 0.02408 C 0.25273 0.00926 0.20377 -0.00509 0.14179 -0.00579 C 0.1108 -0.00579 0.08281 -0.00417 0.06276 0.00116 C 0.03372 0.00787 0.01679 0.01921 0.01679 0.03218 C 0.01679 0.03912 0.02174 0.04607 0.03073 0.05208 C 0.05182 0.06505 0.09283 0.07408 0.13971 0.07523 C 0.19479 0.07708 0.23958 0.06621 0.23958 0.05324 C 0.24062 0.03912 0.19583 0.02708 0.14075 0.02523 C 0.11276 0.02523 0.08776 0.02708 0.06875 0.03125 C 0.04375 0.0382 0.02773 0.04908 0.02773 0.06019 C 0.02773 0.06621 0.03281 0.07222 0.04075 0.07824 C 0.05976 0.08912 0.09583 0.09815 0.1388 0.09908 C 0.18867 0.10023 0.22864 0.09005 0.22864 0.07824 C 0.22981 0.06621 0.18971 0.05509 0.13971 0.05417 C 0.11471 0.05324 0.09179 0.05509 0.07474 0.05926 C 0.05182 0.06505 0.0388 0.07408 0.0388 0.08519 C 0.0388 0.09005 0.04283 0.09607 0.04974 0.10116 C 0.06679 0.11111 0.09974 0.11921 0.13776 0.12014 C 0.18281 0.12014 0.21875 0.11227 0.21875 0.10116 C 0.21875 0.09005 0.18359 0.08009 0.1388 0.07917 C 0.11679 0.07917 0.09583 0.08125 0.08073 0.08426 C 0.05976 0.08912 0.04778 0.09815 0.04674 0.10718 C 0.04674 0.11227 0.05182 0.11713 0.05781 0.12107 C 0.07278 0.13125 0.10273 0.1382 0.13671 0.1382 C 0.17669 0.13912 0.20976 0.13218 0.20976 0.12222 C 0.2108 0.11227 0.17773 0.10324 0.13776 0.10208 C 0.11783 0.10208 0.09882 0.10324 0.0858 0.10718 C 0.06679 0.11111 0.05573 0.11921 0.05573 0.12708 C 0.05573 0.13218 0.05872 0.13611 0.06471 0.14005 C 0.07877 0.14908 0.10481 0.15509 0.1358 0.15625 C 0.17278 0.15625 0.20182 0.15023 0.20182 0.14121 C 0.20273 0.13218 0.17382 0.12408 0.13671 0.12315 C 0.11875 0.12315 0.10273 0.12408 0.09075 0.12708 C 0.07382 0.13125 0.0638 0.1382 0.0638 0.14607 C 0.0638 0.15023 0.06679 0.15324 0.07174 0.15718 C 0.08372 0.16505 0.10781 0.17014 0.1358 0.17107 C 0.16875 0.17222 0.19479 0.16621 0.19479 0.15718 C 0.19479 0.15023 0.16979 0.14213 0.13671 0.14213 C 0.11979 0.14121 0.10481 0.14306 0.09375 0.14514 C 0.07877 0.14908 0.06979 0.15509 0.06979 0.16227 C 0.06979 0.16621 0.07278 0.16921 0.07773 0.17222 C 0.0888 0.17917 0.1108 0.18426 0.13476 0.18519 C 0.16471 0.18611 0.18867 0.18009 0.18867 0.17315 C 0.18867 0.16505 0.16471 0.15926 0.1358 0.1581 C 0.12174 0.1581 0.10781 0.15926 0.09778 0.16227 C 0.08372 0.16505 0.07578 0.17014 0.07578 0.17708 C 0.07578 0.18009 0.07877 0.1831 0.08281 0.18611 C 0.09283 0.19213 0.11171 0.19722 0.13476 0.19722 C 0.16067 0.19815 0.18281 0.19306 0.18281 0.18611 C 0.18281 0.18009 0.16158 0.17408 0.13476 0.17408 C 0.12278 0.17315 0.10976 0.17408 0.10078 0.17616 C 0.0888 0.18009 0.08177 0.18519 0.08177 0.19005 C 0.08177 0.19306 0.08372 0.19607 0.08776 0.19815 C 0.09674 0.20417 0.1138 0.2081 0.13476 0.20926 C 0.15872 0.20926 0.17773 0.20417 0.17773 0.19908 C 0.17773 0.19306 0.15872 0.18727 0.13476 0.18727 C 0.12278 0.18727 0.11171 0.1882 0.10481 0.19005 C 0.09283 0.19213 0.08671 0.19722 0.08671 0.20208 C 0.08671 0.20417 0.0888 0.20718 0.09179 0.20926 C 0.09974 0.21505 0.11575 0.21806 0.13372 0.21921 C 0.15573 0.21921 0.17278 0.21505 0.17278 0.21019 C 0.17278 0.20417 0.15573 0.20023 0.13476 0.19908 C 0.12382 0.19908 0.1138 0.20023 0.10677 0.20208 C 0.09674 0.20417 0.09075 0.2081 0.09075 0.2132 C 0.09075 0.21505 0.09505 0.22732 0.09791 0.22963 " pathEditMode="relative" rAng="0" ptsTypes="AAAAAAAAAAAAAAAAAAAAAAAAAAAAAAAAAAAAAAAAAAAAAAAAAAAAAAAAAAAAAAAAAAA">
                                      <p:cBhvr>
                                        <p:cTn id="25" dur="5250" fill="hold"/>
                                        <p:tgtEl>
                                          <p:spTgt spid="6"/>
                                        </p:tgtEl>
                                        <p:attrNameLst>
                                          <p:attrName>ppt_x</p:attrName>
                                          <p:attrName>ppt_y</p:attrName>
                                        </p:attrNameLst>
                                      </p:cBhvr>
                                      <p:rCtr x="12435" y="11065"/>
                                    </p:animMotion>
                                  </p:childTnLst>
                                </p:cTn>
                              </p:par>
                              <p:par>
                                <p:cTn id="26" presetID="42" presetClass="entr" presetSubtype="0" fill="hold" nodeType="withEffect">
                                  <p:stCondLst>
                                    <p:cond delay="175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1" presetID="22" presetClass="entr" presetSubtype="4" fill="hold" nodeType="withEffect">
                                  <p:stCondLst>
                                    <p:cond delay="50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1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p:bldP spid="27"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57000"/>
              </a:srgbClr>
            </a:gs>
            <a:gs pos="100000">
              <a:srgbClr val="FF0066">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loud 1"/>
          <p:cNvSpPr/>
          <p:nvPr/>
        </p:nvSpPr>
        <p:spPr>
          <a:xfrm>
            <a:off x="174812" y="144457"/>
            <a:ext cx="11846860" cy="4819820"/>
          </a:xfrm>
          <a:prstGeom prst="cloud">
            <a:avLst/>
          </a:prstGeom>
          <a:gradFill>
            <a:gsLst>
              <a:gs pos="39000">
                <a:srgbClr val="95F1FD">
                  <a:alpha val="17000"/>
                </a:srgbClr>
              </a:gs>
              <a:gs pos="63000">
                <a:srgbClr val="0000FF">
                  <a:alpha val="39000"/>
                </a:srgbClr>
              </a:gs>
              <a:gs pos="100000">
                <a:srgbClr val="FF0066">
                  <a:alpha val="34000"/>
                </a:srgbClr>
              </a:gs>
            </a:gsLst>
            <a:path path="shape">
              <a:fillToRect l="50000" t="50000" r="50000" b="50000"/>
            </a:path>
          </a:gradFill>
          <a:ln w="76200">
            <a:solidFill>
              <a:srgbClr val="009999"/>
            </a:solidFill>
          </a:ln>
          <a:effectLst>
            <a:glow rad="127000">
              <a:schemeClr val="accent6">
                <a:lumMod val="40000"/>
                <a:lumOff val="6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dirty="0">
                <a:solidFill>
                  <a:prstClr val="black"/>
                </a:solidFill>
              </a:rPr>
              <a:t>When man defies the Hebrew word definitions, is he at the same time </a:t>
            </a:r>
            <a:r>
              <a:rPr lang="en-CA" sz="3200" b="1" u="sng" dirty="0">
                <a:solidFill>
                  <a:prstClr val="black"/>
                </a:solidFill>
              </a:rPr>
              <a:t>DEFYING</a:t>
            </a:r>
            <a:r>
              <a:rPr lang="en-CA" sz="3200" dirty="0">
                <a:solidFill>
                  <a:prstClr val="black"/>
                </a:solidFill>
              </a:rPr>
              <a:t> </a:t>
            </a:r>
            <a:r>
              <a:rPr lang="en-CA" sz="3200" b="1" dirty="0">
                <a:solidFill>
                  <a:prstClr val="black"/>
                </a:solidFill>
                <a:effectLst>
                  <a:glow rad="127000">
                    <a:srgbClr val="00FFFF"/>
                  </a:glow>
                </a:effectLst>
              </a:rPr>
              <a:t>YAHUAH’S</a:t>
            </a:r>
            <a:r>
              <a:rPr lang="en-CA" sz="3200" dirty="0">
                <a:solidFill>
                  <a:prstClr val="black"/>
                </a:solidFill>
              </a:rPr>
              <a:t> </a:t>
            </a:r>
            <a:r>
              <a:rPr lang="en-CA" sz="3200" b="1" dirty="0">
                <a:solidFill>
                  <a:prstClr val="black"/>
                </a:solidFill>
                <a:effectLst>
                  <a:glow rad="127000">
                    <a:srgbClr val="00FFFF"/>
                  </a:glow>
                </a:effectLst>
              </a:rPr>
              <a:t>COVENANT OF THE DAY </a:t>
            </a:r>
            <a:r>
              <a:rPr lang="en-CA" sz="3200" dirty="0">
                <a:solidFill>
                  <a:prstClr val="black"/>
                </a:solidFill>
              </a:rPr>
              <a:t>AND THE COVENANT OF THE NIGHT?</a:t>
            </a:r>
          </a:p>
          <a:p>
            <a:pPr lvl="0" algn="ctr"/>
            <a:r>
              <a:rPr lang="en-CA" sz="3200" u="sng" dirty="0" err="1">
                <a:solidFill>
                  <a:prstClr val="black"/>
                </a:solidFill>
              </a:rPr>
              <a:t>Jer</a:t>
            </a:r>
            <a:r>
              <a:rPr lang="en-CA" sz="3200" u="sng" dirty="0">
                <a:solidFill>
                  <a:prstClr val="black"/>
                </a:solidFill>
              </a:rPr>
              <a:t> 33:20</a:t>
            </a:r>
          </a:p>
        </p:txBody>
      </p:sp>
      <p:sp>
        <p:nvSpPr>
          <p:cNvPr id="5" name="Slide Number Placeholder 4"/>
          <p:cNvSpPr>
            <a:spLocks noGrp="1"/>
          </p:cNvSpPr>
          <p:nvPr>
            <p:ph type="sldNum" sz="quarter" idx="12"/>
          </p:nvPr>
        </p:nvSpPr>
        <p:spPr>
          <a:xfrm>
            <a:off x="11761151" y="6535816"/>
            <a:ext cx="443753" cy="365125"/>
          </a:xfrm>
        </p:spPr>
        <p:txBody>
          <a:bodyPr/>
          <a:lstStyle/>
          <a:p>
            <a:fld id="{0FAB87E4-7748-4117-92E5-790DAABEC644}" type="slidenum">
              <a:rPr lang="en-US" sz="1400" b="1" smtClean="0">
                <a:solidFill>
                  <a:schemeClr val="tx1"/>
                </a:solidFill>
              </a:rPr>
              <a:t>39</a:t>
            </a:fld>
            <a:endParaRPr lang="en-US" sz="1400" b="1" dirty="0">
              <a:solidFill>
                <a:schemeClr val="tx1"/>
              </a:solidFill>
            </a:endParaRPr>
          </a:p>
        </p:txBody>
      </p:sp>
      <p:sp>
        <p:nvSpPr>
          <p:cNvPr id="4" name="Lightning Bolt 3"/>
          <p:cNvSpPr/>
          <p:nvPr/>
        </p:nvSpPr>
        <p:spPr>
          <a:xfrm rot="9735065">
            <a:off x="8365206" y="2349162"/>
            <a:ext cx="2414012" cy="2793315"/>
          </a:xfrm>
          <a:prstGeom prst="lightningBolt">
            <a:avLst/>
          </a:prstGeom>
          <a:solidFill>
            <a:srgbClr val="FFFF00"/>
          </a:solidFill>
          <a:ln w="57150">
            <a:solidFill>
              <a:srgbClr val="0000FF"/>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15339" y="5285811"/>
            <a:ext cx="11808591" cy="1159212"/>
          </a:xfrm>
          <a:noFill/>
          <a:ln w="76200">
            <a:solidFill>
              <a:srgbClr val="950543"/>
            </a:solidFill>
          </a:ln>
          <a:effectLst>
            <a:glow rad="76200">
              <a:srgbClr val="95F1FD"/>
            </a:glow>
          </a:effectLst>
          <a:scene3d>
            <a:camera prst="orthographicFront"/>
            <a:lightRig rig="threePt" dir="t"/>
          </a:scene3d>
          <a:sp3d>
            <a:bevelT w="152400" h="50800" prst="softRound"/>
          </a:sp3d>
        </p:spPr>
        <p:txBody>
          <a:bodyPr anchor="t">
            <a:noAutofit/>
            <a:sp3d extrusionH="57150">
              <a:bevelT w="38100" h="38100" prst="angle"/>
            </a:sp3d>
          </a:bodyPr>
          <a:lstStyle/>
          <a:p>
            <a:pPr algn="ctr"/>
            <a:r>
              <a:rPr lang="en-US" sz="3600" i="1" dirty="0">
                <a:solidFill>
                  <a:schemeClr val="tx1">
                    <a:lumMod val="65000"/>
                    <a:lumOff val="35000"/>
                  </a:schemeClr>
                </a:solidFill>
                <a:effectLst>
                  <a:glow rad="50800">
                    <a:srgbClr val="00CC00"/>
                  </a:glow>
                </a:effectLst>
                <a:latin typeface="Georgia" panose="02040502050405020303" pitchFamily="18" charset="0"/>
              </a:rPr>
              <a:t>When man declares darkness occurs </a:t>
            </a:r>
            <a:r>
              <a:rPr lang="en-US" sz="3600" b="1" i="1" dirty="0">
                <a:solidFill>
                  <a:srgbClr val="FF00FF"/>
                </a:solidFill>
                <a:effectLst>
                  <a:glow rad="50800">
                    <a:srgbClr val="00CC00"/>
                  </a:glow>
                </a:effectLst>
                <a:latin typeface="Georgia" panose="02040502050405020303" pitchFamily="18" charset="0"/>
              </a:rPr>
              <a:t>before sunset, </a:t>
            </a:r>
            <a:br>
              <a:rPr lang="en-US" sz="3600" b="1" i="1" dirty="0">
                <a:solidFill>
                  <a:srgbClr val="FF00FF"/>
                </a:solidFill>
                <a:effectLst>
                  <a:glow rad="50800">
                    <a:srgbClr val="00CC00"/>
                  </a:glow>
                </a:effectLst>
                <a:latin typeface="Georgia" panose="02040502050405020303" pitchFamily="18" charset="0"/>
              </a:rPr>
            </a:br>
            <a:r>
              <a:rPr lang="en-US" sz="3600" i="1" dirty="0">
                <a:solidFill>
                  <a:schemeClr val="tx1">
                    <a:lumMod val="65000"/>
                    <a:lumOff val="35000"/>
                  </a:schemeClr>
                </a:solidFill>
                <a:effectLst>
                  <a:glow rad="50800">
                    <a:srgbClr val="00CC00"/>
                  </a:glow>
                </a:effectLst>
                <a:latin typeface="Georgia" panose="02040502050405020303" pitchFamily="18" charset="0"/>
              </a:rPr>
              <a:t>is this a </a:t>
            </a:r>
            <a:r>
              <a:rPr lang="en-US" sz="3600" b="1" i="1" u="sng" dirty="0">
                <a:solidFill>
                  <a:srgbClr val="FF00FF"/>
                </a:solidFill>
                <a:effectLst>
                  <a:glow rad="50800">
                    <a:srgbClr val="00CC00"/>
                  </a:glow>
                </a:effectLst>
                <a:latin typeface="Georgia" panose="02040502050405020303" pitchFamily="18" charset="0"/>
              </a:rPr>
              <a:t>con</a:t>
            </a:r>
            <a:r>
              <a:rPr lang="en-US" sz="3600" b="1" i="1" dirty="0">
                <a:solidFill>
                  <a:srgbClr val="FF00FF"/>
                </a:solidFill>
                <a:effectLst>
                  <a:glow rad="50800">
                    <a:srgbClr val="00CC00"/>
                  </a:glow>
                </a:effectLst>
                <a:latin typeface="Georgia" panose="02040502050405020303" pitchFamily="18" charset="0"/>
              </a:rPr>
              <a:t>f</a:t>
            </a:r>
            <a:r>
              <a:rPr lang="en-US" sz="3600" b="1" i="1" u="sng" dirty="0">
                <a:solidFill>
                  <a:srgbClr val="FF00FF"/>
                </a:solidFill>
                <a:effectLst>
                  <a:glow rad="50800">
                    <a:srgbClr val="00CC00"/>
                  </a:glow>
                </a:effectLst>
                <a:latin typeface="Georgia" panose="02040502050405020303" pitchFamily="18" charset="0"/>
              </a:rPr>
              <a:t>usion</a:t>
            </a:r>
            <a:r>
              <a:rPr lang="en-US" sz="3600" i="1" dirty="0">
                <a:solidFill>
                  <a:schemeClr val="tx1">
                    <a:lumMod val="65000"/>
                    <a:lumOff val="35000"/>
                  </a:schemeClr>
                </a:solidFill>
                <a:effectLst>
                  <a:glow rad="50800">
                    <a:srgbClr val="00CC00"/>
                  </a:glow>
                </a:effectLst>
                <a:latin typeface="Georgia" panose="02040502050405020303" pitchFamily="18" charset="0"/>
              </a:rPr>
              <a:t> of </a:t>
            </a:r>
            <a:r>
              <a:rPr lang="en-US" sz="3600" i="1" dirty="0">
                <a:solidFill>
                  <a:srgbClr val="0000FF"/>
                </a:solidFill>
                <a:effectLst>
                  <a:glow rad="50800">
                    <a:srgbClr val="00CC00"/>
                  </a:glow>
                </a:effectLst>
                <a:latin typeface="Georgia" panose="02040502050405020303" pitchFamily="18" charset="0"/>
              </a:rPr>
              <a:t>Yahuah’s</a:t>
            </a:r>
            <a:r>
              <a:rPr lang="en-US" sz="3600" i="1" dirty="0">
                <a:solidFill>
                  <a:schemeClr val="tx1">
                    <a:lumMod val="65000"/>
                    <a:lumOff val="35000"/>
                  </a:schemeClr>
                </a:solidFill>
                <a:effectLst>
                  <a:glow rad="50800">
                    <a:srgbClr val="00CC00"/>
                  </a:glow>
                </a:effectLst>
                <a:latin typeface="Georgia" panose="02040502050405020303" pitchFamily="18" charset="0"/>
              </a:rPr>
              <a:t> </a:t>
            </a:r>
            <a:r>
              <a:rPr lang="en-US" sz="3600" i="1" dirty="0">
                <a:solidFill>
                  <a:srgbClr val="0000FF"/>
                </a:solidFill>
                <a:effectLst>
                  <a:glow rad="50800">
                    <a:srgbClr val="00CC00"/>
                  </a:glow>
                </a:effectLst>
                <a:latin typeface="Georgia" panose="02040502050405020303" pitchFamily="18" charset="0"/>
              </a:rPr>
              <a:t>Covenant</a:t>
            </a:r>
            <a:r>
              <a:rPr lang="en-US" sz="3600" i="1" dirty="0">
                <a:solidFill>
                  <a:schemeClr val="tx1">
                    <a:lumMod val="65000"/>
                    <a:lumOff val="35000"/>
                  </a:schemeClr>
                </a:solidFill>
                <a:effectLst>
                  <a:glow rad="50800">
                    <a:srgbClr val="00CC00"/>
                  </a:glow>
                </a:effectLst>
                <a:latin typeface="Georgia" panose="02040502050405020303" pitchFamily="18" charset="0"/>
              </a:rPr>
              <a:t> of the day?</a:t>
            </a:r>
          </a:p>
        </p:txBody>
      </p:sp>
    </p:spTree>
    <p:extLst>
      <p:ext uri="{BB962C8B-B14F-4D97-AF65-F5344CB8AC3E}">
        <p14:creationId xmlns:p14="http://schemas.microsoft.com/office/powerpoint/2010/main" val="3427873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250"/>
                                        <p:tgtEl>
                                          <p:spTgt spid="2"/>
                                        </p:tgtEl>
                                      </p:cBhvr>
                                    </p:animEffect>
                                  </p:childTnLst>
                                </p:cTn>
                              </p:par>
                              <p:par>
                                <p:cTn id="8" presetID="45" presetClass="entr" presetSubtype="0" fill="hold" grpId="0" nodeType="withEffect">
                                  <p:stCondLst>
                                    <p:cond delay="47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heel(8)">
                                      <p:cBhvr>
                                        <p:cTn id="17" dur="1500"/>
                                        <p:tgtEl>
                                          <p:spTgt spid="3">
                                            <p:bg/>
                                          </p:spTgt>
                                        </p:tgtEl>
                                      </p:cBhvr>
                                    </p:animEffect>
                                  </p:childTnLst>
                                </p:cTn>
                              </p:par>
                              <p:par>
                                <p:cTn id="18" presetID="21" presetClass="entr" presetSubtype="8" fill="hold" grpId="0" nodeType="with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8)">
                                      <p:cBhvr>
                                        <p:cTn id="20"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2079">
              <a:srgbClr val="060A4E"/>
            </a:gs>
            <a:gs pos="100000">
              <a:srgbClr val="01020F"/>
            </a:gs>
            <a:gs pos="0">
              <a:srgbClr val="000000"/>
            </a:gs>
            <a:gs pos="39999">
              <a:srgbClr val="0A128C"/>
            </a:gs>
            <a:gs pos="55000">
              <a:srgbClr val="181CC7"/>
            </a:gs>
            <a:gs pos="72000">
              <a:srgbClr val="7005D4"/>
            </a:gs>
            <a:gs pos="87000">
              <a:srgbClr val="8C3D91"/>
            </a:gs>
          </a:gsLst>
          <a:lin ang="0" scaled="1"/>
        </a:gradFill>
        <a:effectLst/>
      </p:bgPr>
    </p:bg>
    <p:spTree>
      <p:nvGrpSpPr>
        <p:cNvPr id="1" name=""/>
        <p:cNvGrpSpPr/>
        <p:nvPr/>
      </p:nvGrpSpPr>
      <p:grpSpPr>
        <a:xfrm>
          <a:off x="0" y="0"/>
          <a:ext cx="0" cy="0"/>
          <a:chOff x="0" y="0"/>
          <a:chExt cx="0" cy="0"/>
        </a:xfrm>
      </p:grpSpPr>
      <p:pic>
        <p:nvPicPr>
          <p:cNvPr id="4" name="Picture 2" descr="C:\Users\Rae\Desktop\draped curtain1.pn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1667" r="100000"/>
                    </a14:imgEffect>
                  </a14:imgLayer>
                </a14:imgProps>
              </a:ext>
              <a:ext uri="{28A0092B-C50C-407E-A947-70E740481C1C}">
                <a14:useLocalDpi xmlns:a14="http://schemas.microsoft.com/office/drawing/2010/main"/>
              </a:ext>
            </a:extLst>
          </a:blip>
          <a:srcRect/>
          <a:stretch>
            <a:fillRect/>
          </a:stretch>
        </p:blipFill>
        <p:spPr bwMode="auto">
          <a:xfrm>
            <a:off x="8476343" y="-308205"/>
            <a:ext cx="4228639" cy="739163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9247841" y="6459444"/>
            <a:ext cx="2743200" cy="365125"/>
          </a:xfrm>
        </p:spPr>
        <p:txBody>
          <a:bodyPr/>
          <a:lstStyle/>
          <a:p>
            <a:fld id="{0FAB87E4-7748-4117-92E5-790DAABEC644}" type="slidenum">
              <a:rPr lang="en-US" smtClean="0"/>
              <a:pPr/>
              <a:t>4</a:t>
            </a:fld>
            <a:endParaRPr lang="en-US" dirty="0"/>
          </a:p>
        </p:txBody>
      </p:sp>
      <p:sp>
        <p:nvSpPr>
          <p:cNvPr id="8" name="Text Placeholder 3"/>
          <p:cNvSpPr txBox="1">
            <a:spLocks/>
          </p:cNvSpPr>
          <p:nvPr/>
        </p:nvSpPr>
        <p:spPr>
          <a:xfrm>
            <a:off x="2075541" y="1872183"/>
            <a:ext cx="8781143" cy="2351474"/>
          </a:xfrm>
          <a:prstGeom prst="rect">
            <a:avLst/>
          </a:prstGeom>
        </p:spPr>
        <p:txBody>
          <a:bodyPr>
            <a:noAutofit/>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FFFF00"/>
                </a:solidFill>
              </a:rPr>
              <a:t>You just invested a lot of time and effort to understand the day-start beginning with the first day of creation.  You can even explain it really well.  Then … along comes your Sabbath pastor &amp; he’s not interested in your new understanding.</a:t>
            </a:r>
          </a:p>
        </p:txBody>
      </p:sp>
      <p:sp>
        <p:nvSpPr>
          <p:cNvPr id="9" name="Title 1"/>
          <p:cNvSpPr txBox="1">
            <a:spLocks/>
          </p:cNvSpPr>
          <p:nvPr/>
        </p:nvSpPr>
        <p:spPr>
          <a:xfrm>
            <a:off x="1795179" y="-105258"/>
            <a:ext cx="8762568" cy="1917828"/>
          </a:xfrm>
          <a:prstGeom prst="rect">
            <a:avLst/>
          </a:prstGeom>
          <a:effectLst/>
        </p:spPr>
        <p:txBody>
          <a:bodyPr vert="horz" lIns="91440" tIns="45720" rIns="91440" bIns="45720" rtlCol="0" anchor="b" anchorCtr="0">
            <a:noAutofit/>
            <a:scene3d>
              <a:camera prst="orthographicFront"/>
              <a:lightRig rig="soft" dir="t">
                <a:rot lat="0" lon="0" rev="10800000"/>
              </a:lightRig>
            </a:scene3d>
            <a:sp3d extrusionH="57150">
              <a:bevelT w="27940" h="12700" prst="angle"/>
              <a:contourClr>
                <a:srgbClr val="DDDDDD"/>
              </a:contourClr>
            </a:sp3d>
          </a:bodyPr>
          <a:lstStyle>
            <a:lvl1pPr marL="228600" indent="-228600" algn="l" defTabSz="914400" rtl="0" eaLnBrk="1" latinLnBrk="0" hangingPunct="1">
              <a:spcBef>
                <a:spcPct val="0"/>
              </a:spcBef>
              <a:buClr>
                <a:schemeClr val="accent6">
                  <a:lumMod val="75000"/>
                </a:schemeClr>
              </a:buClr>
              <a:buSzPct val="128000"/>
              <a:buFont typeface="Georgia" pitchFamily="18" charset="0"/>
              <a:buChar char="*"/>
              <a:defRPr sz="2800" b="1" i="0" kern="1200" cap="none" spc="150">
                <a:ln w="11430"/>
                <a:solidFill>
                  <a:schemeClr val="accent2">
                    <a:lumMod val="7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3800" dirty="0">
                <a:ln w="10541" cmpd="sng">
                  <a:noFill/>
                  <a:prstDash val="solid"/>
                </a:ln>
                <a:solidFill>
                  <a:schemeClr val="accent4">
                    <a:lumMod val="60000"/>
                    <a:lumOff val="40000"/>
                  </a:schemeClr>
                </a:solidFill>
                <a:latin typeface="Berlin Sans FB Demi" panose="020E0802020502020306" pitchFamily="34" charset="0"/>
              </a:rPr>
              <a:t>But … for those that do</a:t>
            </a:r>
            <a:br>
              <a:rPr lang="en-US" sz="3800" dirty="0">
                <a:ln w="10541" cmpd="sng">
                  <a:noFill/>
                  <a:prstDash val="solid"/>
                </a:ln>
                <a:solidFill>
                  <a:schemeClr val="accent4">
                    <a:lumMod val="60000"/>
                    <a:lumOff val="40000"/>
                  </a:schemeClr>
                </a:solidFill>
                <a:latin typeface="Berlin Sans FB Demi" panose="020E0802020502020306" pitchFamily="34" charset="0"/>
              </a:rPr>
            </a:br>
            <a:r>
              <a:rPr lang="en-US" sz="3800" dirty="0">
                <a:ln w="10541" cmpd="sng">
                  <a:noFill/>
                  <a:prstDash val="solid"/>
                </a:ln>
                <a:solidFill>
                  <a:schemeClr val="accent4">
                    <a:lumMod val="60000"/>
                    <a:lumOff val="40000"/>
                  </a:schemeClr>
                </a:solidFill>
                <a:latin typeface="Berlin Sans FB Demi" panose="020E0802020502020306" pitchFamily="34" charset="0"/>
              </a:rPr>
              <a:t>know when the day begins –</a:t>
            </a:r>
            <a:r>
              <a:rPr lang="en-US" sz="3200" dirty="0">
                <a:ln w="10541" cmpd="sng">
                  <a:noFill/>
                  <a:prstDash val="solid"/>
                </a:ln>
                <a:solidFill>
                  <a:schemeClr val="accent4">
                    <a:lumMod val="60000"/>
                    <a:lumOff val="40000"/>
                  </a:schemeClr>
                </a:solidFill>
                <a:latin typeface="Berlin Sans FB Demi" panose="020E0802020502020306" pitchFamily="34" charset="0"/>
              </a:rPr>
              <a:t/>
            </a:r>
            <a:br>
              <a:rPr lang="en-US" sz="3200" dirty="0">
                <a:ln w="10541" cmpd="sng">
                  <a:noFill/>
                  <a:prstDash val="solid"/>
                </a:ln>
                <a:solidFill>
                  <a:schemeClr val="accent4">
                    <a:lumMod val="60000"/>
                    <a:lumOff val="40000"/>
                  </a:schemeClr>
                </a:solidFill>
                <a:latin typeface="Berlin Sans FB Demi" panose="020E0802020502020306" pitchFamily="34" charset="0"/>
              </a:rPr>
            </a:br>
            <a:r>
              <a:rPr lang="en-US" sz="3200" dirty="0">
                <a:ln w="10541" cmpd="sng">
                  <a:noFill/>
                  <a:prstDash val="solid"/>
                </a:ln>
                <a:solidFill>
                  <a:schemeClr val="accent4">
                    <a:lumMod val="60000"/>
                    <a:lumOff val="40000"/>
                  </a:schemeClr>
                </a:solidFill>
                <a:latin typeface="Berlin Sans FB Demi" panose="020E0802020502020306" pitchFamily="34" charset="0"/>
              </a:rPr>
              <a:t>they too may have this challenge:</a:t>
            </a:r>
            <a:endParaRPr lang="en-US" sz="4000" dirty="0">
              <a:ln w="10541" cmpd="sng">
                <a:noFill/>
                <a:prstDash val="solid"/>
              </a:ln>
              <a:solidFill>
                <a:schemeClr val="accent4">
                  <a:lumMod val="60000"/>
                  <a:lumOff val="40000"/>
                </a:schemeClr>
              </a:solidFill>
              <a:latin typeface="Berlin Sans FB Demi" panose="020E0802020502020306" pitchFamily="34" charset="0"/>
            </a:endParaRPr>
          </a:p>
        </p:txBody>
      </p:sp>
      <p:sp>
        <p:nvSpPr>
          <p:cNvPr id="14" name="Text Placeholder 3"/>
          <p:cNvSpPr txBox="1">
            <a:spLocks/>
          </p:cNvSpPr>
          <p:nvPr/>
        </p:nvSpPr>
        <p:spPr>
          <a:xfrm>
            <a:off x="2580779" y="4204942"/>
            <a:ext cx="8740364" cy="2722316"/>
          </a:xfrm>
          <a:prstGeom prst="rect">
            <a:avLst/>
          </a:prstGeom>
        </p:spPr>
        <p:txBody>
          <a:bodyPr>
            <a:noAutofit/>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bg1"/>
                </a:solidFill>
              </a:rPr>
              <a:t>Next you hear these words: </a:t>
            </a:r>
            <a:r>
              <a:rPr lang="en-US" sz="3200" b="1" dirty="0">
                <a:solidFill>
                  <a:schemeClr val="bg1"/>
                </a:solidFill>
                <a:effectLst>
                  <a:glow rad="215900">
                    <a:schemeClr val="tx1"/>
                  </a:glow>
                </a:effectLst>
              </a:rPr>
              <a:t>“… from even </a:t>
            </a:r>
            <a:br>
              <a:rPr lang="en-US" sz="3200" b="1" dirty="0">
                <a:solidFill>
                  <a:schemeClr val="bg1"/>
                </a:solidFill>
                <a:effectLst>
                  <a:glow rad="215900">
                    <a:schemeClr val="tx1"/>
                  </a:glow>
                </a:effectLst>
              </a:rPr>
            </a:br>
            <a:r>
              <a:rPr lang="en-US" sz="3200" b="1" dirty="0">
                <a:solidFill>
                  <a:schemeClr val="bg1"/>
                </a:solidFill>
                <a:effectLst>
                  <a:glow rad="215900">
                    <a:schemeClr val="tx1"/>
                  </a:glow>
                </a:effectLst>
              </a:rPr>
              <a:t>unto even, shall ye celebrate your Sabbath”!</a:t>
            </a:r>
          </a:p>
          <a:p>
            <a:r>
              <a:rPr lang="en-US" sz="3200" b="1" dirty="0">
                <a:solidFill>
                  <a:schemeClr val="bg1"/>
                </a:solidFill>
              </a:rPr>
              <a:t>Most know about “even” from their Gen 1 study.</a:t>
            </a:r>
          </a:p>
          <a:p>
            <a:r>
              <a:rPr lang="en-US" sz="3200" b="1" dirty="0">
                <a:solidFill>
                  <a:schemeClr val="bg1"/>
                </a:solidFill>
              </a:rPr>
              <a:t>But … most don’t know how to answer this challenge with satisfaction.  Let’s find answers!</a:t>
            </a:r>
          </a:p>
        </p:txBody>
      </p:sp>
      <p:pic>
        <p:nvPicPr>
          <p:cNvPr id="15" name="Content Placeholder 6"/>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93937" y="3142843"/>
            <a:ext cx="2594810" cy="3889326"/>
          </a:xfrm>
          <a:prstGeom prst="rect">
            <a:avLst/>
          </a:prstGeom>
          <a:effectLst>
            <a:glow rad="76200">
              <a:schemeClr val="tx1"/>
            </a:glow>
          </a:effectLst>
        </p:spPr>
      </p:pic>
      <p:pic>
        <p:nvPicPr>
          <p:cNvPr id="5" name="Picture 2" descr="C:\Users\Rae\Desktop\draped curtain1.pn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1667" r="100000"/>
                    </a14:imgEffect>
                  </a14:imgLayer>
                </a14:imgProps>
              </a:ext>
              <a:ext uri="{28A0092B-C50C-407E-A947-70E740481C1C}">
                <a14:useLocalDpi xmlns:a14="http://schemas.microsoft.com/office/drawing/2010/main"/>
              </a:ext>
            </a:extLst>
          </a:blip>
          <a:srcRect/>
          <a:stretch>
            <a:fillRect/>
          </a:stretch>
        </p:blipFill>
        <p:spPr bwMode="auto">
          <a:xfrm flipH="1">
            <a:off x="-565281" y="-308205"/>
            <a:ext cx="4251909" cy="739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463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91840" y="97277"/>
            <a:ext cx="8900160" cy="1325563"/>
          </a:xfrm>
        </p:spPr>
        <p:txBody>
          <a:bodyPr>
            <a:scene3d>
              <a:camera prst="orthographicFront"/>
              <a:lightRig rig="threePt" dir="t"/>
            </a:scene3d>
            <a:sp3d extrusionH="57150">
              <a:bevelT w="38100" h="38100" prst="angle"/>
            </a:sp3d>
          </a:bodyPr>
          <a:lstStyle/>
          <a:p>
            <a:pPr algn="ctr"/>
            <a:r>
              <a:rPr lang="en-US" b="1" dirty="0">
                <a:ln w="1905">
                  <a:solidFill>
                    <a:srgbClr val="002060"/>
                  </a:solidFill>
                </a:ln>
                <a:gradFill>
                  <a:gsLst>
                    <a:gs pos="0">
                      <a:srgbClr val="FBEAC7"/>
                    </a:gs>
                    <a:gs pos="17999">
                      <a:srgbClr val="FEE7F2"/>
                    </a:gs>
                    <a:gs pos="36000">
                      <a:srgbClr val="FAC77D"/>
                    </a:gs>
                    <a:gs pos="61000">
                      <a:srgbClr val="FBA97D"/>
                    </a:gs>
                    <a:gs pos="82001">
                      <a:srgbClr val="FBD49C"/>
                    </a:gs>
                    <a:gs pos="100000">
                      <a:srgbClr val="FEE7F2"/>
                    </a:gs>
                  </a:gsLst>
                  <a:lin ang="16200000" scaled="0"/>
                </a:gradFill>
                <a:effectLst>
                  <a:glow rad="228600">
                    <a:schemeClr val="bg1">
                      <a:lumMod val="50000"/>
                      <a:alpha val="40000"/>
                    </a:schemeClr>
                  </a:glow>
                  <a:innerShdw blurRad="69850" dist="43180" dir="5400000">
                    <a:srgbClr val="000000">
                      <a:alpha val="65000"/>
                    </a:srgbClr>
                  </a:innerShdw>
                </a:effectLst>
                <a:latin typeface="Ravie" pitchFamily="82" charset="0"/>
              </a:rPr>
              <a:t>A Complicated Problem Needing a Solution!</a:t>
            </a:r>
            <a:endParaRPr lang="en-US" dirty="0">
              <a:gradFill>
                <a:gsLst>
                  <a:gs pos="0">
                    <a:srgbClr val="FBEAC7"/>
                  </a:gs>
                  <a:gs pos="17999">
                    <a:srgbClr val="FEE7F2"/>
                  </a:gs>
                  <a:gs pos="36000">
                    <a:srgbClr val="FAC77D"/>
                  </a:gs>
                  <a:gs pos="61000">
                    <a:srgbClr val="FBA97D"/>
                  </a:gs>
                  <a:gs pos="82001">
                    <a:srgbClr val="FBD49C"/>
                  </a:gs>
                  <a:gs pos="100000">
                    <a:srgbClr val="FEE7F2"/>
                  </a:gs>
                </a:gsLst>
                <a:lin ang="16200000" scaled="0"/>
              </a:gradFill>
              <a:effectLst>
                <a:glow rad="228600">
                  <a:schemeClr val="bg1">
                    <a:lumMod val="50000"/>
                    <a:alpha val="40000"/>
                  </a:schemeClr>
                </a:glow>
                <a:innerShdw blurRad="69850" dist="43180" dir="5400000">
                  <a:srgbClr val="000000">
                    <a:alpha val="65000"/>
                  </a:srgbClr>
                </a:innerShdw>
              </a:effectLst>
            </a:endParaRPr>
          </a:p>
        </p:txBody>
      </p:sp>
      <p:sp>
        <p:nvSpPr>
          <p:cNvPr id="3" name="Content Placeholder 2"/>
          <p:cNvSpPr>
            <a:spLocks noGrp="1"/>
          </p:cNvSpPr>
          <p:nvPr>
            <p:ph idx="1"/>
          </p:nvPr>
        </p:nvSpPr>
        <p:spPr>
          <a:xfrm>
            <a:off x="805107" y="1401403"/>
            <a:ext cx="10808118" cy="3273437"/>
          </a:xfrm>
        </p:spPr>
        <p:txBody>
          <a:bodyPr>
            <a:normAutofit fontScale="92500"/>
            <a:scene3d>
              <a:camera prst="orthographicFront"/>
              <a:lightRig rig="threePt" dir="t"/>
            </a:scene3d>
            <a:sp3d extrusionH="57150">
              <a:bevelT w="38100" h="38100" prst="angle"/>
            </a:sp3d>
          </a:bodyPr>
          <a:lstStyle/>
          <a:p>
            <a:pPr marL="0" indent="0">
              <a:buNone/>
            </a:pPr>
            <a:r>
              <a:rPr lang="en-US" dirty="0">
                <a:effectLst>
                  <a:glow rad="127000">
                    <a:schemeClr val="bg1"/>
                  </a:glow>
                </a:effectLst>
              </a:rPr>
              <a:t>If sunset theory wants to have Tishri 10 as the Day of Atonement then </a:t>
            </a:r>
            <a:br>
              <a:rPr lang="en-US" dirty="0">
                <a:effectLst>
                  <a:glow rad="127000">
                    <a:schemeClr val="bg1"/>
                  </a:glow>
                </a:effectLst>
              </a:rPr>
            </a:br>
            <a:r>
              <a:rPr lang="en-US" dirty="0">
                <a:effectLst>
                  <a:glow rad="127000">
                    <a:schemeClr val="bg1"/>
                  </a:glow>
                </a:effectLst>
              </a:rPr>
              <a:t>“this theory” has no choice but to claim that Tishri 9 has </a:t>
            </a:r>
            <a:r>
              <a:rPr lang="en-US" u="sng" dirty="0">
                <a:effectLst>
                  <a:glow rad="127000">
                    <a:srgbClr val="FFFF00"/>
                  </a:glow>
                </a:effectLst>
              </a:rPr>
              <a:t>two</a:t>
            </a:r>
            <a:r>
              <a:rPr lang="en-US" dirty="0">
                <a:effectLst>
                  <a:glow rad="127000">
                    <a:schemeClr val="bg1"/>
                  </a:glow>
                </a:effectLst>
              </a:rPr>
              <a:t> evenings like this: </a:t>
            </a:r>
          </a:p>
          <a:p>
            <a:pPr marL="514350" indent="-514350">
              <a:buClr>
                <a:srgbClr val="00FF99"/>
              </a:buClr>
              <a:buAutoNum type="arabicPeriod"/>
            </a:pPr>
            <a:r>
              <a:rPr lang="en-US" dirty="0">
                <a:effectLst>
                  <a:glow rad="101600">
                    <a:schemeClr val="accent6">
                      <a:satMod val="175000"/>
                      <a:alpha val="40000"/>
                    </a:schemeClr>
                  </a:glow>
                </a:effectLst>
              </a:rPr>
              <a:t>An “evening” after the sunset of Tishri 8 </a:t>
            </a:r>
            <a:r>
              <a:rPr lang="en-US" u="sng" dirty="0">
                <a:effectLst>
                  <a:glow rad="101600">
                    <a:schemeClr val="accent6">
                      <a:satMod val="175000"/>
                      <a:alpha val="40000"/>
                    </a:schemeClr>
                  </a:glow>
                </a:effectLst>
              </a:rPr>
              <a:t>that</a:t>
            </a:r>
            <a:r>
              <a:rPr lang="en-US" dirty="0">
                <a:effectLst>
                  <a:glow rad="101600">
                    <a:schemeClr val="accent6">
                      <a:satMod val="175000"/>
                      <a:alpha val="40000"/>
                    </a:schemeClr>
                  </a:glow>
                </a:effectLst>
              </a:rPr>
              <a:t> </a:t>
            </a:r>
            <a:r>
              <a:rPr lang="en-US" b="1" u="sng" dirty="0">
                <a:ln>
                  <a:solidFill>
                    <a:srgbClr val="0070C0"/>
                  </a:solidFill>
                </a:ln>
                <a:solidFill>
                  <a:srgbClr val="002060"/>
                </a:solidFill>
                <a:effectLst>
                  <a:glow rad="101600">
                    <a:schemeClr val="accent6">
                      <a:satMod val="175000"/>
                      <a:alpha val="40000"/>
                    </a:schemeClr>
                  </a:glow>
                </a:effectLst>
              </a:rPr>
              <a:t>BEGINS</a:t>
            </a:r>
            <a:r>
              <a:rPr lang="en-US" b="1" dirty="0">
                <a:ln>
                  <a:solidFill>
                    <a:srgbClr val="0070C0"/>
                  </a:solidFill>
                </a:ln>
                <a:solidFill>
                  <a:srgbClr val="002060"/>
                </a:solidFill>
                <a:effectLst>
                  <a:glow rad="101600">
                    <a:schemeClr val="accent6">
                      <a:satMod val="175000"/>
                      <a:alpha val="40000"/>
                    </a:schemeClr>
                  </a:glow>
                </a:effectLst>
              </a:rPr>
              <a:t> </a:t>
            </a:r>
            <a:r>
              <a:rPr lang="en-US" u="sng" dirty="0">
                <a:effectLst>
                  <a:glow rad="101600">
                    <a:schemeClr val="accent6">
                      <a:satMod val="175000"/>
                      <a:alpha val="40000"/>
                    </a:schemeClr>
                  </a:glow>
                </a:effectLst>
              </a:rPr>
              <a:t>the 9</a:t>
            </a:r>
            <a:r>
              <a:rPr lang="en-US" u="sng" baseline="30000" dirty="0">
                <a:effectLst>
                  <a:glow rad="101600">
                    <a:schemeClr val="accent6">
                      <a:satMod val="175000"/>
                      <a:alpha val="40000"/>
                    </a:schemeClr>
                  </a:glow>
                </a:effectLst>
              </a:rPr>
              <a:t>th</a:t>
            </a:r>
            <a:r>
              <a:rPr lang="en-US" u="sng" dirty="0">
                <a:effectLst>
                  <a:glow rad="101600">
                    <a:schemeClr val="accent6">
                      <a:satMod val="175000"/>
                      <a:alpha val="40000"/>
                    </a:schemeClr>
                  </a:glow>
                </a:effectLst>
              </a:rPr>
              <a:t> da</a:t>
            </a:r>
            <a:r>
              <a:rPr lang="en-US" dirty="0">
                <a:effectLst>
                  <a:glow rad="101600">
                    <a:schemeClr val="accent6">
                      <a:satMod val="175000"/>
                      <a:alpha val="40000"/>
                    </a:schemeClr>
                  </a:glow>
                </a:effectLst>
              </a:rPr>
              <a:t>y  … </a:t>
            </a:r>
          </a:p>
          <a:p>
            <a:pPr marL="514350" indent="-514350">
              <a:buClr>
                <a:srgbClr val="00FF99"/>
              </a:buClr>
              <a:buAutoNum type="arabicPeriod"/>
            </a:pPr>
            <a:r>
              <a:rPr lang="en-US" b="1" dirty="0">
                <a:effectLst>
                  <a:glow rad="101600">
                    <a:schemeClr val="accent2">
                      <a:satMod val="175000"/>
                      <a:alpha val="40000"/>
                    </a:schemeClr>
                  </a:glow>
                </a:effectLst>
              </a:rPr>
              <a:t>and</a:t>
            </a:r>
            <a:r>
              <a:rPr lang="en-US" dirty="0">
                <a:effectLst>
                  <a:glow rad="101600">
                    <a:schemeClr val="accent2">
                      <a:satMod val="175000"/>
                      <a:alpha val="40000"/>
                    </a:schemeClr>
                  </a:glow>
                </a:effectLst>
              </a:rPr>
              <a:t> an “evening mixture of light and darkness” </a:t>
            </a:r>
            <a:r>
              <a:rPr lang="en-US" u="sng" dirty="0">
                <a:effectLst>
                  <a:glow rad="101600">
                    <a:schemeClr val="accent2">
                      <a:satMod val="175000"/>
                      <a:alpha val="40000"/>
                    </a:schemeClr>
                  </a:glow>
                </a:effectLst>
              </a:rPr>
              <a:t>PRIOR TO AND DURING </a:t>
            </a:r>
            <a:r>
              <a:rPr lang="en-US" dirty="0">
                <a:effectLst>
                  <a:glow rad="101600">
                    <a:schemeClr val="accent2">
                      <a:satMod val="175000"/>
                      <a:alpha val="40000"/>
                    </a:schemeClr>
                  </a:glow>
                </a:effectLst>
              </a:rPr>
              <a:t/>
            </a:r>
            <a:br>
              <a:rPr lang="en-US" dirty="0">
                <a:effectLst>
                  <a:glow rad="101600">
                    <a:schemeClr val="accent2">
                      <a:satMod val="175000"/>
                      <a:alpha val="40000"/>
                    </a:schemeClr>
                  </a:glow>
                </a:effectLst>
              </a:rPr>
            </a:br>
            <a:r>
              <a:rPr lang="en-US" dirty="0">
                <a:effectLst>
                  <a:glow rad="101600">
                    <a:schemeClr val="accent2">
                      <a:satMod val="175000"/>
                      <a:alpha val="40000"/>
                    </a:schemeClr>
                  </a:glow>
                </a:effectLst>
              </a:rPr>
              <a:t>		the sunset on Tishri 9 </a:t>
            </a:r>
            <a:r>
              <a:rPr lang="en-US" u="sng" dirty="0">
                <a:effectLst>
                  <a:glow rad="101600">
                    <a:schemeClr val="accent2">
                      <a:satMod val="175000"/>
                      <a:alpha val="40000"/>
                    </a:schemeClr>
                  </a:glow>
                </a:effectLst>
              </a:rPr>
              <a:t>to</a:t>
            </a:r>
            <a:r>
              <a:rPr lang="en-US" dirty="0">
                <a:effectLst>
                  <a:glow rad="101600">
                    <a:schemeClr val="accent2">
                      <a:satMod val="175000"/>
                      <a:alpha val="40000"/>
                    </a:schemeClr>
                  </a:glow>
                </a:effectLst>
              </a:rPr>
              <a:t> </a:t>
            </a:r>
            <a:r>
              <a:rPr lang="en-US" b="1" u="sng" dirty="0">
                <a:ln>
                  <a:solidFill>
                    <a:schemeClr val="accent2">
                      <a:lumMod val="50000"/>
                    </a:schemeClr>
                  </a:solidFill>
                </a:ln>
                <a:solidFill>
                  <a:srgbClr val="FF0000"/>
                </a:solidFill>
                <a:effectLst>
                  <a:glow rad="101600">
                    <a:schemeClr val="accent2">
                      <a:satMod val="175000"/>
                      <a:alpha val="40000"/>
                    </a:schemeClr>
                  </a:glow>
                </a:effectLst>
              </a:rPr>
              <a:t>END</a:t>
            </a:r>
            <a:r>
              <a:rPr lang="en-US" b="1" dirty="0">
                <a:ln>
                  <a:solidFill>
                    <a:schemeClr val="accent2">
                      <a:lumMod val="50000"/>
                    </a:schemeClr>
                  </a:solidFill>
                </a:ln>
                <a:solidFill>
                  <a:srgbClr val="FFC000"/>
                </a:solidFill>
                <a:effectLst>
                  <a:glow rad="101600">
                    <a:schemeClr val="accent2">
                      <a:satMod val="175000"/>
                      <a:alpha val="40000"/>
                    </a:schemeClr>
                  </a:glow>
                </a:effectLst>
              </a:rPr>
              <a:t> </a:t>
            </a:r>
            <a:r>
              <a:rPr lang="en-US" u="sng" dirty="0">
                <a:effectLst>
                  <a:glow rad="101600">
                    <a:schemeClr val="accent2">
                      <a:satMod val="175000"/>
                      <a:alpha val="40000"/>
                    </a:schemeClr>
                  </a:glow>
                </a:effectLst>
              </a:rPr>
              <a:t>the 9</a:t>
            </a:r>
            <a:r>
              <a:rPr lang="en-US" u="sng" baseline="30000" dirty="0">
                <a:effectLst>
                  <a:glow rad="101600">
                    <a:schemeClr val="accent2">
                      <a:satMod val="175000"/>
                      <a:alpha val="40000"/>
                    </a:schemeClr>
                  </a:glow>
                </a:effectLst>
              </a:rPr>
              <a:t>th</a:t>
            </a:r>
            <a:r>
              <a:rPr lang="en-US" u="sng" dirty="0">
                <a:effectLst>
                  <a:glow rad="101600">
                    <a:schemeClr val="accent2">
                      <a:satMod val="175000"/>
                      <a:alpha val="40000"/>
                    </a:schemeClr>
                  </a:glow>
                </a:effectLst>
              </a:rPr>
              <a:t> da</a:t>
            </a:r>
            <a:r>
              <a:rPr lang="en-US" dirty="0">
                <a:effectLst>
                  <a:glow rad="101600">
                    <a:schemeClr val="accent2">
                      <a:satMod val="175000"/>
                      <a:alpha val="40000"/>
                    </a:schemeClr>
                  </a:glow>
                </a:effectLst>
              </a:rPr>
              <a:t>y.</a:t>
            </a:r>
          </a:p>
          <a:p>
            <a:pPr marL="514350" indent="-514350">
              <a:buAutoNum type="arabicPeriod"/>
            </a:pPr>
            <a:r>
              <a:rPr lang="en-US" b="1" dirty="0">
                <a:ln>
                  <a:solidFill>
                    <a:srgbClr val="950543"/>
                  </a:solidFill>
                </a:ln>
                <a:effectLst>
                  <a:glow rad="127000">
                    <a:srgbClr val="FFCCFF"/>
                  </a:glow>
                </a:effectLst>
              </a:rPr>
              <a:t>Sunset Theory </a:t>
            </a:r>
            <a:r>
              <a:rPr lang="en-US" dirty="0">
                <a:effectLst>
                  <a:glow rad="127000">
                    <a:srgbClr val="FFCCFF"/>
                  </a:glow>
                </a:effectLst>
              </a:rPr>
              <a:t>would then be demanding </a:t>
            </a:r>
            <a:r>
              <a:rPr lang="en-US" b="1" dirty="0">
                <a:effectLst>
                  <a:glow rad="127000">
                    <a:srgbClr val="00FF99"/>
                  </a:glow>
                </a:effectLst>
              </a:rPr>
              <a:t>TWO EVENINGS, </a:t>
            </a:r>
            <a:r>
              <a:rPr lang="en-US" b="1" u="sng" dirty="0">
                <a:effectLst>
                  <a:glow rad="127000">
                    <a:srgbClr val="00FF99"/>
                  </a:glow>
                </a:effectLst>
              </a:rPr>
              <a:t>BACK TO BACK </a:t>
            </a:r>
            <a:r>
              <a:rPr lang="en-US" dirty="0">
                <a:effectLst>
                  <a:glow rad="127000">
                    <a:srgbClr val="00FF99"/>
                  </a:glow>
                </a:effectLst>
              </a:rPr>
              <a:t/>
            </a:r>
            <a:br>
              <a:rPr lang="en-US" dirty="0">
                <a:effectLst>
                  <a:glow rad="127000">
                    <a:srgbClr val="00FF99"/>
                  </a:glow>
                </a:effectLst>
              </a:rPr>
            </a:br>
            <a:r>
              <a:rPr lang="en-US" dirty="0">
                <a:effectLst>
                  <a:glow rad="127000">
                    <a:srgbClr val="FFCCFF"/>
                  </a:glow>
                </a:effectLst>
              </a:rPr>
              <a:t>split by a sunset!  </a:t>
            </a:r>
            <a:endParaRPr lang="en-US" spc="300" dirty="0">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rgbClr val="FFCCFF"/>
                </a:glow>
              </a:effectLst>
              <a:latin typeface="Ravie" pitchFamily="82" charset="0"/>
            </a:endParaRPr>
          </a:p>
        </p:txBody>
      </p:sp>
      <p:sp>
        <p:nvSpPr>
          <p:cNvPr id="4" name="Slide Number Placeholder 3"/>
          <p:cNvSpPr>
            <a:spLocks noGrp="1"/>
          </p:cNvSpPr>
          <p:nvPr>
            <p:ph type="sldNum" sz="quarter" idx="12"/>
          </p:nvPr>
        </p:nvSpPr>
        <p:spPr/>
        <p:txBody>
          <a:bodyPr/>
          <a:lstStyle/>
          <a:p>
            <a:fld id="{0FAB87E4-7748-4117-92E5-790DAABEC644}" type="slidenum">
              <a:rPr lang="en-US" smtClean="0"/>
              <a:pPr/>
              <a:t>40</a:t>
            </a:fld>
            <a:endParaRPr lang="en-US" dirty="0"/>
          </a:p>
        </p:txBody>
      </p:sp>
      <p:sp>
        <p:nvSpPr>
          <p:cNvPr id="7" name="Content Placeholder 2"/>
          <p:cNvSpPr txBox="1">
            <a:spLocks/>
          </p:cNvSpPr>
          <p:nvPr/>
        </p:nvSpPr>
        <p:spPr>
          <a:xfrm>
            <a:off x="5244029" y="4225112"/>
            <a:ext cx="6804750" cy="2450250"/>
          </a:xfrm>
          <a:prstGeom prst="rect">
            <a:avLst/>
          </a:prstGeom>
        </p:spPr>
        <p:txBody>
          <a:bodyPr vert="horz" lIns="91440" tIns="45720" rIns="91440" bIns="45720" rtlCol="0">
            <a:normAutofit fontScale="85000" lnSpcReduction="10000"/>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60000"/>
              </a:lnSpc>
              <a:buFont typeface="Arial" panose="020B0604020202020204" pitchFamily="34" charset="0"/>
              <a:buNone/>
            </a:pPr>
            <a: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t>Who ever heard of </a:t>
            </a:r>
            <a:b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br>
            <a: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t>any day having </a:t>
            </a:r>
            <a:b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br>
            <a: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t>2 evenings?</a:t>
            </a:r>
          </a:p>
          <a:p>
            <a:pPr marL="0" indent="0">
              <a:buFont typeface="Arial" panose="020B0604020202020204" pitchFamily="34" charset="0"/>
              <a:buNone/>
            </a:pPr>
            <a:endParaRPr lang="en-US" b="1" dirty="0">
              <a:ln w="1905">
                <a:solidFill>
                  <a:srgbClr val="002060"/>
                </a:solidFill>
              </a:ln>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52909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anim calcmode="lin" valueType="num">
                                      <p:cBhvr>
                                        <p:cTn id="8"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500"/>
                                        <p:tgtEl>
                                          <p:spTgt spid="3">
                                            <p:txEl>
                                              <p:pRg st="2" end="2"/>
                                            </p:txEl>
                                          </p:spTgt>
                                        </p:tgtEl>
                                      </p:cBhvr>
                                    </p:animEffect>
                                    <p:anim calcmode="lin" valueType="num">
                                      <p:cBhvr>
                                        <p:cTn id="15"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500"/>
                                        <p:tgtEl>
                                          <p:spTgt spid="3">
                                            <p:txEl>
                                              <p:pRg st="3" end="3"/>
                                            </p:txEl>
                                          </p:spTgt>
                                        </p:tgtEl>
                                      </p:cBhvr>
                                    </p:animEffect>
                                    <p:anim calcmode="lin" valueType="num">
                                      <p:cBhvr>
                                        <p:cTn id="22"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9052560" cy="1808480"/>
          </a:xfrm>
        </p:spPr>
        <p:txBody>
          <a:bodyPr>
            <a:noAutofit/>
            <a:scene3d>
              <a:camera prst="orthographicFront"/>
              <a:lightRig rig="threePt" dir="t"/>
            </a:scene3d>
            <a:sp3d extrusionH="57150">
              <a:bevelT w="82550" h="38100" prst="coolSlant"/>
            </a:sp3d>
          </a:bodyPr>
          <a:lstStyle/>
          <a:p>
            <a:pPr algn="ctr"/>
            <a:r>
              <a:rPr lang="en-US" sz="6000" b="1" spc="300" dirty="0">
                <a:ln w="1905">
                  <a:solidFill>
                    <a:srgbClr val="002060"/>
                  </a:solidFill>
                </a:ln>
                <a:solidFill>
                  <a:srgbClr val="009999"/>
                </a:solidFill>
                <a:effectLst>
                  <a:glow rad="76200">
                    <a:schemeClr val="accent4">
                      <a:lumMod val="20000"/>
                      <a:lumOff val="80000"/>
                    </a:schemeClr>
                  </a:glow>
                  <a:innerShdw blurRad="69850" dist="43180" dir="5400000">
                    <a:srgbClr val="000000">
                      <a:alpha val="65000"/>
                    </a:srgbClr>
                  </a:innerShdw>
                </a:effectLst>
                <a:latin typeface="Algerian" pitchFamily="82" charset="0"/>
              </a:rPr>
              <a:t>A  Solution </a:t>
            </a:r>
            <a:br>
              <a:rPr lang="en-US" sz="6000" b="1" spc="300" dirty="0">
                <a:ln w="1905">
                  <a:solidFill>
                    <a:srgbClr val="002060"/>
                  </a:solidFill>
                </a:ln>
                <a:solidFill>
                  <a:srgbClr val="009999"/>
                </a:solidFill>
                <a:effectLst>
                  <a:glow rad="76200">
                    <a:schemeClr val="accent4">
                      <a:lumMod val="20000"/>
                      <a:lumOff val="80000"/>
                    </a:schemeClr>
                  </a:glow>
                  <a:innerShdw blurRad="69850" dist="43180" dir="5400000">
                    <a:srgbClr val="000000">
                      <a:alpha val="65000"/>
                    </a:srgbClr>
                  </a:innerShdw>
                </a:effectLst>
                <a:latin typeface="Algerian" pitchFamily="82" charset="0"/>
              </a:rPr>
            </a:br>
            <a:r>
              <a:rPr lang="en-US" sz="6000" b="1" spc="300" dirty="0">
                <a:ln w="1905">
                  <a:solidFill>
                    <a:srgbClr val="002060"/>
                  </a:solidFill>
                </a:ln>
                <a:solidFill>
                  <a:srgbClr val="009999"/>
                </a:solidFill>
                <a:effectLst>
                  <a:glow rad="76200">
                    <a:schemeClr val="accent4">
                      <a:lumMod val="20000"/>
                      <a:lumOff val="80000"/>
                    </a:schemeClr>
                  </a:glow>
                  <a:innerShdw blurRad="69850" dist="43180" dir="5400000">
                    <a:srgbClr val="000000">
                      <a:alpha val="65000"/>
                    </a:srgbClr>
                  </a:innerShdw>
                </a:effectLst>
                <a:latin typeface="Algerian" pitchFamily="82" charset="0"/>
              </a:rPr>
              <a:t>to  the  Problem!</a:t>
            </a:r>
            <a:endParaRPr lang="en-US" sz="6000" spc="300" dirty="0">
              <a:solidFill>
                <a:srgbClr val="009999"/>
              </a:solidFill>
              <a:effectLst>
                <a:glow rad="76200">
                  <a:schemeClr val="accent4">
                    <a:lumMod val="20000"/>
                    <a:lumOff val="80000"/>
                  </a:schemeClr>
                </a:glow>
                <a:innerShdw blurRad="69850" dist="43180" dir="5400000">
                  <a:srgbClr val="000000">
                    <a:alpha val="65000"/>
                  </a:srgbClr>
                </a:innerShdw>
              </a:effectLst>
              <a:latin typeface="Algerian" pitchFamily="82" charset="0"/>
            </a:endParaRPr>
          </a:p>
        </p:txBody>
      </p:sp>
      <p:sp>
        <p:nvSpPr>
          <p:cNvPr id="3" name="Content Placeholder 2"/>
          <p:cNvSpPr>
            <a:spLocks noGrp="1"/>
          </p:cNvSpPr>
          <p:nvPr>
            <p:ph idx="1"/>
          </p:nvPr>
        </p:nvSpPr>
        <p:spPr>
          <a:xfrm>
            <a:off x="110116" y="1958452"/>
            <a:ext cx="9206604" cy="3731147"/>
          </a:xfrm>
        </p:spPr>
        <p:txBody>
          <a:bodyPr>
            <a:normAutofit fontScale="92500" lnSpcReduction="10000"/>
            <a:scene3d>
              <a:camera prst="orthographicFront"/>
              <a:lightRig rig="threePt" dir="t"/>
            </a:scene3d>
            <a:sp3d extrusionH="57150">
              <a:bevelT h="25400" prst="softRound"/>
            </a:sp3d>
          </a:bodyPr>
          <a:lstStyle/>
          <a:p>
            <a:pPr marL="0" indent="0" algn="ctr">
              <a:lnSpc>
                <a:spcPct val="100000"/>
              </a:lnSpc>
              <a:buNone/>
            </a:pPr>
            <a: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t>Yahuah’s Covenant Calendar requires Tishri 9 to need only </a:t>
            </a:r>
            <a:b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br>
            <a: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t>1 evening (not 2) to honor the celebration guidelines </a:t>
            </a:r>
            <a:b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br>
            <a: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t>for Tishri 10!</a:t>
            </a:r>
            <a:endParaRPr lang="en-US" b="1" dirty="0">
              <a:ln w="1905">
                <a:solidFill>
                  <a:srgbClr val="002060"/>
                </a:solidFill>
              </a:ln>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endParaRPr>
          </a:p>
        </p:txBody>
      </p:sp>
      <p:sp>
        <p:nvSpPr>
          <p:cNvPr id="4" name="Slide Number Placeholder 3"/>
          <p:cNvSpPr>
            <a:spLocks noGrp="1"/>
          </p:cNvSpPr>
          <p:nvPr>
            <p:ph type="sldNum" sz="quarter" idx="12"/>
          </p:nvPr>
        </p:nvSpPr>
        <p:spPr/>
        <p:txBody>
          <a:bodyPr/>
          <a:lstStyle/>
          <a:p>
            <a:fld id="{0FAB87E4-7748-4117-92E5-790DAABEC644}" type="slidenum">
              <a:rPr lang="en-US" smtClean="0"/>
              <a:pPr/>
              <a:t>41</a:t>
            </a:fld>
            <a:endParaRPr lang="en-US" dirty="0"/>
          </a:p>
        </p:txBody>
      </p:sp>
      <p:pic>
        <p:nvPicPr>
          <p:cNvPr id="1030" name="Picture 6" descr="F:\Art on Desktop - 1\All white man clip art\3d white people\3d people light went on p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98112" y="2812209"/>
            <a:ext cx="2536304" cy="25363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2185" y="5427699"/>
            <a:ext cx="11489205" cy="1200329"/>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600" b="1"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t>Next, we will be examining every segment of verse 32 for </a:t>
            </a:r>
            <a:br>
              <a:rPr lang="en-US" sz="3600" b="1"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br>
            <a:r>
              <a:rPr lang="en-US" sz="3600" b="1"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t>a complete understanding of the </a:t>
            </a:r>
            <a:r>
              <a:rPr lang="en-US" sz="3600" b="1" u="sng"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t>true</a:t>
            </a:r>
            <a:r>
              <a:rPr lang="en-US" sz="3600" b="1"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t> context of this verse.</a:t>
            </a:r>
            <a:endParaRPr lang="en-US" sz="3600" b="1" cap="none" spc="0" dirty="0">
              <a:ln w="1905">
                <a:solidFill>
                  <a:srgbClr val="FF9900"/>
                </a:solidFill>
              </a:ln>
              <a:solidFill>
                <a:schemeClr val="accent4">
                  <a:lumMod val="40000"/>
                  <a:lumOff val="60000"/>
                </a:schemeClr>
              </a:solidFill>
              <a:effectLst>
                <a:innerShdw blurRad="69850" dist="43180" dir="5400000">
                  <a:srgbClr val="000000">
                    <a:alpha val="65000"/>
                  </a:srgbClr>
                </a:innerShdw>
              </a:effectLst>
            </a:endParaRPr>
          </a:p>
        </p:txBody>
      </p:sp>
      <p:pic>
        <p:nvPicPr>
          <p:cNvPr id="1034" name="Picture 10" descr="C:\Users\Rae\Desktop\bible &amp; boy 6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50512" y="172831"/>
            <a:ext cx="3048000" cy="25987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249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wipe(up)">
                                      <p:cBhvr>
                                        <p:cTn id="13" dur="175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95F1FD"/>
            </a:gs>
            <a:gs pos="63000">
              <a:srgbClr val="FFFF00">
                <a:alpha val="57000"/>
              </a:srgbClr>
            </a:gs>
            <a:gs pos="100000">
              <a:srgbClr val="FF0066">
                <a:alpha val="56000"/>
              </a:srgb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8605" y="921100"/>
            <a:ext cx="10554789" cy="3552577"/>
          </a:xfrm>
          <a:noFill/>
        </p:spPr>
        <p:txBody>
          <a:bodyPr anchor="ctr">
            <a:normAutofit/>
            <a:scene3d>
              <a:camera prst="orthographicFront"/>
              <a:lightRig rig="threePt" dir="t"/>
            </a:scene3d>
            <a:sp3d extrusionH="57150">
              <a:bevelT w="38100" h="38100"/>
            </a:sp3d>
          </a:bodyPr>
          <a:lstStyle/>
          <a:p>
            <a:pPr>
              <a:spcAft>
                <a:spcPts val="1200"/>
              </a:spcAft>
            </a:pPr>
            <a:r>
              <a:rPr lang="en-US" sz="2800" dirty="0">
                <a:solidFill>
                  <a:schemeClr val="tx1">
                    <a:lumMod val="95000"/>
                    <a:lumOff val="5000"/>
                  </a:schemeClr>
                </a:solidFill>
              </a:rPr>
              <a:t>There are </a:t>
            </a:r>
            <a:r>
              <a:rPr lang="en-US" sz="2800" b="1" dirty="0">
                <a:solidFill>
                  <a:srgbClr val="FF00FF"/>
                </a:solidFill>
              </a:rPr>
              <a:t>2</a:t>
            </a:r>
            <a:r>
              <a:rPr lang="en-US" sz="2800" dirty="0">
                <a:solidFill>
                  <a:schemeClr val="tx1">
                    <a:lumMod val="95000"/>
                    <a:lumOff val="5000"/>
                  </a:schemeClr>
                </a:solidFill>
              </a:rPr>
              <a:t> times when, by </a:t>
            </a:r>
            <a:r>
              <a:rPr lang="en-US" sz="2800" b="1" dirty="0">
                <a:solidFill>
                  <a:srgbClr val="0000FF"/>
                </a:solidFill>
              </a:rPr>
              <a:t>Divine</a:t>
            </a:r>
            <a:r>
              <a:rPr lang="en-US" sz="2800" dirty="0">
                <a:solidFill>
                  <a:schemeClr val="tx1">
                    <a:lumMod val="95000"/>
                    <a:lumOff val="5000"/>
                  </a:schemeClr>
                </a:solidFill>
              </a:rPr>
              <a:t> intervention, it became dark during the time when the sun was high in the sky</a:t>
            </a:r>
            <a:r>
              <a:rPr lang="en-US" sz="2800">
                <a:solidFill>
                  <a:schemeClr val="tx1">
                    <a:lumMod val="95000"/>
                    <a:lumOff val="5000"/>
                  </a:schemeClr>
                </a:solidFill>
              </a:rPr>
              <a:t>! </a:t>
            </a:r>
            <a:endParaRPr lang="en-US" sz="2800" dirty="0">
              <a:solidFill>
                <a:schemeClr val="tx1">
                  <a:lumMod val="95000"/>
                  <a:lumOff val="5000"/>
                </a:schemeClr>
              </a:solidFill>
            </a:endParaRPr>
          </a:p>
          <a:p>
            <a:pPr marL="514350" indent="-514350">
              <a:buClr>
                <a:srgbClr val="FF00FF"/>
              </a:buClr>
              <a:buAutoNum type="arabicPeriod"/>
            </a:pPr>
            <a:r>
              <a:rPr lang="en-US" sz="2800" dirty="0">
                <a:solidFill>
                  <a:schemeClr val="tx1">
                    <a:lumMod val="95000"/>
                    <a:lumOff val="5000"/>
                  </a:schemeClr>
                </a:solidFill>
              </a:rPr>
              <a:t>When the plague of darkness blackened Egypt and Pharaoh’s heart!</a:t>
            </a:r>
          </a:p>
          <a:p>
            <a:pPr marL="514350" indent="-514350">
              <a:buClr>
                <a:srgbClr val="FF00FF"/>
              </a:buClr>
              <a:buAutoNum type="arabicPeriod"/>
            </a:pPr>
            <a:r>
              <a:rPr lang="en-US" sz="2800" dirty="0">
                <a:solidFill>
                  <a:schemeClr val="tx1">
                    <a:lumMod val="95000"/>
                    <a:lumOff val="5000"/>
                  </a:schemeClr>
                </a:solidFill>
              </a:rPr>
              <a:t>When at Golgotha with </a:t>
            </a:r>
            <a:r>
              <a:rPr lang="en-US" sz="2800" b="1" dirty="0" err="1">
                <a:solidFill>
                  <a:srgbClr val="0000FF"/>
                </a:solidFill>
              </a:rPr>
              <a:t>Yahusha</a:t>
            </a:r>
            <a:r>
              <a:rPr lang="en-US" sz="2800" dirty="0">
                <a:solidFill>
                  <a:schemeClr val="tx1">
                    <a:lumMod val="95000"/>
                    <a:lumOff val="5000"/>
                  </a:schemeClr>
                </a:solidFill>
              </a:rPr>
              <a:t> nailed to the stake, it became dark from the 6</a:t>
            </a:r>
            <a:r>
              <a:rPr lang="en-US" sz="2800" baseline="30000" dirty="0">
                <a:solidFill>
                  <a:schemeClr val="tx1">
                    <a:lumMod val="95000"/>
                    <a:lumOff val="5000"/>
                  </a:schemeClr>
                </a:solidFill>
              </a:rPr>
              <a:t>th</a:t>
            </a:r>
            <a:r>
              <a:rPr lang="en-US" sz="2800" dirty="0">
                <a:solidFill>
                  <a:schemeClr val="tx1">
                    <a:lumMod val="95000"/>
                    <a:lumOff val="5000"/>
                  </a:schemeClr>
                </a:solidFill>
              </a:rPr>
              <a:t> hour from Dawn, until the 9</a:t>
            </a:r>
            <a:r>
              <a:rPr lang="en-US" sz="2800" baseline="30000" dirty="0">
                <a:solidFill>
                  <a:schemeClr val="tx1">
                    <a:lumMod val="95000"/>
                    <a:lumOff val="5000"/>
                  </a:schemeClr>
                </a:solidFill>
              </a:rPr>
              <a:t>th</a:t>
            </a:r>
            <a:r>
              <a:rPr lang="en-US" sz="2800" dirty="0">
                <a:solidFill>
                  <a:schemeClr val="tx1">
                    <a:lumMod val="95000"/>
                    <a:lumOff val="5000"/>
                  </a:schemeClr>
                </a:solidFill>
              </a:rPr>
              <a:t> hour from Dawn</a:t>
            </a:r>
            <a:r>
              <a:rPr lang="en-US" sz="2800" dirty="0" smtClean="0">
                <a:solidFill>
                  <a:schemeClr val="tx1">
                    <a:lumMod val="95000"/>
                    <a:lumOff val="5000"/>
                  </a:schemeClr>
                </a:solidFill>
              </a:rPr>
              <a:t>.</a:t>
            </a:r>
            <a:endParaRPr lang="en-US" sz="2800" dirty="0">
              <a:solidFill>
                <a:schemeClr val="tx1">
                  <a:lumMod val="95000"/>
                  <a:lumOff val="5000"/>
                </a:schemeClr>
              </a:solidFill>
            </a:endParaRPr>
          </a:p>
        </p:txBody>
      </p:sp>
      <p:sp>
        <p:nvSpPr>
          <p:cNvPr id="4" name="Lightning Bolt 3"/>
          <p:cNvSpPr/>
          <p:nvPr/>
        </p:nvSpPr>
        <p:spPr>
          <a:xfrm rot="5400000">
            <a:off x="5607124" y="133276"/>
            <a:ext cx="1048871" cy="985520"/>
          </a:xfrm>
          <a:prstGeom prst="lightningBolt">
            <a:avLst/>
          </a:prstGeom>
          <a:solidFill>
            <a:srgbClr val="FFFF00"/>
          </a:solidFill>
          <a:ln w="5715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11612879" y="6378575"/>
            <a:ext cx="443477" cy="365125"/>
          </a:xfrm>
        </p:spPr>
        <p:txBody>
          <a:bodyPr/>
          <a:lstStyle/>
          <a:p>
            <a:fld id="{0FAB87E4-7748-4117-92E5-790DAABEC644}" type="slidenum">
              <a:rPr lang="en-US" sz="1400" b="1" smtClean="0">
                <a:solidFill>
                  <a:schemeClr val="tx1"/>
                </a:solidFill>
              </a:rPr>
              <a:t>42</a:t>
            </a:fld>
            <a:endParaRPr lang="en-US" sz="1400" b="1" dirty="0">
              <a:solidFill>
                <a:schemeClr val="tx1"/>
              </a:solidFill>
            </a:endParaRPr>
          </a:p>
        </p:txBody>
      </p:sp>
      <p:pic>
        <p:nvPicPr>
          <p:cNvPr id="5" name="Picture 8" descr="C:\Users\Rae\Desktop\Art on Desktop\white man clip art\3d white people\ques mark loose.jpg"/>
          <p:cNvPicPr>
            <a:picLocks noChangeAspect="1" noChangeArrowheads="1"/>
          </p:cNvPicPr>
          <p:nvPr/>
        </p:nvPicPr>
        <p:blipFill>
          <a:blip r:embed="rId2" cstate="email">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9364437" y="4168055"/>
            <a:ext cx="1390650" cy="2033639"/>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981891" y="4549560"/>
            <a:ext cx="8880567" cy="1543277"/>
          </a:xfrm>
          <a:prstGeom prst="rect">
            <a:avLst/>
          </a:prstGeom>
          <a:noFill/>
        </p:spPr>
        <p:txBody>
          <a:bodyPr vert="horz" lIns="91440" tIns="45720" rIns="91440" bIns="45720" rtlCol="0" anchor="ctr">
            <a:noAutofit/>
            <a:scene3d>
              <a:camera prst="orthographicFront"/>
              <a:lightRig rig="threePt" dir="t"/>
            </a:scene3d>
            <a:sp3d extrusionH="57150">
              <a:bevelT w="38100" h="38100"/>
            </a:sp3d>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0000"/>
              </a:lnSpc>
            </a:pPr>
            <a:r>
              <a:rPr lang="en-US" sz="3200" b="1" i="1" dirty="0">
                <a:solidFill>
                  <a:schemeClr val="accent4">
                    <a:lumMod val="20000"/>
                    <a:lumOff val="80000"/>
                  </a:schemeClr>
                </a:solidFill>
                <a:effectLst>
                  <a:glow rad="355600">
                    <a:srgbClr val="002060">
                      <a:alpha val="89000"/>
                    </a:srgbClr>
                  </a:glow>
                </a:effectLst>
                <a:latin typeface="Georgia" panose="02040502050405020303" pitchFamily="18" charset="0"/>
              </a:rPr>
              <a:t>How often have you seen darkness </a:t>
            </a:r>
            <a:br>
              <a:rPr lang="en-US" sz="3200" b="1" i="1" dirty="0">
                <a:solidFill>
                  <a:schemeClr val="accent4">
                    <a:lumMod val="20000"/>
                    <a:lumOff val="80000"/>
                  </a:schemeClr>
                </a:solidFill>
                <a:effectLst>
                  <a:glow rad="355600">
                    <a:srgbClr val="002060">
                      <a:alpha val="89000"/>
                    </a:srgbClr>
                  </a:glow>
                </a:effectLst>
                <a:latin typeface="Georgia" panose="02040502050405020303" pitchFamily="18" charset="0"/>
              </a:rPr>
            </a:br>
            <a:r>
              <a:rPr lang="en-US" sz="3200" b="1" i="1" dirty="0">
                <a:solidFill>
                  <a:schemeClr val="accent4">
                    <a:lumMod val="20000"/>
                    <a:lumOff val="80000"/>
                  </a:schemeClr>
                </a:solidFill>
                <a:effectLst>
                  <a:glow rad="355600">
                    <a:srgbClr val="002060">
                      <a:alpha val="89000"/>
                    </a:srgbClr>
                  </a:glow>
                </a:effectLst>
                <a:latin typeface="Georgia" panose="02040502050405020303" pitchFamily="18" charset="0"/>
              </a:rPr>
              <a:t>take over the sky when the sun is still directly shining on the land? </a:t>
            </a:r>
          </a:p>
        </p:txBody>
      </p:sp>
    </p:spTree>
    <p:extLst>
      <p:ext uri="{BB962C8B-B14F-4D97-AF65-F5344CB8AC3E}">
        <p14:creationId xmlns:p14="http://schemas.microsoft.com/office/powerpoint/2010/main" val="1067634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95F1FD"/>
            </a:gs>
            <a:gs pos="63000">
              <a:srgbClr val="FFFF00">
                <a:alpha val="57000"/>
              </a:srgbClr>
            </a:gs>
            <a:gs pos="100000">
              <a:srgbClr val="FF0066">
                <a:alpha val="56000"/>
              </a:srgb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9857" y="0"/>
            <a:ext cx="11185394" cy="6858000"/>
          </a:xfrm>
          <a:noFill/>
        </p:spPr>
        <p:txBody>
          <a:bodyPr anchor="ctr">
            <a:normAutofit/>
            <a:scene3d>
              <a:camera prst="orthographicFront"/>
              <a:lightRig rig="threePt" dir="t"/>
            </a:scene3d>
            <a:sp3d extrusionH="57150">
              <a:bevelT w="38100" h="38100"/>
            </a:sp3d>
          </a:bodyPr>
          <a:lstStyle/>
          <a:p>
            <a:r>
              <a:rPr lang="en-US" sz="3200" dirty="0">
                <a:solidFill>
                  <a:schemeClr val="tx2"/>
                </a:solidFill>
              </a:rPr>
              <a:t>It makes no sense whatsoever to have the Day of Atonement </a:t>
            </a:r>
            <a:br>
              <a:rPr lang="en-US" sz="3200" dirty="0">
                <a:solidFill>
                  <a:schemeClr val="tx2"/>
                </a:solidFill>
              </a:rPr>
            </a:br>
            <a:r>
              <a:rPr lang="en-US" sz="3200" dirty="0">
                <a:solidFill>
                  <a:schemeClr val="tx2"/>
                </a:solidFill>
              </a:rPr>
              <a:t>start at sunset. By default of </a:t>
            </a:r>
            <a:r>
              <a:rPr lang="en-US" sz="3200" b="1" u="sng" dirty="0">
                <a:solidFill>
                  <a:srgbClr val="FF0000"/>
                </a:solidFill>
              </a:rPr>
              <a:t>Sunset Theor</a:t>
            </a:r>
            <a:r>
              <a:rPr lang="en-US" sz="3200" b="1" dirty="0">
                <a:solidFill>
                  <a:srgbClr val="FF0000"/>
                </a:solidFill>
              </a:rPr>
              <a:t>y </a:t>
            </a:r>
            <a:r>
              <a:rPr lang="en-US" sz="3200" u="sng" dirty="0">
                <a:solidFill>
                  <a:schemeClr val="tx2"/>
                </a:solidFill>
              </a:rPr>
              <a:t>characteristics</a:t>
            </a:r>
            <a:r>
              <a:rPr lang="en-US" sz="3200" dirty="0">
                <a:solidFill>
                  <a:schemeClr val="tx2"/>
                </a:solidFill>
              </a:rPr>
              <a:t>, </a:t>
            </a:r>
            <a:br>
              <a:rPr lang="en-US" sz="3200" dirty="0">
                <a:solidFill>
                  <a:schemeClr val="tx2"/>
                </a:solidFill>
              </a:rPr>
            </a:br>
            <a:r>
              <a:rPr lang="en-US" sz="3200" b="1" i="1" dirty="0">
                <a:solidFill>
                  <a:srgbClr val="FF0000"/>
                </a:solidFill>
              </a:rPr>
              <a:t>total misalignment </a:t>
            </a:r>
            <a:r>
              <a:rPr lang="en-US" sz="3200" dirty="0">
                <a:solidFill>
                  <a:schemeClr val="tx2"/>
                </a:solidFill>
              </a:rPr>
              <a:t>with </a:t>
            </a:r>
            <a:r>
              <a:rPr lang="en-US" sz="3200" b="1" i="1" dirty="0">
                <a:solidFill>
                  <a:schemeClr val="accent6">
                    <a:lumMod val="75000"/>
                  </a:schemeClr>
                </a:solidFill>
              </a:rPr>
              <a:t>Genesis 1 </a:t>
            </a:r>
            <a:r>
              <a:rPr lang="en-US" sz="3200" dirty="0">
                <a:solidFill>
                  <a:schemeClr val="tx2"/>
                </a:solidFill>
              </a:rPr>
              <a:t>and </a:t>
            </a:r>
            <a:r>
              <a:rPr lang="en-US" sz="3200" b="1" dirty="0">
                <a:solidFill>
                  <a:srgbClr val="0000FF"/>
                </a:solidFill>
              </a:rPr>
              <a:t>Yahuah’s Statutes </a:t>
            </a:r>
            <a:r>
              <a:rPr lang="en-US" sz="3200" dirty="0">
                <a:solidFill>
                  <a:schemeClr val="tx2"/>
                </a:solidFill>
              </a:rPr>
              <a:t>becomes inevitable.</a:t>
            </a:r>
          </a:p>
          <a:p>
            <a:pPr>
              <a:buClr>
                <a:srgbClr val="009999"/>
              </a:buClr>
            </a:pPr>
            <a:r>
              <a:rPr lang="en-US" sz="3200" dirty="0">
                <a:solidFill>
                  <a:schemeClr val="tx2"/>
                </a:solidFill>
              </a:rPr>
              <a:t>The questions then are –</a:t>
            </a:r>
            <a:br>
              <a:rPr lang="en-US" sz="3200" dirty="0">
                <a:solidFill>
                  <a:schemeClr val="tx2"/>
                </a:solidFill>
              </a:rPr>
            </a:br>
            <a:r>
              <a:rPr lang="en-US" sz="3200" dirty="0">
                <a:solidFill>
                  <a:schemeClr val="tx2"/>
                </a:solidFill>
              </a:rPr>
              <a:t>	A)	</a:t>
            </a:r>
            <a:r>
              <a:rPr lang="en-US" sz="3200" b="1" dirty="0">
                <a:solidFill>
                  <a:schemeClr val="accent2">
                    <a:lumMod val="75000"/>
                  </a:schemeClr>
                </a:solidFill>
              </a:rPr>
              <a:t>When does Tishri 10 begin?</a:t>
            </a:r>
          </a:p>
          <a:p>
            <a:pPr>
              <a:buClr>
                <a:srgbClr val="009999"/>
              </a:buClr>
            </a:pPr>
            <a:r>
              <a:rPr lang="en-US" sz="3200" dirty="0">
                <a:solidFill>
                  <a:schemeClr val="tx2"/>
                </a:solidFill>
              </a:rPr>
              <a:t>	B)	</a:t>
            </a:r>
            <a:r>
              <a:rPr lang="en-US" sz="3200" b="1" u="sng" dirty="0">
                <a:solidFill>
                  <a:schemeClr val="accent2">
                    <a:lumMod val="75000"/>
                  </a:schemeClr>
                </a:solidFill>
              </a:rPr>
              <a:t>What</a:t>
            </a:r>
            <a:r>
              <a:rPr lang="en-US" sz="3200" b="1" dirty="0">
                <a:solidFill>
                  <a:schemeClr val="accent2">
                    <a:lumMod val="75000"/>
                  </a:schemeClr>
                </a:solidFill>
              </a:rPr>
              <a:t> commences in the evening of Tishri 9?</a:t>
            </a:r>
          </a:p>
          <a:p>
            <a:pPr algn="ctr">
              <a:buClr>
                <a:srgbClr val="009999"/>
              </a:buClr>
            </a:pPr>
            <a:r>
              <a:rPr lang="en-US" sz="3200" dirty="0">
                <a:solidFill>
                  <a:schemeClr val="tx1"/>
                </a:solidFill>
              </a:rPr>
              <a:t>We are told to come to </a:t>
            </a:r>
            <a:r>
              <a:rPr lang="en-US" sz="3200" b="1" dirty="0">
                <a:solidFill>
                  <a:srgbClr val="0000FF"/>
                </a:solidFill>
              </a:rPr>
              <a:t>Yahusha</a:t>
            </a:r>
            <a:r>
              <a:rPr lang="en-US" sz="3200" dirty="0">
                <a:solidFill>
                  <a:schemeClr val="tx1"/>
                </a:solidFill>
              </a:rPr>
              <a:t> as little children </a:t>
            </a:r>
            <a:br>
              <a:rPr lang="en-US" sz="3200" dirty="0">
                <a:solidFill>
                  <a:schemeClr val="tx1"/>
                </a:solidFill>
              </a:rPr>
            </a:br>
            <a:r>
              <a:rPr lang="en-US" sz="3200" dirty="0">
                <a:solidFill>
                  <a:schemeClr val="tx1"/>
                </a:solidFill>
              </a:rPr>
              <a:t>(ready to learn from an uncluttered platform).</a:t>
            </a:r>
          </a:p>
          <a:p>
            <a:pPr>
              <a:buClr>
                <a:srgbClr val="009999"/>
              </a:buClr>
            </a:pPr>
            <a:r>
              <a:rPr lang="en-US" sz="3200" b="1" i="1" dirty="0">
                <a:solidFill>
                  <a:srgbClr val="008080"/>
                </a:solidFill>
                <a:latin typeface="Georgia" panose="02040502050405020303" pitchFamily="18" charset="0"/>
              </a:rPr>
              <a:t>Matt 18:3</a:t>
            </a:r>
            <a:r>
              <a:rPr lang="en-US" sz="3200" b="1" i="1" dirty="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And said, Verily I say unto you, Except ye be converted, and </a:t>
            </a:r>
            <a:r>
              <a:rPr lang="en-US" sz="3200" dirty="0">
                <a:ln>
                  <a:solidFill>
                    <a:srgbClr val="0000FF"/>
                  </a:solidFill>
                </a:ln>
                <a:solidFill>
                  <a:prstClr val="black"/>
                </a:solidFill>
                <a:effectLst>
                  <a:glow rad="228600">
                    <a:schemeClr val="accent6">
                      <a:satMod val="175000"/>
                      <a:alpha val="60000"/>
                    </a:schemeClr>
                  </a:glow>
                </a:effectLst>
                <a:latin typeface="Georgia" panose="02040502050405020303" pitchFamily="18" charset="0"/>
              </a:rPr>
              <a:t>become as little children, </a:t>
            </a:r>
            <a:r>
              <a:rPr lang="en-US" sz="3200" dirty="0">
                <a:solidFill>
                  <a:prstClr val="black"/>
                </a:solidFill>
                <a:latin typeface="Georgia" panose="02040502050405020303" pitchFamily="18" charset="0"/>
              </a:rPr>
              <a:t>ye shall not enter into the kingdom of heaven.</a:t>
            </a:r>
          </a:p>
        </p:txBody>
      </p:sp>
      <p:sp>
        <p:nvSpPr>
          <p:cNvPr id="2" name="Slide Number Placeholder 1"/>
          <p:cNvSpPr>
            <a:spLocks noGrp="1"/>
          </p:cNvSpPr>
          <p:nvPr>
            <p:ph type="sldNum" sz="quarter" idx="12"/>
          </p:nvPr>
        </p:nvSpPr>
        <p:spPr>
          <a:xfrm>
            <a:off x="11647170" y="6390640"/>
            <a:ext cx="449580" cy="365125"/>
          </a:xfrm>
        </p:spPr>
        <p:txBody>
          <a:bodyPr/>
          <a:lstStyle/>
          <a:p>
            <a:fld id="{0FAB87E4-7748-4117-92E5-790DAABEC644}" type="slidenum">
              <a:rPr lang="en-US" sz="1400" b="1" smtClean="0">
                <a:solidFill>
                  <a:schemeClr val="tx1"/>
                </a:solidFill>
              </a:rPr>
              <a:t>43</a:t>
            </a:fld>
            <a:endParaRPr lang="en-US" sz="1400" b="1" dirty="0">
              <a:solidFill>
                <a:schemeClr val="tx1"/>
              </a:solidFill>
            </a:endParaRPr>
          </a:p>
        </p:txBody>
      </p:sp>
    </p:spTree>
    <p:extLst>
      <p:ext uri="{BB962C8B-B14F-4D97-AF65-F5344CB8AC3E}">
        <p14:creationId xmlns:p14="http://schemas.microsoft.com/office/powerpoint/2010/main" val="3350546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10892" y="-130637"/>
            <a:ext cx="3701143" cy="5061857"/>
          </a:xfrm>
          <a:noFill/>
        </p:spPr>
        <p:txBody>
          <a:bodyPr anchor="ctr">
            <a:normAutofit/>
            <a:scene3d>
              <a:camera prst="orthographicFront"/>
              <a:lightRig rig="threePt" dir="t"/>
            </a:scene3d>
            <a:sp3d extrusionH="57150">
              <a:bevelT w="38100" h="38100"/>
            </a:sp3d>
          </a:bodyPr>
          <a:lstStyle/>
          <a:p>
            <a:pPr>
              <a:buClr>
                <a:srgbClr val="009999"/>
              </a:buClr>
            </a:pPr>
            <a:r>
              <a:rPr lang="en-US" sz="3200" dirty="0">
                <a:solidFill>
                  <a:schemeClr val="accent4">
                    <a:lumMod val="60000"/>
                    <a:lumOff val="40000"/>
                  </a:schemeClr>
                </a:solidFill>
                <a:latin typeface="Arial Rounded MT Bold" pitchFamily="34" charset="0"/>
              </a:rPr>
              <a:t>Let’s put on our </a:t>
            </a:r>
            <a:r>
              <a:rPr lang="en-US" sz="3200" i="1" dirty="0">
                <a:solidFill>
                  <a:srgbClr val="00FF99"/>
                </a:solidFill>
                <a:latin typeface="Arial Rounded MT Bold" pitchFamily="34" charset="0"/>
              </a:rPr>
              <a:t>“</a:t>
            </a:r>
            <a:r>
              <a:rPr lang="en-US" sz="3200" b="1" i="1" u="sng" dirty="0">
                <a:solidFill>
                  <a:srgbClr val="00FF99"/>
                </a:solidFill>
                <a:latin typeface="Arial Rounded MT Bold" pitchFamily="34" charset="0"/>
              </a:rPr>
              <a:t>little children hats</a:t>
            </a:r>
            <a:r>
              <a:rPr lang="en-US" sz="3200" i="1" dirty="0">
                <a:solidFill>
                  <a:srgbClr val="00FF99"/>
                </a:solidFill>
                <a:latin typeface="Arial Rounded MT Bold" pitchFamily="34" charset="0"/>
              </a:rPr>
              <a:t>” </a:t>
            </a:r>
            <a:r>
              <a:rPr lang="en-US" sz="4000" b="1" dirty="0">
                <a:solidFill>
                  <a:srgbClr val="00FFFF"/>
                </a:solidFill>
                <a:latin typeface="Arial Rounded MT Bold" pitchFamily="34" charset="0"/>
                <a:sym typeface="Wingdings" panose="05000000000000000000" pitchFamily="2" charset="2"/>
              </a:rPr>
              <a:t></a:t>
            </a:r>
            <a:r>
              <a:rPr lang="en-US" sz="3200" dirty="0">
                <a:solidFill>
                  <a:schemeClr val="accent4">
                    <a:lumMod val="60000"/>
                    <a:lumOff val="40000"/>
                  </a:schemeClr>
                </a:solidFill>
                <a:latin typeface="Arial Rounded MT Bold" pitchFamily="34" charset="0"/>
                <a:sym typeface="Wingdings" panose="05000000000000000000" pitchFamily="2" charset="2"/>
              </a:rPr>
              <a:t> </a:t>
            </a:r>
            <a:r>
              <a:rPr lang="en-US" sz="3200" dirty="0">
                <a:solidFill>
                  <a:schemeClr val="accent4">
                    <a:lumMod val="60000"/>
                    <a:lumOff val="40000"/>
                  </a:schemeClr>
                </a:solidFill>
                <a:latin typeface="Arial Rounded MT Bold" pitchFamily="34" charset="0"/>
              </a:rPr>
              <a:t>and look at what </a:t>
            </a:r>
            <a:br>
              <a:rPr lang="en-US" sz="3200" dirty="0">
                <a:solidFill>
                  <a:schemeClr val="accent4">
                    <a:lumMod val="60000"/>
                    <a:lumOff val="40000"/>
                  </a:schemeClr>
                </a:solidFill>
                <a:latin typeface="Arial Rounded MT Bold" pitchFamily="34" charset="0"/>
              </a:rPr>
            </a:br>
            <a:r>
              <a:rPr lang="en-US" sz="3200" dirty="0">
                <a:solidFill>
                  <a:schemeClr val="accent4">
                    <a:lumMod val="60000"/>
                    <a:lumOff val="40000"/>
                  </a:schemeClr>
                </a:solidFill>
                <a:latin typeface="Arial Rounded MT Bold" pitchFamily="34" charset="0"/>
              </a:rPr>
              <a:t>the Scriptures declare for </a:t>
            </a:r>
            <a:br>
              <a:rPr lang="en-US" sz="3200" dirty="0">
                <a:solidFill>
                  <a:schemeClr val="accent4">
                    <a:lumMod val="60000"/>
                    <a:lumOff val="40000"/>
                  </a:schemeClr>
                </a:solidFill>
                <a:latin typeface="Arial Rounded MT Bold" pitchFamily="34" charset="0"/>
              </a:rPr>
            </a:br>
            <a:r>
              <a:rPr lang="en-US" sz="3200" dirty="0">
                <a:solidFill>
                  <a:schemeClr val="accent4">
                    <a:lumMod val="60000"/>
                    <a:lumOff val="40000"/>
                  </a:schemeClr>
                </a:solidFill>
                <a:latin typeface="Arial Rounded MT Bold" pitchFamily="34" charset="0"/>
              </a:rPr>
              <a:t>the start of Tishri 10 – </a:t>
            </a:r>
            <a:br>
              <a:rPr lang="en-US" sz="3200" dirty="0">
                <a:solidFill>
                  <a:schemeClr val="accent4">
                    <a:lumMod val="60000"/>
                    <a:lumOff val="40000"/>
                  </a:schemeClr>
                </a:solidFill>
                <a:latin typeface="Arial Rounded MT Bold" pitchFamily="34" charset="0"/>
              </a:rPr>
            </a:br>
            <a:r>
              <a:rPr lang="en-US" sz="3200" u="sng" dirty="0">
                <a:solidFill>
                  <a:schemeClr val="accent4">
                    <a:lumMod val="60000"/>
                    <a:lumOff val="40000"/>
                  </a:schemeClr>
                </a:solidFill>
                <a:latin typeface="Arial Rounded MT Bold" pitchFamily="34" charset="0"/>
              </a:rPr>
              <a:t>The</a:t>
            </a:r>
            <a:r>
              <a:rPr lang="en-US" sz="3200" dirty="0">
                <a:solidFill>
                  <a:schemeClr val="accent4">
                    <a:lumMod val="60000"/>
                    <a:lumOff val="40000"/>
                  </a:schemeClr>
                </a:solidFill>
                <a:latin typeface="Arial Rounded MT Bold" pitchFamily="34" charset="0"/>
              </a:rPr>
              <a:t> Day of Atonement!   </a:t>
            </a:r>
          </a:p>
        </p:txBody>
      </p:sp>
      <p:sp>
        <p:nvSpPr>
          <p:cNvPr id="2" name="Slide Number Placeholder 1"/>
          <p:cNvSpPr>
            <a:spLocks noGrp="1"/>
          </p:cNvSpPr>
          <p:nvPr>
            <p:ph type="sldNum" sz="quarter" idx="12"/>
          </p:nvPr>
        </p:nvSpPr>
        <p:spPr/>
        <p:txBody>
          <a:bodyPr/>
          <a:lstStyle/>
          <a:p>
            <a:fld id="{0FAB87E4-7748-4117-92E5-790DAABEC644}" type="slidenum">
              <a:rPr lang="en-US" sz="1400" b="1" smtClean="0">
                <a:solidFill>
                  <a:schemeClr val="bg1"/>
                </a:solidFill>
              </a:rPr>
              <a:t>44</a:t>
            </a:fld>
            <a:endParaRPr lang="en-US" sz="1400" b="1" dirty="0">
              <a:solidFill>
                <a:schemeClr val="bg1"/>
              </a:solidFill>
            </a:endParaRPr>
          </a:p>
        </p:txBody>
      </p:sp>
    </p:spTree>
    <p:extLst>
      <p:ext uri="{BB962C8B-B14F-4D97-AF65-F5344CB8AC3E}">
        <p14:creationId xmlns:p14="http://schemas.microsoft.com/office/powerpoint/2010/main" val="3788549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95F1FD"/>
            </a:gs>
            <a:gs pos="63000">
              <a:srgbClr val="FFFF00">
                <a:alpha val="57000"/>
              </a:srgbClr>
            </a:gs>
            <a:gs pos="100000">
              <a:srgbClr val="FF0066">
                <a:alpha val="56000"/>
              </a:srgbClr>
            </a:gs>
          </a:gsLst>
          <a:lin ang="102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279"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r>
              <a:rPr lang="en-US" sz="800" dirty="0">
                <a:solidFill>
                  <a:schemeClr val="tx1">
                    <a:lumMod val="95000"/>
                    <a:lumOff val="5000"/>
                  </a:schemeClr>
                </a:solidFill>
              </a:rPr>
              <a:t/>
            </a:r>
            <a:br>
              <a:rPr lang="en-US" sz="800" dirty="0">
                <a:solidFill>
                  <a:schemeClr val="tx1">
                    <a:lumMod val="95000"/>
                    <a:lumOff val="5000"/>
                  </a:schemeClr>
                </a:solidFill>
              </a:rPr>
            </a:br>
            <a:r>
              <a:rPr lang="en-US" sz="2800" dirty="0">
                <a:solidFill>
                  <a:schemeClr val="tx1">
                    <a:lumMod val="95000"/>
                    <a:lumOff val="5000"/>
                  </a:schemeClr>
                </a:solidFill>
              </a:rPr>
              <a:t>Please note the </a:t>
            </a:r>
            <a:r>
              <a:rPr lang="en-US" sz="2800" u="sng" dirty="0">
                <a:solidFill>
                  <a:schemeClr val="tx1">
                    <a:lumMod val="95000"/>
                    <a:lumOff val="5000"/>
                  </a:schemeClr>
                </a:solidFill>
              </a:rPr>
              <a:t>9</a:t>
            </a:r>
            <a:r>
              <a:rPr lang="en-US" sz="2800" u="sng" baseline="30000" dirty="0">
                <a:solidFill>
                  <a:schemeClr val="tx1">
                    <a:lumMod val="95000"/>
                    <a:lumOff val="5000"/>
                  </a:schemeClr>
                </a:solidFill>
              </a:rPr>
              <a:t>th</a:t>
            </a:r>
            <a:r>
              <a:rPr lang="en-US" sz="2800" u="sng" dirty="0">
                <a:solidFill>
                  <a:schemeClr val="tx1">
                    <a:lumMod val="95000"/>
                    <a:lumOff val="5000"/>
                  </a:schemeClr>
                </a:solidFill>
              </a:rPr>
              <a:t> of Tishri</a:t>
            </a:r>
            <a:r>
              <a:rPr lang="en-US" sz="2800" dirty="0">
                <a:solidFill>
                  <a:schemeClr val="tx1">
                    <a:lumMod val="95000"/>
                    <a:lumOff val="5000"/>
                  </a:schemeClr>
                </a:solidFill>
              </a:rPr>
              <a:t> morning </a:t>
            </a:r>
            <a:r>
              <a:rPr lang="en-US" sz="2800" b="1" dirty="0" err="1">
                <a:ln>
                  <a:solidFill>
                    <a:srgbClr val="FF00FF"/>
                  </a:solidFill>
                </a:ln>
                <a:solidFill>
                  <a:srgbClr val="00B0F0"/>
                </a:solidFill>
              </a:rPr>
              <a:t>arab</a:t>
            </a:r>
            <a:r>
              <a:rPr lang="en-US" sz="2800" dirty="0">
                <a:solidFill>
                  <a:schemeClr val="tx1">
                    <a:lumMod val="95000"/>
                    <a:lumOff val="5000"/>
                  </a:schemeClr>
                </a:solidFill>
              </a:rPr>
              <a:t> (twilight mixture) </a:t>
            </a:r>
            <a:r>
              <a:rPr lang="en-US" sz="2800" b="1" i="1" u="sng" dirty="0">
                <a:solidFill>
                  <a:srgbClr val="CC00CC"/>
                </a:solidFill>
              </a:rPr>
              <a:t>be</a:t>
            </a:r>
            <a:r>
              <a:rPr lang="en-US" sz="2800" b="1" i="1" dirty="0">
                <a:solidFill>
                  <a:srgbClr val="CC00CC"/>
                </a:solidFill>
              </a:rPr>
              <a:t>f</a:t>
            </a:r>
            <a:r>
              <a:rPr lang="en-US" sz="2800" b="1" i="1" u="sng" dirty="0">
                <a:solidFill>
                  <a:srgbClr val="CC00CC"/>
                </a:solidFill>
              </a:rPr>
              <a:t>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950677" y="89167"/>
            <a:ext cx="10164998" cy="722860"/>
          </a:xfrm>
          <a:prstGeom prst="rect">
            <a:avLst/>
          </a:prstGeom>
          <a:noFill/>
          <a:ln w="28575">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Count for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9!</a:t>
            </a:r>
          </a:p>
        </p:txBody>
      </p:sp>
      <p:sp>
        <p:nvSpPr>
          <p:cNvPr id="5" name="Rectangle 4"/>
          <p:cNvSpPr/>
          <p:nvPr/>
        </p:nvSpPr>
        <p:spPr>
          <a:xfrm>
            <a:off x="396388" y="3464967"/>
            <a:ext cx="1363075" cy="631372"/>
          </a:xfrm>
          <a:prstGeom prst="rect">
            <a:avLst/>
          </a:prstGeom>
          <a:solidFill>
            <a:srgbClr val="002060"/>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accent4">
                    <a:lumMod val="20000"/>
                    <a:lumOff val="80000"/>
                  </a:schemeClr>
                </a:solidFill>
              </a:rPr>
              <a:t>8</a:t>
            </a:r>
            <a:r>
              <a:rPr lang="en-CA" sz="3600" b="1" baseline="30000" dirty="0">
                <a:solidFill>
                  <a:schemeClr val="accent4">
                    <a:lumMod val="20000"/>
                    <a:lumOff val="80000"/>
                  </a:schemeClr>
                </a:solidFill>
              </a:rPr>
              <a:t>th</a:t>
            </a:r>
            <a:r>
              <a:rPr lang="en-CA" dirty="0">
                <a:solidFill>
                  <a:srgbClr val="CC66FF"/>
                </a:solidFill>
              </a:rPr>
              <a:t> </a:t>
            </a:r>
          </a:p>
        </p:txBody>
      </p:sp>
      <p:sp>
        <p:nvSpPr>
          <p:cNvPr id="8" name="Rectangle 7"/>
          <p:cNvSpPr/>
          <p:nvPr/>
        </p:nvSpPr>
        <p:spPr>
          <a:xfrm>
            <a:off x="6813687" y="3473609"/>
            <a:ext cx="4931523" cy="654253"/>
          </a:xfrm>
          <a:prstGeom prst="rect">
            <a:avLst/>
          </a:prstGeom>
          <a:solidFill>
            <a:srgbClr val="00206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9</a:t>
            </a:r>
            <a:r>
              <a:rPr lang="en-CA" sz="3600" b="1" baseline="30000" dirty="0"/>
              <a:t>th</a:t>
            </a:r>
            <a:r>
              <a:rPr lang="en-CA" sz="3600" b="1" dirty="0"/>
              <a:t> of Tishri</a:t>
            </a:r>
          </a:p>
        </p:txBody>
      </p:sp>
      <p:sp>
        <p:nvSpPr>
          <p:cNvPr id="9" name="Rectangle 8"/>
          <p:cNvSpPr/>
          <p:nvPr/>
        </p:nvSpPr>
        <p:spPr>
          <a:xfrm>
            <a:off x="1867421" y="3483434"/>
            <a:ext cx="4929051" cy="631372"/>
          </a:xfrm>
          <a:prstGeom prst="rect">
            <a:avLst/>
          </a:prstGeom>
          <a:solidFill>
            <a:srgbClr val="FFFF00"/>
          </a:solidFill>
          <a:ln w="1270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9</a:t>
            </a:r>
            <a:r>
              <a:rPr lang="en-CA" sz="3600" b="1" baseline="30000" dirty="0">
                <a:solidFill>
                  <a:schemeClr val="tx1"/>
                </a:solidFill>
              </a:rPr>
              <a:t>th</a:t>
            </a:r>
            <a:r>
              <a:rPr lang="en-CA" sz="3600" b="1" dirty="0">
                <a:solidFill>
                  <a:schemeClr val="tx1"/>
                </a:solidFill>
              </a:rPr>
              <a:t> of Tishri</a:t>
            </a:r>
          </a:p>
        </p:txBody>
      </p:sp>
      <p:cxnSp>
        <p:nvCxnSpPr>
          <p:cNvPr id="11" name="Straight Connector 10"/>
          <p:cNvCxnSpPr/>
          <p:nvPr/>
        </p:nvCxnSpPr>
        <p:spPr>
          <a:xfrm flipV="1">
            <a:off x="1812980" y="2390714"/>
            <a:ext cx="5789" cy="1737149"/>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5240381" y="1229452"/>
            <a:ext cx="6741070" cy="1844615"/>
          </a:xfrm>
          <a:prstGeom prst="rect">
            <a:avLst/>
          </a:prstGeom>
          <a:solidFill>
            <a:schemeClr val="accent5">
              <a:lumMod val="20000"/>
              <a:lumOff val="80000"/>
            </a:schemeClr>
          </a:solidFill>
          <a:ln>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dirty="0">
                <a:solidFill>
                  <a:schemeClr val="tx1"/>
                </a:solidFill>
              </a:rPr>
              <a:t>The </a:t>
            </a:r>
            <a:r>
              <a:rPr lang="en-CA" sz="3000" b="1" dirty="0">
                <a:solidFill>
                  <a:srgbClr val="FF9900"/>
                </a:solidFill>
              </a:rPr>
              <a:t>sunset of the </a:t>
            </a:r>
            <a:r>
              <a:rPr lang="en-US" sz="3000" b="1" u="sng" dirty="0">
                <a:solidFill>
                  <a:srgbClr val="C00000"/>
                </a:solidFill>
              </a:rPr>
              <a:t>9</a:t>
            </a:r>
            <a:r>
              <a:rPr lang="en-US" sz="3000" b="1" u="sng" baseline="30000" dirty="0">
                <a:solidFill>
                  <a:srgbClr val="C00000"/>
                </a:solidFill>
              </a:rPr>
              <a:t>th</a:t>
            </a:r>
            <a:r>
              <a:rPr lang="en-US" sz="3000" baseline="30000" dirty="0">
                <a:solidFill>
                  <a:prstClr val="black">
                    <a:lumMod val="95000"/>
                    <a:lumOff val="5000"/>
                  </a:prstClr>
                </a:solidFill>
              </a:rPr>
              <a:t> </a:t>
            </a:r>
            <a:r>
              <a:rPr lang="en-CA" sz="3000" dirty="0">
                <a:solidFill>
                  <a:schemeClr val="tx1"/>
                </a:solidFill>
              </a:rPr>
              <a:t>of Tishri occurs and the </a:t>
            </a:r>
            <a:r>
              <a:rPr lang="en-CA" sz="3000" b="1" dirty="0" err="1">
                <a:solidFill>
                  <a:srgbClr val="B05110"/>
                </a:solidFill>
              </a:rPr>
              <a:t>ereb</a:t>
            </a:r>
            <a:r>
              <a:rPr lang="en-CA" sz="3000" dirty="0">
                <a:solidFill>
                  <a:srgbClr val="B05110"/>
                </a:solidFill>
              </a:rPr>
              <a:t> (evening twilight mixture period) </a:t>
            </a:r>
            <a:r>
              <a:rPr lang="en-CA" sz="3000" dirty="0">
                <a:solidFill>
                  <a:schemeClr val="tx1"/>
                </a:solidFill>
              </a:rPr>
              <a:t>ushers in the Night Season of the 9</a:t>
            </a:r>
            <a:r>
              <a:rPr lang="en-CA" sz="3000" baseline="30000" dirty="0">
                <a:solidFill>
                  <a:schemeClr val="tx1"/>
                </a:solidFill>
              </a:rPr>
              <a:t>th</a:t>
            </a:r>
            <a:r>
              <a:rPr lang="en-CA" sz="3000" dirty="0">
                <a:solidFill>
                  <a:schemeClr val="tx1"/>
                </a:solidFill>
              </a:rPr>
              <a:t>.</a:t>
            </a:r>
            <a:br>
              <a:rPr lang="en-CA" sz="3000" dirty="0">
                <a:solidFill>
                  <a:schemeClr val="tx1"/>
                </a:solidFill>
              </a:rPr>
            </a:br>
            <a:r>
              <a:rPr lang="en-CA" sz="3000" i="1" dirty="0">
                <a:ln>
                  <a:solidFill>
                    <a:sysClr val="windowText" lastClr="000000"/>
                  </a:solidFill>
                </a:ln>
                <a:solidFill>
                  <a:srgbClr val="CC66FF"/>
                </a:solidFill>
                <a:effectLst>
                  <a:glow rad="228600">
                    <a:schemeClr val="accent4">
                      <a:satMod val="175000"/>
                      <a:alpha val="40000"/>
                    </a:schemeClr>
                  </a:glow>
                </a:effectLst>
                <a:latin typeface="Georgia" panose="02040502050405020303" pitchFamily="18" charset="0"/>
              </a:rPr>
              <a:t>WHAT ELSE </a:t>
            </a:r>
            <a:r>
              <a:rPr lang="en-CA" sz="3000" b="1" i="1" dirty="0">
                <a:solidFill>
                  <a:srgbClr val="CC66FF"/>
                </a:solidFill>
              </a:rPr>
              <a:t>does this </a:t>
            </a:r>
            <a:r>
              <a:rPr lang="en-CA" sz="3000" b="1" i="1" dirty="0" err="1">
                <a:solidFill>
                  <a:schemeClr val="accent2">
                    <a:lumMod val="50000"/>
                  </a:schemeClr>
                </a:solidFill>
              </a:rPr>
              <a:t>ereb</a:t>
            </a:r>
            <a:r>
              <a:rPr lang="en-CA" sz="3000" b="1" i="1" dirty="0">
                <a:solidFill>
                  <a:srgbClr val="CC66FF"/>
                </a:solidFill>
              </a:rPr>
              <a:t> initiate???  </a:t>
            </a:r>
          </a:p>
        </p:txBody>
      </p:sp>
      <p:sp>
        <p:nvSpPr>
          <p:cNvPr id="17" name="Rectangle 16"/>
          <p:cNvSpPr/>
          <p:nvPr/>
        </p:nvSpPr>
        <p:spPr>
          <a:xfrm>
            <a:off x="106288" y="4439641"/>
            <a:ext cx="11957240" cy="2218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3200" dirty="0">
                <a:solidFill>
                  <a:schemeClr val="tx1"/>
                </a:solidFill>
              </a:rPr>
              <a:t> There is an</a:t>
            </a:r>
            <a:r>
              <a:rPr lang="en-CA" sz="3200" b="1" i="1" dirty="0">
                <a:solidFill>
                  <a:srgbClr val="C00000"/>
                </a:solidFill>
              </a:rPr>
              <a:t> extremely important aspect 		    </a:t>
            </a:r>
            <a:r>
              <a:rPr lang="en-CA" sz="3200" dirty="0">
                <a:solidFill>
                  <a:schemeClr val="tx1"/>
                </a:solidFill>
              </a:rPr>
              <a:t>that is very</a:t>
            </a:r>
            <a:br>
              <a:rPr lang="en-CA" sz="3200" dirty="0">
                <a:solidFill>
                  <a:schemeClr val="tx1"/>
                </a:solidFill>
              </a:rPr>
            </a:br>
            <a:r>
              <a:rPr lang="en-CA" sz="3200" dirty="0">
                <a:solidFill>
                  <a:schemeClr val="tx1"/>
                </a:solidFill>
              </a:rPr>
              <a:t>         specifically actuated by the </a:t>
            </a:r>
            <a:r>
              <a:rPr lang="en-CA" sz="3200" b="1" dirty="0">
                <a:solidFill>
                  <a:schemeClr val="tx1"/>
                </a:solidFill>
                <a:effectLst>
                  <a:glow rad="88900">
                    <a:srgbClr val="FF9900"/>
                  </a:glow>
                </a:effectLst>
              </a:rPr>
              <a:t>evening                    mixture </a:t>
            </a:r>
            <a:r>
              <a:rPr lang="en-CA" sz="3200" dirty="0">
                <a:solidFill>
                  <a:schemeClr val="tx1"/>
                </a:solidFill>
              </a:rPr>
              <a:t>of Tishri 9.   </a:t>
            </a:r>
            <a:br>
              <a:rPr lang="en-CA" sz="3200" dirty="0">
                <a:solidFill>
                  <a:schemeClr val="tx1"/>
                </a:solidFill>
              </a:rPr>
            </a:br>
            <a:r>
              <a:rPr lang="en-CA" sz="3200" dirty="0">
                <a:solidFill>
                  <a:schemeClr val="tx1"/>
                </a:solidFill>
              </a:rPr>
              <a:t>        However, we will continue by looking                at the timing of </a:t>
            </a:r>
            <a:br>
              <a:rPr lang="en-CA" sz="3200" dirty="0">
                <a:solidFill>
                  <a:schemeClr val="tx1"/>
                </a:solidFill>
              </a:rPr>
            </a:br>
            <a:r>
              <a:rPr lang="en-CA" sz="3200" dirty="0">
                <a:solidFill>
                  <a:schemeClr val="tx1"/>
                </a:solidFill>
              </a:rPr>
              <a:t>                Tishri 10 according to </a:t>
            </a:r>
            <a:r>
              <a:rPr lang="en-CA" sz="3200" b="1" dirty="0" err="1">
                <a:ln>
                  <a:solidFill>
                    <a:srgbClr val="FF00FF"/>
                  </a:solidFill>
                </a:ln>
                <a:solidFill>
                  <a:srgbClr val="0000FF"/>
                </a:solidFill>
              </a:rPr>
              <a:t>Yahuah’s</a:t>
            </a:r>
            <a:r>
              <a:rPr lang="en-CA" sz="3200" b="1" dirty="0">
                <a:ln>
                  <a:solidFill>
                    <a:srgbClr val="FF00FF"/>
                  </a:solidFill>
                </a:ln>
                <a:solidFill>
                  <a:srgbClr val="0000FF"/>
                </a:solidFill>
              </a:rPr>
              <a:t> Covenant Calendar!</a:t>
            </a:r>
          </a:p>
        </p:txBody>
      </p:sp>
      <p:cxnSp>
        <p:nvCxnSpPr>
          <p:cNvPr id="19" name="Straight Connector 18"/>
          <p:cNvCxnSpPr/>
          <p:nvPr/>
        </p:nvCxnSpPr>
        <p:spPr>
          <a:xfrm flipV="1">
            <a:off x="6787082" y="3179867"/>
            <a:ext cx="9390" cy="94799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85341"/>
            <a:ext cx="1223923" cy="317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204606" y="1476811"/>
            <a:ext cx="4082257"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FF9900"/>
                  </a:glow>
                </a:effectLst>
              </a:rPr>
              <a:t>9</a:t>
            </a:r>
            <a:r>
              <a:rPr lang="en-CA" sz="2800" dirty="0">
                <a:solidFill>
                  <a:schemeClr val="tx1"/>
                </a:solidFill>
              </a:rPr>
              <a:t> starts at </a:t>
            </a:r>
            <a:r>
              <a:rPr lang="en-CA" sz="2800" b="1" i="1" u="sng" dirty="0">
                <a:solidFill>
                  <a:srgbClr val="CC00CC"/>
                </a:solidFill>
              </a:rPr>
              <a:t>break</a:t>
            </a:r>
            <a:r>
              <a:rPr lang="en-CA" sz="2800" b="1" i="1" dirty="0">
                <a:solidFill>
                  <a:srgbClr val="CC00CC"/>
                </a:solidFill>
              </a:rPr>
              <a:t> of Dawn</a:t>
            </a:r>
            <a:r>
              <a:rPr lang="en-CA" sz="2800" dirty="0">
                <a:solidFill>
                  <a:schemeClr val="tx1"/>
                </a:solidFill>
              </a:rPr>
              <a:t> </a:t>
            </a:r>
            <a:r>
              <a:rPr lang="en-CA" sz="2400" dirty="0">
                <a:solidFill>
                  <a:schemeClr val="tx1"/>
                </a:solidFill>
              </a:rPr>
              <a:t>(per Gen 1 – Creation). </a:t>
            </a:r>
            <a:endParaRPr lang="en-CA" sz="2800" b="1" dirty="0">
              <a:solidFill>
                <a:srgbClr val="FF0066"/>
              </a:solidFill>
            </a:endParaRPr>
          </a:p>
        </p:txBody>
      </p:sp>
      <p:sp>
        <p:nvSpPr>
          <p:cNvPr id="6" name="Rectangle 5"/>
          <p:cNvSpPr/>
          <p:nvPr/>
        </p:nvSpPr>
        <p:spPr>
          <a:xfrm>
            <a:off x="1859844"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V="1">
            <a:off x="2074821" y="2962860"/>
            <a:ext cx="13938" cy="116566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86897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cxnSp>
        <p:nvCxnSpPr>
          <p:cNvPr id="15" name="Straight Arrow Connector 14"/>
          <p:cNvCxnSpPr/>
          <p:nvPr/>
        </p:nvCxnSpPr>
        <p:spPr>
          <a:xfrm flipH="1">
            <a:off x="1975211" y="3173695"/>
            <a:ext cx="1861427" cy="606892"/>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093694"/>
            <a:ext cx="1792353" cy="2077464"/>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465900"/>
            <a:ext cx="130017" cy="661961"/>
          </a:xfrm>
          <a:prstGeom prst="rect">
            <a:avLst/>
          </a:prstGeom>
          <a:gradFill>
            <a:gsLst>
              <a:gs pos="48000">
                <a:schemeClr val="accent2">
                  <a:alpha val="82000"/>
                </a:schemeClr>
              </a:gs>
              <a:gs pos="62000">
                <a:schemeClr val="bg1">
                  <a:lumMod val="50000"/>
                </a:schemeClr>
              </a:gs>
            </a:gsLst>
            <a:lin ang="6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Picture 13" descr="C:\Users\Rae\Desktop\Art on Desktop\white man clip art\yellow-blue smiley faces\smiley face - no wa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3935" y="3900928"/>
            <a:ext cx="2047876" cy="22383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6769664" y="3397133"/>
            <a:ext cx="266099" cy="787038"/>
          </a:xfrm>
          <a:prstGeom prst="roundRect">
            <a:avLst/>
          </a:prstGeom>
          <a:noFill/>
          <a:ln w="76200">
            <a:solidFill>
              <a:srgbClr val="CC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lide Number Placeholder 9"/>
          <p:cNvSpPr>
            <a:spLocks noGrp="1"/>
          </p:cNvSpPr>
          <p:nvPr>
            <p:ph type="sldNum" sz="quarter" idx="12"/>
          </p:nvPr>
        </p:nvSpPr>
        <p:spPr>
          <a:xfrm>
            <a:off x="11532869" y="6328877"/>
            <a:ext cx="448581" cy="365125"/>
          </a:xfrm>
        </p:spPr>
        <p:txBody>
          <a:bodyPr/>
          <a:lstStyle/>
          <a:p>
            <a:fld id="{0FAB87E4-7748-4117-92E5-790DAABEC644}" type="slidenum">
              <a:rPr lang="en-US" sz="1400" b="1" smtClean="0">
                <a:solidFill>
                  <a:schemeClr val="tx1"/>
                </a:solidFill>
              </a:rPr>
              <a:t>45</a:t>
            </a:fld>
            <a:endParaRPr lang="en-US" sz="1400" b="1" dirty="0">
              <a:solidFill>
                <a:schemeClr val="tx1"/>
              </a:solidFill>
            </a:endParaRPr>
          </a:p>
        </p:txBody>
      </p:sp>
    </p:spTree>
    <p:extLst>
      <p:ext uri="{BB962C8B-B14F-4D97-AF65-F5344CB8AC3E}">
        <p14:creationId xmlns:p14="http://schemas.microsoft.com/office/powerpoint/2010/main" val="1782336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ppt_x"/>
                                          </p:val>
                                        </p:tav>
                                        <p:tav tm="100000">
                                          <p:val>
                                            <p:strVal val="#ppt_x"/>
                                          </p:val>
                                        </p:tav>
                                      </p:tavLst>
                                    </p:anim>
                                    <p:anim calcmode="lin" valueType="num">
                                      <p:cBhvr additive="base">
                                        <p:cTn id="8" dur="750" fill="hold"/>
                                        <p:tgtEl>
                                          <p:spTgt spid="36"/>
                                        </p:tgtEl>
                                        <p:attrNameLst>
                                          <p:attrName>ppt_y</p:attrName>
                                        </p:attrNameLst>
                                      </p:cBhvr>
                                      <p:tavLst>
                                        <p:tav tm="0">
                                          <p:val>
                                            <p:strVal val="1+#ppt_h/2"/>
                                          </p:val>
                                        </p:tav>
                                        <p:tav tm="100000">
                                          <p:val>
                                            <p:strVal val="#ppt_y"/>
                                          </p:val>
                                        </p:tav>
                                      </p:tavLst>
                                    </p:anim>
                                  </p:childTnLst>
                                </p:cTn>
                              </p:par>
                              <p:par>
                                <p:cTn id="9" presetID="21" presetClass="entr" presetSubtype="8" repeatCount="5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wheel(8)">
                                      <p:cBhvr>
                                        <p:cTn id="11" dur="500"/>
                                        <p:tgtEl>
                                          <p:spTgt spid="7"/>
                                        </p:tgtEl>
                                      </p:cBhvr>
                                    </p:animEffect>
                                  </p:childTnLst>
                                </p:cTn>
                              </p:par>
                              <p:par>
                                <p:cTn id="12" presetID="47" presetClass="entr" presetSubtype="0" fill="hold" grpId="0" nodeType="withEffect">
                                  <p:stCondLst>
                                    <p:cond delay="325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3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95F1FD"/>
            </a:gs>
            <a:gs pos="63000">
              <a:srgbClr val="FFFF00">
                <a:alpha val="57000"/>
              </a:srgbClr>
            </a:gs>
            <a:gs pos="100000">
              <a:srgbClr val="FF0066">
                <a:alpha val="56000"/>
              </a:srgbClr>
            </a:gs>
          </a:gsLst>
          <a:lin ang="102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697" y="228034"/>
            <a:ext cx="11861442" cy="6425427"/>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pPr algn="ctr"/>
            <a:r>
              <a:rPr lang="en-US" sz="800" dirty="0">
                <a:solidFill>
                  <a:schemeClr val="tx1">
                    <a:lumMod val="95000"/>
                    <a:lumOff val="5000"/>
                  </a:schemeClr>
                </a:solidFill>
              </a:rPr>
              <a:t/>
            </a:r>
            <a:br>
              <a:rPr lang="en-US" sz="800" dirty="0">
                <a:solidFill>
                  <a:schemeClr val="tx1">
                    <a:lumMod val="95000"/>
                    <a:lumOff val="5000"/>
                  </a:schemeClr>
                </a:solidFill>
              </a:rPr>
            </a:br>
            <a:r>
              <a:rPr lang="en-US" sz="2800" dirty="0">
                <a:solidFill>
                  <a:schemeClr val="tx1">
                    <a:lumMod val="95000"/>
                    <a:lumOff val="5000"/>
                  </a:schemeClr>
                </a:solidFill>
              </a:rPr>
              <a:t>Note:  the </a:t>
            </a:r>
            <a:r>
              <a:rPr lang="en-US" sz="2800" b="1" i="1" u="sng" dirty="0">
                <a:ln>
                  <a:solidFill>
                    <a:srgbClr val="0000FF"/>
                  </a:solidFill>
                </a:ln>
                <a:solidFill>
                  <a:srgbClr val="FF0000"/>
                </a:solidFill>
              </a:rPr>
              <a:t>10</a:t>
            </a:r>
            <a:r>
              <a:rPr lang="en-US" sz="2800" b="1" i="1" u="sng" baseline="30000" dirty="0">
                <a:ln>
                  <a:solidFill>
                    <a:srgbClr val="0000FF"/>
                  </a:solidFill>
                </a:ln>
                <a:solidFill>
                  <a:srgbClr val="FF0000"/>
                </a:solidFill>
              </a:rPr>
              <a:t>th</a:t>
            </a:r>
            <a:r>
              <a:rPr lang="en-US" sz="2800" b="1" i="1" u="sng" dirty="0">
                <a:ln>
                  <a:solidFill>
                    <a:srgbClr val="0000FF"/>
                  </a:solidFill>
                </a:ln>
                <a:solidFill>
                  <a:srgbClr val="FF0000"/>
                </a:solidFill>
              </a:rPr>
              <a:t> o</a:t>
            </a:r>
            <a:r>
              <a:rPr lang="en-US" sz="2800" b="1" i="1" dirty="0">
                <a:ln>
                  <a:solidFill>
                    <a:srgbClr val="0000FF"/>
                  </a:solidFill>
                </a:ln>
                <a:solidFill>
                  <a:srgbClr val="FF0000"/>
                </a:solidFill>
              </a:rPr>
              <a:t>f </a:t>
            </a:r>
            <a:r>
              <a:rPr lang="en-US" sz="2800" b="1" i="1" u="sng" dirty="0">
                <a:ln>
                  <a:solidFill>
                    <a:srgbClr val="0000FF"/>
                  </a:solidFill>
                </a:ln>
                <a:solidFill>
                  <a:srgbClr val="FF0000"/>
                </a:solidFill>
              </a:rPr>
              <a:t>Tishri</a:t>
            </a:r>
            <a:r>
              <a:rPr lang="en-US" sz="2800" b="1" i="1" dirty="0">
                <a:ln>
                  <a:solidFill>
                    <a:srgbClr val="0000FF"/>
                  </a:solidFill>
                </a:ln>
                <a:solidFill>
                  <a:srgbClr val="FF0000"/>
                </a:solidFill>
              </a:rPr>
              <a:t> </a:t>
            </a:r>
            <a:r>
              <a:rPr lang="en-US" sz="2800" dirty="0">
                <a:solidFill>
                  <a:schemeClr val="tx1">
                    <a:lumMod val="95000"/>
                    <a:lumOff val="5000"/>
                  </a:schemeClr>
                </a:solidFill>
              </a:rPr>
              <a:t>morning </a:t>
            </a:r>
            <a:r>
              <a:rPr lang="en-US" sz="2800" b="1" dirty="0" err="1">
                <a:ln>
                  <a:solidFill>
                    <a:srgbClr val="FF00FF"/>
                  </a:solidFill>
                </a:ln>
                <a:solidFill>
                  <a:srgbClr val="00B0F0"/>
                </a:solidFill>
              </a:rPr>
              <a:t>arab</a:t>
            </a:r>
            <a:r>
              <a:rPr lang="en-US" sz="2800" dirty="0">
                <a:solidFill>
                  <a:schemeClr val="tx1">
                    <a:lumMod val="95000"/>
                    <a:lumOff val="5000"/>
                  </a:schemeClr>
                </a:solidFill>
              </a:rPr>
              <a:t> </a:t>
            </a:r>
            <a:r>
              <a:rPr lang="en-US" sz="2000" dirty="0">
                <a:solidFill>
                  <a:schemeClr val="tx1">
                    <a:lumMod val="95000"/>
                    <a:lumOff val="5000"/>
                  </a:schemeClr>
                </a:solidFill>
              </a:rPr>
              <a:t>(twilight mixture) </a:t>
            </a:r>
            <a:r>
              <a:rPr lang="en-US" sz="2800" b="1" i="1" u="sng" dirty="0">
                <a:solidFill>
                  <a:srgbClr val="CC00CC"/>
                </a:solidFill>
              </a:rPr>
              <a:t>BEFORE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7322" y="180396"/>
            <a:ext cx="12192191" cy="722860"/>
          </a:xfrm>
          <a:prstGeom prst="rect">
            <a:avLst/>
          </a:prstGeom>
          <a:noFill/>
          <a:ln w="28575">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Count for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600" b="1" i="1" u="sng" dirty="0">
                <a:ln>
                  <a:solidFill>
                    <a:schemeClr val="tx1"/>
                  </a:solidFill>
                </a:ln>
                <a:solidFill>
                  <a:srgbClr val="CC00CC"/>
                </a:solidFill>
                <a:effectLst>
                  <a:glow rad="127000">
                    <a:srgbClr val="00B0F0"/>
                  </a:glow>
                </a:effectLst>
                <a:latin typeface="Georgia" panose="02040502050405020303" pitchFamily="18" charset="0"/>
              </a:rPr>
              <a:t>10</a:t>
            </a:r>
            <a:r>
              <a:rPr lang="en-CA" sz="3600" b="1" i="1" dirty="0">
                <a:ln>
                  <a:solidFill>
                    <a:schemeClr val="tx1"/>
                  </a:solidFill>
                </a:ln>
                <a:solidFill>
                  <a:srgbClr val="CC00CC"/>
                </a:solidFill>
                <a:effectLst>
                  <a:glow rad="127000">
                    <a:srgbClr val="00B0F0"/>
                  </a:glow>
                </a:effectLst>
                <a:latin typeface="Georgia" panose="02040502050405020303" pitchFamily="18" charset="0"/>
              </a:rPr>
              <a:t>!</a:t>
            </a:r>
          </a:p>
        </p:txBody>
      </p:sp>
      <p:sp>
        <p:nvSpPr>
          <p:cNvPr id="5" name="Rectangle 4"/>
          <p:cNvSpPr/>
          <p:nvPr/>
        </p:nvSpPr>
        <p:spPr>
          <a:xfrm>
            <a:off x="396388" y="3545493"/>
            <a:ext cx="1363075" cy="631372"/>
          </a:xfrm>
          <a:prstGeom prst="rect">
            <a:avLst/>
          </a:prstGeom>
          <a:solidFill>
            <a:srgbClr val="002060"/>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accent4">
                    <a:lumMod val="20000"/>
                    <a:lumOff val="80000"/>
                  </a:schemeClr>
                </a:solidFill>
              </a:rPr>
              <a:t>9</a:t>
            </a:r>
            <a:r>
              <a:rPr lang="en-CA" sz="3600" b="1" baseline="30000" dirty="0">
                <a:solidFill>
                  <a:schemeClr val="accent4">
                    <a:lumMod val="20000"/>
                    <a:lumOff val="80000"/>
                  </a:schemeClr>
                </a:solidFill>
              </a:rPr>
              <a:t>th</a:t>
            </a:r>
            <a:r>
              <a:rPr lang="en-CA" dirty="0">
                <a:solidFill>
                  <a:srgbClr val="CC66FF"/>
                </a:solidFill>
              </a:rPr>
              <a:t> </a:t>
            </a:r>
          </a:p>
        </p:txBody>
      </p:sp>
      <p:sp>
        <p:nvSpPr>
          <p:cNvPr id="8" name="Rectangle 7"/>
          <p:cNvSpPr/>
          <p:nvPr/>
        </p:nvSpPr>
        <p:spPr>
          <a:xfrm>
            <a:off x="6813687" y="3554136"/>
            <a:ext cx="4931523" cy="631372"/>
          </a:xfrm>
          <a:prstGeom prst="rect">
            <a:avLst/>
          </a:prstGeom>
          <a:solidFill>
            <a:srgbClr val="002060"/>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10</a:t>
            </a:r>
            <a:r>
              <a:rPr lang="en-CA" sz="3600" b="1" baseline="30000" dirty="0"/>
              <a:t>th</a:t>
            </a:r>
            <a:r>
              <a:rPr lang="en-CA" sz="3600" b="1" dirty="0"/>
              <a:t> of Tishri</a:t>
            </a:r>
          </a:p>
        </p:txBody>
      </p:sp>
      <p:sp>
        <p:nvSpPr>
          <p:cNvPr id="9" name="Rectangle 8"/>
          <p:cNvSpPr/>
          <p:nvPr/>
        </p:nvSpPr>
        <p:spPr>
          <a:xfrm>
            <a:off x="1867421" y="3563960"/>
            <a:ext cx="4929051" cy="631372"/>
          </a:xfrm>
          <a:prstGeom prst="rect">
            <a:avLst/>
          </a:prstGeom>
          <a:solidFill>
            <a:srgbClr val="FFFF00"/>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10</a:t>
            </a:r>
            <a:r>
              <a:rPr lang="en-CA" sz="3600" b="1" baseline="30000" dirty="0">
                <a:solidFill>
                  <a:schemeClr val="tx1"/>
                </a:solidFill>
              </a:rPr>
              <a:t>th</a:t>
            </a:r>
            <a:r>
              <a:rPr lang="en-CA" sz="3600" b="1" dirty="0">
                <a:solidFill>
                  <a:schemeClr val="tx1"/>
                </a:solidFill>
              </a:rPr>
              <a:t> - </a:t>
            </a:r>
            <a:r>
              <a:rPr lang="en-CA" sz="3600" b="1" dirty="0">
                <a:solidFill>
                  <a:srgbClr val="0000FF"/>
                </a:solidFill>
              </a:rPr>
              <a:t>Atonement</a:t>
            </a:r>
          </a:p>
        </p:txBody>
      </p:sp>
      <p:cxnSp>
        <p:nvCxnSpPr>
          <p:cNvPr id="11" name="Straight Connector 10"/>
          <p:cNvCxnSpPr/>
          <p:nvPr/>
        </p:nvCxnSpPr>
        <p:spPr>
          <a:xfrm flipH="1" flipV="1">
            <a:off x="1809703" y="2471737"/>
            <a:ext cx="1056" cy="1728384"/>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54699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4972587" y="1513792"/>
            <a:ext cx="7061596" cy="1597256"/>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dirty="0">
                <a:ln>
                  <a:solidFill>
                    <a:srgbClr val="0000FF"/>
                  </a:solidFill>
                </a:ln>
                <a:solidFill>
                  <a:schemeClr val="tx1"/>
                </a:solidFill>
              </a:rPr>
              <a:t>Atonement Shabbat begins at the first light of Dawn and lasts until the following Dawn!</a:t>
            </a:r>
          </a:p>
          <a:p>
            <a:pPr algn="ctr"/>
            <a:r>
              <a:rPr lang="en-CA" sz="3000" b="1" dirty="0">
                <a:ln>
                  <a:solidFill>
                    <a:srgbClr val="0000FF"/>
                  </a:solidFill>
                </a:ln>
                <a:solidFill>
                  <a:schemeClr val="tx1"/>
                </a:solidFill>
                <a:effectLst>
                  <a:glow rad="63500">
                    <a:srgbClr val="00CC00"/>
                  </a:glow>
                </a:effectLst>
              </a:rPr>
              <a:t>A FULL 24 hours </a:t>
            </a:r>
            <a:r>
              <a:rPr lang="en-CA" sz="3000" dirty="0">
                <a:ln>
                  <a:solidFill>
                    <a:srgbClr val="0000FF"/>
                  </a:solidFill>
                </a:ln>
                <a:solidFill>
                  <a:schemeClr val="tx1"/>
                </a:solidFill>
              </a:rPr>
              <a:t>for Tishri 10 Shabbat!  </a:t>
            </a:r>
            <a:endParaRPr lang="en-CA" sz="3000" b="1" i="1" dirty="0">
              <a:ln>
                <a:solidFill>
                  <a:srgbClr val="0000FF"/>
                </a:solidFill>
              </a:ln>
              <a:solidFill>
                <a:srgbClr val="CC66FF"/>
              </a:solidFill>
            </a:endParaRPr>
          </a:p>
        </p:txBody>
      </p:sp>
      <p:cxnSp>
        <p:nvCxnSpPr>
          <p:cNvPr id="19" name="Straight Connector 18"/>
          <p:cNvCxnSpPr/>
          <p:nvPr/>
        </p:nvCxnSpPr>
        <p:spPr>
          <a:xfrm flipV="1">
            <a:off x="6787082" y="3262372"/>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106358"/>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214438" y="1557337"/>
            <a:ext cx="3915109"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10</a:t>
            </a:r>
            <a:r>
              <a:rPr lang="en-CA" sz="2800" dirty="0">
                <a:solidFill>
                  <a:schemeClr val="tx1"/>
                </a:solidFill>
              </a:rPr>
              <a:t> starts at </a:t>
            </a:r>
            <a:r>
              <a:rPr lang="en-CA" sz="2800" b="1" i="1" u="sng" dirty="0">
                <a:solidFill>
                  <a:srgbClr val="CC00CC"/>
                </a:solidFill>
              </a:rPr>
              <a:t>break</a:t>
            </a:r>
            <a:r>
              <a:rPr lang="en-CA" sz="2800" b="1" i="1" dirty="0">
                <a:solidFill>
                  <a:srgbClr val="CC00CC"/>
                </a:solidFill>
              </a:rPr>
              <a:t> of Dawn</a:t>
            </a:r>
            <a:r>
              <a:rPr lang="en-CA" sz="3200" dirty="0">
                <a:solidFill>
                  <a:schemeClr val="tx1"/>
                </a:solidFill>
              </a:rPr>
              <a:t> </a:t>
            </a:r>
            <a:r>
              <a:rPr lang="en-CA" sz="2000" dirty="0">
                <a:solidFill>
                  <a:schemeClr val="tx1"/>
                </a:solidFill>
              </a:rPr>
              <a:t>(per Gen 1 – Creation). </a:t>
            </a:r>
            <a:endParaRPr lang="en-CA" sz="2800" b="1" dirty="0">
              <a:solidFill>
                <a:srgbClr val="FF0066"/>
              </a:solidFill>
            </a:endParaRPr>
          </a:p>
        </p:txBody>
      </p:sp>
      <p:sp>
        <p:nvSpPr>
          <p:cNvPr id="6" name="Rectangle 5"/>
          <p:cNvSpPr/>
          <p:nvPr/>
        </p:nvSpPr>
        <p:spPr>
          <a:xfrm>
            <a:off x="1858644" y="3561989"/>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rot="-60000" flipV="1">
            <a:off x="2062122" y="3043386"/>
            <a:ext cx="17349" cy="116566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949497"/>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cxnSp>
        <p:nvCxnSpPr>
          <p:cNvPr id="15" name="Straight Arrow Connector 14"/>
          <p:cNvCxnSpPr/>
          <p:nvPr/>
        </p:nvCxnSpPr>
        <p:spPr>
          <a:xfrm flipH="1">
            <a:off x="1945365" y="3262930"/>
            <a:ext cx="1899984" cy="390617"/>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186515"/>
            <a:ext cx="1170791" cy="2065169"/>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546427"/>
            <a:ext cx="211323"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ight Bracket 59"/>
          <p:cNvSpPr/>
          <p:nvPr/>
        </p:nvSpPr>
        <p:spPr>
          <a:xfrm rot="5400000">
            <a:off x="6656433" y="-668492"/>
            <a:ext cx="227068" cy="9950485"/>
          </a:xfrm>
          <a:prstGeom prst="rightBracket">
            <a:avLst>
              <a:gd name="adj" fmla="val 1086032"/>
            </a:avLst>
          </a:prstGeom>
          <a:solidFill>
            <a:srgbClr val="CC66FF">
              <a:alpha val="45000"/>
            </a:srgbClr>
          </a:solidFill>
          <a:ln w="38100">
            <a:solidFill>
              <a:srgbClr val="00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Slide Number Placeholder 6"/>
          <p:cNvSpPr>
            <a:spLocks noGrp="1"/>
          </p:cNvSpPr>
          <p:nvPr>
            <p:ph type="sldNum" sz="quarter" idx="12"/>
          </p:nvPr>
        </p:nvSpPr>
        <p:spPr>
          <a:xfrm>
            <a:off x="11475719" y="6229445"/>
            <a:ext cx="504461" cy="365125"/>
          </a:xfrm>
        </p:spPr>
        <p:txBody>
          <a:bodyPr/>
          <a:lstStyle/>
          <a:p>
            <a:fld id="{0FAB87E4-7748-4117-92E5-790DAABEC644}" type="slidenum">
              <a:rPr lang="en-US" sz="1400" b="1" smtClean="0">
                <a:solidFill>
                  <a:schemeClr val="tx1"/>
                </a:solidFill>
              </a:rPr>
              <a:t>46</a:t>
            </a:fld>
            <a:endParaRPr lang="en-US" sz="1400" b="1" dirty="0">
              <a:solidFill>
                <a:schemeClr val="tx1"/>
              </a:solidFill>
            </a:endParaRPr>
          </a:p>
        </p:txBody>
      </p:sp>
    </p:spTree>
    <p:extLst>
      <p:ext uri="{BB962C8B-B14F-4D97-AF65-F5344CB8AC3E}">
        <p14:creationId xmlns:p14="http://schemas.microsoft.com/office/powerpoint/2010/main" val="7984680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500"/>
                                        <p:tgtEl>
                                          <p:spTgt spid="3">
                                            <p:txEl>
                                              <p:pRg st="2" end="2"/>
                                            </p:txEl>
                                          </p:spTgt>
                                        </p:tgtEl>
                                      </p:cBhvr>
                                    </p:animEffect>
                                  </p:childTnLst>
                                </p:cTn>
                              </p:par>
                              <p:par>
                                <p:cTn id="8" presetID="31" presetClass="entr" presetSubtype="0" fill="hold" nodeType="withEffect">
                                  <p:stCondLst>
                                    <p:cond delay="1750"/>
                                  </p:stCondLst>
                                  <p:childTnLst>
                                    <p:set>
                                      <p:cBhvr>
                                        <p:cTn id="9" dur="1" fill="hold">
                                          <p:stCondLst>
                                            <p:cond delay="0"/>
                                          </p:stCondLst>
                                        </p:cTn>
                                        <p:tgtEl>
                                          <p:spTgt spid="31"/>
                                        </p:tgtEl>
                                        <p:attrNameLst>
                                          <p:attrName>style.visibility</p:attrName>
                                        </p:attrNameLst>
                                      </p:cBhvr>
                                      <p:to>
                                        <p:strVal val="visible"/>
                                      </p:to>
                                    </p:set>
                                    <p:anim calcmode="lin" valueType="num">
                                      <p:cBhvr>
                                        <p:cTn id="10" dur="1000" fill="hold"/>
                                        <p:tgtEl>
                                          <p:spTgt spid="31"/>
                                        </p:tgtEl>
                                        <p:attrNameLst>
                                          <p:attrName>ppt_w</p:attrName>
                                        </p:attrNameLst>
                                      </p:cBhvr>
                                      <p:tavLst>
                                        <p:tav tm="0">
                                          <p:val>
                                            <p:fltVal val="0"/>
                                          </p:val>
                                        </p:tav>
                                        <p:tav tm="100000">
                                          <p:val>
                                            <p:strVal val="#ppt_w"/>
                                          </p:val>
                                        </p:tav>
                                      </p:tavLst>
                                    </p:anim>
                                    <p:anim calcmode="lin" valueType="num">
                                      <p:cBhvr>
                                        <p:cTn id="11" dur="1000" fill="hold"/>
                                        <p:tgtEl>
                                          <p:spTgt spid="31"/>
                                        </p:tgtEl>
                                        <p:attrNameLst>
                                          <p:attrName>ppt_h</p:attrName>
                                        </p:attrNameLst>
                                      </p:cBhvr>
                                      <p:tavLst>
                                        <p:tav tm="0">
                                          <p:val>
                                            <p:fltVal val="0"/>
                                          </p:val>
                                        </p:tav>
                                        <p:tav tm="100000">
                                          <p:val>
                                            <p:strVal val="#ppt_h"/>
                                          </p:val>
                                        </p:tav>
                                      </p:tavLst>
                                    </p:anim>
                                    <p:anim calcmode="lin" valueType="num">
                                      <p:cBhvr>
                                        <p:cTn id="12" dur="1000" fill="hold"/>
                                        <p:tgtEl>
                                          <p:spTgt spid="31"/>
                                        </p:tgtEl>
                                        <p:attrNameLst>
                                          <p:attrName>style.rotation</p:attrName>
                                        </p:attrNameLst>
                                      </p:cBhvr>
                                      <p:tavLst>
                                        <p:tav tm="0">
                                          <p:val>
                                            <p:fltVal val="90"/>
                                          </p:val>
                                        </p:tav>
                                        <p:tav tm="100000">
                                          <p:val>
                                            <p:fltVal val="0"/>
                                          </p:val>
                                        </p:tav>
                                      </p:tavLst>
                                    </p:anim>
                                    <p:animEffect transition="in" filter="fade">
                                      <p:cBhvr>
                                        <p:cTn id="13" dur="1000"/>
                                        <p:tgtEl>
                                          <p:spTgt spid="31"/>
                                        </p:tgtEl>
                                      </p:cBhvr>
                                    </p:animEffect>
                                  </p:childTnLst>
                                </p:cTn>
                              </p:par>
                              <p:par>
                                <p:cTn id="14" presetID="31" presetClass="entr" presetSubtype="0" fill="hold" nodeType="withEffect">
                                  <p:stCondLst>
                                    <p:cond delay="175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22" presetClass="entr" presetSubtype="8" fill="hold" grpId="0" nodeType="withEffect">
                                  <p:stCondLst>
                                    <p:cond delay="500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1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95F1FD"/>
            </a:gs>
            <a:gs pos="63000">
              <a:srgbClr val="FFFF00">
                <a:alpha val="57000"/>
              </a:srgbClr>
            </a:gs>
            <a:gs pos="100000">
              <a:srgbClr val="FF0066">
                <a:alpha val="56000"/>
              </a:srgbClr>
            </a:gs>
          </a:gsLst>
          <a:lin ang="102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697"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r>
              <a:rPr lang="en-US" sz="800" dirty="0">
                <a:solidFill>
                  <a:schemeClr val="tx1">
                    <a:lumMod val="95000"/>
                    <a:lumOff val="5000"/>
                  </a:schemeClr>
                </a:solidFill>
              </a:rPr>
              <a:t/>
            </a:r>
            <a:br>
              <a:rPr lang="en-US" sz="800" dirty="0">
                <a:solidFill>
                  <a:schemeClr val="tx1">
                    <a:lumMod val="95000"/>
                    <a:lumOff val="5000"/>
                  </a:schemeClr>
                </a:solidFill>
              </a:rPr>
            </a:br>
            <a:r>
              <a:rPr lang="en-US" sz="2800" u="sng" dirty="0">
                <a:solidFill>
                  <a:schemeClr val="tx1">
                    <a:lumMod val="95000"/>
                    <a:lumOff val="5000"/>
                  </a:schemeClr>
                </a:solidFill>
              </a:rPr>
              <a:t>Note</a:t>
            </a:r>
            <a:r>
              <a:rPr lang="en-US" sz="2800" dirty="0">
                <a:solidFill>
                  <a:schemeClr val="tx1">
                    <a:lumMod val="95000"/>
                    <a:lumOff val="5000"/>
                  </a:schemeClr>
                </a:solidFill>
              </a:rPr>
              <a:t>:  the </a:t>
            </a:r>
            <a:r>
              <a:rPr lang="en-US" sz="2800" b="1" i="1" u="sng" dirty="0">
                <a:ln>
                  <a:solidFill>
                    <a:srgbClr val="0000FF"/>
                  </a:solidFill>
                </a:ln>
                <a:solidFill>
                  <a:srgbClr val="FF0000"/>
                </a:solidFill>
              </a:rPr>
              <a:t>10</a:t>
            </a:r>
            <a:r>
              <a:rPr lang="en-US" sz="2800" b="1" i="1" u="sng" baseline="30000" dirty="0">
                <a:ln>
                  <a:solidFill>
                    <a:srgbClr val="0000FF"/>
                  </a:solidFill>
                </a:ln>
                <a:solidFill>
                  <a:srgbClr val="FF0000"/>
                </a:solidFill>
              </a:rPr>
              <a:t>th</a:t>
            </a:r>
            <a:r>
              <a:rPr lang="en-US" sz="2800" b="1" i="1" u="sng" dirty="0">
                <a:ln>
                  <a:solidFill>
                    <a:srgbClr val="0000FF"/>
                  </a:solidFill>
                </a:ln>
                <a:solidFill>
                  <a:srgbClr val="FF0000"/>
                </a:solidFill>
              </a:rPr>
              <a:t> o</a:t>
            </a:r>
            <a:r>
              <a:rPr lang="en-US" sz="2800" b="1" i="1" dirty="0">
                <a:ln>
                  <a:solidFill>
                    <a:srgbClr val="0000FF"/>
                  </a:solidFill>
                </a:ln>
                <a:solidFill>
                  <a:srgbClr val="FF0000"/>
                </a:solidFill>
              </a:rPr>
              <a:t>f </a:t>
            </a:r>
            <a:r>
              <a:rPr lang="en-US" sz="2800" b="1" i="1" u="sng" dirty="0">
                <a:ln>
                  <a:solidFill>
                    <a:srgbClr val="0000FF"/>
                  </a:solidFill>
                </a:ln>
                <a:solidFill>
                  <a:srgbClr val="FF0000"/>
                </a:solidFill>
              </a:rPr>
              <a:t>Tishri</a:t>
            </a:r>
            <a:r>
              <a:rPr lang="en-US" sz="2800" b="1" i="1" dirty="0">
                <a:ln>
                  <a:solidFill>
                    <a:srgbClr val="0000FF"/>
                  </a:solidFill>
                </a:ln>
                <a:solidFill>
                  <a:srgbClr val="FF0000"/>
                </a:solidFill>
              </a:rPr>
              <a:t> </a:t>
            </a:r>
            <a:r>
              <a:rPr lang="en-US" sz="2800" dirty="0">
                <a:solidFill>
                  <a:schemeClr val="tx1">
                    <a:lumMod val="95000"/>
                    <a:lumOff val="5000"/>
                  </a:schemeClr>
                </a:solidFill>
              </a:rPr>
              <a:t>morning </a:t>
            </a:r>
            <a:r>
              <a:rPr lang="en-US" sz="2800" b="1" dirty="0" err="1">
                <a:ln>
                  <a:solidFill>
                    <a:srgbClr val="FF00FF"/>
                  </a:solidFill>
                </a:ln>
                <a:solidFill>
                  <a:srgbClr val="00B0F0"/>
                </a:solidFill>
              </a:rPr>
              <a:t>arab</a:t>
            </a:r>
            <a:r>
              <a:rPr lang="en-US" sz="2800" dirty="0">
                <a:solidFill>
                  <a:schemeClr val="tx1">
                    <a:lumMod val="95000"/>
                    <a:lumOff val="5000"/>
                  </a:schemeClr>
                </a:solidFill>
              </a:rPr>
              <a:t> (twilight mixture) </a:t>
            </a:r>
            <a:r>
              <a:rPr lang="en-US" sz="2800" b="1" i="1" u="sng" dirty="0">
                <a:solidFill>
                  <a:srgbClr val="CC00CC"/>
                </a:solidFill>
              </a:rPr>
              <a:t>BEFORE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0" name="Rectangle 39"/>
          <p:cNvSpPr/>
          <p:nvPr/>
        </p:nvSpPr>
        <p:spPr>
          <a:xfrm>
            <a:off x="4998720" y="1513792"/>
            <a:ext cx="6986179" cy="1597256"/>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dirty="0">
                <a:ln>
                  <a:solidFill>
                    <a:srgbClr val="0000FF"/>
                  </a:solidFill>
                </a:ln>
                <a:solidFill>
                  <a:schemeClr val="tx1"/>
                </a:solidFill>
              </a:rPr>
              <a:t>  Atonement Shabbat begins at the first light </a:t>
            </a:r>
            <a:br>
              <a:rPr lang="en-CA" sz="3000" dirty="0">
                <a:ln>
                  <a:solidFill>
                    <a:srgbClr val="0000FF"/>
                  </a:solidFill>
                </a:ln>
                <a:solidFill>
                  <a:schemeClr val="tx1"/>
                </a:solidFill>
              </a:rPr>
            </a:br>
            <a:r>
              <a:rPr lang="en-CA" sz="3000" dirty="0">
                <a:ln>
                  <a:solidFill>
                    <a:srgbClr val="0000FF"/>
                  </a:solidFill>
                </a:ln>
                <a:solidFill>
                  <a:schemeClr val="tx1"/>
                </a:solidFill>
              </a:rPr>
              <a:t>of Dawn and lasts until the following Dawn!</a:t>
            </a:r>
          </a:p>
          <a:p>
            <a:pPr algn="ctr"/>
            <a:r>
              <a:rPr lang="en-CA" sz="3000" b="1" dirty="0">
                <a:ln>
                  <a:solidFill>
                    <a:srgbClr val="0000FF"/>
                  </a:solidFill>
                </a:ln>
                <a:solidFill>
                  <a:schemeClr val="tx1"/>
                </a:solidFill>
                <a:effectLst>
                  <a:glow rad="63500">
                    <a:srgbClr val="00CC00"/>
                  </a:glow>
                </a:effectLst>
              </a:rPr>
              <a:t>A FULL 24 hours </a:t>
            </a:r>
            <a:r>
              <a:rPr lang="en-CA" sz="3000" dirty="0">
                <a:ln>
                  <a:solidFill>
                    <a:srgbClr val="0000FF"/>
                  </a:solidFill>
                </a:ln>
                <a:solidFill>
                  <a:schemeClr val="tx1"/>
                </a:solidFill>
              </a:rPr>
              <a:t>for Tishri 10 Shabbat!  </a:t>
            </a:r>
            <a:endParaRPr lang="en-CA" sz="3000" b="1" i="1" dirty="0">
              <a:ln>
                <a:solidFill>
                  <a:srgbClr val="0000FF"/>
                </a:solidFill>
              </a:ln>
              <a:solidFill>
                <a:srgbClr val="CC66FF"/>
              </a:solidFill>
            </a:endParaRPr>
          </a:p>
        </p:txBody>
      </p:sp>
      <p:sp>
        <p:nvSpPr>
          <p:cNvPr id="5" name="Rectangle 4"/>
          <p:cNvSpPr/>
          <p:nvPr/>
        </p:nvSpPr>
        <p:spPr>
          <a:xfrm>
            <a:off x="396388" y="3464967"/>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accent4">
                    <a:lumMod val="20000"/>
                    <a:lumOff val="80000"/>
                  </a:schemeClr>
                </a:solidFill>
              </a:rPr>
              <a:t>9</a:t>
            </a:r>
            <a:r>
              <a:rPr lang="en-CA" sz="3600" b="1" baseline="30000" dirty="0">
                <a:solidFill>
                  <a:schemeClr val="accent4">
                    <a:lumMod val="20000"/>
                    <a:lumOff val="80000"/>
                  </a:schemeClr>
                </a:solidFill>
              </a:rPr>
              <a:t>th</a:t>
            </a:r>
            <a:r>
              <a:rPr lang="en-CA" dirty="0">
                <a:solidFill>
                  <a:srgbClr val="CC66FF"/>
                </a:solidFill>
              </a:rPr>
              <a:t> </a:t>
            </a:r>
          </a:p>
        </p:txBody>
      </p:sp>
      <p:sp>
        <p:nvSpPr>
          <p:cNvPr id="8" name="Rectangle 7"/>
          <p:cNvSpPr/>
          <p:nvPr/>
        </p:nvSpPr>
        <p:spPr>
          <a:xfrm>
            <a:off x="6813687" y="3473610"/>
            <a:ext cx="4931523" cy="631372"/>
          </a:xfrm>
          <a:prstGeom prst="rect">
            <a:avLst/>
          </a:prstGeom>
          <a:solidFill>
            <a:srgbClr val="002060"/>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10</a:t>
            </a:r>
            <a:r>
              <a:rPr lang="en-CA" sz="3600" b="1" baseline="30000" dirty="0"/>
              <a:t>th</a:t>
            </a:r>
            <a:r>
              <a:rPr lang="en-CA" sz="3600" b="1" dirty="0"/>
              <a:t> of Tishri</a:t>
            </a:r>
          </a:p>
        </p:txBody>
      </p:sp>
      <p:sp>
        <p:nvSpPr>
          <p:cNvPr id="9" name="Rectangle 8"/>
          <p:cNvSpPr/>
          <p:nvPr/>
        </p:nvSpPr>
        <p:spPr>
          <a:xfrm>
            <a:off x="1867421" y="3483434"/>
            <a:ext cx="4929051" cy="631372"/>
          </a:xfrm>
          <a:prstGeom prst="rect">
            <a:avLst/>
          </a:prstGeom>
          <a:solidFill>
            <a:srgbClr val="FFFF00"/>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10</a:t>
            </a:r>
            <a:r>
              <a:rPr lang="en-CA" sz="3600" b="1" baseline="30000" dirty="0">
                <a:solidFill>
                  <a:schemeClr val="tx1"/>
                </a:solidFill>
              </a:rPr>
              <a:t>th</a:t>
            </a:r>
            <a:r>
              <a:rPr lang="en-CA" sz="3600" b="1" dirty="0">
                <a:solidFill>
                  <a:schemeClr val="tx1"/>
                </a:solidFill>
              </a:rPr>
              <a:t> - </a:t>
            </a:r>
            <a:r>
              <a:rPr lang="en-CA" sz="3600" b="1" dirty="0">
                <a:solidFill>
                  <a:srgbClr val="0000FF"/>
                </a:solidFill>
              </a:rPr>
              <a:t>Atonement</a:t>
            </a:r>
          </a:p>
        </p:txBody>
      </p:sp>
      <p:cxnSp>
        <p:nvCxnSpPr>
          <p:cNvPr id="11" name="Straight Connector 10"/>
          <p:cNvCxnSpPr/>
          <p:nvPr/>
        </p:nvCxnSpPr>
        <p:spPr>
          <a:xfrm flipH="1" flipV="1">
            <a:off x="1809703" y="2391211"/>
            <a:ext cx="1056" cy="1728384"/>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7" name="Rectangle 16"/>
          <p:cNvSpPr/>
          <p:nvPr/>
        </p:nvSpPr>
        <p:spPr>
          <a:xfrm>
            <a:off x="208822" y="4930228"/>
            <a:ext cx="10749463" cy="1728761"/>
          </a:xfrm>
          <a:prstGeom prst="rect">
            <a:avLst/>
          </a:prstGeom>
          <a:gradFill flip="none" rotWithShape="1">
            <a:gsLst>
              <a:gs pos="49000">
                <a:srgbClr val="95F1FD"/>
              </a:gs>
              <a:gs pos="17000">
                <a:srgbClr val="FFFF00">
                  <a:alpha val="57000"/>
                </a:srgbClr>
              </a:gs>
              <a:gs pos="93000">
                <a:srgbClr val="FF0066">
                  <a:alpha val="56000"/>
                </a:srgbClr>
              </a:gs>
            </a:gsLst>
            <a:lin ang="162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b">
            <a:sp3d extrusionH="57150">
              <a:bevelT w="38100" h="38100"/>
            </a:sp3d>
          </a:bodyPr>
          <a:lstStyle/>
          <a:p>
            <a:r>
              <a:rPr lang="en-CA" sz="3200" dirty="0">
                <a:solidFill>
                  <a:schemeClr val="tx1"/>
                </a:solidFill>
              </a:rPr>
              <a:t>     The actual physical </a:t>
            </a:r>
            <a:r>
              <a:rPr lang="en-CA" sz="3200" b="1" dirty="0">
                <a:solidFill>
                  <a:srgbClr val="0000FF"/>
                </a:solidFill>
              </a:rPr>
              <a:t>Shabbat</a:t>
            </a:r>
            <a:r>
              <a:rPr lang="en-CA" sz="3200" dirty="0">
                <a:solidFill>
                  <a:schemeClr val="tx1"/>
                </a:solidFill>
              </a:rPr>
              <a:t> of  </a:t>
            </a:r>
            <a:br>
              <a:rPr lang="en-CA" sz="3200" dirty="0">
                <a:solidFill>
                  <a:schemeClr val="tx1"/>
                </a:solidFill>
              </a:rPr>
            </a:br>
            <a:r>
              <a:rPr lang="en-CA" sz="3200" dirty="0">
                <a:solidFill>
                  <a:schemeClr val="tx1"/>
                </a:solidFill>
              </a:rPr>
              <a:t>    Atonement day begins exactly as </a:t>
            </a:r>
            <a:br>
              <a:rPr lang="en-CA" sz="3200" dirty="0">
                <a:solidFill>
                  <a:schemeClr val="tx1"/>
                </a:solidFill>
              </a:rPr>
            </a:br>
            <a:r>
              <a:rPr lang="en-CA" sz="3200" dirty="0">
                <a:solidFill>
                  <a:schemeClr val="tx1"/>
                </a:solidFill>
              </a:rPr>
              <a:t>every other day since creation </a:t>
            </a:r>
            <a:r>
              <a:rPr lang="en-CA" sz="3200" b="1" dirty="0">
                <a:ln>
                  <a:solidFill>
                    <a:schemeClr val="tx1"/>
                  </a:solidFill>
                </a:ln>
                <a:solidFill>
                  <a:srgbClr val="FF00FF"/>
                </a:solidFill>
              </a:rPr>
              <a:t>with the </a:t>
            </a:r>
            <a:r>
              <a:rPr lang="en-CA" sz="3200" b="1" dirty="0">
                <a:ln w="28575">
                  <a:solidFill>
                    <a:srgbClr val="FFFF00"/>
                  </a:solidFill>
                </a:ln>
                <a:solidFill>
                  <a:srgbClr val="FF00FF"/>
                </a:solidFill>
                <a:effectLst>
                  <a:glow rad="304800">
                    <a:srgbClr val="002060"/>
                  </a:glow>
                </a:effectLst>
                <a:latin typeface="Arial Black" panose="020B0A04020102020204" pitchFamily="34" charset="0"/>
              </a:rPr>
              <a:t>eyelashes</a:t>
            </a:r>
            <a:r>
              <a:rPr lang="en-CA" sz="3200" b="1" dirty="0">
                <a:solidFill>
                  <a:srgbClr val="FF00FF"/>
                </a:solidFill>
              </a:rPr>
              <a:t> </a:t>
            </a:r>
            <a:r>
              <a:rPr lang="en-CA" sz="3200" b="1" dirty="0">
                <a:ln>
                  <a:solidFill>
                    <a:schemeClr val="tx1"/>
                  </a:solidFill>
                </a:ln>
                <a:solidFill>
                  <a:srgbClr val="FF00FF"/>
                </a:solidFill>
              </a:rPr>
              <a:t>of Dawn!  </a:t>
            </a:r>
            <a:endParaRPr lang="en-CA" dirty="0">
              <a:ln>
                <a:solidFill>
                  <a:sysClr val="windowText" lastClr="000000"/>
                </a:solidFill>
              </a:ln>
              <a:solidFill>
                <a:sysClr val="windowText" lastClr="000000"/>
              </a:solidFill>
            </a:endParaRPr>
          </a:p>
        </p:txBody>
      </p:sp>
      <p:cxnSp>
        <p:nvCxnSpPr>
          <p:cNvPr id="19" name="Straight Connector 18"/>
          <p:cNvCxnSpPr/>
          <p:nvPr/>
        </p:nvCxnSpPr>
        <p:spPr>
          <a:xfrm flipV="1">
            <a:off x="6787082" y="3181846"/>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2583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2064734" y="2981680"/>
            <a:ext cx="10087" cy="114684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86897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cxnSp>
        <p:nvCxnSpPr>
          <p:cNvPr id="15" name="Straight Arrow Connector 14"/>
          <p:cNvCxnSpPr/>
          <p:nvPr/>
        </p:nvCxnSpPr>
        <p:spPr>
          <a:xfrm flipH="1">
            <a:off x="1945365" y="3182404"/>
            <a:ext cx="1899984" cy="390617"/>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105989"/>
            <a:ext cx="1170791" cy="2065169"/>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465901"/>
            <a:ext cx="211476"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7" name="Straight Connector 26"/>
          <p:cNvCxnSpPr/>
          <p:nvPr/>
        </p:nvCxnSpPr>
        <p:spPr>
          <a:xfrm flipH="1" flipV="1">
            <a:off x="3923293" y="1253813"/>
            <a:ext cx="3303483" cy="4739347"/>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009278" y="746822"/>
            <a:ext cx="2420566" cy="5258088"/>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985497" y="400914"/>
            <a:ext cx="1627252" cy="5603998"/>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043210" y="137485"/>
            <a:ext cx="735418" cy="5855674"/>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950580" y="125732"/>
            <a:ext cx="125659" cy="5867428"/>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124221" y="125732"/>
            <a:ext cx="734164" cy="5867427"/>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285848" y="151323"/>
            <a:ext cx="1410645" cy="5841836"/>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448999" y="242761"/>
            <a:ext cx="2159659" cy="5762152"/>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573779" y="516329"/>
            <a:ext cx="2746036" cy="5488583"/>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719000" y="1105989"/>
            <a:ext cx="3236934" cy="4910347"/>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60" name="Right Bracket 59"/>
          <p:cNvSpPr/>
          <p:nvPr/>
        </p:nvSpPr>
        <p:spPr>
          <a:xfrm rot="5400000">
            <a:off x="6656433" y="-749018"/>
            <a:ext cx="227068" cy="9950485"/>
          </a:xfrm>
          <a:prstGeom prst="rightBracket">
            <a:avLst>
              <a:gd name="adj" fmla="val 1086032"/>
            </a:avLst>
          </a:prstGeom>
          <a:solidFill>
            <a:srgbClr val="CC66FF">
              <a:alpha val="45000"/>
            </a:srgbClr>
          </a:solidFill>
          <a:ln w="38100">
            <a:solidFill>
              <a:srgbClr val="00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Slide Number Placeholder 6"/>
          <p:cNvSpPr>
            <a:spLocks noGrp="1"/>
          </p:cNvSpPr>
          <p:nvPr>
            <p:ph type="sldNum" sz="quarter" idx="12"/>
          </p:nvPr>
        </p:nvSpPr>
        <p:spPr>
          <a:xfrm>
            <a:off x="11475719" y="6229445"/>
            <a:ext cx="504461" cy="365125"/>
          </a:xfrm>
        </p:spPr>
        <p:txBody>
          <a:bodyPr/>
          <a:lstStyle/>
          <a:p>
            <a:fld id="{0FAB87E4-7748-4117-92E5-790DAABEC644}" type="slidenum">
              <a:rPr lang="en-US" sz="1400" b="1" smtClean="0">
                <a:solidFill>
                  <a:schemeClr val="tx1"/>
                </a:solidFill>
              </a:rPr>
              <a:t>47</a:t>
            </a:fld>
            <a:endParaRPr lang="en-US" sz="1400" b="1" dirty="0">
              <a:solidFill>
                <a:schemeClr val="tx1"/>
              </a:solidFill>
            </a:endParaRPr>
          </a:p>
        </p:txBody>
      </p:sp>
      <p:sp>
        <p:nvSpPr>
          <p:cNvPr id="35" name="Rectangle 34"/>
          <p:cNvSpPr/>
          <p:nvPr/>
        </p:nvSpPr>
        <p:spPr>
          <a:xfrm>
            <a:off x="17322" y="136854"/>
            <a:ext cx="12192191" cy="722860"/>
          </a:xfrm>
          <a:prstGeom prst="rect">
            <a:avLst/>
          </a:prstGeom>
          <a:noFill/>
          <a:ln w="28575">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Count for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600" b="1" i="1" u="sng" dirty="0">
                <a:ln>
                  <a:solidFill>
                    <a:schemeClr val="tx1"/>
                  </a:solidFill>
                </a:ln>
                <a:solidFill>
                  <a:srgbClr val="CC00CC"/>
                </a:solidFill>
                <a:effectLst>
                  <a:glow rad="127000">
                    <a:srgbClr val="00B0F0"/>
                  </a:glow>
                </a:effectLst>
                <a:latin typeface="Georgia" panose="02040502050405020303" pitchFamily="18" charset="0"/>
              </a:rPr>
              <a:t>10</a:t>
            </a:r>
            <a:r>
              <a:rPr lang="en-CA" sz="3600" b="1" i="1" dirty="0">
                <a:ln>
                  <a:solidFill>
                    <a:schemeClr val="tx1"/>
                  </a:solidFill>
                </a:ln>
                <a:solidFill>
                  <a:srgbClr val="CC00CC"/>
                </a:solidFill>
                <a:effectLst>
                  <a:glow rad="127000">
                    <a:srgbClr val="00B0F0"/>
                  </a:glow>
                </a:effectLst>
                <a:latin typeface="Georgia" panose="02040502050405020303" pitchFamily="18" charset="0"/>
              </a:rPr>
              <a:t>!</a:t>
            </a:r>
          </a:p>
        </p:txBody>
      </p:sp>
      <p:sp>
        <p:nvSpPr>
          <p:cNvPr id="38" name="Rectangle 37"/>
          <p:cNvSpPr/>
          <p:nvPr/>
        </p:nvSpPr>
        <p:spPr>
          <a:xfrm>
            <a:off x="214438" y="1557337"/>
            <a:ext cx="3915109"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10</a:t>
            </a:r>
            <a:r>
              <a:rPr lang="en-CA" sz="2800" dirty="0">
                <a:solidFill>
                  <a:schemeClr val="tx1"/>
                </a:solidFill>
              </a:rPr>
              <a:t> starts at </a:t>
            </a:r>
            <a:r>
              <a:rPr lang="en-CA" sz="2800" b="1" i="1" u="sng" dirty="0">
                <a:solidFill>
                  <a:srgbClr val="CC00CC"/>
                </a:solidFill>
              </a:rPr>
              <a:t>break</a:t>
            </a:r>
            <a:r>
              <a:rPr lang="en-CA" sz="2800" b="1" i="1" dirty="0">
                <a:solidFill>
                  <a:srgbClr val="CC00CC"/>
                </a:solidFill>
              </a:rPr>
              <a:t> of Dawn</a:t>
            </a:r>
            <a:r>
              <a:rPr lang="en-CA" sz="3200" dirty="0">
                <a:solidFill>
                  <a:schemeClr val="tx1"/>
                </a:solidFill>
              </a:rPr>
              <a:t> </a:t>
            </a:r>
            <a:r>
              <a:rPr lang="en-CA" sz="2000" dirty="0">
                <a:solidFill>
                  <a:schemeClr val="tx1"/>
                </a:solidFill>
              </a:rPr>
              <a:t>(per Gen 1 – Creation). </a:t>
            </a:r>
            <a:endParaRPr lang="en-CA" sz="2800" b="1" dirty="0">
              <a:solidFill>
                <a:srgbClr val="FF0066"/>
              </a:solidFill>
            </a:endParaRPr>
          </a:p>
        </p:txBody>
      </p:sp>
      <p:sp>
        <p:nvSpPr>
          <p:cNvPr id="14" name="TextBox 13"/>
          <p:cNvSpPr txBox="1"/>
          <p:nvPr/>
        </p:nvSpPr>
        <p:spPr>
          <a:xfrm>
            <a:off x="9099015" y="5432151"/>
            <a:ext cx="2051619" cy="707886"/>
          </a:xfrm>
          <a:prstGeom prst="rect">
            <a:avLst/>
          </a:prstGeom>
          <a:noFill/>
        </p:spPr>
        <p:txBody>
          <a:bodyPr wrap="square" rtlCol="0">
            <a:spAutoFit/>
            <a:scene3d>
              <a:camera prst="isometricOffAxis2Left"/>
              <a:lightRig rig="soft" dir="t">
                <a:rot lat="0" lon="0" rev="15600000"/>
              </a:lightRig>
            </a:scene3d>
            <a:sp3d extrusionH="57150" prstMaterial="softEdge">
              <a:bevelT w="25400" h="38100"/>
            </a:sp3d>
          </a:bodyPr>
          <a:lstStyle/>
          <a:p>
            <a:pPr algn="ctr"/>
            <a:r>
              <a:rPr lang="en-US" sz="4000" b="1" dirty="0">
                <a:ln/>
                <a:solidFill>
                  <a:srgbClr val="002060"/>
                </a:solidFill>
              </a:rPr>
              <a:t>Job 3:9!</a:t>
            </a:r>
            <a:endParaRPr lang="en-CA" sz="4000" b="1" dirty="0">
              <a:ln/>
              <a:solidFill>
                <a:srgbClr val="002060"/>
              </a:solidFill>
            </a:endParaRPr>
          </a:p>
        </p:txBody>
      </p:sp>
    </p:spTree>
    <p:extLst>
      <p:ext uri="{BB962C8B-B14F-4D97-AF65-F5344CB8AC3E}">
        <p14:creationId xmlns:p14="http://schemas.microsoft.com/office/powerpoint/2010/main" val="3341768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500"/>
                            </p:stCondLst>
                            <p:childTnLst>
                              <p:par>
                                <p:cTn id="11" presetID="22" presetClass="entr" presetSubtype="4" repeatCount="4000" fill="hold" nodeType="afterEffect">
                                  <p:stCondLst>
                                    <p:cond delay="25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repeatCount="4000" fill="hold" nodeType="withEffect">
                                  <p:stCondLst>
                                    <p:cond delay="20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par>
                                <p:cTn id="17" presetID="22" presetClass="entr" presetSubtype="4" repeatCount="4000" fill="hold" nodeType="withEffect">
                                  <p:stCondLst>
                                    <p:cond delay="50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4" repeatCount="4000" fill="hold" nodeType="withEffect">
                                  <p:stCondLst>
                                    <p:cond delay="75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par>
                                <p:cTn id="23" presetID="22" presetClass="entr" presetSubtype="4" repeatCount="4000" fill="hold" nodeType="withEffect">
                                  <p:stCondLst>
                                    <p:cond delay="100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par>
                                <p:cTn id="26" presetID="22" presetClass="entr" presetSubtype="4" repeatCount="4000" fill="hold" nodeType="withEffect">
                                  <p:stCondLst>
                                    <p:cond delay="125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par>
                                <p:cTn id="29" presetID="22" presetClass="entr" presetSubtype="4" repeatCount="4000" fill="hold" nodeType="withEffect">
                                  <p:stCondLst>
                                    <p:cond delay="150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par>
                                <p:cTn id="32" presetID="22" presetClass="entr" presetSubtype="4" repeatCount="4000" fill="hold" nodeType="withEffect">
                                  <p:stCondLst>
                                    <p:cond delay="1750"/>
                                  </p:stCondLst>
                                  <p:childTnLst>
                                    <p:set>
                                      <p:cBhvr>
                                        <p:cTn id="33" dur="1" fill="hold">
                                          <p:stCondLst>
                                            <p:cond delay="0"/>
                                          </p:stCondLst>
                                        </p:cTn>
                                        <p:tgtEl>
                                          <p:spTgt spid="43"/>
                                        </p:tgtEl>
                                        <p:attrNameLst>
                                          <p:attrName>style.visibility</p:attrName>
                                        </p:attrNameLst>
                                      </p:cBhvr>
                                      <p:to>
                                        <p:strVal val="visible"/>
                                      </p:to>
                                    </p:set>
                                    <p:animEffect transition="in" filter="wipe(down)">
                                      <p:cBhvr>
                                        <p:cTn id="34" dur="500"/>
                                        <p:tgtEl>
                                          <p:spTgt spid="43"/>
                                        </p:tgtEl>
                                      </p:cBhvr>
                                    </p:animEffect>
                                  </p:childTnLst>
                                </p:cTn>
                              </p:par>
                              <p:par>
                                <p:cTn id="35" presetID="22" presetClass="entr" presetSubtype="4" repeatCount="4000" fill="hold" nodeType="withEffect">
                                  <p:stCondLst>
                                    <p:cond delay="200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par>
                                <p:cTn id="38" presetID="22" presetClass="entr" presetSubtype="4" repeatCount="4000" fill="hold" nodeType="withEffect">
                                  <p:stCondLst>
                                    <p:cond delay="225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95F1FD"/>
            </a:gs>
            <a:gs pos="63000">
              <a:srgbClr val="FFFF00">
                <a:alpha val="57000"/>
              </a:srgbClr>
            </a:gs>
            <a:gs pos="100000">
              <a:srgbClr val="FF0066">
                <a:alpha val="56000"/>
              </a:srgbClr>
            </a:gs>
          </a:gsLst>
          <a:lin ang="102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697"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pPr algn="ctr"/>
            <a:r>
              <a:rPr lang="en-US" sz="800" dirty="0">
                <a:solidFill>
                  <a:schemeClr val="tx1">
                    <a:lumMod val="95000"/>
                    <a:lumOff val="5000"/>
                  </a:schemeClr>
                </a:solidFill>
              </a:rPr>
              <a:t/>
            </a:r>
            <a:br>
              <a:rPr lang="en-US" sz="800" dirty="0">
                <a:solidFill>
                  <a:schemeClr val="tx1">
                    <a:lumMod val="95000"/>
                    <a:lumOff val="5000"/>
                  </a:schemeClr>
                </a:solidFill>
              </a:rPr>
            </a:br>
            <a:r>
              <a:rPr lang="en-US" sz="2800" i="1" dirty="0">
                <a:solidFill>
                  <a:srgbClr val="009999"/>
                </a:solidFill>
                <a:latin typeface="Georgia" panose="02040502050405020303" pitchFamily="18" charset="0"/>
              </a:rPr>
              <a:t>Lev 23:27 </a:t>
            </a:r>
            <a:r>
              <a:rPr lang="en-US" sz="2800" dirty="0">
                <a:solidFill>
                  <a:schemeClr val="tx1">
                    <a:lumMod val="95000"/>
                    <a:lumOff val="5000"/>
                  </a:schemeClr>
                </a:solidFill>
              </a:rPr>
              <a:t>– On the </a:t>
            </a:r>
            <a:r>
              <a:rPr lang="en-US" sz="2800" b="1" i="1" dirty="0">
                <a:solidFill>
                  <a:schemeClr val="tx1">
                    <a:lumMod val="95000"/>
                    <a:lumOff val="5000"/>
                  </a:schemeClr>
                </a:solidFill>
                <a:effectLst>
                  <a:glow rad="127000">
                    <a:srgbClr val="00FFFF"/>
                  </a:glow>
                </a:effectLst>
              </a:rPr>
              <a:t>tenth day </a:t>
            </a:r>
            <a:r>
              <a:rPr lang="en-US" sz="2800" dirty="0">
                <a:solidFill>
                  <a:schemeClr val="tx1">
                    <a:lumMod val="95000"/>
                    <a:lumOff val="5000"/>
                  </a:schemeClr>
                </a:solidFill>
              </a:rPr>
              <a:t>of this seventh month is Yom Ha’ </a:t>
            </a:r>
            <a:r>
              <a:rPr lang="en-US" sz="2800" dirty="0" err="1">
                <a:solidFill>
                  <a:schemeClr val="tx1">
                    <a:lumMod val="95000"/>
                    <a:lumOff val="5000"/>
                  </a:schemeClr>
                </a:solidFill>
              </a:rPr>
              <a:t>Kippurim</a:t>
            </a:r>
            <a:r>
              <a:rPr lang="en-US" sz="2800" dirty="0">
                <a:solidFill>
                  <a:schemeClr val="tx1">
                    <a:lumMod val="95000"/>
                    <a:lumOff val="5000"/>
                  </a:schemeClr>
                </a:solidFill>
              </a:rPr>
              <a:t> </a:t>
            </a:r>
            <a:br>
              <a:rPr lang="en-US" sz="2800" dirty="0">
                <a:solidFill>
                  <a:schemeClr val="tx1">
                    <a:lumMod val="95000"/>
                    <a:lumOff val="5000"/>
                  </a:schemeClr>
                </a:solidFill>
              </a:rPr>
            </a:br>
            <a:r>
              <a:rPr lang="en-US" sz="2000" dirty="0">
                <a:solidFill>
                  <a:schemeClr val="tx1">
                    <a:lumMod val="95000"/>
                    <a:lumOff val="5000"/>
                  </a:schemeClr>
                </a:solidFill>
              </a:rPr>
              <a:t>(Day of Atonement).  </a:t>
            </a:r>
            <a:r>
              <a:rPr lang="en-US" sz="2800" dirty="0">
                <a:solidFill>
                  <a:schemeClr val="tx1">
                    <a:lumMod val="95000"/>
                    <a:lumOff val="5000"/>
                  </a:schemeClr>
                </a:solidFill>
              </a:rPr>
              <a:t>It shall be a </a:t>
            </a:r>
            <a:r>
              <a:rPr lang="en-US" sz="2800" b="1" dirty="0" err="1">
                <a:solidFill>
                  <a:schemeClr val="tx1">
                    <a:lumMod val="95000"/>
                    <a:lumOff val="5000"/>
                  </a:schemeClr>
                </a:solidFill>
                <a:effectLst>
                  <a:glow rad="127000">
                    <a:srgbClr val="FFCCFF"/>
                  </a:glow>
                </a:effectLst>
              </a:rPr>
              <a:t>qodesh</a:t>
            </a:r>
            <a:r>
              <a:rPr lang="en-US" sz="2800" b="1" dirty="0">
                <a:solidFill>
                  <a:schemeClr val="tx1">
                    <a:lumMod val="95000"/>
                    <a:lumOff val="5000"/>
                  </a:schemeClr>
                </a:solidFill>
                <a:effectLst>
                  <a:glow rad="127000">
                    <a:srgbClr val="FFCCFF"/>
                  </a:glow>
                </a:effectLst>
              </a:rPr>
              <a:t> gathering </a:t>
            </a:r>
            <a:r>
              <a:rPr lang="en-US" sz="2800" dirty="0">
                <a:solidFill>
                  <a:schemeClr val="tx1">
                    <a:lumMod val="95000"/>
                    <a:lumOff val="5000"/>
                  </a:schemeClr>
                </a:solidFill>
              </a:rPr>
              <a:t>for you. … </a:t>
            </a: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301149" y="62781"/>
            <a:ext cx="11596446" cy="722860"/>
          </a:xfrm>
          <a:prstGeom prst="rect">
            <a:avLst/>
          </a:prstGeom>
          <a:noFill/>
          <a:ln w="28575">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When does the </a:t>
            </a:r>
            <a:r>
              <a:rPr lang="en-CA" sz="3600" b="1" i="1" dirty="0">
                <a:ln>
                  <a:solidFill>
                    <a:srgbClr val="FF00FF"/>
                  </a:solidFill>
                </a:ln>
                <a:solidFill>
                  <a:srgbClr val="0000FF"/>
                </a:solidFill>
                <a:effectLst>
                  <a:glow rad="292100">
                    <a:srgbClr val="FFCCFF"/>
                  </a:glow>
                </a:effectLst>
                <a:latin typeface="Georgia" panose="02040502050405020303" pitchFamily="18" charset="0"/>
              </a:rPr>
              <a:t>Shabbat</a:t>
            </a:r>
            <a:r>
              <a:rPr lang="en-CA" sz="3600" b="1" i="1" dirty="0">
                <a:ln>
                  <a:solidFill>
                    <a:srgbClr val="FF00FF"/>
                  </a:solidFill>
                </a:ln>
                <a:solidFill>
                  <a:srgbClr val="0000FF"/>
                </a:solidFill>
                <a:effectLst>
                  <a:glow rad="127000">
                    <a:srgbClr val="FFFF00"/>
                  </a:glow>
                </a:effectLst>
                <a:latin typeface="Georgia" panose="02040502050405020303" pitchFamily="18" charset="0"/>
              </a:rPr>
              <a:t> of Tishri 10    -     </a:t>
            </a:r>
            <a:r>
              <a:rPr lang="en-CA" sz="3600" b="1" i="1" dirty="0">
                <a:ln w="28575">
                  <a:solidFill>
                    <a:srgbClr val="FF3399"/>
                  </a:solidFill>
                </a:ln>
                <a:solidFill>
                  <a:srgbClr val="0000FF"/>
                </a:solidFill>
                <a:effectLst>
                  <a:glow rad="254000">
                    <a:srgbClr val="FFCCFF"/>
                  </a:glow>
                </a:effectLst>
                <a:latin typeface="Georgia" panose="02040502050405020303" pitchFamily="18" charset="0"/>
              </a:rPr>
              <a:t>END?</a:t>
            </a:r>
            <a:r>
              <a:rPr lang="en-CA" sz="3600" b="1" i="1" dirty="0">
                <a:ln>
                  <a:solidFill>
                    <a:srgbClr val="FF00FF"/>
                  </a:solidFill>
                </a:ln>
                <a:solidFill>
                  <a:srgbClr val="0000FF"/>
                </a:solidFill>
                <a:effectLst>
                  <a:glow rad="127000">
                    <a:srgbClr val="FFFF00"/>
                  </a:glow>
                </a:effectLst>
                <a:latin typeface="Georgia" panose="02040502050405020303" pitchFamily="18" charset="0"/>
              </a:rPr>
              <a:t>  </a:t>
            </a:r>
            <a:endParaRPr lang="en-CA" sz="3600" b="1" i="1" dirty="0">
              <a:ln>
                <a:solidFill>
                  <a:schemeClr val="tx1"/>
                </a:solidFill>
              </a:ln>
              <a:solidFill>
                <a:srgbClr val="CC00CC"/>
              </a:solidFill>
              <a:effectLst>
                <a:glow rad="127000">
                  <a:srgbClr val="00B0F0"/>
                </a:glow>
              </a:effectLst>
              <a:latin typeface="Georgia" panose="02040502050405020303" pitchFamily="18" charset="0"/>
            </a:endParaRPr>
          </a:p>
        </p:txBody>
      </p:sp>
      <p:sp>
        <p:nvSpPr>
          <p:cNvPr id="16" name="Rectangle 15"/>
          <p:cNvSpPr/>
          <p:nvPr/>
        </p:nvSpPr>
        <p:spPr>
          <a:xfrm>
            <a:off x="4067520" y="1692066"/>
            <a:ext cx="7966664" cy="1338455"/>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b="1" i="1" dirty="0">
                <a:ln>
                  <a:solidFill>
                    <a:srgbClr val="0000FF"/>
                  </a:solidFill>
                </a:ln>
                <a:solidFill>
                  <a:srgbClr val="CC66FF"/>
                </a:solidFill>
              </a:rPr>
              <a:t>Day, “</a:t>
            </a:r>
            <a:r>
              <a:rPr lang="en-CA" sz="3000" b="1" i="1" dirty="0">
                <a:ln>
                  <a:solidFill>
                    <a:srgbClr val="0000FF"/>
                  </a:solidFill>
                </a:ln>
                <a:solidFill>
                  <a:srgbClr val="CC66FF"/>
                </a:solidFill>
                <a:effectLst>
                  <a:glow rad="127000">
                    <a:srgbClr val="FFFF00"/>
                  </a:glow>
                </a:effectLst>
              </a:rPr>
              <a:t>Yowm</a:t>
            </a:r>
            <a:r>
              <a:rPr lang="en-CA" sz="3000" b="1" i="1" dirty="0">
                <a:ln>
                  <a:solidFill>
                    <a:srgbClr val="0000FF"/>
                  </a:solidFill>
                </a:ln>
                <a:solidFill>
                  <a:srgbClr val="CC66FF"/>
                </a:solidFill>
              </a:rPr>
              <a:t>” not only means the Light Season but it also defines the </a:t>
            </a:r>
            <a:r>
              <a:rPr lang="en-CA" sz="3000" b="1" i="1" dirty="0">
                <a:ln>
                  <a:solidFill>
                    <a:srgbClr val="0000FF"/>
                  </a:solidFill>
                </a:ln>
                <a:solidFill>
                  <a:srgbClr val="CC66FF"/>
                </a:solidFill>
                <a:effectLst>
                  <a:glow rad="88900">
                    <a:srgbClr val="FF9900"/>
                  </a:glow>
                </a:effectLst>
              </a:rPr>
              <a:t>24 hour cycle.</a:t>
            </a:r>
            <a:r>
              <a:rPr lang="en-CA" sz="3000" b="1" i="1" dirty="0">
                <a:ln>
                  <a:solidFill>
                    <a:srgbClr val="0000FF"/>
                  </a:solidFill>
                </a:ln>
                <a:solidFill>
                  <a:srgbClr val="CC66FF"/>
                </a:solidFill>
              </a:rPr>
              <a:t>  </a:t>
            </a:r>
            <a:r>
              <a:rPr lang="en-CA" sz="4400" b="1" i="1" dirty="0">
                <a:ln>
                  <a:solidFill>
                    <a:srgbClr val="0000FF"/>
                  </a:solidFill>
                </a:ln>
                <a:solidFill>
                  <a:srgbClr val="00FFFF"/>
                </a:solidFill>
              </a:rPr>
              <a:t>***</a:t>
            </a:r>
            <a:endParaRPr lang="en-CA" sz="3000" b="1" i="1" dirty="0">
              <a:ln>
                <a:solidFill>
                  <a:srgbClr val="0000FF"/>
                </a:solidFill>
              </a:ln>
              <a:solidFill>
                <a:srgbClr val="CC66FF"/>
              </a:solidFill>
            </a:endParaRPr>
          </a:p>
        </p:txBody>
      </p:sp>
      <p:sp>
        <p:nvSpPr>
          <p:cNvPr id="17" name="Rectangle 16"/>
          <p:cNvSpPr/>
          <p:nvPr/>
        </p:nvSpPr>
        <p:spPr>
          <a:xfrm>
            <a:off x="186214" y="3161944"/>
            <a:ext cx="11878859" cy="3558451"/>
          </a:xfrm>
          <a:prstGeom prst="rect">
            <a:avLst/>
          </a:prstGeom>
          <a:no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ln>
                  <a:solidFill>
                    <a:schemeClr val="tx1"/>
                  </a:solidFill>
                </a:ln>
                <a:solidFill>
                  <a:schemeClr val="tx1"/>
                </a:solidFill>
              </a:rPr>
              <a:t>When</a:t>
            </a:r>
            <a:r>
              <a:rPr lang="en-CA" sz="3200" b="1" dirty="0">
                <a:ln>
                  <a:solidFill>
                    <a:srgbClr val="95F1FD"/>
                  </a:solidFill>
                </a:ln>
                <a:solidFill>
                  <a:schemeClr val="accent5">
                    <a:lumMod val="50000"/>
                  </a:schemeClr>
                </a:solidFill>
              </a:rPr>
              <a:t> </a:t>
            </a:r>
            <a:r>
              <a:rPr lang="en-CA" sz="3200" b="1" dirty="0">
                <a:ln>
                  <a:solidFill>
                    <a:srgbClr val="E329D6"/>
                  </a:solidFill>
                </a:ln>
                <a:solidFill>
                  <a:srgbClr val="0000FF"/>
                </a:solidFill>
              </a:rPr>
              <a:t>Yahuah</a:t>
            </a:r>
            <a:r>
              <a:rPr lang="en-CA" sz="3200" b="1" dirty="0">
                <a:ln>
                  <a:solidFill>
                    <a:srgbClr val="95F1FD"/>
                  </a:solidFill>
                </a:ln>
                <a:solidFill>
                  <a:schemeClr val="accent5">
                    <a:lumMod val="50000"/>
                  </a:schemeClr>
                </a:solidFill>
              </a:rPr>
              <a:t> </a:t>
            </a:r>
            <a:r>
              <a:rPr lang="en-CA" sz="3200" dirty="0">
                <a:ln>
                  <a:solidFill>
                    <a:schemeClr val="tx1"/>
                  </a:solidFill>
                </a:ln>
                <a:solidFill>
                  <a:schemeClr val="tx1"/>
                </a:solidFill>
              </a:rPr>
              <a:t>desires to be </a:t>
            </a:r>
            <a:r>
              <a:rPr lang="en-CA" sz="3200" b="1" i="1" u="sng" dirty="0">
                <a:ln>
                  <a:solidFill>
                    <a:schemeClr val="tx1"/>
                  </a:solidFill>
                </a:ln>
                <a:solidFill>
                  <a:srgbClr val="CC66FF"/>
                </a:solidFill>
                <a:latin typeface="Georgia" panose="02040502050405020303" pitchFamily="18" charset="0"/>
              </a:rPr>
              <a:t>PRECISE</a:t>
            </a:r>
            <a:r>
              <a:rPr lang="en-CA" sz="3200" dirty="0">
                <a:ln>
                  <a:solidFill>
                    <a:schemeClr val="tx1"/>
                  </a:solidFill>
                </a:ln>
                <a:solidFill>
                  <a:schemeClr val="tx1"/>
                </a:solidFill>
              </a:rPr>
              <a:t> about </a:t>
            </a:r>
            <a:br>
              <a:rPr lang="en-CA" sz="3200" dirty="0">
                <a:ln>
                  <a:solidFill>
                    <a:schemeClr val="tx1"/>
                  </a:solidFill>
                </a:ln>
                <a:solidFill>
                  <a:schemeClr val="tx1"/>
                </a:solidFill>
              </a:rPr>
            </a:br>
            <a:r>
              <a:rPr lang="en-CA" sz="3200" b="1" i="1" u="sng" dirty="0">
                <a:ln>
                  <a:solidFill>
                    <a:schemeClr val="tx1"/>
                  </a:solidFill>
                </a:ln>
                <a:solidFill>
                  <a:srgbClr val="CC66FF"/>
                </a:solidFill>
                <a:latin typeface="Georgia" panose="02040502050405020303" pitchFamily="18" charset="0"/>
              </a:rPr>
              <a:t>INDIVIDUAL</a:t>
            </a:r>
            <a:r>
              <a:rPr lang="en-CA" sz="3200" dirty="0">
                <a:ln>
                  <a:solidFill>
                    <a:schemeClr val="tx1"/>
                  </a:solidFill>
                </a:ln>
                <a:solidFill>
                  <a:schemeClr val="tx1"/>
                </a:solidFill>
              </a:rPr>
              <a:t> time related identities, </a:t>
            </a:r>
            <a:r>
              <a:rPr lang="en-CA" sz="3200" b="1" i="1" dirty="0">
                <a:ln>
                  <a:solidFill>
                    <a:schemeClr val="tx1"/>
                  </a:solidFill>
                </a:ln>
                <a:solidFill>
                  <a:srgbClr val="CC66FF"/>
                </a:solidFill>
                <a:latin typeface="Georgia" panose="02040502050405020303" pitchFamily="18" charset="0"/>
              </a:rPr>
              <a:t>HE INFORMS US!</a:t>
            </a:r>
          </a:p>
          <a:p>
            <a:pPr algn="ctr"/>
            <a:endParaRPr lang="en-CA" sz="3200" b="1" i="1" dirty="0">
              <a:ln>
                <a:solidFill>
                  <a:schemeClr val="tx1"/>
                </a:solidFill>
              </a:ln>
              <a:solidFill>
                <a:srgbClr val="CC66FF"/>
              </a:solidFill>
              <a:latin typeface="Georgia" panose="02040502050405020303" pitchFamily="18" charset="0"/>
            </a:endParaRPr>
          </a:p>
          <a:p>
            <a:pPr algn="ctr"/>
            <a:r>
              <a:rPr lang="en-CA" sz="3200" dirty="0">
                <a:ln>
                  <a:solidFill>
                    <a:schemeClr val="tx1"/>
                  </a:solidFill>
                </a:ln>
                <a:solidFill>
                  <a:schemeClr val="tx1"/>
                </a:solidFill>
              </a:rPr>
              <a:t> </a:t>
            </a:r>
            <a:r>
              <a:rPr lang="en-US" sz="3200" dirty="0">
                <a:solidFill>
                  <a:srgbClr val="009999"/>
                </a:solidFill>
              </a:rPr>
              <a:t>Thus saith [</a:t>
            </a:r>
            <a:r>
              <a:rPr lang="en-US" sz="3200" b="1" dirty="0">
                <a:ln>
                  <a:solidFill>
                    <a:srgbClr val="E329D6"/>
                  </a:solidFill>
                </a:ln>
                <a:solidFill>
                  <a:srgbClr val="0000FF"/>
                </a:solidFill>
              </a:rPr>
              <a:t>Yahuah</a:t>
            </a:r>
            <a:r>
              <a:rPr lang="en-US" sz="3200" dirty="0">
                <a:solidFill>
                  <a:srgbClr val="009999"/>
                </a:solidFill>
              </a:rPr>
              <a:t>]; If ye can break </a:t>
            </a:r>
            <a:r>
              <a:rPr lang="en-US" sz="3200" b="1" u="sng" dirty="0">
                <a:ln>
                  <a:solidFill>
                    <a:schemeClr val="tx1"/>
                  </a:solidFill>
                </a:ln>
                <a:solidFill>
                  <a:srgbClr val="00FFFF"/>
                </a:solidFill>
                <a:effectLst>
                  <a:glow rad="127000">
                    <a:srgbClr val="FF3399"/>
                  </a:glow>
                </a:effectLst>
              </a:rPr>
              <a:t>MY COVENANT</a:t>
            </a:r>
            <a:r>
              <a:rPr lang="en-US" sz="3200" b="1" dirty="0">
                <a:ln>
                  <a:solidFill>
                    <a:schemeClr val="tx1"/>
                  </a:solidFill>
                </a:ln>
                <a:solidFill>
                  <a:srgbClr val="00FFFF"/>
                </a:solidFill>
                <a:effectLst>
                  <a:glow rad="127000">
                    <a:srgbClr val="FF3399"/>
                  </a:glow>
                </a:effectLst>
              </a:rPr>
              <a:t> </a:t>
            </a:r>
            <a:r>
              <a:rPr lang="en-US" sz="3200" b="1" u="sng" dirty="0">
                <a:ln>
                  <a:solidFill>
                    <a:schemeClr val="tx1"/>
                  </a:solidFill>
                </a:ln>
                <a:solidFill>
                  <a:srgbClr val="00FFFF"/>
                </a:solidFill>
              </a:rPr>
              <a:t>of the da</a:t>
            </a:r>
            <a:r>
              <a:rPr lang="en-US" sz="3200" b="1" dirty="0">
                <a:ln>
                  <a:solidFill>
                    <a:schemeClr val="tx1"/>
                  </a:solidFill>
                </a:ln>
                <a:solidFill>
                  <a:srgbClr val="00FFFF"/>
                </a:solidFill>
              </a:rPr>
              <a:t>y, </a:t>
            </a:r>
            <a:br>
              <a:rPr lang="en-US" sz="3200" b="1" dirty="0">
                <a:ln>
                  <a:solidFill>
                    <a:schemeClr val="tx1"/>
                  </a:solidFill>
                </a:ln>
                <a:solidFill>
                  <a:srgbClr val="00FFFF"/>
                </a:solidFill>
              </a:rPr>
            </a:br>
            <a:r>
              <a:rPr lang="en-US" sz="3200" dirty="0">
                <a:solidFill>
                  <a:srgbClr val="009999"/>
                </a:solidFill>
              </a:rPr>
              <a:t>and </a:t>
            </a:r>
            <a:r>
              <a:rPr lang="en-US" sz="3200" b="1" u="sng" dirty="0">
                <a:ln>
                  <a:solidFill>
                    <a:srgbClr val="0000FF"/>
                  </a:solidFill>
                </a:ln>
                <a:solidFill>
                  <a:schemeClr val="tx1"/>
                </a:solidFill>
                <a:effectLst>
                  <a:glow rad="76200">
                    <a:srgbClr val="FF3399"/>
                  </a:glow>
                </a:effectLst>
              </a:rPr>
              <a:t>MY COVENANT</a:t>
            </a:r>
            <a:r>
              <a:rPr lang="en-US" sz="3200" b="1" dirty="0">
                <a:ln>
                  <a:solidFill>
                    <a:srgbClr val="0000FF"/>
                  </a:solidFill>
                </a:ln>
                <a:solidFill>
                  <a:schemeClr val="tx1"/>
                </a:solidFill>
                <a:effectLst>
                  <a:glow rad="76200">
                    <a:srgbClr val="FF3399"/>
                  </a:glow>
                </a:effectLst>
              </a:rPr>
              <a:t> </a:t>
            </a:r>
            <a:r>
              <a:rPr lang="en-US" sz="3200" b="1" dirty="0">
                <a:solidFill>
                  <a:schemeClr val="tx1"/>
                </a:solidFill>
              </a:rPr>
              <a:t>of the night, </a:t>
            </a:r>
            <a:r>
              <a:rPr lang="en-US" sz="3200" dirty="0">
                <a:solidFill>
                  <a:srgbClr val="009999"/>
                </a:solidFill>
              </a:rPr>
              <a:t>and that there should not be </a:t>
            </a:r>
            <a:br>
              <a:rPr lang="en-US" sz="3200" dirty="0">
                <a:solidFill>
                  <a:srgbClr val="009999"/>
                </a:solidFill>
              </a:rPr>
            </a:br>
            <a:r>
              <a:rPr lang="en-US" sz="3200" b="1" dirty="0">
                <a:ln>
                  <a:solidFill>
                    <a:srgbClr val="0000FF"/>
                  </a:solidFill>
                </a:ln>
                <a:solidFill>
                  <a:srgbClr val="009999"/>
                </a:solidFill>
              </a:rPr>
              <a:t>day</a:t>
            </a:r>
            <a:r>
              <a:rPr lang="en-US" sz="3200" dirty="0">
                <a:solidFill>
                  <a:srgbClr val="009999"/>
                </a:solidFill>
              </a:rPr>
              <a:t> and </a:t>
            </a:r>
            <a:r>
              <a:rPr lang="en-US" sz="3200" b="1" dirty="0">
                <a:ln>
                  <a:solidFill>
                    <a:srgbClr val="0000FF"/>
                  </a:solidFill>
                </a:ln>
                <a:solidFill>
                  <a:srgbClr val="009999"/>
                </a:solidFill>
              </a:rPr>
              <a:t>night</a:t>
            </a:r>
            <a:r>
              <a:rPr lang="en-US" sz="3200" dirty="0">
                <a:solidFill>
                  <a:srgbClr val="009999"/>
                </a:solidFill>
              </a:rPr>
              <a:t> </a:t>
            </a:r>
            <a:r>
              <a:rPr lang="en-US" sz="3200" u="sng" dirty="0">
                <a:solidFill>
                  <a:schemeClr val="tx1"/>
                </a:solidFill>
                <a:latin typeface="Arial Black" panose="020B0A04020102020204" pitchFamily="34" charset="0"/>
              </a:rPr>
              <a:t>in their </a:t>
            </a:r>
            <a:r>
              <a:rPr lang="en-US" sz="3200" b="1" u="sng" dirty="0">
                <a:solidFill>
                  <a:schemeClr val="tx1"/>
                </a:solidFill>
                <a:latin typeface="Arial Black" panose="020B0A04020102020204" pitchFamily="34" charset="0"/>
              </a:rPr>
              <a:t>season</a:t>
            </a:r>
            <a:r>
              <a:rPr lang="en-US" sz="3200" dirty="0">
                <a:solidFill>
                  <a:srgbClr val="009999"/>
                </a:solidFill>
              </a:rPr>
              <a:t> … (</a:t>
            </a:r>
            <a:r>
              <a:rPr lang="en-US" sz="3200" dirty="0" err="1">
                <a:solidFill>
                  <a:srgbClr val="009999"/>
                </a:solidFill>
              </a:rPr>
              <a:t>Jer</a:t>
            </a:r>
            <a:r>
              <a:rPr lang="en-US" sz="3200" dirty="0">
                <a:solidFill>
                  <a:srgbClr val="009999"/>
                </a:solidFill>
              </a:rPr>
              <a:t> 33:20).</a:t>
            </a:r>
            <a:endParaRPr lang="en-CA" sz="3200" dirty="0">
              <a:ln>
                <a:solidFill>
                  <a:schemeClr val="tx1"/>
                </a:solidFill>
              </a:ln>
              <a:solidFill>
                <a:srgbClr val="009999"/>
              </a:solidFill>
            </a:endParaRPr>
          </a:p>
        </p:txBody>
      </p:sp>
      <p:sp>
        <p:nvSpPr>
          <p:cNvPr id="21" name="Rectangle 20"/>
          <p:cNvSpPr/>
          <p:nvPr/>
        </p:nvSpPr>
        <p:spPr>
          <a:xfrm>
            <a:off x="222172" y="1692066"/>
            <a:ext cx="3662650" cy="13246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10</a:t>
            </a:r>
            <a:r>
              <a:rPr lang="en-CA" sz="2800" dirty="0">
                <a:solidFill>
                  <a:schemeClr val="tx1"/>
                </a:solidFill>
              </a:rPr>
              <a:t> starts at</a:t>
            </a:r>
            <a:br>
              <a:rPr lang="en-CA" sz="2800" dirty="0">
                <a:solidFill>
                  <a:schemeClr val="tx1"/>
                </a:solidFill>
              </a:rPr>
            </a:br>
            <a:r>
              <a:rPr lang="en-CA" sz="2800" dirty="0">
                <a:solidFill>
                  <a:schemeClr val="tx1"/>
                </a:solidFill>
              </a:rPr>
              <a:t> </a:t>
            </a:r>
            <a:r>
              <a:rPr lang="en-CA" sz="2800" b="1" i="1" u="sng" dirty="0">
                <a:solidFill>
                  <a:srgbClr val="CC00CC"/>
                </a:solidFill>
              </a:rPr>
              <a:t>break</a:t>
            </a:r>
            <a:r>
              <a:rPr lang="en-CA" sz="2800" b="1" i="1" dirty="0">
                <a:solidFill>
                  <a:srgbClr val="CC00CC"/>
                </a:solidFill>
              </a:rPr>
              <a:t> of Dawn</a:t>
            </a:r>
            <a:r>
              <a:rPr lang="en-CA" sz="3200" dirty="0">
                <a:solidFill>
                  <a:schemeClr val="tx1"/>
                </a:solidFill>
              </a:rPr>
              <a:t> </a:t>
            </a:r>
            <a:br>
              <a:rPr lang="en-CA" sz="3200" dirty="0">
                <a:solidFill>
                  <a:schemeClr val="tx1"/>
                </a:solidFill>
              </a:rPr>
            </a:br>
            <a:r>
              <a:rPr lang="en-CA" sz="2000" dirty="0">
                <a:solidFill>
                  <a:schemeClr val="tx1"/>
                </a:solidFill>
              </a:rPr>
              <a:t>(per Gen 1 – Creation). </a:t>
            </a:r>
            <a:endParaRPr lang="en-CA" sz="2800" b="1" dirty="0">
              <a:solidFill>
                <a:srgbClr val="FF0066"/>
              </a:solidFill>
            </a:endParaRPr>
          </a:p>
        </p:txBody>
      </p:sp>
      <p:sp>
        <p:nvSpPr>
          <p:cNvPr id="7" name="Slide Number Placeholder 6"/>
          <p:cNvSpPr>
            <a:spLocks noGrp="1"/>
          </p:cNvSpPr>
          <p:nvPr>
            <p:ph type="sldNum" sz="quarter" idx="12"/>
          </p:nvPr>
        </p:nvSpPr>
        <p:spPr>
          <a:xfrm>
            <a:off x="11475719" y="6229445"/>
            <a:ext cx="504461" cy="365125"/>
          </a:xfrm>
        </p:spPr>
        <p:txBody>
          <a:bodyPr/>
          <a:lstStyle/>
          <a:p>
            <a:fld id="{0FAB87E4-7748-4117-92E5-790DAABEC644}" type="slidenum">
              <a:rPr lang="en-US" sz="1400" b="1" smtClean="0">
                <a:solidFill>
                  <a:schemeClr val="tx1"/>
                </a:solidFill>
              </a:rPr>
              <a:t>48</a:t>
            </a:fld>
            <a:endParaRPr lang="en-US" sz="1400" b="1" dirty="0">
              <a:solidFill>
                <a:schemeClr val="tx1"/>
              </a:solidFill>
            </a:endParaRPr>
          </a:p>
        </p:txBody>
      </p:sp>
    </p:spTree>
    <p:extLst>
      <p:ext uri="{BB962C8B-B14F-4D97-AF65-F5344CB8AC3E}">
        <p14:creationId xmlns:p14="http://schemas.microsoft.com/office/powerpoint/2010/main" val="3612846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arn(inVertical)">
                                      <p:cBhvr>
                                        <p:cTn id="17" dur="1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up)">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wipe(up)">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95F1FD"/>
            </a:gs>
            <a:gs pos="63000">
              <a:srgbClr val="FFFF00">
                <a:alpha val="57000"/>
              </a:srgbClr>
            </a:gs>
            <a:gs pos="100000">
              <a:srgbClr val="FF0066">
                <a:alpha val="56000"/>
              </a:srgbClr>
            </a:gs>
          </a:gsLst>
          <a:lin ang="102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697"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On the </a:t>
            </a:r>
            <a:r>
              <a:rPr lang="en-US" sz="2800" b="1" i="1" dirty="0">
                <a:solidFill>
                  <a:schemeClr val="tx1">
                    <a:lumMod val="95000"/>
                    <a:lumOff val="5000"/>
                  </a:schemeClr>
                </a:solidFill>
              </a:rPr>
              <a:t>TENTH </a:t>
            </a:r>
            <a:r>
              <a:rPr lang="en-US" sz="2800" b="1" i="1" u="sng" dirty="0">
                <a:solidFill>
                  <a:schemeClr val="tx1">
                    <a:lumMod val="95000"/>
                    <a:lumOff val="5000"/>
                  </a:schemeClr>
                </a:solidFill>
                <a:effectLst>
                  <a:glow rad="127000">
                    <a:srgbClr val="00FFFF"/>
                  </a:glow>
                </a:effectLst>
              </a:rPr>
              <a:t>LIGHT SEASON</a:t>
            </a:r>
            <a:r>
              <a:rPr lang="en-US" sz="2800" b="1" i="1" dirty="0">
                <a:solidFill>
                  <a:schemeClr val="tx1">
                    <a:lumMod val="95000"/>
                    <a:lumOff val="5000"/>
                  </a:schemeClr>
                </a:solidFill>
                <a:effectLst>
                  <a:glow rad="127000">
                    <a:srgbClr val="00FFFF"/>
                  </a:glow>
                </a:effectLst>
              </a:rPr>
              <a:t> </a:t>
            </a:r>
            <a:r>
              <a:rPr lang="en-US" sz="2800" i="1" dirty="0">
                <a:solidFill>
                  <a:srgbClr val="FF0000"/>
                </a:solidFill>
              </a:rPr>
              <a:t>{PRECISION and ACCURACY} </a:t>
            </a:r>
            <a:r>
              <a:rPr lang="en-US" sz="2800" i="1" dirty="0">
                <a:solidFill>
                  <a:schemeClr val="tx1">
                    <a:lumMod val="95000"/>
                    <a:lumOff val="5000"/>
                  </a:schemeClr>
                </a:solidFill>
              </a:rPr>
              <a:t>of this seventh month as Yom </a:t>
            </a:r>
            <a:r>
              <a:rPr lang="en-US" sz="2800" i="1" dirty="0" err="1">
                <a:solidFill>
                  <a:schemeClr val="tx1">
                    <a:lumMod val="95000"/>
                    <a:lumOff val="5000"/>
                  </a:schemeClr>
                </a:solidFill>
              </a:rPr>
              <a:t>Ha’Kippurim</a:t>
            </a:r>
            <a:r>
              <a:rPr lang="en-US" sz="2800" i="1" dirty="0">
                <a:solidFill>
                  <a:schemeClr val="tx1">
                    <a:lumMod val="95000"/>
                    <a:lumOff val="5000"/>
                  </a:schemeClr>
                </a:solidFill>
              </a:rPr>
              <a:t> 	(Day of Atonement)… </a:t>
            </a:r>
            <a:r>
              <a:rPr lang="en-US" sz="2800" b="1" i="1" dirty="0">
                <a:solidFill>
                  <a:schemeClr val="tx1">
                    <a:lumMod val="95000"/>
                    <a:lumOff val="5000"/>
                  </a:schemeClr>
                </a:solidFill>
                <a:effectLst>
                  <a:glow rad="127000">
                    <a:srgbClr val="00FFFF"/>
                  </a:glow>
                </a:effectLst>
              </a:rPr>
              <a:t> 					</a:t>
            </a:r>
            <a:endParaRPr lang="en-US" sz="2800" i="1" dirty="0">
              <a:solidFill>
                <a:schemeClr val="tx1">
                  <a:lumMod val="95000"/>
                  <a:lumOff val="5000"/>
                </a:schemeClr>
              </a:solidFill>
            </a:endParaRPr>
          </a:p>
        </p:txBody>
      </p:sp>
      <p:sp>
        <p:nvSpPr>
          <p:cNvPr id="4" name="Rectangle 3"/>
          <p:cNvSpPr/>
          <p:nvPr/>
        </p:nvSpPr>
        <p:spPr>
          <a:xfrm>
            <a:off x="2454690" y="81125"/>
            <a:ext cx="8116458" cy="1004969"/>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600" b="1" i="1" dirty="0">
                <a:ln>
                  <a:solidFill>
                    <a:srgbClr val="FF00FF"/>
                  </a:solidFill>
                </a:ln>
                <a:solidFill>
                  <a:srgbClr val="0000FF"/>
                </a:solidFill>
                <a:effectLst/>
                <a:latin typeface="Georgia" panose="02040502050405020303" pitchFamily="18" charset="0"/>
              </a:rPr>
              <a:t>Why then do we    </a:t>
            </a:r>
            <a:r>
              <a:rPr lang="en-CA" sz="5400" b="1" i="1" u="sng" dirty="0">
                <a:ln>
                  <a:solidFill>
                    <a:srgbClr val="FF00FF"/>
                  </a:solidFill>
                </a:ln>
                <a:solidFill>
                  <a:srgbClr val="FF3399"/>
                </a:solidFill>
                <a:effectLst>
                  <a:glow rad="127000">
                    <a:srgbClr val="00FFFF"/>
                  </a:glow>
                </a:effectLst>
                <a:latin typeface="Georgia" panose="02040502050405020303" pitchFamily="18" charset="0"/>
              </a:rPr>
              <a:t>NOT</a:t>
            </a:r>
            <a:r>
              <a:rPr lang="en-CA" sz="3600" b="1" i="1" dirty="0">
                <a:ln>
                  <a:solidFill>
                    <a:srgbClr val="FF00FF"/>
                  </a:solidFill>
                </a:ln>
                <a:solidFill>
                  <a:srgbClr val="0000FF"/>
                </a:solidFill>
                <a:effectLst>
                  <a:glow rad="127000">
                    <a:srgbClr val="FFFF00"/>
                  </a:glow>
                </a:effectLst>
                <a:latin typeface="Georgia" panose="02040502050405020303" pitchFamily="18" charset="0"/>
              </a:rPr>
              <a:t>    </a:t>
            </a:r>
            <a:r>
              <a:rPr lang="en-CA" sz="3600" b="1" i="1" dirty="0">
                <a:ln>
                  <a:solidFill>
                    <a:srgbClr val="FF00FF"/>
                  </a:solidFill>
                </a:ln>
                <a:solidFill>
                  <a:srgbClr val="0000FF"/>
                </a:solidFill>
                <a:effectLst/>
                <a:latin typeface="Georgia" panose="02040502050405020303" pitchFamily="18" charset="0"/>
              </a:rPr>
              <a:t>see -</a:t>
            </a:r>
            <a:endParaRPr lang="en-CA" sz="3600" b="1" i="1" dirty="0">
              <a:ln>
                <a:solidFill>
                  <a:schemeClr val="tx1"/>
                </a:solidFill>
              </a:ln>
              <a:solidFill>
                <a:srgbClr val="CC00CC"/>
              </a:solidFill>
              <a:effectLst/>
              <a:latin typeface="Georgia" panose="02040502050405020303" pitchFamily="18" charset="0"/>
            </a:endParaRPr>
          </a:p>
        </p:txBody>
      </p:sp>
      <p:sp>
        <p:nvSpPr>
          <p:cNvPr id="17" name="Rectangle 16"/>
          <p:cNvSpPr/>
          <p:nvPr/>
        </p:nvSpPr>
        <p:spPr>
          <a:xfrm>
            <a:off x="165280" y="3161944"/>
            <a:ext cx="11878859" cy="3546561"/>
          </a:xfrm>
          <a:prstGeom prst="rect">
            <a:avLst/>
          </a:prstGeom>
          <a:solidFill>
            <a:schemeClr val="accent5">
              <a:lumMod val="40000"/>
              <a:lumOff val="6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pPr algn="ctr"/>
            <a:r>
              <a:rPr lang="en-CA" sz="3200" b="1" dirty="0">
                <a:ln>
                  <a:solidFill>
                    <a:srgbClr val="95F1FD"/>
                  </a:solidFill>
                </a:ln>
                <a:solidFill>
                  <a:schemeClr val="accent5">
                    <a:lumMod val="50000"/>
                  </a:schemeClr>
                </a:solidFill>
              </a:rPr>
              <a:t>							      </a:t>
            </a:r>
            <a:r>
              <a:rPr lang="en-CA" sz="3200" b="1" i="1" dirty="0">
                <a:ln>
                  <a:solidFill>
                    <a:schemeClr val="tx1"/>
                  </a:solidFill>
                </a:ln>
                <a:solidFill>
                  <a:srgbClr val="FF3399"/>
                </a:solidFill>
                <a:latin typeface="Georgia" panose="02040502050405020303" pitchFamily="18" charset="0"/>
              </a:rPr>
              <a:t>Why did </a:t>
            </a:r>
            <a:r>
              <a:rPr lang="en-CA" sz="3200" b="1" i="1" dirty="0">
                <a:ln>
                  <a:solidFill>
                    <a:srgbClr val="0000FF"/>
                  </a:solidFill>
                </a:ln>
                <a:solidFill>
                  <a:srgbClr val="00FFFF"/>
                </a:solidFill>
                <a:latin typeface="Georgia" panose="02040502050405020303" pitchFamily="18" charset="0"/>
              </a:rPr>
              <a:t>Yahuah</a:t>
            </a:r>
            <a:r>
              <a:rPr lang="en-CA" sz="3200" b="1" i="1" dirty="0">
                <a:ln>
                  <a:solidFill>
                    <a:srgbClr val="66FF33"/>
                  </a:solidFill>
                </a:ln>
                <a:solidFill>
                  <a:srgbClr val="FF3399"/>
                </a:solidFill>
                <a:latin typeface="Georgia" panose="02040502050405020303" pitchFamily="18" charset="0"/>
              </a:rPr>
              <a:t> 								</a:t>
            </a:r>
            <a:r>
              <a:rPr lang="en-CA" sz="3200" b="1" i="1" u="sng" dirty="0">
                <a:ln>
                  <a:solidFill>
                    <a:schemeClr val="tx1"/>
                  </a:solidFill>
                </a:ln>
                <a:solidFill>
                  <a:srgbClr val="FF3399"/>
                </a:solidFill>
                <a:latin typeface="Georgia" panose="02040502050405020303" pitchFamily="18" charset="0"/>
              </a:rPr>
              <a:t>NOT GRASP</a:t>
            </a:r>
            <a:r>
              <a:rPr lang="en-CA" sz="3200" b="1" i="1" dirty="0">
                <a:ln>
                  <a:solidFill>
                    <a:schemeClr val="tx1"/>
                  </a:solidFill>
                </a:ln>
                <a:solidFill>
                  <a:srgbClr val="FF3399"/>
                </a:solidFill>
                <a:latin typeface="Georgia" panose="02040502050405020303" pitchFamily="18" charset="0"/>
              </a:rPr>
              <a:t> this </a:t>
            </a:r>
            <a:r>
              <a:rPr lang="en-CA" sz="3200" b="1" i="1" u="sng" dirty="0">
                <a:ln>
                  <a:solidFill>
                    <a:schemeClr val="tx1"/>
                  </a:solidFill>
                </a:ln>
                <a:solidFill>
                  <a:srgbClr val="FF9900"/>
                </a:solidFill>
                <a:latin typeface="Georgia" panose="02040502050405020303" pitchFamily="18" charset="0"/>
              </a:rPr>
              <a:t>GOLDEN OPPORTUNITY</a:t>
            </a:r>
            <a:r>
              <a:rPr lang="en-CA" sz="3200" b="1" i="1" dirty="0">
                <a:ln>
                  <a:solidFill>
                    <a:schemeClr val="tx1"/>
                  </a:solidFill>
                </a:ln>
                <a:solidFill>
                  <a:srgbClr val="FF9900"/>
                </a:solidFill>
                <a:latin typeface="Georgia" panose="02040502050405020303" pitchFamily="18" charset="0"/>
              </a:rPr>
              <a:t>  </a:t>
            </a:r>
            <a:r>
              <a:rPr lang="en-CA" sz="3200" b="1" i="1" dirty="0">
                <a:ln>
                  <a:solidFill>
                    <a:schemeClr val="tx1"/>
                  </a:solidFill>
                </a:ln>
                <a:solidFill>
                  <a:srgbClr val="FF3399"/>
                </a:solidFill>
                <a:latin typeface="Georgia" panose="02040502050405020303" pitchFamily="18" charset="0"/>
              </a:rPr>
              <a:t>to define with </a:t>
            </a:r>
            <a:r>
              <a:rPr lang="en-CA" sz="3200" b="1" i="1" dirty="0">
                <a:ln>
                  <a:solidFill>
                    <a:srgbClr val="0000FF"/>
                  </a:solidFill>
                </a:ln>
                <a:solidFill>
                  <a:srgbClr val="00FFFF"/>
                </a:solidFill>
                <a:latin typeface="Georgia" panose="02040502050405020303" pitchFamily="18" charset="0"/>
              </a:rPr>
              <a:t>absolute precise accuracy, </a:t>
            </a:r>
            <a:r>
              <a:rPr lang="en-CA" sz="3200" b="1" i="1" u="sng" dirty="0">
                <a:ln>
                  <a:solidFill>
                    <a:srgbClr val="0000FF"/>
                  </a:solidFill>
                </a:ln>
                <a:solidFill>
                  <a:srgbClr val="00FFFF"/>
                </a:solidFill>
                <a:latin typeface="Georgia" panose="02040502050405020303" pitchFamily="18" charset="0"/>
              </a:rPr>
              <a:t>LIGHT SEASON ONLY</a:t>
            </a:r>
            <a:r>
              <a:rPr lang="en-CA" sz="3200" b="1" i="1" dirty="0">
                <a:ln>
                  <a:solidFill>
                    <a:srgbClr val="0000FF"/>
                  </a:solidFill>
                </a:ln>
                <a:solidFill>
                  <a:srgbClr val="00FFFF"/>
                </a:solidFill>
                <a:latin typeface="Georgia" panose="02040502050405020303" pitchFamily="18" charset="0"/>
              </a:rPr>
              <a:t> perimeters</a:t>
            </a:r>
            <a:r>
              <a:rPr lang="en-CA" sz="3200" b="1" i="1" dirty="0">
                <a:ln>
                  <a:solidFill>
                    <a:schemeClr val="tx1"/>
                  </a:solidFill>
                </a:ln>
                <a:solidFill>
                  <a:srgbClr val="00FFFF"/>
                </a:solidFill>
                <a:latin typeface="Georgia" panose="02040502050405020303" pitchFamily="18" charset="0"/>
              </a:rPr>
              <a:t> </a:t>
            </a:r>
            <a:br>
              <a:rPr lang="en-CA" sz="3200" b="1" i="1" dirty="0">
                <a:ln>
                  <a:solidFill>
                    <a:schemeClr val="tx1"/>
                  </a:solidFill>
                </a:ln>
                <a:solidFill>
                  <a:srgbClr val="00FFFF"/>
                </a:solidFill>
                <a:latin typeface="Georgia" panose="02040502050405020303" pitchFamily="18" charset="0"/>
              </a:rPr>
            </a:br>
            <a:r>
              <a:rPr lang="en-CA" sz="3200" b="1" i="1" dirty="0">
                <a:ln>
                  <a:solidFill>
                    <a:schemeClr val="tx1"/>
                  </a:solidFill>
                </a:ln>
                <a:solidFill>
                  <a:srgbClr val="FF3399"/>
                </a:solidFill>
                <a:latin typeface="Georgia" panose="02040502050405020303" pitchFamily="18" charset="0"/>
              </a:rPr>
              <a:t>of the Atonement Shabbat? </a:t>
            </a:r>
            <a:r>
              <a:rPr lang="en-CA" sz="2400" b="1" i="1" dirty="0">
                <a:ln>
                  <a:solidFill>
                    <a:schemeClr val="tx1"/>
                  </a:solidFill>
                </a:ln>
                <a:solidFill>
                  <a:srgbClr val="66FF33"/>
                </a:solidFill>
                <a:latin typeface="Georgia" panose="02040502050405020303" pitchFamily="18" charset="0"/>
              </a:rPr>
              <a:t>(What about the other Shabbats?) </a:t>
            </a:r>
            <a:r>
              <a:rPr lang="en-CA" sz="3200" b="1" i="1" dirty="0">
                <a:ln>
                  <a:solidFill>
                    <a:schemeClr val="tx1"/>
                  </a:solidFill>
                </a:ln>
                <a:solidFill>
                  <a:srgbClr val="FF3399"/>
                </a:solidFill>
                <a:latin typeface="Georgia" panose="02040502050405020303" pitchFamily="18" charset="0"/>
              </a:rPr>
              <a:t> </a:t>
            </a:r>
            <a:br>
              <a:rPr lang="en-CA" sz="3200" b="1" i="1" dirty="0">
                <a:ln>
                  <a:solidFill>
                    <a:schemeClr val="tx1"/>
                  </a:solidFill>
                </a:ln>
                <a:solidFill>
                  <a:srgbClr val="FF3399"/>
                </a:solidFill>
                <a:latin typeface="Georgia" panose="02040502050405020303" pitchFamily="18" charset="0"/>
              </a:rPr>
            </a:br>
            <a:r>
              <a:rPr lang="en-CA" sz="2800" b="1" i="1" dirty="0">
                <a:ln>
                  <a:solidFill>
                    <a:schemeClr val="tx1"/>
                  </a:solidFill>
                </a:ln>
                <a:solidFill>
                  <a:srgbClr val="FF3399"/>
                </a:solidFill>
                <a:latin typeface="Georgia" panose="02040502050405020303" pitchFamily="18" charset="0"/>
              </a:rPr>
              <a:t>Why did </a:t>
            </a:r>
            <a:r>
              <a:rPr lang="en-CA" sz="2800" b="1" i="1" dirty="0">
                <a:ln>
                  <a:solidFill>
                    <a:srgbClr val="0000FF"/>
                  </a:solidFill>
                </a:ln>
                <a:solidFill>
                  <a:srgbClr val="00FFFF"/>
                </a:solidFill>
                <a:latin typeface="Georgia" panose="02040502050405020303" pitchFamily="18" charset="0"/>
              </a:rPr>
              <a:t>Yahuah</a:t>
            </a:r>
            <a:r>
              <a:rPr lang="en-CA" sz="2800" b="1" i="1" dirty="0">
                <a:ln>
                  <a:solidFill>
                    <a:schemeClr val="tx1"/>
                  </a:solidFill>
                </a:ln>
                <a:solidFill>
                  <a:srgbClr val="FF3399"/>
                </a:solidFill>
                <a:latin typeface="Georgia" panose="02040502050405020303" pitchFamily="18" charset="0"/>
              </a:rPr>
              <a:t> not define with blinding accuracy that the Atonement Shabbat ended with the next LIGHT SEASON? </a:t>
            </a:r>
          </a:p>
        </p:txBody>
      </p:sp>
      <p:sp>
        <p:nvSpPr>
          <p:cNvPr id="5" name="Rectangle 4"/>
          <p:cNvSpPr/>
          <p:nvPr/>
        </p:nvSpPr>
        <p:spPr>
          <a:xfrm>
            <a:off x="396388" y="3464967"/>
            <a:ext cx="1363075" cy="631372"/>
          </a:xfrm>
          <a:prstGeom prst="rect">
            <a:avLst/>
          </a:prstGeom>
          <a:solidFill>
            <a:srgbClr val="002060"/>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accent4">
                    <a:lumMod val="20000"/>
                    <a:lumOff val="80000"/>
                  </a:schemeClr>
                </a:solidFill>
              </a:rPr>
              <a:t>9</a:t>
            </a:r>
            <a:r>
              <a:rPr lang="en-CA" sz="3600" b="1" baseline="30000" dirty="0">
                <a:solidFill>
                  <a:schemeClr val="accent4">
                    <a:lumMod val="20000"/>
                    <a:lumOff val="80000"/>
                  </a:schemeClr>
                </a:solidFill>
              </a:rPr>
              <a:t>th</a:t>
            </a:r>
            <a:r>
              <a:rPr lang="en-CA" dirty="0">
                <a:solidFill>
                  <a:srgbClr val="CC66FF"/>
                </a:solidFill>
              </a:rPr>
              <a:t> </a:t>
            </a:r>
          </a:p>
        </p:txBody>
      </p:sp>
      <p:sp>
        <p:nvSpPr>
          <p:cNvPr id="9" name="Rectangle 8"/>
          <p:cNvSpPr/>
          <p:nvPr/>
        </p:nvSpPr>
        <p:spPr>
          <a:xfrm>
            <a:off x="1867421" y="3483434"/>
            <a:ext cx="4929051" cy="631372"/>
          </a:xfrm>
          <a:prstGeom prst="rect">
            <a:avLst/>
          </a:prstGeom>
          <a:solidFill>
            <a:srgbClr val="FFFF00"/>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10</a:t>
            </a:r>
            <a:r>
              <a:rPr lang="en-CA" sz="3600" b="1" baseline="30000" dirty="0">
                <a:solidFill>
                  <a:schemeClr val="tx1"/>
                </a:solidFill>
              </a:rPr>
              <a:t>th</a:t>
            </a:r>
            <a:r>
              <a:rPr lang="en-CA" sz="3600" b="1" dirty="0">
                <a:solidFill>
                  <a:schemeClr val="tx1"/>
                </a:solidFill>
              </a:rPr>
              <a:t> - </a:t>
            </a:r>
            <a:r>
              <a:rPr lang="en-CA" sz="3600" b="1" dirty="0">
                <a:solidFill>
                  <a:srgbClr val="0000FF"/>
                </a:solidFill>
              </a:rPr>
              <a:t>Atonement</a:t>
            </a:r>
          </a:p>
        </p:txBody>
      </p:sp>
      <p:sp>
        <p:nvSpPr>
          <p:cNvPr id="13" name="Rectangle 12"/>
          <p:cNvSpPr/>
          <p:nvPr/>
        </p:nvSpPr>
        <p:spPr>
          <a:xfrm>
            <a:off x="783545" y="276688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cxnSp>
        <p:nvCxnSpPr>
          <p:cNvPr id="19" name="Straight Connector 18"/>
          <p:cNvCxnSpPr/>
          <p:nvPr/>
        </p:nvCxnSpPr>
        <p:spPr>
          <a:xfrm flipV="1">
            <a:off x="6787082" y="3181846"/>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7899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6" name="Rectangle 5"/>
          <p:cNvSpPr/>
          <p:nvPr/>
        </p:nvSpPr>
        <p:spPr>
          <a:xfrm>
            <a:off x="18414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V="1">
            <a:off x="2055769" y="3274026"/>
            <a:ext cx="5280" cy="85450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53497" y="3072524"/>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sp>
        <p:nvSpPr>
          <p:cNvPr id="60" name="Right Bracket 59"/>
          <p:cNvSpPr/>
          <p:nvPr/>
        </p:nvSpPr>
        <p:spPr>
          <a:xfrm rot="5400000">
            <a:off x="4348333" y="1553126"/>
            <a:ext cx="102350" cy="5209566"/>
          </a:xfrm>
          <a:prstGeom prst="rightBracket">
            <a:avLst>
              <a:gd name="adj" fmla="val 125196"/>
            </a:avLst>
          </a:prstGeom>
          <a:solidFill>
            <a:srgbClr val="CC66FF">
              <a:alpha val="45000"/>
            </a:srgbClr>
          </a:solidFill>
          <a:ln w="19050">
            <a:solidFill>
              <a:srgbClr val="00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Slide Number Placeholder 6"/>
          <p:cNvSpPr>
            <a:spLocks noGrp="1"/>
          </p:cNvSpPr>
          <p:nvPr>
            <p:ph type="sldNum" sz="quarter" idx="12"/>
          </p:nvPr>
        </p:nvSpPr>
        <p:spPr>
          <a:xfrm>
            <a:off x="11475719" y="6229445"/>
            <a:ext cx="504461" cy="365125"/>
          </a:xfrm>
        </p:spPr>
        <p:txBody>
          <a:bodyPr/>
          <a:lstStyle/>
          <a:p>
            <a:fld id="{0FAB87E4-7748-4117-92E5-790DAABEC644}" type="slidenum">
              <a:rPr lang="en-US" sz="1400" b="1" smtClean="0">
                <a:solidFill>
                  <a:schemeClr val="tx1"/>
                </a:solidFill>
              </a:rPr>
              <a:t>49</a:t>
            </a:fld>
            <a:endParaRPr lang="en-US" sz="1400" b="1" dirty="0">
              <a:solidFill>
                <a:schemeClr val="tx1"/>
              </a:solidFill>
            </a:endParaRPr>
          </a:p>
        </p:txBody>
      </p:sp>
      <p:sp>
        <p:nvSpPr>
          <p:cNvPr id="10" name="Curved Up Arrow 9"/>
          <p:cNvSpPr/>
          <p:nvPr/>
        </p:nvSpPr>
        <p:spPr>
          <a:xfrm rot="372181" flipH="1">
            <a:off x="3005868" y="1823320"/>
            <a:ext cx="4065659" cy="1244986"/>
          </a:xfrm>
          <a:prstGeom prst="curvedUpArrow">
            <a:avLst>
              <a:gd name="adj1" fmla="val 25000"/>
              <a:gd name="adj2" fmla="val 69283"/>
              <a:gd name="adj3" fmla="val 33148"/>
            </a:avLst>
          </a:prstGeom>
          <a:gradFill>
            <a:gsLst>
              <a:gs pos="25000">
                <a:schemeClr val="accent4">
                  <a:lumMod val="60000"/>
                  <a:lumOff val="40000"/>
                </a:schemeClr>
              </a:gs>
              <a:gs pos="49000">
                <a:schemeClr val="accent6">
                  <a:lumMod val="60000"/>
                  <a:lumOff val="40000"/>
                </a:schemeClr>
              </a:gs>
              <a:gs pos="76000">
                <a:srgbClr val="FF3399"/>
              </a:gs>
              <a:gs pos="100000">
                <a:srgbClr val="FFCCFF"/>
              </a:gs>
            </a:gsLst>
            <a:lin ang="5400000" scaled="1"/>
          </a:gradFill>
          <a:ln w="28575">
            <a:solidFill>
              <a:srgbClr val="0000FF"/>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Curved Up Arrow 13"/>
          <p:cNvSpPr/>
          <p:nvPr/>
        </p:nvSpPr>
        <p:spPr>
          <a:xfrm flipH="1">
            <a:off x="6664769" y="2026903"/>
            <a:ext cx="3905427" cy="1091769"/>
          </a:xfrm>
          <a:prstGeom prst="curvedUpArrow">
            <a:avLst>
              <a:gd name="adj1" fmla="val 25000"/>
              <a:gd name="adj2" fmla="val 97816"/>
              <a:gd name="adj3" fmla="val 23540"/>
            </a:avLst>
          </a:prstGeom>
          <a:gradFill>
            <a:gsLst>
              <a:gs pos="25000">
                <a:schemeClr val="accent4">
                  <a:lumMod val="60000"/>
                  <a:lumOff val="40000"/>
                </a:schemeClr>
              </a:gs>
              <a:gs pos="49000">
                <a:schemeClr val="accent6">
                  <a:lumMod val="60000"/>
                  <a:lumOff val="40000"/>
                </a:schemeClr>
              </a:gs>
              <a:gs pos="76000">
                <a:srgbClr val="FF3399"/>
              </a:gs>
              <a:gs pos="100000">
                <a:srgbClr val="FFCCFF"/>
              </a:gs>
            </a:gsLst>
            <a:lin ang="5400000" scaled="1"/>
          </a:gradFill>
          <a:ln w="28575">
            <a:solidFill>
              <a:srgbClr val="0000FF"/>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Rectangle 14"/>
          <p:cNvSpPr/>
          <p:nvPr/>
        </p:nvSpPr>
        <p:spPr>
          <a:xfrm>
            <a:off x="7340386" y="1607571"/>
            <a:ext cx="4669444" cy="887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prstClr val="black">
                    <a:lumMod val="95000"/>
                    <a:lumOff val="5000"/>
                  </a:prstClr>
                </a:solidFill>
              </a:rPr>
              <a:t>shall be a </a:t>
            </a:r>
            <a:r>
              <a:rPr lang="en-US" sz="2800" i="1" u="sng" dirty="0">
                <a:solidFill>
                  <a:srgbClr val="FF0000"/>
                </a:solidFill>
              </a:rPr>
              <a:t>QODESH GATHERING </a:t>
            </a:r>
            <a:r>
              <a:rPr lang="en-US" sz="2800" i="1" dirty="0">
                <a:solidFill>
                  <a:srgbClr val="FF0000"/>
                </a:solidFill>
              </a:rPr>
              <a:t>	</a:t>
            </a:r>
            <a:r>
              <a:rPr lang="en-US" sz="2800" i="1" dirty="0">
                <a:solidFill>
                  <a:schemeClr val="tx1"/>
                </a:solidFill>
              </a:rPr>
              <a:t>to you?</a:t>
            </a:r>
            <a:endParaRPr lang="en-CA" dirty="0">
              <a:solidFill>
                <a:schemeClr val="tx1"/>
              </a:solidFill>
            </a:endParaRPr>
          </a:p>
        </p:txBody>
      </p:sp>
      <p:sp>
        <p:nvSpPr>
          <p:cNvPr id="18" name="Oval 17"/>
          <p:cNvSpPr/>
          <p:nvPr/>
        </p:nvSpPr>
        <p:spPr>
          <a:xfrm>
            <a:off x="6888682" y="1438477"/>
            <a:ext cx="658332" cy="6012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tx1">
                    <a:lumMod val="95000"/>
                    <a:lumOff val="5000"/>
                  </a:schemeClr>
                </a:solidFill>
                <a:effectLst>
                  <a:glow rad="127000">
                    <a:srgbClr val="00FFFF"/>
                  </a:glow>
                </a:effectLst>
              </a:rPr>
              <a:t>It</a:t>
            </a:r>
            <a:r>
              <a:rPr lang="en-US" sz="4800" b="1" i="1" dirty="0">
                <a:solidFill>
                  <a:schemeClr val="tx1">
                    <a:lumMod val="95000"/>
                    <a:lumOff val="5000"/>
                  </a:schemeClr>
                </a:solidFill>
                <a:effectLst>
                  <a:glow rad="127000">
                    <a:srgbClr val="00FFFF"/>
                  </a:glow>
                </a:effectLst>
              </a:rPr>
              <a:t> </a:t>
            </a:r>
            <a:endParaRPr lang="en-CA" sz="4800" dirty="0"/>
          </a:p>
        </p:txBody>
      </p:sp>
      <p:sp>
        <p:nvSpPr>
          <p:cNvPr id="22" name="Rounded Rectangle 21"/>
          <p:cNvSpPr/>
          <p:nvPr/>
        </p:nvSpPr>
        <p:spPr>
          <a:xfrm>
            <a:off x="6796472" y="126409"/>
            <a:ext cx="2253524" cy="914400"/>
          </a:xfrm>
          <a:prstGeom prst="roundRect">
            <a:avLst/>
          </a:prstGeom>
          <a:noFill/>
          <a:ln w="76200">
            <a:solidFill>
              <a:srgbClr val="66FF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ounded Rectangle 37"/>
          <p:cNvSpPr/>
          <p:nvPr/>
        </p:nvSpPr>
        <p:spPr>
          <a:xfrm>
            <a:off x="2358128" y="1218132"/>
            <a:ext cx="2253524" cy="468128"/>
          </a:xfrm>
          <a:prstGeom prst="roundRect">
            <a:avLst/>
          </a:prstGeom>
          <a:noFill/>
          <a:ln w="38100">
            <a:solidFill>
              <a:srgbClr val="CC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6830302" y="348908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p:cNvCxnSpPr/>
          <p:nvPr/>
        </p:nvCxnSpPr>
        <p:spPr>
          <a:xfrm rot="60000" flipH="1" flipV="1">
            <a:off x="1803270" y="3171159"/>
            <a:ext cx="16034" cy="948437"/>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852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repeatCount="3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2)">
                                      <p:cBhvr>
                                        <p:cTn id="7" dur="750"/>
                                        <p:tgtEl>
                                          <p:spTgt spid="22"/>
                                        </p:tgtEl>
                                      </p:cBhvr>
                                    </p:animEffect>
                                  </p:childTnLst>
                                </p:cTn>
                              </p:par>
                            </p:childTnLst>
                          </p:cTn>
                        </p:par>
                        <p:par>
                          <p:cTn id="8" fill="hold">
                            <p:stCondLst>
                              <p:cond delay="2250"/>
                            </p:stCondLst>
                            <p:childTnLst>
                              <p:par>
                                <p:cTn id="9" presetID="22" presetClass="entr" presetSubtype="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500"/>
                                        <p:tgtEl>
                                          <p:spTgt spid="3">
                                            <p:txEl>
                                              <p:pRg st="2" end="2"/>
                                            </p:txEl>
                                          </p:spTgt>
                                        </p:tgtEl>
                                      </p:cBhvr>
                                    </p:animEffect>
                                  </p:childTnLst>
                                </p:cTn>
                              </p:par>
                              <p:par>
                                <p:cTn id="12" presetID="21" presetClass="entr" presetSubtype="2" repeatCount="3000" fill="hold" grpId="0" nodeType="withEffect">
                                  <p:stCondLst>
                                    <p:cond delay="250"/>
                                  </p:stCondLst>
                                  <p:childTnLst>
                                    <p:set>
                                      <p:cBhvr>
                                        <p:cTn id="13" dur="1" fill="hold">
                                          <p:stCondLst>
                                            <p:cond delay="0"/>
                                          </p:stCondLst>
                                        </p:cTn>
                                        <p:tgtEl>
                                          <p:spTgt spid="38"/>
                                        </p:tgtEl>
                                        <p:attrNameLst>
                                          <p:attrName>style.visibility</p:attrName>
                                        </p:attrNameLst>
                                      </p:cBhvr>
                                      <p:to>
                                        <p:strVal val="visible"/>
                                      </p:to>
                                    </p:set>
                                    <p:animEffect transition="in" filter="wheel(2)">
                                      <p:cBhvr>
                                        <p:cTn id="14" dur="75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par>
                                <p:cTn id="28" presetID="22" presetClass="entr" presetSubtype="2" fill="hold" grpId="0" nodeType="withEffect">
                                  <p:stCondLst>
                                    <p:cond delay="150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500"/>
                                        <p:tgtEl>
                                          <p:spTgt spid="14"/>
                                        </p:tgtEl>
                                      </p:cBhvr>
                                    </p:animEffect>
                                  </p:childTnLst>
                                </p:cTn>
                              </p:par>
                              <p:par>
                                <p:cTn id="31" presetID="22" presetClass="entr" presetSubtype="2" fill="hold" grpId="1" nodeType="withEffect">
                                  <p:stCondLst>
                                    <p:cond delay="250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1750"/>
                                        <p:tgtEl>
                                          <p:spTgt spid="14"/>
                                        </p:tgtEl>
                                      </p:cBhvr>
                                    </p:animEffect>
                                  </p:childTnLst>
                                </p:cTn>
                              </p:par>
                              <p:par>
                                <p:cTn id="34" presetID="21" presetClass="entr" presetSubtype="1" fill="hold" grpId="1" nodeType="withEffect">
                                  <p:stCondLst>
                                    <p:cond delay="250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175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ircle(in)">
                                      <p:cBhvr>
                                        <p:cTn id="4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0" grpId="1" animBg="1"/>
      <p:bldP spid="14" grpId="0" animBg="1"/>
      <p:bldP spid="14" grpId="1" animBg="1"/>
      <p:bldP spid="15" grpId="0"/>
      <p:bldP spid="18" grpId="0"/>
      <p:bldP spid="22"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92875"/>
            <a:ext cx="2743200" cy="365125"/>
          </a:xfrm>
        </p:spPr>
        <p:txBody>
          <a:bodyPr/>
          <a:lstStyle/>
          <a:p>
            <a:fld id="{0FAB87E4-7748-4117-92E5-790DAABEC644}" type="slidenum">
              <a:rPr lang="en-US" smtClean="0">
                <a:solidFill>
                  <a:sysClr val="windowText" lastClr="000000"/>
                </a:solidFill>
              </a:rPr>
              <a:t>5</a:t>
            </a:fld>
            <a:endParaRPr lang="en-US" dirty="0">
              <a:solidFill>
                <a:sysClr val="windowText" lastClr="000000"/>
              </a:solidFill>
            </a:endParaRPr>
          </a:p>
        </p:txBody>
      </p:sp>
      <p:sp>
        <p:nvSpPr>
          <p:cNvPr id="3" name="Rectangle 2"/>
          <p:cNvSpPr/>
          <p:nvPr/>
        </p:nvSpPr>
        <p:spPr>
          <a:xfrm>
            <a:off x="6349405" y="1704513"/>
            <a:ext cx="5248834" cy="4998127"/>
          </a:xfrm>
          <a:prstGeom prst="rect">
            <a:avLst/>
          </a:prstGeom>
          <a:solidFill>
            <a:schemeClr val="accent1">
              <a:lumMod val="20000"/>
              <a:lumOff val="80000"/>
              <a:alpha val="70000"/>
            </a:schemeClr>
          </a:solidFill>
          <a:ln w="76200">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rgbClr val="002060"/>
                </a:solidFill>
              </a:rPr>
              <a:t>2. What two characteristics that begin the </a:t>
            </a:r>
            <a:br>
              <a:rPr lang="en-CA" sz="3600" dirty="0">
                <a:solidFill>
                  <a:srgbClr val="002060"/>
                </a:solidFill>
              </a:rPr>
            </a:br>
            <a:r>
              <a:rPr lang="en-CA" sz="3600" b="1" i="1" dirty="0">
                <a:ln>
                  <a:solidFill>
                    <a:srgbClr val="663300"/>
                  </a:solidFill>
                </a:ln>
                <a:solidFill>
                  <a:srgbClr val="0066FF"/>
                </a:solidFill>
              </a:rPr>
              <a:t>Atonement </a:t>
            </a:r>
            <a:r>
              <a:rPr lang="en-CA" sz="3600" b="1" i="1" u="sng" dirty="0">
                <a:ln>
                  <a:solidFill>
                    <a:srgbClr val="663300"/>
                  </a:solidFill>
                </a:ln>
                <a:solidFill>
                  <a:srgbClr val="0066FF"/>
                </a:solidFill>
              </a:rPr>
              <a:t>Sabbath</a:t>
            </a:r>
            <a:r>
              <a:rPr lang="en-CA" sz="3600" b="1" i="1" dirty="0">
                <a:ln>
                  <a:solidFill>
                    <a:srgbClr val="663300"/>
                  </a:solidFill>
                </a:ln>
                <a:solidFill>
                  <a:srgbClr val="0066FF"/>
                </a:solidFill>
              </a:rPr>
              <a:t> </a:t>
            </a:r>
            <a:br>
              <a:rPr lang="en-CA" sz="3600" b="1" i="1" dirty="0">
                <a:ln>
                  <a:solidFill>
                    <a:srgbClr val="663300"/>
                  </a:solidFill>
                </a:ln>
                <a:solidFill>
                  <a:srgbClr val="0066FF"/>
                </a:solidFill>
              </a:rPr>
            </a:br>
            <a:r>
              <a:rPr lang="en-CA" sz="3600" dirty="0">
                <a:solidFill>
                  <a:srgbClr val="002060"/>
                </a:solidFill>
              </a:rPr>
              <a:t>by the </a:t>
            </a:r>
            <a:r>
              <a:rPr lang="en-CA" sz="3600" b="1" dirty="0">
                <a:ln>
                  <a:solidFill>
                    <a:srgbClr val="0066FF"/>
                  </a:solidFill>
                </a:ln>
                <a:solidFill>
                  <a:srgbClr val="FF00FF"/>
                </a:solidFill>
                <a:effectLst>
                  <a:glow rad="127000">
                    <a:srgbClr val="99FF99"/>
                  </a:glow>
                </a:effectLst>
              </a:rPr>
              <a:t>evening</a:t>
            </a:r>
            <a:r>
              <a:rPr lang="en-CA" sz="3600" dirty="0">
                <a:solidFill>
                  <a:srgbClr val="002060"/>
                </a:solidFill>
              </a:rPr>
              <a:t> of Tishri 9 cause it to take part </a:t>
            </a:r>
            <a:br>
              <a:rPr lang="en-CA" sz="3600" dirty="0">
                <a:solidFill>
                  <a:srgbClr val="002060"/>
                </a:solidFill>
              </a:rPr>
            </a:br>
            <a:r>
              <a:rPr lang="en-CA" sz="3600" dirty="0">
                <a:solidFill>
                  <a:srgbClr val="002060"/>
                </a:solidFill>
              </a:rPr>
              <a:t>on </a:t>
            </a:r>
            <a:r>
              <a:rPr lang="en-CA" sz="3600" b="1" u="sng" dirty="0">
                <a:ln>
                  <a:solidFill>
                    <a:srgbClr val="0066FF"/>
                  </a:solidFill>
                </a:ln>
                <a:solidFill>
                  <a:srgbClr val="FF0000"/>
                </a:solidFill>
              </a:rPr>
              <a:t>two</a:t>
            </a:r>
            <a:r>
              <a:rPr lang="en-CA" sz="3600" dirty="0">
                <a:solidFill>
                  <a:srgbClr val="002060"/>
                </a:solidFill>
              </a:rPr>
              <a:t> days?  Would a “false  mixture” and tradition have an effect?</a:t>
            </a:r>
          </a:p>
        </p:txBody>
      </p:sp>
      <p:sp>
        <p:nvSpPr>
          <p:cNvPr id="4" name="Rounded Rectangle 3"/>
          <p:cNvSpPr/>
          <p:nvPr/>
        </p:nvSpPr>
        <p:spPr>
          <a:xfrm>
            <a:off x="997547" y="255078"/>
            <a:ext cx="10015593" cy="1293197"/>
          </a:xfrm>
          <a:prstGeom prst="roundRect">
            <a:avLst>
              <a:gd name="adj" fmla="val 13493"/>
            </a:avLst>
          </a:prstGeom>
          <a:solidFill>
            <a:schemeClr val="accent2">
              <a:lumMod val="20000"/>
              <a:lumOff val="80000"/>
              <a:alpha val="57000"/>
            </a:schemeClr>
          </a:solidFill>
          <a:ln w="76200">
            <a:solidFill>
              <a:schemeClr val="accent5">
                <a:lumMod val="75000"/>
              </a:schemeClr>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7200" b="1" dirty="0">
                <a:ln w="1905">
                  <a:solidFill>
                    <a:sysClr val="windowText" lastClr="000000"/>
                  </a:solidFill>
                </a:ln>
                <a:solidFill>
                  <a:schemeClr val="accent4">
                    <a:lumMod val="75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Questions for Atonement</a:t>
            </a:r>
          </a:p>
        </p:txBody>
      </p:sp>
      <p:sp>
        <p:nvSpPr>
          <p:cNvPr id="6" name="Rectangle 5"/>
          <p:cNvSpPr/>
          <p:nvPr/>
        </p:nvSpPr>
        <p:spPr>
          <a:xfrm>
            <a:off x="303689" y="1851371"/>
            <a:ext cx="3609404" cy="2806115"/>
          </a:xfrm>
          <a:prstGeom prst="rect">
            <a:avLst/>
          </a:prstGeom>
          <a:solidFill>
            <a:schemeClr val="accent1">
              <a:lumMod val="20000"/>
              <a:lumOff val="80000"/>
              <a:alpha val="70000"/>
            </a:schemeClr>
          </a:solidFill>
          <a:ln w="76200">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rgbClr val="002060"/>
                </a:solidFill>
              </a:rPr>
              <a:t>1. When does the actual Sabbath Day of Atonement begin and when does it end??</a:t>
            </a:r>
          </a:p>
        </p:txBody>
      </p:sp>
      <p:sp>
        <p:nvSpPr>
          <p:cNvPr id="7" name="Rectangle 6"/>
          <p:cNvSpPr/>
          <p:nvPr/>
        </p:nvSpPr>
        <p:spPr>
          <a:xfrm>
            <a:off x="608490" y="4939732"/>
            <a:ext cx="5253732" cy="1752749"/>
          </a:xfrm>
          <a:prstGeom prst="rect">
            <a:avLst/>
          </a:prstGeom>
          <a:solidFill>
            <a:schemeClr val="accent1">
              <a:lumMod val="20000"/>
              <a:lumOff val="80000"/>
              <a:alpha val="70000"/>
            </a:schemeClr>
          </a:solidFill>
          <a:ln w="76200">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rgbClr val="002060"/>
                </a:solidFill>
              </a:rPr>
              <a:t>3. </a:t>
            </a:r>
            <a:r>
              <a:rPr lang="en-CA" sz="3600" u="sng" dirty="0">
                <a:ln>
                  <a:solidFill>
                    <a:srgbClr val="FF3399"/>
                  </a:solidFill>
                </a:ln>
                <a:solidFill>
                  <a:srgbClr val="CC66FF"/>
                </a:solidFill>
                <a:latin typeface="Arial Black" panose="020B0A04020102020204" pitchFamily="34" charset="0"/>
              </a:rPr>
              <a:t>What</a:t>
            </a:r>
            <a:r>
              <a:rPr lang="en-CA" sz="3600" dirty="0">
                <a:solidFill>
                  <a:srgbClr val="002060"/>
                </a:solidFill>
              </a:rPr>
              <a:t> are we commanded to </a:t>
            </a:r>
            <a:r>
              <a:rPr lang="en-CA" sz="3600" b="1" u="sng" dirty="0">
                <a:ln>
                  <a:solidFill>
                    <a:srgbClr val="0066FF"/>
                  </a:solidFill>
                </a:ln>
                <a:solidFill>
                  <a:srgbClr val="FF00FF"/>
                </a:solidFill>
              </a:rPr>
              <a:t>be</a:t>
            </a:r>
            <a:r>
              <a:rPr lang="en-CA" sz="3600" b="1" dirty="0">
                <a:ln>
                  <a:solidFill>
                    <a:srgbClr val="0066FF"/>
                  </a:solidFill>
                </a:ln>
                <a:solidFill>
                  <a:srgbClr val="FF00FF"/>
                </a:solidFill>
              </a:rPr>
              <a:t>g</a:t>
            </a:r>
            <a:r>
              <a:rPr lang="en-CA" sz="3600" b="1" u="sng" dirty="0">
                <a:ln>
                  <a:solidFill>
                    <a:srgbClr val="0066FF"/>
                  </a:solidFill>
                </a:ln>
                <a:solidFill>
                  <a:srgbClr val="FF00FF"/>
                </a:solidFill>
              </a:rPr>
              <a:t>in</a:t>
            </a:r>
            <a:r>
              <a:rPr lang="en-CA" sz="3600" dirty="0">
                <a:solidFill>
                  <a:srgbClr val="002060"/>
                </a:solidFill>
              </a:rPr>
              <a:t> on the evening of Tishri 9?   </a:t>
            </a:r>
          </a:p>
        </p:txBody>
      </p:sp>
    </p:spTree>
    <p:extLst>
      <p:ext uri="{BB962C8B-B14F-4D97-AF65-F5344CB8AC3E}">
        <p14:creationId xmlns:p14="http://schemas.microsoft.com/office/powerpoint/2010/main" val="15615052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95F1FD"/>
            </a:gs>
            <a:gs pos="63000">
              <a:srgbClr val="FFFF00">
                <a:alpha val="57000"/>
              </a:srgbClr>
            </a:gs>
            <a:gs pos="100000">
              <a:srgbClr val="FF0066">
                <a:alpha val="56000"/>
              </a:srgbClr>
            </a:gs>
          </a:gsLst>
          <a:lin ang="102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697"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h="25400" prst="softRound"/>
            </a:sp3d>
          </a:bodyPr>
          <a:lstStyle/>
          <a:p>
            <a:pPr lvl="0">
              <a:lnSpc>
                <a:spcPct val="100000"/>
              </a:lnSpc>
              <a:spcBef>
                <a:spcPts val="0"/>
              </a:spcBef>
            </a:pPr>
            <a:r>
              <a:rPr lang="en-CA" sz="6600" b="1" i="1" dirty="0">
                <a:ln>
                  <a:solidFill>
                    <a:srgbClr val="FF00FF"/>
                  </a:solidFill>
                </a:ln>
                <a:solidFill>
                  <a:srgbClr val="0000FF"/>
                </a:solidFill>
                <a:effectLst>
                  <a:glow rad="127000">
                    <a:srgbClr val="FFFF00"/>
                  </a:glow>
                </a:effectLst>
                <a:latin typeface="Georgia" panose="02040502050405020303" pitchFamily="18" charset="0"/>
              </a:rPr>
              <a:t>Why</a:t>
            </a:r>
            <a:r>
              <a:rPr lang="en-US" sz="4400" dirty="0">
                <a:solidFill>
                  <a:schemeClr val="tx1">
                    <a:lumMod val="95000"/>
                    <a:lumOff val="5000"/>
                  </a:schemeClr>
                </a:solidFill>
              </a:rPr>
              <a:t> </a:t>
            </a:r>
            <a:r>
              <a:rPr lang="en-US" sz="2800" dirty="0">
                <a:solidFill>
                  <a:schemeClr val="tx1">
                    <a:lumMod val="95000"/>
                    <a:lumOff val="5000"/>
                  </a:schemeClr>
                </a:solidFill>
              </a:rPr>
              <a:t>is it that in Genesis 1, </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One</a:t>
            </a:r>
            <a:r>
              <a:rPr lang="en-US" sz="2800" dirty="0">
                <a:solidFill>
                  <a:schemeClr val="tx1">
                    <a:lumMod val="95000"/>
                    <a:lumOff val="5000"/>
                  </a:schemeClr>
                </a:solidFill>
              </a:rPr>
              <a:t> 	    ended at Dawn </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Two </a:t>
            </a:r>
            <a:r>
              <a:rPr lang="en-US" sz="2800" dirty="0">
                <a:solidFill>
                  <a:schemeClr val="tx1">
                    <a:lumMod val="95000"/>
                    <a:lumOff val="5000"/>
                  </a:schemeClr>
                </a:solidFill>
              </a:rPr>
              <a:t>	    ended at Dawn</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Three  </a:t>
            </a:r>
            <a:r>
              <a:rPr lang="en-US" sz="2800" dirty="0">
                <a:solidFill>
                  <a:schemeClr val="tx1">
                    <a:lumMod val="95000"/>
                    <a:lumOff val="5000"/>
                  </a:schemeClr>
                </a:solidFill>
              </a:rPr>
              <a:t>	    ended at Dawn</a:t>
            </a:r>
          </a:p>
          <a:p>
            <a:pPr lvl="0">
              <a:lnSpc>
                <a:spcPct val="100000"/>
              </a:lnSpc>
              <a:spcBef>
                <a:spcPts val="0"/>
              </a:spcBef>
            </a:pPr>
            <a:r>
              <a:rPr lang="en-US" sz="2800" dirty="0">
                <a:solidFill>
                  <a:schemeClr val="tx1">
                    <a:lumMod val="95000"/>
                    <a:lumOff val="5000"/>
                  </a:schemeClr>
                </a:solidFill>
              </a:rPr>
              <a:t>	Day </a:t>
            </a:r>
            <a:r>
              <a:rPr lang="en-US" sz="2800" b="1" dirty="0">
                <a:ln>
                  <a:solidFill>
                    <a:srgbClr val="0000FF"/>
                  </a:solidFill>
                </a:ln>
                <a:solidFill>
                  <a:srgbClr val="E329D6"/>
                </a:solidFill>
              </a:rPr>
              <a:t>Four    </a:t>
            </a:r>
            <a:r>
              <a:rPr lang="en-US" sz="2800" dirty="0">
                <a:solidFill>
                  <a:schemeClr val="tx1">
                    <a:lumMod val="95000"/>
                    <a:lumOff val="5000"/>
                  </a:schemeClr>
                </a:solidFill>
              </a:rPr>
              <a:t>	    ended at Dawn</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Five     </a:t>
            </a:r>
            <a:r>
              <a:rPr lang="en-US" sz="2800" dirty="0">
                <a:solidFill>
                  <a:schemeClr val="tx1">
                    <a:lumMod val="95000"/>
                    <a:lumOff val="5000"/>
                  </a:schemeClr>
                </a:solidFill>
              </a:rPr>
              <a:t>	    ended at Dawn </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Six </a:t>
            </a:r>
            <a:r>
              <a:rPr lang="en-US" sz="2800" dirty="0">
                <a:solidFill>
                  <a:schemeClr val="tx1">
                    <a:lumMod val="95000"/>
                    <a:lumOff val="5000"/>
                  </a:schemeClr>
                </a:solidFill>
              </a:rPr>
              <a:t>	    ended at Dawn</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i="1" dirty="0">
                <a:ln>
                  <a:solidFill>
                    <a:srgbClr val="0000FF"/>
                  </a:solidFill>
                </a:ln>
                <a:solidFill>
                  <a:srgbClr val="00FFFF"/>
                </a:solidFill>
                <a:latin typeface="Arial Black" panose="020B0A04020102020204" pitchFamily="34" charset="0"/>
              </a:rPr>
              <a:t>SEVEN</a:t>
            </a:r>
            <a:r>
              <a:rPr lang="en-US" sz="2000" i="1" dirty="0">
                <a:ln>
                  <a:solidFill>
                    <a:srgbClr val="0000FF"/>
                  </a:solidFill>
                </a:ln>
                <a:solidFill>
                  <a:srgbClr val="00FFFF"/>
                </a:solidFill>
                <a:latin typeface="Arial Black" panose="020B0A04020102020204" pitchFamily="34" charset="0"/>
              </a:rPr>
              <a:t>  </a:t>
            </a:r>
            <a:r>
              <a:rPr lang="en-US" sz="2800" dirty="0">
                <a:solidFill>
                  <a:schemeClr val="tx1">
                    <a:lumMod val="95000"/>
                    <a:lumOff val="5000"/>
                  </a:schemeClr>
                </a:solidFill>
              </a:rPr>
              <a:t>ended at Dawn</a:t>
            </a:r>
          </a:p>
          <a:p>
            <a:pPr lvl="0">
              <a:lnSpc>
                <a:spcPct val="100000"/>
              </a:lnSpc>
              <a:spcBef>
                <a:spcPts val="0"/>
              </a:spcBef>
            </a:pPr>
            <a:r>
              <a:rPr lang="en-US" sz="2800" dirty="0">
                <a:solidFill>
                  <a:schemeClr val="tx1">
                    <a:lumMod val="95000"/>
                    <a:lumOff val="5000"/>
                  </a:schemeClr>
                </a:solidFill>
              </a:rPr>
              <a:t>  </a:t>
            </a:r>
            <a:r>
              <a:rPr lang="en-US" sz="2800" b="1" i="1" dirty="0">
                <a:solidFill>
                  <a:schemeClr val="accent5">
                    <a:lumMod val="75000"/>
                  </a:schemeClr>
                </a:solidFill>
              </a:rPr>
              <a:t>Matt 28:1 </a:t>
            </a:r>
            <a:r>
              <a:rPr lang="en-US" sz="2800" dirty="0">
                <a:solidFill>
                  <a:schemeClr val="tx1">
                    <a:lumMod val="95000"/>
                    <a:lumOff val="5000"/>
                  </a:schemeClr>
                </a:solidFill>
              </a:rPr>
              <a:t>– the </a:t>
            </a:r>
            <a:r>
              <a:rPr lang="en-US" sz="2800" i="1" dirty="0">
                <a:ln>
                  <a:solidFill>
                    <a:srgbClr val="0000FF"/>
                  </a:solidFill>
                </a:ln>
                <a:solidFill>
                  <a:srgbClr val="00FFFF"/>
                </a:solidFill>
                <a:latin typeface="Arial Black" panose="020B0A04020102020204" pitchFamily="34" charset="0"/>
              </a:rPr>
              <a:t>Shabbat</a:t>
            </a:r>
            <a:r>
              <a:rPr lang="en-US" sz="2800" dirty="0">
                <a:solidFill>
                  <a:schemeClr val="tx1">
                    <a:lumMod val="95000"/>
                    <a:lumOff val="5000"/>
                  </a:schemeClr>
                </a:solidFill>
              </a:rPr>
              <a:t> </a:t>
            </a:r>
            <a:r>
              <a:rPr lang="en-US" sz="2800" b="1" i="1" dirty="0">
                <a:solidFill>
                  <a:srgbClr val="0000FF"/>
                </a:solidFill>
              </a:rPr>
              <a:t>ended at Dawn </a:t>
            </a:r>
            <a:r>
              <a:rPr lang="en-US" sz="2800" dirty="0">
                <a:solidFill>
                  <a:schemeClr val="tx1">
                    <a:lumMod val="95000"/>
                    <a:lumOff val="5000"/>
                  </a:schemeClr>
                </a:solidFill>
              </a:rPr>
              <a:t/>
            </a:r>
            <a:br>
              <a:rPr lang="en-US" sz="2800" dirty="0">
                <a:solidFill>
                  <a:schemeClr val="tx1">
                    <a:lumMod val="95000"/>
                    <a:lumOff val="5000"/>
                  </a:schemeClr>
                </a:solidFill>
              </a:rPr>
            </a:br>
            <a:r>
              <a:rPr lang="en-US" sz="2800" dirty="0">
                <a:solidFill>
                  <a:schemeClr val="tx1">
                    <a:lumMod val="95000"/>
                    <a:lumOff val="5000"/>
                  </a:schemeClr>
                </a:solidFill>
              </a:rPr>
              <a:t>  </a:t>
            </a:r>
            <a:r>
              <a:rPr lang="en-US" sz="2800" b="1" i="1" dirty="0" err="1">
                <a:solidFill>
                  <a:schemeClr val="accent5">
                    <a:lumMod val="75000"/>
                  </a:schemeClr>
                </a:solidFill>
              </a:rPr>
              <a:t>Exo</a:t>
            </a:r>
            <a:r>
              <a:rPr lang="en-US" sz="2800" b="1" i="1" dirty="0">
                <a:solidFill>
                  <a:schemeClr val="accent5">
                    <a:lumMod val="75000"/>
                  </a:schemeClr>
                </a:solidFill>
              </a:rPr>
              <a:t> 12:10,11; Luke 23 </a:t>
            </a:r>
            <a:r>
              <a:rPr lang="en-US" sz="2800" dirty="0">
                <a:solidFill>
                  <a:schemeClr val="tx1">
                    <a:lumMod val="95000"/>
                    <a:lumOff val="5000"/>
                  </a:schemeClr>
                </a:solidFill>
              </a:rPr>
              <a:t>– The “Preparation Day” ended at Dawn</a:t>
            </a:r>
          </a:p>
          <a:p>
            <a:pPr lvl="0">
              <a:lnSpc>
                <a:spcPct val="100000"/>
              </a:lnSpc>
              <a:spcBef>
                <a:spcPts val="0"/>
              </a:spcBef>
            </a:pPr>
            <a:r>
              <a:rPr lang="en-US" sz="2800" dirty="0">
                <a:solidFill>
                  <a:schemeClr val="tx1">
                    <a:lumMod val="95000"/>
                    <a:lumOff val="5000"/>
                  </a:schemeClr>
                </a:solidFill>
              </a:rPr>
              <a:t> </a:t>
            </a:r>
            <a:r>
              <a:rPr lang="en-US" sz="2800" b="1" i="1" dirty="0">
                <a:solidFill>
                  <a:srgbClr val="FF0000"/>
                </a:solidFill>
              </a:rPr>
              <a:t>Remember:  </a:t>
            </a:r>
            <a:r>
              <a:rPr lang="en-US" sz="2800" i="1" dirty="0">
                <a:solidFill>
                  <a:schemeClr val="tx1">
                    <a:lumMod val="95000"/>
                    <a:lumOff val="5000"/>
                  </a:schemeClr>
                </a:solidFill>
              </a:rPr>
              <a:t>Atonement </a:t>
            </a:r>
            <a:r>
              <a:rPr lang="en-US" sz="2800" dirty="0">
                <a:solidFill>
                  <a:schemeClr val="tx1">
                    <a:lumMod val="95000"/>
                    <a:lumOff val="5000"/>
                  </a:schemeClr>
                </a:solidFill>
              </a:rPr>
              <a:t>Shabbat (as every other Shabbat) has a </a:t>
            </a:r>
            <a:br>
              <a:rPr lang="en-US" sz="2800" dirty="0">
                <a:solidFill>
                  <a:schemeClr val="tx1">
                    <a:lumMod val="95000"/>
                    <a:lumOff val="5000"/>
                  </a:schemeClr>
                </a:solidFill>
              </a:rPr>
            </a:br>
            <a:r>
              <a:rPr lang="en-US" sz="2800" dirty="0">
                <a:solidFill>
                  <a:schemeClr val="tx1">
                    <a:lumMod val="95000"/>
                    <a:lumOff val="5000"/>
                  </a:schemeClr>
                </a:solidFill>
              </a:rPr>
              <a:t> </a:t>
            </a:r>
            <a:r>
              <a:rPr lang="en-US" sz="2800" b="1" dirty="0">
                <a:solidFill>
                  <a:srgbClr val="0000FF"/>
                </a:solidFill>
              </a:rPr>
              <a:t>“ 24 hour REST PERIOD” </a:t>
            </a:r>
            <a:r>
              <a:rPr lang="en-US" sz="2800" dirty="0">
                <a:solidFill>
                  <a:schemeClr val="tx1">
                    <a:lumMod val="95000"/>
                    <a:lumOff val="5000"/>
                  </a:schemeClr>
                </a:solidFill>
              </a:rPr>
              <a:t>from </a:t>
            </a:r>
            <a:r>
              <a:rPr lang="en-US" sz="2800" b="1" u="sng" dirty="0">
                <a:solidFill>
                  <a:schemeClr val="tx1">
                    <a:lumMod val="95000"/>
                    <a:lumOff val="5000"/>
                  </a:schemeClr>
                </a:solidFill>
              </a:rPr>
              <a:t>ALL</a:t>
            </a:r>
            <a:r>
              <a:rPr lang="en-US" sz="2800" dirty="0">
                <a:solidFill>
                  <a:schemeClr val="tx1">
                    <a:lumMod val="95000"/>
                    <a:lumOff val="5000"/>
                  </a:schemeClr>
                </a:solidFill>
              </a:rPr>
              <a:t> THE WORLD’S ACTIVITIES!    </a:t>
            </a:r>
            <a:endParaRPr lang="en-US" sz="2800" i="1" dirty="0">
              <a:solidFill>
                <a:schemeClr val="tx1">
                  <a:lumMod val="95000"/>
                  <a:lumOff val="5000"/>
                </a:schemeClr>
              </a:solidFill>
            </a:endParaRPr>
          </a:p>
        </p:txBody>
      </p:sp>
      <p:sp>
        <p:nvSpPr>
          <p:cNvPr id="7" name="Slide Number Placeholder 6"/>
          <p:cNvSpPr>
            <a:spLocks noGrp="1"/>
          </p:cNvSpPr>
          <p:nvPr>
            <p:ph type="sldNum" sz="quarter" idx="12"/>
          </p:nvPr>
        </p:nvSpPr>
        <p:spPr>
          <a:xfrm>
            <a:off x="11539678" y="6379542"/>
            <a:ext cx="504461" cy="365125"/>
          </a:xfrm>
        </p:spPr>
        <p:txBody>
          <a:bodyPr/>
          <a:lstStyle/>
          <a:p>
            <a:fld id="{0FAB87E4-7748-4117-92E5-790DAABEC644}" type="slidenum">
              <a:rPr lang="en-US" sz="1400" b="1" smtClean="0">
                <a:solidFill>
                  <a:schemeClr val="tx1"/>
                </a:solidFill>
              </a:rPr>
              <a:t>50</a:t>
            </a:fld>
            <a:endParaRPr lang="en-US" sz="1400" b="1" dirty="0">
              <a:solidFill>
                <a:schemeClr val="tx1"/>
              </a:solidFill>
            </a:endParaRPr>
          </a:p>
        </p:txBody>
      </p:sp>
      <p:sp>
        <p:nvSpPr>
          <p:cNvPr id="16" name="Rectangle 15"/>
          <p:cNvSpPr/>
          <p:nvPr/>
        </p:nvSpPr>
        <p:spPr>
          <a:xfrm>
            <a:off x="6315342" y="185614"/>
            <a:ext cx="5728797" cy="3906326"/>
          </a:xfrm>
          <a:prstGeom prst="rect">
            <a:avLst/>
          </a:prstGeom>
          <a:solidFill>
            <a:schemeClr val="accent2">
              <a:lumMod val="60000"/>
              <a:lumOff val="40000"/>
            </a:schemeClr>
          </a:solidFill>
          <a:ln w="38100">
            <a:solidFill>
              <a:srgbClr val="95054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prst="angle"/>
            </a:sp3d>
          </a:bodyPr>
          <a:lstStyle/>
          <a:p>
            <a:pPr algn="ctr"/>
            <a:r>
              <a:rPr lang="en-CA" sz="6600" b="1" i="1" dirty="0">
                <a:ln>
                  <a:solidFill>
                    <a:srgbClr val="FF00FF"/>
                  </a:solidFill>
                </a:ln>
                <a:solidFill>
                  <a:srgbClr val="0000FF"/>
                </a:solidFill>
                <a:effectLst>
                  <a:glow rad="127000">
                    <a:srgbClr val="FFFF00"/>
                  </a:glow>
                </a:effectLst>
                <a:latin typeface="Georgia" panose="02040502050405020303" pitchFamily="18" charset="0"/>
              </a:rPr>
              <a:t>Why</a:t>
            </a:r>
            <a:r>
              <a:rPr lang="en-CA" sz="3600" b="1" i="1" dirty="0">
                <a:ln>
                  <a:solidFill>
                    <a:srgbClr val="FF00FF"/>
                  </a:solidFill>
                </a:ln>
                <a:solidFill>
                  <a:srgbClr val="0000FF"/>
                </a:solidFill>
                <a:effectLst>
                  <a:glow rad="127000">
                    <a:srgbClr val="FFFF00"/>
                  </a:glow>
                </a:effectLst>
                <a:latin typeface="Georgia" panose="02040502050405020303" pitchFamily="18" charset="0"/>
              </a:rPr>
              <a:t> </a:t>
            </a:r>
            <a:r>
              <a:rPr lang="en-CA" sz="2700" dirty="0">
                <a:solidFill>
                  <a:schemeClr val="tx1"/>
                </a:solidFill>
              </a:rPr>
              <a:t>do we </a:t>
            </a:r>
            <a:r>
              <a:rPr lang="en-CA" sz="2700" b="1" i="1" u="sng" dirty="0">
                <a:solidFill>
                  <a:schemeClr val="tx1"/>
                </a:solidFill>
                <a:effectLst>
                  <a:glow rad="127000">
                    <a:srgbClr val="CC66FF"/>
                  </a:glow>
                </a:effectLst>
                <a:latin typeface="Arial Black" panose="020B0A04020102020204" pitchFamily="34" charset="0"/>
              </a:rPr>
              <a:t>NOT</a:t>
            </a:r>
            <a:r>
              <a:rPr lang="en-CA" sz="2700" dirty="0">
                <a:solidFill>
                  <a:schemeClr val="tx1"/>
                </a:solidFill>
              </a:rPr>
              <a:t>  find </a:t>
            </a:r>
            <a:r>
              <a:rPr lang="en-CA" sz="2700" b="1" dirty="0" err="1">
                <a:solidFill>
                  <a:srgbClr val="0000FF"/>
                </a:solidFill>
              </a:rPr>
              <a:t>Yahuah’s</a:t>
            </a:r>
            <a:r>
              <a:rPr lang="en-CA" sz="2700" dirty="0">
                <a:solidFill>
                  <a:schemeClr val="tx1"/>
                </a:solidFill>
              </a:rPr>
              <a:t> instruction to end the </a:t>
            </a:r>
            <a:r>
              <a:rPr lang="en-CA" sz="2700" b="1" dirty="0">
                <a:solidFill>
                  <a:srgbClr val="0000FF"/>
                </a:solidFill>
              </a:rPr>
              <a:t>Shabbat</a:t>
            </a:r>
            <a:r>
              <a:rPr lang="en-CA" sz="2700" dirty="0">
                <a:solidFill>
                  <a:schemeClr val="tx1"/>
                </a:solidFill>
              </a:rPr>
              <a:t> at the </a:t>
            </a:r>
            <a:r>
              <a:rPr lang="en-CA" sz="2700" u="sng" dirty="0">
                <a:solidFill>
                  <a:schemeClr val="tx1"/>
                </a:solidFill>
              </a:rPr>
              <a:t>end of </a:t>
            </a:r>
            <a:r>
              <a:rPr lang="en-CA" sz="2700" u="sng" dirty="0" err="1">
                <a:solidFill>
                  <a:schemeClr val="tx1"/>
                </a:solidFill>
              </a:rPr>
              <a:t>ereb</a:t>
            </a:r>
            <a:r>
              <a:rPr lang="en-CA" sz="2700" dirty="0">
                <a:solidFill>
                  <a:schemeClr val="tx1"/>
                </a:solidFill>
              </a:rPr>
              <a:t> </a:t>
            </a:r>
            <a:r>
              <a:rPr lang="en-CA" sz="2700" b="1" u="sng" dirty="0">
                <a:ln>
                  <a:solidFill>
                    <a:schemeClr val="tx1"/>
                  </a:solidFill>
                </a:ln>
                <a:solidFill>
                  <a:srgbClr val="E329D6"/>
                </a:solidFill>
              </a:rPr>
              <a:t>twili</a:t>
            </a:r>
            <a:r>
              <a:rPr lang="en-CA" sz="2700" b="1" dirty="0">
                <a:ln>
                  <a:solidFill>
                    <a:schemeClr val="tx1"/>
                  </a:solidFill>
                </a:ln>
                <a:solidFill>
                  <a:srgbClr val="E329D6"/>
                </a:solidFill>
              </a:rPr>
              <a:t>g</a:t>
            </a:r>
            <a:r>
              <a:rPr lang="en-CA" sz="2700" b="1" u="sng" dirty="0">
                <a:ln>
                  <a:solidFill>
                    <a:schemeClr val="tx1"/>
                  </a:solidFill>
                </a:ln>
                <a:solidFill>
                  <a:srgbClr val="E329D6"/>
                </a:solidFill>
              </a:rPr>
              <a:t>ht</a:t>
            </a:r>
            <a:r>
              <a:rPr lang="en-CA" sz="2700" b="1" dirty="0">
                <a:ln>
                  <a:solidFill>
                    <a:schemeClr val="tx1"/>
                  </a:solidFill>
                </a:ln>
                <a:solidFill>
                  <a:srgbClr val="E329D6"/>
                </a:solidFill>
              </a:rPr>
              <a:t>? </a:t>
            </a:r>
            <a:r>
              <a:rPr lang="en-CA" sz="2700" dirty="0">
                <a:solidFill>
                  <a:schemeClr val="tx1"/>
                </a:solidFill>
              </a:rPr>
              <a:t>Why do we </a:t>
            </a:r>
            <a:r>
              <a:rPr lang="en-CA" sz="2700" b="1" i="1" u="sng" dirty="0">
                <a:solidFill>
                  <a:schemeClr val="tx1"/>
                </a:solidFill>
              </a:rPr>
              <a:t>not</a:t>
            </a:r>
            <a:r>
              <a:rPr lang="en-CA" sz="2700" dirty="0">
                <a:solidFill>
                  <a:schemeClr val="tx1"/>
                </a:solidFill>
              </a:rPr>
              <a:t> find </a:t>
            </a:r>
            <a:r>
              <a:rPr lang="en-CA" sz="2700" b="1" i="1" dirty="0">
                <a:solidFill>
                  <a:schemeClr val="tx1"/>
                </a:solidFill>
                <a:effectLst>
                  <a:glow rad="127000">
                    <a:srgbClr val="66FF33"/>
                  </a:glow>
                </a:effectLst>
              </a:rPr>
              <a:t>this specific pattern anywhere</a:t>
            </a:r>
            <a:r>
              <a:rPr lang="en-CA" sz="2700" dirty="0">
                <a:solidFill>
                  <a:schemeClr val="tx1"/>
                </a:solidFill>
              </a:rPr>
              <a:t> in the Scriptures?</a:t>
            </a:r>
          </a:p>
          <a:p>
            <a:pPr algn="ctr"/>
            <a:r>
              <a:rPr lang="en-CA" sz="2200" dirty="0">
                <a:solidFill>
                  <a:schemeClr val="tx1"/>
                </a:solidFill>
              </a:rPr>
              <a:t>What gives us the right to claim </a:t>
            </a:r>
            <a:r>
              <a:rPr lang="en-CA" sz="2400" dirty="0">
                <a:solidFill>
                  <a:srgbClr val="0000FF"/>
                </a:solidFill>
              </a:rPr>
              <a:t>the Atonement Shabbat ends at </a:t>
            </a:r>
            <a:r>
              <a:rPr lang="en-CA" sz="2400" dirty="0" err="1">
                <a:solidFill>
                  <a:srgbClr val="0000FF"/>
                </a:solidFill>
              </a:rPr>
              <a:t>ereb</a:t>
            </a:r>
            <a:r>
              <a:rPr lang="en-CA" sz="2400" dirty="0">
                <a:solidFill>
                  <a:srgbClr val="0000FF"/>
                </a:solidFill>
              </a:rPr>
              <a:t> twilight</a:t>
            </a:r>
            <a:r>
              <a:rPr lang="en-CA" sz="2200" dirty="0">
                <a:solidFill>
                  <a:schemeClr val="tx1"/>
                </a:solidFill>
              </a:rPr>
              <a:t> just because the Atonement observation theme (affliction) does?</a:t>
            </a:r>
          </a:p>
        </p:txBody>
      </p:sp>
      <p:cxnSp>
        <p:nvCxnSpPr>
          <p:cNvPr id="21" name="Straight Connector 20"/>
          <p:cNvCxnSpPr/>
          <p:nvPr/>
        </p:nvCxnSpPr>
        <p:spPr>
          <a:xfrm flipV="1">
            <a:off x="9776460" y="2468824"/>
            <a:ext cx="1627249" cy="14026"/>
          </a:xfrm>
          <a:prstGeom prst="line">
            <a:avLst/>
          </a:prstGeom>
          <a:ln w="38100">
            <a:solidFill>
              <a:srgbClr val="0099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699250" y="2876550"/>
            <a:ext cx="2514436" cy="6862"/>
          </a:xfrm>
          <a:prstGeom prst="line">
            <a:avLst/>
          </a:prstGeom>
          <a:ln w="38100">
            <a:solidFill>
              <a:srgbClr val="0099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12897" y="5944668"/>
            <a:ext cx="9276263" cy="661427"/>
          </a:xfrm>
          <a:prstGeom prst="roundRect">
            <a:avLst/>
          </a:prstGeom>
          <a:solidFill>
            <a:srgbClr val="002060"/>
          </a:solidFill>
          <a:ln w="38100">
            <a:solidFill>
              <a:srgbClr val="00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b="1" dirty="0">
                <a:solidFill>
                  <a:srgbClr val="00FFFF"/>
                </a:solidFill>
              </a:rPr>
              <a:t>OK!  Let’s move on to a </a:t>
            </a:r>
            <a:r>
              <a:rPr lang="en-CA" sz="2800" b="1" i="1" dirty="0">
                <a:solidFill>
                  <a:srgbClr val="FFFF00"/>
                </a:solidFill>
              </a:rPr>
              <a:t>very interesting section </a:t>
            </a:r>
            <a:r>
              <a:rPr lang="en-CA" sz="2800" b="1" dirty="0">
                <a:solidFill>
                  <a:srgbClr val="00FFFF"/>
                </a:solidFill>
              </a:rPr>
              <a:t>of Lev 23:32!</a:t>
            </a:r>
          </a:p>
        </p:txBody>
      </p:sp>
      <p:pic>
        <p:nvPicPr>
          <p:cNvPr id="40" name="Picture 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994796" y="4505610"/>
            <a:ext cx="1767993" cy="1965351"/>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Snip Diagonal Corner Rectangle 1"/>
          <p:cNvSpPr/>
          <p:nvPr/>
        </p:nvSpPr>
        <p:spPr>
          <a:xfrm>
            <a:off x="558255" y="1261654"/>
            <a:ext cx="508000" cy="2830286"/>
          </a:xfrm>
          <a:prstGeom prst="snip2DiagRect">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chemeClr val="bg1"/>
                </a:solidFill>
                <a:latin typeface="Comic Sans MS" panose="030F0702030302020204" pitchFamily="66" charset="0"/>
              </a:rPr>
              <a:t>P</a:t>
            </a:r>
            <a:br>
              <a:rPr lang="en-US" sz="2400" b="1" dirty="0">
                <a:solidFill>
                  <a:schemeClr val="bg1"/>
                </a:solidFill>
                <a:latin typeface="Comic Sans MS" panose="030F0702030302020204" pitchFamily="66" charset="0"/>
              </a:rPr>
            </a:br>
            <a:r>
              <a:rPr lang="en-US" sz="2400" b="1" dirty="0">
                <a:solidFill>
                  <a:schemeClr val="bg1"/>
                </a:solidFill>
                <a:latin typeface="Comic Sans MS" panose="030F0702030302020204" pitchFamily="66" charset="0"/>
              </a:rPr>
              <a:t>E</a:t>
            </a:r>
            <a:br>
              <a:rPr lang="en-US" sz="2400" b="1" dirty="0">
                <a:solidFill>
                  <a:schemeClr val="bg1"/>
                </a:solidFill>
                <a:latin typeface="Comic Sans MS" panose="030F0702030302020204" pitchFamily="66" charset="0"/>
              </a:rPr>
            </a:br>
            <a:r>
              <a:rPr lang="en-US" sz="2400" b="1" dirty="0">
                <a:solidFill>
                  <a:schemeClr val="bg1"/>
                </a:solidFill>
                <a:latin typeface="Comic Sans MS" panose="030F0702030302020204" pitchFamily="66" charset="0"/>
              </a:rPr>
              <a:t>RF</a:t>
            </a:r>
            <a:br>
              <a:rPr lang="en-US" sz="2400" b="1" dirty="0">
                <a:solidFill>
                  <a:schemeClr val="bg1"/>
                </a:solidFill>
                <a:latin typeface="Comic Sans MS" panose="030F0702030302020204" pitchFamily="66" charset="0"/>
              </a:rPr>
            </a:br>
            <a:r>
              <a:rPr lang="en-US" sz="2400" b="1" dirty="0">
                <a:solidFill>
                  <a:schemeClr val="bg1"/>
                </a:solidFill>
                <a:latin typeface="Comic Sans MS" panose="030F0702030302020204" pitchFamily="66" charset="0"/>
              </a:rPr>
              <a:t>E</a:t>
            </a:r>
          </a:p>
          <a:p>
            <a:pPr algn="ctr"/>
            <a:r>
              <a:rPr lang="en-US" sz="2400" b="1" dirty="0">
                <a:solidFill>
                  <a:schemeClr val="bg1"/>
                </a:solidFill>
                <a:latin typeface="Comic Sans MS" panose="030F0702030302020204" pitchFamily="66" charset="0"/>
              </a:rPr>
              <a:t>C</a:t>
            </a:r>
            <a:br>
              <a:rPr lang="en-US" sz="2400" b="1" dirty="0">
                <a:solidFill>
                  <a:schemeClr val="bg1"/>
                </a:solidFill>
                <a:latin typeface="Comic Sans MS" panose="030F0702030302020204" pitchFamily="66" charset="0"/>
              </a:rPr>
            </a:br>
            <a:r>
              <a:rPr lang="en-US" sz="2400" b="1" dirty="0">
                <a:solidFill>
                  <a:schemeClr val="bg1"/>
                </a:solidFill>
                <a:latin typeface="Comic Sans MS" panose="030F0702030302020204" pitchFamily="66" charset="0"/>
              </a:rPr>
              <a:t>T</a:t>
            </a:r>
            <a:endParaRPr lang="en-CA" sz="2400" b="1" dirty="0">
              <a:solidFill>
                <a:schemeClr val="bg1"/>
              </a:solidFill>
              <a:latin typeface="Comic Sans MS" panose="030F0702030302020204" pitchFamily="66" charset="0"/>
            </a:endParaRPr>
          </a:p>
        </p:txBody>
      </p:sp>
      <p:sp>
        <p:nvSpPr>
          <p:cNvPr id="13" name="Snip Diagonal Corner Rectangle 12"/>
          <p:cNvSpPr/>
          <p:nvPr/>
        </p:nvSpPr>
        <p:spPr>
          <a:xfrm>
            <a:off x="5650955" y="1287054"/>
            <a:ext cx="508000" cy="2830286"/>
          </a:xfrm>
          <a:prstGeom prst="snip2DiagRect">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chemeClr val="bg1"/>
                </a:solidFill>
                <a:latin typeface="Comic Sans MS" panose="030F0702030302020204" pitchFamily="66" charset="0"/>
              </a:rPr>
              <a:t>P</a:t>
            </a:r>
            <a:br>
              <a:rPr lang="en-US" sz="2400" b="1" dirty="0">
                <a:solidFill>
                  <a:schemeClr val="bg1"/>
                </a:solidFill>
                <a:latin typeface="Comic Sans MS" panose="030F0702030302020204" pitchFamily="66" charset="0"/>
              </a:rPr>
            </a:br>
            <a:r>
              <a:rPr lang="en-US" sz="2400" b="1" dirty="0">
                <a:solidFill>
                  <a:schemeClr val="bg1"/>
                </a:solidFill>
                <a:latin typeface="Comic Sans MS" panose="030F0702030302020204" pitchFamily="66" charset="0"/>
              </a:rPr>
              <a:t>A</a:t>
            </a:r>
            <a:br>
              <a:rPr lang="en-US" sz="2400" b="1" dirty="0">
                <a:solidFill>
                  <a:schemeClr val="bg1"/>
                </a:solidFill>
                <a:latin typeface="Comic Sans MS" panose="030F0702030302020204" pitchFamily="66" charset="0"/>
              </a:rPr>
            </a:br>
            <a:r>
              <a:rPr lang="en-US" sz="2400" b="1" dirty="0">
                <a:solidFill>
                  <a:schemeClr val="bg1"/>
                </a:solidFill>
                <a:latin typeface="Comic Sans MS" panose="030F0702030302020204" pitchFamily="66" charset="0"/>
              </a:rPr>
              <a:t>T</a:t>
            </a:r>
            <a:br>
              <a:rPr lang="en-US" sz="2400" b="1" dirty="0">
                <a:solidFill>
                  <a:schemeClr val="bg1"/>
                </a:solidFill>
                <a:latin typeface="Comic Sans MS" panose="030F0702030302020204" pitchFamily="66" charset="0"/>
              </a:rPr>
            </a:br>
            <a:r>
              <a:rPr lang="en-US" sz="2400" b="1" dirty="0" err="1">
                <a:solidFill>
                  <a:schemeClr val="bg1"/>
                </a:solidFill>
                <a:latin typeface="Comic Sans MS" panose="030F0702030302020204" pitchFamily="66" charset="0"/>
              </a:rPr>
              <a:t>T</a:t>
            </a:r>
            <a:r>
              <a:rPr lang="en-US" sz="2400" b="1" dirty="0">
                <a:solidFill>
                  <a:schemeClr val="bg1"/>
                </a:solidFill>
                <a:latin typeface="Comic Sans MS" panose="030F0702030302020204" pitchFamily="66" charset="0"/>
              </a:rPr>
              <a:t/>
            </a:r>
            <a:br>
              <a:rPr lang="en-US" sz="2400" b="1" dirty="0">
                <a:solidFill>
                  <a:schemeClr val="bg1"/>
                </a:solidFill>
                <a:latin typeface="Comic Sans MS" panose="030F0702030302020204" pitchFamily="66" charset="0"/>
              </a:rPr>
            </a:br>
            <a:r>
              <a:rPr lang="en-US" sz="2400" b="1" dirty="0">
                <a:solidFill>
                  <a:schemeClr val="bg1"/>
                </a:solidFill>
                <a:latin typeface="Comic Sans MS" panose="030F0702030302020204" pitchFamily="66" charset="0"/>
              </a:rPr>
              <a:t>E</a:t>
            </a:r>
          </a:p>
          <a:p>
            <a:pPr algn="ctr"/>
            <a:r>
              <a:rPr lang="en-US" sz="2400" b="1" dirty="0">
                <a:solidFill>
                  <a:schemeClr val="bg1"/>
                </a:solidFill>
                <a:latin typeface="Comic Sans MS" panose="030F0702030302020204" pitchFamily="66" charset="0"/>
              </a:rPr>
              <a:t>R</a:t>
            </a:r>
            <a:br>
              <a:rPr lang="en-US" sz="2400" b="1" dirty="0">
                <a:solidFill>
                  <a:schemeClr val="bg1"/>
                </a:solidFill>
                <a:latin typeface="Comic Sans MS" panose="030F0702030302020204" pitchFamily="66" charset="0"/>
              </a:rPr>
            </a:br>
            <a:r>
              <a:rPr lang="en-US" sz="2400" b="1" dirty="0">
                <a:solidFill>
                  <a:schemeClr val="bg1"/>
                </a:solidFill>
                <a:latin typeface="Comic Sans MS" panose="030F0702030302020204" pitchFamily="66" charset="0"/>
              </a:rPr>
              <a:t>N</a:t>
            </a:r>
            <a:endParaRPr lang="en-CA" sz="24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860572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750"/>
                                        <p:tgtEl>
                                          <p:spTgt spid="16"/>
                                        </p:tgtEl>
                                      </p:cBhvr>
                                    </p:animEffect>
                                  </p:childTnLst>
                                </p:cTn>
                              </p:par>
                              <p:par>
                                <p:cTn id="24" presetID="42" presetClass="entr" presetSubtype="0" fill="hold" nodeType="withEffect">
                                  <p:stCondLst>
                                    <p:cond delay="500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50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1" presetID="3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1000" fill="hold"/>
                                        <p:tgtEl>
                                          <p:spTgt spid="40"/>
                                        </p:tgtEl>
                                        <p:attrNameLst>
                                          <p:attrName>ppt_w</p:attrName>
                                        </p:attrNameLst>
                                      </p:cBhvr>
                                      <p:tavLst>
                                        <p:tav tm="0">
                                          <p:val>
                                            <p:fltVal val="0"/>
                                          </p:val>
                                        </p:tav>
                                        <p:tav tm="100000">
                                          <p:val>
                                            <p:strVal val="#ppt_w"/>
                                          </p:val>
                                        </p:tav>
                                      </p:tavLst>
                                    </p:anim>
                                    <p:anim calcmode="lin" valueType="num">
                                      <p:cBhvr>
                                        <p:cTn id="44" dur="1000" fill="hold"/>
                                        <p:tgtEl>
                                          <p:spTgt spid="40"/>
                                        </p:tgtEl>
                                        <p:attrNameLst>
                                          <p:attrName>ppt_h</p:attrName>
                                        </p:attrNameLst>
                                      </p:cBhvr>
                                      <p:tavLst>
                                        <p:tav tm="0">
                                          <p:val>
                                            <p:fltVal val="0"/>
                                          </p:val>
                                        </p:tav>
                                        <p:tav tm="100000">
                                          <p:val>
                                            <p:strVal val="#ppt_h"/>
                                          </p:val>
                                        </p:tav>
                                      </p:tavLst>
                                    </p:anim>
                                    <p:anim calcmode="lin" valueType="num">
                                      <p:cBhvr>
                                        <p:cTn id="45" dur="1000" fill="hold"/>
                                        <p:tgtEl>
                                          <p:spTgt spid="40"/>
                                        </p:tgtEl>
                                        <p:attrNameLst>
                                          <p:attrName>style.rotation</p:attrName>
                                        </p:attrNameLst>
                                      </p:cBhvr>
                                      <p:tavLst>
                                        <p:tav tm="0">
                                          <p:val>
                                            <p:fltVal val="90"/>
                                          </p:val>
                                        </p:tav>
                                        <p:tav tm="100000">
                                          <p:val>
                                            <p:fltVal val="0"/>
                                          </p:val>
                                        </p:tav>
                                      </p:tavLst>
                                    </p:anim>
                                    <p:animEffect transition="in" filter="fade">
                                      <p:cBhvr>
                                        <p:cTn id="46" dur="1000"/>
                                        <p:tgtEl>
                                          <p:spTgt spid="40"/>
                                        </p:tgtEl>
                                      </p:cBhvr>
                                    </p:animEffect>
                                  </p:childTnLst>
                                </p:cTn>
                              </p:par>
                            </p:childTnLst>
                          </p:cTn>
                        </p:par>
                        <p:par>
                          <p:cTn id="47" fill="hold">
                            <p:stCondLst>
                              <p:cond delay="1000"/>
                            </p:stCondLst>
                            <p:childTnLst>
                              <p:par>
                                <p:cTn id="48" presetID="16" presetClass="entr" presetSubtype="21" fill="hold" nodeType="afterEffect">
                                  <p:stCondLst>
                                    <p:cond delay="0"/>
                                  </p:st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barn(inVertical)">
                                      <p:cBhvr>
                                        <p:cTn id="50" dur="75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57000"/>
              </a:srgbClr>
            </a:gs>
            <a:gs pos="100000">
              <a:srgbClr val="FF0066">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2" y="727364"/>
            <a:ext cx="11851341" cy="5606841"/>
          </a:xfrm>
          <a:noFill/>
          <a:scene3d>
            <a:camera prst="orthographicFront"/>
            <a:lightRig rig="threePt" dir="t"/>
          </a:scene3d>
          <a:sp3d>
            <a:bevelT w="152400" h="50800" prst="softRound"/>
          </a:sp3d>
        </p:spPr>
        <p:txBody>
          <a:bodyPr anchor="t">
            <a:normAutofit/>
            <a:sp3d extrusionH="57150">
              <a:bevelT h="25400" prst="softRound"/>
            </a:sp3d>
          </a:bodyPr>
          <a:lstStyle/>
          <a:p>
            <a:pPr lvl="0"/>
            <a:r>
              <a:rPr lang="en-US" sz="2800" b="1" i="1" dirty="0">
                <a:solidFill>
                  <a:schemeClr val="tx1">
                    <a:lumMod val="95000"/>
                    <a:lumOff val="5000"/>
                  </a:schemeClr>
                </a:solidFill>
                <a:effectLst>
                  <a:glow rad="127000">
                    <a:srgbClr val="00CC00"/>
                  </a:glow>
                </a:effectLst>
                <a:latin typeface="Georgia" panose="02040502050405020303" pitchFamily="18" charset="0"/>
              </a:rPr>
              <a:t>Lev 23:32 </a:t>
            </a:r>
            <a:r>
              <a:rPr lang="en-US" sz="2200" dirty="0">
                <a:solidFill>
                  <a:srgbClr val="008080"/>
                </a:solidFill>
                <a:latin typeface="Georgia" panose="02040502050405020303" pitchFamily="18" charset="0"/>
              </a:rPr>
              <a:t>(</a:t>
            </a:r>
            <a:r>
              <a:rPr lang="en-US" sz="2200" b="1" dirty="0">
                <a:solidFill>
                  <a:srgbClr val="FF0000"/>
                </a:solidFill>
                <a:latin typeface="Georgia" panose="02040502050405020303" pitchFamily="18" charset="0"/>
              </a:rPr>
              <a:t>b</a:t>
            </a:r>
            <a:r>
              <a:rPr lang="en-US" sz="2200" dirty="0">
                <a:solidFill>
                  <a:srgbClr val="008080"/>
                </a:solidFill>
                <a:latin typeface="Georgia" panose="02040502050405020303" pitchFamily="18" charset="0"/>
              </a:rPr>
              <a:t>) </a:t>
            </a:r>
            <a:br>
              <a:rPr lang="en-US" sz="2200" dirty="0">
                <a:solidFill>
                  <a:srgbClr val="008080"/>
                </a:solidFill>
                <a:latin typeface="Georgia" panose="02040502050405020303" pitchFamily="18" charset="0"/>
              </a:rPr>
            </a:br>
            <a:r>
              <a:rPr lang="en-US" sz="2200" dirty="0">
                <a:solidFill>
                  <a:srgbClr val="008080"/>
                </a:solidFill>
                <a:latin typeface="Georgia" panose="02040502050405020303" pitchFamily="18" charset="0"/>
              </a:rPr>
              <a:t>         </a:t>
            </a:r>
            <a:r>
              <a:rPr lang="en-US" sz="5400" dirty="0">
                <a:solidFill>
                  <a:schemeClr val="tx1"/>
                </a:solidFill>
                <a:latin typeface="Georgia" panose="02040502050405020303" pitchFamily="18" charset="0"/>
              </a:rPr>
              <a:t>On the </a:t>
            </a:r>
            <a:r>
              <a:rPr lang="en-US" sz="5400" b="1" u="sng" dirty="0">
                <a:ln w="12700">
                  <a:solidFill>
                    <a:srgbClr val="0000FF"/>
                  </a:solidFill>
                </a:ln>
                <a:solidFill>
                  <a:srgbClr val="CC00CC"/>
                </a:solidFill>
                <a:latin typeface="Georgia" panose="02040502050405020303" pitchFamily="18" charset="0"/>
              </a:rPr>
              <a:t>NINTH da</a:t>
            </a:r>
            <a:r>
              <a:rPr lang="en-US" sz="5400" b="1" dirty="0">
                <a:ln w="12700">
                  <a:solidFill>
                    <a:srgbClr val="0000FF"/>
                  </a:solidFill>
                </a:ln>
                <a:solidFill>
                  <a:srgbClr val="CC00CC"/>
                </a:solidFill>
                <a:latin typeface="Georgia" panose="02040502050405020303" pitchFamily="18" charset="0"/>
              </a:rPr>
              <a:t>y </a:t>
            </a:r>
            <a:r>
              <a:rPr lang="en-US" sz="5400" dirty="0">
                <a:solidFill>
                  <a:schemeClr val="tx1"/>
                </a:solidFill>
                <a:latin typeface="Georgia" panose="02040502050405020303" pitchFamily="18" charset="0"/>
              </a:rPr>
              <a:t>of the month </a:t>
            </a:r>
            <a:r>
              <a:rPr lang="en-US" sz="5400" dirty="0">
                <a:solidFill>
                  <a:srgbClr val="CC00CC"/>
                </a:solidFill>
                <a:latin typeface="Georgia" panose="02040502050405020303" pitchFamily="18" charset="0"/>
              </a:rPr>
              <a:t>			</a:t>
            </a:r>
            <a:r>
              <a:rPr lang="en-US" sz="5400" i="1" dirty="0">
                <a:ln w="28575">
                  <a:solidFill>
                    <a:srgbClr val="0000FF"/>
                  </a:solidFill>
                </a:ln>
                <a:solidFill>
                  <a:srgbClr val="FF0000"/>
                </a:solidFill>
                <a:latin typeface="Arial Black" panose="020B0A04020102020204" pitchFamily="34" charset="0"/>
              </a:rPr>
              <a:t>AT EVENING … </a:t>
            </a:r>
            <a:r>
              <a:rPr lang="en-US" sz="3600" dirty="0">
                <a:solidFill>
                  <a:srgbClr val="CC00CC"/>
                </a:solidFill>
                <a:latin typeface="Georgia" panose="02040502050405020303" pitchFamily="18" charset="0"/>
              </a:rPr>
              <a:t>(&lt;</a:t>
            </a:r>
            <a:r>
              <a:rPr lang="en-US" sz="3600" dirty="0" err="1">
                <a:solidFill>
                  <a:srgbClr val="00B050"/>
                </a:solidFill>
                <a:latin typeface="Georgia" panose="02040502050405020303" pitchFamily="18" charset="0"/>
              </a:rPr>
              <a:t>ereb</a:t>
            </a:r>
            <a:r>
              <a:rPr lang="en-US" sz="3600" dirty="0">
                <a:solidFill>
                  <a:srgbClr val="CC00CC"/>
                </a:solidFill>
                <a:latin typeface="Georgia" panose="02040502050405020303" pitchFamily="18" charset="0"/>
              </a:rPr>
              <a:t>&gt;)</a:t>
            </a:r>
            <a:endParaRPr lang="en-US" sz="3600" dirty="0">
              <a:solidFill>
                <a:prstClr val="black">
                  <a:tint val="75000"/>
                </a:prstClr>
              </a:solidFill>
              <a:latin typeface="Times New Roman" panose="02020603050405020304" pitchFamily="18" charset="0"/>
              <a:ea typeface="Times New Roman" panose="02020603050405020304" pitchFamily="18" charset="0"/>
            </a:endParaRPr>
          </a:p>
          <a:p>
            <a:endParaRPr lang="en-US" sz="2800" b="1" i="1" dirty="0">
              <a:solidFill>
                <a:schemeClr val="tx1">
                  <a:lumMod val="95000"/>
                  <a:lumOff val="5000"/>
                </a:schemeClr>
              </a:solidFill>
              <a:effectLst>
                <a:glow rad="127000">
                  <a:srgbClr val="00CC00"/>
                </a:glow>
              </a:effectLst>
              <a:latin typeface="Georgia" panose="02040502050405020303" pitchFamily="18" charset="0"/>
            </a:endParaRPr>
          </a:p>
        </p:txBody>
      </p:sp>
      <p:sp>
        <p:nvSpPr>
          <p:cNvPr id="4" name="Lightning Bolt 3"/>
          <p:cNvSpPr/>
          <p:nvPr/>
        </p:nvSpPr>
        <p:spPr>
          <a:xfrm rot="5400000">
            <a:off x="5100918" y="162588"/>
            <a:ext cx="914400" cy="914400"/>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 name="Cloud 1"/>
          <p:cNvSpPr/>
          <p:nvPr/>
        </p:nvSpPr>
        <p:spPr>
          <a:xfrm>
            <a:off x="488373" y="2949388"/>
            <a:ext cx="11263745" cy="3773531"/>
          </a:xfrm>
          <a:prstGeom prst="cloud">
            <a:avLst/>
          </a:prstGeom>
          <a:gradFill>
            <a:gsLst>
              <a:gs pos="39000">
                <a:srgbClr val="95F1FD"/>
              </a:gs>
              <a:gs pos="63000">
                <a:srgbClr val="0000FF"/>
              </a:gs>
              <a:gs pos="100000">
                <a:srgbClr val="FF0066">
                  <a:alpha val="56000"/>
                </a:srgbClr>
              </a:gs>
            </a:gsLst>
            <a:path path="shape">
              <a:fillToRect l="50000" t="50000" r="50000" b="50000"/>
            </a:path>
          </a:gradFill>
          <a:effectLst>
            <a:glow rad="127000">
              <a:schemeClr val="accent6">
                <a:lumMod val="40000"/>
                <a:lumOff val="6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dirty="0" err="1">
                <a:ln w="28575">
                  <a:solidFill>
                    <a:srgbClr val="0000FF"/>
                  </a:solidFill>
                </a:ln>
                <a:solidFill>
                  <a:srgbClr val="FFFF00"/>
                </a:solidFill>
                <a:latin typeface="Comic Sans MS" panose="030F0702030302020204" pitchFamily="66" charset="0"/>
              </a:rPr>
              <a:t>Yahuah</a:t>
            </a:r>
            <a:r>
              <a:rPr lang="en-CA" sz="4400" dirty="0">
                <a:solidFill>
                  <a:schemeClr val="tx1"/>
                </a:solidFill>
                <a:latin typeface="Comic Sans MS" panose="030F0702030302020204" pitchFamily="66" charset="0"/>
              </a:rPr>
              <a:t> commands </a:t>
            </a:r>
            <a:r>
              <a:rPr lang="en-CA" sz="4400" b="1" dirty="0">
                <a:solidFill>
                  <a:schemeClr val="tx1"/>
                </a:solidFill>
                <a:effectLst>
                  <a:glow rad="127000">
                    <a:srgbClr val="FF9900"/>
                  </a:glow>
                </a:effectLst>
                <a:latin typeface="Comic Sans MS" panose="030F0702030302020204" pitchFamily="66" charset="0"/>
              </a:rPr>
              <a:t>SOMETHING</a:t>
            </a:r>
            <a:r>
              <a:rPr lang="en-CA" sz="4400" dirty="0">
                <a:solidFill>
                  <a:schemeClr val="tx1"/>
                </a:solidFill>
                <a:latin typeface="Comic Sans MS" panose="030F0702030302020204" pitchFamily="66" charset="0"/>
              </a:rPr>
              <a:t> to happen! </a:t>
            </a:r>
          </a:p>
          <a:p>
            <a:pPr algn="ctr"/>
            <a:r>
              <a:rPr lang="en-CA" sz="4400" b="1" i="1" u="sng" dirty="0">
                <a:solidFill>
                  <a:schemeClr val="tx1"/>
                </a:solidFill>
                <a:latin typeface="Comic Sans MS" panose="030F0702030302020204" pitchFamily="66" charset="0"/>
              </a:rPr>
              <a:t>What is it</a:t>
            </a:r>
            <a:r>
              <a:rPr lang="en-CA" sz="4400" b="1" i="1" dirty="0">
                <a:solidFill>
                  <a:schemeClr val="tx1"/>
                </a:solidFill>
                <a:latin typeface="Comic Sans MS" panose="030F0702030302020204" pitchFamily="66" charset="0"/>
              </a:rPr>
              <a:t>?</a:t>
            </a:r>
          </a:p>
        </p:txBody>
      </p:sp>
      <p:sp>
        <p:nvSpPr>
          <p:cNvPr id="5" name="Slide Number Placeholder 4"/>
          <p:cNvSpPr>
            <a:spLocks noGrp="1"/>
          </p:cNvSpPr>
          <p:nvPr>
            <p:ph type="sldNum" sz="quarter" idx="12"/>
          </p:nvPr>
        </p:nvSpPr>
        <p:spPr>
          <a:xfrm>
            <a:off x="11635739" y="6412865"/>
            <a:ext cx="466613" cy="365125"/>
          </a:xfrm>
        </p:spPr>
        <p:txBody>
          <a:bodyPr/>
          <a:lstStyle/>
          <a:p>
            <a:fld id="{0FAB87E4-7748-4117-92E5-790DAABEC644}" type="slidenum">
              <a:rPr lang="en-US" sz="1400" b="1" smtClean="0">
                <a:solidFill>
                  <a:schemeClr val="tx1"/>
                </a:solidFill>
              </a:rPr>
              <a:t>51</a:t>
            </a:fld>
            <a:endParaRPr lang="en-US" sz="1400" b="1" dirty="0">
              <a:solidFill>
                <a:schemeClr val="tx1"/>
              </a:solidFill>
            </a:endParaRPr>
          </a:p>
        </p:txBody>
      </p:sp>
    </p:spTree>
    <p:extLst>
      <p:ext uri="{BB962C8B-B14F-4D97-AF65-F5344CB8AC3E}">
        <p14:creationId xmlns:p14="http://schemas.microsoft.com/office/powerpoint/2010/main" val="38819048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33000"/>
              </a:srgbClr>
            </a:gs>
            <a:gs pos="100000">
              <a:srgbClr val="009999">
                <a:alpha val="6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5142" y="1015924"/>
            <a:ext cx="11563452" cy="5614116"/>
          </a:xfrm>
          <a:noFill/>
          <a:scene3d>
            <a:camera prst="orthographicFront"/>
            <a:lightRig rig="threePt" dir="t"/>
          </a:scene3d>
          <a:sp3d>
            <a:bevelT w="152400" h="50800" prst="softRound"/>
          </a:sp3d>
        </p:spPr>
        <p:txBody>
          <a:bodyPr anchor="ctr">
            <a:normAutofit fontScale="92500" lnSpcReduction="10000"/>
            <a:sp3d extrusionH="57150">
              <a:bevelT w="38100" h="38100"/>
            </a:sp3d>
          </a:bodyPr>
          <a:lstStyle/>
          <a:p>
            <a:pPr>
              <a:spcBef>
                <a:spcPts val="0"/>
              </a:spcBef>
              <a:spcAft>
                <a:spcPts val="1800"/>
              </a:spcAft>
            </a:pPr>
            <a:r>
              <a:rPr lang="en-US" sz="3200" dirty="0">
                <a:solidFill>
                  <a:schemeClr val="tx1"/>
                </a:solidFill>
              </a:rPr>
              <a:t>We have observed charts with </a:t>
            </a:r>
            <a:r>
              <a:rPr lang="en-US" sz="3200" b="1" dirty="0">
                <a:solidFill>
                  <a:srgbClr val="C00000"/>
                </a:solidFill>
              </a:rPr>
              <a:t>Sunset’s Theory claim </a:t>
            </a:r>
            <a:r>
              <a:rPr lang="en-US" sz="3200" dirty="0">
                <a:solidFill>
                  <a:schemeClr val="tx1"/>
                </a:solidFill>
              </a:rPr>
              <a:t>for Atonement day </a:t>
            </a:r>
            <a:r>
              <a:rPr lang="en-US" sz="3200" u="sng" dirty="0">
                <a:solidFill>
                  <a:schemeClr val="tx1"/>
                </a:solidFill>
              </a:rPr>
              <a:t>to be</a:t>
            </a:r>
            <a:r>
              <a:rPr lang="en-US" sz="3200" dirty="0">
                <a:solidFill>
                  <a:schemeClr val="tx1"/>
                </a:solidFill>
              </a:rPr>
              <a:t>g</a:t>
            </a:r>
            <a:r>
              <a:rPr lang="en-US" sz="3200" u="sng" dirty="0">
                <a:solidFill>
                  <a:schemeClr val="tx1"/>
                </a:solidFill>
              </a:rPr>
              <a:t>in after sunset on the 8</a:t>
            </a:r>
            <a:r>
              <a:rPr lang="en-US" sz="3200" u="sng" baseline="30000" dirty="0">
                <a:solidFill>
                  <a:schemeClr val="tx1"/>
                </a:solidFill>
              </a:rPr>
              <a:t>th</a:t>
            </a:r>
            <a:r>
              <a:rPr lang="en-US" sz="3200" u="sng" dirty="0">
                <a:solidFill>
                  <a:schemeClr val="tx1"/>
                </a:solidFill>
              </a:rPr>
              <a:t> da</a:t>
            </a:r>
            <a:r>
              <a:rPr lang="en-US" sz="3200" dirty="0">
                <a:solidFill>
                  <a:schemeClr val="tx1"/>
                </a:solidFill>
              </a:rPr>
              <a:t>y</a:t>
            </a:r>
            <a:r>
              <a:rPr lang="en-US" sz="3200" u="sng" dirty="0">
                <a:solidFill>
                  <a:schemeClr val="tx1"/>
                </a:solidFill>
              </a:rPr>
              <a:t> usherin</a:t>
            </a:r>
            <a:r>
              <a:rPr lang="en-US" sz="3200" dirty="0">
                <a:solidFill>
                  <a:schemeClr val="tx1"/>
                </a:solidFill>
              </a:rPr>
              <a:t>g </a:t>
            </a:r>
            <a:r>
              <a:rPr lang="en-US" sz="3200" u="sng" dirty="0">
                <a:solidFill>
                  <a:schemeClr val="tx1"/>
                </a:solidFill>
              </a:rPr>
              <a:t>in the 9</a:t>
            </a:r>
            <a:r>
              <a:rPr lang="en-US" sz="3200" u="sng" baseline="30000" dirty="0">
                <a:solidFill>
                  <a:schemeClr val="tx1"/>
                </a:solidFill>
              </a:rPr>
              <a:t>th</a:t>
            </a:r>
            <a:r>
              <a:rPr lang="en-US" sz="3200" u="sng" dirty="0">
                <a:solidFill>
                  <a:schemeClr val="tx1"/>
                </a:solidFill>
              </a:rPr>
              <a:t> of Tishri with </a:t>
            </a:r>
            <a:r>
              <a:rPr lang="en-US" sz="3200" u="sng" dirty="0" err="1">
                <a:solidFill>
                  <a:schemeClr val="tx1"/>
                </a:solidFill>
              </a:rPr>
              <a:t>ereb</a:t>
            </a:r>
            <a:r>
              <a:rPr lang="en-US" sz="3200" dirty="0">
                <a:solidFill>
                  <a:schemeClr val="tx1"/>
                </a:solidFill>
              </a:rPr>
              <a:t>.  </a:t>
            </a:r>
          </a:p>
          <a:p>
            <a:pPr algn="ctr">
              <a:spcBef>
                <a:spcPts val="0"/>
              </a:spcBef>
              <a:spcAft>
                <a:spcPts val="1800"/>
              </a:spcAft>
            </a:pPr>
            <a:r>
              <a:rPr lang="en-US" sz="3200" dirty="0">
                <a:solidFill>
                  <a:schemeClr val="tx1"/>
                </a:solidFill>
              </a:rPr>
              <a:t>On the charts, we have seen … by default, the </a:t>
            </a:r>
            <a:r>
              <a:rPr lang="en-US" sz="3200" b="1" dirty="0">
                <a:solidFill>
                  <a:srgbClr val="C00000"/>
                </a:solidFill>
              </a:rPr>
              <a:t>Sunset Theory</a:t>
            </a:r>
            <a:r>
              <a:rPr lang="en-US" sz="3200" dirty="0">
                <a:solidFill>
                  <a:srgbClr val="C00000"/>
                </a:solidFill>
              </a:rPr>
              <a:t> </a:t>
            </a:r>
            <a:br>
              <a:rPr lang="en-US" sz="3200" dirty="0">
                <a:solidFill>
                  <a:srgbClr val="C00000"/>
                </a:solidFill>
              </a:rPr>
            </a:br>
            <a:r>
              <a:rPr lang="en-US" sz="3200" dirty="0">
                <a:solidFill>
                  <a:schemeClr val="tx1"/>
                </a:solidFill>
              </a:rPr>
              <a:t>Atonement day will stretch over a period of </a:t>
            </a:r>
            <a:r>
              <a:rPr lang="en-US" sz="3200" b="1" i="1" dirty="0">
                <a:solidFill>
                  <a:srgbClr val="FF00FF"/>
                </a:solidFill>
              </a:rPr>
              <a:t>48 hours!</a:t>
            </a:r>
            <a:endParaRPr lang="en-US" sz="3200" dirty="0">
              <a:solidFill>
                <a:schemeClr val="tx1"/>
              </a:solidFill>
            </a:endParaRPr>
          </a:p>
          <a:p>
            <a:pPr algn="ctr">
              <a:spcBef>
                <a:spcPts val="0"/>
              </a:spcBef>
              <a:spcAft>
                <a:spcPts val="1800"/>
              </a:spcAft>
            </a:pPr>
            <a:r>
              <a:rPr lang="en-US" sz="3200" b="1" dirty="0">
                <a:solidFill>
                  <a:srgbClr val="950543"/>
                </a:solidFill>
              </a:rPr>
              <a:t>Is it becoming quite clear that many have not understood </a:t>
            </a:r>
            <a:br>
              <a:rPr lang="en-US" sz="3200" b="1" dirty="0">
                <a:solidFill>
                  <a:srgbClr val="950543"/>
                </a:solidFill>
              </a:rPr>
            </a:br>
            <a:r>
              <a:rPr lang="en-US" sz="3200" b="1" dirty="0">
                <a:solidFill>
                  <a:srgbClr val="950543"/>
                </a:solidFill>
              </a:rPr>
              <a:t>the Scriptures correctly?</a:t>
            </a:r>
          </a:p>
          <a:p>
            <a:pPr algn="ctr">
              <a:spcBef>
                <a:spcPts val="0"/>
              </a:spcBef>
              <a:spcAft>
                <a:spcPts val="1800"/>
              </a:spcAft>
            </a:pPr>
            <a:r>
              <a:rPr lang="en-US" sz="3200" b="1" dirty="0">
                <a:solidFill>
                  <a:srgbClr val="0000FF"/>
                </a:solidFill>
              </a:rPr>
              <a:t>What </a:t>
            </a:r>
            <a:r>
              <a:rPr lang="en-US" sz="3200" b="1" u="sng" dirty="0">
                <a:solidFill>
                  <a:srgbClr val="0000FF"/>
                </a:solidFill>
              </a:rPr>
              <a:t>other meanin</a:t>
            </a:r>
            <a:r>
              <a:rPr lang="en-US" sz="3200" b="1" dirty="0">
                <a:solidFill>
                  <a:srgbClr val="0000FF"/>
                </a:solidFill>
              </a:rPr>
              <a:t>g could there possibly be </a:t>
            </a:r>
            <a:r>
              <a:rPr lang="en-US" sz="3200" b="1" u="sng" dirty="0">
                <a:solidFill>
                  <a:srgbClr val="0000FF"/>
                </a:solidFill>
              </a:rPr>
              <a:t>that will find ali</a:t>
            </a:r>
            <a:r>
              <a:rPr lang="en-US" sz="3200" b="1" dirty="0">
                <a:solidFill>
                  <a:srgbClr val="0000FF"/>
                </a:solidFill>
              </a:rPr>
              <a:t>g</a:t>
            </a:r>
            <a:r>
              <a:rPr lang="en-US" sz="3200" b="1" u="sng" dirty="0">
                <a:solidFill>
                  <a:srgbClr val="0000FF"/>
                </a:solidFill>
              </a:rPr>
              <a:t>nment with the Scri</a:t>
            </a:r>
            <a:r>
              <a:rPr lang="en-US" sz="3200" b="1" dirty="0">
                <a:solidFill>
                  <a:srgbClr val="0000FF"/>
                </a:solidFill>
              </a:rPr>
              <a:t>p</a:t>
            </a:r>
            <a:r>
              <a:rPr lang="en-US" sz="3200" b="1" u="sng" dirty="0">
                <a:solidFill>
                  <a:srgbClr val="0000FF"/>
                </a:solidFill>
              </a:rPr>
              <a:t>tures</a:t>
            </a:r>
            <a:r>
              <a:rPr lang="en-US" sz="2800" b="1" dirty="0">
                <a:solidFill>
                  <a:srgbClr val="0000FF"/>
                </a:solidFill>
              </a:rPr>
              <a:t> </a:t>
            </a:r>
            <a:r>
              <a:rPr lang="en-US" sz="3200" b="1" dirty="0">
                <a:solidFill>
                  <a:srgbClr val="0000FF"/>
                </a:solidFill>
              </a:rPr>
              <a:t>beginning in the evening </a:t>
            </a:r>
            <a:r>
              <a:rPr lang="en-US" sz="3200" dirty="0">
                <a:solidFill>
                  <a:srgbClr val="0000FF"/>
                </a:solidFill>
              </a:rPr>
              <a:t>(of the 9</a:t>
            </a:r>
            <a:r>
              <a:rPr lang="en-US" sz="3200" baseline="30000" dirty="0">
                <a:solidFill>
                  <a:srgbClr val="0000FF"/>
                </a:solidFill>
              </a:rPr>
              <a:t>th</a:t>
            </a:r>
            <a:r>
              <a:rPr lang="en-US" sz="3200" dirty="0">
                <a:solidFill>
                  <a:srgbClr val="0000FF"/>
                </a:solidFill>
              </a:rPr>
              <a:t> after sunset)</a:t>
            </a:r>
            <a:r>
              <a:rPr lang="en-US" sz="3200" b="1" dirty="0">
                <a:solidFill>
                  <a:srgbClr val="0000FF"/>
                </a:solidFill>
              </a:rPr>
              <a:t> prior to the start of Tishri 10 at dawn daybreak?</a:t>
            </a:r>
          </a:p>
          <a:p>
            <a:pPr algn="ctr">
              <a:spcBef>
                <a:spcPts val="0"/>
              </a:spcBef>
              <a:spcAft>
                <a:spcPts val="1800"/>
              </a:spcAft>
            </a:pPr>
            <a:endParaRPr lang="en-US" sz="3200" dirty="0">
              <a:solidFill>
                <a:schemeClr val="tx1"/>
              </a:solidFill>
            </a:endParaRPr>
          </a:p>
          <a:p>
            <a:pPr>
              <a:spcBef>
                <a:spcPts val="0"/>
              </a:spcBef>
              <a:spcAft>
                <a:spcPts val="1800"/>
              </a:spcAft>
            </a:pPr>
            <a:r>
              <a:rPr lang="en-US" sz="3200" dirty="0">
                <a:solidFill>
                  <a:schemeClr val="tx1"/>
                </a:solidFill>
              </a:rPr>
              <a:t>                               Let’s look at the Scriptures once again -</a:t>
            </a:r>
          </a:p>
        </p:txBody>
      </p:sp>
      <p:sp>
        <p:nvSpPr>
          <p:cNvPr id="4" name="Lightning Bolt 3"/>
          <p:cNvSpPr/>
          <p:nvPr/>
        </p:nvSpPr>
        <p:spPr>
          <a:xfrm rot="6081193">
            <a:off x="10214819" y="177030"/>
            <a:ext cx="1291741" cy="1136044"/>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11624310" y="6414740"/>
            <a:ext cx="461232" cy="365125"/>
          </a:xfrm>
        </p:spPr>
        <p:txBody>
          <a:bodyPr/>
          <a:lstStyle/>
          <a:p>
            <a:fld id="{0FAB87E4-7748-4117-92E5-790DAABEC644}" type="slidenum">
              <a:rPr lang="en-US" sz="1400" b="1" smtClean="0">
                <a:solidFill>
                  <a:schemeClr val="tx1"/>
                </a:solidFill>
              </a:rPr>
              <a:t>52</a:t>
            </a:fld>
            <a:endParaRPr lang="en-US" sz="1400" b="1" dirty="0">
              <a:solidFill>
                <a:schemeClr val="tx1"/>
              </a:solidFill>
            </a:endParaRPr>
          </a:p>
        </p:txBody>
      </p:sp>
      <p:sp>
        <p:nvSpPr>
          <p:cNvPr id="7" name="Rounded Rectangle 6"/>
          <p:cNvSpPr/>
          <p:nvPr/>
        </p:nvSpPr>
        <p:spPr>
          <a:xfrm>
            <a:off x="691134" y="5401608"/>
            <a:ext cx="10784177" cy="555477"/>
          </a:xfrm>
          <a:prstGeom prst="roundRect">
            <a:avLst/>
          </a:prstGeom>
          <a:solidFill>
            <a:schemeClr val="accent2">
              <a:lumMod val="40000"/>
              <a:lumOff val="60000"/>
            </a:schemeClr>
          </a:solidFill>
          <a:ln w="38100">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b="1" dirty="0">
                <a:solidFill>
                  <a:srgbClr val="009999"/>
                </a:solidFill>
              </a:rPr>
              <a:t>It must be something that is integrally connected with Atonement day!</a:t>
            </a:r>
          </a:p>
        </p:txBody>
      </p:sp>
    </p:spTree>
    <p:extLst>
      <p:ext uri="{BB962C8B-B14F-4D97-AF65-F5344CB8AC3E}">
        <p14:creationId xmlns:p14="http://schemas.microsoft.com/office/powerpoint/2010/main" val="3987767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1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33000"/>
              </a:srgbClr>
            </a:gs>
            <a:gs pos="100000">
              <a:srgbClr val="009999">
                <a:alpha val="6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3" y="105979"/>
            <a:ext cx="11802442" cy="6752021"/>
          </a:xfrm>
          <a:noFill/>
          <a:scene3d>
            <a:camera prst="orthographicFront"/>
            <a:lightRig rig="threePt" dir="t"/>
          </a:scene3d>
          <a:sp3d>
            <a:bevelT w="152400" h="50800" prst="softRound"/>
          </a:sp3d>
        </p:spPr>
        <p:txBody>
          <a:bodyPr anchor="ctr">
            <a:normAutofit/>
            <a:sp3d extrusionH="57150">
              <a:bevelT w="38100" h="38100"/>
            </a:sp3d>
          </a:bodyPr>
          <a:lstStyle/>
          <a:p>
            <a:r>
              <a:rPr lang="en-US" sz="3200" i="1" dirty="0">
                <a:solidFill>
                  <a:srgbClr val="0000FF"/>
                </a:solidFill>
              </a:rPr>
              <a:t>Lev 23:32 </a:t>
            </a:r>
            <a:r>
              <a:rPr lang="en-US" sz="3200" dirty="0">
                <a:solidFill>
                  <a:srgbClr val="FF00FF"/>
                </a:solidFill>
              </a:rPr>
              <a:t>(a)  </a:t>
            </a:r>
            <a:r>
              <a:rPr lang="en-US" sz="3200" b="1" dirty="0">
                <a:solidFill>
                  <a:schemeClr val="tx1"/>
                </a:solidFill>
                <a:effectLst>
                  <a:glow rad="127000">
                    <a:srgbClr val="00B0F0"/>
                  </a:glow>
                </a:effectLst>
                <a:latin typeface="Arial Black" panose="020B0A04020102020204" pitchFamily="34" charset="0"/>
              </a:rPr>
              <a:t>It</a:t>
            </a:r>
            <a:r>
              <a:rPr lang="en-US" sz="3200" dirty="0">
                <a:solidFill>
                  <a:schemeClr val="tx1"/>
                </a:solidFill>
              </a:rPr>
              <a:t> </a:t>
            </a:r>
            <a:r>
              <a:rPr lang="en-US" sz="3200" dirty="0">
                <a:solidFill>
                  <a:srgbClr val="A50021"/>
                </a:solidFill>
              </a:rPr>
              <a:t>is a Shabbat of rest to you, </a:t>
            </a:r>
            <a:r>
              <a:rPr lang="en-US" sz="3200" b="1" u="sng" dirty="0">
                <a:solidFill>
                  <a:srgbClr val="A50021"/>
                </a:solidFill>
              </a:rPr>
              <a:t>and</a:t>
            </a:r>
            <a:r>
              <a:rPr lang="en-US" sz="3200" dirty="0">
                <a:solidFill>
                  <a:srgbClr val="A50021"/>
                </a:solidFill>
              </a:rPr>
              <a:t> </a:t>
            </a:r>
            <a:r>
              <a:rPr lang="en-US" sz="3200" b="1" dirty="0">
                <a:ln>
                  <a:solidFill>
                    <a:srgbClr val="0000FF"/>
                  </a:solidFill>
                </a:ln>
                <a:solidFill>
                  <a:srgbClr val="95F1FD"/>
                </a:solidFill>
              </a:rPr>
              <a:t>y</a:t>
            </a:r>
            <a:r>
              <a:rPr lang="en-US" sz="3200" b="1" u="sng" dirty="0">
                <a:ln>
                  <a:solidFill>
                    <a:srgbClr val="0000FF"/>
                  </a:solidFill>
                </a:ln>
                <a:solidFill>
                  <a:srgbClr val="95F1FD"/>
                </a:solidFill>
              </a:rPr>
              <a:t>ou shall afflict</a:t>
            </a:r>
            <a:r>
              <a:rPr lang="en-US" sz="3200" b="1" dirty="0">
                <a:ln>
                  <a:solidFill>
                    <a:srgbClr val="0000FF"/>
                  </a:solidFill>
                </a:ln>
                <a:solidFill>
                  <a:srgbClr val="95F1FD"/>
                </a:solidFill>
              </a:rPr>
              <a:t> </a:t>
            </a:r>
            <a:r>
              <a:rPr lang="en-US" sz="3200" dirty="0">
                <a:solidFill>
                  <a:srgbClr val="A50021"/>
                </a:solidFill>
              </a:rPr>
              <a:t> 		               your beings. </a:t>
            </a:r>
          </a:p>
          <a:p>
            <a:r>
              <a:rPr lang="en-US" sz="3200" dirty="0">
                <a:solidFill>
                  <a:schemeClr val="tx1"/>
                </a:solidFill>
              </a:rPr>
              <a:t>The Shabbat of the </a:t>
            </a:r>
            <a:r>
              <a:rPr lang="en-US" sz="3200" b="1" dirty="0">
                <a:solidFill>
                  <a:srgbClr val="FF0066"/>
                </a:solidFill>
              </a:rPr>
              <a:t>10</a:t>
            </a:r>
            <a:r>
              <a:rPr lang="en-US" sz="3200" b="1" baseline="30000" dirty="0">
                <a:solidFill>
                  <a:srgbClr val="FF0066"/>
                </a:solidFill>
              </a:rPr>
              <a:t>th</a:t>
            </a:r>
            <a:r>
              <a:rPr lang="en-US" sz="3200" dirty="0">
                <a:solidFill>
                  <a:schemeClr val="tx1"/>
                </a:solidFill>
              </a:rPr>
              <a:t> day of Tishri </a:t>
            </a:r>
            <a:r>
              <a:rPr lang="en-US" dirty="0">
                <a:solidFill>
                  <a:schemeClr val="tx1"/>
                </a:solidFill>
              </a:rPr>
              <a:t>(Lev 23:27)</a:t>
            </a:r>
            <a:r>
              <a:rPr lang="en-US" sz="3200" dirty="0">
                <a:solidFill>
                  <a:schemeClr val="tx1"/>
                </a:solidFill>
              </a:rPr>
              <a:t> has </a:t>
            </a:r>
            <a:r>
              <a:rPr lang="en-US" sz="3200" dirty="0" smtClean="0">
                <a:solidFill>
                  <a:schemeClr val="tx1"/>
                </a:solidFill>
              </a:rPr>
              <a:t>been referenced </a:t>
            </a:r>
            <a:br>
              <a:rPr lang="en-US" sz="3200" dirty="0" smtClean="0">
                <a:solidFill>
                  <a:schemeClr val="tx1"/>
                </a:solidFill>
              </a:rPr>
            </a:br>
            <a:r>
              <a:rPr lang="en-US" sz="3200" dirty="0" smtClean="0">
                <a:solidFill>
                  <a:schemeClr val="tx1"/>
                </a:solidFill>
              </a:rPr>
              <a:t>for the </a:t>
            </a:r>
            <a:r>
              <a:rPr lang="en-US" sz="3200" b="1" i="1" u="sng" dirty="0" smtClean="0">
                <a:solidFill>
                  <a:srgbClr val="CC66FF"/>
                </a:solidFill>
              </a:rPr>
              <a:t>7</a:t>
            </a:r>
            <a:r>
              <a:rPr lang="en-US" sz="3200" b="1" i="1" u="sng" baseline="30000" dirty="0" smtClean="0">
                <a:solidFill>
                  <a:srgbClr val="CC66FF"/>
                </a:solidFill>
              </a:rPr>
              <a:t>th</a:t>
            </a:r>
            <a:r>
              <a:rPr lang="en-US" sz="3200" b="1" i="1" u="sng" dirty="0" smtClean="0">
                <a:solidFill>
                  <a:srgbClr val="CC66FF"/>
                </a:solidFill>
              </a:rPr>
              <a:t> time</a:t>
            </a:r>
            <a:r>
              <a:rPr lang="en-US" sz="3200" b="1" i="1" dirty="0" smtClean="0">
                <a:solidFill>
                  <a:srgbClr val="CC66FF"/>
                </a:solidFill>
              </a:rPr>
              <a:t>. </a:t>
            </a:r>
            <a:r>
              <a:rPr lang="en-US" sz="3200" dirty="0" smtClean="0">
                <a:solidFill>
                  <a:schemeClr val="tx1"/>
                </a:solidFill>
              </a:rPr>
              <a:t>  </a:t>
            </a:r>
            <a:r>
              <a:rPr lang="en-US" sz="3200" dirty="0">
                <a:solidFill>
                  <a:schemeClr val="tx1"/>
                </a:solidFill>
              </a:rPr>
              <a:t>We are then told of the </a:t>
            </a:r>
            <a:r>
              <a:rPr lang="en-US" sz="3200" b="1" dirty="0">
                <a:solidFill>
                  <a:srgbClr val="FF00FF"/>
                </a:solidFill>
              </a:rPr>
              <a:t>type of theme </a:t>
            </a:r>
            <a:r>
              <a:rPr lang="en-US" sz="3200" dirty="0">
                <a:solidFill>
                  <a:schemeClr val="tx1"/>
                </a:solidFill>
              </a:rPr>
              <a:t>– </a:t>
            </a:r>
            <a:r>
              <a:rPr lang="en-US" sz="3200" dirty="0" smtClean="0">
                <a:solidFill>
                  <a:schemeClr val="tx1"/>
                </a:solidFill>
              </a:rPr>
              <a:t>named as an </a:t>
            </a:r>
            <a:r>
              <a:rPr lang="en-US" sz="3200" b="1" i="1" u="sng" dirty="0">
                <a:solidFill>
                  <a:srgbClr val="FF0066"/>
                </a:solidFill>
                <a:latin typeface="Comic Sans MS" panose="030F0702030302020204" pitchFamily="66" charset="0"/>
              </a:rPr>
              <a:t>affliction</a:t>
            </a:r>
            <a:r>
              <a:rPr lang="en-US" sz="3200" dirty="0">
                <a:solidFill>
                  <a:schemeClr val="tx1"/>
                </a:solidFill>
              </a:rPr>
              <a:t> - by which we are to conduct ourselves within this ultimately important cycle. Then comes the second part of the verse – </a:t>
            </a:r>
            <a:br>
              <a:rPr lang="en-US" sz="3200" dirty="0">
                <a:solidFill>
                  <a:schemeClr val="tx1"/>
                </a:solidFill>
              </a:rPr>
            </a:br>
            <a:endParaRPr lang="en-US" sz="3200" dirty="0">
              <a:solidFill>
                <a:schemeClr val="tx1"/>
              </a:solidFill>
            </a:endParaRPr>
          </a:p>
          <a:p>
            <a:r>
              <a:rPr lang="en-US" sz="3200" i="1" dirty="0">
                <a:solidFill>
                  <a:srgbClr val="0000FF"/>
                </a:solidFill>
              </a:rPr>
              <a:t>Lev 23:32 </a:t>
            </a:r>
            <a:r>
              <a:rPr lang="en-US" sz="3200" dirty="0">
                <a:solidFill>
                  <a:srgbClr val="FF00FF"/>
                </a:solidFill>
              </a:rPr>
              <a:t>(b) </a:t>
            </a:r>
            <a:r>
              <a:rPr lang="en-US" sz="3200" dirty="0">
                <a:solidFill>
                  <a:srgbClr val="C00000"/>
                </a:solidFill>
              </a:rPr>
              <a:t>On the </a:t>
            </a:r>
            <a:r>
              <a:rPr lang="en-US" sz="3200" b="1" u="sng" dirty="0">
                <a:solidFill>
                  <a:srgbClr val="CC66FF"/>
                </a:solidFill>
              </a:rPr>
              <a:t>NINTH</a:t>
            </a:r>
            <a:r>
              <a:rPr lang="en-US" sz="3200" b="1" dirty="0">
                <a:solidFill>
                  <a:srgbClr val="C00000"/>
                </a:solidFill>
              </a:rPr>
              <a:t> </a:t>
            </a:r>
            <a:r>
              <a:rPr lang="en-US" sz="3200" b="1" u="sng" dirty="0">
                <a:solidFill>
                  <a:srgbClr val="C00000"/>
                </a:solidFill>
              </a:rPr>
              <a:t>DAY OF THE MONTH AT</a:t>
            </a:r>
            <a:r>
              <a:rPr lang="en-US" sz="3200" b="1" dirty="0">
                <a:solidFill>
                  <a:srgbClr val="C00000"/>
                </a:solidFill>
              </a:rPr>
              <a:t> </a:t>
            </a:r>
            <a:r>
              <a:rPr lang="en-US" sz="3200" b="1" u="sng" dirty="0">
                <a:solidFill>
                  <a:srgbClr val="CC66FF"/>
                </a:solidFill>
              </a:rPr>
              <a:t>EVENING</a:t>
            </a:r>
            <a:r>
              <a:rPr lang="en-US" sz="3200" b="1" dirty="0">
                <a:solidFill>
                  <a:srgbClr val="C00000"/>
                </a:solidFill>
              </a:rPr>
              <a:t> </a:t>
            </a:r>
            <a:r>
              <a:rPr lang="en-US" sz="2800" b="1" dirty="0">
                <a:solidFill>
                  <a:srgbClr val="C00000"/>
                </a:solidFill>
              </a:rPr>
              <a:t>[</a:t>
            </a:r>
            <a:r>
              <a:rPr lang="en-US" sz="2800" b="1" u="sng" dirty="0">
                <a:solidFill>
                  <a:srgbClr val="C00000"/>
                </a:solidFill>
              </a:rPr>
              <a:t>EREB</a:t>
            </a:r>
            <a:r>
              <a:rPr lang="en-US" sz="2800" b="1" dirty="0">
                <a:solidFill>
                  <a:srgbClr val="C00000"/>
                </a:solidFill>
              </a:rPr>
              <a:t>]…</a:t>
            </a:r>
            <a:br>
              <a:rPr lang="en-US" sz="2800" b="1" dirty="0">
                <a:solidFill>
                  <a:srgbClr val="C00000"/>
                </a:solidFill>
              </a:rPr>
            </a:br>
            <a:r>
              <a:rPr lang="en-US" sz="2800" b="1" dirty="0">
                <a:solidFill>
                  <a:srgbClr val="C00000"/>
                </a:solidFill>
              </a:rPr>
              <a:t> </a:t>
            </a:r>
          </a:p>
          <a:p>
            <a:r>
              <a:rPr lang="en-US" sz="3200" dirty="0">
                <a:solidFill>
                  <a:schemeClr val="tx1"/>
                </a:solidFill>
              </a:rPr>
              <a:t>We have just been informed of the </a:t>
            </a:r>
            <a:r>
              <a:rPr lang="en-US" sz="3200" b="1" u="sng" dirty="0">
                <a:solidFill>
                  <a:srgbClr val="FF0066"/>
                </a:solidFill>
                <a:latin typeface="Comic Sans MS" panose="030F0702030302020204" pitchFamily="66" charset="0"/>
              </a:rPr>
              <a:t>startin</a:t>
            </a:r>
            <a:r>
              <a:rPr lang="en-US" sz="3200" b="1" dirty="0">
                <a:solidFill>
                  <a:srgbClr val="FF0066"/>
                </a:solidFill>
                <a:latin typeface="Comic Sans MS" panose="030F0702030302020204" pitchFamily="66" charset="0"/>
              </a:rPr>
              <a:t>g p</a:t>
            </a:r>
            <a:r>
              <a:rPr lang="en-US" sz="3200" b="1" u="sng" dirty="0">
                <a:solidFill>
                  <a:srgbClr val="FF0066"/>
                </a:solidFill>
                <a:latin typeface="Comic Sans MS" panose="030F0702030302020204" pitchFamily="66" charset="0"/>
              </a:rPr>
              <a:t>oint</a:t>
            </a:r>
            <a:r>
              <a:rPr lang="en-US" sz="3200" b="1" dirty="0">
                <a:solidFill>
                  <a:srgbClr val="FF0066"/>
                </a:solidFill>
                <a:latin typeface="Comic Sans MS" panose="030F0702030302020204" pitchFamily="66" charset="0"/>
              </a:rPr>
              <a:t> </a:t>
            </a:r>
            <a:r>
              <a:rPr lang="en-US" sz="3200" dirty="0">
                <a:solidFill>
                  <a:schemeClr val="tx1"/>
                </a:solidFill>
              </a:rPr>
              <a:t>for </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		  </a:t>
            </a:r>
            <a:r>
              <a:rPr lang="en-US" sz="3200" dirty="0">
                <a:solidFill>
                  <a:schemeClr val="tx1"/>
                </a:solidFill>
                <a:latin typeface="Comic Sans MS" panose="030F0702030302020204" pitchFamily="66" charset="0"/>
              </a:rPr>
              <a:t>this commanded </a:t>
            </a:r>
            <a:r>
              <a:rPr lang="en-US" sz="4800" b="1" i="1" dirty="0">
                <a:solidFill>
                  <a:srgbClr val="FF0066"/>
                </a:solidFill>
                <a:latin typeface="Comic Sans MS" panose="030F0702030302020204" pitchFamily="66" charset="0"/>
              </a:rPr>
              <a:t>AFFLICTION!</a:t>
            </a:r>
          </a:p>
        </p:txBody>
      </p:sp>
      <p:sp>
        <p:nvSpPr>
          <p:cNvPr id="4" name="Lightning Bolt 3"/>
          <p:cNvSpPr/>
          <p:nvPr/>
        </p:nvSpPr>
        <p:spPr>
          <a:xfrm rot="6081193">
            <a:off x="4680468" y="947395"/>
            <a:ext cx="643806" cy="679772"/>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 name="Slide Number Placeholder 1"/>
          <p:cNvSpPr>
            <a:spLocks noGrp="1"/>
          </p:cNvSpPr>
          <p:nvPr>
            <p:ph type="sldNum" sz="quarter" idx="12"/>
          </p:nvPr>
        </p:nvSpPr>
        <p:spPr>
          <a:xfrm>
            <a:off x="11578590" y="6435725"/>
            <a:ext cx="533400" cy="365125"/>
          </a:xfrm>
          <a:scene3d>
            <a:camera prst="orthographicFront"/>
            <a:lightRig rig="threePt" dir="t"/>
          </a:scene3d>
          <a:sp3d>
            <a:bevelT w="152400" h="50800" prst="softRound"/>
          </a:sp3d>
        </p:spPr>
        <p:txBody>
          <a:bodyPr>
            <a:sp3d extrusionH="57150">
              <a:bevelT w="38100" h="38100"/>
            </a:sp3d>
          </a:bodyPr>
          <a:lstStyle/>
          <a:p>
            <a:fld id="{0FAB87E4-7748-4117-92E5-790DAABEC644}" type="slidenum">
              <a:rPr lang="en-US" sz="1400" b="1" smtClean="0">
                <a:solidFill>
                  <a:schemeClr val="tx1"/>
                </a:solidFill>
              </a:rPr>
              <a:t>53</a:t>
            </a:fld>
            <a:endParaRPr lang="en-US" sz="1400" b="1" dirty="0">
              <a:solidFill>
                <a:schemeClr val="tx1"/>
              </a:solidFill>
            </a:endParaRPr>
          </a:p>
        </p:txBody>
      </p:sp>
    </p:spTree>
    <p:extLst>
      <p:ext uri="{BB962C8B-B14F-4D97-AF65-F5344CB8AC3E}">
        <p14:creationId xmlns:p14="http://schemas.microsoft.com/office/powerpoint/2010/main" val="36214203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up)">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33000"/>
              </a:srgbClr>
            </a:gs>
            <a:gs pos="100000">
              <a:srgbClr val="009999">
                <a:alpha val="6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2334" y="205740"/>
            <a:ext cx="11647617" cy="6652260"/>
          </a:xfrm>
          <a:noFill/>
          <a:scene3d>
            <a:camera prst="orthographicFront"/>
            <a:lightRig rig="threePt" dir="t"/>
          </a:scene3d>
          <a:sp3d>
            <a:bevelT w="165100" prst="coolSlant"/>
          </a:sp3d>
        </p:spPr>
        <p:txBody>
          <a:bodyPr anchor="t">
            <a:normAutofit fontScale="92500"/>
            <a:sp3d extrusionH="57150">
              <a:bevelT w="38100" h="38100"/>
            </a:sp3d>
          </a:bodyPr>
          <a:lstStyle/>
          <a:p>
            <a:pPr algn="ctr">
              <a:spcBef>
                <a:spcPts val="0"/>
              </a:spcBef>
              <a:spcAft>
                <a:spcPts val="1800"/>
              </a:spcAft>
            </a:pPr>
            <a:r>
              <a:rPr lang="en-US" sz="3200" dirty="0">
                <a:solidFill>
                  <a:schemeClr val="tx1"/>
                </a:solidFill>
              </a:rPr>
              <a:t>The time to begin our personal </a:t>
            </a:r>
            <a:r>
              <a:rPr lang="en-US" sz="3200" b="1" dirty="0">
                <a:ln>
                  <a:solidFill>
                    <a:srgbClr val="002060"/>
                  </a:solidFill>
                </a:ln>
                <a:solidFill>
                  <a:srgbClr val="FF3399"/>
                </a:solidFill>
              </a:rPr>
              <a:t>“AFFLICTION” </a:t>
            </a:r>
            <a:r>
              <a:rPr lang="en-US" sz="3200" b="1" dirty="0" smtClean="0">
                <a:ln>
                  <a:solidFill>
                    <a:srgbClr val="002060"/>
                  </a:solidFill>
                </a:ln>
                <a:solidFill>
                  <a:srgbClr val="FF3399"/>
                </a:solidFill>
              </a:rPr>
              <a:t>(</a:t>
            </a:r>
            <a:r>
              <a:rPr lang="en-US" sz="3200" dirty="0" smtClean="0">
                <a:ln>
                  <a:solidFill>
                    <a:srgbClr val="002060"/>
                  </a:solidFill>
                </a:ln>
                <a:solidFill>
                  <a:schemeClr val="tx1"/>
                </a:solidFill>
              </a:rPr>
              <a:t>before</a:t>
            </a:r>
            <a:r>
              <a:rPr lang="en-US" sz="3200" b="1" dirty="0" smtClean="0">
                <a:ln>
                  <a:solidFill>
                    <a:srgbClr val="002060"/>
                  </a:solidFill>
                </a:ln>
                <a:solidFill>
                  <a:srgbClr val="FF3399"/>
                </a:solidFill>
              </a:rPr>
              <a:t> </a:t>
            </a:r>
            <a:r>
              <a:rPr lang="en-US" sz="3200" b="1" dirty="0">
                <a:ln>
                  <a:solidFill>
                    <a:srgbClr val="002060"/>
                  </a:solidFill>
                </a:ln>
                <a:solidFill>
                  <a:srgbClr val="0000FF"/>
                </a:solidFill>
              </a:rPr>
              <a:t>Shabbat</a:t>
            </a:r>
            <a:r>
              <a:rPr lang="en-US" sz="3200" b="1" dirty="0">
                <a:ln>
                  <a:solidFill>
                    <a:srgbClr val="002060"/>
                  </a:solidFill>
                </a:ln>
                <a:solidFill>
                  <a:srgbClr val="FF3399"/>
                </a:solidFill>
              </a:rPr>
              <a:t>) </a:t>
            </a:r>
            <a:br>
              <a:rPr lang="en-US" sz="3200" b="1" dirty="0">
                <a:ln>
                  <a:solidFill>
                    <a:srgbClr val="002060"/>
                  </a:solidFill>
                </a:ln>
                <a:solidFill>
                  <a:srgbClr val="FF3399"/>
                </a:solidFill>
              </a:rPr>
            </a:br>
            <a:r>
              <a:rPr lang="en-US" sz="3200" dirty="0">
                <a:solidFill>
                  <a:schemeClr val="tx1"/>
                </a:solidFill>
              </a:rPr>
              <a:t>is </a:t>
            </a:r>
            <a:r>
              <a:rPr lang="en-US" sz="3200" dirty="0" smtClean="0">
                <a:solidFill>
                  <a:schemeClr val="tx1"/>
                </a:solidFill>
              </a:rPr>
              <a:t>with </a:t>
            </a:r>
            <a:r>
              <a:rPr lang="en-US" sz="3200" dirty="0">
                <a:solidFill>
                  <a:schemeClr val="tx1"/>
                </a:solidFill>
              </a:rPr>
              <a:t>the – </a:t>
            </a:r>
            <a:r>
              <a:rPr lang="en-US" sz="3200" b="1" i="1" dirty="0">
                <a:ln>
                  <a:solidFill>
                    <a:srgbClr val="002060"/>
                  </a:solidFill>
                </a:ln>
                <a:solidFill>
                  <a:srgbClr val="FF0066"/>
                </a:solidFill>
              </a:rPr>
              <a:t>ereb</a:t>
            </a:r>
            <a:r>
              <a:rPr lang="en-US" sz="3200" dirty="0">
                <a:solidFill>
                  <a:schemeClr val="tx1"/>
                </a:solidFill>
              </a:rPr>
              <a:t> – </a:t>
            </a:r>
            <a:r>
              <a:rPr lang="en-US" sz="3200" b="1" i="1" dirty="0">
                <a:ln>
                  <a:solidFill>
                    <a:srgbClr val="002060"/>
                  </a:solidFill>
                </a:ln>
                <a:solidFill>
                  <a:srgbClr val="FF0066"/>
                </a:solidFill>
              </a:rPr>
              <a:t>of the 9</a:t>
            </a:r>
            <a:r>
              <a:rPr lang="en-US" sz="3200" b="1" i="1" baseline="30000" dirty="0">
                <a:ln>
                  <a:solidFill>
                    <a:srgbClr val="002060"/>
                  </a:solidFill>
                </a:ln>
                <a:solidFill>
                  <a:srgbClr val="FF0066"/>
                </a:solidFill>
              </a:rPr>
              <a:t>th</a:t>
            </a:r>
            <a:r>
              <a:rPr lang="en-US" sz="3200" b="1" i="1" dirty="0">
                <a:ln>
                  <a:solidFill>
                    <a:srgbClr val="002060"/>
                  </a:solidFill>
                </a:ln>
                <a:solidFill>
                  <a:srgbClr val="FF0066"/>
                </a:solidFill>
              </a:rPr>
              <a:t> cycle. </a:t>
            </a:r>
            <a:r>
              <a:rPr lang="en-US" sz="3200" dirty="0" smtClean="0">
                <a:solidFill>
                  <a:schemeClr val="tx1"/>
                </a:solidFill>
              </a:rPr>
              <a:t>    </a:t>
            </a:r>
            <a:r>
              <a:rPr lang="en-US" sz="3200" dirty="0">
                <a:solidFill>
                  <a:schemeClr val="tx1"/>
                </a:solidFill>
              </a:rPr>
              <a:t/>
            </a:r>
            <a:br>
              <a:rPr lang="en-US" sz="3200" dirty="0">
                <a:solidFill>
                  <a:schemeClr val="tx1"/>
                </a:solidFill>
              </a:rPr>
            </a:br>
            <a:r>
              <a:rPr lang="en-US" sz="3200" dirty="0">
                <a:solidFill>
                  <a:schemeClr val="tx1"/>
                </a:solidFill>
              </a:rPr>
              <a:t>(</a:t>
            </a:r>
            <a:r>
              <a:rPr lang="en-US" sz="2800" b="1" dirty="0">
                <a:ln w="1905">
                  <a:solidFill>
                    <a:schemeClr val="accent4">
                      <a:lumMod val="75000"/>
                    </a:schemeClr>
                  </a:solidFill>
                </a:ln>
                <a:solidFill>
                  <a:schemeClr val="accent2">
                    <a:lumMod val="75000"/>
                  </a:schemeClr>
                </a:solidFill>
                <a:effectLst>
                  <a:innerShdw blurRad="69850" dist="43180" dir="5400000">
                    <a:srgbClr val="000000">
                      <a:alpha val="65000"/>
                    </a:srgbClr>
                  </a:innerShdw>
                </a:effectLst>
              </a:rPr>
              <a:t>the evening twilight — the light and darkness mixture by definition</a:t>
            </a:r>
            <a:r>
              <a:rPr lang="en-US" sz="3200" dirty="0">
                <a:solidFill>
                  <a:schemeClr val="tx1"/>
                </a:solidFill>
              </a:rPr>
              <a:t>)</a:t>
            </a:r>
          </a:p>
          <a:p>
            <a:pPr algn="ctr">
              <a:spcBef>
                <a:spcPts val="0"/>
              </a:spcBef>
              <a:spcAft>
                <a:spcPts val="1800"/>
              </a:spcAft>
            </a:pPr>
            <a:r>
              <a:rPr lang="en-US" sz="3200" b="1" i="1" dirty="0" smtClean="0">
                <a:ln>
                  <a:solidFill>
                    <a:srgbClr val="002060"/>
                  </a:solidFill>
                </a:ln>
                <a:solidFill>
                  <a:srgbClr val="FF0066"/>
                </a:solidFill>
              </a:rPr>
              <a:t>Remember</a:t>
            </a:r>
            <a:r>
              <a:rPr lang="en-US" sz="3200" b="1" i="1" dirty="0">
                <a:ln>
                  <a:solidFill>
                    <a:srgbClr val="002060"/>
                  </a:solidFill>
                </a:ln>
                <a:solidFill>
                  <a:srgbClr val="FF0066"/>
                </a:solidFill>
              </a:rPr>
              <a:t>, the 9</a:t>
            </a:r>
            <a:r>
              <a:rPr lang="en-US" sz="3200" b="1" i="1" baseline="30000" dirty="0">
                <a:ln>
                  <a:solidFill>
                    <a:srgbClr val="002060"/>
                  </a:solidFill>
                </a:ln>
                <a:solidFill>
                  <a:srgbClr val="FF0066"/>
                </a:solidFill>
              </a:rPr>
              <a:t>th</a:t>
            </a:r>
            <a:r>
              <a:rPr lang="en-US" sz="3200" b="1" i="1" dirty="0">
                <a:ln>
                  <a:solidFill>
                    <a:srgbClr val="002060"/>
                  </a:solidFill>
                </a:ln>
                <a:solidFill>
                  <a:srgbClr val="FF0066"/>
                </a:solidFill>
              </a:rPr>
              <a:t> day has only ONE </a:t>
            </a:r>
            <a:r>
              <a:rPr lang="en-US" sz="3200" b="1" i="1" dirty="0" err="1" smtClean="0">
                <a:ln>
                  <a:solidFill>
                    <a:srgbClr val="002060"/>
                  </a:solidFill>
                </a:ln>
                <a:solidFill>
                  <a:srgbClr val="FF0066"/>
                </a:solidFill>
              </a:rPr>
              <a:t>ereb</a:t>
            </a:r>
            <a:r>
              <a:rPr lang="en-US" sz="3200" b="1" i="1" dirty="0" smtClean="0">
                <a:ln>
                  <a:solidFill>
                    <a:srgbClr val="002060"/>
                  </a:solidFill>
                </a:ln>
                <a:solidFill>
                  <a:srgbClr val="FF0066"/>
                </a:solidFill>
              </a:rPr>
              <a:t>/evening!</a:t>
            </a:r>
            <a:endParaRPr lang="en-US" sz="3200" dirty="0">
              <a:solidFill>
                <a:schemeClr val="tx1"/>
              </a:solidFill>
            </a:endParaRPr>
          </a:p>
          <a:p>
            <a:pPr>
              <a:spcBef>
                <a:spcPts val="0"/>
              </a:spcBef>
              <a:spcAft>
                <a:spcPts val="1800"/>
              </a:spcAft>
            </a:pPr>
            <a:r>
              <a:rPr lang="en-US" sz="3200" dirty="0">
                <a:solidFill>
                  <a:schemeClr val="tx1"/>
                </a:solidFill>
              </a:rPr>
              <a:t>In terms of </a:t>
            </a:r>
            <a:r>
              <a:rPr lang="en-US" sz="3200" dirty="0" smtClean="0">
                <a:solidFill>
                  <a:schemeClr val="tx1"/>
                </a:solidFill>
              </a:rPr>
              <a:t>Shabbat timing </a:t>
            </a:r>
            <a:r>
              <a:rPr lang="en-US" sz="3200" dirty="0">
                <a:solidFill>
                  <a:schemeClr val="tx1"/>
                </a:solidFill>
              </a:rPr>
              <a:t>- there is no place </a:t>
            </a:r>
            <a:r>
              <a:rPr lang="en-US" sz="3200" dirty="0" smtClean="0">
                <a:solidFill>
                  <a:schemeClr val="tx1"/>
                </a:solidFill>
              </a:rPr>
              <a:t>in this Torah passage or anywhere else in Scripture, </a:t>
            </a:r>
            <a:r>
              <a:rPr lang="en-US" sz="3200" dirty="0">
                <a:solidFill>
                  <a:schemeClr val="tx1"/>
                </a:solidFill>
              </a:rPr>
              <a:t>that would indicate </a:t>
            </a:r>
            <a:r>
              <a:rPr lang="en-US" sz="3200" dirty="0" smtClean="0">
                <a:solidFill>
                  <a:schemeClr val="tx1"/>
                </a:solidFill>
              </a:rPr>
              <a:t>the </a:t>
            </a:r>
            <a:r>
              <a:rPr lang="en-US" sz="3200" dirty="0">
                <a:solidFill>
                  <a:schemeClr val="tx1"/>
                </a:solidFill>
              </a:rPr>
              <a:t>Feast of Atonement </a:t>
            </a:r>
            <a:r>
              <a:rPr lang="en-US" sz="3200" dirty="0" smtClean="0">
                <a:solidFill>
                  <a:schemeClr val="tx1"/>
                </a:solidFill>
              </a:rPr>
              <a:t>has a different commencement time than </a:t>
            </a:r>
            <a:r>
              <a:rPr lang="en-US" sz="3200" dirty="0">
                <a:solidFill>
                  <a:schemeClr val="tx1"/>
                </a:solidFill>
              </a:rPr>
              <a:t>other worship statutes. </a:t>
            </a:r>
          </a:p>
          <a:p>
            <a:pPr>
              <a:spcBef>
                <a:spcPts val="0"/>
              </a:spcBef>
              <a:spcAft>
                <a:spcPts val="1800"/>
              </a:spcAft>
            </a:pPr>
            <a:r>
              <a:rPr lang="en-US" sz="3200" dirty="0">
                <a:solidFill>
                  <a:schemeClr val="tx1"/>
                </a:solidFill>
              </a:rPr>
              <a:t>The </a:t>
            </a:r>
            <a:r>
              <a:rPr lang="en-US" sz="3200" b="1" dirty="0">
                <a:solidFill>
                  <a:srgbClr val="0000FF"/>
                </a:solidFill>
              </a:rPr>
              <a:t>Shabbat</a:t>
            </a:r>
            <a:r>
              <a:rPr lang="en-US" sz="3200" dirty="0">
                <a:solidFill>
                  <a:schemeClr val="tx1"/>
                </a:solidFill>
              </a:rPr>
              <a:t> for Feast of Atonement </a:t>
            </a:r>
            <a:br>
              <a:rPr lang="en-US" sz="3200" dirty="0">
                <a:solidFill>
                  <a:schemeClr val="tx1"/>
                </a:solidFill>
              </a:rPr>
            </a:br>
            <a:r>
              <a:rPr lang="en-US" sz="3200" dirty="0">
                <a:solidFill>
                  <a:schemeClr val="tx1"/>
                </a:solidFill>
              </a:rPr>
              <a:t>always begins at exactly the same </a:t>
            </a:r>
            <a:br>
              <a:rPr lang="en-US" sz="3200" dirty="0">
                <a:solidFill>
                  <a:schemeClr val="tx1"/>
                </a:solidFill>
              </a:rPr>
            </a:br>
            <a:r>
              <a:rPr lang="en-US" sz="3200" dirty="0">
                <a:solidFill>
                  <a:schemeClr val="tx1"/>
                </a:solidFill>
              </a:rPr>
              <a:t>as every other cycle — at …</a:t>
            </a:r>
            <a:endParaRPr lang="en-US" sz="5400" b="1" i="1" dirty="0">
              <a:ln>
                <a:solidFill>
                  <a:srgbClr val="0000FF"/>
                </a:solidFill>
              </a:ln>
              <a:solidFill>
                <a:srgbClr val="FF00FF"/>
              </a:solidFill>
              <a:latin typeface="Arial Black" panose="020B0A04020102020204" pitchFamily="34" charset="0"/>
            </a:endParaRPr>
          </a:p>
          <a:p>
            <a:pPr>
              <a:spcBef>
                <a:spcPts val="0"/>
              </a:spcBef>
              <a:spcAft>
                <a:spcPts val="1800"/>
              </a:spcAft>
            </a:pPr>
            <a:endParaRPr lang="en-US" sz="4800" b="1" i="1" dirty="0">
              <a:ln>
                <a:solidFill>
                  <a:srgbClr val="0000FF"/>
                </a:solidFill>
              </a:ln>
              <a:solidFill>
                <a:srgbClr val="FF00FF"/>
              </a:solidFill>
              <a:latin typeface="Arial Black" panose="020B0A04020102020204" pitchFamily="34" charset="0"/>
            </a:endParaRPr>
          </a:p>
          <a:p>
            <a:pPr>
              <a:spcBef>
                <a:spcPts val="0"/>
              </a:spcBef>
              <a:spcAft>
                <a:spcPts val="1800"/>
              </a:spcAft>
            </a:pPr>
            <a:r>
              <a:rPr lang="en-US" sz="5400" b="1" i="1" dirty="0">
                <a:ln>
                  <a:solidFill>
                    <a:srgbClr val="0000FF"/>
                  </a:solidFill>
                </a:ln>
                <a:solidFill>
                  <a:srgbClr val="FF00FF"/>
                </a:solidFill>
                <a:latin typeface="Arial Black" panose="020B0A04020102020204" pitchFamily="34" charset="0"/>
              </a:rPr>
              <a:t>						         </a:t>
            </a:r>
            <a:r>
              <a:rPr lang="en-US" sz="5400" b="1" i="1" dirty="0" smtClean="0">
                <a:ln>
                  <a:solidFill>
                    <a:srgbClr val="0000FF"/>
                  </a:solidFill>
                </a:ln>
                <a:solidFill>
                  <a:srgbClr val="FF00FF"/>
                </a:solidFill>
                <a:latin typeface="Arial Black" panose="020B0A04020102020204" pitchFamily="34" charset="0"/>
              </a:rPr>
              <a:t> DAWN</a:t>
            </a:r>
            <a:r>
              <a:rPr lang="en-US" sz="5400" b="1" i="1" dirty="0">
                <a:ln>
                  <a:solidFill>
                    <a:srgbClr val="0000FF"/>
                  </a:solidFill>
                </a:ln>
                <a:solidFill>
                  <a:srgbClr val="FF00FF"/>
                </a:solidFill>
                <a:latin typeface="Arial Black" panose="020B0A04020102020204" pitchFamily="34" charset="0"/>
              </a:rPr>
              <a:t>! </a:t>
            </a:r>
          </a:p>
        </p:txBody>
      </p:sp>
      <p:sp>
        <p:nvSpPr>
          <p:cNvPr id="4" name="Lightning Bolt 3"/>
          <p:cNvSpPr/>
          <p:nvPr/>
        </p:nvSpPr>
        <p:spPr>
          <a:xfrm rot="20800800">
            <a:off x="6549453" y="4801017"/>
            <a:ext cx="1080910" cy="1552004"/>
          </a:xfrm>
          <a:prstGeom prst="lightningBolt">
            <a:avLst/>
          </a:prstGeom>
          <a:solidFill>
            <a:srgbClr val="FFFF00"/>
          </a:solidFill>
          <a:ln w="57150">
            <a:solidFill>
              <a:srgbClr val="FF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 name="Rectangle 1"/>
          <p:cNvSpPr/>
          <p:nvPr/>
        </p:nvSpPr>
        <p:spPr>
          <a:xfrm>
            <a:off x="7830642" y="3709699"/>
            <a:ext cx="3039015" cy="1999857"/>
          </a:xfrm>
          <a:prstGeom prst="rect">
            <a:avLst/>
          </a:prstGeom>
          <a:solidFill>
            <a:schemeClr val="tx1"/>
          </a:solidFill>
          <a:ln w="38100">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p:cNvCxnSpPr/>
          <p:nvPr/>
        </p:nvCxnSpPr>
        <p:spPr>
          <a:xfrm flipH="1" flipV="1">
            <a:off x="7902713" y="4395107"/>
            <a:ext cx="760026" cy="1220247"/>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8071509" y="3797330"/>
            <a:ext cx="743629" cy="1800096"/>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03295" y="3797330"/>
            <a:ext cx="591138" cy="1818026"/>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8779278" y="3797330"/>
            <a:ext cx="385393" cy="1818024"/>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9200107" y="3797330"/>
            <a:ext cx="126020" cy="1800095"/>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448975" y="3797330"/>
            <a:ext cx="82826" cy="1800096"/>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562613" y="3797330"/>
            <a:ext cx="314277" cy="1800095"/>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9679152" y="3797330"/>
            <a:ext cx="517669" cy="1800096"/>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851732" y="3797330"/>
            <a:ext cx="746979" cy="1800098"/>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082564" y="4290604"/>
            <a:ext cx="788364" cy="1306823"/>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624310" y="6419487"/>
            <a:ext cx="499110" cy="365125"/>
          </a:xfrm>
        </p:spPr>
        <p:txBody>
          <a:bodyPr/>
          <a:lstStyle/>
          <a:p>
            <a:fld id="{0FAB87E4-7748-4117-92E5-790DAABEC644}" type="slidenum">
              <a:rPr lang="en-US" sz="1400" b="1" smtClean="0">
                <a:solidFill>
                  <a:schemeClr val="tx1"/>
                </a:solidFill>
              </a:rPr>
              <a:t>54</a:t>
            </a:fld>
            <a:endParaRPr lang="en-US" sz="1400" b="1" dirty="0">
              <a:solidFill>
                <a:schemeClr val="tx1"/>
              </a:solidFill>
            </a:endParaRPr>
          </a:p>
        </p:txBody>
      </p:sp>
    </p:spTree>
    <p:extLst>
      <p:ext uri="{BB962C8B-B14F-4D97-AF65-F5344CB8AC3E}">
        <p14:creationId xmlns:p14="http://schemas.microsoft.com/office/powerpoint/2010/main" val="15636844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5" end="5"/>
                                            </p:txEl>
                                          </p:spTgt>
                                        </p:tgtEl>
                                      </p:cBhvr>
                                    </p:animEffect>
                                  </p:childTnLst>
                                </p:cTn>
                              </p:par>
                              <p:par>
                                <p:cTn id="11" presetID="42" presetClass="entr" presetSubtype="0" fill="hold" grpId="0"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6" presetClass="entr" presetSubtype="16" fill="hold" grpId="0" nodeType="with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50"/>
                                        <p:tgtEl>
                                          <p:spTgt spid="2"/>
                                        </p:tgtEl>
                                      </p:cBhvr>
                                    </p:animEffect>
                                  </p:childTnLst>
                                </p:cTn>
                              </p:par>
                              <p:par>
                                <p:cTn id="19" presetID="22" presetClass="entr" presetSubtype="4" repeatCount="5000" fill="hold" nodeType="with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repeatCount="5000" fill="hold" nodeType="withEffect">
                                  <p:stCondLst>
                                    <p:cond delay="100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repeatCount="5000" fill="hold" nodeType="withEffect">
                                  <p:stCondLst>
                                    <p:cond delay="100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repeatCount="5000" fill="hold" nodeType="withEffect">
                                  <p:stCondLst>
                                    <p:cond delay="100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repeatCount="5000" fill="hold" nodeType="withEffect">
                                  <p:stCondLst>
                                    <p:cond delay="100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repeatCount="5000" fill="hold" nodeType="withEffect">
                                  <p:stCondLst>
                                    <p:cond delay="100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repeatCount="5000" fill="hold" nodeType="withEffect">
                                  <p:stCondLst>
                                    <p:cond delay="10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4" repeatCount="5000" fill="hold" nodeType="withEffect">
                                  <p:stCondLst>
                                    <p:cond delay="100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par>
                                <p:cTn id="43" presetID="22" presetClass="entr" presetSubtype="4" repeatCount="5000" fill="hold" nodeType="withEffect">
                                  <p:stCondLst>
                                    <p:cond delay="100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repeatCount="5000" fill="hold" nodeType="withEffect">
                                  <p:stCondLst>
                                    <p:cond delay="100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33000"/>
              </a:srgbClr>
            </a:gs>
            <a:gs pos="100000">
              <a:srgbClr val="009999">
                <a:alpha val="6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3" y="101600"/>
            <a:ext cx="11802442" cy="6997699"/>
          </a:xfrm>
          <a:noFill/>
          <a:scene3d>
            <a:camera prst="orthographicFront"/>
            <a:lightRig rig="threePt" dir="t"/>
          </a:scene3d>
          <a:sp3d>
            <a:bevelT w="152400" h="50800" prst="softRound"/>
          </a:sp3d>
        </p:spPr>
        <p:txBody>
          <a:bodyPr anchor="ctr">
            <a:normAutofit/>
            <a:sp3d extrusionH="57150">
              <a:bevelT w="38100" h="38100"/>
            </a:sp3d>
          </a:bodyPr>
          <a:lstStyle/>
          <a:p>
            <a:pPr algn="ctr"/>
            <a:r>
              <a:rPr lang="en-US" sz="3200" dirty="0">
                <a:solidFill>
                  <a:schemeClr val="tx1"/>
                </a:solidFill>
              </a:rPr>
              <a:t> </a:t>
            </a:r>
            <a:r>
              <a:rPr lang="en-US" sz="3200" b="1" i="1" u="sng" dirty="0">
                <a:solidFill>
                  <a:schemeClr val="tx1"/>
                </a:solidFill>
              </a:rPr>
              <a:t>A</a:t>
            </a:r>
            <a:r>
              <a:rPr lang="en-US" sz="3200" b="1" i="1" dirty="0">
                <a:solidFill>
                  <a:schemeClr val="tx1"/>
                </a:solidFill>
              </a:rPr>
              <a:t>f</a:t>
            </a:r>
            <a:r>
              <a:rPr lang="en-US" sz="3200" b="1" i="1" u="sng" dirty="0">
                <a:solidFill>
                  <a:schemeClr val="tx1"/>
                </a:solidFill>
              </a:rPr>
              <a:t>ter the sun has set</a:t>
            </a:r>
            <a:r>
              <a:rPr lang="en-US" sz="3200" b="1" dirty="0">
                <a:solidFill>
                  <a:schemeClr val="tx1"/>
                </a:solidFill>
              </a:rPr>
              <a:t> </a:t>
            </a:r>
            <a:r>
              <a:rPr lang="en-US" sz="3200" dirty="0">
                <a:solidFill>
                  <a:schemeClr val="tx1"/>
                </a:solidFill>
              </a:rPr>
              <a:t>on the 9</a:t>
            </a:r>
            <a:r>
              <a:rPr lang="en-US" sz="3200" baseline="30000" dirty="0">
                <a:solidFill>
                  <a:schemeClr val="tx1"/>
                </a:solidFill>
              </a:rPr>
              <a:t>th</a:t>
            </a:r>
            <a:r>
              <a:rPr lang="en-US" sz="3200" dirty="0">
                <a:solidFill>
                  <a:schemeClr val="tx1"/>
                </a:solidFill>
              </a:rPr>
              <a:t> cycle of Tishri — the 7</a:t>
            </a:r>
            <a:r>
              <a:rPr lang="en-US" sz="3200" baseline="30000" dirty="0">
                <a:solidFill>
                  <a:schemeClr val="tx1"/>
                </a:solidFill>
              </a:rPr>
              <a:t>th</a:t>
            </a:r>
            <a:r>
              <a:rPr lang="en-US" sz="3200" dirty="0">
                <a:solidFill>
                  <a:schemeClr val="tx1"/>
                </a:solidFill>
              </a:rPr>
              <a:t> month, </a:t>
            </a:r>
          </a:p>
          <a:p>
            <a:pPr algn="ctr"/>
            <a:r>
              <a:rPr lang="en-US" sz="3200" dirty="0">
                <a:solidFill>
                  <a:schemeClr val="tx1"/>
                </a:solidFill>
              </a:rPr>
              <a:t>     the      </a:t>
            </a:r>
            <a:r>
              <a:rPr lang="en-US" sz="3200" b="1" i="1" u="sng" dirty="0">
                <a:solidFill>
                  <a:schemeClr val="accent2">
                    <a:lumMod val="50000"/>
                  </a:schemeClr>
                </a:solidFill>
                <a:latin typeface="Comic Sans MS" panose="030F0702030302020204" pitchFamily="66" charset="0"/>
              </a:rPr>
              <a:t>evenin</a:t>
            </a:r>
            <a:r>
              <a:rPr lang="en-US" sz="3200" b="1" i="1" dirty="0">
                <a:solidFill>
                  <a:schemeClr val="accent2">
                    <a:lumMod val="50000"/>
                  </a:schemeClr>
                </a:solidFill>
                <a:latin typeface="Comic Sans MS" panose="030F0702030302020204" pitchFamily="66" charset="0"/>
              </a:rPr>
              <a:t>g</a:t>
            </a:r>
            <a:r>
              <a:rPr lang="en-US" sz="3200" b="1" i="1" u="sng" dirty="0">
                <a:solidFill>
                  <a:schemeClr val="accent2">
                    <a:lumMod val="50000"/>
                  </a:schemeClr>
                </a:solidFill>
                <a:latin typeface="Comic Sans MS" panose="030F0702030302020204" pitchFamily="66" charset="0"/>
              </a:rPr>
              <a:t> timin</a:t>
            </a:r>
            <a:r>
              <a:rPr lang="en-US" sz="3200" b="1" i="1" dirty="0">
                <a:solidFill>
                  <a:schemeClr val="accent2">
                    <a:lumMod val="50000"/>
                  </a:schemeClr>
                </a:solidFill>
                <a:latin typeface="Comic Sans MS" panose="030F0702030302020204" pitchFamily="66" charset="0"/>
              </a:rPr>
              <a:t>g,</a:t>
            </a:r>
            <a:r>
              <a:rPr lang="en-US" sz="3200" b="1" i="1" dirty="0">
                <a:solidFill>
                  <a:srgbClr val="CC66FF"/>
                </a:solidFill>
                <a:latin typeface="Comic Sans MS" panose="030F0702030302020204" pitchFamily="66" charset="0"/>
              </a:rPr>
              <a:t>   </a:t>
            </a:r>
            <a:r>
              <a:rPr lang="en-US" sz="3200" dirty="0">
                <a:solidFill>
                  <a:schemeClr val="tx1"/>
                </a:solidFill>
              </a:rPr>
              <a:t>(which is the proper beginning of the	</a:t>
            </a:r>
            <a:r>
              <a:rPr lang="en-US" sz="6000" dirty="0">
                <a:solidFill>
                  <a:schemeClr val="tx1"/>
                </a:solidFill>
              </a:rPr>
              <a:t>    	    </a:t>
            </a:r>
            <a:r>
              <a:rPr lang="en-US" sz="6000" b="1" i="1" dirty="0">
                <a:solidFill>
                  <a:srgbClr val="FF00FF"/>
                </a:solidFill>
                <a:latin typeface="Comic Sans MS" panose="030F0702030302020204" pitchFamily="66" charset="0"/>
              </a:rPr>
              <a:t/>
            </a:r>
            <a:br>
              <a:rPr lang="en-US" sz="6000" b="1" i="1" dirty="0">
                <a:solidFill>
                  <a:srgbClr val="FF00FF"/>
                </a:solidFill>
                <a:latin typeface="Comic Sans MS" panose="030F0702030302020204" pitchFamily="66" charset="0"/>
              </a:rPr>
            </a:br>
            <a:r>
              <a:rPr lang="en-US" sz="3200" b="1" i="1" u="sng" dirty="0">
                <a:solidFill>
                  <a:srgbClr val="FF00FF"/>
                </a:solidFill>
                <a:latin typeface="Arial Black" panose="020B0A04020102020204" pitchFamily="34" charset="0"/>
              </a:rPr>
              <a:t>Affliction</a:t>
            </a:r>
            <a:r>
              <a:rPr lang="en-US" sz="3200" b="1" i="1" dirty="0">
                <a:solidFill>
                  <a:srgbClr val="FF00FF"/>
                </a:solidFill>
                <a:latin typeface="Comic Sans MS" panose="030F0702030302020204" pitchFamily="66" charset="0"/>
              </a:rPr>
              <a:t> </a:t>
            </a:r>
            <a:r>
              <a:rPr lang="en-US" sz="3200" b="1" i="1" u="sng" dirty="0">
                <a:solidFill>
                  <a:srgbClr val="FF00FF"/>
                </a:solidFill>
                <a:latin typeface="Arial Black" panose="020B0A04020102020204" pitchFamily="34" charset="0"/>
              </a:rPr>
              <a:t>OBSERVATION</a:t>
            </a:r>
            <a:r>
              <a:rPr lang="en-US" sz="3200" b="1" i="1" dirty="0">
                <a:solidFill>
                  <a:srgbClr val="FF00FF"/>
                </a:solidFill>
                <a:latin typeface="Arial Black" panose="020B0A04020102020204" pitchFamily="34" charset="0"/>
              </a:rPr>
              <a:t> </a:t>
            </a:r>
            <a:r>
              <a:rPr lang="en-US" sz="3200" b="1" i="1" u="sng" dirty="0">
                <a:solidFill>
                  <a:srgbClr val="FF00FF"/>
                </a:solidFill>
                <a:latin typeface="Arial Black" panose="020B0A04020102020204" pitchFamily="34" charset="0"/>
              </a:rPr>
              <a:t>THEME</a:t>
            </a:r>
            <a:r>
              <a:rPr lang="en-US" sz="2000" b="1" i="1" dirty="0">
                <a:solidFill>
                  <a:srgbClr val="FF00FF"/>
                </a:solidFill>
                <a:latin typeface="Arial Black" panose="020B0A04020102020204" pitchFamily="34" charset="0"/>
              </a:rPr>
              <a:t> </a:t>
            </a:r>
            <a:r>
              <a:rPr lang="en-US" sz="3200" i="1" dirty="0">
                <a:solidFill>
                  <a:schemeClr val="tx1"/>
                </a:solidFill>
              </a:rPr>
              <a:t>)</a:t>
            </a:r>
            <a:r>
              <a:rPr lang="en-US" i="1" dirty="0">
                <a:solidFill>
                  <a:schemeClr val="tx1"/>
                </a:solidFill>
              </a:rPr>
              <a:t>,</a:t>
            </a:r>
            <a:r>
              <a:rPr lang="en-US" sz="3200" dirty="0">
                <a:solidFill>
                  <a:schemeClr val="tx1"/>
                </a:solidFill>
              </a:rPr>
              <a:t> ushers in and signals the soon arrival of the </a:t>
            </a:r>
            <a:r>
              <a:rPr lang="en-US" sz="3200" dirty="0" smtClean="0">
                <a:solidFill>
                  <a:schemeClr val="tx1"/>
                </a:solidFill>
              </a:rPr>
              <a:t>Shabbat </a:t>
            </a:r>
            <a:r>
              <a:rPr lang="en-US" sz="3200" dirty="0">
                <a:solidFill>
                  <a:schemeClr val="tx1"/>
                </a:solidFill>
              </a:rPr>
              <a:t>of Atonement which begins </a:t>
            </a:r>
            <a:br>
              <a:rPr lang="en-US" sz="3200" dirty="0">
                <a:solidFill>
                  <a:schemeClr val="tx1"/>
                </a:solidFill>
              </a:rPr>
            </a:br>
            <a:r>
              <a:rPr lang="en-US" sz="3200" b="1" u="sng" dirty="0">
                <a:solidFill>
                  <a:schemeClr val="tx1"/>
                </a:solidFill>
              </a:rPr>
              <a:t>at</a:t>
            </a:r>
            <a:r>
              <a:rPr lang="en-US" sz="3200" dirty="0">
                <a:solidFill>
                  <a:schemeClr val="tx1"/>
                </a:solidFill>
              </a:rPr>
              <a:t> the inception of </a:t>
            </a:r>
            <a:r>
              <a:rPr lang="en-US" sz="3200" i="1" u="sng" dirty="0">
                <a:ln>
                  <a:solidFill>
                    <a:srgbClr val="0000FF"/>
                  </a:solidFill>
                </a:ln>
                <a:solidFill>
                  <a:srgbClr val="00FFFF"/>
                </a:solidFill>
                <a:latin typeface="Arial Black" panose="020B0A04020102020204" pitchFamily="34" charset="0"/>
              </a:rPr>
              <a:t>BOQER TWILIGHT</a:t>
            </a:r>
            <a:r>
              <a:rPr lang="en-US" sz="3200" i="1" dirty="0">
                <a:ln>
                  <a:solidFill>
                    <a:srgbClr val="0000FF"/>
                  </a:solidFill>
                </a:ln>
                <a:solidFill>
                  <a:srgbClr val="00FFFF"/>
                </a:solidFill>
                <a:latin typeface="Arial Black" panose="020B0A04020102020204" pitchFamily="34" charset="0"/>
              </a:rPr>
              <a:t>. </a:t>
            </a:r>
          </a:p>
          <a:p>
            <a:pPr algn="ctr"/>
            <a:r>
              <a:rPr lang="en-US" sz="3200" b="1" i="1" dirty="0">
                <a:ln>
                  <a:solidFill>
                    <a:srgbClr val="0000FF"/>
                  </a:solidFill>
                </a:ln>
                <a:solidFill>
                  <a:schemeClr val="tx1"/>
                </a:solidFill>
                <a:latin typeface="Arial Rounded MT Bold" pitchFamily="34" charset="0"/>
              </a:rPr>
              <a:t>Consider very carefully the Words as </a:t>
            </a:r>
            <a:br>
              <a:rPr lang="en-US" sz="3200" b="1" i="1" dirty="0">
                <a:ln>
                  <a:solidFill>
                    <a:srgbClr val="0000FF"/>
                  </a:solidFill>
                </a:ln>
                <a:solidFill>
                  <a:schemeClr val="tx1"/>
                </a:solidFill>
                <a:latin typeface="Arial Rounded MT Bold" pitchFamily="34" charset="0"/>
              </a:rPr>
            </a:br>
            <a:r>
              <a:rPr lang="en-US" sz="3200" b="1" i="1" dirty="0">
                <a:ln>
                  <a:solidFill>
                    <a:srgbClr val="0000FF"/>
                  </a:solidFill>
                </a:ln>
                <a:solidFill>
                  <a:schemeClr val="tx1"/>
                </a:solidFill>
                <a:latin typeface="Arial Rounded MT Bold" pitchFamily="34" charset="0"/>
              </a:rPr>
              <a:t>they have been preserved by </a:t>
            </a:r>
            <a:r>
              <a:rPr lang="en-US" sz="3200" b="1" i="1" dirty="0">
                <a:ln>
                  <a:solidFill>
                    <a:srgbClr val="0000FF"/>
                  </a:solidFill>
                </a:ln>
                <a:solidFill>
                  <a:srgbClr val="0000FF"/>
                </a:solidFill>
                <a:latin typeface="Arial Rounded MT Bold" pitchFamily="34" charset="0"/>
              </a:rPr>
              <a:t>Yahuah. </a:t>
            </a:r>
          </a:p>
          <a:p>
            <a:pPr algn="ctr"/>
            <a:r>
              <a:rPr lang="en-US" sz="2800" dirty="0">
                <a:solidFill>
                  <a:schemeClr val="tx1">
                    <a:lumMod val="95000"/>
                    <a:lumOff val="5000"/>
                  </a:schemeClr>
                </a:solidFill>
              </a:rPr>
              <a:t>The Hebrew words within verse </a:t>
            </a:r>
            <a:r>
              <a:rPr lang="en-US" sz="2800" dirty="0">
                <a:solidFill>
                  <a:schemeClr val="tx1"/>
                </a:solidFill>
              </a:rPr>
              <a:t>32 </a:t>
            </a:r>
            <a:r>
              <a:rPr lang="en-US" sz="2800" dirty="0">
                <a:solidFill>
                  <a:srgbClr val="FF0000"/>
                </a:solidFill>
              </a:rPr>
              <a:t>(or any other verse) </a:t>
            </a:r>
            <a:r>
              <a:rPr lang="en-US" sz="2800" b="1" u="sng" dirty="0">
                <a:solidFill>
                  <a:srgbClr val="FF0000"/>
                </a:solidFill>
                <a:latin typeface="Arial Black" panose="020B0A04020102020204" pitchFamily="34" charset="0"/>
              </a:rPr>
              <a:t>never</a:t>
            </a:r>
            <a:r>
              <a:rPr lang="en-US" sz="2800" dirty="0">
                <a:solidFill>
                  <a:srgbClr val="FF0000"/>
                </a:solidFill>
              </a:rPr>
              <a:t> </a:t>
            </a:r>
            <a:br>
              <a:rPr lang="en-US" sz="2800" dirty="0">
                <a:solidFill>
                  <a:srgbClr val="FF0000"/>
                </a:solidFill>
              </a:rPr>
            </a:br>
            <a:r>
              <a:rPr lang="en-US" sz="2800" dirty="0">
                <a:solidFill>
                  <a:srgbClr val="FF0000"/>
                </a:solidFill>
              </a:rPr>
              <a:t>      </a:t>
            </a:r>
            <a:r>
              <a:rPr lang="en-US" sz="2800" dirty="0">
                <a:solidFill>
                  <a:schemeClr val="tx1">
                    <a:lumMod val="95000"/>
                    <a:lumOff val="5000"/>
                  </a:schemeClr>
                </a:solidFill>
              </a:rPr>
              <a:t>indicates the Shabbat of Atonement begins at sunset just because the word “evening/</a:t>
            </a:r>
            <a:r>
              <a:rPr lang="en-US" sz="2800" dirty="0" err="1">
                <a:solidFill>
                  <a:schemeClr val="tx1">
                    <a:lumMod val="95000"/>
                    <a:lumOff val="5000"/>
                  </a:schemeClr>
                </a:solidFill>
              </a:rPr>
              <a:t>ereb</a:t>
            </a:r>
            <a:r>
              <a:rPr lang="en-US" sz="2800" dirty="0">
                <a:solidFill>
                  <a:schemeClr val="tx1">
                    <a:lumMod val="95000"/>
                    <a:lumOff val="5000"/>
                  </a:schemeClr>
                </a:solidFill>
              </a:rPr>
              <a:t>” is present and connected in context to only the 9</a:t>
            </a:r>
            <a:r>
              <a:rPr lang="en-US" sz="2800" baseline="30000" dirty="0">
                <a:solidFill>
                  <a:schemeClr val="tx1">
                    <a:lumMod val="95000"/>
                    <a:lumOff val="5000"/>
                  </a:schemeClr>
                </a:solidFill>
              </a:rPr>
              <a:t>th</a:t>
            </a:r>
            <a:r>
              <a:rPr lang="en-US" sz="2800" dirty="0">
                <a:solidFill>
                  <a:schemeClr val="tx1">
                    <a:lumMod val="95000"/>
                    <a:lumOff val="5000"/>
                  </a:schemeClr>
                </a:solidFill>
              </a:rPr>
              <a:t> day. </a:t>
            </a:r>
          </a:p>
          <a:p>
            <a:pPr algn="ctr"/>
            <a:r>
              <a:rPr lang="en-US" sz="2800" dirty="0">
                <a:solidFill>
                  <a:schemeClr val="tx1">
                    <a:lumMod val="95000"/>
                    <a:lumOff val="5000"/>
                  </a:schemeClr>
                </a:solidFill>
              </a:rPr>
              <a:t>To claim otherwise is a full misconstruing of the </a:t>
            </a:r>
            <a:r>
              <a:rPr lang="en-US" sz="2800" b="1" dirty="0">
                <a:solidFill>
                  <a:srgbClr val="0000FF"/>
                </a:solidFill>
              </a:rPr>
              <a:t>Words of Yahuah! </a:t>
            </a:r>
          </a:p>
          <a:p>
            <a:endParaRPr lang="en-US" sz="2800" b="1" dirty="0">
              <a:solidFill>
                <a:srgbClr val="0000FF"/>
              </a:solidFill>
            </a:endParaRPr>
          </a:p>
          <a:p>
            <a:endParaRPr lang="en-US" sz="2800" b="1" dirty="0">
              <a:solidFill>
                <a:srgbClr val="0000FF"/>
              </a:solidFill>
            </a:endParaRPr>
          </a:p>
        </p:txBody>
      </p:sp>
      <p:sp>
        <p:nvSpPr>
          <p:cNvPr id="4" name="Lightning Bolt 3"/>
          <p:cNvSpPr/>
          <p:nvPr/>
        </p:nvSpPr>
        <p:spPr>
          <a:xfrm rot="3106461">
            <a:off x="1284775" y="779833"/>
            <a:ext cx="1014994" cy="849319"/>
          </a:xfrm>
          <a:prstGeom prst="lightningBolt">
            <a:avLst/>
          </a:prstGeom>
          <a:solidFill>
            <a:srgbClr val="FFFF00"/>
          </a:solidFill>
          <a:ln w="57150">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 name="Slide Number Placeholder 1"/>
          <p:cNvSpPr>
            <a:spLocks noGrp="1"/>
          </p:cNvSpPr>
          <p:nvPr>
            <p:ph type="sldNum" sz="quarter" idx="12"/>
          </p:nvPr>
        </p:nvSpPr>
        <p:spPr>
          <a:xfrm>
            <a:off x="11590020" y="6451056"/>
            <a:ext cx="544830" cy="365125"/>
          </a:xfrm>
        </p:spPr>
        <p:txBody>
          <a:bodyPr/>
          <a:lstStyle/>
          <a:p>
            <a:fld id="{0FAB87E4-7748-4117-92E5-790DAABEC644}" type="slidenum">
              <a:rPr lang="en-US" sz="1400" b="1" smtClean="0">
                <a:solidFill>
                  <a:schemeClr val="tx1"/>
                </a:solidFill>
              </a:rPr>
              <a:t>55</a:t>
            </a:fld>
            <a:endParaRPr lang="en-US" sz="1400" b="1" dirty="0">
              <a:solidFill>
                <a:schemeClr val="tx1"/>
              </a:solidFill>
            </a:endParaRPr>
          </a:p>
        </p:txBody>
      </p:sp>
      <p:sp>
        <p:nvSpPr>
          <p:cNvPr id="5" name="Rectangle 4"/>
          <p:cNvSpPr/>
          <p:nvPr/>
        </p:nvSpPr>
        <p:spPr>
          <a:xfrm>
            <a:off x="1017270" y="6073322"/>
            <a:ext cx="10269928" cy="712696"/>
          </a:xfrm>
          <a:prstGeom prst="rect">
            <a:avLst/>
          </a:prstGeom>
          <a:noFill/>
          <a:ln w="7620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lnSpc>
                <a:spcPct val="90000"/>
              </a:lnSpc>
              <a:spcBef>
                <a:spcPts val="1000"/>
              </a:spcBef>
            </a:pPr>
            <a:r>
              <a:rPr lang="en-US" sz="3600" b="1" dirty="0">
                <a:solidFill>
                  <a:srgbClr val="0000FF"/>
                </a:solidFill>
              </a:rPr>
              <a:t>But there is more after checking some definitions!  </a:t>
            </a:r>
          </a:p>
        </p:txBody>
      </p:sp>
      <p:sp>
        <p:nvSpPr>
          <p:cNvPr id="6" name="Lightning Bolt 5"/>
          <p:cNvSpPr/>
          <p:nvPr/>
        </p:nvSpPr>
        <p:spPr>
          <a:xfrm rot="2616654">
            <a:off x="4798123" y="734663"/>
            <a:ext cx="979359" cy="880222"/>
          </a:xfrm>
          <a:prstGeom prst="lightningBolt">
            <a:avLst/>
          </a:prstGeom>
          <a:solidFill>
            <a:srgbClr val="FFFF00"/>
          </a:solidFill>
          <a:ln w="57150">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Tree>
    <p:extLst>
      <p:ext uri="{BB962C8B-B14F-4D97-AF65-F5344CB8AC3E}">
        <p14:creationId xmlns:p14="http://schemas.microsoft.com/office/powerpoint/2010/main" val="17699792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1000"/>
                                        <p:tgtEl>
                                          <p:spTgt spid="3">
                                            <p:txEl>
                                              <p:pRg st="2" end="2"/>
                                            </p:txEl>
                                          </p:spTgt>
                                        </p:tgtEl>
                                      </p:cBhvr>
                                    </p:animEffect>
                                  </p:childTnLst>
                                </p:cTn>
                              </p:par>
                            </p:childTnLst>
                          </p:cTn>
                        </p:par>
                        <p:par>
                          <p:cTn id="8" fill="hold">
                            <p:stCondLst>
                              <p:cond delay="1000"/>
                            </p:stCondLst>
                            <p:childTnLst>
                              <p:par>
                                <p:cTn id="9" presetID="16" presetClass="entr" presetSubtype="21" fill="hold" nodeType="afterEffect">
                                  <p:stCondLst>
                                    <p:cond delay="1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1000"/>
                                        <p:tgtEl>
                                          <p:spTgt spid="3">
                                            <p:txEl>
                                              <p:pRg st="3" end="3"/>
                                            </p:txEl>
                                          </p:spTgt>
                                        </p:tgtEl>
                                      </p:cBhvr>
                                    </p:animEffect>
                                  </p:childTnLst>
                                </p:cTn>
                              </p:par>
                            </p:childTnLst>
                          </p:cTn>
                        </p:par>
                        <p:par>
                          <p:cTn id="12" fill="hold">
                            <p:stCondLst>
                              <p:cond delay="3000"/>
                            </p:stCondLst>
                            <p:childTnLst>
                              <p:par>
                                <p:cTn id="13" presetID="16" presetClass="entr" presetSubtype="21"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1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56</a:t>
            </a:fld>
            <a:endParaRPr lang="en-US" sz="1400" b="1" dirty="0">
              <a:solidFill>
                <a:schemeClr val="tx1"/>
              </a:solidFill>
            </a:endParaRPr>
          </a:p>
        </p:txBody>
      </p:sp>
      <p:sp>
        <p:nvSpPr>
          <p:cNvPr id="3" name="Content Placeholder 4"/>
          <p:cNvSpPr>
            <a:spLocks noGrp="1"/>
          </p:cNvSpPr>
          <p:nvPr>
            <p:ph idx="1"/>
          </p:nvPr>
        </p:nvSpPr>
        <p:spPr>
          <a:xfrm>
            <a:off x="258555" y="1659544"/>
            <a:ext cx="11942618" cy="4450082"/>
          </a:xfrm>
        </p:spPr>
        <p:txBody>
          <a:bodyPr>
            <a:noAutofit/>
            <a:scene3d>
              <a:camera prst="orthographicFront"/>
              <a:lightRig rig="threePt" dir="t"/>
            </a:scene3d>
            <a:sp3d extrusionH="57150">
              <a:bevelT w="38100" h="38100"/>
            </a:sp3d>
          </a:bodyPr>
          <a:lstStyle/>
          <a:p>
            <a:pPr marL="0" indent="0">
              <a:buNone/>
            </a:pPr>
            <a:r>
              <a:rPr lang="en-US" sz="1200" dirty="0">
                <a:ln>
                  <a:solidFill>
                    <a:srgbClr val="002060"/>
                  </a:solidFill>
                </a:ln>
              </a:rPr>
              <a:t> </a:t>
            </a:r>
            <a:r>
              <a:rPr lang="en-US" sz="3200" b="1" dirty="0">
                <a:ln>
                  <a:solidFill>
                    <a:schemeClr val="tx1"/>
                  </a:solidFill>
                </a:ln>
                <a:solidFill>
                  <a:schemeClr val="accent2">
                    <a:lumMod val="75000"/>
                  </a:schemeClr>
                </a:solidFill>
              </a:rPr>
              <a:t>H6153</a:t>
            </a:r>
            <a:r>
              <a:rPr lang="en-US" sz="3200" dirty="0"/>
              <a:t>  </a:t>
            </a:r>
            <a:r>
              <a:rPr lang="en-US" sz="3200" dirty="0" err="1">
                <a:ln>
                  <a:solidFill>
                    <a:sysClr val="windowText" lastClr="000000"/>
                  </a:solidFill>
                </a:ln>
                <a:solidFill>
                  <a:schemeClr val="accent2">
                    <a:lumMod val="75000"/>
                  </a:schemeClr>
                </a:solidFill>
                <a:latin typeface="Arial Black" panose="020B0A04020102020204" pitchFamily="34" charset="0"/>
              </a:rPr>
              <a:t>ereb</a:t>
            </a:r>
            <a:r>
              <a:rPr lang="en-US" sz="3200" dirty="0"/>
              <a:t>   </a:t>
            </a:r>
            <a:r>
              <a:rPr lang="en-US" sz="3200" b="1" dirty="0">
                <a:ln>
                  <a:solidFill>
                    <a:srgbClr val="002060"/>
                  </a:solidFill>
                </a:ln>
                <a:solidFill>
                  <a:schemeClr val="accent2">
                    <a:lumMod val="75000"/>
                  </a:schemeClr>
                </a:solidFill>
              </a:rPr>
              <a:t>- </a:t>
            </a:r>
            <a:r>
              <a:rPr lang="en-US" sz="3200" dirty="0"/>
              <a:t> </a:t>
            </a:r>
            <a:r>
              <a:rPr lang="en-US" sz="3200" b="1" dirty="0">
                <a:ln>
                  <a:solidFill>
                    <a:sysClr val="windowText" lastClr="000000"/>
                  </a:solidFill>
                </a:ln>
                <a:solidFill>
                  <a:srgbClr val="006699"/>
                </a:solidFill>
              </a:rPr>
              <a:t>the main definition is </a:t>
            </a:r>
            <a:r>
              <a:rPr lang="en-US" sz="3200" b="1" dirty="0">
                <a:ln>
                  <a:solidFill>
                    <a:sysClr val="windowText" lastClr="000000"/>
                  </a:solidFill>
                </a:ln>
                <a:solidFill>
                  <a:schemeClr val="accent2">
                    <a:lumMod val="50000"/>
                  </a:schemeClr>
                </a:solidFill>
              </a:rPr>
              <a:t>dusk.</a:t>
            </a:r>
            <a:br>
              <a:rPr lang="en-US" sz="3200" b="1" dirty="0">
                <a:ln>
                  <a:solidFill>
                    <a:sysClr val="windowText" lastClr="000000"/>
                  </a:solidFill>
                </a:ln>
                <a:solidFill>
                  <a:schemeClr val="accent2">
                    <a:lumMod val="50000"/>
                  </a:schemeClr>
                </a:solidFill>
              </a:rPr>
            </a:br>
            <a:r>
              <a:rPr lang="en-US" sz="3200" b="1" dirty="0">
                <a:ln>
                  <a:solidFill>
                    <a:sysClr val="windowText" lastClr="000000"/>
                  </a:solidFill>
                </a:ln>
                <a:solidFill>
                  <a:srgbClr val="006699"/>
                </a:solidFill>
              </a:rPr>
              <a:t>                                [When applied to “the affliction” of 24 hours, </a:t>
            </a:r>
            <a:br>
              <a:rPr lang="en-US" sz="3200" b="1" dirty="0">
                <a:ln>
                  <a:solidFill>
                    <a:sysClr val="windowText" lastClr="000000"/>
                  </a:solidFill>
                </a:ln>
                <a:solidFill>
                  <a:srgbClr val="006699"/>
                </a:solidFill>
              </a:rPr>
            </a:br>
            <a:r>
              <a:rPr lang="en-US" sz="3200" b="1" dirty="0">
                <a:ln>
                  <a:solidFill>
                    <a:sysClr val="windowText" lastClr="000000"/>
                  </a:solidFill>
                </a:ln>
                <a:solidFill>
                  <a:srgbClr val="006699"/>
                </a:solidFill>
              </a:rPr>
              <a:t>                                  this would be understood as “even to even” or </a:t>
            </a:r>
            <a:br>
              <a:rPr lang="en-US" sz="3200" b="1" dirty="0">
                <a:ln>
                  <a:solidFill>
                    <a:sysClr val="windowText" lastClr="000000"/>
                  </a:solidFill>
                </a:ln>
                <a:solidFill>
                  <a:srgbClr val="006699"/>
                </a:solidFill>
              </a:rPr>
            </a:br>
            <a:r>
              <a:rPr lang="en-US" sz="3200" b="1" dirty="0">
                <a:ln>
                  <a:solidFill>
                    <a:sysClr val="windowText" lastClr="000000"/>
                  </a:solidFill>
                </a:ln>
                <a:solidFill>
                  <a:srgbClr val="006699"/>
                </a:solidFill>
              </a:rPr>
              <a:t>                                  &lt;</a:t>
            </a:r>
            <a:r>
              <a:rPr lang="en-US" sz="3200" b="1" dirty="0" err="1">
                <a:ln>
                  <a:solidFill>
                    <a:sysClr val="windowText" lastClr="000000"/>
                  </a:solidFill>
                </a:ln>
                <a:solidFill>
                  <a:srgbClr val="006699"/>
                </a:solidFill>
              </a:rPr>
              <a:t>ereb</a:t>
            </a:r>
            <a:r>
              <a:rPr lang="en-US" sz="3200" b="1" dirty="0">
                <a:ln>
                  <a:solidFill>
                    <a:sysClr val="windowText" lastClr="000000"/>
                  </a:solidFill>
                </a:ln>
                <a:solidFill>
                  <a:srgbClr val="006699"/>
                </a:solidFill>
              </a:rPr>
              <a:t> to </a:t>
            </a:r>
            <a:r>
              <a:rPr lang="en-US" sz="3200" b="1" dirty="0" err="1">
                <a:ln>
                  <a:solidFill>
                    <a:sysClr val="windowText" lastClr="000000"/>
                  </a:solidFill>
                </a:ln>
                <a:solidFill>
                  <a:srgbClr val="006699"/>
                </a:solidFill>
              </a:rPr>
              <a:t>ereb</a:t>
            </a:r>
            <a:r>
              <a:rPr lang="en-US" sz="3200" b="1" dirty="0">
                <a:ln>
                  <a:solidFill>
                    <a:sysClr val="windowText" lastClr="000000"/>
                  </a:solidFill>
                </a:ln>
                <a:solidFill>
                  <a:srgbClr val="006699"/>
                </a:solidFill>
              </a:rPr>
              <a:t>&gt;.  This will be seen in the study.]</a:t>
            </a:r>
            <a:br>
              <a:rPr lang="en-US" sz="3200" b="1" dirty="0">
                <a:ln>
                  <a:solidFill>
                    <a:sysClr val="windowText" lastClr="000000"/>
                  </a:solidFill>
                </a:ln>
                <a:solidFill>
                  <a:srgbClr val="006699"/>
                </a:solidFill>
              </a:rPr>
            </a:br>
            <a:r>
              <a:rPr lang="en-US" sz="1200" b="1" dirty="0">
                <a:ln>
                  <a:solidFill>
                    <a:sysClr val="windowText" lastClr="000000"/>
                  </a:solidFill>
                </a:ln>
                <a:solidFill>
                  <a:srgbClr val="006699"/>
                </a:solidFill>
              </a:rPr>
              <a:t/>
            </a:r>
            <a:br>
              <a:rPr lang="en-US" sz="1200" b="1" dirty="0">
                <a:ln>
                  <a:solidFill>
                    <a:sysClr val="windowText" lastClr="000000"/>
                  </a:solidFill>
                </a:ln>
                <a:solidFill>
                  <a:srgbClr val="006699"/>
                </a:solidFill>
              </a:rPr>
            </a:br>
            <a:r>
              <a:rPr lang="en-US" sz="3200" b="1" dirty="0">
                <a:ln>
                  <a:solidFill>
                    <a:srgbClr val="002060"/>
                  </a:solidFill>
                </a:ln>
                <a:solidFill>
                  <a:schemeClr val="accent2">
                    <a:lumMod val="50000"/>
                  </a:schemeClr>
                </a:solidFill>
              </a:rPr>
              <a:t>H6150</a:t>
            </a:r>
            <a:r>
              <a:rPr lang="en-US" sz="3200" dirty="0">
                <a:ln>
                  <a:solidFill>
                    <a:srgbClr val="002060"/>
                  </a:solidFill>
                </a:ln>
              </a:rPr>
              <a:t>  </a:t>
            </a:r>
            <a:r>
              <a:rPr lang="en-US" sz="3200" dirty="0" err="1">
                <a:ln>
                  <a:solidFill>
                    <a:srgbClr val="002060"/>
                  </a:solidFill>
                </a:ln>
                <a:solidFill>
                  <a:schemeClr val="accent2">
                    <a:lumMod val="50000"/>
                  </a:schemeClr>
                </a:solidFill>
                <a:latin typeface="Arial Black" panose="020B0A04020102020204" pitchFamily="34" charset="0"/>
              </a:rPr>
              <a:t>arab</a:t>
            </a:r>
            <a:r>
              <a:rPr lang="en-US" sz="3200" dirty="0">
                <a:ln>
                  <a:solidFill>
                    <a:srgbClr val="002060"/>
                  </a:solidFill>
                </a:ln>
              </a:rPr>
              <a:t>   </a:t>
            </a:r>
            <a:r>
              <a:rPr lang="en-US" sz="3200" b="1" dirty="0">
                <a:ln>
                  <a:solidFill>
                    <a:srgbClr val="002060"/>
                  </a:solidFill>
                </a:ln>
                <a:solidFill>
                  <a:schemeClr val="accent2">
                    <a:lumMod val="50000"/>
                  </a:schemeClr>
                </a:solidFill>
              </a:rPr>
              <a:t>-</a:t>
            </a:r>
            <a:r>
              <a:rPr lang="en-US" sz="3200" b="1" dirty="0"/>
              <a:t> </a:t>
            </a:r>
            <a:r>
              <a:rPr lang="en-US" sz="3200" dirty="0"/>
              <a:t> </a:t>
            </a:r>
            <a:r>
              <a:rPr lang="en-US" sz="3200" b="1" dirty="0">
                <a:ln>
                  <a:solidFill>
                    <a:sysClr val="windowText" lastClr="000000"/>
                  </a:solidFill>
                </a:ln>
                <a:solidFill>
                  <a:srgbClr val="C00000"/>
                </a:solidFill>
              </a:rPr>
              <a:t>the main definition is </a:t>
            </a:r>
            <a:r>
              <a:rPr lang="en-US" sz="3200" dirty="0"/>
              <a:t>– </a:t>
            </a:r>
            <a:r>
              <a:rPr lang="en-US" sz="3200" b="1" dirty="0">
                <a:ln>
                  <a:solidFill>
                    <a:sysClr val="windowText" lastClr="000000"/>
                  </a:solidFill>
                </a:ln>
                <a:solidFill>
                  <a:schemeClr val="accent2">
                    <a:lumMod val="50000"/>
                  </a:schemeClr>
                </a:solidFill>
              </a:rPr>
              <a:t>dusk </a:t>
            </a:r>
            <a:r>
              <a:rPr lang="en-US" sz="3200" dirty="0"/>
              <a:t>(of the two twilights)</a:t>
            </a:r>
            <a:br>
              <a:rPr lang="en-US" sz="3200" dirty="0"/>
            </a:br>
            <a:r>
              <a:rPr lang="en-US" sz="1200" dirty="0"/>
              <a:t/>
            </a:r>
            <a:br>
              <a:rPr lang="en-US" sz="1200" dirty="0"/>
            </a:br>
            <a:r>
              <a:rPr lang="en-US" sz="3200" b="1" dirty="0">
                <a:ln>
                  <a:solidFill>
                    <a:srgbClr val="002060"/>
                  </a:solidFill>
                </a:ln>
                <a:solidFill>
                  <a:srgbClr val="FF66CC"/>
                </a:solidFill>
              </a:rPr>
              <a:t>H6148  </a:t>
            </a:r>
            <a:r>
              <a:rPr lang="en-US" sz="3200" dirty="0" err="1">
                <a:ln>
                  <a:solidFill>
                    <a:srgbClr val="002060"/>
                  </a:solidFill>
                </a:ln>
                <a:solidFill>
                  <a:srgbClr val="FF66CC"/>
                </a:solidFill>
                <a:latin typeface="Arial Black" panose="020B0A04020102020204" pitchFamily="34" charset="0"/>
              </a:rPr>
              <a:t>arab</a:t>
            </a:r>
            <a:r>
              <a:rPr lang="en-US" sz="3200" dirty="0">
                <a:ln>
                  <a:solidFill>
                    <a:srgbClr val="002060"/>
                  </a:solidFill>
                </a:ln>
                <a:solidFill>
                  <a:srgbClr val="FF66CC"/>
                </a:solidFill>
              </a:rPr>
              <a:t>   </a:t>
            </a:r>
            <a:r>
              <a:rPr lang="en-US" sz="3200" b="1" dirty="0">
                <a:ln>
                  <a:solidFill>
                    <a:srgbClr val="002060"/>
                  </a:solidFill>
                </a:ln>
                <a:solidFill>
                  <a:srgbClr val="FF66CC"/>
                </a:solidFill>
              </a:rPr>
              <a:t>-</a:t>
            </a:r>
            <a:r>
              <a:rPr lang="en-US" sz="3200" dirty="0">
                <a:solidFill>
                  <a:srgbClr val="FF66CC"/>
                </a:solidFill>
              </a:rPr>
              <a:t>  </a:t>
            </a:r>
            <a:r>
              <a:rPr lang="en-US" sz="3200" b="1" dirty="0">
                <a:ln>
                  <a:solidFill>
                    <a:srgbClr val="002060"/>
                  </a:solidFill>
                </a:ln>
                <a:solidFill>
                  <a:srgbClr val="FF66CC"/>
                </a:solidFill>
              </a:rPr>
              <a:t>the</a:t>
            </a:r>
            <a:r>
              <a:rPr lang="en-US" sz="3200" b="1" dirty="0">
                <a:ln>
                  <a:solidFill>
                    <a:sysClr val="windowText" lastClr="000000"/>
                  </a:solidFill>
                </a:ln>
                <a:solidFill>
                  <a:srgbClr val="FF66CC"/>
                </a:solidFill>
              </a:rPr>
              <a:t> main definition is mixing</a:t>
            </a:r>
            <a:r>
              <a:rPr lang="en-US" sz="3200" dirty="0">
                <a:solidFill>
                  <a:srgbClr val="FF66CC"/>
                </a:solidFill>
              </a:rPr>
              <a:t> </a:t>
            </a:r>
            <a:r>
              <a:rPr lang="en-US" dirty="0"/>
              <a:t>(when applied to a </a:t>
            </a:r>
            <a:br>
              <a:rPr lang="en-US" dirty="0"/>
            </a:br>
            <a:r>
              <a:rPr lang="en-US" dirty="0"/>
              <a:t>                                     twilight, it links to the </a:t>
            </a:r>
            <a:r>
              <a:rPr lang="en-US" b="1" dirty="0">
                <a:effectLst>
                  <a:glow rad="127000">
                    <a:schemeClr val="accent1">
                      <a:lumMod val="40000"/>
                      <a:lumOff val="60000"/>
                    </a:schemeClr>
                  </a:glow>
                </a:effectLst>
              </a:rPr>
              <a:t>morning/</a:t>
            </a:r>
            <a:r>
              <a:rPr lang="en-US" b="1" dirty="0" err="1">
                <a:effectLst>
                  <a:glow rad="127000">
                    <a:schemeClr val="accent1">
                      <a:lumMod val="40000"/>
                      <a:lumOff val="60000"/>
                    </a:schemeClr>
                  </a:glow>
                </a:effectLst>
              </a:rPr>
              <a:t>boqer</a:t>
            </a:r>
            <a:r>
              <a:rPr lang="en-US" b="1" dirty="0">
                <a:effectLst>
                  <a:glow rad="127000">
                    <a:schemeClr val="accent1">
                      <a:lumMod val="40000"/>
                      <a:lumOff val="60000"/>
                    </a:schemeClr>
                  </a:glow>
                </a:effectLst>
              </a:rPr>
              <a:t> twilight, </a:t>
            </a:r>
            <a:r>
              <a:rPr lang="en-US" dirty="0"/>
              <a:t>not dusk)</a:t>
            </a:r>
            <a:br>
              <a:rPr lang="en-US" dirty="0"/>
            </a:br>
            <a:r>
              <a:rPr lang="en-US" dirty="0"/>
              <a:t>                                     </a:t>
            </a:r>
            <a:r>
              <a:rPr lang="en-US" b="1" dirty="0">
                <a:ln>
                  <a:solidFill>
                    <a:sysClr val="windowText" lastClr="000000"/>
                  </a:solidFill>
                </a:ln>
                <a:solidFill>
                  <a:srgbClr val="FF66CC"/>
                </a:solidFill>
              </a:rPr>
              <a:t>[The 24 hours of “dawn to dawn” would be understood </a:t>
            </a:r>
            <a:br>
              <a:rPr lang="en-US" b="1" dirty="0">
                <a:ln>
                  <a:solidFill>
                    <a:sysClr val="windowText" lastClr="000000"/>
                  </a:solidFill>
                </a:ln>
                <a:solidFill>
                  <a:srgbClr val="FF66CC"/>
                </a:solidFill>
              </a:rPr>
            </a:br>
            <a:r>
              <a:rPr lang="en-US" b="1" dirty="0">
                <a:ln>
                  <a:solidFill>
                    <a:sysClr val="windowText" lastClr="000000"/>
                  </a:solidFill>
                </a:ln>
                <a:solidFill>
                  <a:srgbClr val="FF66CC"/>
                </a:solidFill>
              </a:rPr>
              <a:t>                                      as &lt;</a:t>
            </a:r>
            <a:r>
              <a:rPr lang="en-US" b="1" dirty="0" err="1">
                <a:ln>
                  <a:solidFill>
                    <a:sysClr val="windowText" lastClr="000000"/>
                  </a:solidFill>
                </a:ln>
                <a:solidFill>
                  <a:srgbClr val="FF66CC"/>
                </a:solidFill>
              </a:rPr>
              <a:t>arab</a:t>
            </a:r>
            <a:r>
              <a:rPr lang="en-US" b="1" dirty="0">
                <a:ln>
                  <a:solidFill>
                    <a:sysClr val="windowText" lastClr="000000"/>
                  </a:solidFill>
                </a:ln>
                <a:solidFill>
                  <a:srgbClr val="FF66CC"/>
                </a:solidFill>
              </a:rPr>
              <a:t> to </a:t>
            </a:r>
            <a:r>
              <a:rPr lang="en-US" b="1" dirty="0" err="1">
                <a:ln>
                  <a:solidFill>
                    <a:sysClr val="windowText" lastClr="000000"/>
                  </a:solidFill>
                </a:ln>
                <a:solidFill>
                  <a:srgbClr val="FF66CC"/>
                </a:solidFill>
              </a:rPr>
              <a:t>arab</a:t>
            </a:r>
            <a:r>
              <a:rPr lang="en-US" b="1" dirty="0">
                <a:ln>
                  <a:solidFill>
                    <a:sysClr val="windowText" lastClr="000000"/>
                  </a:solidFill>
                </a:ln>
                <a:solidFill>
                  <a:srgbClr val="FF66CC"/>
                </a:solidFill>
              </a:rPr>
              <a:t>&gt;.  This term is </a:t>
            </a:r>
            <a:r>
              <a:rPr lang="en-US" b="1" u="sng" dirty="0">
                <a:ln>
                  <a:solidFill>
                    <a:sysClr val="windowText" lastClr="000000"/>
                  </a:solidFill>
                </a:ln>
                <a:solidFill>
                  <a:srgbClr val="FF66CC"/>
                </a:solidFill>
              </a:rPr>
              <a:t>not</a:t>
            </a:r>
            <a:r>
              <a:rPr lang="en-US" b="1" dirty="0">
                <a:ln>
                  <a:solidFill>
                    <a:sysClr val="windowText" lastClr="000000"/>
                  </a:solidFill>
                </a:ln>
                <a:solidFill>
                  <a:srgbClr val="FF66CC"/>
                </a:solidFill>
              </a:rPr>
              <a:t> used for Yom Kippur.]</a:t>
            </a:r>
            <a:endParaRPr lang="en-US" b="1" dirty="0">
              <a:ln>
                <a:solidFill>
                  <a:srgbClr val="002060"/>
                </a:solidFill>
              </a:ln>
              <a:solidFill>
                <a:srgbClr val="FF66CC"/>
              </a:solidFill>
            </a:endParaRPr>
          </a:p>
          <a:p>
            <a:pPr>
              <a:tabLst>
                <a:tab pos="3676650" algn="l"/>
              </a:tabLst>
            </a:pPr>
            <a:endParaRPr lang="en-US" sz="3200" dirty="0"/>
          </a:p>
        </p:txBody>
      </p:sp>
      <p:sp>
        <p:nvSpPr>
          <p:cNvPr id="6" name="Rectangle: Rounded Corners 1">
            <a:extLst>
              <a:ext uri="{FF2B5EF4-FFF2-40B4-BE49-F238E27FC236}">
                <a16:creationId xmlns="" xmlns:a16="http://schemas.microsoft.com/office/drawing/2014/main" id="{5DE83BF3-A9D1-41C3-A962-DC944C3244A0}"/>
              </a:ext>
            </a:extLst>
          </p:cNvPr>
          <p:cNvSpPr/>
          <p:nvPr/>
        </p:nvSpPr>
        <p:spPr>
          <a:xfrm>
            <a:off x="217170" y="92019"/>
            <a:ext cx="11829502" cy="1500063"/>
          </a:xfrm>
          <a:prstGeom prst="roundRect">
            <a:avLst>
              <a:gd name="adj" fmla="val 50000"/>
            </a:avLst>
          </a:prstGeom>
          <a:blipFill>
            <a:blip r:embed="rId3"/>
            <a:tile tx="0" ty="0" sx="100000" sy="100000" flip="none" algn="tl"/>
          </a:blipFill>
          <a:effectLst>
            <a:outerShdw blurRad="76200" dir="13500000" sy="23000" kx="1200000" algn="br" rotWithShape="0">
              <a:prstClr val="black">
                <a:alpha val="2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800" b="1" dirty="0">
                <a:latin typeface="Berlin Sans FB Demi" panose="020E0802020502020306" pitchFamily="34" charset="0"/>
              </a:rPr>
              <a:t>Understanding More About </a:t>
            </a:r>
            <a:br>
              <a:rPr lang="en-US" sz="4800" b="1" dirty="0">
                <a:latin typeface="Berlin Sans FB Demi" panose="020E0802020502020306" pitchFamily="34" charset="0"/>
              </a:rPr>
            </a:br>
            <a:r>
              <a:rPr lang="en-US" sz="4000" b="1" dirty="0">
                <a:latin typeface="Berlin Sans FB Demi" panose="020E0802020502020306" pitchFamily="34" charset="0"/>
              </a:rPr>
              <a:t>&lt;</a:t>
            </a:r>
            <a:r>
              <a:rPr lang="en-US" sz="4000" b="1" dirty="0" err="1">
                <a:solidFill>
                  <a:schemeClr val="accent2">
                    <a:lumMod val="60000"/>
                    <a:lumOff val="40000"/>
                  </a:schemeClr>
                </a:solidFill>
                <a:latin typeface="Berlin Sans FB Demi" panose="020E0802020502020306" pitchFamily="34" charset="0"/>
              </a:rPr>
              <a:t>ereb</a:t>
            </a:r>
            <a:r>
              <a:rPr lang="en-US" sz="4000" b="1" dirty="0">
                <a:solidFill>
                  <a:schemeClr val="accent2">
                    <a:lumMod val="60000"/>
                    <a:lumOff val="40000"/>
                  </a:schemeClr>
                </a:solidFill>
                <a:latin typeface="Berlin Sans FB Demi" panose="020E0802020502020306" pitchFamily="34" charset="0"/>
              </a:rPr>
              <a:t>/dusk/evening</a:t>
            </a:r>
            <a:r>
              <a:rPr lang="en-US" sz="4000" b="1" dirty="0">
                <a:latin typeface="Berlin Sans FB Demi" panose="020E0802020502020306" pitchFamily="34" charset="0"/>
              </a:rPr>
              <a:t>&gt; &amp; &lt;</a:t>
            </a:r>
            <a:r>
              <a:rPr lang="en-US" sz="4000" b="1" dirty="0" err="1">
                <a:solidFill>
                  <a:srgbClr val="FFCCFF"/>
                </a:solidFill>
                <a:latin typeface="Berlin Sans FB Demi" panose="020E0802020502020306" pitchFamily="34" charset="0"/>
              </a:rPr>
              <a:t>arab</a:t>
            </a:r>
            <a:r>
              <a:rPr lang="en-US" sz="4000" b="1" dirty="0">
                <a:solidFill>
                  <a:srgbClr val="FFCCFF"/>
                </a:solidFill>
                <a:latin typeface="Berlin Sans FB Demi" panose="020E0802020502020306" pitchFamily="34" charset="0"/>
              </a:rPr>
              <a:t>/dawn/morning</a:t>
            </a:r>
            <a:r>
              <a:rPr lang="en-US" sz="4000" b="1" dirty="0">
                <a:latin typeface="Berlin Sans FB Demi" panose="020E0802020502020306" pitchFamily="34" charset="0"/>
              </a:rPr>
              <a:t>&gt;</a:t>
            </a:r>
            <a:endParaRPr lang="en-CA" sz="4000" b="1" dirty="0">
              <a:latin typeface="Berlin Sans FB Demi" panose="020E0802020502020306" pitchFamily="34" charset="0"/>
            </a:endParaRPr>
          </a:p>
        </p:txBody>
      </p:sp>
      <p:sp>
        <p:nvSpPr>
          <p:cNvPr id="7" name="Rectangle: Rounded Corners 1">
            <a:extLst>
              <a:ext uri="{FF2B5EF4-FFF2-40B4-BE49-F238E27FC236}">
                <a16:creationId xmlns="" xmlns:a16="http://schemas.microsoft.com/office/drawing/2014/main" id="{5DE83BF3-A9D1-41C3-A962-DC944C3244A0}"/>
              </a:ext>
            </a:extLst>
          </p:cNvPr>
          <p:cNvSpPr/>
          <p:nvPr/>
        </p:nvSpPr>
        <p:spPr>
          <a:xfrm>
            <a:off x="98535" y="5972465"/>
            <a:ext cx="11332552" cy="748375"/>
          </a:xfrm>
          <a:prstGeom prst="roundRect">
            <a:avLst>
              <a:gd name="adj" fmla="val 50000"/>
            </a:avLst>
          </a:prstGeom>
          <a:blipFill>
            <a:blip r:embed="rId3"/>
            <a:tile tx="0" ty="0" sx="100000" sy="100000" flip="none" algn="tl"/>
          </a:blipFill>
          <a:effectLst>
            <a:outerShdw blurRad="76200" dir="13500000" sy="23000" kx="1200000" algn="br" rotWithShape="0">
              <a:prstClr val="black">
                <a:alpha val="2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a:latin typeface="Berlin Sans FB Demi" panose="020E0802020502020306" pitchFamily="34" charset="0"/>
              </a:rPr>
              <a:t>These terms are not to be confused with &lt;</a:t>
            </a:r>
            <a:r>
              <a:rPr lang="en-US" sz="3200" b="1" dirty="0" err="1">
                <a:latin typeface="Berlin Sans FB Demi" panose="020E0802020502020306" pitchFamily="34" charset="0"/>
              </a:rPr>
              <a:t>beyn</a:t>
            </a:r>
            <a:r>
              <a:rPr lang="en-US" sz="3200" b="1" dirty="0">
                <a:latin typeface="Berlin Sans FB Demi" panose="020E0802020502020306" pitchFamily="34" charset="0"/>
              </a:rPr>
              <a:t> ha </a:t>
            </a:r>
            <a:r>
              <a:rPr lang="en-US" sz="3200" b="1" dirty="0" err="1">
                <a:latin typeface="Berlin Sans FB Demi" panose="020E0802020502020306" pitchFamily="34" charset="0"/>
              </a:rPr>
              <a:t>arbayim</a:t>
            </a:r>
            <a:r>
              <a:rPr lang="en-US" sz="3200" b="1" dirty="0">
                <a:latin typeface="Berlin Sans FB Demi" panose="020E0802020502020306" pitchFamily="34" charset="0"/>
              </a:rPr>
              <a:t>&gt;.</a:t>
            </a:r>
            <a:endParaRPr lang="en-CA" sz="2400" b="1" dirty="0">
              <a:latin typeface="Berlin Sans FB Demi" panose="020E0802020502020306" pitchFamily="34" charset="0"/>
            </a:endParaRPr>
          </a:p>
        </p:txBody>
      </p:sp>
    </p:spTree>
    <p:extLst>
      <p:ext uri="{BB962C8B-B14F-4D97-AF65-F5344CB8AC3E}">
        <p14:creationId xmlns:p14="http://schemas.microsoft.com/office/powerpoint/2010/main" val="306539869"/>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22079">
              <a:srgbClr val="060A4E"/>
            </a:gs>
            <a:gs pos="100000">
              <a:srgbClr val="01020F"/>
            </a:gs>
            <a:gs pos="0">
              <a:srgbClr val="000000"/>
            </a:gs>
            <a:gs pos="39999">
              <a:srgbClr val="0A128C"/>
            </a:gs>
            <a:gs pos="55000">
              <a:srgbClr val="181CC7"/>
            </a:gs>
            <a:gs pos="72000">
              <a:srgbClr val="7005D4"/>
            </a:gs>
            <a:gs pos="87000">
              <a:srgbClr val="8C3D91"/>
            </a:gs>
          </a:gsLst>
          <a:lin ang="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8984" y="4697448"/>
            <a:ext cx="3357580" cy="1888639"/>
          </a:xfrm>
          <a:prstGeom prst="rect">
            <a:avLst/>
          </a:prstGeom>
          <a:scene3d>
            <a:camera prst="isometricOffAxis1Right"/>
            <a:lightRig rig="threePt" dir="t"/>
          </a:scene3d>
        </p:spPr>
      </p:pic>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454" y="2856588"/>
            <a:ext cx="3367897" cy="1894442"/>
          </a:xfrm>
          <a:prstGeom prst="rect">
            <a:avLst/>
          </a:prstGeom>
          <a:scene3d>
            <a:camera prst="isometricOffAxis1Right"/>
            <a:lightRig rig="threePt" dir="t"/>
          </a:scene3d>
        </p:spPr>
      </p:pic>
      <p:sp>
        <p:nvSpPr>
          <p:cNvPr id="2" name="Slide Number Placeholder 1"/>
          <p:cNvSpPr>
            <a:spLocks noGrp="1"/>
          </p:cNvSpPr>
          <p:nvPr>
            <p:ph type="sldNum" sz="quarter" idx="12"/>
          </p:nvPr>
        </p:nvSpPr>
        <p:spPr>
          <a:xfrm>
            <a:off x="9336741" y="6485885"/>
            <a:ext cx="2743200" cy="365125"/>
          </a:xfrm>
        </p:spPr>
        <p:txBody>
          <a:bodyPr/>
          <a:lstStyle/>
          <a:p>
            <a:fld id="{0FAB87E4-7748-4117-92E5-790DAABEC644}" type="slidenum">
              <a:rPr lang="en-US" smtClean="0"/>
              <a:pPr/>
              <a:t>57</a:t>
            </a:fld>
            <a:endParaRPr lang="en-US" dirty="0"/>
          </a:p>
        </p:txBody>
      </p:sp>
      <p:pic>
        <p:nvPicPr>
          <p:cNvPr id="4" name="Picture 2" descr="C:\Users\Rae\Desktop\draped curtain1.pn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1667" r="100000"/>
                    </a14:imgEffect>
                  </a14:imgLayer>
                </a14:imgProps>
              </a:ext>
              <a:ext uri="{28A0092B-C50C-407E-A947-70E740481C1C}">
                <a14:useLocalDpi xmlns:a14="http://schemas.microsoft.com/office/drawing/2010/main"/>
              </a:ext>
            </a:extLst>
          </a:blip>
          <a:srcRect/>
          <a:stretch>
            <a:fillRect/>
          </a:stretch>
        </p:blipFill>
        <p:spPr bwMode="auto">
          <a:xfrm>
            <a:off x="8476344" y="-308205"/>
            <a:ext cx="4185556" cy="739163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812422" y="-31508"/>
            <a:ext cx="5045500" cy="999094"/>
          </a:xfrm>
          <a:prstGeom prst="rect">
            <a:avLst/>
          </a:prstGeom>
          <a:effectLst/>
        </p:spPr>
        <p:txBody>
          <a:bodyPr vert="horz" lIns="91440" tIns="45720" rIns="91440" bIns="45720" rtlCol="0" anchor="b" anchorCtr="0">
            <a:noAutofit/>
            <a:scene3d>
              <a:camera prst="orthographicFront"/>
              <a:lightRig rig="soft" dir="t">
                <a:rot lat="0" lon="0" rev="10800000"/>
              </a:lightRig>
            </a:scene3d>
            <a:sp3d extrusionH="57150">
              <a:bevelT w="27940" h="12700" prst="angle"/>
              <a:contourClr>
                <a:srgbClr val="DDDDDD"/>
              </a:contourClr>
            </a:sp3d>
          </a:bodyPr>
          <a:lstStyle>
            <a:lvl1pPr marL="228600" indent="-228600" algn="l" defTabSz="914400" rtl="0" eaLnBrk="1" latinLnBrk="0" hangingPunct="1">
              <a:spcBef>
                <a:spcPct val="0"/>
              </a:spcBef>
              <a:buClr>
                <a:schemeClr val="accent6">
                  <a:lumMod val="75000"/>
                </a:schemeClr>
              </a:buClr>
              <a:buSzPct val="128000"/>
              <a:buFont typeface="Georgia" pitchFamily="18" charset="0"/>
              <a:buChar char="*"/>
              <a:defRPr sz="2800" b="1" i="0" kern="1200" cap="none" spc="150">
                <a:ln w="11430"/>
                <a:solidFill>
                  <a:schemeClr val="accent2">
                    <a:lumMod val="7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dirty="0">
                <a:ln w="10541" cmpd="sng">
                  <a:noFill/>
                  <a:prstDash val="solid"/>
                </a:ln>
                <a:solidFill>
                  <a:schemeClr val="accent4">
                    <a:lumMod val="60000"/>
                    <a:lumOff val="40000"/>
                  </a:schemeClr>
                </a:solidFill>
                <a:latin typeface="Berlin Sans FB Demi" panose="020E0802020502020306" pitchFamily="34" charset="0"/>
              </a:rPr>
              <a:t>See the following studies </a:t>
            </a:r>
            <a:br>
              <a:rPr lang="en-US" dirty="0">
                <a:ln w="10541" cmpd="sng">
                  <a:noFill/>
                  <a:prstDash val="solid"/>
                </a:ln>
                <a:solidFill>
                  <a:schemeClr val="accent4">
                    <a:lumMod val="60000"/>
                    <a:lumOff val="40000"/>
                  </a:schemeClr>
                </a:solidFill>
                <a:latin typeface="Berlin Sans FB Demi" panose="020E0802020502020306" pitchFamily="34" charset="0"/>
              </a:rPr>
            </a:br>
            <a:r>
              <a:rPr lang="en-US" dirty="0">
                <a:ln w="10541" cmpd="sng">
                  <a:noFill/>
                  <a:prstDash val="solid"/>
                </a:ln>
                <a:solidFill>
                  <a:schemeClr val="accent4">
                    <a:lumMod val="60000"/>
                    <a:lumOff val="40000"/>
                  </a:schemeClr>
                </a:solidFill>
                <a:latin typeface="Berlin Sans FB Demi" panose="020E0802020502020306" pitchFamily="34" charset="0"/>
              </a:rPr>
              <a:t>to understand</a:t>
            </a:r>
          </a:p>
        </p:txBody>
      </p:sp>
      <p:sp>
        <p:nvSpPr>
          <p:cNvPr id="10" name="Rectangle: Rounded Corners 1">
            <a:extLst>
              <a:ext uri="{FF2B5EF4-FFF2-40B4-BE49-F238E27FC236}">
                <a16:creationId xmlns="" xmlns:a16="http://schemas.microsoft.com/office/drawing/2014/main" id="{5DE83BF3-A9D1-41C3-A962-DC944C3244A0}"/>
              </a:ext>
            </a:extLst>
          </p:cNvPr>
          <p:cNvSpPr/>
          <p:nvPr/>
        </p:nvSpPr>
        <p:spPr>
          <a:xfrm>
            <a:off x="4666688" y="915427"/>
            <a:ext cx="5563071" cy="2321547"/>
          </a:xfrm>
          <a:prstGeom prst="roundRect">
            <a:avLst>
              <a:gd name="adj" fmla="val 4393"/>
            </a:avLst>
          </a:prstGeom>
          <a:noFill/>
          <a:ln>
            <a:noFill/>
          </a:ln>
          <a:effectLst>
            <a:outerShdw blurRad="76200" dir="13500000" sy="23000" kx="1200000" algn="br" rotWithShape="0">
              <a:prstClr val="black">
                <a:alpha val="2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a:latin typeface="Berlin Sans FB Demi" panose="020E0802020502020306" pitchFamily="34" charset="0"/>
              </a:rPr>
              <a:t>&lt;</a:t>
            </a:r>
            <a:r>
              <a:rPr lang="en-US" sz="3600" b="1" dirty="0">
                <a:solidFill>
                  <a:srgbClr val="00B0F0"/>
                </a:solidFill>
                <a:latin typeface="Berlin Sans FB Demi" panose="020E0802020502020306" pitchFamily="34" charset="0"/>
              </a:rPr>
              <a:t>ben ha </a:t>
            </a:r>
            <a:r>
              <a:rPr lang="en-US" sz="3600" b="1" dirty="0" err="1">
                <a:solidFill>
                  <a:srgbClr val="00B0F0"/>
                </a:solidFill>
                <a:latin typeface="Berlin Sans FB Demi" panose="020E0802020502020306" pitchFamily="34" charset="0"/>
              </a:rPr>
              <a:t>arbayim</a:t>
            </a:r>
            <a:r>
              <a:rPr lang="en-US" sz="3600" b="1" dirty="0">
                <a:latin typeface="Berlin Sans FB Demi" panose="020E0802020502020306" pitchFamily="34" charset="0"/>
              </a:rPr>
              <a:t>&gt; </a:t>
            </a:r>
            <a:br>
              <a:rPr lang="en-US" sz="3600" b="1" dirty="0">
                <a:latin typeface="Berlin Sans FB Demi" panose="020E0802020502020306" pitchFamily="34" charset="0"/>
              </a:rPr>
            </a:br>
            <a:r>
              <a:rPr lang="en-US" sz="3600" b="1" dirty="0">
                <a:latin typeface="Berlin Sans FB Demi" panose="020E0802020502020306" pitchFamily="34" charset="0"/>
              </a:rPr>
              <a:t>or </a:t>
            </a:r>
            <a:br>
              <a:rPr lang="en-US" sz="3600" b="1" dirty="0">
                <a:latin typeface="Berlin Sans FB Demi" panose="020E0802020502020306" pitchFamily="34" charset="0"/>
              </a:rPr>
            </a:br>
            <a:r>
              <a:rPr lang="en-US" sz="3600" b="1" dirty="0">
                <a:latin typeface="Berlin Sans FB Demi" panose="020E0802020502020306" pitchFamily="34" charset="0"/>
              </a:rPr>
              <a:t>&lt;</a:t>
            </a:r>
            <a:r>
              <a:rPr lang="en-US" sz="3600" b="1" dirty="0">
                <a:solidFill>
                  <a:srgbClr val="00B0F0"/>
                </a:solidFill>
                <a:latin typeface="Berlin Sans FB Demi" panose="020E0802020502020306" pitchFamily="34" charset="0"/>
              </a:rPr>
              <a:t>between the evenings/</a:t>
            </a:r>
            <a:br>
              <a:rPr lang="en-US" sz="3600" b="1" dirty="0">
                <a:solidFill>
                  <a:srgbClr val="00B0F0"/>
                </a:solidFill>
                <a:latin typeface="Berlin Sans FB Demi" panose="020E0802020502020306" pitchFamily="34" charset="0"/>
              </a:rPr>
            </a:br>
            <a:r>
              <a:rPr lang="en-US" sz="3600" b="1" dirty="0">
                <a:solidFill>
                  <a:srgbClr val="00B0F0"/>
                </a:solidFill>
                <a:latin typeface="Berlin Sans FB Demi" panose="020E0802020502020306" pitchFamily="34" charset="0"/>
              </a:rPr>
              <a:t>between the mixings</a:t>
            </a:r>
            <a:r>
              <a:rPr lang="en-US" sz="3600" b="1" dirty="0">
                <a:latin typeface="Berlin Sans FB Demi" panose="020E0802020502020306" pitchFamily="34" charset="0"/>
              </a:rPr>
              <a:t>&gt;</a:t>
            </a:r>
            <a:endParaRPr lang="en-CA" sz="3600" b="1" dirty="0">
              <a:latin typeface="Berlin Sans FB Demi" panose="020E0802020502020306" pitchFamily="34" charset="0"/>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81973" y="734019"/>
            <a:ext cx="3357580" cy="1888639"/>
          </a:xfrm>
          <a:prstGeom prst="rect">
            <a:avLst/>
          </a:prstGeom>
          <a:scene3d>
            <a:camera prst="isometricOffAxis1Right"/>
            <a:lightRig rig="threePt" dir="t"/>
          </a:scene3d>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07192" y="3230837"/>
            <a:ext cx="3851829" cy="2166654"/>
          </a:xfrm>
          <a:prstGeom prst="rect">
            <a:avLst/>
          </a:prstGeom>
          <a:scene3d>
            <a:camera prst="isometricOffAxis1Right"/>
            <a:lightRig rig="threePt" dir="t"/>
          </a:scene3d>
        </p:spPr>
      </p:pic>
      <p:sp>
        <p:nvSpPr>
          <p:cNvPr id="12" name="Rectangle 11"/>
          <p:cNvSpPr/>
          <p:nvPr/>
        </p:nvSpPr>
        <p:spPr>
          <a:xfrm>
            <a:off x="3962503" y="3457173"/>
            <a:ext cx="3160915" cy="646331"/>
          </a:xfrm>
          <a:prstGeom prst="rect">
            <a:avLst/>
          </a:prstGeom>
        </p:spPr>
        <p:txBody>
          <a:bodyPr wrap="square">
            <a:spAutoFit/>
            <a:scene3d>
              <a:camera prst="orthographicFront"/>
              <a:lightRig rig="threePt" dir="t"/>
            </a:scene3d>
            <a:sp3d extrusionH="57150">
              <a:bevelT w="38100" h="38100"/>
            </a:sp3d>
          </a:bodyPr>
          <a:lstStyle/>
          <a:p>
            <a:r>
              <a:rPr lang="en-CA" b="1" dirty="0">
                <a:solidFill>
                  <a:schemeClr val="bg1"/>
                </a:solidFill>
              </a:rPr>
              <a:t>https://studythecalendar.com/series-2-stepping-stones/</a:t>
            </a:r>
          </a:p>
        </p:txBody>
      </p:sp>
      <p:sp>
        <p:nvSpPr>
          <p:cNvPr id="13" name="Rectangle 12"/>
          <p:cNvSpPr/>
          <p:nvPr/>
        </p:nvSpPr>
        <p:spPr>
          <a:xfrm>
            <a:off x="7511341" y="5509675"/>
            <a:ext cx="3700364" cy="646331"/>
          </a:xfrm>
          <a:prstGeom prst="rect">
            <a:avLst/>
          </a:prstGeom>
        </p:spPr>
        <p:txBody>
          <a:bodyPr wrap="square">
            <a:spAutoFit/>
            <a:scene3d>
              <a:camera prst="orthographicFront"/>
              <a:lightRig rig="threePt" dir="t"/>
            </a:scene3d>
            <a:sp3d extrusionH="57150">
              <a:bevelT w="38100" h="38100"/>
            </a:sp3d>
          </a:bodyPr>
          <a:lstStyle/>
          <a:p>
            <a:r>
              <a:rPr lang="en-CA" b="1" dirty="0">
                <a:solidFill>
                  <a:schemeClr val="bg1"/>
                </a:solidFill>
              </a:rPr>
              <a:t>https://studythecalendar.com/4-14-king-josiah-reinstates-the-passover/</a:t>
            </a:r>
          </a:p>
        </p:txBody>
      </p:sp>
      <p:sp>
        <p:nvSpPr>
          <p:cNvPr id="16" name="Title 1"/>
          <p:cNvSpPr txBox="1">
            <a:spLocks/>
          </p:cNvSpPr>
          <p:nvPr/>
        </p:nvSpPr>
        <p:spPr>
          <a:xfrm>
            <a:off x="4625541" y="5951931"/>
            <a:ext cx="6930188" cy="584146"/>
          </a:xfrm>
          <a:prstGeom prst="rect">
            <a:avLst/>
          </a:prstGeom>
          <a:effectLst/>
        </p:spPr>
        <p:txBody>
          <a:bodyPr vert="horz" lIns="91440" tIns="45720" rIns="91440" bIns="45720" rtlCol="0" anchor="b" anchorCtr="0">
            <a:noAutofit/>
            <a:scene3d>
              <a:camera prst="orthographicFront"/>
              <a:lightRig rig="soft" dir="t">
                <a:rot lat="0" lon="0" rev="10800000"/>
              </a:lightRig>
            </a:scene3d>
            <a:sp3d extrusionH="57150">
              <a:bevelT w="27940" h="12700" prst="angle"/>
              <a:contourClr>
                <a:srgbClr val="DDDDDD"/>
              </a:contourClr>
            </a:sp3d>
          </a:bodyPr>
          <a:lstStyle>
            <a:lvl1pPr marL="228600" indent="-228600" algn="l" defTabSz="914400" rtl="0" eaLnBrk="1" latinLnBrk="0" hangingPunct="1">
              <a:spcBef>
                <a:spcPct val="0"/>
              </a:spcBef>
              <a:buClr>
                <a:schemeClr val="accent6">
                  <a:lumMod val="75000"/>
                </a:schemeClr>
              </a:buClr>
              <a:buSzPct val="128000"/>
              <a:buFont typeface="Georgia" pitchFamily="18" charset="0"/>
              <a:buChar char="*"/>
              <a:defRPr sz="2800" b="1" i="0" kern="1200" cap="none" spc="150">
                <a:ln w="11430"/>
                <a:solidFill>
                  <a:schemeClr val="accent2">
                    <a:lumMod val="7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dirty="0">
                <a:ln w="10541" cmpd="sng">
                  <a:noFill/>
                  <a:prstDash val="solid"/>
                </a:ln>
                <a:solidFill>
                  <a:schemeClr val="accent4">
                    <a:lumMod val="60000"/>
                    <a:lumOff val="40000"/>
                  </a:schemeClr>
                </a:solidFill>
                <a:latin typeface="Berlin Sans FB Demi" panose="020E0802020502020306" pitchFamily="34" charset="0"/>
              </a:rPr>
              <a:t>This term is not linked to Yom Kippur!</a:t>
            </a:r>
          </a:p>
        </p:txBody>
      </p:sp>
      <p:pic>
        <p:nvPicPr>
          <p:cNvPr id="5" name="Picture 2" descr="C:\Users\Rae\Desktop\draped curtain1.pn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1667" r="100000"/>
                    </a14:imgEffect>
                  </a14:imgLayer>
                </a14:imgProps>
              </a:ext>
              <a:ext uri="{28A0092B-C50C-407E-A947-70E740481C1C}">
                <a14:useLocalDpi xmlns:a14="http://schemas.microsoft.com/office/drawing/2010/main"/>
              </a:ext>
            </a:extLst>
          </a:blip>
          <a:srcRect/>
          <a:stretch>
            <a:fillRect/>
          </a:stretch>
        </p:blipFill>
        <p:spPr bwMode="auto">
          <a:xfrm flipH="1">
            <a:off x="-565281" y="-308205"/>
            <a:ext cx="4251909" cy="739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5712"/>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bg2">
                <a:lumMod val="50000"/>
              </a:schemeClr>
            </a:gs>
            <a:gs pos="63000">
              <a:srgbClr val="009999">
                <a:alpha val="32941"/>
              </a:srgbClr>
            </a:gs>
            <a:gs pos="100000">
              <a:srgbClr val="A50021">
                <a:alpha val="4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3" y="43227"/>
            <a:ext cx="11802442" cy="6752021"/>
          </a:xfrm>
          <a:noFill/>
        </p:spPr>
        <p:txBody>
          <a:bodyPr anchor="t">
            <a:normAutofit/>
            <a:scene3d>
              <a:camera prst="orthographicFront"/>
              <a:lightRig rig="threePt" dir="t"/>
            </a:scene3d>
            <a:sp3d extrusionH="57150">
              <a:bevelT w="38100" h="38100"/>
            </a:sp3d>
          </a:bodyPr>
          <a:lstStyle/>
          <a:p>
            <a:endParaRPr lang="en-US" sz="3200" dirty="0">
              <a:solidFill>
                <a:schemeClr val="tx1"/>
              </a:solidFill>
            </a:endParaRPr>
          </a:p>
          <a:p>
            <a:r>
              <a:rPr lang="en-US" sz="3200" dirty="0">
                <a:solidFill>
                  <a:schemeClr val="tx1"/>
                </a:solidFill>
              </a:rPr>
              <a:t>Lev 23:32 </a:t>
            </a:r>
            <a:r>
              <a:rPr lang="en-US" sz="3200" dirty="0">
                <a:solidFill>
                  <a:srgbClr val="FF0066"/>
                </a:solidFill>
              </a:rPr>
              <a:t>(c)  </a:t>
            </a:r>
            <a:r>
              <a:rPr lang="en-US" sz="3200" dirty="0">
                <a:solidFill>
                  <a:schemeClr val="tx1"/>
                </a:solidFill>
              </a:rPr>
              <a:t>… </a:t>
            </a:r>
            <a:r>
              <a:rPr lang="en-US" sz="3200" dirty="0">
                <a:solidFill>
                  <a:srgbClr val="002060"/>
                </a:solidFill>
              </a:rPr>
              <a:t> from </a:t>
            </a:r>
            <a:r>
              <a:rPr lang="en-US" sz="3200" dirty="0">
                <a:ln>
                  <a:solidFill>
                    <a:sysClr val="windowText" lastClr="000000"/>
                  </a:solidFill>
                </a:ln>
                <a:solidFill>
                  <a:srgbClr val="002060"/>
                </a:solidFill>
              </a:rPr>
              <a:t>[</a:t>
            </a:r>
            <a:r>
              <a:rPr lang="en-US" sz="3200" b="1" dirty="0" err="1">
                <a:ln>
                  <a:solidFill>
                    <a:sysClr val="windowText" lastClr="000000"/>
                  </a:solidFill>
                </a:ln>
                <a:solidFill>
                  <a:srgbClr val="FF0000"/>
                </a:solidFill>
              </a:rPr>
              <a:t>ereb</a:t>
            </a:r>
            <a:r>
              <a:rPr lang="en-US" sz="3200" dirty="0">
                <a:ln>
                  <a:solidFill>
                    <a:sysClr val="windowText" lastClr="000000"/>
                  </a:solidFill>
                </a:ln>
                <a:solidFill>
                  <a:srgbClr val="002060"/>
                </a:solidFill>
              </a:rPr>
              <a:t>] </a:t>
            </a:r>
            <a:r>
              <a:rPr lang="en-US" sz="3200" dirty="0">
                <a:solidFill>
                  <a:srgbClr val="002060"/>
                </a:solidFill>
              </a:rPr>
              <a:t>evening to </a:t>
            </a:r>
            <a:r>
              <a:rPr lang="en-US" sz="3200" dirty="0">
                <a:ln>
                  <a:solidFill>
                    <a:sysClr val="windowText" lastClr="000000"/>
                  </a:solidFill>
                </a:ln>
                <a:solidFill>
                  <a:srgbClr val="002060"/>
                </a:solidFill>
              </a:rPr>
              <a:t>[</a:t>
            </a:r>
            <a:r>
              <a:rPr lang="en-US" sz="3200" b="1" dirty="0" err="1">
                <a:ln>
                  <a:solidFill>
                    <a:sysClr val="windowText" lastClr="000000"/>
                  </a:solidFill>
                </a:ln>
                <a:solidFill>
                  <a:srgbClr val="FF0000"/>
                </a:solidFill>
              </a:rPr>
              <a:t>ereb</a:t>
            </a:r>
            <a:r>
              <a:rPr lang="en-US" sz="3200" dirty="0">
                <a:ln>
                  <a:solidFill>
                    <a:sysClr val="windowText" lastClr="000000"/>
                  </a:solidFill>
                </a:ln>
                <a:solidFill>
                  <a:srgbClr val="002060"/>
                </a:solidFill>
              </a:rPr>
              <a:t>] </a:t>
            </a:r>
            <a:r>
              <a:rPr lang="en-US" sz="3200" dirty="0">
                <a:solidFill>
                  <a:srgbClr val="002060"/>
                </a:solidFill>
              </a:rPr>
              <a:t>evening …</a:t>
            </a:r>
          </a:p>
          <a:p>
            <a:endParaRPr lang="en-US" sz="1600" dirty="0">
              <a:solidFill>
                <a:srgbClr val="002060"/>
              </a:solidFill>
            </a:endParaRPr>
          </a:p>
          <a:p>
            <a:r>
              <a:rPr lang="en-US" sz="3200" dirty="0">
                <a:solidFill>
                  <a:srgbClr val="002060"/>
                </a:solidFill>
              </a:rPr>
              <a:t>                 By Hebrew   definition – that is:</a:t>
            </a: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r>
              <a:rPr lang="en-US" sz="3200" dirty="0">
                <a:solidFill>
                  <a:srgbClr val="002060"/>
                </a:solidFill>
              </a:rPr>
              <a:t> </a:t>
            </a:r>
            <a:br>
              <a:rPr lang="en-US" sz="3200" dirty="0">
                <a:solidFill>
                  <a:srgbClr val="002060"/>
                </a:solidFill>
              </a:rPr>
            </a:br>
            <a:r>
              <a:rPr lang="en-US" sz="3200" dirty="0">
                <a:solidFill>
                  <a:srgbClr val="002060"/>
                </a:solidFill>
              </a:rPr>
              <a:t>	</a:t>
            </a:r>
            <a:endParaRPr lang="en-US" sz="2800" b="1" dirty="0">
              <a:solidFill>
                <a:srgbClr val="002060"/>
              </a:solidFill>
            </a:endParaRPr>
          </a:p>
        </p:txBody>
      </p:sp>
      <p:sp>
        <p:nvSpPr>
          <p:cNvPr id="4" name="Lightning Bolt 3"/>
          <p:cNvSpPr/>
          <p:nvPr/>
        </p:nvSpPr>
        <p:spPr>
          <a:xfrm rot="5048635">
            <a:off x="4653537" y="-9494"/>
            <a:ext cx="547137" cy="627269"/>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5" name="Lightning Bolt 4"/>
          <p:cNvSpPr/>
          <p:nvPr/>
        </p:nvSpPr>
        <p:spPr>
          <a:xfrm rot="5048635">
            <a:off x="7467362" y="29240"/>
            <a:ext cx="533679" cy="622368"/>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16" name="Rectangle 15"/>
          <p:cNvSpPr/>
          <p:nvPr/>
        </p:nvSpPr>
        <p:spPr>
          <a:xfrm>
            <a:off x="441025" y="2351882"/>
            <a:ext cx="11299075" cy="1694338"/>
          </a:xfrm>
          <a:prstGeom prst="rect">
            <a:avLst/>
          </a:prstGeom>
          <a:noFill/>
          <a:ln w="38100">
            <a:solidFill>
              <a:srgbClr val="FF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3200" dirty="0">
                <a:solidFill>
                  <a:srgbClr val="002060"/>
                </a:solidFill>
              </a:rPr>
              <a:t>From the </a:t>
            </a:r>
            <a:r>
              <a:rPr lang="en-US" sz="3200" b="1" dirty="0">
                <a:solidFill>
                  <a:srgbClr val="002060"/>
                </a:solidFill>
                <a:effectLst>
                  <a:glow rad="127000">
                    <a:srgbClr val="FFFF00"/>
                  </a:glow>
                </a:effectLst>
              </a:rPr>
              <a:t>MIXING</a:t>
            </a:r>
            <a:r>
              <a:rPr lang="en-US" sz="3200" dirty="0">
                <a:solidFill>
                  <a:srgbClr val="002060"/>
                </a:solidFill>
              </a:rPr>
              <a:t> of light and darkness, </a:t>
            </a:r>
            <a:r>
              <a:rPr lang="en-US" sz="3200" u="sng" dirty="0">
                <a:solidFill>
                  <a:srgbClr val="002060"/>
                </a:solidFill>
              </a:rPr>
              <a:t>after</a:t>
            </a:r>
            <a:r>
              <a:rPr lang="en-US" sz="3200" dirty="0">
                <a:solidFill>
                  <a:srgbClr val="002060"/>
                </a:solidFill>
              </a:rPr>
              <a:t>    </a:t>
            </a:r>
            <a:r>
              <a:rPr lang="en-US" sz="3200" u="sng" dirty="0">
                <a:solidFill>
                  <a:srgbClr val="002060"/>
                </a:solidFill>
              </a:rPr>
              <a:t>the sun has set</a:t>
            </a:r>
            <a:r>
              <a:rPr lang="en-US" sz="3200" dirty="0">
                <a:solidFill>
                  <a:srgbClr val="002060"/>
                </a:solidFill>
              </a:rPr>
              <a:t>,    until 24 hours later when, once again, the sun     has been removed from our sight and the light and darkness </a:t>
            </a:r>
            <a:r>
              <a:rPr lang="en-US" sz="3200" b="1" dirty="0">
                <a:solidFill>
                  <a:srgbClr val="002060"/>
                </a:solidFill>
                <a:effectLst>
                  <a:glow rad="127000">
                    <a:srgbClr val="FFFF00"/>
                  </a:glow>
                </a:effectLst>
              </a:rPr>
              <a:t>MIXTURE</a:t>
            </a:r>
            <a:r>
              <a:rPr lang="en-US" sz="3200" dirty="0">
                <a:solidFill>
                  <a:srgbClr val="002060"/>
                </a:solidFill>
              </a:rPr>
              <a:t> commences.</a:t>
            </a:r>
            <a:endParaRPr lang="en-CA" dirty="0"/>
          </a:p>
        </p:txBody>
      </p:sp>
      <p:sp>
        <p:nvSpPr>
          <p:cNvPr id="20" name="Rectangle 19"/>
          <p:cNvSpPr/>
          <p:nvPr/>
        </p:nvSpPr>
        <p:spPr>
          <a:xfrm>
            <a:off x="102870" y="4200125"/>
            <a:ext cx="11990070" cy="2364279"/>
          </a:xfrm>
          <a:prstGeom prst="rect">
            <a:avLst/>
          </a:prstGeom>
          <a:solidFill>
            <a:schemeClr val="bg1">
              <a:lumMod val="85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a:solidFill>
                  <a:srgbClr val="002060"/>
                </a:solidFill>
              </a:rPr>
              <a:t>In other words – </a:t>
            </a:r>
            <a:r>
              <a:rPr lang="en-US" sz="2800" b="1" dirty="0" err="1">
                <a:solidFill>
                  <a:srgbClr val="0000FF"/>
                </a:solidFill>
              </a:rPr>
              <a:t>Yahuah’s</a:t>
            </a:r>
            <a:r>
              <a:rPr lang="en-CA" sz="2800" dirty="0">
                <a:solidFill>
                  <a:srgbClr val="002060"/>
                </a:solidFill>
              </a:rPr>
              <a:t> </a:t>
            </a:r>
            <a:r>
              <a:rPr lang="en-CA" sz="2800" b="1" i="1" dirty="0">
                <a:solidFill>
                  <a:srgbClr val="002060"/>
                </a:solidFill>
                <a:effectLst>
                  <a:glow rad="127000">
                    <a:srgbClr val="FFCCFF"/>
                  </a:glow>
                </a:effectLst>
              </a:rPr>
              <a:t>APPLIED CELEBRATION THEME </a:t>
            </a:r>
            <a:r>
              <a:rPr lang="en-CA" sz="2800" dirty="0">
                <a:solidFill>
                  <a:srgbClr val="002060"/>
                </a:solidFill>
              </a:rPr>
              <a:t>for the Set-Apart Feast of Atonement begins with an evening </a:t>
            </a:r>
            <a:r>
              <a:rPr lang="en-CA" sz="2800" b="1" dirty="0">
                <a:solidFill>
                  <a:srgbClr val="002060"/>
                </a:solidFill>
                <a:effectLst>
                  <a:glow rad="127000">
                    <a:srgbClr val="FFFF00"/>
                  </a:glow>
                </a:effectLst>
              </a:rPr>
              <a:t>MIXTURE</a:t>
            </a:r>
            <a:r>
              <a:rPr lang="en-CA" sz="2800" dirty="0">
                <a:solidFill>
                  <a:srgbClr val="002060"/>
                </a:solidFill>
              </a:rPr>
              <a:t> and ends at the next evening </a:t>
            </a:r>
            <a:r>
              <a:rPr lang="en-CA" sz="2800" b="1" dirty="0">
                <a:solidFill>
                  <a:srgbClr val="002060"/>
                </a:solidFill>
                <a:effectLst>
                  <a:glow rad="127000">
                    <a:srgbClr val="FFFF00"/>
                  </a:glow>
                </a:effectLst>
              </a:rPr>
              <a:t>MIXTURE.  </a:t>
            </a:r>
            <a:r>
              <a:rPr lang="en-CA" sz="2800" dirty="0">
                <a:solidFill>
                  <a:srgbClr val="002060"/>
                </a:solidFill>
              </a:rPr>
              <a:t>These are the time parameters for the </a:t>
            </a:r>
            <a:r>
              <a:rPr lang="en-CA" sz="2800" b="1" i="1" dirty="0">
                <a:solidFill>
                  <a:srgbClr val="002060"/>
                </a:solidFill>
                <a:effectLst>
                  <a:glow rad="127000">
                    <a:srgbClr val="FFCCFF"/>
                  </a:glow>
                </a:effectLst>
              </a:rPr>
              <a:t>observation theme only – </a:t>
            </a:r>
            <a:r>
              <a:rPr lang="en-CA" sz="2800" dirty="0">
                <a:solidFill>
                  <a:srgbClr val="002060"/>
                </a:solidFill>
              </a:rPr>
              <a:t>nothing added and nothing taken away.  </a:t>
            </a:r>
            <a:br>
              <a:rPr lang="en-CA" sz="2800" dirty="0">
                <a:solidFill>
                  <a:srgbClr val="002060"/>
                </a:solidFill>
              </a:rPr>
            </a:br>
            <a:r>
              <a:rPr lang="en-CA" sz="2800" dirty="0">
                <a:solidFill>
                  <a:srgbClr val="002060"/>
                </a:solidFill>
              </a:rPr>
              <a:t>Let the </a:t>
            </a:r>
            <a:r>
              <a:rPr lang="en-CA" sz="2800" b="1" dirty="0">
                <a:ln>
                  <a:solidFill>
                    <a:sysClr val="windowText" lastClr="000000"/>
                  </a:solidFill>
                </a:ln>
                <a:solidFill>
                  <a:srgbClr val="CC66FF"/>
                </a:solidFill>
                <a:effectLst>
                  <a:glow rad="228600">
                    <a:schemeClr val="accent6">
                      <a:satMod val="175000"/>
                      <a:alpha val="40000"/>
                    </a:schemeClr>
                  </a:glow>
                </a:effectLst>
              </a:rPr>
              <a:t>HEBREW WORDS THAT ARE </a:t>
            </a:r>
            <a:r>
              <a:rPr lang="en-CA" sz="2800" b="1" i="1" u="sng" dirty="0">
                <a:ln>
                  <a:solidFill>
                    <a:sysClr val="windowText" lastClr="000000"/>
                  </a:solidFill>
                </a:ln>
                <a:solidFill>
                  <a:srgbClr val="CC66FF"/>
                </a:solidFill>
                <a:effectLst>
                  <a:glow rad="228600">
                    <a:srgbClr val="00CC00">
                      <a:alpha val="40000"/>
                    </a:srgbClr>
                  </a:glow>
                </a:effectLst>
                <a:latin typeface="Georgia" panose="02040502050405020303" pitchFamily="18" charset="0"/>
              </a:rPr>
              <a:t>WRITTEN</a:t>
            </a:r>
            <a:r>
              <a:rPr lang="en-CA" sz="2800" b="1" dirty="0">
                <a:ln>
                  <a:solidFill>
                    <a:sysClr val="windowText" lastClr="000000"/>
                  </a:solidFill>
                </a:ln>
                <a:solidFill>
                  <a:srgbClr val="CC66FF"/>
                </a:solidFill>
                <a:effectLst>
                  <a:glow rad="228600">
                    <a:schemeClr val="accent6">
                      <a:satMod val="175000"/>
                      <a:alpha val="40000"/>
                    </a:schemeClr>
                  </a:glow>
                </a:effectLst>
              </a:rPr>
              <a:t> PREVAIL. </a:t>
            </a:r>
          </a:p>
        </p:txBody>
      </p:sp>
      <p:sp>
        <p:nvSpPr>
          <p:cNvPr id="2" name="Slide Number Placeholder 1"/>
          <p:cNvSpPr>
            <a:spLocks noGrp="1"/>
          </p:cNvSpPr>
          <p:nvPr>
            <p:ph type="sldNum" sz="quarter" idx="12"/>
          </p:nvPr>
        </p:nvSpPr>
        <p:spPr>
          <a:xfrm>
            <a:off x="11692890" y="6532029"/>
            <a:ext cx="464820" cy="365125"/>
          </a:xfrm>
        </p:spPr>
        <p:txBody>
          <a:bodyPr/>
          <a:lstStyle/>
          <a:p>
            <a:fld id="{0FAB87E4-7748-4117-92E5-790DAABEC644}" type="slidenum">
              <a:rPr lang="en-US" sz="1400" b="1" smtClean="0">
                <a:solidFill>
                  <a:schemeClr val="tx1"/>
                </a:solidFill>
              </a:rPr>
              <a:t>58</a:t>
            </a:fld>
            <a:endParaRPr lang="en-US" sz="1400" b="1" dirty="0">
              <a:solidFill>
                <a:schemeClr val="tx1"/>
              </a:solidFill>
            </a:endParaRPr>
          </a:p>
        </p:txBody>
      </p:sp>
      <p:cxnSp>
        <p:nvCxnSpPr>
          <p:cNvPr id="6" name="Straight Arrow Connector 5"/>
          <p:cNvCxnSpPr/>
          <p:nvPr/>
        </p:nvCxnSpPr>
        <p:spPr>
          <a:xfrm flipH="1">
            <a:off x="3418374" y="1064657"/>
            <a:ext cx="881777" cy="1429968"/>
          </a:xfrm>
          <a:prstGeom prst="straightConnector1">
            <a:avLst/>
          </a:prstGeom>
          <a:ln w="76200">
            <a:solidFill>
              <a:srgbClr val="FF00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086225" y="4714875"/>
            <a:ext cx="4504828" cy="9525"/>
          </a:xfrm>
          <a:prstGeom prst="line">
            <a:avLst/>
          </a:prstGeom>
          <a:ln w="57150">
            <a:solidFill>
              <a:srgbClr val="00FF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65723" y="1064657"/>
            <a:ext cx="1040130" cy="2354580"/>
          </a:xfrm>
          <a:prstGeom prst="straightConnector1">
            <a:avLst/>
          </a:prstGeom>
          <a:ln w="76200">
            <a:solidFill>
              <a:srgbClr val="FF00FF"/>
            </a:solidFill>
            <a:prstDash val="sysDot"/>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3347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1000"/>
                                        <p:tgtEl>
                                          <p:spTgt spid="20">
                                            <p:txEl>
                                              <p:pRg st="0" end="0"/>
                                            </p:txEl>
                                          </p:spTgt>
                                        </p:tgtEl>
                                      </p:cBhvr>
                                    </p:animEffect>
                                  </p:childTnLst>
                                </p:cTn>
                              </p:par>
                              <p:par>
                                <p:cTn id="8" presetID="42" presetClass="entr" presetSubtype="0"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accent2">
                <a:lumMod val="60000"/>
                <a:lumOff val="40000"/>
                <a:alpha val="45000"/>
              </a:schemeClr>
            </a:gs>
            <a:gs pos="63000">
              <a:srgbClr val="009999">
                <a:alpha val="32941"/>
              </a:srgbClr>
            </a:gs>
            <a:gs pos="100000">
              <a:srgbClr val="A50021">
                <a:alpha val="4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3" y="43227"/>
            <a:ext cx="11802442" cy="6752021"/>
          </a:xfrm>
          <a:noFill/>
        </p:spPr>
        <p:txBody>
          <a:bodyPr anchor="t">
            <a:normAutofit/>
          </a:bodyPr>
          <a:lstStyle/>
          <a:p>
            <a:r>
              <a:rPr lang="en-US" sz="3200" dirty="0">
                <a:solidFill>
                  <a:schemeClr val="tx1"/>
                </a:solidFill>
              </a:rPr>
              <a:t/>
            </a:r>
            <a:br>
              <a:rPr lang="en-US" sz="3200" dirty="0">
                <a:solidFill>
                  <a:schemeClr val="tx1"/>
                </a:solidFill>
              </a:rPr>
            </a:br>
            <a:r>
              <a:rPr lang="en-US" sz="3200" dirty="0">
                <a:solidFill>
                  <a:schemeClr val="tx1"/>
                </a:solidFill>
              </a:rPr>
              <a:t>Lev 23:32 		</a:t>
            </a:r>
          </a:p>
          <a:p>
            <a:endParaRPr lang="en-US" sz="3200" dirty="0">
              <a:solidFill>
                <a:schemeClr val="tx1"/>
              </a:solidFill>
            </a:endParaRPr>
          </a:p>
          <a:p>
            <a:endParaRPr lang="en-US" sz="3200" dirty="0">
              <a:solidFill>
                <a:srgbClr val="002060"/>
              </a:solidFill>
            </a:endParaRPr>
          </a:p>
          <a:p>
            <a:r>
              <a:rPr lang="en-US" sz="3200" dirty="0">
                <a:solidFill>
                  <a:srgbClr val="002060"/>
                </a:solidFill>
              </a:rPr>
              <a:t>   </a:t>
            </a:r>
          </a:p>
          <a:p>
            <a:endParaRPr lang="en-US" sz="3200" dirty="0">
              <a:solidFill>
                <a:srgbClr val="002060"/>
              </a:solidFill>
            </a:endParaRPr>
          </a:p>
          <a:p>
            <a:endParaRPr lang="en-US" sz="3200" dirty="0">
              <a:solidFill>
                <a:srgbClr val="002060"/>
              </a:solidFill>
            </a:endParaRPr>
          </a:p>
          <a:p>
            <a:r>
              <a:rPr lang="en-US" sz="3200" dirty="0">
                <a:solidFill>
                  <a:srgbClr val="002060"/>
                </a:solidFill>
              </a:rPr>
              <a:t> </a:t>
            </a:r>
            <a:br>
              <a:rPr lang="en-US" sz="3200" dirty="0">
                <a:solidFill>
                  <a:srgbClr val="002060"/>
                </a:solidFill>
              </a:rPr>
            </a:br>
            <a:r>
              <a:rPr lang="en-US" sz="3200" dirty="0">
                <a:solidFill>
                  <a:srgbClr val="002060"/>
                </a:solidFill>
              </a:rPr>
              <a:t>	</a:t>
            </a:r>
            <a:endParaRPr lang="en-US" sz="2800" b="1" dirty="0">
              <a:solidFill>
                <a:srgbClr val="002060"/>
              </a:solidFill>
            </a:endParaRPr>
          </a:p>
        </p:txBody>
      </p:sp>
      <p:sp>
        <p:nvSpPr>
          <p:cNvPr id="4" name="Lightning Bolt 3"/>
          <p:cNvSpPr/>
          <p:nvPr/>
        </p:nvSpPr>
        <p:spPr>
          <a:xfrm rot="5048635">
            <a:off x="5011774" y="164079"/>
            <a:ext cx="536300" cy="603706"/>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US"/>
          </a:p>
        </p:txBody>
      </p:sp>
      <p:sp>
        <p:nvSpPr>
          <p:cNvPr id="5" name="Lightning Bolt 4"/>
          <p:cNvSpPr/>
          <p:nvPr/>
        </p:nvSpPr>
        <p:spPr>
          <a:xfrm rot="5048635">
            <a:off x="7704805" y="161285"/>
            <a:ext cx="535726" cy="609296"/>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US"/>
          </a:p>
        </p:txBody>
      </p:sp>
      <p:cxnSp>
        <p:nvCxnSpPr>
          <p:cNvPr id="6" name="Straight Arrow Connector 5"/>
          <p:cNvCxnSpPr/>
          <p:nvPr/>
        </p:nvCxnSpPr>
        <p:spPr>
          <a:xfrm flipH="1">
            <a:off x="3883686" y="1350968"/>
            <a:ext cx="537394" cy="543284"/>
          </a:xfrm>
          <a:prstGeom prst="straightConnector1">
            <a:avLst/>
          </a:prstGeom>
          <a:ln w="76200">
            <a:solidFill>
              <a:srgbClr val="FF00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39121" y="1894252"/>
            <a:ext cx="11380311" cy="4252548"/>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r>
              <a:rPr lang="en-US" sz="3200" dirty="0">
                <a:solidFill>
                  <a:srgbClr val="002060"/>
                </a:solidFill>
              </a:rPr>
              <a:t>The KJV uses – </a:t>
            </a:r>
            <a:r>
              <a:rPr lang="en-US" sz="3200" i="1" dirty="0">
                <a:solidFill>
                  <a:srgbClr val="C00000"/>
                </a:solidFill>
              </a:rPr>
              <a:t>celebrate</a:t>
            </a:r>
            <a:r>
              <a:rPr lang="en-US" sz="3200" dirty="0">
                <a:solidFill>
                  <a:srgbClr val="002060"/>
                </a:solidFill>
              </a:rPr>
              <a:t> – here.  There is no way this phrase can be construed to say – </a:t>
            </a:r>
            <a:r>
              <a:rPr lang="en-US" sz="3200" b="1" i="1" dirty="0">
                <a:ln>
                  <a:solidFill>
                    <a:sysClr val="windowText" lastClr="000000"/>
                  </a:solidFill>
                </a:ln>
                <a:solidFill>
                  <a:srgbClr val="FF9900"/>
                </a:solidFill>
              </a:rPr>
              <a:t>your Sabbath of Atonement starts here, </a:t>
            </a:r>
            <a:r>
              <a:rPr lang="en-US" sz="3200" u="sng" dirty="0">
                <a:solidFill>
                  <a:srgbClr val="002060"/>
                </a:solidFill>
              </a:rPr>
              <a:t>not accordin</a:t>
            </a:r>
            <a:r>
              <a:rPr lang="en-US" sz="3200" dirty="0">
                <a:solidFill>
                  <a:srgbClr val="002060"/>
                </a:solidFill>
              </a:rPr>
              <a:t>g</a:t>
            </a:r>
            <a:r>
              <a:rPr lang="en-US" sz="3200" u="sng" dirty="0">
                <a:solidFill>
                  <a:srgbClr val="002060"/>
                </a:solidFill>
              </a:rPr>
              <a:t> to the written words</a:t>
            </a:r>
            <a:r>
              <a:rPr lang="en-US" sz="3200" dirty="0">
                <a:solidFill>
                  <a:srgbClr val="002060"/>
                </a:solidFill>
              </a:rPr>
              <a:t>.  When the </a:t>
            </a:r>
            <a:r>
              <a:rPr lang="en-US" sz="3200" b="1" i="1" dirty="0">
                <a:solidFill>
                  <a:srgbClr val="002060"/>
                </a:solidFill>
                <a:effectLst>
                  <a:glow rad="127000">
                    <a:srgbClr val="FFCCFF"/>
                  </a:glow>
                </a:effectLst>
              </a:rPr>
              <a:t>Premier Statement </a:t>
            </a:r>
            <a:r>
              <a:rPr lang="en-US" sz="3200" dirty="0">
                <a:solidFill>
                  <a:srgbClr val="002060"/>
                </a:solidFill>
              </a:rPr>
              <a:t>with the </a:t>
            </a:r>
            <a:r>
              <a:rPr lang="en-US" sz="3200" b="1" i="1" dirty="0">
                <a:ln>
                  <a:solidFill>
                    <a:srgbClr val="0000FF"/>
                  </a:solidFill>
                </a:ln>
                <a:solidFill>
                  <a:srgbClr val="FF0000"/>
                </a:solidFill>
              </a:rPr>
              <a:t>6 additional references </a:t>
            </a:r>
            <a:r>
              <a:rPr lang="en-US" sz="3200" dirty="0">
                <a:solidFill>
                  <a:srgbClr val="002060"/>
                </a:solidFill>
              </a:rPr>
              <a:t>to the 10</a:t>
            </a:r>
            <a:r>
              <a:rPr lang="en-US" sz="3200" baseline="30000" dirty="0">
                <a:solidFill>
                  <a:srgbClr val="002060"/>
                </a:solidFill>
              </a:rPr>
              <a:t>th</a:t>
            </a:r>
            <a:r>
              <a:rPr lang="en-US" sz="3200" dirty="0">
                <a:solidFill>
                  <a:srgbClr val="002060"/>
                </a:solidFill>
              </a:rPr>
              <a:t> of Tishri for the Atonement Shabbat are considered, it becomes clear that this phrase points to the </a:t>
            </a:r>
            <a:r>
              <a:rPr lang="en-US" sz="3200" b="1" i="1" dirty="0">
                <a:solidFill>
                  <a:srgbClr val="C00000"/>
                </a:solidFill>
              </a:rPr>
              <a:t>theme implied by which </a:t>
            </a:r>
            <a:r>
              <a:rPr lang="en-US" sz="3200" b="1" i="1" u="sng" dirty="0">
                <a:solidFill>
                  <a:srgbClr val="C00000"/>
                </a:solidFill>
              </a:rPr>
              <a:t>TO REGARD</a:t>
            </a:r>
            <a:r>
              <a:rPr lang="en-US" sz="3200" b="1" i="1" dirty="0">
                <a:solidFill>
                  <a:srgbClr val="C00000"/>
                </a:solidFill>
              </a:rPr>
              <a:t> </a:t>
            </a:r>
            <a:r>
              <a:rPr lang="en-US" sz="3200" dirty="0">
                <a:solidFill>
                  <a:srgbClr val="002060"/>
                </a:solidFill>
              </a:rPr>
              <a:t>the Atonement Shabbat.  </a:t>
            </a:r>
            <a:br>
              <a:rPr lang="en-US" sz="3200" dirty="0">
                <a:solidFill>
                  <a:srgbClr val="002060"/>
                </a:solidFill>
              </a:rPr>
            </a:br>
            <a:r>
              <a:rPr lang="en-US" sz="3200" dirty="0">
                <a:solidFill>
                  <a:srgbClr val="002060"/>
                </a:solidFill>
              </a:rPr>
              <a:t>This </a:t>
            </a:r>
            <a:r>
              <a:rPr lang="en-US" sz="2400" dirty="0">
                <a:solidFill>
                  <a:srgbClr val="002060"/>
                </a:solidFill>
              </a:rPr>
              <a:t>(approx.) </a:t>
            </a:r>
            <a:r>
              <a:rPr lang="en-US" sz="3200" dirty="0">
                <a:solidFill>
                  <a:srgbClr val="002060"/>
                </a:solidFill>
              </a:rPr>
              <a:t>12 hours from Evening until Dawn, is a preparatory time to prepare our hearts &amp; minds for the Actual Atonement Shabbat.  </a:t>
            </a:r>
            <a:br>
              <a:rPr lang="en-US" sz="3200" dirty="0">
                <a:solidFill>
                  <a:srgbClr val="002060"/>
                </a:solidFill>
              </a:rPr>
            </a:br>
            <a:endParaRPr lang="en-CA" dirty="0"/>
          </a:p>
        </p:txBody>
      </p:sp>
      <p:sp>
        <p:nvSpPr>
          <p:cNvPr id="2" name="Rectangle 1"/>
          <p:cNvSpPr/>
          <p:nvPr/>
        </p:nvSpPr>
        <p:spPr>
          <a:xfrm>
            <a:off x="2020388" y="416617"/>
            <a:ext cx="679268" cy="587836"/>
          </a:xfrm>
          <a:prstGeom prst="rect">
            <a:avLst/>
          </a:prstGeom>
          <a:no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3200" dirty="0">
                <a:solidFill>
                  <a:srgbClr val="FF0066"/>
                </a:solidFill>
              </a:rPr>
              <a:t>(d)</a:t>
            </a:r>
            <a:endParaRPr lang="en-CA" dirty="0"/>
          </a:p>
        </p:txBody>
      </p:sp>
      <p:sp>
        <p:nvSpPr>
          <p:cNvPr id="8" name="Rectangle 7"/>
          <p:cNvSpPr/>
          <p:nvPr/>
        </p:nvSpPr>
        <p:spPr>
          <a:xfrm>
            <a:off x="2770677" y="867533"/>
            <a:ext cx="5860869" cy="587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200" dirty="0">
                <a:solidFill>
                  <a:prstClr val="black"/>
                </a:solidFill>
              </a:rPr>
              <a:t>… you </a:t>
            </a:r>
            <a:r>
              <a:rPr lang="en-US" sz="3200" u="sng" dirty="0">
                <a:solidFill>
                  <a:prstClr val="black"/>
                </a:solidFill>
              </a:rPr>
              <a:t>OBSERVE YOUR SHABBAT</a:t>
            </a:r>
            <a:r>
              <a:rPr lang="en-US" sz="3200" dirty="0">
                <a:solidFill>
                  <a:prstClr val="black"/>
                </a:solidFill>
              </a:rPr>
              <a:t>.</a:t>
            </a:r>
          </a:p>
        </p:txBody>
      </p:sp>
      <p:sp>
        <p:nvSpPr>
          <p:cNvPr id="13" name="Slide Number Placeholder 12"/>
          <p:cNvSpPr>
            <a:spLocks noGrp="1"/>
          </p:cNvSpPr>
          <p:nvPr>
            <p:ph type="sldNum" sz="quarter" idx="12"/>
          </p:nvPr>
        </p:nvSpPr>
        <p:spPr>
          <a:xfrm>
            <a:off x="11727179" y="6473445"/>
            <a:ext cx="402953" cy="365125"/>
          </a:xfrm>
        </p:spPr>
        <p:txBody>
          <a:bodyPr/>
          <a:lstStyle/>
          <a:p>
            <a:fld id="{0FAB87E4-7748-4117-92E5-790DAABEC644}" type="slidenum">
              <a:rPr lang="en-US" sz="1400" b="1" smtClean="0">
                <a:solidFill>
                  <a:schemeClr val="tx1"/>
                </a:solidFill>
              </a:rPr>
              <a:t>59</a:t>
            </a:fld>
            <a:endParaRPr lang="en-US" sz="1400" b="1" dirty="0">
              <a:solidFill>
                <a:schemeClr val="tx1"/>
              </a:solidFill>
            </a:endParaRPr>
          </a:p>
        </p:txBody>
      </p:sp>
      <p:sp>
        <p:nvSpPr>
          <p:cNvPr id="12" name="Snip Diagonal Corner Rectangle 11"/>
          <p:cNvSpPr/>
          <p:nvPr/>
        </p:nvSpPr>
        <p:spPr>
          <a:xfrm>
            <a:off x="880110" y="5974080"/>
            <a:ext cx="10387208" cy="681111"/>
          </a:xfrm>
          <a:prstGeom prst="snip2DiagRect">
            <a:avLst>
              <a:gd name="adj1" fmla="val 50000"/>
              <a:gd name="adj2" fmla="val 16667"/>
            </a:avLst>
          </a:prstGeom>
          <a:solidFill>
            <a:schemeClr val="accent5">
              <a:lumMod val="20000"/>
              <a:lumOff val="80000"/>
            </a:schemeClr>
          </a:solidFill>
          <a:ln w="57150">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dirty="0">
                <a:solidFill>
                  <a:srgbClr val="002060"/>
                </a:solidFill>
              </a:rPr>
              <a:t>This is </a:t>
            </a:r>
            <a:r>
              <a:rPr lang="en-US" sz="3600" b="1" u="sng" dirty="0">
                <a:solidFill>
                  <a:srgbClr val="002060"/>
                </a:solidFill>
              </a:rPr>
              <a:t>a</a:t>
            </a:r>
            <a:r>
              <a:rPr lang="en-US" sz="3600" dirty="0">
                <a:solidFill>
                  <a:srgbClr val="002060"/>
                </a:solidFill>
              </a:rPr>
              <a:t> “celebration” to </a:t>
            </a:r>
            <a:r>
              <a:rPr lang="en-US" sz="3600" b="1" dirty="0">
                <a:solidFill>
                  <a:srgbClr val="0000FF"/>
                </a:solidFill>
              </a:rPr>
              <a:t>Yahuah, </a:t>
            </a:r>
            <a:r>
              <a:rPr lang="en-US" sz="3600" dirty="0">
                <a:solidFill>
                  <a:srgbClr val="002060"/>
                </a:solidFill>
              </a:rPr>
              <a:t>and for </a:t>
            </a:r>
            <a:r>
              <a:rPr lang="en-US" sz="3600" b="1" dirty="0">
                <a:solidFill>
                  <a:srgbClr val="0000FF"/>
                </a:solidFill>
              </a:rPr>
              <a:t>Yahuah!</a:t>
            </a:r>
            <a:endParaRPr lang="en-CA" sz="3600" dirty="0"/>
          </a:p>
        </p:txBody>
      </p:sp>
    </p:spTree>
    <p:extLst>
      <p:ext uri="{BB962C8B-B14F-4D97-AF65-F5344CB8AC3E}">
        <p14:creationId xmlns:p14="http://schemas.microsoft.com/office/powerpoint/2010/main" val="14565619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92875"/>
            <a:ext cx="2743200" cy="365125"/>
          </a:xfrm>
        </p:spPr>
        <p:txBody>
          <a:bodyPr/>
          <a:lstStyle/>
          <a:p>
            <a:fld id="{0FAB87E4-7748-4117-92E5-790DAABEC644}" type="slidenum">
              <a:rPr lang="en-US" smtClean="0">
                <a:solidFill>
                  <a:schemeClr val="bg1"/>
                </a:solidFill>
              </a:rPr>
              <a:t>6</a:t>
            </a:fld>
            <a:endParaRPr lang="en-US" dirty="0">
              <a:solidFill>
                <a:schemeClr val="bg1"/>
              </a:solidFill>
            </a:endParaRPr>
          </a:p>
        </p:txBody>
      </p:sp>
      <p:sp>
        <p:nvSpPr>
          <p:cNvPr id="4" name="Rounded Rectangle 3"/>
          <p:cNvSpPr/>
          <p:nvPr/>
        </p:nvSpPr>
        <p:spPr>
          <a:xfrm>
            <a:off x="1054731" y="3200353"/>
            <a:ext cx="7743040" cy="1293197"/>
          </a:xfrm>
          <a:prstGeom prst="roundRect">
            <a:avLst>
              <a:gd name="adj" fmla="val 13493"/>
            </a:avLst>
          </a:prstGeom>
          <a:solidFill>
            <a:schemeClr val="accent2">
              <a:lumMod val="20000"/>
              <a:lumOff val="80000"/>
              <a:alpha val="57000"/>
            </a:schemeClr>
          </a:solidFill>
          <a:ln w="76200">
            <a:solidFill>
              <a:schemeClr val="accent5">
                <a:lumMod val="75000"/>
              </a:schemeClr>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7200" b="1" dirty="0">
                <a:ln w="1905">
                  <a:solidFill>
                    <a:sysClr val="windowText" lastClr="000000"/>
                  </a:solidFill>
                </a:ln>
                <a:solidFill>
                  <a:schemeClr val="bg2">
                    <a:lumMod val="90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Another</a:t>
            </a:r>
            <a:r>
              <a:rPr lang="en-US" sz="7200" b="1" dirty="0">
                <a:ln w="1905">
                  <a:solidFill>
                    <a:sysClr val="windowText" lastClr="000000"/>
                  </a:solidFill>
                </a:ln>
                <a:solidFill>
                  <a:schemeClr val="accent4">
                    <a:lumMod val="75000"/>
                  </a:schemeClr>
                </a:solidFill>
                <a:effectLst>
                  <a:glow rad="76200">
                    <a:srgbClr val="002060"/>
                  </a:glow>
                  <a:innerShdw blurRad="69850" dist="43180" dir="5400000">
                    <a:srgbClr val="000000">
                      <a:alpha val="65000"/>
                    </a:srgbClr>
                  </a:innerShdw>
                </a:effectLst>
                <a:latin typeface="Old English Text MT" panose="03040902040508030806" pitchFamily="66" charset="0"/>
              </a:rPr>
              <a:t> </a:t>
            </a:r>
            <a:r>
              <a:rPr lang="en-US" sz="7200" b="1" dirty="0">
                <a:ln w="1905">
                  <a:solidFill>
                    <a:sysClr val="windowText" lastClr="000000"/>
                  </a:solidFill>
                </a:ln>
                <a:solidFill>
                  <a:schemeClr val="bg2">
                    <a:lumMod val="90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Question</a:t>
            </a:r>
          </a:p>
        </p:txBody>
      </p:sp>
      <p:sp>
        <p:nvSpPr>
          <p:cNvPr id="5" name="Rectangle 4"/>
          <p:cNvSpPr/>
          <p:nvPr/>
        </p:nvSpPr>
        <p:spPr>
          <a:xfrm>
            <a:off x="159798" y="242046"/>
            <a:ext cx="8637973" cy="2723071"/>
          </a:xfrm>
          <a:prstGeom prst="rect">
            <a:avLst/>
          </a:prstGeom>
          <a:solidFill>
            <a:schemeClr val="accent1">
              <a:lumMod val="20000"/>
              <a:lumOff val="80000"/>
              <a:alpha val="70000"/>
            </a:schemeClr>
          </a:solidFill>
          <a:ln w="76200">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571500" indent="-571500">
              <a:buFont typeface="Arial" pitchFamily="34" charset="0"/>
              <a:buChar char="•"/>
            </a:pPr>
            <a:r>
              <a:rPr lang="en-CA" sz="3200" dirty="0">
                <a:solidFill>
                  <a:srgbClr val="002060"/>
                </a:solidFill>
              </a:rPr>
              <a:t>Malachi 3:6 declares </a:t>
            </a:r>
            <a:r>
              <a:rPr lang="en-CA" sz="3200" b="1" dirty="0">
                <a:solidFill>
                  <a:schemeClr val="accent5"/>
                </a:solidFill>
              </a:rPr>
              <a:t>Yahuah</a:t>
            </a:r>
            <a:r>
              <a:rPr lang="en-CA" sz="3200" dirty="0">
                <a:solidFill>
                  <a:srgbClr val="002060"/>
                </a:solidFill>
              </a:rPr>
              <a:t> does not change.</a:t>
            </a:r>
          </a:p>
          <a:p>
            <a:pPr marL="571500" indent="-571500">
              <a:buFont typeface="Arial" pitchFamily="34" charset="0"/>
              <a:buChar char="•"/>
            </a:pPr>
            <a:r>
              <a:rPr lang="en-CA" sz="3200" dirty="0">
                <a:solidFill>
                  <a:srgbClr val="002060"/>
                </a:solidFill>
              </a:rPr>
              <a:t>Creation week declares all days begin at Dawn.</a:t>
            </a:r>
          </a:p>
          <a:p>
            <a:pPr marL="571500" indent="-571500">
              <a:buFont typeface="Arial" pitchFamily="34" charset="0"/>
              <a:buChar char="•"/>
            </a:pPr>
            <a:r>
              <a:rPr lang="en-CA" sz="3200" dirty="0">
                <a:solidFill>
                  <a:srgbClr val="002060"/>
                </a:solidFill>
              </a:rPr>
              <a:t>Many feast calendars, </a:t>
            </a:r>
            <a:r>
              <a:rPr lang="en-CA" sz="3200" b="1" u="sng" dirty="0">
                <a:ln>
                  <a:solidFill>
                    <a:srgbClr val="0000FF"/>
                  </a:solidFill>
                </a:ln>
                <a:solidFill>
                  <a:srgbClr val="E329D6"/>
                </a:solidFill>
              </a:rPr>
              <a:t>AND FEAST KEEPERS </a:t>
            </a:r>
            <a:r>
              <a:rPr lang="en-CA" sz="3200" dirty="0">
                <a:solidFill>
                  <a:srgbClr val="002060"/>
                </a:solidFill>
              </a:rPr>
              <a:t>declare Day of Atonement Sabbath begins at the dusk of sunset on the 9</a:t>
            </a:r>
            <a:r>
              <a:rPr lang="en-CA" sz="3200" baseline="30000" dirty="0">
                <a:solidFill>
                  <a:srgbClr val="002060"/>
                </a:solidFill>
              </a:rPr>
              <a:t>th</a:t>
            </a:r>
            <a:r>
              <a:rPr lang="en-CA" sz="3200" dirty="0">
                <a:solidFill>
                  <a:srgbClr val="002060"/>
                </a:solidFill>
              </a:rPr>
              <a:t> day.</a:t>
            </a:r>
          </a:p>
        </p:txBody>
      </p:sp>
      <p:sp>
        <p:nvSpPr>
          <p:cNvPr id="6" name="Snip Diagonal Corner Rectangle 5"/>
          <p:cNvSpPr/>
          <p:nvPr/>
        </p:nvSpPr>
        <p:spPr>
          <a:xfrm>
            <a:off x="1020931" y="4728786"/>
            <a:ext cx="9441506" cy="2021541"/>
          </a:xfrm>
          <a:prstGeom prst="snip2DiagRect">
            <a:avLst>
              <a:gd name="adj1" fmla="val 0"/>
              <a:gd name="adj2" fmla="val 30636"/>
            </a:avLst>
          </a:prstGeom>
          <a:solidFill>
            <a:schemeClr val="accent1">
              <a:lumMod val="20000"/>
              <a:lumOff val="80000"/>
              <a:alpha val="70000"/>
            </a:schemeClr>
          </a:solidFill>
          <a:ln w="76200">
            <a:solidFill>
              <a:srgbClr val="95054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marL="742950" indent="-742950">
              <a:buAutoNum type="arabicPeriod" startAt="4"/>
            </a:pPr>
            <a:r>
              <a:rPr lang="en-CA" sz="3200" dirty="0">
                <a:solidFill>
                  <a:srgbClr val="950543"/>
                </a:solidFill>
              </a:rPr>
              <a:t>Where is </a:t>
            </a:r>
            <a:r>
              <a:rPr lang="en-CA" sz="3200" b="1" dirty="0">
                <a:solidFill>
                  <a:schemeClr val="accent5"/>
                </a:solidFill>
              </a:rPr>
              <a:t>Yahuah’s</a:t>
            </a:r>
            <a:r>
              <a:rPr lang="en-CA" sz="3200" dirty="0">
                <a:solidFill>
                  <a:srgbClr val="950543"/>
                </a:solidFill>
              </a:rPr>
              <a:t> </a:t>
            </a:r>
            <a:r>
              <a:rPr lang="en-CA" sz="3200" u="sng" dirty="0">
                <a:solidFill>
                  <a:srgbClr val="950543"/>
                </a:solidFill>
              </a:rPr>
              <a:t>Scri</a:t>
            </a:r>
            <a:r>
              <a:rPr lang="en-CA" sz="3200" dirty="0">
                <a:solidFill>
                  <a:srgbClr val="950543"/>
                </a:solidFill>
              </a:rPr>
              <a:t>p</a:t>
            </a:r>
            <a:r>
              <a:rPr lang="en-CA" sz="3200" u="sng" dirty="0">
                <a:solidFill>
                  <a:srgbClr val="950543"/>
                </a:solidFill>
              </a:rPr>
              <a:t>tural exem</a:t>
            </a:r>
            <a:r>
              <a:rPr lang="en-CA" sz="3200" dirty="0">
                <a:solidFill>
                  <a:srgbClr val="950543"/>
                </a:solidFill>
              </a:rPr>
              <a:t>p</a:t>
            </a:r>
            <a:r>
              <a:rPr lang="en-CA" sz="3200" u="sng" dirty="0">
                <a:solidFill>
                  <a:srgbClr val="950543"/>
                </a:solidFill>
              </a:rPr>
              <a:t>tion</a:t>
            </a:r>
            <a:r>
              <a:rPr lang="en-CA" sz="3200" dirty="0">
                <a:solidFill>
                  <a:srgbClr val="950543"/>
                </a:solidFill>
              </a:rPr>
              <a:t> to commence His Day of Atonement at “</a:t>
            </a:r>
            <a:r>
              <a:rPr lang="en-CA" sz="3200" u="sng" dirty="0">
                <a:solidFill>
                  <a:srgbClr val="950543"/>
                </a:solidFill>
              </a:rPr>
              <a:t>another time</a:t>
            </a:r>
            <a:r>
              <a:rPr lang="en-CA" sz="3200" dirty="0">
                <a:solidFill>
                  <a:srgbClr val="950543"/>
                </a:solidFill>
              </a:rPr>
              <a:t>” </a:t>
            </a:r>
            <a:r>
              <a:rPr lang="en-CA" sz="3200" b="1" dirty="0">
                <a:solidFill>
                  <a:srgbClr val="B05110"/>
                </a:solidFill>
              </a:rPr>
              <a:t>other than what He has declared no less than a total of 7 times in Lev 23:27 – 32 alone?</a:t>
            </a:r>
          </a:p>
        </p:txBody>
      </p:sp>
    </p:spTree>
    <p:extLst>
      <p:ext uri="{BB962C8B-B14F-4D97-AF65-F5344CB8AC3E}">
        <p14:creationId xmlns:p14="http://schemas.microsoft.com/office/powerpoint/2010/main" val="1531856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Vertical)">
                                      <p:cBhvr>
                                        <p:cTn id="11"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accent2">
                <a:lumMod val="60000"/>
                <a:lumOff val="40000"/>
                <a:alpha val="45000"/>
              </a:schemeClr>
            </a:gs>
            <a:gs pos="63000">
              <a:srgbClr val="009999">
                <a:alpha val="32941"/>
              </a:srgbClr>
            </a:gs>
            <a:gs pos="100000">
              <a:srgbClr val="A50021">
                <a:alpha val="4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0" name="Rectangle 19"/>
          <p:cNvSpPr/>
          <p:nvPr/>
        </p:nvSpPr>
        <p:spPr>
          <a:xfrm>
            <a:off x="482044" y="199128"/>
            <a:ext cx="11380312" cy="613671"/>
          </a:xfrm>
          <a:prstGeom prst="rect">
            <a:avLst/>
          </a:prstGeom>
          <a:solidFill>
            <a:schemeClr val="bg1">
              <a:lumMod val="85000"/>
            </a:schemeClr>
          </a:solidFill>
          <a:ln w="19050">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002060"/>
                  </a:solidFill>
                </a:ln>
                <a:solidFill>
                  <a:srgbClr val="002060"/>
                </a:solidFill>
                <a:latin typeface="Georgia" panose="02040502050405020303" pitchFamily="18" charset="0"/>
              </a:rPr>
              <a:t>#1:   A Closer Look at the Word “Celebrate”</a:t>
            </a:r>
            <a:endParaRPr lang="en-CA" sz="3600" b="1" i="1" dirty="0">
              <a:ln>
                <a:solidFill>
                  <a:srgbClr val="002060"/>
                </a:solidFill>
              </a:ln>
              <a:solidFill>
                <a:srgbClr val="CC66FF"/>
              </a:solidFill>
              <a:effectLst>
                <a:glow rad="228600">
                  <a:schemeClr val="accent6">
                    <a:satMod val="175000"/>
                    <a:alpha val="40000"/>
                  </a:schemeClr>
                </a:glow>
              </a:effectLst>
              <a:latin typeface="Georgia" panose="02040502050405020303" pitchFamily="18" charset="0"/>
            </a:endParaRPr>
          </a:p>
        </p:txBody>
      </p:sp>
      <p:sp>
        <p:nvSpPr>
          <p:cNvPr id="10" name="Content Placeholder 9"/>
          <p:cNvSpPr>
            <a:spLocks noGrp="1"/>
          </p:cNvSpPr>
          <p:nvPr>
            <p:ph sz="half" idx="1"/>
          </p:nvPr>
        </p:nvSpPr>
        <p:spPr/>
        <p:txBody>
          <a:bodyPr>
            <a:normAutofit fontScale="85000" lnSpcReduction="20000"/>
          </a:bodyPr>
          <a:lstStyle/>
          <a:p>
            <a:pPr marL="0" indent="0">
              <a:buNone/>
            </a:pPr>
            <a:r>
              <a:rPr lang="en-US" b="1" dirty="0">
                <a:solidFill>
                  <a:srgbClr val="7030A0"/>
                </a:solidFill>
                <a:latin typeface="Tw Cen MT" panose="020B0602020104020603" pitchFamily="34" charset="0"/>
              </a:rPr>
              <a:t>#1:</a:t>
            </a:r>
            <a:r>
              <a:rPr lang="en-US" b="1" dirty="0">
                <a:latin typeface="Tw Cen MT" panose="020B0602020104020603" pitchFamily="34" charset="0"/>
              </a:rPr>
              <a:t>  </a:t>
            </a:r>
            <a:r>
              <a:rPr lang="en-US" b="1" dirty="0">
                <a:solidFill>
                  <a:srgbClr val="0000FF"/>
                </a:solidFill>
                <a:latin typeface="Tw Cen MT" panose="020B0602020104020603" pitchFamily="34" charset="0"/>
              </a:rPr>
              <a:t>Lev 23:32</a:t>
            </a:r>
            <a:r>
              <a:rPr lang="en-US" dirty="0">
                <a:latin typeface="Tw Cen MT" panose="020B0602020104020603" pitchFamily="34" charset="0"/>
              </a:rPr>
              <a:t>  It shall be unto you </a:t>
            </a:r>
            <a:br>
              <a:rPr lang="en-US" dirty="0">
                <a:latin typeface="Tw Cen MT" panose="020B0602020104020603" pitchFamily="34" charset="0"/>
              </a:rPr>
            </a:br>
            <a:r>
              <a:rPr lang="en-US" dirty="0">
                <a:latin typeface="Tw Cen MT" panose="020B0602020104020603" pitchFamily="34" charset="0"/>
              </a:rPr>
              <a:t>a sabbath of rest, and ye shall afflict </a:t>
            </a:r>
            <a:br>
              <a:rPr lang="en-US" dirty="0">
                <a:latin typeface="Tw Cen MT" panose="020B0602020104020603" pitchFamily="34" charset="0"/>
              </a:rPr>
            </a:br>
            <a:r>
              <a:rPr lang="en-US" dirty="0">
                <a:latin typeface="Tw Cen MT" panose="020B0602020104020603" pitchFamily="34" charset="0"/>
              </a:rPr>
              <a:t>your souls: in the ninth day of the month at even, from even unto even, shall ye </a:t>
            </a:r>
            <a:r>
              <a:rPr lang="en-US" b="1" u="sng" dirty="0">
                <a:solidFill>
                  <a:srgbClr val="0000FF"/>
                </a:solidFill>
                <a:latin typeface="Tw Cen MT" panose="020B0602020104020603" pitchFamily="34" charset="0"/>
              </a:rPr>
              <a:t>celebrate</a:t>
            </a:r>
            <a:r>
              <a:rPr lang="en-US" dirty="0">
                <a:latin typeface="Tw Cen MT" panose="020B0602020104020603" pitchFamily="34" charset="0"/>
              </a:rPr>
              <a:t> </a:t>
            </a:r>
            <a:r>
              <a:rPr lang="en-US" sz="2100" dirty="0">
                <a:latin typeface="Tw Cen MT" panose="020B0602020104020603" pitchFamily="34" charset="0"/>
              </a:rPr>
              <a:t>[</a:t>
            </a:r>
            <a:r>
              <a:rPr lang="en-US" sz="2100" b="1" dirty="0">
                <a:solidFill>
                  <a:srgbClr val="0000FF"/>
                </a:solidFill>
                <a:latin typeface="Tw Cen MT" panose="020B0602020104020603" pitchFamily="34" charset="0"/>
              </a:rPr>
              <a:t>H7673</a:t>
            </a:r>
            <a:r>
              <a:rPr lang="en-US" sz="2100" dirty="0">
                <a:latin typeface="Tw Cen MT" panose="020B0602020104020603" pitchFamily="34" charset="0"/>
              </a:rPr>
              <a:t>] </a:t>
            </a:r>
            <a:r>
              <a:rPr lang="en-US" dirty="0">
                <a:latin typeface="Tw Cen MT" panose="020B0602020104020603" pitchFamily="34" charset="0"/>
              </a:rPr>
              <a:t>your sabbath.  </a:t>
            </a:r>
            <a:r>
              <a:rPr lang="en-US" sz="2100" i="1" dirty="0">
                <a:latin typeface="Tw Cen MT" panose="020B0602020104020603" pitchFamily="34" charset="0"/>
              </a:rPr>
              <a:t>KJV</a:t>
            </a:r>
            <a:r>
              <a:rPr lang="en-US" i="1" dirty="0">
                <a:latin typeface="Tw Cen MT" panose="020B0602020104020603" pitchFamily="34" charset="0"/>
              </a:rPr>
              <a:t/>
            </a:r>
            <a:br>
              <a:rPr lang="en-US" i="1" dirty="0">
                <a:latin typeface="Tw Cen MT" panose="020B0602020104020603" pitchFamily="34" charset="0"/>
              </a:rPr>
            </a:br>
            <a:endParaRPr lang="en-US" dirty="0">
              <a:latin typeface="Tw Cen MT" panose="020B0602020104020603" pitchFamily="34" charset="0"/>
            </a:endParaRPr>
          </a:p>
          <a:p>
            <a:r>
              <a:rPr lang="en-US" b="1" dirty="0">
                <a:solidFill>
                  <a:srgbClr val="0000FF"/>
                </a:solidFill>
                <a:latin typeface="Tw Cen MT" panose="020B0602020104020603" pitchFamily="34" charset="0"/>
              </a:rPr>
              <a:t>Celebrate</a:t>
            </a:r>
            <a:r>
              <a:rPr lang="en-US" dirty="0">
                <a:latin typeface="Tw Cen MT" panose="020B0602020104020603" pitchFamily="34" charset="0"/>
              </a:rPr>
              <a:t>  </a:t>
            </a:r>
            <a:r>
              <a:rPr lang="en-US" b="1" u="sng" dirty="0">
                <a:solidFill>
                  <a:srgbClr val="0000FF"/>
                </a:solidFill>
                <a:latin typeface="Tw Cen MT" panose="020B0602020104020603" pitchFamily="34" charset="0"/>
              </a:rPr>
              <a:t>H7673</a:t>
            </a:r>
            <a:r>
              <a:rPr lang="en-US" dirty="0">
                <a:latin typeface="Tw Cen MT" panose="020B0602020104020603" pitchFamily="34" charset="0"/>
              </a:rPr>
              <a:t>  </a:t>
            </a:r>
            <a:r>
              <a:rPr lang="en-US" dirty="0" err="1">
                <a:latin typeface="Tw Cen MT" panose="020B0602020104020603" pitchFamily="34" charset="0"/>
              </a:rPr>
              <a:t>shabath</a:t>
            </a:r>
            <a:r>
              <a:rPr lang="en-US" sz="2400" dirty="0">
                <a:latin typeface="Tw Cen MT" panose="020B0602020104020603" pitchFamily="34" charset="0"/>
              </a:rPr>
              <a:t> (</a:t>
            </a:r>
            <a:r>
              <a:rPr lang="en-US" sz="2400" dirty="0" err="1">
                <a:latin typeface="Tw Cen MT" panose="020B0602020104020603" pitchFamily="34" charset="0"/>
              </a:rPr>
              <a:t>shaw</a:t>
            </a:r>
            <a:r>
              <a:rPr lang="en-US" sz="2400" dirty="0">
                <a:latin typeface="Tw Cen MT" panose="020B0602020104020603" pitchFamily="34" charset="0"/>
              </a:rPr>
              <a:t>-bath');</a:t>
            </a:r>
            <a:r>
              <a:rPr lang="en-US" dirty="0">
                <a:latin typeface="Tw Cen MT" panose="020B0602020104020603" pitchFamily="34" charset="0"/>
              </a:rPr>
              <a:t> a primitive root; </a:t>
            </a:r>
            <a:r>
              <a:rPr lang="en-US" b="1" u="sng" dirty="0">
                <a:solidFill>
                  <a:srgbClr val="0000FF"/>
                </a:solidFill>
                <a:latin typeface="Tw Cen MT" panose="020B0602020104020603" pitchFamily="34" charset="0"/>
              </a:rPr>
              <a:t>to re</a:t>
            </a:r>
            <a:r>
              <a:rPr lang="en-US" b="1" dirty="0">
                <a:solidFill>
                  <a:srgbClr val="0000FF"/>
                </a:solidFill>
                <a:latin typeface="Tw Cen MT" panose="020B0602020104020603" pitchFamily="34" charset="0"/>
              </a:rPr>
              <a:t>p</a:t>
            </a:r>
            <a:r>
              <a:rPr lang="en-US" b="1" u="sng" dirty="0">
                <a:solidFill>
                  <a:srgbClr val="0000FF"/>
                </a:solidFill>
                <a:latin typeface="Tw Cen MT" panose="020B0602020104020603" pitchFamily="34" charset="0"/>
              </a:rPr>
              <a:t>ose</a:t>
            </a:r>
            <a:r>
              <a:rPr lang="en-US" dirty="0">
                <a:solidFill>
                  <a:srgbClr val="0000FF"/>
                </a:solidFill>
                <a:latin typeface="Tw Cen MT" panose="020B0602020104020603" pitchFamily="34" charset="0"/>
              </a:rPr>
              <a:t>, </a:t>
            </a:r>
            <a:r>
              <a:rPr lang="en-US" dirty="0">
                <a:latin typeface="Tw Cen MT" panose="020B0602020104020603" pitchFamily="34" charset="0"/>
              </a:rPr>
              <a:t>i.e. </a:t>
            </a:r>
            <a:r>
              <a:rPr lang="en-US" b="1" u="sng" dirty="0">
                <a:solidFill>
                  <a:srgbClr val="0000FF"/>
                </a:solidFill>
                <a:latin typeface="Tw Cen MT" panose="020B0602020104020603" pitchFamily="34" charset="0"/>
              </a:rPr>
              <a:t>desist from exertion</a:t>
            </a:r>
            <a:r>
              <a:rPr lang="en-US" b="1" dirty="0">
                <a:solidFill>
                  <a:srgbClr val="0000FF"/>
                </a:solidFill>
                <a:latin typeface="Tw Cen MT" panose="020B0602020104020603" pitchFamily="34" charset="0"/>
              </a:rPr>
              <a:t>;</a:t>
            </a:r>
            <a:r>
              <a:rPr lang="en-US" dirty="0">
                <a:solidFill>
                  <a:srgbClr val="0000FF"/>
                </a:solidFill>
                <a:latin typeface="Tw Cen MT" panose="020B0602020104020603" pitchFamily="34" charset="0"/>
              </a:rPr>
              <a:t> </a:t>
            </a:r>
            <a:r>
              <a:rPr lang="en-US" dirty="0">
                <a:latin typeface="Tw Cen MT" panose="020B0602020104020603" pitchFamily="34" charset="0"/>
              </a:rPr>
              <a:t>used in many implied relations </a:t>
            </a:r>
            <a:r>
              <a:rPr lang="en-US" sz="2400" dirty="0">
                <a:latin typeface="Tw Cen MT" panose="020B0602020104020603" pitchFamily="34" charset="0"/>
              </a:rPr>
              <a:t>(causative, figurative or specific): </a:t>
            </a:r>
            <a:r>
              <a:rPr lang="en-US" dirty="0">
                <a:latin typeface="Tw Cen MT" panose="020B0602020104020603" pitchFamily="34" charset="0"/>
              </a:rPr>
              <a:t> KJV - </a:t>
            </a:r>
            <a:r>
              <a:rPr lang="en-US" sz="2400" dirty="0">
                <a:latin typeface="Tw Cen MT" panose="020B0602020104020603" pitchFamily="34" charset="0"/>
              </a:rPr>
              <a:t>(cause to, let, make to)</a:t>
            </a:r>
            <a:r>
              <a:rPr lang="en-US" dirty="0">
                <a:latin typeface="Tw Cen MT" panose="020B0602020104020603" pitchFamily="34" charset="0"/>
              </a:rPr>
              <a:t> </a:t>
            </a:r>
            <a:r>
              <a:rPr lang="en-US" b="1" u="sng" dirty="0">
                <a:solidFill>
                  <a:srgbClr val="0000FF"/>
                </a:solidFill>
                <a:latin typeface="Tw Cen MT" panose="020B0602020104020603" pitchFamily="34" charset="0"/>
              </a:rPr>
              <a:t>cease</a:t>
            </a:r>
            <a:r>
              <a:rPr lang="en-US" dirty="0">
                <a:solidFill>
                  <a:srgbClr val="0000FF"/>
                </a:solidFill>
                <a:latin typeface="Tw Cen MT" panose="020B0602020104020603" pitchFamily="34" charset="0"/>
              </a:rPr>
              <a:t>, </a:t>
            </a:r>
            <a:r>
              <a:rPr lang="en-US" dirty="0">
                <a:latin typeface="Tw Cen MT" panose="020B0602020104020603" pitchFamily="34" charset="0"/>
              </a:rPr>
              <a:t>celebrate, </a:t>
            </a:r>
            <a:r>
              <a:rPr lang="en-US" sz="2400" dirty="0">
                <a:latin typeface="Tw Cen MT" panose="020B0602020104020603" pitchFamily="34" charset="0"/>
              </a:rPr>
              <a:t>cause (make) to fail, </a:t>
            </a:r>
            <a:r>
              <a:rPr lang="en-US" b="1" u="sng" dirty="0">
                <a:solidFill>
                  <a:srgbClr val="0000FF"/>
                </a:solidFill>
                <a:latin typeface="Tw Cen MT" panose="020B0602020104020603" pitchFamily="34" charset="0"/>
              </a:rPr>
              <a:t>kee</a:t>
            </a:r>
            <a:r>
              <a:rPr lang="en-US" b="1" dirty="0">
                <a:solidFill>
                  <a:srgbClr val="0000FF"/>
                </a:solidFill>
                <a:latin typeface="Tw Cen MT" panose="020B0602020104020603" pitchFamily="34" charset="0"/>
              </a:rPr>
              <a:t>p</a:t>
            </a:r>
            <a:r>
              <a:rPr lang="en-US" dirty="0">
                <a:latin typeface="Tw Cen MT" panose="020B0602020104020603" pitchFamily="34" charset="0"/>
              </a:rPr>
              <a:t> (</a:t>
            </a:r>
            <a:r>
              <a:rPr lang="en-US" b="1" u="sng" dirty="0">
                <a:solidFill>
                  <a:srgbClr val="0000FF"/>
                </a:solidFill>
                <a:latin typeface="Tw Cen MT" panose="020B0602020104020603" pitchFamily="34" charset="0"/>
              </a:rPr>
              <a:t>sabbath</a:t>
            </a:r>
            <a:r>
              <a:rPr lang="en-US" dirty="0">
                <a:latin typeface="Tw Cen MT" panose="020B0602020104020603" pitchFamily="34" charset="0"/>
              </a:rPr>
              <a:t>), </a:t>
            </a:r>
            <a:r>
              <a:rPr lang="en-US" sz="2400" dirty="0">
                <a:latin typeface="Tw Cen MT" panose="020B0602020104020603" pitchFamily="34" charset="0"/>
              </a:rPr>
              <a:t>suffer to be lacking, leave, put away (down), </a:t>
            </a:r>
            <a:r>
              <a:rPr lang="en-US" dirty="0">
                <a:latin typeface="Tw Cen MT" panose="020B0602020104020603" pitchFamily="34" charset="0"/>
              </a:rPr>
              <a:t>(</a:t>
            </a:r>
            <a:r>
              <a:rPr lang="en-US" b="1" u="sng" dirty="0">
                <a:solidFill>
                  <a:srgbClr val="0000FF"/>
                </a:solidFill>
                <a:latin typeface="Tw Cen MT" panose="020B0602020104020603" pitchFamily="34" charset="0"/>
              </a:rPr>
              <a:t>make to</a:t>
            </a:r>
            <a:r>
              <a:rPr lang="en-US" dirty="0">
                <a:latin typeface="Tw Cen MT" panose="020B0602020104020603" pitchFamily="34" charset="0"/>
              </a:rPr>
              <a:t>) </a:t>
            </a:r>
            <a:r>
              <a:rPr lang="en-US" b="1" u="sng" dirty="0">
                <a:solidFill>
                  <a:srgbClr val="0000FF"/>
                </a:solidFill>
                <a:latin typeface="Tw Cen MT" panose="020B0602020104020603" pitchFamily="34" charset="0"/>
              </a:rPr>
              <a:t>rest</a:t>
            </a:r>
            <a:r>
              <a:rPr lang="en-US" dirty="0">
                <a:solidFill>
                  <a:srgbClr val="0000FF"/>
                </a:solidFill>
                <a:latin typeface="Tw Cen MT" panose="020B0602020104020603" pitchFamily="34" charset="0"/>
              </a:rPr>
              <a:t>,</a:t>
            </a:r>
            <a:r>
              <a:rPr lang="en-US" dirty="0">
                <a:latin typeface="Tw Cen MT" panose="020B0602020104020603" pitchFamily="34" charset="0"/>
              </a:rPr>
              <a:t> </a:t>
            </a:r>
            <a:br>
              <a:rPr lang="en-US" dirty="0">
                <a:latin typeface="Tw Cen MT" panose="020B0602020104020603" pitchFamily="34" charset="0"/>
              </a:rPr>
            </a:br>
            <a:r>
              <a:rPr lang="en-US" dirty="0">
                <a:latin typeface="Tw Cen MT" panose="020B0602020104020603" pitchFamily="34" charset="0"/>
              </a:rPr>
              <a:t>rid, still, take away.</a:t>
            </a:r>
          </a:p>
          <a:p>
            <a:pPr marL="0" indent="0">
              <a:buNone/>
            </a:pPr>
            <a:endParaRPr lang="en-CA" dirty="0">
              <a:latin typeface="Tw Cen MT" panose="020B0602020104020603" pitchFamily="34" charset="0"/>
            </a:endParaRPr>
          </a:p>
        </p:txBody>
      </p:sp>
      <p:sp>
        <p:nvSpPr>
          <p:cNvPr id="12" name="Content Placeholder 11"/>
          <p:cNvSpPr>
            <a:spLocks noGrp="1"/>
          </p:cNvSpPr>
          <p:nvPr>
            <p:ph sz="half" idx="2"/>
          </p:nvPr>
        </p:nvSpPr>
        <p:spPr>
          <a:xfrm>
            <a:off x="6377940" y="1825625"/>
            <a:ext cx="5181600" cy="4351338"/>
          </a:xfrm>
        </p:spPr>
        <p:txBody>
          <a:bodyPr>
            <a:normAutofit fontScale="85000" lnSpcReduction="20000"/>
          </a:bodyPr>
          <a:lstStyle/>
          <a:p>
            <a:pPr marL="0" indent="0">
              <a:buNone/>
            </a:pPr>
            <a:r>
              <a:rPr lang="en-US" b="1" dirty="0">
                <a:solidFill>
                  <a:srgbClr val="7030A0"/>
                </a:solidFill>
                <a:latin typeface="Tw Cen MT" panose="020B0602020104020603" pitchFamily="34" charset="0"/>
              </a:rPr>
              <a:t>The bundle of Hebrews words around </a:t>
            </a:r>
            <a:r>
              <a:rPr lang="en-US" b="1" dirty="0">
                <a:solidFill>
                  <a:srgbClr val="0000FF"/>
                </a:solidFill>
                <a:latin typeface="Tw Cen MT" panose="020B0602020104020603" pitchFamily="34" charset="0"/>
              </a:rPr>
              <a:t>H7673</a:t>
            </a:r>
            <a:r>
              <a:rPr lang="en-US" b="1" dirty="0">
                <a:solidFill>
                  <a:srgbClr val="7030A0"/>
                </a:solidFill>
                <a:latin typeface="Tw Cen MT" panose="020B0602020104020603" pitchFamily="34" charset="0"/>
              </a:rPr>
              <a:t> have these definitions:</a:t>
            </a:r>
          </a:p>
          <a:p>
            <a:r>
              <a:rPr lang="en-US" b="1" u="sng" dirty="0">
                <a:solidFill>
                  <a:srgbClr val="0000FF"/>
                </a:solidFill>
                <a:latin typeface="Tw Cen MT" panose="020B0602020104020603" pitchFamily="34" charset="0"/>
              </a:rPr>
              <a:t>H7674</a:t>
            </a:r>
            <a:r>
              <a:rPr lang="en-US" dirty="0">
                <a:latin typeface="Tw Cen MT" panose="020B0602020104020603" pitchFamily="34" charset="0"/>
              </a:rPr>
              <a:t>  </a:t>
            </a:r>
            <a:r>
              <a:rPr lang="en-US" dirty="0" err="1">
                <a:latin typeface="Tw Cen MT" panose="020B0602020104020603" pitchFamily="34" charset="0"/>
              </a:rPr>
              <a:t>shebeth</a:t>
            </a:r>
            <a:r>
              <a:rPr lang="en-US" dirty="0">
                <a:latin typeface="Tw Cen MT" panose="020B0602020104020603" pitchFamily="34" charset="0"/>
              </a:rPr>
              <a:t> </a:t>
            </a:r>
            <a:r>
              <a:rPr lang="en-US" sz="2400" dirty="0">
                <a:latin typeface="Tw Cen MT" panose="020B0602020104020603" pitchFamily="34" charset="0"/>
              </a:rPr>
              <a:t>(</a:t>
            </a:r>
            <a:r>
              <a:rPr lang="en-US" sz="2400" dirty="0" err="1">
                <a:latin typeface="Tw Cen MT" panose="020B0602020104020603" pitchFamily="34" charset="0"/>
              </a:rPr>
              <a:t>sheh</a:t>
            </a:r>
            <a:r>
              <a:rPr lang="en-US" sz="2400" dirty="0">
                <a:latin typeface="Tw Cen MT" panose="020B0602020104020603" pitchFamily="34" charset="0"/>
              </a:rPr>
              <a:t>'-</a:t>
            </a:r>
            <a:r>
              <a:rPr lang="en-US" sz="2400" dirty="0" err="1">
                <a:latin typeface="Tw Cen MT" panose="020B0602020104020603" pitchFamily="34" charset="0"/>
              </a:rPr>
              <a:t>beth</a:t>
            </a:r>
            <a:r>
              <a:rPr lang="en-US" sz="2400" dirty="0">
                <a:latin typeface="Tw Cen MT" panose="020B0602020104020603" pitchFamily="34" charset="0"/>
              </a:rPr>
              <a:t>); from</a:t>
            </a:r>
            <a:r>
              <a:rPr lang="en-US" dirty="0">
                <a:latin typeface="Tw Cen MT" panose="020B0602020104020603" pitchFamily="34" charset="0"/>
              </a:rPr>
              <a:t> </a:t>
            </a:r>
            <a:r>
              <a:rPr lang="en-US" sz="2400" b="1" dirty="0">
                <a:latin typeface="Tw Cen MT" panose="020B0602020104020603" pitchFamily="34" charset="0"/>
              </a:rPr>
              <a:t>H7673;</a:t>
            </a:r>
            <a:r>
              <a:rPr lang="en-US" dirty="0">
                <a:latin typeface="Tw Cen MT" panose="020B0602020104020603" pitchFamily="34" charset="0"/>
              </a:rPr>
              <a:t> </a:t>
            </a:r>
            <a:r>
              <a:rPr lang="en-US" b="1" u="sng" dirty="0">
                <a:solidFill>
                  <a:srgbClr val="0000FF"/>
                </a:solidFill>
                <a:latin typeface="Tw Cen MT" panose="020B0602020104020603" pitchFamily="34" charset="0"/>
              </a:rPr>
              <a:t>rest</a:t>
            </a:r>
            <a:r>
              <a:rPr lang="en-US" b="1" dirty="0">
                <a:solidFill>
                  <a:srgbClr val="0000FF"/>
                </a:solidFill>
                <a:latin typeface="Tw Cen MT" panose="020B0602020104020603" pitchFamily="34" charset="0"/>
              </a:rPr>
              <a:t>,</a:t>
            </a:r>
            <a:r>
              <a:rPr lang="en-US" dirty="0">
                <a:solidFill>
                  <a:srgbClr val="0000FF"/>
                </a:solidFill>
                <a:latin typeface="Tw Cen MT" panose="020B0602020104020603" pitchFamily="34" charset="0"/>
              </a:rPr>
              <a:t> </a:t>
            </a:r>
            <a:r>
              <a:rPr lang="en-US" dirty="0">
                <a:latin typeface="Tw Cen MT" panose="020B0602020104020603" pitchFamily="34" charset="0"/>
              </a:rPr>
              <a:t>interruption, </a:t>
            </a:r>
            <a:r>
              <a:rPr lang="en-US" b="1" u="sng" dirty="0">
                <a:solidFill>
                  <a:srgbClr val="0000FF"/>
                </a:solidFill>
                <a:latin typeface="Tw Cen MT" panose="020B0602020104020603" pitchFamily="34" charset="0"/>
              </a:rPr>
              <a:t>cessation</a:t>
            </a:r>
            <a:r>
              <a:rPr lang="en-US" dirty="0">
                <a:solidFill>
                  <a:srgbClr val="0000FF"/>
                </a:solidFill>
                <a:latin typeface="Tw Cen MT" panose="020B0602020104020603" pitchFamily="34" charset="0"/>
              </a:rPr>
              <a:t>:  </a:t>
            </a:r>
            <a:r>
              <a:rPr lang="en-US" dirty="0">
                <a:latin typeface="Tw Cen MT" panose="020B0602020104020603" pitchFamily="34" charset="0"/>
              </a:rPr>
              <a:t>KJV - cease, sit still, loss of time.</a:t>
            </a:r>
            <a:br>
              <a:rPr lang="en-US" dirty="0">
                <a:latin typeface="Tw Cen MT" panose="020B0602020104020603" pitchFamily="34" charset="0"/>
              </a:rPr>
            </a:br>
            <a:endParaRPr lang="en-US" dirty="0">
              <a:latin typeface="Tw Cen MT" panose="020B0602020104020603" pitchFamily="34" charset="0"/>
            </a:endParaRPr>
          </a:p>
          <a:p>
            <a:r>
              <a:rPr lang="en-US" b="1" u="sng" dirty="0">
                <a:solidFill>
                  <a:srgbClr val="0000FF"/>
                </a:solidFill>
                <a:latin typeface="Tw Cen MT" panose="020B0602020104020603" pitchFamily="34" charset="0"/>
              </a:rPr>
              <a:t>H7676</a:t>
            </a:r>
            <a:r>
              <a:rPr lang="en-US" dirty="0">
                <a:latin typeface="Tw Cen MT" panose="020B0602020104020603" pitchFamily="34" charset="0"/>
              </a:rPr>
              <a:t>  </a:t>
            </a:r>
            <a:r>
              <a:rPr lang="en-US" dirty="0" err="1">
                <a:latin typeface="Tw Cen MT" panose="020B0602020104020603" pitchFamily="34" charset="0"/>
              </a:rPr>
              <a:t>shabbath</a:t>
            </a:r>
            <a:r>
              <a:rPr lang="en-US" dirty="0">
                <a:latin typeface="Tw Cen MT" panose="020B0602020104020603" pitchFamily="34" charset="0"/>
              </a:rPr>
              <a:t> </a:t>
            </a:r>
            <a:r>
              <a:rPr lang="en-US" sz="2400" dirty="0">
                <a:latin typeface="Tw Cen MT" panose="020B0602020104020603" pitchFamily="34" charset="0"/>
              </a:rPr>
              <a:t>(</a:t>
            </a:r>
            <a:r>
              <a:rPr lang="en-US" sz="2400" dirty="0" err="1">
                <a:latin typeface="Tw Cen MT" panose="020B0602020104020603" pitchFamily="34" charset="0"/>
              </a:rPr>
              <a:t>shab-bawth</a:t>
            </a:r>
            <a:r>
              <a:rPr lang="en-US" sz="2400" dirty="0">
                <a:latin typeface="Tw Cen MT" panose="020B0602020104020603" pitchFamily="34" charset="0"/>
              </a:rPr>
              <a:t>'); </a:t>
            </a:r>
            <a:br>
              <a:rPr lang="en-US" sz="2400" dirty="0">
                <a:latin typeface="Tw Cen MT" panose="020B0602020104020603" pitchFamily="34" charset="0"/>
              </a:rPr>
            </a:br>
            <a:r>
              <a:rPr lang="en-US" dirty="0">
                <a:latin typeface="Tw Cen MT" panose="020B0602020104020603" pitchFamily="34" charset="0"/>
              </a:rPr>
              <a:t>intensive from </a:t>
            </a:r>
            <a:r>
              <a:rPr lang="en-US" sz="2400" b="1" dirty="0">
                <a:latin typeface="Tw Cen MT" panose="020B0602020104020603" pitchFamily="34" charset="0"/>
              </a:rPr>
              <a:t>H7673</a:t>
            </a:r>
            <a:r>
              <a:rPr lang="en-US" sz="2400" dirty="0">
                <a:latin typeface="Tw Cen MT" panose="020B0602020104020603" pitchFamily="34" charset="0"/>
              </a:rPr>
              <a:t>;</a:t>
            </a:r>
            <a:r>
              <a:rPr lang="en-US" dirty="0">
                <a:latin typeface="Tw Cen MT" panose="020B0602020104020603" pitchFamily="34" charset="0"/>
              </a:rPr>
              <a:t> intermission, </a:t>
            </a:r>
            <a:br>
              <a:rPr lang="en-US" dirty="0">
                <a:latin typeface="Tw Cen MT" panose="020B0602020104020603" pitchFamily="34" charset="0"/>
              </a:rPr>
            </a:br>
            <a:r>
              <a:rPr lang="en-US" dirty="0" err="1">
                <a:latin typeface="Tw Cen MT" panose="020B0602020104020603" pitchFamily="34" charset="0"/>
              </a:rPr>
              <a:t>i.e</a:t>
            </a:r>
            <a:r>
              <a:rPr lang="en-US" dirty="0">
                <a:latin typeface="Tw Cen MT" panose="020B0602020104020603" pitchFamily="34" charset="0"/>
              </a:rPr>
              <a:t> (specifically) the Sabbath:  KJV - (+</a:t>
            </a:r>
            <a:r>
              <a:rPr lang="en-US" b="1" u="sng" dirty="0">
                <a:solidFill>
                  <a:srgbClr val="0000FF"/>
                </a:solidFill>
                <a:effectLst>
                  <a:glow rad="152400">
                    <a:schemeClr val="bg1"/>
                  </a:glow>
                </a:effectLst>
                <a:latin typeface="Tw Cen MT" panose="020B0602020104020603" pitchFamily="34" charset="0"/>
              </a:rPr>
              <a:t>ever</a:t>
            </a:r>
            <a:r>
              <a:rPr lang="en-US" b="1" dirty="0">
                <a:solidFill>
                  <a:srgbClr val="0000FF"/>
                </a:solidFill>
                <a:effectLst>
                  <a:glow rad="152400">
                    <a:schemeClr val="bg1"/>
                  </a:glow>
                </a:effectLst>
                <a:latin typeface="Tw Cen MT" panose="020B0602020104020603" pitchFamily="34" charset="0"/>
              </a:rPr>
              <a:t>y</a:t>
            </a:r>
            <a:r>
              <a:rPr lang="en-US" dirty="0">
                <a:latin typeface="Tw Cen MT" panose="020B0602020104020603" pitchFamily="34" charset="0"/>
              </a:rPr>
              <a:t>) </a:t>
            </a:r>
            <a:r>
              <a:rPr lang="en-US" b="1" u="sng" dirty="0">
                <a:solidFill>
                  <a:srgbClr val="0000FF"/>
                </a:solidFill>
                <a:effectLst>
                  <a:glow rad="152400">
                    <a:schemeClr val="bg1"/>
                  </a:glow>
                </a:effectLst>
                <a:latin typeface="Tw Cen MT" panose="020B0602020104020603" pitchFamily="34" charset="0"/>
              </a:rPr>
              <a:t>sabbath</a:t>
            </a:r>
            <a:r>
              <a:rPr lang="en-US" b="1" dirty="0">
                <a:solidFill>
                  <a:srgbClr val="0000FF"/>
                </a:solidFill>
                <a:effectLst>
                  <a:glow rad="152400">
                    <a:schemeClr val="bg1"/>
                  </a:glow>
                </a:effectLst>
                <a:latin typeface="Tw Cen MT" panose="020B0602020104020603" pitchFamily="34" charset="0"/>
              </a:rPr>
              <a:t>.</a:t>
            </a:r>
            <a:r>
              <a:rPr lang="en-US" dirty="0">
                <a:latin typeface="Tw Cen MT" panose="020B0602020104020603" pitchFamily="34" charset="0"/>
              </a:rPr>
              <a:t/>
            </a:r>
            <a:br>
              <a:rPr lang="en-US" dirty="0">
                <a:latin typeface="Tw Cen MT" panose="020B0602020104020603" pitchFamily="34" charset="0"/>
              </a:rPr>
            </a:br>
            <a:endParaRPr lang="en-US" dirty="0">
              <a:latin typeface="Tw Cen MT" panose="020B0602020104020603" pitchFamily="34" charset="0"/>
            </a:endParaRPr>
          </a:p>
          <a:p>
            <a:r>
              <a:rPr lang="en-US" b="1" u="sng" dirty="0">
                <a:solidFill>
                  <a:srgbClr val="0000FF"/>
                </a:solidFill>
                <a:latin typeface="Tw Cen MT" panose="020B0602020104020603" pitchFamily="34" charset="0"/>
              </a:rPr>
              <a:t>H7677</a:t>
            </a:r>
            <a:r>
              <a:rPr lang="en-US" dirty="0">
                <a:latin typeface="Tw Cen MT" panose="020B0602020104020603" pitchFamily="34" charset="0"/>
              </a:rPr>
              <a:t>  </a:t>
            </a:r>
            <a:r>
              <a:rPr lang="en-US" dirty="0" err="1">
                <a:latin typeface="Tw Cen MT" panose="020B0602020104020603" pitchFamily="34" charset="0"/>
              </a:rPr>
              <a:t>shabbathown</a:t>
            </a:r>
            <a:r>
              <a:rPr lang="en-US" dirty="0">
                <a:latin typeface="Tw Cen MT" panose="020B0602020104020603" pitchFamily="34" charset="0"/>
              </a:rPr>
              <a:t> </a:t>
            </a:r>
            <a:r>
              <a:rPr lang="en-US" sz="2400" dirty="0">
                <a:latin typeface="Tw Cen MT" panose="020B0602020104020603" pitchFamily="34" charset="0"/>
              </a:rPr>
              <a:t>(</a:t>
            </a:r>
            <a:r>
              <a:rPr lang="en-US" sz="2400" dirty="0" err="1">
                <a:latin typeface="Tw Cen MT" panose="020B0602020104020603" pitchFamily="34" charset="0"/>
              </a:rPr>
              <a:t>shab-baw-thone</a:t>
            </a:r>
            <a:r>
              <a:rPr lang="en-US" sz="2400" dirty="0">
                <a:latin typeface="Tw Cen MT" panose="020B0602020104020603" pitchFamily="34" charset="0"/>
              </a:rPr>
              <a:t>');</a:t>
            </a:r>
            <a:r>
              <a:rPr lang="en-US" dirty="0">
                <a:latin typeface="Tw Cen MT" panose="020B0602020104020603" pitchFamily="34" charset="0"/>
              </a:rPr>
              <a:t> from </a:t>
            </a:r>
            <a:r>
              <a:rPr lang="en-US" sz="2400" b="1" dirty="0">
                <a:latin typeface="Tw Cen MT" panose="020B0602020104020603" pitchFamily="34" charset="0"/>
              </a:rPr>
              <a:t>H7676; </a:t>
            </a:r>
            <a:r>
              <a:rPr lang="en-US" b="1" u="sng" dirty="0">
                <a:solidFill>
                  <a:srgbClr val="0000FF"/>
                </a:solidFill>
                <a:latin typeface="Tw Cen MT" panose="020B0602020104020603" pitchFamily="34" charset="0"/>
              </a:rPr>
              <a:t>a </a:t>
            </a:r>
            <a:r>
              <a:rPr lang="en-US" b="1" u="sng" dirty="0" err="1">
                <a:solidFill>
                  <a:srgbClr val="0000FF"/>
                </a:solidFill>
                <a:latin typeface="Tw Cen MT" panose="020B0602020104020603" pitchFamily="34" charset="0"/>
              </a:rPr>
              <a:t>sabbatism</a:t>
            </a:r>
            <a:r>
              <a:rPr lang="en-US" b="1" u="sng" dirty="0">
                <a:solidFill>
                  <a:srgbClr val="0000FF"/>
                </a:solidFill>
                <a:latin typeface="Tw Cen MT" panose="020B0602020104020603" pitchFamily="34" charset="0"/>
              </a:rPr>
              <a:t> or s</a:t>
            </a:r>
            <a:r>
              <a:rPr lang="en-US" b="1" dirty="0">
                <a:solidFill>
                  <a:srgbClr val="0000FF"/>
                </a:solidFill>
                <a:latin typeface="Tw Cen MT" panose="020B0602020104020603" pitchFamily="34" charset="0"/>
              </a:rPr>
              <a:t>p</a:t>
            </a:r>
            <a:r>
              <a:rPr lang="en-US" b="1" u="sng" dirty="0">
                <a:solidFill>
                  <a:srgbClr val="0000FF"/>
                </a:solidFill>
                <a:latin typeface="Tw Cen MT" panose="020B0602020104020603" pitchFamily="34" charset="0"/>
              </a:rPr>
              <a:t>ecial holida</a:t>
            </a:r>
            <a:r>
              <a:rPr lang="en-US" b="1" dirty="0">
                <a:solidFill>
                  <a:srgbClr val="0000FF"/>
                </a:solidFill>
                <a:latin typeface="Tw Cen MT" panose="020B0602020104020603" pitchFamily="34" charset="0"/>
              </a:rPr>
              <a:t>y</a:t>
            </a:r>
            <a:r>
              <a:rPr lang="en-US" dirty="0">
                <a:solidFill>
                  <a:srgbClr val="0000FF"/>
                </a:solidFill>
                <a:latin typeface="Tw Cen MT" panose="020B0602020104020603" pitchFamily="34" charset="0"/>
              </a:rPr>
              <a:t>: </a:t>
            </a:r>
            <a:r>
              <a:rPr lang="en-US" dirty="0">
                <a:latin typeface="Tw Cen MT" panose="020B0602020104020603" pitchFamily="34" charset="0"/>
              </a:rPr>
              <a:t> KJV - </a:t>
            </a:r>
            <a:r>
              <a:rPr lang="en-US" b="1" dirty="0">
                <a:solidFill>
                  <a:srgbClr val="0000FF"/>
                </a:solidFill>
                <a:latin typeface="Tw Cen MT" panose="020B0602020104020603" pitchFamily="34" charset="0"/>
              </a:rPr>
              <a:t>rest</a:t>
            </a:r>
            <a:r>
              <a:rPr lang="en-US" dirty="0">
                <a:solidFill>
                  <a:srgbClr val="0000FF"/>
                </a:solidFill>
                <a:latin typeface="Tw Cen MT" panose="020B0602020104020603" pitchFamily="34" charset="0"/>
              </a:rPr>
              <a:t>, </a:t>
            </a:r>
            <a:r>
              <a:rPr lang="en-US" b="1" dirty="0">
                <a:solidFill>
                  <a:srgbClr val="0000FF"/>
                </a:solidFill>
                <a:latin typeface="Tw Cen MT" panose="020B0602020104020603" pitchFamily="34" charset="0"/>
              </a:rPr>
              <a:t>sabbath</a:t>
            </a:r>
            <a:r>
              <a:rPr lang="en-US" dirty="0">
                <a:solidFill>
                  <a:srgbClr val="0000FF"/>
                </a:solidFill>
                <a:latin typeface="Tw Cen MT" panose="020B0602020104020603" pitchFamily="34" charset="0"/>
              </a:rPr>
              <a:t>.</a:t>
            </a:r>
            <a:br>
              <a:rPr lang="en-US" dirty="0">
                <a:solidFill>
                  <a:srgbClr val="0000FF"/>
                </a:solidFill>
                <a:latin typeface="Tw Cen MT" panose="020B0602020104020603" pitchFamily="34" charset="0"/>
              </a:rPr>
            </a:br>
            <a:endParaRPr lang="en-CA" dirty="0">
              <a:solidFill>
                <a:srgbClr val="0000FF"/>
              </a:solidFill>
              <a:latin typeface="Tw Cen MT" panose="020B0602020104020603" pitchFamily="34" charset="0"/>
            </a:endParaRPr>
          </a:p>
        </p:txBody>
      </p:sp>
      <p:sp>
        <p:nvSpPr>
          <p:cNvPr id="13" name="Slide Number Placeholder 12"/>
          <p:cNvSpPr>
            <a:spLocks noGrp="1"/>
          </p:cNvSpPr>
          <p:nvPr>
            <p:ph type="sldNum" sz="quarter" idx="12"/>
          </p:nvPr>
        </p:nvSpPr>
        <p:spPr/>
        <p:txBody>
          <a:bodyPr/>
          <a:lstStyle/>
          <a:p>
            <a:fld id="{0FAB87E4-7748-4117-92E5-790DAABEC644}" type="slidenum">
              <a:rPr lang="en-US" sz="1400" b="1" smtClean="0">
                <a:solidFill>
                  <a:schemeClr val="tx1"/>
                </a:solidFill>
              </a:rPr>
              <a:t>60</a:t>
            </a:fld>
            <a:endParaRPr lang="en-US" sz="1400" b="1" dirty="0">
              <a:solidFill>
                <a:schemeClr val="tx1"/>
              </a:solidFill>
            </a:endParaRPr>
          </a:p>
        </p:txBody>
      </p:sp>
      <p:sp>
        <p:nvSpPr>
          <p:cNvPr id="14" name="TextBox 13"/>
          <p:cNvSpPr txBox="1"/>
          <p:nvPr/>
        </p:nvSpPr>
        <p:spPr>
          <a:xfrm>
            <a:off x="537210" y="812799"/>
            <a:ext cx="11841480" cy="1015663"/>
          </a:xfrm>
          <a:prstGeom prst="rect">
            <a:avLst/>
          </a:prstGeom>
          <a:noFill/>
        </p:spPr>
        <p:txBody>
          <a:bodyPr wrap="square" rtlCol="0">
            <a:spAutoFit/>
          </a:bodyPr>
          <a:lstStyle/>
          <a:p>
            <a:r>
              <a:rPr lang="en-US" sz="2000" b="1" dirty="0">
                <a:solidFill>
                  <a:srgbClr val="002060"/>
                </a:solidFill>
              </a:rPr>
              <a:t>The word "celebrate" is used only three times in the Old Testament.  In Lev 23:32 "celebrate" is H7673.  </a:t>
            </a:r>
            <a:br>
              <a:rPr lang="en-US" sz="2000" b="1" dirty="0">
                <a:solidFill>
                  <a:srgbClr val="002060"/>
                </a:solidFill>
              </a:rPr>
            </a:br>
            <a:r>
              <a:rPr lang="en-US" sz="2000" b="1" dirty="0">
                <a:solidFill>
                  <a:srgbClr val="002060"/>
                </a:solidFill>
              </a:rPr>
              <a:t>H7673 is used 71 times in the Old Testament - 1 time as "celebrate" - other usages are:  rest, cease, be still, </a:t>
            </a:r>
            <a:br>
              <a:rPr lang="en-US" sz="2000" b="1" dirty="0">
                <a:solidFill>
                  <a:srgbClr val="002060"/>
                </a:solidFill>
              </a:rPr>
            </a:br>
            <a:r>
              <a:rPr lang="en-US" sz="2000" b="1" dirty="0">
                <a:solidFill>
                  <a:srgbClr val="002060"/>
                </a:solidFill>
              </a:rPr>
              <a:t>&amp; keep.  The first usage is in Gen 2:2 where </a:t>
            </a:r>
            <a:r>
              <a:rPr lang="en-US" sz="2000" b="1" dirty="0" err="1">
                <a:solidFill>
                  <a:srgbClr val="002060"/>
                </a:solidFill>
              </a:rPr>
              <a:t>Yahuah</a:t>
            </a:r>
            <a:r>
              <a:rPr lang="en-US" sz="2000" b="1" dirty="0">
                <a:solidFill>
                  <a:srgbClr val="002060"/>
                </a:solidFill>
              </a:rPr>
              <a:t> "rested" on the Sabbath day - by ceasing from His work. </a:t>
            </a:r>
          </a:p>
        </p:txBody>
      </p:sp>
      <p:sp>
        <p:nvSpPr>
          <p:cNvPr id="17" name="TextBox 16"/>
          <p:cNvSpPr txBox="1"/>
          <p:nvPr/>
        </p:nvSpPr>
        <p:spPr>
          <a:xfrm>
            <a:off x="990598" y="5949850"/>
            <a:ext cx="10363202" cy="830997"/>
          </a:xfrm>
          <a:prstGeom prst="rect">
            <a:avLst/>
          </a:prstGeom>
          <a:solidFill>
            <a:schemeClr val="accent4">
              <a:lumMod val="60000"/>
              <a:lumOff val="40000"/>
            </a:schemeClr>
          </a:solidFill>
          <a:effectLst>
            <a:glow rad="228600">
              <a:schemeClr val="accent4">
                <a:satMod val="175000"/>
                <a:alpha val="40000"/>
              </a:schemeClr>
            </a:glow>
          </a:effectLst>
          <a:scene3d>
            <a:camera prst="orthographicFront"/>
            <a:lightRig rig="threePt" dir="t"/>
          </a:scene3d>
          <a:sp3d>
            <a:bevelT/>
          </a:sp3d>
        </p:spPr>
        <p:txBody>
          <a:bodyPr wrap="square" rtlCol="0">
            <a:spAutoFit/>
          </a:bodyPr>
          <a:lstStyle/>
          <a:p>
            <a:pPr algn="ctr"/>
            <a:r>
              <a:rPr lang="en-US" sz="2400" dirty="0"/>
              <a:t>As you can see, the context of </a:t>
            </a:r>
            <a:r>
              <a:rPr lang="en-US" sz="2400" b="1" u="sng" dirty="0">
                <a:solidFill>
                  <a:srgbClr val="0000FF"/>
                </a:solidFill>
              </a:rPr>
              <a:t>H7673</a:t>
            </a:r>
            <a:r>
              <a:rPr lang="en-US" sz="2400" dirty="0"/>
              <a:t> "</a:t>
            </a:r>
            <a:r>
              <a:rPr lang="en-US" sz="2400" b="1" dirty="0">
                <a:solidFill>
                  <a:srgbClr val="0000FF"/>
                </a:solidFill>
              </a:rPr>
              <a:t>celebrate</a:t>
            </a:r>
            <a:r>
              <a:rPr lang="en-US" sz="2400" dirty="0"/>
              <a:t>" is </a:t>
            </a:r>
            <a:r>
              <a:rPr lang="en-US" sz="2400" b="1" dirty="0">
                <a:solidFill>
                  <a:srgbClr val="C00000"/>
                </a:solidFill>
                <a:effectLst>
                  <a:outerShdw blurRad="38100" dist="38100" dir="2700000" algn="tl">
                    <a:srgbClr val="000000">
                      <a:alpha val="43137"/>
                    </a:srgbClr>
                  </a:outerShdw>
                </a:effectLst>
              </a:rPr>
              <a:t>NOT</a:t>
            </a:r>
            <a:r>
              <a:rPr lang="en-US" sz="2400" dirty="0"/>
              <a:t> the </a:t>
            </a:r>
            <a:br>
              <a:rPr lang="en-US" sz="2400" dirty="0"/>
            </a:br>
            <a:r>
              <a:rPr lang="en-US" sz="2400" b="1" dirty="0">
                <a:solidFill>
                  <a:srgbClr val="C00000"/>
                </a:solidFill>
                <a:effectLst>
                  <a:outerShdw blurRad="38100" dist="38100" dir="2700000" algn="tl">
                    <a:srgbClr val="000000">
                      <a:alpha val="43137"/>
                    </a:srgbClr>
                  </a:outerShdw>
                </a:effectLst>
              </a:rPr>
              <a:t>happy-</a:t>
            </a:r>
            <a:r>
              <a:rPr lang="en-US" sz="2400" b="1" dirty="0" err="1">
                <a:solidFill>
                  <a:srgbClr val="C00000"/>
                </a:solidFill>
                <a:effectLst>
                  <a:outerShdw blurRad="38100" dist="38100" dir="2700000" algn="tl">
                    <a:srgbClr val="000000">
                      <a:alpha val="43137"/>
                    </a:srgbClr>
                  </a:outerShdw>
                </a:effectLst>
              </a:rPr>
              <a:t>clappy</a:t>
            </a:r>
            <a:r>
              <a:rPr lang="en-US" sz="2400" b="1" dirty="0">
                <a:solidFill>
                  <a:srgbClr val="C00000"/>
                </a:solidFill>
                <a:effectLst>
                  <a:outerShdw blurRad="38100" dist="38100" dir="2700000" algn="tl">
                    <a:srgbClr val="000000">
                      <a:alpha val="43137"/>
                    </a:srgbClr>
                  </a:outerShdw>
                </a:effectLst>
              </a:rPr>
              <a:t> time </a:t>
            </a:r>
            <a:r>
              <a:rPr lang="en-US" sz="2400" dirty="0"/>
              <a:t>that is associated with today's popular definition of this word.  </a:t>
            </a:r>
          </a:p>
        </p:txBody>
      </p:sp>
    </p:spTree>
    <p:extLst>
      <p:ext uri="{BB962C8B-B14F-4D97-AF65-F5344CB8AC3E}">
        <p14:creationId xmlns:p14="http://schemas.microsoft.com/office/powerpoint/2010/main" val="40780688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fade">
                                      <p:cBhvr>
                                        <p:cTn id="28" dur="1000"/>
                                        <p:tgtEl>
                                          <p:spTgt spid="12">
                                            <p:txEl>
                                              <p:pRg st="1" end="1"/>
                                            </p:txEl>
                                          </p:spTgt>
                                        </p:tgtEl>
                                      </p:cBhvr>
                                    </p:animEffect>
                                    <p:anim calcmode="lin" valueType="num">
                                      <p:cBhvr>
                                        <p:cTn id="2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fade">
                                      <p:cBhvr>
                                        <p:cTn id="35" dur="1000"/>
                                        <p:tgtEl>
                                          <p:spTgt spid="12">
                                            <p:txEl>
                                              <p:pRg st="2" end="2"/>
                                            </p:txEl>
                                          </p:spTgt>
                                        </p:tgtEl>
                                      </p:cBhvr>
                                    </p:animEffect>
                                    <p:anim calcmode="lin" valueType="num">
                                      <p:cBhvr>
                                        <p:cTn id="36"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xEl>
                                              <p:pRg st="3" end="3"/>
                                            </p:txEl>
                                          </p:spTgt>
                                        </p:tgtEl>
                                        <p:attrNameLst>
                                          <p:attrName>style.visibility</p:attrName>
                                        </p:attrNameLst>
                                      </p:cBhvr>
                                      <p:to>
                                        <p:strVal val="visible"/>
                                      </p:to>
                                    </p:set>
                                    <p:animEffect transition="in" filter="fade">
                                      <p:cBhvr>
                                        <p:cTn id="42" dur="1000"/>
                                        <p:tgtEl>
                                          <p:spTgt spid="12">
                                            <p:txEl>
                                              <p:pRg st="3" end="3"/>
                                            </p:txEl>
                                          </p:spTgt>
                                        </p:tgtEl>
                                      </p:cBhvr>
                                    </p:animEffect>
                                    <p:anim calcmode="lin" valueType="num">
                                      <p:cBhvr>
                                        <p:cTn id="43"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barn(inVertical)">
                                      <p:cBhvr>
                                        <p:cTn id="49" dur="12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accent2">
                <a:lumMod val="60000"/>
                <a:lumOff val="40000"/>
                <a:alpha val="45000"/>
              </a:schemeClr>
            </a:gs>
            <a:gs pos="63000">
              <a:srgbClr val="009999">
                <a:alpha val="32941"/>
              </a:srgbClr>
            </a:gs>
            <a:gs pos="100000">
              <a:srgbClr val="A50021">
                <a:alpha val="4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0" name="Rectangle 19"/>
          <p:cNvSpPr/>
          <p:nvPr/>
        </p:nvSpPr>
        <p:spPr>
          <a:xfrm>
            <a:off x="174686" y="171428"/>
            <a:ext cx="11862356" cy="764487"/>
          </a:xfrm>
          <a:prstGeom prst="rect">
            <a:avLst/>
          </a:prstGeom>
          <a:solidFill>
            <a:schemeClr val="bg1">
              <a:lumMod val="85000"/>
            </a:schemeClr>
          </a:solidFill>
          <a:ln w="19050">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solidFill>
                  <a:srgbClr val="002060"/>
                </a:solidFill>
                <a:latin typeface="Georgia" panose="02040502050405020303" pitchFamily="18" charset="0"/>
              </a:rPr>
              <a:t>#2 &amp; #3:  A Closer Look at the Word “Celebrate”</a:t>
            </a:r>
            <a:endParaRPr lang="en-CA" sz="3600" b="1" i="1" dirty="0">
              <a:ln>
                <a:solidFill>
                  <a:sysClr val="windowText" lastClr="000000"/>
                </a:solidFill>
              </a:ln>
              <a:solidFill>
                <a:srgbClr val="CC66FF"/>
              </a:solidFill>
              <a:effectLst>
                <a:glow rad="228600">
                  <a:schemeClr val="accent6">
                    <a:satMod val="175000"/>
                    <a:alpha val="40000"/>
                  </a:schemeClr>
                </a:glow>
              </a:effectLst>
              <a:latin typeface="Georgia" panose="02040502050405020303" pitchFamily="18" charset="0"/>
            </a:endParaRPr>
          </a:p>
        </p:txBody>
      </p:sp>
      <p:sp>
        <p:nvSpPr>
          <p:cNvPr id="10" name="Content Placeholder 9"/>
          <p:cNvSpPr>
            <a:spLocks noGrp="1"/>
          </p:cNvSpPr>
          <p:nvPr>
            <p:ph sz="half" idx="1"/>
          </p:nvPr>
        </p:nvSpPr>
        <p:spPr>
          <a:xfrm>
            <a:off x="632460" y="1176691"/>
            <a:ext cx="5181600" cy="4351338"/>
          </a:xfrm>
        </p:spPr>
        <p:txBody>
          <a:bodyPr>
            <a:normAutofit fontScale="77500" lnSpcReduction="20000"/>
          </a:bodyPr>
          <a:lstStyle/>
          <a:p>
            <a:pPr marL="0" indent="0">
              <a:buNone/>
            </a:pPr>
            <a:r>
              <a:rPr lang="en-US" b="1" dirty="0">
                <a:solidFill>
                  <a:srgbClr val="7030A0"/>
                </a:solidFill>
                <a:latin typeface="Tw Cen MT" panose="020B0602020104020603" pitchFamily="34" charset="0"/>
              </a:rPr>
              <a:t>#2</a:t>
            </a:r>
            <a:r>
              <a:rPr lang="en-US" b="1" dirty="0">
                <a:latin typeface="Tw Cen MT" panose="020B0602020104020603" pitchFamily="34" charset="0"/>
              </a:rPr>
              <a:t>  </a:t>
            </a:r>
            <a:r>
              <a:rPr lang="en-US" b="1" dirty="0">
                <a:solidFill>
                  <a:schemeClr val="accent6">
                    <a:lumMod val="50000"/>
                  </a:schemeClr>
                </a:solidFill>
                <a:latin typeface="Tw Cen MT" panose="020B0602020104020603" pitchFamily="34" charset="0"/>
              </a:rPr>
              <a:t>Lev 23:41 [Sukkot Feast]</a:t>
            </a:r>
            <a:r>
              <a:rPr lang="en-US" dirty="0">
                <a:solidFill>
                  <a:schemeClr val="accent6">
                    <a:lumMod val="50000"/>
                  </a:schemeClr>
                </a:solidFill>
                <a:latin typeface="Tw Cen MT" panose="020B0602020104020603" pitchFamily="34" charset="0"/>
              </a:rPr>
              <a:t> </a:t>
            </a:r>
            <a:r>
              <a:rPr lang="en-US" dirty="0">
                <a:latin typeface="Tw Cen MT" panose="020B0602020104020603" pitchFamily="34" charset="0"/>
              </a:rPr>
              <a:t> And ye shall keep it a feast unto </a:t>
            </a:r>
            <a:r>
              <a:rPr lang="en-US" dirty="0" err="1">
                <a:latin typeface="Tw Cen MT" panose="020B0602020104020603" pitchFamily="34" charset="0"/>
              </a:rPr>
              <a:t>Yahuah</a:t>
            </a:r>
            <a:r>
              <a:rPr lang="en-US" dirty="0">
                <a:latin typeface="Tw Cen MT" panose="020B0602020104020603" pitchFamily="34" charset="0"/>
              </a:rPr>
              <a:t> seven days in the year.  It shall be a statute for ever in your generations: ye shall </a:t>
            </a:r>
            <a:r>
              <a:rPr lang="en-US" b="1" u="sng" dirty="0">
                <a:solidFill>
                  <a:schemeClr val="accent6">
                    <a:lumMod val="50000"/>
                  </a:schemeClr>
                </a:solidFill>
                <a:latin typeface="Tw Cen MT" panose="020B0602020104020603" pitchFamily="34" charset="0"/>
              </a:rPr>
              <a:t>celebrate</a:t>
            </a:r>
            <a:r>
              <a:rPr lang="en-US" dirty="0">
                <a:latin typeface="Tw Cen MT" panose="020B0602020104020603" pitchFamily="34" charset="0"/>
              </a:rPr>
              <a:t> </a:t>
            </a:r>
            <a:r>
              <a:rPr lang="en-US" sz="2600" dirty="0">
                <a:latin typeface="Tw Cen MT" panose="020B0602020104020603" pitchFamily="34" charset="0"/>
              </a:rPr>
              <a:t>[</a:t>
            </a:r>
            <a:r>
              <a:rPr lang="en-US" sz="2600" b="1" dirty="0">
                <a:solidFill>
                  <a:schemeClr val="accent6">
                    <a:lumMod val="50000"/>
                  </a:schemeClr>
                </a:solidFill>
                <a:latin typeface="Tw Cen MT" panose="020B0602020104020603" pitchFamily="34" charset="0"/>
              </a:rPr>
              <a:t>H2287</a:t>
            </a:r>
            <a:r>
              <a:rPr lang="en-US" sz="2600" dirty="0">
                <a:latin typeface="Tw Cen MT" panose="020B0602020104020603" pitchFamily="34" charset="0"/>
              </a:rPr>
              <a:t>] </a:t>
            </a:r>
            <a:r>
              <a:rPr lang="en-US" dirty="0">
                <a:latin typeface="Tw Cen MT" panose="020B0602020104020603" pitchFamily="34" charset="0"/>
              </a:rPr>
              <a:t>it in the seventh month.  </a:t>
            </a:r>
            <a:r>
              <a:rPr lang="en-US" sz="2300" i="1" dirty="0">
                <a:latin typeface="Tw Cen MT" panose="020B0602020104020603" pitchFamily="34" charset="0"/>
              </a:rPr>
              <a:t>KJV</a:t>
            </a:r>
          </a:p>
          <a:p>
            <a:pPr marL="0" indent="0">
              <a:buNone/>
            </a:pPr>
            <a:endParaRPr lang="en-US" sz="2300" i="1" dirty="0">
              <a:latin typeface="Tw Cen MT" panose="020B0602020104020603" pitchFamily="34" charset="0"/>
            </a:endParaRPr>
          </a:p>
          <a:p>
            <a:pPr marL="0" indent="0">
              <a:buNone/>
            </a:pPr>
            <a:r>
              <a:rPr lang="en-US" b="1" dirty="0">
                <a:solidFill>
                  <a:schemeClr val="accent6">
                    <a:lumMod val="50000"/>
                  </a:schemeClr>
                </a:solidFill>
                <a:latin typeface="Tw Cen MT" panose="020B0602020104020603" pitchFamily="34" charset="0"/>
              </a:rPr>
              <a:t>Celebrate</a:t>
            </a:r>
            <a:r>
              <a:rPr lang="en-US" b="1" dirty="0">
                <a:latin typeface="Tw Cen MT" panose="020B0602020104020603" pitchFamily="34" charset="0"/>
              </a:rPr>
              <a:t> </a:t>
            </a:r>
            <a:r>
              <a:rPr lang="en-US" dirty="0">
                <a:latin typeface="Tw Cen MT" panose="020B0602020104020603" pitchFamily="34" charset="0"/>
              </a:rPr>
              <a:t> </a:t>
            </a:r>
            <a:r>
              <a:rPr lang="en-US" b="1" u="sng" dirty="0">
                <a:solidFill>
                  <a:schemeClr val="accent6">
                    <a:lumMod val="50000"/>
                  </a:schemeClr>
                </a:solidFill>
                <a:latin typeface="Tw Cen MT" panose="020B0602020104020603" pitchFamily="34" charset="0"/>
              </a:rPr>
              <a:t>H2287</a:t>
            </a:r>
            <a:r>
              <a:rPr lang="en-US" dirty="0">
                <a:latin typeface="Tw Cen MT" panose="020B0602020104020603" pitchFamily="34" charset="0"/>
              </a:rPr>
              <a:t> </a:t>
            </a:r>
            <a:r>
              <a:rPr lang="en-US" dirty="0" err="1">
                <a:latin typeface="Tw Cen MT" panose="020B0602020104020603" pitchFamily="34" charset="0"/>
              </a:rPr>
              <a:t>chagag</a:t>
            </a:r>
            <a:r>
              <a:rPr lang="en-US" dirty="0">
                <a:latin typeface="Tw Cen MT" panose="020B0602020104020603" pitchFamily="34" charset="0"/>
              </a:rPr>
              <a:t> </a:t>
            </a:r>
            <a:r>
              <a:rPr lang="en-US" sz="2600" dirty="0">
                <a:latin typeface="Tw Cen MT" panose="020B0602020104020603" pitchFamily="34" charset="0"/>
              </a:rPr>
              <a:t>(</a:t>
            </a:r>
            <a:r>
              <a:rPr lang="en-US" sz="2600" dirty="0" err="1">
                <a:latin typeface="Tw Cen MT" panose="020B0602020104020603" pitchFamily="34" charset="0"/>
              </a:rPr>
              <a:t>khaw</a:t>
            </a:r>
            <a:r>
              <a:rPr lang="en-US" sz="2600" dirty="0">
                <a:latin typeface="Tw Cen MT" panose="020B0602020104020603" pitchFamily="34" charset="0"/>
              </a:rPr>
              <a:t>-gag'); </a:t>
            </a:r>
            <a:br>
              <a:rPr lang="en-US" sz="2600" dirty="0">
                <a:latin typeface="Tw Cen MT" panose="020B0602020104020603" pitchFamily="34" charset="0"/>
              </a:rPr>
            </a:br>
            <a:r>
              <a:rPr lang="en-US" dirty="0">
                <a:latin typeface="Tw Cen MT" panose="020B0602020104020603" pitchFamily="34" charset="0"/>
              </a:rPr>
              <a:t>a primitive root </a:t>
            </a:r>
            <a:r>
              <a:rPr lang="en-US" sz="2600" dirty="0">
                <a:latin typeface="Tw Cen MT" panose="020B0602020104020603" pitchFamily="34" charset="0"/>
              </a:rPr>
              <a:t>[compare H2283, H2328]; </a:t>
            </a:r>
            <a:r>
              <a:rPr lang="en-US" dirty="0">
                <a:latin typeface="Tw Cen MT" panose="020B0602020104020603" pitchFamily="34" charset="0"/>
              </a:rPr>
              <a:t>properly, </a:t>
            </a:r>
            <a:r>
              <a:rPr lang="en-US" b="1" u="sng" dirty="0">
                <a:solidFill>
                  <a:schemeClr val="accent6">
                    <a:lumMod val="50000"/>
                  </a:schemeClr>
                </a:solidFill>
                <a:latin typeface="Tw Cen MT" panose="020B0602020104020603" pitchFamily="34" charset="0"/>
              </a:rPr>
              <a:t>to move in a circle</a:t>
            </a:r>
            <a:r>
              <a:rPr lang="en-US" dirty="0">
                <a:solidFill>
                  <a:schemeClr val="accent6">
                    <a:lumMod val="50000"/>
                  </a:schemeClr>
                </a:solidFill>
                <a:latin typeface="Tw Cen MT" panose="020B0602020104020603" pitchFamily="34" charset="0"/>
              </a:rPr>
              <a:t>, </a:t>
            </a:r>
            <a:r>
              <a:rPr lang="en-US" dirty="0">
                <a:latin typeface="Tw Cen MT" panose="020B0602020104020603" pitchFamily="34" charset="0"/>
              </a:rPr>
              <a:t>i.e. (specifically) to march in </a:t>
            </a:r>
            <a:r>
              <a:rPr lang="en-US" b="1" u="sng" dirty="0">
                <a:solidFill>
                  <a:schemeClr val="accent6">
                    <a:lumMod val="50000"/>
                  </a:schemeClr>
                </a:solidFill>
                <a:latin typeface="Tw Cen MT" panose="020B0602020104020603" pitchFamily="34" charset="0"/>
              </a:rPr>
              <a:t>a sacred </a:t>
            </a:r>
            <a:r>
              <a:rPr lang="en-US" b="1" dirty="0">
                <a:solidFill>
                  <a:schemeClr val="accent6">
                    <a:lumMod val="50000"/>
                  </a:schemeClr>
                </a:solidFill>
                <a:latin typeface="Tw Cen MT" panose="020B0602020104020603" pitchFamily="34" charset="0"/>
              </a:rPr>
              <a:t>p</a:t>
            </a:r>
            <a:r>
              <a:rPr lang="en-US" b="1" u="sng" dirty="0">
                <a:solidFill>
                  <a:schemeClr val="accent6">
                    <a:lumMod val="50000"/>
                  </a:schemeClr>
                </a:solidFill>
                <a:latin typeface="Tw Cen MT" panose="020B0602020104020603" pitchFamily="34" charset="0"/>
              </a:rPr>
              <a:t>rocession</a:t>
            </a:r>
            <a:r>
              <a:rPr lang="en-US" dirty="0">
                <a:solidFill>
                  <a:schemeClr val="accent6">
                    <a:lumMod val="50000"/>
                  </a:schemeClr>
                </a:solidFill>
                <a:latin typeface="Tw Cen MT" panose="020B0602020104020603" pitchFamily="34" charset="0"/>
              </a:rPr>
              <a:t>, </a:t>
            </a:r>
            <a:r>
              <a:rPr lang="en-US" b="1" u="sng" dirty="0">
                <a:solidFill>
                  <a:schemeClr val="accent6">
                    <a:lumMod val="50000"/>
                  </a:schemeClr>
                </a:solidFill>
                <a:latin typeface="Tw Cen MT" panose="020B0602020104020603" pitchFamily="34" charset="0"/>
              </a:rPr>
              <a:t>to observe a festival</a:t>
            </a:r>
            <a:r>
              <a:rPr lang="en-US" dirty="0">
                <a:solidFill>
                  <a:schemeClr val="accent6">
                    <a:lumMod val="50000"/>
                  </a:schemeClr>
                </a:solidFill>
                <a:latin typeface="Tw Cen MT" panose="020B0602020104020603" pitchFamily="34" charset="0"/>
              </a:rPr>
              <a:t>; </a:t>
            </a:r>
            <a:br>
              <a:rPr lang="en-US" dirty="0">
                <a:solidFill>
                  <a:schemeClr val="accent6">
                    <a:lumMod val="50000"/>
                  </a:schemeClr>
                </a:solidFill>
                <a:latin typeface="Tw Cen MT" panose="020B0602020104020603" pitchFamily="34" charset="0"/>
              </a:rPr>
            </a:br>
            <a:r>
              <a:rPr lang="en-US" dirty="0">
                <a:latin typeface="Tw Cen MT" panose="020B0602020104020603" pitchFamily="34" charset="0"/>
              </a:rPr>
              <a:t>by implication,</a:t>
            </a:r>
            <a:r>
              <a:rPr lang="en-US" sz="3600" dirty="0">
                <a:latin typeface="Tw Cen MT" panose="020B0602020104020603" pitchFamily="34" charset="0"/>
              </a:rPr>
              <a:t> </a:t>
            </a:r>
            <a:r>
              <a:rPr lang="en-US" sz="3600" b="1" u="sng" dirty="0">
                <a:solidFill>
                  <a:schemeClr val="accent6">
                    <a:lumMod val="50000"/>
                  </a:schemeClr>
                </a:solidFill>
                <a:effectLst>
                  <a:glow rad="127000">
                    <a:srgbClr val="FFFF00"/>
                  </a:glow>
                </a:effectLst>
                <a:latin typeface="Tw Cen MT" panose="020B0602020104020603" pitchFamily="34" charset="0"/>
              </a:rPr>
              <a:t>to be </a:t>
            </a:r>
            <a:r>
              <a:rPr lang="en-US" sz="3600" b="1" dirty="0">
                <a:solidFill>
                  <a:schemeClr val="accent6">
                    <a:lumMod val="50000"/>
                  </a:schemeClr>
                </a:solidFill>
                <a:effectLst>
                  <a:glow rad="127000">
                    <a:srgbClr val="FFFF00"/>
                  </a:glow>
                </a:effectLst>
                <a:latin typeface="Tw Cen MT" panose="020B0602020104020603" pitchFamily="34" charset="0"/>
              </a:rPr>
              <a:t>g</a:t>
            </a:r>
            <a:r>
              <a:rPr lang="en-US" sz="3600" b="1" u="sng" dirty="0">
                <a:solidFill>
                  <a:schemeClr val="accent6">
                    <a:lumMod val="50000"/>
                  </a:schemeClr>
                </a:solidFill>
                <a:effectLst>
                  <a:glow rad="127000">
                    <a:srgbClr val="FFFF00"/>
                  </a:glow>
                </a:effectLst>
                <a:latin typeface="Tw Cen MT" panose="020B0602020104020603" pitchFamily="34" charset="0"/>
              </a:rPr>
              <a:t>idd</a:t>
            </a:r>
            <a:r>
              <a:rPr lang="en-US" sz="3600" b="1" dirty="0">
                <a:solidFill>
                  <a:schemeClr val="accent6">
                    <a:lumMod val="50000"/>
                  </a:schemeClr>
                </a:solidFill>
                <a:effectLst>
                  <a:glow rad="127000">
                    <a:srgbClr val="FFFF00"/>
                  </a:glow>
                </a:effectLst>
                <a:latin typeface="Tw Cen MT" panose="020B0602020104020603" pitchFamily="34" charset="0"/>
              </a:rPr>
              <a:t>y</a:t>
            </a:r>
            <a:r>
              <a:rPr lang="en-US" sz="3600" dirty="0">
                <a:solidFill>
                  <a:schemeClr val="accent6">
                    <a:lumMod val="50000"/>
                  </a:schemeClr>
                </a:solidFill>
                <a:effectLst>
                  <a:glow rad="127000">
                    <a:srgbClr val="FFFF00"/>
                  </a:glow>
                </a:effectLst>
                <a:latin typeface="Tw Cen MT" panose="020B0602020104020603" pitchFamily="34" charset="0"/>
              </a:rPr>
              <a:t>:</a:t>
            </a:r>
            <a:r>
              <a:rPr lang="en-US" dirty="0">
                <a:latin typeface="Tw Cen MT" panose="020B0602020104020603" pitchFamily="34" charset="0"/>
              </a:rPr>
              <a:t>  </a:t>
            </a:r>
            <a:br>
              <a:rPr lang="en-US" dirty="0">
                <a:latin typeface="Tw Cen MT" panose="020B0602020104020603" pitchFamily="34" charset="0"/>
              </a:rPr>
            </a:br>
            <a:r>
              <a:rPr lang="en-US" dirty="0">
                <a:latin typeface="Tw Cen MT" panose="020B0602020104020603" pitchFamily="34" charset="0"/>
              </a:rPr>
              <a:t>KJV - celebrate, </a:t>
            </a:r>
            <a:r>
              <a:rPr lang="en-US" sz="3600" b="1" u="sng" dirty="0">
                <a:solidFill>
                  <a:schemeClr val="accent6">
                    <a:lumMod val="50000"/>
                  </a:schemeClr>
                </a:solidFill>
                <a:effectLst>
                  <a:glow rad="127000">
                    <a:srgbClr val="FFFF00"/>
                  </a:glow>
                </a:effectLst>
                <a:latin typeface="Tw Cen MT" panose="020B0602020104020603" pitchFamily="34" charset="0"/>
              </a:rPr>
              <a:t>dance</a:t>
            </a:r>
            <a:r>
              <a:rPr lang="en-US" dirty="0">
                <a:solidFill>
                  <a:schemeClr val="accent6">
                    <a:lumMod val="50000"/>
                  </a:schemeClr>
                </a:solidFill>
                <a:effectLst>
                  <a:glow rad="127000">
                    <a:srgbClr val="FFFF00"/>
                  </a:glow>
                </a:effectLst>
                <a:latin typeface="Tw Cen MT" panose="020B0602020104020603" pitchFamily="34" charset="0"/>
              </a:rPr>
              <a:t>,</a:t>
            </a:r>
            <a:r>
              <a:rPr lang="en-US" dirty="0">
                <a:latin typeface="Tw Cen MT" panose="020B0602020104020603" pitchFamily="34" charset="0"/>
              </a:rPr>
              <a:t> (keep, hold) a (solemn) </a:t>
            </a:r>
            <a:r>
              <a:rPr lang="en-US" b="1" u="sng" dirty="0">
                <a:solidFill>
                  <a:schemeClr val="accent6">
                    <a:lumMod val="50000"/>
                  </a:schemeClr>
                </a:solidFill>
                <a:latin typeface="Tw Cen MT" panose="020B0602020104020603" pitchFamily="34" charset="0"/>
              </a:rPr>
              <a:t>feast</a:t>
            </a:r>
            <a:r>
              <a:rPr lang="en-US" dirty="0">
                <a:solidFill>
                  <a:schemeClr val="accent6">
                    <a:lumMod val="50000"/>
                  </a:schemeClr>
                </a:solidFill>
                <a:latin typeface="Tw Cen MT" panose="020B0602020104020603" pitchFamily="34" charset="0"/>
              </a:rPr>
              <a:t> </a:t>
            </a:r>
            <a:r>
              <a:rPr lang="en-US" dirty="0">
                <a:latin typeface="Tw Cen MT" panose="020B0602020104020603" pitchFamily="34" charset="0"/>
              </a:rPr>
              <a:t>(</a:t>
            </a:r>
            <a:r>
              <a:rPr lang="en-US" b="1" u="sng" dirty="0">
                <a:solidFill>
                  <a:schemeClr val="accent6">
                    <a:lumMod val="50000"/>
                  </a:schemeClr>
                </a:solidFill>
                <a:latin typeface="Tw Cen MT" panose="020B0602020104020603" pitchFamily="34" charset="0"/>
              </a:rPr>
              <a:t>holida</a:t>
            </a:r>
            <a:r>
              <a:rPr lang="en-US" b="1" dirty="0">
                <a:solidFill>
                  <a:schemeClr val="accent6">
                    <a:lumMod val="50000"/>
                  </a:schemeClr>
                </a:solidFill>
                <a:latin typeface="Tw Cen MT" panose="020B0602020104020603" pitchFamily="34" charset="0"/>
              </a:rPr>
              <a:t>y</a:t>
            </a:r>
            <a:r>
              <a:rPr lang="en-US" dirty="0">
                <a:latin typeface="Tw Cen MT" panose="020B0602020104020603" pitchFamily="34" charset="0"/>
              </a:rPr>
              <a:t>), reel to and fro.</a:t>
            </a:r>
            <a:endParaRPr lang="en-CA" dirty="0">
              <a:latin typeface="Tw Cen MT" panose="020B0602020104020603" pitchFamily="34" charset="0"/>
            </a:endParaRPr>
          </a:p>
        </p:txBody>
      </p:sp>
      <p:sp>
        <p:nvSpPr>
          <p:cNvPr id="12" name="Content Placeholder 11"/>
          <p:cNvSpPr>
            <a:spLocks noGrp="1"/>
          </p:cNvSpPr>
          <p:nvPr>
            <p:ph sz="half" idx="2"/>
          </p:nvPr>
        </p:nvSpPr>
        <p:spPr>
          <a:xfrm>
            <a:off x="6492240" y="1176691"/>
            <a:ext cx="5181600" cy="4351338"/>
          </a:xfrm>
        </p:spPr>
        <p:txBody>
          <a:bodyPr>
            <a:normAutofit fontScale="77500" lnSpcReduction="20000"/>
          </a:bodyPr>
          <a:lstStyle/>
          <a:p>
            <a:pPr marL="0" indent="0">
              <a:buNone/>
            </a:pPr>
            <a:r>
              <a:rPr lang="en-US" b="1" dirty="0">
                <a:solidFill>
                  <a:srgbClr val="7030A0"/>
                </a:solidFill>
                <a:latin typeface="Tw Cen MT" panose="020B0602020104020603" pitchFamily="34" charset="0"/>
              </a:rPr>
              <a:t>#3</a:t>
            </a:r>
            <a:r>
              <a:rPr lang="en-US" b="1" dirty="0">
                <a:latin typeface="Tw Cen MT" panose="020B0602020104020603" pitchFamily="34" charset="0"/>
              </a:rPr>
              <a:t>  </a:t>
            </a:r>
            <a:r>
              <a:rPr lang="en-US" b="1" dirty="0">
                <a:solidFill>
                  <a:srgbClr val="002060"/>
                </a:solidFill>
                <a:latin typeface="Tw Cen MT" panose="020B0602020104020603" pitchFamily="34" charset="0"/>
              </a:rPr>
              <a:t>Isa 38:18</a:t>
            </a:r>
            <a:r>
              <a:rPr lang="en-US" dirty="0">
                <a:latin typeface="Tw Cen MT" panose="020B0602020104020603" pitchFamily="34" charset="0"/>
              </a:rPr>
              <a:t>  For the grave cannot praise thee, death can not </a:t>
            </a:r>
            <a:r>
              <a:rPr lang="en-US" b="1" u="sng" dirty="0">
                <a:solidFill>
                  <a:srgbClr val="002060"/>
                </a:solidFill>
                <a:latin typeface="Tw Cen MT" panose="020B0602020104020603" pitchFamily="34" charset="0"/>
              </a:rPr>
              <a:t>celebrate</a:t>
            </a:r>
            <a:r>
              <a:rPr lang="en-US" dirty="0">
                <a:latin typeface="Tw Cen MT" panose="020B0602020104020603" pitchFamily="34" charset="0"/>
              </a:rPr>
              <a:t> </a:t>
            </a:r>
            <a:r>
              <a:rPr lang="en-US" sz="2600" dirty="0">
                <a:latin typeface="Tw Cen MT" panose="020B0602020104020603" pitchFamily="34" charset="0"/>
              </a:rPr>
              <a:t>[</a:t>
            </a:r>
            <a:r>
              <a:rPr lang="en-US" sz="2600" b="1" dirty="0">
                <a:solidFill>
                  <a:srgbClr val="002060"/>
                </a:solidFill>
                <a:latin typeface="Tw Cen MT" panose="020B0602020104020603" pitchFamily="34" charset="0"/>
              </a:rPr>
              <a:t>H1984</a:t>
            </a:r>
            <a:r>
              <a:rPr lang="en-US" sz="2600" dirty="0">
                <a:latin typeface="Tw Cen MT" panose="020B0602020104020603" pitchFamily="34" charset="0"/>
              </a:rPr>
              <a:t>] </a:t>
            </a:r>
            <a:r>
              <a:rPr lang="en-US" dirty="0">
                <a:latin typeface="Tw Cen MT" panose="020B0602020104020603" pitchFamily="34" charset="0"/>
              </a:rPr>
              <a:t>thee: they that go down into the pit cannot hope for thy truth.  </a:t>
            </a:r>
            <a:r>
              <a:rPr lang="en-US" sz="2300" i="1" dirty="0">
                <a:latin typeface="Tw Cen MT" panose="020B0602020104020603" pitchFamily="34" charset="0"/>
              </a:rPr>
              <a:t>KJV</a:t>
            </a:r>
          </a:p>
          <a:p>
            <a:pPr marL="0" indent="0">
              <a:buNone/>
            </a:pPr>
            <a:r>
              <a:rPr lang="en-US" sz="3100" dirty="0">
                <a:latin typeface="Tw Cen MT" panose="020B0602020104020603" pitchFamily="34" charset="0"/>
              </a:rPr>
              <a:t/>
            </a:r>
            <a:br>
              <a:rPr lang="en-US" sz="3100" dirty="0">
                <a:latin typeface="Tw Cen MT" panose="020B0602020104020603" pitchFamily="34" charset="0"/>
              </a:rPr>
            </a:br>
            <a:r>
              <a:rPr lang="en-US" b="1" dirty="0">
                <a:solidFill>
                  <a:srgbClr val="002060"/>
                </a:solidFill>
                <a:latin typeface="Tw Cen MT" panose="020B0602020104020603" pitchFamily="34" charset="0"/>
              </a:rPr>
              <a:t>Celebrate </a:t>
            </a:r>
            <a:r>
              <a:rPr lang="en-US" b="1" dirty="0">
                <a:latin typeface="Tw Cen MT" panose="020B0602020104020603" pitchFamily="34" charset="0"/>
              </a:rPr>
              <a:t> </a:t>
            </a:r>
            <a:r>
              <a:rPr lang="en-US" b="1" u="sng" dirty="0">
                <a:ln>
                  <a:solidFill>
                    <a:srgbClr val="002060"/>
                  </a:solidFill>
                </a:ln>
                <a:latin typeface="Tw Cen MT" panose="020B0602020104020603" pitchFamily="34" charset="0"/>
              </a:rPr>
              <a:t>H1984</a:t>
            </a:r>
            <a:r>
              <a:rPr lang="en-US" dirty="0">
                <a:latin typeface="Tw Cen MT" panose="020B0602020104020603" pitchFamily="34" charset="0"/>
              </a:rPr>
              <a:t>  halal </a:t>
            </a:r>
            <a:r>
              <a:rPr lang="en-US" sz="2600" dirty="0">
                <a:latin typeface="Tw Cen MT" panose="020B0602020104020603" pitchFamily="34" charset="0"/>
              </a:rPr>
              <a:t>(haw-</a:t>
            </a:r>
            <a:r>
              <a:rPr lang="en-US" sz="2600" dirty="0" err="1">
                <a:latin typeface="Tw Cen MT" panose="020B0602020104020603" pitchFamily="34" charset="0"/>
              </a:rPr>
              <a:t>lal</a:t>
            </a:r>
            <a:r>
              <a:rPr lang="en-US" sz="2600" dirty="0">
                <a:latin typeface="Tw Cen MT" panose="020B0602020104020603" pitchFamily="34" charset="0"/>
              </a:rPr>
              <a:t>'); </a:t>
            </a:r>
            <a:br>
              <a:rPr lang="en-US" sz="2600" dirty="0">
                <a:latin typeface="Tw Cen MT" panose="020B0602020104020603" pitchFamily="34" charset="0"/>
              </a:rPr>
            </a:br>
            <a:r>
              <a:rPr lang="en-US" dirty="0">
                <a:latin typeface="Tw Cen MT" panose="020B0602020104020603" pitchFamily="34" charset="0"/>
              </a:rPr>
              <a:t>a primitive root; to be </a:t>
            </a:r>
            <a:r>
              <a:rPr lang="en-US" sz="2600" dirty="0">
                <a:latin typeface="Tw Cen MT" panose="020B0602020104020603" pitchFamily="34" charset="0"/>
              </a:rPr>
              <a:t>clear (orig. of sound, </a:t>
            </a:r>
            <a:br>
              <a:rPr lang="en-US" sz="2600" dirty="0">
                <a:latin typeface="Tw Cen MT" panose="020B0602020104020603" pitchFamily="34" charset="0"/>
              </a:rPr>
            </a:br>
            <a:r>
              <a:rPr lang="en-US" sz="2600" dirty="0">
                <a:latin typeface="Tw Cen MT" panose="020B0602020104020603" pitchFamily="34" charset="0"/>
              </a:rPr>
              <a:t>but usually of color); </a:t>
            </a:r>
            <a:r>
              <a:rPr lang="en-US" dirty="0">
                <a:latin typeface="Tw Cen MT" panose="020B0602020104020603" pitchFamily="34" charset="0"/>
              </a:rPr>
              <a:t>to shine; hence,</a:t>
            </a:r>
            <a:r>
              <a:rPr lang="en-US" dirty="0">
                <a:solidFill>
                  <a:srgbClr val="002060"/>
                </a:solidFill>
                <a:latin typeface="Tw Cen MT" panose="020B0602020104020603" pitchFamily="34" charset="0"/>
              </a:rPr>
              <a:t> </a:t>
            </a:r>
            <a:br>
              <a:rPr lang="en-US" dirty="0">
                <a:solidFill>
                  <a:srgbClr val="002060"/>
                </a:solidFill>
                <a:latin typeface="Tw Cen MT" panose="020B0602020104020603" pitchFamily="34" charset="0"/>
              </a:rPr>
            </a:br>
            <a:r>
              <a:rPr lang="en-US" sz="3100" b="1" u="sng" dirty="0">
                <a:solidFill>
                  <a:srgbClr val="002060"/>
                </a:solidFill>
                <a:latin typeface="Tw Cen MT" panose="020B0602020104020603" pitchFamily="34" charset="0"/>
              </a:rPr>
              <a:t>to make a show</a:t>
            </a:r>
            <a:r>
              <a:rPr lang="en-US" sz="3100" b="1" dirty="0">
                <a:solidFill>
                  <a:srgbClr val="002060"/>
                </a:solidFill>
                <a:latin typeface="Tw Cen MT" panose="020B0602020104020603" pitchFamily="34" charset="0"/>
              </a:rPr>
              <a:t>, </a:t>
            </a:r>
            <a:r>
              <a:rPr lang="en-US" sz="3100" b="1" u="sng" dirty="0">
                <a:solidFill>
                  <a:srgbClr val="002060"/>
                </a:solidFill>
                <a:latin typeface="Tw Cen MT" panose="020B0602020104020603" pitchFamily="34" charset="0"/>
              </a:rPr>
              <a:t>to boast</a:t>
            </a:r>
            <a:r>
              <a:rPr lang="en-US" sz="3100" dirty="0">
                <a:solidFill>
                  <a:srgbClr val="002060"/>
                </a:solidFill>
                <a:latin typeface="Tw Cen MT" panose="020B0602020104020603" pitchFamily="34" charset="0"/>
              </a:rPr>
              <a:t>;</a:t>
            </a:r>
            <a:r>
              <a:rPr lang="en-US" sz="3100" dirty="0">
                <a:latin typeface="Tw Cen MT" panose="020B0602020104020603" pitchFamily="34" charset="0"/>
              </a:rPr>
              <a:t> </a:t>
            </a:r>
            <a:r>
              <a:rPr lang="en-US" dirty="0">
                <a:latin typeface="Tw Cen MT" panose="020B0602020104020603" pitchFamily="34" charset="0"/>
              </a:rPr>
              <a:t>and thus to </a:t>
            </a:r>
            <a:br>
              <a:rPr lang="en-US" dirty="0">
                <a:latin typeface="Tw Cen MT" panose="020B0602020104020603" pitchFamily="34" charset="0"/>
              </a:rPr>
            </a:br>
            <a:r>
              <a:rPr lang="en-US" dirty="0">
                <a:latin typeface="Tw Cen MT" panose="020B0602020104020603" pitchFamily="34" charset="0"/>
              </a:rPr>
              <a:t>be (clamorously) foolish; to rave; causatively, to celebrate; also to stultify:  KJV - (make) boast (self), celebrate, commend, (deal, make), fool (-</a:t>
            </a:r>
            <a:r>
              <a:rPr lang="en-US" dirty="0" err="1">
                <a:latin typeface="Tw Cen MT" panose="020B0602020104020603" pitchFamily="34" charset="0"/>
              </a:rPr>
              <a:t>ish</a:t>
            </a:r>
            <a:r>
              <a:rPr lang="en-US" dirty="0">
                <a:latin typeface="Tw Cen MT" panose="020B0602020104020603" pitchFamily="34" charset="0"/>
              </a:rPr>
              <a:t>, -</a:t>
            </a:r>
            <a:r>
              <a:rPr lang="en-US" dirty="0" err="1">
                <a:latin typeface="Tw Cen MT" panose="020B0602020104020603" pitchFamily="34" charset="0"/>
              </a:rPr>
              <a:t>ly</a:t>
            </a:r>
            <a:r>
              <a:rPr lang="en-US" dirty="0">
                <a:latin typeface="Tw Cen MT" panose="020B0602020104020603" pitchFamily="34" charset="0"/>
              </a:rPr>
              <a:t>), glory, give [light], </a:t>
            </a:r>
            <a:br>
              <a:rPr lang="en-US" dirty="0">
                <a:latin typeface="Tw Cen MT" panose="020B0602020104020603" pitchFamily="34" charset="0"/>
              </a:rPr>
            </a:br>
            <a:r>
              <a:rPr lang="en-US" dirty="0">
                <a:latin typeface="Tw Cen MT" panose="020B0602020104020603" pitchFamily="34" charset="0"/>
              </a:rPr>
              <a:t>be (make, </a:t>
            </a:r>
            <a:r>
              <a:rPr lang="en-US" dirty="0" err="1">
                <a:latin typeface="Tw Cen MT" panose="020B0602020104020603" pitchFamily="34" charset="0"/>
              </a:rPr>
              <a:t>feignself</a:t>
            </a:r>
            <a:r>
              <a:rPr lang="en-US" dirty="0">
                <a:latin typeface="Tw Cen MT" panose="020B0602020104020603" pitchFamily="34" charset="0"/>
              </a:rPr>
              <a:t>) mad (against), give in marriage, [sing, be worthy of] praise, rage, renowned, shine.</a:t>
            </a:r>
          </a:p>
          <a:p>
            <a:pPr marL="0" indent="0">
              <a:buNone/>
            </a:pPr>
            <a:endParaRPr lang="en-CA" dirty="0"/>
          </a:p>
        </p:txBody>
      </p:sp>
      <p:sp>
        <p:nvSpPr>
          <p:cNvPr id="13" name="Slide Number Placeholder 12"/>
          <p:cNvSpPr>
            <a:spLocks noGrp="1"/>
          </p:cNvSpPr>
          <p:nvPr>
            <p:ph type="sldNum" sz="quarter" idx="12"/>
          </p:nvPr>
        </p:nvSpPr>
        <p:spPr/>
        <p:txBody>
          <a:bodyPr/>
          <a:lstStyle/>
          <a:p>
            <a:fld id="{0FAB87E4-7748-4117-92E5-790DAABEC644}" type="slidenum">
              <a:rPr lang="en-US" sz="1400" b="1" smtClean="0">
                <a:solidFill>
                  <a:schemeClr val="tx1"/>
                </a:solidFill>
              </a:rPr>
              <a:t>61</a:t>
            </a:fld>
            <a:endParaRPr lang="en-US" sz="1400" b="1" dirty="0">
              <a:solidFill>
                <a:schemeClr val="tx1"/>
              </a:solidFill>
            </a:endParaRPr>
          </a:p>
        </p:txBody>
      </p:sp>
      <p:sp>
        <p:nvSpPr>
          <p:cNvPr id="14" name="TextBox 13"/>
          <p:cNvSpPr txBox="1"/>
          <p:nvPr/>
        </p:nvSpPr>
        <p:spPr>
          <a:xfrm>
            <a:off x="388507" y="5129412"/>
            <a:ext cx="11380312" cy="1015663"/>
          </a:xfrm>
          <a:prstGeom prst="rect">
            <a:avLst/>
          </a:prstGeom>
          <a:noFill/>
        </p:spPr>
        <p:txBody>
          <a:bodyPr wrap="square" rtlCol="0">
            <a:spAutoFit/>
          </a:bodyPr>
          <a:lstStyle/>
          <a:p>
            <a:pPr algn="ctr"/>
            <a:r>
              <a:rPr lang="en-US" sz="2000" b="1" dirty="0">
                <a:solidFill>
                  <a:srgbClr val="002060"/>
                </a:solidFill>
              </a:rPr>
              <a:t>Now that we understand the word “</a:t>
            </a:r>
            <a:r>
              <a:rPr lang="en-US" sz="2000" b="1" u="sng" dirty="0">
                <a:solidFill>
                  <a:srgbClr val="C00000"/>
                </a:solidFill>
              </a:rPr>
              <a:t>celebrate</a:t>
            </a:r>
            <a:r>
              <a:rPr lang="en-US" sz="2000" b="1" dirty="0">
                <a:solidFill>
                  <a:srgbClr val="002060"/>
                </a:solidFill>
              </a:rPr>
              <a:t>” in the context of Day of Atonement means </a:t>
            </a:r>
            <a:br>
              <a:rPr lang="en-US" sz="2000" b="1" dirty="0">
                <a:solidFill>
                  <a:srgbClr val="002060"/>
                </a:solidFill>
              </a:rPr>
            </a:br>
            <a:r>
              <a:rPr lang="en-US" sz="2000" b="1" dirty="0">
                <a:solidFill>
                  <a:srgbClr val="C00000"/>
                </a:solidFill>
              </a:rPr>
              <a:t>to desist from work, be quiet and solemn </a:t>
            </a:r>
            <a:r>
              <a:rPr lang="en-US" sz="2000" b="1" dirty="0">
                <a:solidFill>
                  <a:srgbClr val="002060"/>
                </a:solidFill>
              </a:rPr>
              <a:t>on this highest </a:t>
            </a:r>
            <a:r>
              <a:rPr lang="en-US" sz="2000" b="1" dirty="0" err="1">
                <a:solidFill>
                  <a:srgbClr val="002060"/>
                </a:solidFill>
              </a:rPr>
              <a:t>qodesh</a:t>
            </a:r>
            <a:r>
              <a:rPr lang="en-US" sz="2000" b="1" dirty="0">
                <a:solidFill>
                  <a:srgbClr val="002060"/>
                </a:solidFill>
              </a:rPr>
              <a:t> Shabbat of the year, </a:t>
            </a:r>
            <a:br>
              <a:rPr lang="en-US" sz="2000" b="1" dirty="0">
                <a:solidFill>
                  <a:srgbClr val="002060"/>
                </a:solidFill>
              </a:rPr>
            </a:br>
            <a:r>
              <a:rPr lang="en-US" sz="2000" b="1" dirty="0">
                <a:solidFill>
                  <a:srgbClr val="002060"/>
                </a:solidFill>
              </a:rPr>
              <a:t>we next need to know when this Shabbat begins and ends so we will be in full accord with Torah.  </a:t>
            </a:r>
          </a:p>
        </p:txBody>
      </p:sp>
      <p:sp>
        <p:nvSpPr>
          <p:cNvPr id="7" name="Rectangle 6"/>
          <p:cNvSpPr/>
          <p:nvPr/>
        </p:nvSpPr>
        <p:spPr>
          <a:xfrm>
            <a:off x="339121" y="6218929"/>
            <a:ext cx="11380312" cy="497222"/>
          </a:xfrm>
          <a:prstGeom prst="rect">
            <a:avLst/>
          </a:prstGeom>
          <a:solidFill>
            <a:schemeClr val="bg1">
              <a:lumMod val="85000"/>
            </a:schemeClr>
          </a:solidFill>
          <a:ln w="190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rgbClr val="002060"/>
                </a:solidFill>
              </a:rPr>
              <a:t>Let’s look at this concept in a chart format and see if it upholds the statutes.</a:t>
            </a:r>
            <a:endParaRPr lang="en-CA" sz="2800" b="1" dirty="0">
              <a:ln>
                <a:solidFill>
                  <a:sysClr val="windowText" lastClr="000000"/>
                </a:solidFill>
              </a:ln>
              <a:solidFill>
                <a:srgbClr val="CC66FF"/>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2311027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barn(inVertical)">
                                      <p:cBhvr>
                                        <p:cTn id="28" dur="1000"/>
                                        <p:tgtEl>
                                          <p:spTgt spid="1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scene3d>
              <a:camera prst="orthographicFront"/>
              <a:lightRig rig="threePt" dir="t"/>
            </a:scene3d>
            <a:sp3d extrusionH="57150">
              <a:bevelT w="38100" h="38100"/>
            </a:sp3d>
          </a:bodyPr>
          <a:lstStyle/>
          <a:p>
            <a:r>
              <a:rPr lang="en-US" sz="800" dirty="0">
                <a:noFill/>
              </a:rPr>
              <a:t>.</a:t>
            </a:r>
          </a:p>
        </p:txBody>
      </p:sp>
      <p:sp>
        <p:nvSpPr>
          <p:cNvPr id="3" name="Text Placeholder 2"/>
          <p:cNvSpPr>
            <a:spLocks noGrp="1"/>
          </p:cNvSpPr>
          <p:nvPr>
            <p:ph type="body" idx="1"/>
          </p:nvPr>
        </p:nvSpPr>
        <p:spPr>
          <a:xfrm>
            <a:off x="182697" y="133906"/>
            <a:ext cx="11861442" cy="6569071"/>
          </a:xfrm>
          <a:solidFill>
            <a:schemeClr val="accent2">
              <a:lumMod val="20000"/>
              <a:lumOff val="80000"/>
            </a:schemeClr>
          </a:solidFill>
        </p:spPr>
        <p:txBody>
          <a:bodyPr anchor="t">
            <a:normAutofit/>
            <a:scene3d>
              <a:camera prst="orthographicFront"/>
              <a:lightRig rig="threePt" dir="t"/>
            </a:scene3d>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r>
              <a:rPr lang="en-US" sz="800" dirty="0">
                <a:solidFill>
                  <a:schemeClr val="tx1">
                    <a:lumMod val="95000"/>
                    <a:lumOff val="5000"/>
                  </a:schemeClr>
                </a:solidFill>
              </a:rPr>
              <a:t/>
            </a:r>
            <a:br>
              <a:rPr lang="en-US" sz="800" dirty="0">
                <a:solidFill>
                  <a:schemeClr val="tx1">
                    <a:lumMod val="95000"/>
                    <a:lumOff val="5000"/>
                  </a:schemeClr>
                </a:solidFill>
              </a:rPr>
            </a:br>
            <a:r>
              <a:rPr lang="en-US" sz="2800" dirty="0">
                <a:solidFill>
                  <a:schemeClr val="tx1">
                    <a:lumMod val="95000"/>
                    <a:lumOff val="5000"/>
                  </a:schemeClr>
                </a:solidFill>
              </a:rPr>
              <a:t>Note the </a:t>
            </a:r>
            <a:r>
              <a:rPr lang="en-US" sz="2800" b="1" i="1" u="sng" dirty="0">
                <a:ln>
                  <a:solidFill>
                    <a:srgbClr val="0000FF"/>
                  </a:solidFill>
                </a:ln>
                <a:solidFill>
                  <a:srgbClr val="FF0000"/>
                </a:solidFill>
              </a:rPr>
              <a:t>9</a:t>
            </a:r>
            <a:r>
              <a:rPr lang="en-US" sz="2800" b="1" i="1" u="sng" baseline="30000" dirty="0">
                <a:ln>
                  <a:solidFill>
                    <a:srgbClr val="0000FF"/>
                  </a:solidFill>
                </a:ln>
                <a:solidFill>
                  <a:srgbClr val="FF0000"/>
                </a:solidFill>
              </a:rPr>
              <a:t>th</a:t>
            </a:r>
            <a:r>
              <a:rPr lang="en-US" sz="2800" b="1" i="1" u="sng" dirty="0">
                <a:ln>
                  <a:solidFill>
                    <a:srgbClr val="0000FF"/>
                  </a:solidFill>
                </a:ln>
                <a:solidFill>
                  <a:srgbClr val="FF0000"/>
                </a:solidFill>
              </a:rPr>
              <a:t> o</a:t>
            </a:r>
            <a:r>
              <a:rPr lang="en-US" sz="2800" b="1" i="1" dirty="0">
                <a:ln>
                  <a:solidFill>
                    <a:srgbClr val="0000FF"/>
                  </a:solidFill>
                </a:ln>
                <a:solidFill>
                  <a:srgbClr val="FF0000"/>
                </a:solidFill>
              </a:rPr>
              <a:t>f</a:t>
            </a:r>
            <a:r>
              <a:rPr lang="en-US" sz="2800" b="1" i="1" u="sng" dirty="0">
                <a:ln>
                  <a:solidFill>
                    <a:srgbClr val="0000FF"/>
                  </a:solidFill>
                </a:ln>
                <a:solidFill>
                  <a:srgbClr val="FF0000"/>
                </a:solidFill>
              </a:rPr>
              <a:t> Tishri</a:t>
            </a:r>
            <a:r>
              <a:rPr lang="en-US" sz="2800" b="1" i="1" dirty="0">
                <a:ln>
                  <a:solidFill>
                    <a:srgbClr val="0000FF"/>
                  </a:solidFill>
                </a:ln>
                <a:solidFill>
                  <a:srgbClr val="FF0000"/>
                </a:solidFill>
              </a:rPr>
              <a:t> </a:t>
            </a:r>
            <a:r>
              <a:rPr lang="en-US" sz="2800" dirty="0">
                <a:solidFill>
                  <a:schemeClr val="tx1">
                    <a:lumMod val="95000"/>
                    <a:lumOff val="5000"/>
                  </a:schemeClr>
                </a:solidFill>
              </a:rPr>
              <a:t>morning </a:t>
            </a:r>
            <a:r>
              <a:rPr lang="en-US" sz="2800" b="1" dirty="0" err="1">
                <a:ln>
                  <a:solidFill>
                    <a:srgbClr val="FF00FF"/>
                  </a:solidFill>
                </a:ln>
                <a:solidFill>
                  <a:srgbClr val="00B0F0"/>
                </a:solidFill>
              </a:rPr>
              <a:t>arab</a:t>
            </a:r>
            <a:r>
              <a:rPr lang="en-US" sz="2800" dirty="0">
                <a:solidFill>
                  <a:schemeClr val="tx1">
                    <a:lumMod val="95000"/>
                    <a:lumOff val="5000"/>
                  </a:schemeClr>
                </a:solidFill>
              </a:rPr>
              <a:t> (twilight mixture) </a:t>
            </a:r>
            <a:r>
              <a:rPr lang="en-US" sz="2800" b="1" i="1" u="sng" dirty="0">
                <a:solidFill>
                  <a:srgbClr val="CC00CC"/>
                </a:solidFill>
              </a:rPr>
              <a:t>be</a:t>
            </a:r>
            <a:r>
              <a:rPr lang="en-US" sz="2800" b="1" i="1" dirty="0">
                <a:solidFill>
                  <a:srgbClr val="CC00CC"/>
                </a:solidFill>
              </a:rPr>
              <a:t>f</a:t>
            </a:r>
            <a:r>
              <a:rPr lang="en-US" sz="2800" b="1" i="1" u="sng" dirty="0">
                <a:solidFill>
                  <a:srgbClr val="CC00CC"/>
                </a:solidFill>
              </a:rPr>
              <a:t>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51734" y="78335"/>
            <a:ext cx="11872924" cy="661043"/>
          </a:xfrm>
          <a:prstGeom prst="rect">
            <a:avLst/>
          </a:prstGeom>
          <a:noFill/>
          <a:ln w="28575">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Count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600" b="1" i="1" dirty="0">
                <a:ln>
                  <a:solidFill>
                    <a:schemeClr val="tx1"/>
                  </a:solidFill>
                </a:ln>
                <a:solidFill>
                  <a:srgbClr val="CC00CC"/>
                </a:solidFill>
                <a:effectLst>
                  <a:glow rad="127000">
                    <a:srgbClr val="00B0F0"/>
                  </a:glow>
                </a:effectLst>
                <a:latin typeface="Georgia" panose="02040502050405020303" pitchFamily="18" charset="0"/>
              </a:rPr>
              <a:t>9!</a:t>
            </a:r>
          </a:p>
        </p:txBody>
      </p:sp>
      <p:sp>
        <p:nvSpPr>
          <p:cNvPr id="5" name="Rectangle 4"/>
          <p:cNvSpPr/>
          <p:nvPr/>
        </p:nvSpPr>
        <p:spPr>
          <a:xfrm>
            <a:off x="404008" y="3464967"/>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10"/>
            <a:ext cx="4931523" cy="631372"/>
          </a:xfrm>
          <a:prstGeom prst="rect">
            <a:avLst/>
          </a:prstGeom>
          <a:solidFill>
            <a:srgbClr val="002060"/>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t>Tishri 9 Night Season</a:t>
            </a:r>
          </a:p>
        </p:txBody>
      </p:sp>
      <p:sp>
        <p:nvSpPr>
          <p:cNvPr id="9" name="Rectangle 8"/>
          <p:cNvSpPr/>
          <p:nvPr/>
        </p:nvSpPr>
        <p:spPr>
          <a:xfrm>
            <a:off x="1867421" y="3483434"/>
            <a:ext cx="4929051" cy="631372"/>
          </a:xfrm>
          <a:prstGeom prst="rect">
            <a:avLst/>
          </a:prstGeom>
          <a:solidFill>
            <a:srgbClr val="FFFF00"/>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Tishri 9 Light Season</a:t>
            </a:r>
            <a:r>
              <a:rPr lang="en-CA" sz="3600" b="1" baseline="30000" dirty="0">
                <a:solidFill>
                  <a:schemeClr val="tx1"/>
                </a:solidFill>
              </a:rPr>
              <a:t> </a:t>
            </a:r>
            <a:r>
              <a:rPr lang="en-CA" sz="3600" b="1" dirty="0">
                <a:solidFill>
                  <a:schemeClr val="tx1"/>
                </a:solidFill>
              </a:rPr>
              <a:t> </a:t>
            </a:r>
            <a:endParaRPr lang="en-CA" sz="3600" b="1" dirty="0">
              <a:solidFill>
                <a:srgbClr val="0000FF"/>
              </a:solidFill>
            </a:endParaRPr>
          </a:p>
        </p:txBody>
      </p:sp>
      <p:cxnSp>
        <p:nvCxnSpPr>
          <p:cNvPr id="11" name="Straight Connector 10"/>
          <p:cNvCxnSpPr/>
          <p:nvPr/>
        </p:nvCxnSpPr>
        <p:spPr>
          <a:xfrm flipV="1">
            <a:off x="1817308" y="2389911"/>
            <a:ext cx="6800" cy="1745672"/>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5306548" y="1222947"/>
            <a:ext cx="6718109" cy="1864725"/>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100" dirty="0">
                <a:ln>
                  <a:solidFill>
                    <a:srgbClr val="0000FF"/>
                  </a:solidFill>
                </a:ln>
                <a:solidFill>
                  <a:schemeClr val="tx1"/>
                </a:solidFill>
              </a:rPr>
              <a:t>Tishri 9 has a normal </a:t>
            </a:r>
            <a:r>
              <a:rPr lang="en-CA" sz="3100" b="1" i="1" dirty="0">
                <a:ln>
                  <a:solidFill>
                    <a:srgbClr val="0000FF"/>
                  </a:solidFill>
                </a:ln>
                <a:solidFill>
                  <a:srgbClr val="E329D6"/>
                </a:solidFill>
              </a:rPr>
              <a:t>Preparation</a:t>
            </a:r>
            <a:r>
              <a:rPr lang="en-CA" sz="3100" dirty="0">
                <a:ln>
                  <a:solidFill>
                    <a:srgbClr val="0000FF"/>
                  </a:solidFill>
                </a:ln>
                <a:solidFill>
                  <a:schemeClr val="tx1"/>
                </a:solidFill>
              </a:rPr>
              <a:t> </a:t>
            </a:r>
            <a:br>
              <a:rPr lang="en-CA" sz="3100" dirty="0">
                <a:ln>
                  <a:solidFill>
                    <a:srgbClr val="0000FF"/>
                  </a:solidFill>
                </a:ln>
                <a:solidFill>
                  <a:schemeClr val="tx1"/>
                </a:solidFill>
              </a:rPr>
            </a:br>
            <a:r>
              <a:rPr lang="en-CA" sz="3100" dirty="0">
                <a:ln>
                  <a:solidFill>
                    <a:srgbClr val="0000FF"/>
                  </a:solidFill>
                </a:ln>
                <a:solidFill>
                  <a:schemeClr val="tx1"/>
                </a:solidFill>
              </a:rPr>
              <a:t>Light Season.  Here we perform normal </a:t>
            </a:r>
            <a:br>
              <a:rPr lang="en-CA" sz="3100" dirty="0">
                <a:ln>
                  <a:solidFill>
                    <a:srgbClr val="0000FF"/>
                  </a:solidFill>
                </a:ln>
                <a:solidFill>
                  <a:schemeClr val="tx1"/>
                </a:solidFill>
              </a:rPr>
            </a:br>
            <a:r>
              <a:rPr lang="en-CA" sz="3100" dirty="0">
                <a:ln>
                  <a:solidFill>
                    <a:srgbClr val="0000FF"/>
                  </a:solidFill>
                </a:ln>
                <a:solidFill>
                  <a:schemeClr val="tx1"/>
                </a:solidFill>
              </a:rPr>
              <a:t>life’s duties providing it does not fall  </a:t>
            </a:r>
            <a:br>
              <a:rPr lang="en-CA" sz="3100" dirty="0">
                <a:ln>
                  <a:solidFill>
                    <a:srgbClr val="0000FF"/>
                  </a:solidFill>
                </a:ln>
                <a:solidFill>
                  <a:schemeClr val="tx1"/>
                </a:solidFill>
              </a:rPr>
            </a:br>
            <a:r>
              <a:rPr lang="en-CA" sz="3100" dirty="0">
                <a:ln>
                  <a:solidFill>
                    <a:srgbClr val="0000FF"/>
                  </a:solidFill>
                </a:ln>
                <a:solidFill>
                  <a:schemeClr val="tx1"/>
                </a:solidFill>
              </a:rPr>
              <a:t>on the weekly 7</a:t>
            </a:r>
            <a:r>
              <a:rPr lang="en-CA" sz="3100" baseline="30000" dirty="0">
                <a:ln>
                  <a:solidFill>
                    <a:srgbClr val="0000FF"/>
                  </a:solidFill>
                </a:ln>
                <a:solidFill>
                  <a:schemeClr val="tx1"/>
                </a:solidFill>
              </a:rPr>
              <a:t>th</a:t>
            </a:r>
            <a:r>
              <a:rPr lang="en-CA" sz="3100" dirty="0">
                <a:ln>
                  <a:solidFill>
                    <a:srgbClr val="0000FF"/>
                  </a:solidFill>
                </a:ln>
                <a:solidFill>
                  <a:schemeClr val="tx1"/>
                </a:solidFill>
              </a:rPr>
              <a:t> day Sabbath. </a:t>
            </a:r>
            <a:endParaRPr lang="en-CA" sz="3100" b="1" i="1" dirty="0">
              <a:ln>
                <a:solidFill>
                  <a:srgbClr val="0000FF"/>
                </a:solidFill>
              </a:ln>
              <a:solidFill>
                <a:srgbClr val="CC66FF"/>
              </a:solidFill>
            </a:endParaRPr>
          </a:p>
        </p:txBody>
      </p:sp>
      <p:sp>
        <p:nvSpPr>
          <p:cNvPr id="17" name="Snip Diagonal Corner Rectangle 16"/>
          <p:cNvSpPr/>
          <p:nvPr/>
        </p:nvSpPr>
        <p:spPr>
          <a:xfrm>
            <a:off x="404008" y="4305755"/>
            <a:ext cx="11333582" cy="2216968"/>
          </a:xfrm>
          <a:prstGeom prst="snip2DiagRect">
            <a:avLst>
              <a:gd name="adj1" fmla="val 0"/>
              <a:gd name="adj2" fmla="val 30416"/>
            </a:avLst>
          </a:prstGeom>
          <a:gradFill flip="none" rotWithShape="1">
            <a:gsLst>
              <a:gs pos="0">
                <a:schemeClr val="accent1">
                  <a:lumMod val="60000"/>
                  <a:lumOff val="40000"/>
                </a:schemeClr>
              </a:gs>
              <a:gs pos="100000">
                <a:schemeClr val="accent4"/>
              </a:gs>
            </a:gsLst>
            <a:lin ang="5400000" scaled="1"/>
            <a:tileRect/>
          </a:gradFill>
          <a:ln w="57150">
            <a:solidFill>
              <a:srgbClr val="FF616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Tishri 9 starts at Dawn and ends at Dawn. </a:t>
            </a:r>
            <a:br>
              <a:rPr lang="en-CA" sz="3200" dirty="0">
                <a:solidFill>
                  <a:schemeClr val="tx1"/>
                </a:solidFill>
              </a:rPr>
            </a:br>
            <a:r>
              <a:rPr lang="en-CA" sz="3600" b="1" dirty="0">
                <a:ln>
                  <a:solidFill>
                    <a:srgbClr val="580C53"/>
                  </a:solidFill>
                </a:ln>
                <a:solidFill>
                  <a:srgbClr val="FF00FF"/>
                </a:solidFill>
                <a:effectLst>
                  <a:glow rad="228600">
                    <a:schemeClr val="accent4">
                      <a:satMod val="175000"/>
                      <a:alpha val="40000"/>
                    </a:schemeClr>
                  </a:glow>
                </a:effectLst>
                <a:latin typeface="Comic Sans MS" panose="030F0702030302020204" pitchFamily="66" charset="0"/>
              </a:rPr>
              <a:t>Dawn </a:t>
            </a:r>
            <a:r>
              <a:rPr lang="en-CA" sz="2800" b="1" dirty="0">
                <a:ln>
                  <a:solidFill>
                    <a:srgbClr val="580C53"/>
                  </a:solidFill>
                </a:ln>
                <a:solidFill>
                  <a:srgbClr val="FF00FF"/>
                </a:solidFill>
                <a:effectLst>
                  <a:glow rad="228600">
                    <a:schemeClr val="accent4">
                      <a:satMod val="175000"/>
                      <a:alpha val="40000"/>
                    </a:schemeClr>
                  </a:glow>
                </a:effectLst>
                <a:latin typeface="Comic Sans MS" panose="030F0702030302020204" pitchFamily="66" charset="0"/>
              </a:rPr>
              <a:t>[</a:t>
            </a:r>
            <a:r>
              <a:rPr lang="en-CA" sz="2800" b="1" dirty="0" err="1">
                <a:ln>
                  <a:solidFill>
                    <a:srgbClr val="002060"/>
                  </a:solidFill>
                </a:ln>
                <a:solidFill>
                  <a:srgbClr val="FF66CC"/>
                </a:solidFill>
                <a:effectLst>
                  <a:glow rad="228600">
                    <a:schemeClr val="accent4">
                      <a:satMod val="175000"/>
                      <a:alpha val="40000"/>
                    </a:schemeClr>
                  </a:glow>
                </a:effectLst>
                <a:latin typeface="Comic Sans MS" panose="030F0702030302020204" pitchFamily="66" charset="0"/>
              </a:rPr>
              <a:t>arab</a:t>
            </a:r>
            <a:r>
              <a:rPr lang="en-CA" sz="2800" b="1" dirty="0">
                <a:ln>
                  <a:solidFill>
                    <a:srgbClr val="580C53"/>
                  </a:solidFill>
                </a:ln>
                <a:solidFill>
                  <a:srgbClr val="FF00FF"/>
                </a:solidFill>
                <a:effectLst>
                  <a:glow rad="228600">
                    <a:schemeClr val="accent4">
                      <a:satMod val="175000"/>
                      <a:alpha val="40000"/>
                    </a:schemeClr>
                  </a:glow>
                </a:effectLst>
                <a:latin typeface="Comic Sans MS" panose="030F0702030302020204" pitchFamily="66" charset="0"/>
              </a:rPr>
              <a:t>]</a:t>
            </a:r>
            <a:r>
              <a:rPr lang="en-CA" sz="3600" b="1" dirty="0">
                <a:ln>
                  <a:solidFill>
                    <a:srgbClr val="580C53"/>
                  </a:solidFill>
                </a:ln>
                <a:solidFill>
                  <a:srgbClr val="FF00FF"/>
                </a:solidFill>
                <a:effectLst>
                  <a:glow rad="228600">
                    <a:schemeClr val="accent4">
                      <a:satMod val="175000"/>
                      <a:alpha val="40000"/>
                    </a:schemeClr>
                  </a:glow>
                </a:effectLst>
                <a:latin typeface="Comic Sans MS" panose="030F0702030302020204" pitchFamily="66" charset="0"/>
              </a:rPr>
              <a:t> to Dawn </a:t>
            </a:r>
            <a:r>
              <a:rPr lang="en-CA" sz="2800" b="1" dirty="0">
                <a:ln>
                  <a:solidFill>
                    <a:srgbClr val="580C53"/>
                  </a:solidFill>
                </a:ln>
                <a:solidFill>
                  <a:srgbClr val="FF00FF"/>
                </a:solidFill>
                <a:effectLst>
                  <a:glow rad="228600">
                    <a:schemeClr val="accent4">
                      <a:satMod val="175000"/>
                      <a:alpha val="40000"/>
                    </a:schemeClr>
                  </a:glow>
                </a:effectLst>
                <a:latin typeface="Comic Sans MS" panose="030F0702030302020204" pitchFamily="66" charset="0"/>
              </a:rPr>
              <a:t>[</a:t>
            </a:r>
            <a:r>
              <a:rPr lang="en-CA" sz="2800" b="1" dirty="0" err="1">
                <a:ln>
                  <a:solidFill>
                    <a:srgbClr val="002060"/>
                  </a:solidFill>
                </a:ln>
                <a:solidFill>
                  <a:srgbClr val="FF66CC"/>
                </a:solidFill>
                <a:effectLst>
                  <a:glow rad="228600">
                    <a:schemeClr val="accent4">
                      <a:satMod val="175000"/>
                      <a:alpha val="40000"/>
                    </a:schemeClr>
                  </a:glow>
                </a:effectLst>
                <a:latin typeface="Comic Sans MS" panose="030F0702030302020204" pitchFamily="66" charset="0"/>
              </a:rPr>
              <a:t>arab</a:t>
            </a:r>
            <a:r>
              <a:rPr lang="en-CA" sz="2800" b="1" dirty="0">
                <a:ln>
                  <a:solidFill>
                    <a:srgbClr val="580C53"/>
                  </a:solidFill>
                </a:ln>
                <a:solidFill>
                  <a:srgbClr val="FF00FF"/>
                </a:solidFill>
                <a:effectLst>
                  <a:glow rad="228600">
                    <a:schemeClr val="accent4">
                      <a:satMod val="175000"/>
                      <a:alpha val="40000"/>
                    </a:schemeClr>
                  </a:glow>
                </a:effectLst>
                <a:latin typeface="Comic Sans MS" panose="030F0702030302020204" pitchFamily="66" charset="0"/>
              </a:rPr>
              <a:t>]</a:t>
            </a:r>
            <a:r>
              <a:rPr lang="en-CA" sz="3600" b="1" dirty="0">
                <a:ln>
                  <a:solidFill>
                    <a:srgbClr val="580C53"/>
                  </a:solidFill>
                </a:ln>
                <a:solidFill>
                  <a:srgbClr val="FF00FF"/>
                </a:solidFill>
                <a:effectLst>
                  <a:glow rad="228600">
                    <a:schemeClr val="accent4">
                      <a:satMod val="175000"/>
                      <a:alpha val="40000"/>
                    </a:schemeClr>
                  </a:glow>
                </a:effectLst>
                <a:latin typeface="Comic Sans MS" panose="030F0702030302020204" pitchFamily="66" charset="0"/>
              </a:rPr>
              <a:t> – a full 24 hours!</a:t>
            </a:r>
            <a:r>
              <a:rPr lang="en-CA" sz="3600" b="1" dirty="0">
                <a:ln>
                  <a:solidFill>
                    <a:srgbClr val="580C53"/>
                  </a:solidFill>
                </a:ln>
                <a:solidFill>
                  <a:srgbClr val="FF00FF"/>
                </a:solidFill>
                <a:latin typeface="Comic Sans MS" panose="030F0702030302020204" pitchFamily="66" charset="0"/>
              </a:rPr>
              <a:t> </a:t>
            </a:r>
            <a:br>
              <a:rPr lang="en-CA" sz="3600" b="1" dirty="0">
                <a:ln>
                  <a:solidFill>
                    <a:srgbClr val="580C53"/>
                  </a:solidFill>
                </a:ln>
                <a:solidFill>
                  <a:srgbClr val="FF00FF"/>
                </a:solidFill>
                <a:latin typeface="Comic Sans MS" panose="030F0702030302020204" pitchFamily="66" charset="0"/>
              </a:rPr>
            </a:br>
            <a:r>
              <a:rPr lang="en-CA" sz="3200" dirty="0">
                <a:solidFill>
                  <a:schemeClr val="tx1"/>
                </a:solidFill>
              </a:rPr>
              <a:t>It always contains two twilight mixtures …</a:t>
            </a:r>
            <a:br>
              <a:rPr lang="en-CA" sz="3200" dirty="0">
                <a:solidFill>
                  <a:schemeClr val="tx1"/>
                </a:solidFill>
              </a:rPr>
            </a:br>
            <a:r>
              <a:rPr lang="en-CA" sz="3200" dirty="0">
                <a:solidFill>
                  <a:schemeClr val="tx1"/>
                </a:solidFill>
              </a:rPr>
              <a:t>        one </a:t>
            </a:r>
            <a:r>
              <a:rPr lang="en-CA" sz="3200" b="1" dirty="0">
                <a:ln>
                  <a:solidFill>
                    <a:srgbClr val="0000FF"/>
                  </a:solidFill>
                </a:ln>
                <a:solidFill>
                  <a:srgbClr val="00FFFF"/>
                </a:solidFill>
                <a:latin typeface="Comic Sans MS" panose="030F0702030302020204" pitchFamily="66" charset="0"/>
              </a:rPr>
              <a:t>before</a:t>
            </a:r>
            <a:r>
              <a:rPr lang="en-CA" sz="3200" dirty="0">
                <a:ln>
                  <a:solidFill>
                    <a:srgbClr val="0000FF"/>
                  </a:solidFill>
                </a:ln>
                <a:solidFill>
                  <a:srgbClr val="00FFFF"/>
                </a:solidFill>
                <a:latin typeface="Comic Sans MS" panose="030F0702030302020204" pitchFamily="66" charset="0"/>
              </a:rPr>
              <a:t> </a:t>
            </a:r>
            <a:r>
              <a:rPr lang="en-CA" sz="3200" b="1" dirty="0">
                <a:ln>
                  <a:solidFill>
                    <a:srgbClr val="0000FF"/>
                  </a:solidFill>
                </a:ln>
                <a:solidFill>
                  <a:srgbClr val="00FFFF"/>
                </a:solidFill>
                <a:latin typeface="Comic Sans MS" panose="030F0702030302020204" pitchFamily="66" charset="0"/>
              </a:rPr>
              <a:t>Sunrise</a:t>
            </a:r>
            <a:r>
              <a:rPr lang="en-CA" sz="3200" dirty="0">
                <a:ln>
                  <a:solidFill>
                    <a:srgbClr val="0000FF"/>
                  </a:solidFill>
                </a:ln>
                <a:solidFill>
                  <a:srgbClr val="00FFFF"/>
                </a:solidFill>
                <a:latin typeface="Comic Sans MS" panose="030F0702030302020204" pitchFamily="66" charset="0"/>
              </a:rPr>
              <a:t> </a:t>
            </a:r>
            <a:r>
              <a:rPr lang="en-CA" sz="3200" dirty="0">
                <a:solidFill>
                  <a:schemeClr val="tx1"/>
                </a:solidFill>
              </a:rPr>
              <a:t>and one </a:t>
            </a:r>
            <a:r>
              <a:rPr lang="en-CA" sz="3200" b="1" dirty="0">
                <a:ln>
                  <a:solidFill>
                    <a:srgbClr val="0000FF"/>
                  </a:solidFill>
                </a:ln>
                <a:solidFill>
                  <a:srgbClr val="FF0000"/>
                </a:solidFill>
                <a:latin typeface="Comic Sans MS" panose="030F0702030302020204" pitchFamily="66" charset="0"/>
              </a:rPr>
              <a:t>after</a:t>
            </a:r>
            <a:r>
              <a:rPr lang="en-CA" sz="3200" dirty="0">
                <a:ln>
                  <a:solidFill>
                    <a:srgbClr val="0000FF"/>
                  </a:solidFill>
                </a:ln>
                <a:solidFill>
                  <a:srgbClr val="FF0000"/>
                </a:solidFill>
                <a:latin typeface="Comic Sans MS" panose="030F0702030302020204" pitchFamily="66" charset="0"/>
              </a:rPr>
              <a:t> </a:t>
            </a:r>
            <a:r>
              <a:rPr lang="en-CA" sz="3200" b="1" dirty="0">
                <a:ln>
                  <a:solidFill>
                    <a:srgbClr val="0000FF"/>
                  </a:solidFill>
                </a:ln>
                <a:solidFill>
                  <a:srgbClr val="FF0000"/>
                </a:solidFill>
                <a:latin typeface="Comic Sans MS" panose="030F0702030302020204" pitchFamily="66" charset="0"/>
              </a:rPr>
              <a:t>the</a:t>
            </a:r>
            <a:r>
              <a:rPr lang="en-CA" sz="3200" dirty="0">
                <a:ln>
                  <a:solidFill>
                    <a:srgbClr val="0000FF"/>
                  </a:solidFill>
                </a:ln>
                <a:solidFill>
                  <a:srgbClr val="FF0000"/>
                </a:solidFill>
                <a:latin typeface="Comic Sans MS" panose="030F0702030302020204" pitchFamily="66" charset="0"/>
              </a:rPr>
              <a:t> </a:t>
            </a:r>
            <a:r>
              <a:rPr lang="en-CA" sz="3200" b="1" dirty="0">
                <a:ln>
                  <a:solidFill>
                    <a:srgbClr val="0000FF"/>
                  </a:solidFill>
                </a:ln>
                <a:solidFill>
                  <a:srgbClr val="FF0000"/>
                </a:solidFill>
                <a:latin typeface="Comic Sans MS" panose="030F0702030302020204" pitchFamily="66" charset="0"/>
              </a:rPr>
              <a:t>Sunset</a:t>
            </a:r>
            <a:r>
              <a:rPr lang="en-CA" sz="3200" b="1" dirty="0">
                <a:ln>
                  <a:solidFill>
                    <a:srgbClr val="0000FF"/>
                  </a:solidFill>
                </a:ln>
                <a:solidFill>
                  <a:srgbClr val="FF0000"/>
                </a:solidFill>
              </a:rPr>
              <a:t>.</a:t>
            </a:r>
            <a:r>
              <a:rPr lang="en-CA" sz="3200" b="1" dirty="0">
                <a:ln>
                  <a:solidFill>
                    <a:srgbClr val="95F1FD"/>
                  </a:solidFill>
                </a:ln>
                <a:solidFill>
                  <a:srgbClr val="FFFF00"/>
                </a:solidFill>
              </a:rPr>
              <a:t>	</a:t>
            </a:r>
            <a:endParaRPr lang="en-CA" sz="3200" b="1" dirty="0">
              <a:ln>
                <a:solidFill>
                  <a:srgbClr val="95F1FD"/>
                </a:solidFill>
              </a:ln>
              <a:solidFill>
                <a:srgbClr val="FF00FF"/>
              </a:solidFill>
              <a:effectLst>
                <a:glow rad="228600">
                  <a:schemeClr val="accent4">
                    <a:satMod val="175000"/>
                    <a:alpha val="40000"/>
                  </a:schemeClr>
                </a:glow>
              </a:effectLst>
              <a:sym typeface="Wingdings" panose="05000000000000000000" pitchFamily="2" charset="2"/>
            </a:endParaRPr>
          </a:p>
        </p:txBody>
      </p:sp>
      <p:cxnSp>
        <p:nvCxnSpPr>
          <p:cNvPr id="19" name="Straight Connector 18"/>
          <p:cNvCxnSpPr/>
          <p:nvPr/>
        </p:nvCxnSpPr>
        <p:spPr>
          <a:xfrm flipV="1">
            <a:off x="6787082" y="3181846"/>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4615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165278" y="1476811"/>
            <a:ext cx="3941773"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9</a:t>
            </a:r>
            <a:r>
              <a:rPr lang="en-CA" sz="2800" dirty="0">
                <a:solidFill>
                  <a:schemeClr val="tx1"/>
                </a:solidFill>
              </a:rPr>
              <a:t> starts at </a:t>
            </a:r>
            <a:r>
              <a:rPr lang="en-CA" sz="2800" b="1" i="1" u="sng" dirty="0">
                <a:solidFill>
                  <a:srgbClr val="CC00CC"/>
                </a:solidFill>
              </a:rPr>
              <a:t>break</a:t>
            </a:r>
            <a:r>
              <a:rPr lang="en-CA" sz="2800" b="1" i="1" dirty="0">
                <a:solidFill>
                  <a:srgbClr val="CC00CC"/>
                </a:solidFill>
              </a:rPr>
              <a:t> </a:t>
            </a:r>
            <a:br>
              <a:rPr lang="en-CA" sz="2800" b="1" i="1" dirty="0">
                <a:solidFill>
                  <a:srgbClr val="CC00CC"/>
                </a:solidFill>
              </a:rPr>
            </a:br>
            <a:r>
              <a:rPr lang="en-CA" sz="2800" b="1" i="1" dirty="0">
                <a:solidFill>
                  <a:srgbClr val="CC00CC"/>
                </a:solidFill>
              </a:rPr>
              <a:t>of Dawn</a:t>
            </a:r>
            <a:r>
              <a:rPr lang="en-CA" sz="3200" dirty="0">
                <a:solidFill>
                  <a:schemeClr val="tx1"/>
                </a:solidFill>
              </a:rPr>
              <a:t> </a:t>
            </a:r>
            <a:r>
              <a:rPr lang="en-CA" sz="2000" dirty="0">
                <a:solidFill>
                  <a:schemeClr val="tx1"/>
                </a:solidFill>
              </a:rPr>
              <a:t>(per Gen 1 – Creation). </a:t>
            </a:r>
            <a:endParaRPr lang="en-CA" sz="2800" b="1" dirty="0">
              <a:solidFill>
                <a:srgbClr val="FF0066"/>
              </a:solidFill>
            </a:endParaRP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cxnSp>
        <p:nvCxnSpPr>
          <p:cNvPr id="12" name="Straight Connector 11"/>
          <p:cNvCxnSpPr/>
          <p:nvPr/>
        </p:nvCxnSpPr>
        <p:spPr>
          <a:xfrm rot="-60000" flipV="1">
            <a:off x="2074821" y="3030522"/>
            <a:ext cx="17350" cy="1098004"/>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86897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ysClr val="windowText" lastClr="000000"/>
                  </a:solidFill>
                </a:ln>
                <a:solidFill>
                  <a:srgbClr val="FF9900"/>
                </a:solidFill>
                <a:effectLst>
                  <a:glow rad="127000">
                    <a:srgbClr val="C4FB81"/>
                  </a:glow>
                </a:effectLst>
              </a:rPr>
              <a:t>Sunrise</a:t>
            </a:r>
          </a:p>
        </p:txBody>
      </p:sp>
      <p:cxnSp>
        <p:nvCxnSpPr>
          <p:cNvPr id="15" name="Straight Arrow Connector 14"/>
          <p:cNvCxnSpPr/>
          <p:nvPr/>
        </p:nvCxnSpPr>
        <p:spPr>
          <a:xfrm flipH="1">
            <a:off x="1945365" y="3182404"/>
            <a:ext cx="1899984" cy="390617"/>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105989"/>
            <a:ext cx="1170791" cy="2065169"/>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465901"/>
            <a:ext cx="209146"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0" name="Slide Number Placeholder 9"/>
          <p:cNvSpPr>
            <a:spLocks noGrp="1"/>
          </p:cNvSpPr>
          <p:nvPr>
            <p:ph type="sldNum" sz="quarter" idx="12"/>
          </p:nvPr>
        </p:nvSpPr>
        <p:spPr>
          <a:xfrm>
            <a:off x="11647170" y="6405086"/>
            <a:ext cx="443233" cy="365125"/>
          </a:xfrm>
        </p:spPr>
        <p:txBody>
          <a:bodyPr>
            <a:scene3d>
              <a:camera prst="orthographicFront"/>
              <a:lightRig rig="threePt" dir="t"/>
            </a:scene3d>
            <a:sp3d extrusionH="57150">
              <a:bevelT w="38100" h="38100"/>
            </a:sp3d>
          </a:bodyPr>
          <a:lstStyle/>
          <a:p>
            <a:fld id="{0FAB87E4-7748-4117-92E5-790DAABEC644}" type="slidenum">
              <a:rPr lang="en-US" sz="1400" b="1" smtClean="0">
                <a:solidFill>
                  <a:schemeClr val="tx1"/>
                </a:solidFill>
              </a:rPr>
              <a:t>62</a:t>
            </a:fld>
            <a:endParaRPr lang="en-US" sz="1400" b="1" dirty="0">
              <a:solidFill>
                <a:schemeClr val="tx1"/>
              </a:solidFill>
            </a:endParaRPr>
          </a:p>
        </p:txBody>
      </p:sp>
    </p:spTree>
    <p:extLst>
      <p:ext uri="{BB962C8B-B14F-4D97-AF65-F5344CB8AC3E}">
        <p14:creationId xmlns:p14="http://schemas.microsoft.com/office/powerpoint/2010/main" val="4270972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1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p:cTn id="12"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82697" y="133906"/>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r>
              <a:rPr lang="en-US" sz="800" dirty="0">
                <a:solidFill>
                  <a:schemeClr val="tx1">
                    <a:lumMod val="95000"/>
                    <a:lumOff val="5000"/>
                  </a:schemeClr>
                </a:solidFill>
              </a:rPr>
              <a:t/>
            </a:r>
            <a:br>
              <a:rPr lang="en-US" sz="800" dirty="0">
                <a:solidFill>
                  <a:schemeClr val="tx1">
                    <a:lumMod val="95000"/>
                    <a:lumOff val="5000"/>
                  </a:schemeClr>
                </a:solidFill>
              </a:rPr>
            </a:br>
            <a:r>
              <a:rPr lang="en-US" sz="2800" dirty="0">
                <a:solidFill>
                  <a:schemeClr val="tx1">
                    <a:lumMod val="95000"/>
                    <a:lumOff val="5000"/>
                  </a:schemeClr>
                </a:solidFill>
              </a:rPr>
              <a:t>Note the </a:t>
            </a:r>
            <a:r>
              <a:rPr lang="en-US" sz="2800" b="1" i="1" u="sng" dirty="0">
                <a:ln>
                  <a:solidFill>
                    <a:srgbClr val="0000FF"/>
                  </a:solidFill>
                </a:ln>
                <a:solidFill>
                  <a:srgbClr val="FF0000"/>
                </a:solidFill>
              </a:rPr>
              <a:t>10</a:t>
            </a:r>
            <a:r>
              <a:rPr lang="en-US" sz="2800" b="1" i="1" u="sng" baseline="30000" dirty="0">
                <a:ln>
                  <a:solidFill>
                    <a:srgbClr val="0000FF"/>
                  </a:solidFill>
                </a:ln>
                <a:solidFill>
                  <a:srgbClr val="FF0000"/>
                </a:solidFill>
              </a:rPr>
              <a:t>th</a:t>
            </a:r>
            <a:r>
              <a:rPr lang="en-US" sz="2800" b="1" i="1" u="sng" dirty="0">
                <a:ln>
                  <a:solidFill>
                    <a:srgbClr val="0000FF"/>
                  </a:solidFill>
                </a:ln>
                <a:solidFill>
                  <a:srgbClr val="FF0000"/>
                </a:solidFill>
              </a:rPr>
              <a:t> o</a:t>
            </a:r>
            <a:r>
              <a:rPr lang="en-US" sz="2800" b="1" i="1" dirty="0">
                <a:ln>
                  <a:solidFill>
                    <a:srgbClr val="0000FF"/>
                  </a:solidFill>
                </a:ln>
                <a:solidFill>
                  <a:srgbClr val="FF0000"/>
                </a:solidFill>
              </a:rPr>
              <a:t>f</a:t>
            </a:r>
            <a:r>
              <a:rPr lang="en-US" sz="2800" b="1" i="1" u="sng" dirty="0">
                <a:ln>
                  <a:solidFill>
                    <a:srgbClr val="0000FF"/>
                  </a:solidFill>
                </a:ln>
                <a:solidFill>
                  <a:srgbClr val="FF0000"/>
                </a:solidFill>
              </a:rPr>
              <a:t> Tishri</a:t>
            </a:r>
            <a:r>
              <a:rPr lang="en-US" sz="2800" b="1" i="1" dirty="0">
                <a:ln>
                  <a:solidFill>
                    <a:srgbClr val="0000FF"/>
                  </a:solidFill>
                </a:ln>
                <a:solidFill>
                  <a:srgbClr val="FF0000"/>
                </a:solidFill>
              </a:rPr>
              <a:t> </a:t>
            </a:r>
            <a:r>
              <a:rPr lang="en-US" sz="2800" dirty="0">
                <a:solidFill>
                  <a:schemeClr val="tx1">
                    <a:lumMod val="95000"/>
                    <a:lumOff val="5000"/>
                  </a:schemeClr>
                </a:solidFill>
              </a:rPr>
              <a:t>morning </a:t>
            </a:r>
            <a:r>
              <a:rPr lang="en-US" sz="2800" b="1" dirty="0" err="1">
                <a:ln>
                  <a:solidFill>
                    <a:srgbClr val="FF00FF"/>
                  </a:solidFill>
                </a:ln>
                <a:solidFill>
                  <a:srgbClr val="00B0F0"/>
                </a:solidFill>
              </a:rPr>
              <a:t>arab</a:t>
            </a:r>
            <a:r>
              <a:rPr lang="en-US" sz="2800" dirty="0">
                <a:solidFill>
                  <a:schemeClr val="tx1">
                    <a:lumMod val="95000"/>
                    <a:lumOff val="5000"/>
                  </a:schemeClr>
                </a:solidFill>
              </a:rPr>
              <a:t> (twilight mixture)</a:t>
            </a:r>
            <a:r>
              <a:rPr lang="en-US" sz="2800" b="1" dirty="0">
                <a:solidFill>
                  <a:schemeClr val="tx1">
                    <a:lumMod val="95000"/>
                    <a:lumOff val="5000"/>
                  </a:schemeClr>
                </a:solidFill>
                <a:effectLst>
                  <a:glow rad="127000">
                    <a:srgbClr val="95F1FD"/>
                  </a:glow>
                </a:effectLst>
              </a:rPr>
              <a:t> Light </a:t>
            </a:r>
            <a:r>
              <a:rPr lang="en-US" sz="2800" b="1" i="1" u="sng" dirty="0">
                <a:solidFill>
                  <a:srgbClr val="CC00CC"/>
                </a:solidFill>
              </a:rPr>
              <a:t>be</a:t>
            </a:r>
            <a:r>
              <a:rPr lang="en-US" sz="2800" b="1" i="1" dirty="0">
                <a:solidFill>
                  <a:srgbClr val="CC00CC"/>
                </a:solidFill>
              </a:rPr>
              <a:t>f</a:t>
            </a:r>
            <a:r>
              <a:rPr lang="en-US" sz="2800" b="1" i="1" u="sng" dirty="0">
                <a:solidFill>
                  <a:srgbClr val="CC00CC"/>
                </a:solidFill>
              </a:rPr>
              <a:t>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91" y="11981"/>
            <a:ext cx="12192191" cy="722860"/>
          </a:xfrm>
          <a:prstGeom prst="rect">
            <a:avLst/>
          </a:prstGeom>
          <a:noFill/>
          <a:ln w="28575">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Count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600" b="1" i="1" u="sng" dirty="0">
                <a:ln>
                  <a:solidFill>
                    <a:schemeClr val="tx1"/>
                  </a:solidFill>
                </a:ln>
                <a:solidFill>
                  <a:srgbClr val="CC00CC"/>
                </a:solidFill>
                <a:effectLst>
                  <a:glow rad="127000">
                    <a:srgbClr val="00B0F0"/>
                  </a:glow>
                </a:effectLst>
                <a:latin typeface="Georgia" panose="02040502050405020303" pitchFamily="18" charset="0"/>
              </a:rPr>
              <a:t>10</a:t>
            </a:r>
            <a:r>
              <a:rPr lang="en-CA" sz="3600" b="1" i="1" dirty="0">
                <a:ln>
                  <a:solidFill>
                    <a:schemeClr val="tx1"/>
                  </a:solidFill>
                </a:ln>
                <a:solidFill>
                  <a:srgbClr val="CC00CC"/>
                </a:solidFill>
                <a:effectLst>
                  <a:glow rad="127000">
                    <a:srgbClr val="00B0F0"/>
                  </a:glow>
                </a:effectLst>
                <a:latin typeface="Georgia" panose="02040502050405020303" pitchFamily="18" charset="0"/>
              </a:rPr>
              <a:t>!</a:t>
            </a:r>
          </a:p>
        </p:txBody>
      </p:sp>
      <p:sp>
        <p:nvSpPr>
          <p:cNvPr id="5" name="Rectangle 4"/>
          <p:cNvSpPr/>
          <p:nvPr/>
        </p:nvSpPr>
        <p:spPr>
          <a:xfrm>
            <a:off x="419248" y="3473676"/>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rgbClr val="00CC00"/>
                </a:solidFill>
              </a:rPr>
              <a:t>9</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10"/>
            <a:ext cx="4931523" cy="631372"/>
          </a:xfrm>
          <a:prstGeom prst="rect">
            <a:avLst/>
          </a:prstGeom>
          <a:solidFill>
            <a:srgbClr val="002060"/>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t>10</a:t>
            </a:r>
            <a:r>
              <a:rPr lang="en-CA" sz="3600" b="1" baseline="30000" dirty="0"/>
              <a:t>th</a:t>
            </a:r>
            <a:r>
              <a:rPr lang="en-CA" sz="3600" b="1" dirty="0"/>
              <a:t> of Tishri</a:t>
            </a:r>
          </a:p>
        </p:txBody>
      </p:sp>
      <p:sp>
        <p:nvSpPr>
          <p:cNvPr id="9" name="Rectangle 8"/>
          <p:cNvSpPr/>
          <p:nvPr/>
        </p:nvSpPr>
        <p:spPr>
          <a:xfrm>
            <a:off x="1867421" y="3483434"/>
            <a:ext cx="4929051" cy="631372"/>
          </a:xfrm>
          <a:prstGeom prst="rect">
            <a:avLst/>
          </a:prstGeom>
          <a:solidFill>
            <a:srgbClr val="FFFF00"/>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Tishri 10</a:t>
            </a:r>
            <a:r>
              <a:rPr lang="en-CA" sz="3600" b="1" baseline="30000" dirty="0">
                <a:solidFill>
                  <a:schemeClr val="tx1"/>
                </a:solidFill>
              </a:rPr>
              <a:t>th</a:t>
            </a:r>
            <a:r>
              <a:rPr lang="en-CA" sz="3600" b="1" dirty="0">
                <a:solidFill>
                  <a:schemeClr val="tx1"/>
                </a:solidFill>
              </a:rPr>
              <a:t> - </a:t>
            </a:r>
            <a:r>
              <a:rPr lang="en-CA" sz="3600" b="1" dirty="0">
                <a:solidFill>
                  <a:srgbClr val="0000FF"/>
                </a:solidFill>
              </a:rPr>
              <a:t>Atonement</a:t>
            </a:r>
          </a:p>
        </p:txBody>
      </p:sp>
      <p:cxnSp>
        <p:nvCxnSpPr>
          <p:cNvPr id="11" name="Straight Connector 10"/>
          <p:cNvCxnSpPr/>
          <p:nvPr/>
        </p:nvCxnSpPr>
        <p:spPr>
          <a:xfrm rot="-60000" flipV="1">
            <a:off x="1811060" y="2371331"/>
            <a:ext cx="11747" cy="1762951"/>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4946460" y="1433266"/>
            <a:ext cx="7061596" cy="1597256"/>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dirty="0">
                <a:ln>
                  <a:solidFill>
                    <a:srgbClr val="0000FF"/>
                  </a:solidFill>
                </a:ln>
                <a:solidFill>
                  <a:schemeClr val="tx1"/>
                </a:solidFill>
              </a:rPr>
              <a:t>Atonement Shabbath begins at the first light of Dawn and lasts until the following Dawn!</a:t>
            </a:r>
          </a:p>
          <a:p>
            <a:pPr algn="ctr"/>
            <a:r>
              <a:rPr lang="en-CA" sz="3000" b="1" dirty="0">
                <a:ln>
                  <a:solidFill>
                    <a:srgbClr val="0000FF"/>
                  </a:solidFill>
                </a:ln>
                <a:solidFill>
                  <a:schemeClr val="tx1"/>
                </a:solidFill>
                <a:effectLst>
                  <a:glow rad="63500">
                    <a:srgbClr val="00CC00"/>
                  </a:glow>
                </a:effectLst>
              </a:rPr>
              <a:t>A FULL 24 hours </a:t>
            </a:r>
            <a:r>
              <a:rPr lang="en-CA" sz="3000" dirty="0">
                <a:ln>
                  <a:solidFill>
                    <a:srgbClr val="0000FF"/>
                  </a:solidFill>
                </a:ln>
                <a:solidFill>
                  <a:schemeClr val="tx1"/>
                </a:solidFill>
              </a:rPr>
              <a:t>for Tishri 10 Shabbat!  </a:t>
            </a:r>
            <a:endParaRPr lang="en-CA" sz="3000" b="1" i="1" dirty="0">
              <a:ln>
                <a:solidFill>
                  <a:srgbClr val="0000FF"/>
                </a:solidFill>
              </a:ln>
              <a:solidFill>
                <a:srgbClr val="CC66FF"/>
              </a:solidFill>
            </a:endParaRPr>
          </a:p>
        </p:txBody>
      </p:sp>
      <p:sp>
        <p:nvSpPr>
          <p:cNvPr id="17" name="Rectangle 16"/>
          <p:cNvSpPr/>
          <p:nvPr/>
        </p:nvSpPr>
        <p:spPr>
          <a:xfrm>
            <a:off x="1900783" y="4528112"/>
            <a:ext cx="8349004" cy="606354"/>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 The simplicity created by </a:t>
            </a:r>
            <a:r>
              <a:rPr lang="en-CA" sz="3200" b="1" dirty="0">
                <a:solidFill>
                  <a:srgbClr val="0000FF"/>
                </a:solidFill>
              </a:rPr>
              <a:t>Yahuah</a:t>
            </a:r>
            <a:r>
              <a:rPr lang="en-CA" sz="3200" dirty="0">
                <a:solidFill>
                  <a:schemeClr val="tx1"/>
                </a:solidFill>
              </a:rPr>
              <a:t> is awesome!</a:t>
            </a:r>
            <a:endParaRPr lang="en-CA" sz="3200" b="1" dirty="0">
              <a:ln>
                <a:solidFill>
                  <a:srgbClr val="95F1FD"/>
                </a:solidFill>
              </a:ln>
              <a:solidFill>
                <a:srgbClr val="FFFF00"/>
              </a:solidFill>
            </a:endParaRPr>
          </a:p>
        </p:txBody>
      </p:sp>
      <p:cxnSp>
        <p:nvCxnSpPr>
          <p:cNvPr id="19" name="Straight Connector 18"/>
          <p:cNvCxnSpPr/>
          <p:nvPr/>
        </p:nvCxnSpPr>
        <p:spPr>
          <a:xfrm flipV="1">
            <a:off x="6787082" y="3181846"/>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2583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165278" y="1476811"/>
            <a:ext cx="3988267"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10</a:t>
            </a:r>
            <a:r>
              <a:rPr lang="en-CA" sz="2800" dirty="0">
                <a:solidFill>
                  <a:schemeClr val="tx1"/>
                </a:solidFill>
              </a:rPr>
              <a:t> starts at </a:t>
            </a:r>
            <a:r>
              <a:rPr lang="en-CA" sz="2800" b="1" i="1" u="sng" dirty="0">
                <a:solidFill>
                  <a:srgbClr val="CC00CC"/>
                </a:solidFill>
              </a:rPr>
              <a:t>break</a:t>
            </a:r>
            <a:r>
              <a:rPr lang="en-CA" sz="2800" b="1" i="1" dirty="0">
                <a:solidFill>
                  <a:srgbClr val="CC00CC"/>
                </a:solidFill>
              </a:rPr>
              <a:t> </a:t>
            </a:r>
            <a:br>
              <a:rPr lang="en-CA" sz="2800" b="1" i="1" dirty="0">
                <a:solidFill>
                  <a:srgbClr val="CC00CC"/>
                </a:solidFill>
              </a:rPr>
            </a:br>
            <a:r>
              <a:rPr lang="en-CA" sz="2800" b="1" i="1" dirty="0">
                <a:solidFill>
                  <a:srgbClr val="CC00CC"/>
                </a:solidFill>
              </a:rPr>
              <a:t>of Dawn</a:t>
            </a:r>
            <a:r>
              <a:rPr lang="en-CA" sz="3200" dirty="0">
                <a:solidFill>
                  <a:schemeClr val="tx1"/>
                </a:solidFill>
              </a:rPr>
              <a:t> </a:t>
            </a:r>
            <a:r>
              <a:rPr lang="en-CA" sz="2000" dirty="0">
                <a:solidFill>
                  <a:schemeClr val="tx1"/>
                </a:solidFill>
              </a:rPr>
              <a:t>(per Gen 1 – Creation). </a:t>
            </a:r>
            <a:endParaRPr lang="en-CA" sz="2800" b="1" dirty="0">
              <a:solidFill>
                <a:srgbClr val="FF0066"/>
              </a:solidFill>
            </a:endParaRP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2070847" y="2994212"/>
            <a:ext cx="3974" cy="1134314"/>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86897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cxnSp>
        <p:nvCxnSpPr>
          <p:cNvPr id="15" name="Straight Arrow Connector 14"/>
          <p:cNvCxnSpPr/>
          <p:nvPr/>
        </p:nvCxnSpPr>
        <p:spPr>
          <a:xfrm flipH="1">
            <a:off x="1945365" y="3182404"/>
            <a:ext cx="1899984" cy="390617"/>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105989"/>
            <a:ext cx="1170791" cy="2065169"/>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465901"/>
            <a:ext cx="229466"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p:nvPr/>
        </p:nvCxnSpPr>
        <p:spPr>
          <a:xfrm>
            <a:off x="5475771" y="2936733"/>
            <a:ext cx="2551612" cy="0"/>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a:xfrm>
            <a:off x="11634651" y="6369131"/>
            <a:ext cx="435432" cy="365125"/>
          </a:xfrm>
        </p:spPr>
        <p:txBody>
          <a:bodyPr/>
          <a:lstStyle/>
          <a:p>
            <a:fld id="{0FAB87E4-7748-4117-92E5-790DAABEC644}" type="slidenum">
              <a:rPr lang="en-US" sz="1400" b="1" smtClean="0">
                <a:solidFill>
                  <a:schemeClr val="tx1"/>
                </a:solidFill>
              </a:rPr>
              <a:t>63</a:t>
            </a:fld>
            <a:endParaRPr lang="en-US" sz="1400" b="1" dirty="0">
              <a:solidFill>
                <a:schemeClr val="tx1"/>
              </a:solidFill>
            </a:endParaRPr>
          </a:p>
        </p:txBody>
      </p:sp>
      <p:sp>
        <p:nvSpPr>
          <p:cNvPr id="25" name="Rectangle 24"/>
          <p:cNvSpPr/>
          <p:nvPr/>
        </p:nvSpPr>
        <p:spPr>
          <a:xfrm>
            <a:off x="285750" y="5458479"/>
            <a:ext cx="11635740" cy="921474"/>
          </a:xfrm>
          <a:prstGeom prst="rect">
            <a:avLst/>
          </a:prstGeom>
          <a:solidFill>
            <a:srgbClr val="00CC00"/>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solidFill>
                  <a:schemeClr val="tx1"/>
                </a:solidFill>
              </a:rPr>
              <a:t>But what about the “</a:t>
            </a:r>
            <a:r>
              <a:rPr lang="en-CA" sz="3200" b="1" dirty="0">
                <a:solidFill>
                  <a:schemeClr val="tx1"/>
                </a:solidFill>
                <a:effectLst>
                  <a:glow rad="127000">
                    <a:srgbClr val="CC66FF"/>
                  </a:glow>
                </a:effectLst>
              </a:rPr>
              <a:t>EVEN TO EVEN</a:t>
            </a:r>
            <a:r>
              <a:rPr lang="en-CA" sz="3200" b="1" dirty="0">
                <a:solidFill>
                  <a:schemeClr val="tx1"/>
                </a:solidFill>
              </a:rPr>
              <a:t>” starting on the </a:t>
            </a:r>
            <a:r>
              <a:rPr lang="en-CA" sz="3200" b="1" dirty="0">
                <a:solidFill>
                  <a:schemeClr val="tx1"/>
                </a:solidFill>
                <a:effectLst>
                  <a:glow rad="127000">
                    <a:srgbClr val="FF9900"/>
                  </a:glow>
                </a:effectLst>
              </a:rPr>
              <a:t>9</a:t>
            </a:r>
            <a:r>
              <a:rPr lang="en-CA" sz="3200" b="1" baseline="30000" dirty="0">
                <a:solidFill>
                  <a:schemeClr val="tx1"/>
                </a:solidFill>
                <a:effectLst>
                  <a:glow rad="127000">
                    <a:srgbClr val="FF9900"/>
                  </a:glow>
                </a:effectLst>
              </a:rPr>
              <a:t>th</a:t>
            </a:r>
            <a:r>
              <a:rPr lang="en-CA" sz="3200" b="1" dirty="0">
                <a:solidFill>
                  <a:schemeClr val="tx1"/>
                </a:solidFill>
              </a:rPr>
              <a:t> of Tishri???</a:t>
            </a:r>
            <a:endParaRPr lang="en-CA" sz="3200" b="1" dirty="0">
              <a:ln>
                <a:solidFill>
                  <a:srgbClr val="95F1FD"/>
                </a:solidFill>
              </a:ln>
              <a:solidFill>
                <a:srgbClr val="FFFF00"/>
              </a:solidFill>
            </a:endParaRPr>
          </a:p>
        </p:txBody>
      </p:sp>
    </p:spTree>
    <p:extLst>
      <p:ext uri="{BB962C8B-B14F-4D97-AF65-F5344CB8AC3E}">
        <p14:creationId xmlns:p14="http://schemas.microsoft.com/office/powerpoint/2010/main" val="14471165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 calcmode="lin" valueType="num">
                                      <p:cBhvr>
                                        <p:cTn id="12"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16">
                                            <p:txEl>
                                              <p:pRg st="1" end="1"/>
                                            </p:txEl>
                                          </p:spTgt>
                                        </p:tgtEl>
                                      </p:cBhvr>
                                    </p:animEffect>
                                  </p:childTnLst>
                                </p:cTn>
                              </p:par>
                              <p:par>
                                <p:cTn id="15" presetID="22" presetClass="entr" presetSubtype="8" repeatCount="4000" fill="hold" nodeType="withEffect">
                                  <p:stCondLst>
                                    <p:cond delay="4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barn(inVertical)">
                                      <p:cBhvr>
                                        <p:cTn id="22" dur="75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wipe(left)">
                                      <p:cBhvr>
                                        <p:cTn id="27" dur="1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7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46000">
                <a:srgbClr val="95F1FD">
                  <a:alpha val="18000"/>
                </a:srgbClr>
              </a:gs>
              <a:gs pos="96000">
                <a:srgbClr val="FFFF00">
                  <a:alpha val="57000"/>
                </a:srgbClr>
              </a:gs>
              <a:gs pos="60000">
                <a:srgbClr val="B1F5BA"/>
              </a:gs>
              <a:gs pos="24000">
                <a:srgbClr val="FF0066">
                  <a:alpha val="56000"/>
                  <a:lumMod val="0"/>
                </a:srgbClr>
              </a:gs>
            </a:gsLst>
            <a:lin ang="10200000" scaled="0"/>
          </a:gradFill>
        </p:spPr>
        <p:txBody>
          <a:bodyPr>
            <a:normAutofit/>
          </a:bodyPr>
          <a:lstStyle/>
          <a:p>
            <a:r>
              <a:rPr lang="en-US" sz="1400" dirty="0">
                <a:noFill/>
              </a:rPr>
              <a:t>.</a:t>
            </a:r>
            <a:r>
              <a:rPr lang="en-CA" sz="800" dirty="0"/>
              <a:t> </a:t>
            </a:r>
            <a:endParaRPr lang="en-US" sz="800" dirty="0">
              <a:noFill/>
            </a:endParaRPr>
          </a:p>
        </p:txBody>
      </p:sp>
      <p:sp>
        <p:nvSpPr>
          <p:cNvPr id="3" name="Text Placeholder 2"/>
          <p:cNvSpPr>
            <a:spLocks noGrp="1"/>
          </p:cNvSpPr>
          <p:nvPr>
            <p:ph type="body" idx="1"/>
          </p:nvPr>
        </p:nvSpPr>
        <p:spPr>
          <a:xfrm>
            <a:off x="182697" y="133906"/>
            <a:ext cx="11861442" cy="6569071"/>
          </a:xfrm>
          <a:solidFill>
            <a:srgbClr val="009999">
              <a:alpha val="7000"/>
            </a:srgbClr>
          </a:solidFill>
          <a:scene3d>
            <a:camera prst="orthographicFront"/>
            <a:lightRig rig="threePt" dir="t"/>
          </a:scene3d>
          <a:sp3d>
            <a:bevelT w="165100" prst="coolSlan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r>
              <a:rPr lang="en-US" sz="800" dirty="0">
                <a:solidFill>
                  <a:schemeClr val="tx1">
                    <a:lumMod val="95000"/>
                    <a:lumOff val="5000"/>
                  </a:schemeClr>
                </a:solidFill>
              </a:rPr>
              <a:t/>
            </a:r>
            <a:br>
              <a:rPr lang="en-US" sz="800" dirty="0">
                <a:solidFill>
                  <a:schemeClr val="tx1">
                    <a:lumMod val="95000"/>
                    <a:lumOff val="5000"/>
                  </a:schemeClr>
                </a:solidFill>
              </a:rPr>
            </a:br>
            <a:endParaRPr lang="en-US" sz="2800" dirty="0">
              <a:solidFill>
                <a:schemeClr val="tx1">
                  <a:lumMod val="95000"/>
                  <a:lumOff val="5000"/>
                </a:schemeClr>
              </a:solidFill>
            </a:endParaRP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82697" y="-26290"/>
            <a:ext cx="7952794" cy="722860"/>
          </a:xfrm>
          <a:prstGeom prst="rect">
            <a:avLst/>
          </a:prstGeom>
          <a:noFill/>
          <a:ln w="28575">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i="1" dirty="0">
                <a:ln>
                  <a:solidFill>
                    <a:srgbClr val="FF00FF"/>
                  </a:solidFill>
                </a:ln>
                <a:solidFill>
                  <a:srgbClr val="0000FF"/>
                </a:solidFill>
                <a:effectLst>
                  <a:glow rad="127000">
                    <a:srgbClr val="FFFF00"/>
                  </a:glow>
                </a:effectLst>
                <a:latin typeface="Georgia" panose="02040502050405020303" pitchFamily="18" charset="0"/>
              </a:rPr>
              <a:t>Covenant Calendar Count – </a:t>
            </a:r>
            <a:r>
              <a:rPr lang="en-CA" sz="32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200" b="1" i="1" dirty="0">
                <a:ln>
                  <a:solidFill>
                    <a:schemeClr val="tx1"/>
                  </a:solidFill>
                </a:ln>
                <a:solidFill>
                  <a:srgbClr val="CC00CC"/>
                </a:solidFill>
                <a:effectLst>
                  <a:glow rad="127000">
                    <a:srgbClr val="00B0F0"/>
                  </a:glow>
                </a:effectLst>
                <a:latin typeface="Georgia" panose="02040502050405020303" pitchFamily="18" charset="0"/>
              </a:rPr>
              <a:t>9!</a:t>
            </a:r>
            <a:endParaRPr lang="en-CA" sz="2800" b="1" i="1" dirty="0">
              <a:ln>
                <a:solidFill>
                  <a:schemeClr val="tx1"/>
                </a:solidFill>
              </a:ln>
              <a:solidFill>
                <a:srgbClr val="CC00CC"/>
              </a:solidFill>
              <a:effectLst>
                <a:glow rad="127000">
                  <a:srgbClr val="00B0F0"/>
                </a:glow>
              </a:effectLst>
              <a:latin typeface="Georgia" panose="02040502050405020303" pitchFamily="18" charset="0"/>
            </a:endParaRPr>
          </a:p>
        </p:txBody>
      </p:sp>
      <p:sp>
        <p:nvSpPr>
          <p:cNvPr id="5" name="Rectangle 4"/>
          <p:cNvSpPr/>
          <p:nvPr/>
        </p:nvSpPr>
        <p:spPr>
          <a:xfrm>
            <a:off x="396388" y="3474492"/>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10"/>
            <a:ext cx="4931523" cy="631372"/>
          </a:xfrm>
          <a:prstGeom prst="rect">
            <a:avLst/>
          </a:prstGeom>
          <a:solidFill>
            <a:srgbClr val="002060"/>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a:t> Tishri 9 - Night Season</a:t>
            </a:r>
          </a:p>
        </p:txBody>
      </p:sp>
      <p:sp>
        <p:nvSpPr>
          <p:cNvPr id="9" name="Rectangle 8"/>
          <p:cNvSpPr/>
          <p:nvPr/>
        </p:nvSpPr>
        <p:spPr>
          <a:xfrm>
            <a:off x="1867422" y="3483434"/>
            <a:ext cx="4826566" cy="631372"/>
          </a:xfrm>
          <a:prstGeom prst="rect">
            <a:avLst/>
          </a:prstGeom>
          <a:solidFill>
            <a:srgbClr val="FFFF00"/>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Tishri 9  </a:t>
            </a:r>
            <a:r>
              <a:rPr lang="en-CA" sz="3600" b="1" i="1" dirty="0">
                <a:ln w="12700">
                  <a:solidFill>
                    <a:srgbClr val="0000FF"/>
                  </a:solidFill>
                </a:ln>
                <a:solidFill>
                  <a:srgbClr val="CC66FF"/>
                </a:solidFill>
              </a:rPr>
              <a:t>Preparation</a:t>
            </a:r>
          </a:p>
        </p:txBody>
      </p:sp>
      <p:cxnSp>
        <p:nvCxnSpPr>
          <p:cNvPr id="11" name="Straight Connector 10"/>
          <p:cNvCxnSpPr/>
          <p:nvPr/>
        </p:nvCxnSpPr>
        <p:spPr>
          <a:xfrm rot="-60000" flipV="1">
            <a:off x="1800000" y="2391211"/>
            <a:ext cx="11747" cy="1728383"/>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421637" y="4616614"/>
            <a:ext cx="6613018" cy="2022893"/>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b="1" i="1" dirty="0">
                <a:ln>
                  <a:solidFill>
                    <a:srgbClr val="0000FF"/>
                  </a:solidFill>
                </a:ln>
                <a:solidFill>
                  <a:srgbClr val="CC66FF"/>
                </a:solidFill>
              </a:rPr>
              <a:t>Preparation</a:t>
            </a:r>
            <a:r>
              <a:rPr lang="en-CA" sz="3000" dirty="0">
                <a:ln>
                  <a:solidFill>
                    <a:srgbClr val="0000FF"/>
                  </a:solidFill>
                </a:ln>
                <a:solidFill>
                  <a:schemeClr val="tx1"/>
                </a:solidFill>
              </a:rPr>
              <a:t> day for Day of Atonement </a:t>
            </a:r>
            <a:br>
              <a:rPr lang="en-CA" sz="3000" dirty="0">
                <a:ln>
                  <a:solidFill>
                    <a:srgbClr val="0000FF"/>
                  </a:solidFill>
                </a:ln>
                <a:solidFill>
                  <a:schemeClr val="tx1"/>
                </a:solidFill>
              </a:rPr>
            </a:br>
            <a:r>
              <a:rPr lang="en-CA" sz="3000" dirty="0">
                <a:ln>
                  <a:solidFill>
                    <a:srgbClr val="0000FF"/>
                  </a:solidFill>
                </a:ln>
                <a:solidFill>
                  <a:schemeClr val="tx1"/>
                </a:solidFill>
              </a:rPr>
              <a:t>is Tishri 9.  We have been given a very special </a:t>
            </a:r>
            <a:r>
              <a:rPr lang="en-CA" sz="3000" b="1" u="sng" dirty="0">
                <a:ln>
                  <a:solidFill>
                    <a:srgbClr val="0000FF"/>
                  </a:solidFill>
                </a:ln>
                <a:solidFill>
                  <a:schemeClr val="tx1"/>
                </a:solidFill>
              </a:rPr>
              <a:t>and</a:t>
            </a:r>
            <a:r>
              <a:rPr lang="en-CA" sz="3000" dirty="0">
                <a:ln>
                  <a:solidFill>
                    <a:srgbClr val="0000FF"/>
                  </a:solidFill>
                </a:ln>
                <a:solidFill>
                  <a:schemeClr val="tx1"/>
                </a:solidFill>
              </a:rPr>
              <a:t> specific command of the requirement in place when the sun sets.</a:t>
            </a:r>
            <a:endParaRPr lang="en-CA" sz="3000" b="1" i="1" dirty="0">
              <a:ln>
                <a:solidFill>
                  <a:srgbClr val="0000FF"/>
                </a:solidFill>
              </a:ln>
              <a:solidFill>
                <a:srgbClr val="CC66FF"/>
              </a:solidFill>
            </a:endParaRPr>
          </a:p>
        </p:txBody>
      </p:sp>
      <p:sp>
        <p:nvSpPr>
          <p:cNvPr id="17" name="Rectangle 16"/>
          <p:cNvSpPr/>
          <p:nvPr/>
        </p:nvSpPr>
        <p:spPr>
          <a:xfrm>
            <a:off x="4072173" y="854370"/>
            <a:ext cx="7893224" cy="1787932"/>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 </a:t>
            </a:r>
            <a:r>
              <a:rPr lang="en-CA" sz="3200" i="1" dirty="0">
                <a:ln>
                  <a:solidFill>
                    <a:srgbClr val="FF00FF"/>
                  </a:solidFill>
                </a:ln>
                <a:solidFill>
                  <a:srgbClr val="009999"/>
                </a:solidFill>
                <a:latin typeface="Georgia" panose="02040502050405020303" pitchFamily="18" charset="0"/>
              </a:rPr>
              <a:t>Lev 23:32</a:t>
            </a:r>
            <a:r>
              <a:rPr lang="en-CA" sz="2400" i="1" dirty="0">
                <a:ln>
                  <a:solidFill>
                    <a:srgbClr val="FF00FF"/>
                  </a:solidFill>
                </a:ln>
                <a:solidFill>
                  <a:srgbClr val="009999"/>
                </a:solidFill>
                <a:latin typeface="Georgia" panose="02040502050405020303" pitchFamily="18" charset="0"/>
              </a:rPr>
              <a:t> (b)</a:t>
            </a:r>
            <a:r>
              <a:rPr lang="en-CA" sz="3200" i="1" dirty="0">
                <a:ln>
                  <a:solidFill>
                    <a:srgbClr val="FF00FF"/>
                  </a:solidFill>
                </a:ln>
                <a:solidFill>
                  <a:srgbClr val="009999"/>
                </a:solidFill>
                <a:latin typeface="Georgia" panose="02040502050405020303" pitchFamily="18" charset="0"/>
              </a:rPr>
              <a:t> </a:t>
            </a:r>
            <a:r>
              <a:rPr lang="en-CA" sz="3200" dirty="0">
                <a:solidFill>
                  <a:schemeClr val="tx1"/>
                </a:solidFill>
              </a:rPr>
              <a:t>– </a:t>
            </a:r>
            <a:r>
              <a:rPr lang="en-CA" sz="2800" b="1" dirty="0">
                <a:ln>
                  <a:solidFill>
                    <a:srgbClr val="0000FF"/>
                  </a:solidFill>
                </a:ln>
                <a:solidFill>
                  <a:srgbClr val="FF9900"/>
                </a:solidFill>
              </a:rPr>
              <a:t>On the </a:t>
            </a:r>
            <a:r>
              <a:rPr lang="en-CA" sz="2800" b="1" u="sng" dirty="0">
                <a:ln>
                  <a:solidFill>
                    <a:srgbClr val="0000FF"/>
                  </a:solidFill>
                </a:ln>
                <a:solidFill>
                  <a:srgbClr val="FF9900"/>
                </a:solidFill>
              </a:rPr>
              <a:t>ninth</a:t>
            </a:r>
            <a:r>
              <a:rPr lang="en-CA" sz="2800" b="1" dirty="0">
                <a:ln>
                  <a:solidFill>
                    <a:srgbClr val="0000FF"/>
                  </a:solidFill>
                </a:ln>
                <a:solidFill>
                  <a:srgbClr val="FF9900"/>
                </a:solidFill>
              </a:rPr>
              <a:t> day of the month at </a:t>
            </a:r>
            <a:r>
              <a:rPr lang="en-CA" sz="2800" b="1" u="sng" dirty="0">
                <a:ln>
                  <a:solidFill>
                    <a:srgbClr val="0000FF"/>
                  </a:solidFill>
                </a:ln>
                <a:solidFill>
                  <a:srgbClr val="FF9900"/>
                </a:solidFill>
              </a:rPr>
              <a:t>evenin</a:t>
            </a:r>
            <a:r>
              <a:rPr lang="en-CA" sz="2800" b="1" dirty="0">
                <a:ln>
                  <a:solidFill>
                    <a:srgbClr val="0000FF"/>
                  </a:solidFill>
                </a:ln>
                <a:solidFill>
                  <a:srgbClr val="FF9900"/>
                </a:solidFill>
              </a:rPr>
              <a:t>g, </a:t>
            </a:r>
            <a:r>
              <a:rPr lang="en-CA" sz="4000" b="1" dirty="0">
                <a:ln>
                  <a:solidFill>
                    <a:srgbClr val="0000FF"/>
                  </a:solidFill>
                </a:ln>
                <a:solidFill>
                  <a:srgbClr val="FF9900"/>
                </a:solidFill>
              </a:rPr>
              <a:t>from</a:t>
            </a:r>
            <a:r>
              <a:rPr lang="en-CA" sz="2800" b="1" dirty="0">
                <a:ln>
                  <a:solidFill>
                    <a:srgbClr val="0000FF"/>
                  </a:solidFill>
                </a:ln>
                <a:solidFill>
                  <a:srgbClr val="FF9900"/>
                </a:solidFill>
              </a:rPr>
              <a:t> </a:t>
            </a:r>
            <a:r>
              <a:rPr lang="en-CA" sz="3200" b="1" i="1" u="sng" dirty="0">
                <a:ln w="19050">
                  <a:solidFill>
                    <a:srgbClr val="0000FF"/>
                  </a:solidFill>
                </a:ln>
                <a:solidFill>
                  <a:srgbClr val="FF9900"/>
                </a:solidFill>
                <a:latin typeface="Comic Sans MS" panose="030F0702030302020204" pitchFamily="66" charset="0"/>
              </a:rPr>
              <a:t>EVENING TO EVENING</a:t>
            </a:r>
            <a:r>
              <a:rPr lang="en-CA" sz="3200" b="1" i="1" dirty="0">
                <a:ln w="19050">
                  <a:solidFill>
                    <a:srgbClr val="0000FF"/>
                  </a:solidFill>
                </a:ln>
                <a:solidFill>
                  <a:srgbClr val="FF9900"/>
                </a:solidFill>
                <a:latin typeface="Comic Sans MS" panose="030F0702030302020204" pitchFamily="66" charset="0"/>
              </a:rPr>
              <a:t>, you </a:t>
            </a:r>
            <a:r>
              <a:rPr lang="en-CA" sz="3200" b="1" i="1" u="sng" dirty="0">
                <a:ln w="19050">
                  <a:solidFill>
                    <a:srgbClr val="0000FF"/>
                  </a:solidFill>
                </a:ln>
                <a:solidFill>
                  <a:srgbClr val="FF9900"/>
                </a:solidFill>
                <a:latin typeface="Comic Sans MS" panose="030F0702030302020204" pitchFamily="66" charset="0"/>
              </a:rPr>
              <a:t>OBSERVE</a:t>
            </a:r>
            <a:r>
              <a:rPr lang="en-CA" sz="3200" b="1" i="1" dirty="0">
                <a:ln w="19050">
                  <a:solidFill>
                    <a:srgbClr val="0000FF"/>
                  </a:solidFill>
                </a:ln>
                <a:solidFill>
                  <a:srgbClr val="FF9900"/>
                </a:solidFill>
                <a:latin typeface="Comic Sans MS" panose="030F0702030302020204" pitchFamily="66" charset="0"/>
              </a:rPr>
              <a:t> your Shabbat.</a:t>
            </a:r>
            <a:endParaRPr lang="en-CA" sz="3200" b="1" i="1" dirty="0">
              <a:ln w="19050">
                <a:solidFill>
                  <a:srgbClr val="0000FF"/>
                </a:solidFill>
              </a:ln>
              <a:solidFill>
                <a:schemeClr val="tx1"/>
              </a:solidFill>
              <a:latin typeface="Comic Sans MS" panose="030F0702030302020204" pitchFamily="66" charset="0"/>
            </a:endParaRPr>
          </a:p>
        </p:txBody>
      </p:sp>
      <p:sp>
        <p:nvSpPr>
          <p:cNvPr id="20" name="Rectangle 19"/>
          <p:cNvSpPr/>
          <p:nvPr/>
        </p:nvSpPr>
        <p:spPr>
          <a:xfrm>
            <a:off x="5479455" y="2721123"/>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21" name="Rectangle 20"/>
          <p:cNvSpPr/>
          <p:nvPr/>
        </p:nvSpPr>
        <p:spPr>
          <a:xfrm>
            <a:off x="302284" y="1025235"/>
            <a:ext cx="3368149" cy="1441083"/>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9</a:t>
            </a:r>
            <a:r>
              <a:rPr lang="en-CA" sz="2800" dirty="0">
                <a:solidFill>
                  <a:schemeClr val="tx1"/>
                </a:solidFill>
              </a:rPr>
              <a:t> starts at </a:t>
            </a:r>
            <a:r>
              <a:rPr lang="en-CA" sz="2800" b="1" i="1" dirty="0">
                <a:solidFill>
                  <a:srgbClr val="CC00CC"/>
                </a:solidFill>
              </a:rPr>
              <a:t> </a:t>
            </a:r>
            <a:r>
              <a:rPr lang="en-CA" sz="2800" b="1" i="1" u="sng" dirty="0">
                <a:solidFill>
                  <a:srgbClr val="CC00CC"/>
                </a:solidFill>
              </a:rPr>
              <a:t>break</a:t>
            </a:r>
            <a:r>
              <a:rPr lang="en-CA" sz="2800" b="1" i="1" dirty="0">
                <a:solidFill>
                  <a:srgbClr val="CC00CC"/>
                </a:solidFill>
              </a:rPr>
              <a:t> of Dawn</a:t>
            </a:r>
            <a:r>
              <a:rPr lang="en-CA" sz="2800" dirty="0">
                <a:solidFill>
                  <a:schemeClr val="tx1"/>
                </a:solidFill>
              </a:rPr>
              <a:t> as per </a:t>
            </a:r>
            <a:br>
              <a:rPr lang="en-CA" sz="2800" dirty="0">
                <a:solidFill>
                  <a:schemeClr val="tx1"/>
                </a:solidFill>
              </a:rPr>
            </a:br>
            <a:r>
              <a:rPr lang="en-CA" sz="2800" b="1" i="1" dirty="0">
                <a:solidFill>
                  <a:srgbClr val="009999"/>
                </a:solidFill>
              </a:rPr>
              <a:t>Gen 1</a:t>
            </a:r>
            <a:r>
              <a:rPr lang="en-CA" sz="2800" i="1" dirty="0">
                <a:solidFill>
                  <a:srgbClr val="009999"/>
                </a:solidFill>
              </a:rPr>
              <a:t> </a:t>
            </a:r>
            <a:r>
              <a:rPr lang="en-CA" sz="2800" dirty="0">
                <a:solidFill>
                  <a:schemeClr val="tx1"/>
                </a:solidFill>
              </a:rPr>
              <a:t>- </a:t>
            </a:r>
            <a:r>
              <a:rPr lang="en-CA" sz="2800" b="1" i="1" dirty="0">
                <a:solidFill>
                  <a:srgbClr val="0000FF"/>
                </a:solidFill>
              </a:rPr>
              <a:t>Creation. </a:t>
            </a:r>
          </a:p>
        </p:txBody>
      </p:sp>
      <p:sp>
        <p:nvSpPr>
          <p:cNvPr id="6" name="Rectangle 5"/>
          <p:cNvSpPr/>
          <p:nvPr/>
        </p:nvSpPr>
        <p:spPr>
          <a:xfrm>
            <a:off x="18541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2070847" y="3181846"/>
            <a:ext cx="3974"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900694" y="272758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2800" b="1" dirty="0">
                <a:solidFill>
                  <a:srgbClr val="FF9900"/>
                </a:solidFill>
              </a:rPr>
              <a:t>Sunrise</a:t>
            </a:r>
          </a:p>
        </p:txBody>
      </p:sp>
      <p:sp>
        <p:nvSpPr>
          <p:cNvPr id="36" name="Rectangle 35"/>
          <p:cNvSpPr/>
          <p:nvPr/>
        </p:nvSpPr>
        <p:spPr>
          <a:xfrm>
            <a:off x="6736080" y="3465901"/>
            <a:ext cx="239642"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6756399" y="3086665"/>
            <a:ext cx="278255" cy="1298938"/>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8326582" y="18950"/>
            <a:ext cx="3674327"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300" b="1" i="1" dirty="0">
                <a:ln>
                  <a:solidFill>
                    <a:sysClr val="windowText" lastClr="000000"/>
                  </a:solidFill>
                </a:ln>
                <a:solidFill>
                  <a:srgbClr val="FF9900"/>
                </a:solidFill>
                <a:latin typeface="Comic Sans MS" panose="030F0702030302020204" pitchFamily="66" charset="0"/>
              </a:rPr>
              <a:t>From </a:t>
            </a:r>
            <a:r>
              <a:rPr lang="en-CA" sz="4300" b="1" i="1" u="sng" dirty="0">
                <a:ln>
                  <a:solidFill>
                    <a:sysClr val="windowText" lastClr="000000"/>
                  </a:solidFill>
                </a:ln>
                <a:solidFill>
                  <a:srgbClr val="FF9900"/>
                </a:solidFill>
                <a:latin typeface="Comic Sans MS" panose="030F0702030302020204" pitchFamily="66" charset="0"/>
              </a:rPr>
              <a:t>Even</a:t>
            </a:r>
            <a:r>
              <a:rPr lang="en-CA" sz="4300" b="1" i="1" dirty="0">
                <a:ln>
                  <a:solidFill>
                    <a:sysClr val="windowText" lastClr="000000"/>
                  </a:solidFill>
                </a:ln>
                <a:solidFill>
                  <a:srgbClr val="FF9900"/>
                </a:solidFill>
                <a:latin typeface="Comic Sans MS" panose="030F0702030302020204" pitchFamily="66" charset="0"/>
              </a:rPr>
              <a:t> …</a:t>
            </a:r>
          </a:p>
        </p:txBody>
      </p:sp>
      <p:cxnSp>
        <p:nvCxnSpPr>
          <p:cNvPr id="24" name="Straight Arrow Connector 23"/>
          <p:cNvCxnSpPr/>
          <p:nvPr/>
        </p:nvCxnSpPr>
        <p:spPr>
          <a:xfrm flipV="1">
            <a:off x="6880860" y="4265764"/>
            <a:ext cx="5163279" cy="9056"/>
          </a:xfrm>
          <a:prstGeom prst="straightConnector1">
            <a:avLst/>
          </a:prstGeom>
          <a:ln w="76200">
            <a:solidFill>
              <a:srgbClr val="95F1FD"/>
            </a:solidFill>
            <a:headEnd type="oval"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284374" y="4542933"/>
            <a:ext cx="4681023" cy="2160044"/>
          </a:xfrm>
          <a:prstGeom prst="rect">
            <a:avLst/>
          </a:prstGeom>
          <a:solidFill>
            <a:srgbClr val="00B050"/>
          </a:solidFill>
          <a:ln w="3810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The timing for this command </a:t>
            </a:r>
            <a:br>
              <a:rPr lang="en-CA" sz="2800" dirty="0">
                <a:solidFill>
                  <a:schemeClr val="tx1"/>
                </a:solidFill>
              </a:rPr>
            </a:br>
            <a:r>
              <a:rPr lang="en-CA" sz="2800" dirty="0">
                <a:solidFill>
                  <a:schemeClr val="tx1"/>
                </a:solidFill>
              </a:rPr>
              <a:t>is always AFTER THE SUNSET;</a:t>
            </a:r>
            <a:br>
              <a:rPr lang="en-CA" sz="2800" dirty="0">
                <a:solidFill>
                  <a:schemeClr val="tx1"/>
                </a:solidFill>
              </a:rPr>
            </a:br>
            <a:r>
              <a:rPr lang="en-CA" sz="2800" u="sng" dirty="0">
                <a:solidFill>
                  <a:schemeClr val="tx1"/>
                </a:solidFill>
              </a:rPr>
              <a:t>not before sunset</a:t>
            </a:r>
            <a:r>
              <a:rPr lang="en-CA" sz="2800" dirty="0">
                <a:solidFill>
                  <a:schemeClr val="tx1"/>
                </a:solidFill>
              </a:rPr>
              <a:t> as rabbinical teachers often demand </a:t>
            </a:r>
            <a:r>
              <a:rPr lang="en-CA" sz="2800" b="1" u="sng" dirty="0">
                <a:solidFill>
                  <a:schemeClr val="tx1"/>
                </a:solidFill>
              </a:rPr>
              <a:t>and</a:t>
            </a:r>
            <a:r>
              <a:rPr lang="en-CA" sz="2800" dirty="0">
                <a:solidFill>
                  <a:schemeClr val="tx1"/>
                </a:solidFill>
              </a:rPr>
              <a:t> expect others to believe.</a:t>
            </a:r>
          </a:p>
        </p:txBody>
      </p:sp>
      <p:cxnSp>
        <p:nvCxnSpPr>
          <p:cNvPr id="19" name="Straight Connector 18"/>
          <p:cNvCxnSpPr/>
          <p:nvPr/>
        </p:nvCxnSpPr>
        <p:spPr>
          <a:xfrm flipH="1" flipV="1">
            <a:off x="6689292" y="3181846"/>
            <a:ext cx="9390" cy="1111480"/>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a:xfrm>
            <a:off x="11497491" y="6323411"/>
            <a:ext cx="435432" cy="365125"/>
          </a:xfrm>
        </p:spPr>
        <p:txBody>
          <a:bodyPr/>
          <a:lstStyle/>
          <a:p>
            <a:fld id="{0FAB87E4-7748-4117-92E5-790DAABEC644}" type="slidenum">
              <a:rPr lang="en-US" sz="1400" b="1" smtClean="0">
                <a:solidFill>
                  <a:schemeClr val="tx1"/>
                </a:solidFill>
              </a:rPr>
              <a:t>64</a:t>
            </a:fld>
            <a:endParaRPr lang="en-US" sz="1400" b="1" dirty="0">
              <a:solidFill>
                <a:schemeClr val="tx1"/>
              </a:solidFill>
            </a:endParaRPr>
          </a:p>
        </p:txBody>
      </p:sp>
      <p:sp>
        <p:nvSpPr>
          <p:cNvPr id="25" name="Rectangle 24"/>
          <p:cNvSpPr/>
          <p:nvPr/>
        </p:nvSpPr>
        <p:spPr>
          <a:xfrm>
            <a:off x="7159868" y="2753084"/>
            <a:ext cx="2692677" cy="642186"/>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300" b="1" i="1" dirty="0">
                <a:ln>
                  <a:solidFill>
                    <a:sysClr val="windowText" lastClr="000000"/>
                  </a:solidFill>
                </a:ln>
                <a:solidFill>
                  <a:srgbClr val="FF9900"/>
                </a:solidFill>
                <a:latin typeface="Comic Sans MS" panose="030F0702030302020204" pitchFamily="66" charset="0"/>
              </a:rPr>
              <a:t>to </a:t>
            </a:r>
            <a:r>
              <a:rPr lang="en-CA" sz="4300" b="1" i="1" u="sng" dirty="0">
                <a:ln>
                  <a:solidFill>
                    <a:sysClr val="windowText" lastClr="000000"/>
                  </a:solidFill>
                </a:ln>
                <a:solidFill>
                  <a:srgbClr val="FF9900"/>
                </a:solidFill>
                <a:latin typeface="Comic Sans MS" panose="030F0702030302020204" pitchFamily="66" charset="0"/>
              </a:rPr>
              <a:t>Even</a:t>
            </a:r>
            <a:r>
              <a:rPr lang="en-CA" sz="4300" b="1" i="1" dirty="0">
                <a:ln>
                  <a:solidFill>
                    <a:sysClr val="windowText" lastClr="000000"/>
                  </a:solidFill>
                </a:ln>
                <a:solidFill>
                  <a:srgbClr val="FF9900"/>
                </a:solidFill>
                <a:latin typeface="Comic Sans MS" panose="030F0702030302020204" pitchFamily="66" charset="0"/>
              </a:rPr>
              <a:t>.</a:t>
            </a:r>
          </a:p>
        </p:txBody>
      </p:sp>
    </p:spTree>
    <p:extLst>
      <p:ext uri="{BB962C8B-B14F-4D97-AF65-F5344CB8AC3E}">
        <p14:creationId xmlns:p14="http://schemas.microsoft.com/office/powerpoint/2010/main" val="3435180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22" presetClass="emph" presetSubtype="0" repeatCount="3000" fill="hold" grpId="1" nodeType="withEffect">
                                  <p:stCondLst>
                                    <p:cond delay="1500"/>
                                  </p:stCondLst>
                                  <p:childTnLst>
                                    <p:animClr clrSpc="hsl" dir="cw">
                                      <p:cBhvr override="childStyle">
                                        <p:cTn id="16" dur="500" fill="hold"/>
                                        <p:tgtEl>
                                          <p:spTgt spid="18"/>
                                        </p:tgtEl>
                                        <p:attrNameLst>
                                          <p:attrName>style.color</p:attrName>
                                        </p:attrNameLst>
                                      </p:cBhvr>
                                      <p:by>
                                        <p:hsl h="-7200000" s="0" l="0"/>
                                      </p:by>
                                    </p:animClr>
                                    <p:animClr clrSpc="hsl" dir="cw">
                                      <p:cBhvr>
                                        <p:cTn id="17" dur="500" fill="hold"/>
                                        <p:tgtEl>
                                          <p:spTgt spid="18"/>
                                        </p:tgtEl>
                                        <p:attrNameLst>
                                          <p:attrName>fillcolor</p:attrName>
                                        </p:attrNameLst>
                                      </p:cBhvr>
                                      <p:by>
                                        <p:hsl h="-7200000" s="0" l="0"/>
                                      </p:by>
                                    </p:animClr>
                                    <p:animClr clrSpc="hsl" dir="cw">
                                      <p:cBhvr>
                                        <p:cTn id="18" dur="500" fill="hold"/>
                                        <p:tgtEl>
                                          <p:spTgt spid="18"/>
                                        </p:tgtEl>
                                        <p:attrNameLst>
                                          <p:attrName>stroke.color</p:attrName>
                                        </p:attrNameLst>
                                      </p:cBhvr>
                                      <p:by>
                                        <p:hsl h="-7200000" s="0" l="0"/>
                                      </p:by>
                                    </p:animClr>
                                    <p:set>
                                      <p:cBhvr>
                                        <p:cTn id="19" dur="500" fill="hold"/>
                                        <p:tgtEl>
                                          <p:spTgt spid="18"/>
                                        </p:tgtEl>
                                        <p:attrNameLst>
                                          <p:attrName>fill.type</p:attrName>
                                        </p:attrNameLst>
                                      </p:cBhvr>
                                      <p:to>
                                        <p:strVal val="solid"/>
                                      </p:to>
                                    </p:set>
                                  </p:childTnLst>
                                </p:cTn>
                              </p:par>
                              <p:par>
                                <p:cTn id="20" presetID="2" presetClass="entr" presetSubtype="2" fill="hold" grpId="0" nodeType="withEffect">
                                  <p:stCondLst>
                                    <p:cond delay="175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1250" fill="hold"/>
                                        <p:tgtEl>
                                          <p:spTgt spid="36"/>
                                        </p:tgtEl>
                                        <p:attrNameLst>
                                          <p:attrName>ppt_x</p:attrName>
                                        </p:attrNameLst>
                                      </p:cBhvr>
                                      <p:tavLst>
                                        <p:tav tm="0">
                                          <p:val>
                                            <p:strVal val="1+#ppt_w/2"/>
                                          </p:val>
                                        </p:tav>
                                        <p:tav tm="100000">
                                          <p:val>
                                            <p:strVal val="#ppt_x"/>
                                          </p:val>
                                        </p:tav>
                                      </p:tavLst>
                                    </p:anim>
                                    <p:anim calcmode="lin" valueType="num">
                                      <p:cBhvr additive="base">
                                        <p:cTn id="23" dur="1250" fill="hold"/>
                                        <p:tgtEl>
                                          <p:spTgt spid="36"/>
                                        </p:tgtEl>
                                        <p:attrNameLst>
                                          <p:attrName>ppt_y</p:attrName>
                                        </p:attrNameLst>
                                      </p:cBhvr>
                                      <p:tavLst>
                                        <p:tav tm="0">
                                          <p:val>
                                            <p:strVal val="#ppt_y"/>
                                          </p:val>
                                        </p:tav>
                                        <p:tav tm="100000">
                                          <p:val>
                                            <p:strVal val="#ppt_y"/>
                                          </p:val>
                                        </p:tav>
                                      </p:tavLst>
                                    </p:anim>
                                  </p:childTnLst>
                                </p:cTn>
                              </p:par>
                              <p:par>
                                <p:cTn id="24" presetID="21" presetClass="entr" presetSubtype="8" repeatCount="5000" fill="hold" grpId="0" nodeType="withEffect">
                                  <p:stCondLst>
                                    <p:cond delay="2000"/>
                                  </p:stCondLst>
                                  <p:childTnLst>
                                    <p:set>
                                      <p:cBhvr>
                                        <p:cTn id="25" dur="1" fill="hold">
                                          <p:stCondLst>
                                            <p:cond delay="0"/>
                                          </p:stCondLst>
                                        </p:cTn>
                                        <p:tgtEl>
                                          <p:spTgt spid="7"/>
                                        </p:tgtEl>
                                        <p:attrNameLst>
                                          <p:attrName>style.visibility</p:attrName>
                                        </p:attrNameLst>
                                      </p:cBhvr>
                                      <p:to>
                                        <p:strVal val="visible"/>
                                      </p:to>
                                    </p:set>
                                    <p:animEffect transition="in" filter="wheel(8)">
                                      <p:cBhvr>
                                        <p:cTn id="26" dur="500"/>
                                        <p:tgtEl>
                                          <p:spTgt spid="7"/>
                                        </p:tgtEl>
                                      </p:cBhvr>
                                    </p:animEffect>
                                  </p:childTnLst>
                                </p:cTn>
                              </p:par>
                            </p:childTnLst>
                          </p:cTn>
                        </p:par>
                        <p:par>
                          <p:cTn id="27" fill="hold">
                            <p:stCondLst>
                              <p:cond delay="4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3000"/>
                                        <p:tgtEl>
                                          <p:spTgt spid="8"/>
                                        </p:tgtEl>
                                      </p:cBhvr>
                                    </p:animEffect>
                                  </p:childTnLst>
                                </p:cTn>
                              </p:par>
                              <p:par>
                                <p:cTn id="31" presetID="42" presetClass="entr" presetSubtype="0" fill="hold" grpId="0" nodeType="withEffect">
                                  <p:stCondLst>
                                    <p:cond delay="275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par>
                                <p:cTn id="36" presetID="22" presetClass="emph" presetSubtype="0" repeatCount="3000" fill="hold" grpId="1" nodeType="withEffect">
                                  <p:stCondLst>
                                    <p:cond delay="3500"/>
                                  </p:stCondLst>
                                  <p:childTnLst>
                                    <p:animClr clrSpc="hsl" dir="cw">
                                      <p:cBhvr override="childStyle">
                                        <p:cTn id="37" dur="500" fill="hold"/>
                                        <p:tgtEl>
                                          <p:spTgt spid="25"/>
                                        </p:tgtEl>
                                        <p:attrNameLst>
                                          <p:attrName>style.color</p:attrName>
                                        </p:attrNameLst>
                                      </p:cBhvr>
                                      <p:by>
                                        <p:hsl h="-7200000" s="0" l="0"/>
                                      </p:by>
                                    </p:animClr>
                                    <p:animClr clrSpc="hsl" dir="cw">
                                      <p:cBhvr>
                                        <p:cTn id="38" dur="500" fill="hold"/>
                                        <p:tgtEl>
                                          <p:spTgt spid="25"/>
                                        </p:tgtEl>
                                        <p:attrNameLst>
                                          <p:attrName>fillcolor</p:attrName>
                                        </p:attrNameLst>
                                      </p:cBhvr>
                                      <p:by>
                                        <p:hsl h="-7200000" s="0" l="0"/>
                                      </p:by>
                                    </p:animClr>
                                    <p:animClr clrSpc="hsl" dir="cw">
                                      <p:cBhvr>
                                        <p:cTn id="39" dur="500" fill="hold"/>
                                        <p:tgtEl>
                                          <p:spTgt spid="25"/>
                                        </p:tgtEl>
                                        <p:attrNameLst>
                                          <p:attrName>stroke.color</p:attrName>
                                        </p:attrNameLst>
                                      </p:cBhvr>
                                      <p:by>
                                        <p:hsl h="-7200000" s="0" l="0"/>
                                      </p:by>
                                    </p:animClr>
                                    <p:set>
                                      <p:cBhvr>
                                        <p:cTn id="40" dur="500" fill="hold"/>
                                        <p:tgtEl>
                                          <p:spTgt spid="25"/>
                                        </p:tgtEl>
                                        <p:attrNameLst>
                                          <p:attrName>fill.type</p:attrName>
                                        </p:attrNameLst>
                                      </p:cBhvr>
                                      <p:to>
                                        <p:strVal val="solid"/>
                                      </p:to>
                                    </p:set>
                                  </p:childTnLst>
                                </p:cTn>
                              </p:par>
                              <p:par>
                                <p:cTn id="41" presetID="22" presetClass="entr" presetSubtype="8" fill="hold" nodeType="withEffect">
                                  <p:stCondLst>
                                    <p:cond delay="300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3000"/>
                                        <p:tgtEl>
                                          <p:spTgt spid="24"/>
                                        </p:tgtEl>
                                      </p:cBhvr>
                                    </p:animEffect>
                                  </p:childTnLst>
                                </p:cTn>
                              </p:par>
                              <p:par>
                                <p:cTn id="44" presetID="63" presetClass="path" presetSubtype="0" accel="50000" decel="50000" fill="hold" grpId="2" nodeType="withEffect">
                                  <p:stCondLst>
                                    <p:cond delay="3000"/>
                                  </p:stCondLst>
                                  <p:childTnLst>
                                    <p:animMotion origin="layout" path="M -0.00378 0.00185 L 0.43372 0.00856 " pathEditMode="relative" rAng="0" ptsTypes="AA">
                                      <p:cBhvr>
                                        <p:cTn id="45" dur="3500" fill="hold"/>
                                        <p:tgtEl>
                                          <p:spTgt spid="25"/>
                                        </p:tgtEl>
                                        <p:attrNameLst>
                                          <p:attrName>ppt_x</p:attrName>
                                          <p:attrName>ppt_y</p:attrName>
                                        </p:attrNameLst>
                                      </p:cBhvr>
                                      <p:rCtr x="21875" y="324"/>
                                    </p:animMotion>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36" grpId="0" animBg="1"/>
      <p:bldP spid="7" grpId="0" animBg="1"/>
      <p:bldP spid="18" grpId="0" animBg="1"/>
      <p:bldP spid="18" grpId="1" animBg="1"/>
      <p:bldP spid="14" grpId="0" animBg="1"/>
      <p:bldP spid="25" grpId="0" animBg="1"/>
      <p:bldP spid="25" grpId="1" animBg="1"/>
      <p:bldP spid="25" grpId="2"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3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9900">
              <a:alpha val="79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82697" y="89516"/>
            <a:ext cx="11861442" cy="6569071"/>
          </a:xfrm>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a:scene3d>
            <a:camera prst="orthographicFront"/>
            <a:lightRig rig="threePt" dir="t"/>
          </a:scene3d>
          <a:sp3d>
            <a:bevel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r>
              <a:rPr lang="en-US" sz="800" dirty="0">
                <a:solidFill>
                  <a:schemeClr val="tx1">
                    <a:lumMod val="95000"/>
                    <a:lumOff val="5000"/>
                  </a:schemeClr>
                </a:solidFill>
              </a:rPr>
              <a:t/>
            </a:r>
            <a:br>
              <a:rPr lang="en-US" sz="800" dirty="0">
                <a:solidFill>
                  <a:schemeClr val="tx1">
                    <a:lumMod val="95000"/>
                    <a:lumOff val="5000"/>
                  </a:schemeClr>
                </a:solidFill>
              </a:rPr>
            </a:br>
            <a:endParaRPr lang="en-US" sz="2800" dirty="0">
              <a:solidFill>
                <a:schemeClr val="tx1">
                  <a:lumMod val="95000"/>
                  <a:lumOff val="5000"/>
                </a:schemeClr>
              </a:solidFill>
            </a:endParaRP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254904" y="3481463"/>
            <a:ext cx="892963"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4040689" y="3476866"/>
            <a:ext cx="2418035" cy="631372"/>
          </a:xfrm>
          <a:prstGeom prst="rect">
            <a:avLst/>
          </a:prstGeom>
          <a:solidFill>
            <a:srgbClr val="002060"/>
          </a:solidFill>
          <a:ln w="3810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Tishri 9 </a:t>
            </a:r>
          </a:p>
        </p:txBody>
      </p:sp>
      <p:sp>
        <p:nvSpPr>
          <p:cNvPr id="9" name="Rectangle 8"/>
          <p:cNvSpPr/>
          <p:nvPr/>
        </p:nvSpPr>
        <p:spPr>
          <a:xfrm>
            <a:off x="1411396" y="3469895"/>
            <a:ext cx="2437942" cy="631372"/>
          </a:xfrm>
          <a:prstGeom prst="rect">
            <a:avLst/>
          </a:prstGeom>
          <a:solidFill>
            <a:srgbClr val="FFFF00"/>
          </a:solidFill>
          <a:ln w="1905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9</a:t>
            </a:r>
            <a:endParaRPr lang="en-CA" sz="3600" b="1" i="1" dirty="0">
              <a:ln w="12700">
                <a:solidFill>
                  <a:srgbClr val="0000FF"/>
                </a:solidFill>
              </a:ln>
              <a:solidFill>
                <a:srgbClr val="CC66FF"/>
              </a:solidFill>
            </a:endParaRPr>
          </a:p>
        </p:txBody>
      </p:sp>
      <p:cxnSp>
        <p:nvCxnSpPr>
          <p:cNvPr id="11" name="Straight Connector 10"/>
          <p:cNvCxnSpPr/>
          <p:nvPr/>
        </p:nvCxnSpPr>
        <p:spPr>
          <a:xfrm flipH="1" flipV="1">
            <a:off x="1191614" y="2433059"/>
            <a:ext cx="17216" cy="1695468"/>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4904" y="199935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17" name="Rectangle 16"/>
          <p:cNvSpPr/>
          <p:nvPr/>
        </p:nvSpPr>
        <p:spPr>
          <a:xfrm>
            <a:off x="179495" y="4980952"/>
            <a:ext cx="10310705" cy="1696973"/>
          </a:xfrm>
          <a:prstGeom prst="rect">
            <a:avLst/>
          </a:prstGeom>
          <a:solidFill>
            <a:schemeClr val="accent2">
              <a:lumMod val="60000"/>
              <a:lumOff val="40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r>
              <a:rPr lang="en-CA" sz="3200" i="1" dirty="0">
                <a:ln>
                  <a:solidFill>
                    <a:srgbClr val="FF00FF"/>
                  </a:solidFill>
                </a:ln>
                <a:solidFill>
                  <a:srgbClr val="009999"/>
                </a:solidFill>
                <a:latin typeface="Georgia" panose="02040502050405020303" pitchFamily="18" charset="0"/>
              </a:rPr>
              <a:t>Lev 23:32 </a:t>
            </a:r>
            <a:r>
              <a:rPr lang="en-CA" sz="3200" dirty="0">
                <a:solidFill>
                  <a:schemeClr val="tx1"/>
                </a:solidFill>
              </a:rPr>
              <a:t>– </a:t>
            </a:r>
            <a:r>
              <a:rPr lang="en-CA" sz="3200" b="1" dirty="0">
                <a:ln>
                  <a:solidFill>
                    <a:srgbClr val="0000FF"/>
                  </a:solidFill>
                </a:ln>
                <a:solidFill>
                  <a:srgbClr val="FF9900"/>
                </a:solidFill>
              </a:rPr>
              <a:t>On the </a:t>
            </a:r>
            <a:r>
              <a:rPr lang="en-CA" sz="3200" b="1" u="sng" dirty="0">
                <a:ln>
                  <a:solidFill>
                    <a:srgbClr val="0000FF"/>
                  </a:solidFill>
                </a:ln>
                <a:solidFill>
                  <a:srgbClr val="FF9900"/>
                </a:solidFill>
              </a:rPr>
              <a:t>ninth</a:t>
            </a:r>
            <a:r>
              <a:rPr lang="en-CA" sz="3200" b="1" dirty="0">
                <a:ln>
                  <a:solidFill>
                    <a:srgbClr val="0000FF"/>
                  </a:solidFill>
                </a:ln>
                <a:solidFill>
                  <a:srgbClr val="FF9900"/>
                </a:solidFill>
              </a:rPr>
              <a:t> day of the month at </a:t>
            </a:r>
            <a:r>
              <a:rPr lang="en-CA" sz="3200" b="1" u="sng" dirty="0">
                <a:ln>
                  <a:solidFill>
                    <a:srgbClr val="0000FF"/>
                  </a:solidFill>
                </a:ln>
                <a:solidFill>
                  <a:srgbClr val="FF9900"/>
                </a:solidFill>
              </a:rPr>
              <a:t>evenin</a:t>
            </a:r>
            <a:r>
              <a:rPr lang="en-CA" sz="3200" b="1" dirty="0">
                <a:ln>
                  <a:solidFill>
                    <a:srgbClr val="0000FF"/>
                  </a:solidFill>
                </a:ln>
                <a:solidFill>
                  <a:srgbClr val="FF9900"/>
                </a:solidFill>
              </a:rPr>
              <a:t>g,</a:t>
            </a:r>
            <a:br>
              <a:rPr lang="en-CA" sz="3200" b="1" dirty="0">
                <a:ln>
                  <a:solidFill>
                    <a:srgbClr val="0000FF"/>
                  </a:solidFill>
                </a:ln>
                <a:solidFill>
                  <a:srgbClr val="FF9900"/>
                </a:solidFill>
              </a:rPr>
            </a:br>
            <a:r>
              <a:rPr lang="en-CA" sz="3200" b="1" dirty="0">
                <a:ln>
                  <a:solidFill>
                    <a:srgbClr val="0000FF"/>
                  </a:solidFill>
                </a:ln>
                <a:solidFill>
                  <a:srgbClr val="FF9900"/>
                </a:solidFill>
              </a:rPr>
              <a:t>           from </a:t>
            </a:r>
            <a:r>
              <a:rPr lang="en-CA" sz="3200" b="1" i="1" u="sng" dirty="0">
                <a:ln w="19050">
                  <a:solidFill>
                    <a:srgbClr val="0000FF"/>
                  </a:solidFill>
                </a:ln>
                <a:solidFill>
                  <a:srgbClr val="FF9900"/>
                </a:solidFill>
                <a:latin typeface="Comic Sans MS" panose="030F0702030302020204" pitchFamily="66" charset="0"/>
              </a:rPr>
              <a:t>EVENING TO EVENING</a:t>
            </a:r>
            <a:r>
              <a:rPr lang="en-CA" sz="3200" b="1" i="1" dirty="0">
                <a:ln w="19050">
                  <a:solidFill>
                    <a:srgbClr val="0000FF"/>
                  </a:solidFill>
                </a:ln>
                <a:solidFill>
                  <a:srgbClr val="FF9900"/>
                </a:solidFill>
                <a:latin typeface="Comic Sans MS" panose="030F0702030302020204" pitchFamily="66" charset="0"/>
              </a:rPr>
              <a:t>, you       		                   </a:t>
            </a:r>
            <a:br>
              <a:rPr lang="en-CA" sz="3200" b="1" i="1" dirty="0">
                <a:ln w="19050">
                  <a:solidFill>
                    <a:srgbClr val="0000FF"/>
                  </a:solidFill>
                </a:ln>
                <a:solidFill>
                  <a:srgbClr val="FF9900"/>
                </a:solidFill>
                <a:latin typeface="Comic Sans MS" panose="030F0702030302020204" pitchFamily="66" charset="0"/>
              </a:rPr>
            </a:br>
            <a:r>
              <a:rPr lang="en-CA" sz="3200" b="1" i="1" dirty="0">
                <a:ln w="19050">
                  <a:solidFill>
                    <a:srgbClr val="0000FF"/>
                  </a:solidFill>
                </a:ln>
                <a:solidFill>
                  <a:srgbClr val="FF9900"/>
                </a:solidFill>
                <a:latin typeface="Comic Sans MS" panose="030F0702030302020204" pitchFamily="66" charset="0"/>
              </a:rPr>
              <a:t>                                    </a:t>
            </a:r>
            <a:r>
              <a:rPr lang="en-CA" sz="2000" b="1" i="1" dirty="0">
                <a:ln w="19050">
                  <a:solidFill>
                    <a:srgbClr val="0000FF"/>
                  </a:solidFill>
                </a:ln>
                <a:solidFill>
                  <a:srgbClr val="FF9900"/>
                </a:solidFill>
                <a:latin typeface="Comic Sans MS" panose="030F0702030302020204" pitchFamily="66" charset="0"/>
              </a:rPr>
              <a:t>  </a:t>
            </a:r>
            <a:r>
              <a:rPr lang="en-CA" sz="3200" b="1" i="1" dirty="0">
                <a:ln w="19050">
                  <a:solidFill>
                    <a:srgbClr val="0000FF"/>
                  </a:solidFill>
                </a:ln>
                <a:solidFill>
                  <a:srgbClr val="FF9900"/>
                </a:solidFill>
                <a:latin typeface="Comic Sans MS" panose="030F0702030302020204" pitchFamily="66" charset="0"/>
              </a:rPr>
              <a:t>your Shabbat.</a:t>
            </a:r>
            <a:endParaRPr lang="en-CA" sz="3200" b="1" i="1" dirty="0">
              <a:ln w="19050">
                <a:solidFill>
                  <a:srgbClr val="0000FF"/>
                </a:solidFill>
              </a:ln>
              <a:solidFill>
                <a:schemeClr val="tx1"/>
              </a:solidFill>
              <a:latin typeface="Comic Sans MS" panose="030F0702030302020204" pitchFamily="66" charset="0"/>
            </a:endParaRPr>
          </a:p>
        </p:txBody>
      </p:sp>
      <p:sp>
        <p:nvSpPr>
          <p:cNvPr id="20" name="Rectangle 19"/>
          <p:cNvSpPr/>
          <p:nvPr/>
        </p:nvSpPr>
        <p:spPr>
          <a:xfrm>
            <a:off x="2686753" y="3032289"/>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21" name="Rectangle 20"/>
          <p:cNvSpPr/>
          <p:nvPr/>
        </p:nvSpPr>
        <p:spPr>
          <a:xfrm>
            <a:off x="121733" y="97037"/>
            <a:ext cx="11922405" cy="642861"/>
          </a:xfrm>
          <a:prstGeom prst="rect">
            <a:avLst/>
          </a:prstGeom>
          <a:no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i="1" dirty="0">
                <a:ln>
                  <a:solidFill>
                    <a:srgbClr val="FF00FF"/>
                  </a:solidFill>
                </a:ln>
                <a:solidFill>
                  <a:srgbClr val="0000FF"/>
                </a:solidFill>
                <a:effectLst>
                  <a:glow rad="127000">
                    <a:srgbClr val="FFFF00"/>
                  </a:glow>
                </a:effectLst>
                <a:latin typeface="Georgia" panose="02040502050405020303" pitchFamily="18" charset="0"/>
              </a:rPr>
              <a:t>Covenant Calendar Count  </a:t>
            </a:r>
            <a:r>
              <a:rPr lang="en-CA" sz="2800" b="1" dirty="0">
                <a:solidFill>
                  <a:schemeClr val="bg1"/>
                </a:solidFill>
              </a:rPr>
              <a:t>Tishri</a:t>
            </a:r>
            <a:r>
              <a:rPr lang="en-CA" sz="2800" dirty="0">
                <a:solidFill>
                  <a:schemeClr val="tx1"/>
                </a:solidFill>
              </a:rPr>
              <a:t> </a:t>
            </a:r>
            <a:r>
              <a:rPr lang="en-CA" sz="2800" b="1" dirty="0">
                <a:solidFill>
                  <a:schemeClr val="tx1"/>
                </a:solidFill>
                <a:effectLst>
                  <a:glow rad="127000">
                    <a:srgbClr val="95F1FD"/>
                  </a:glow>
                </a:effectLst>
              </a:rPr>
              <a:t>9</a:t>
            </a:r>
            <a:r>
              <a:rPr lang="en-CA" sz="2800" dirty="0">
                <a:solidFill>
                  <a:schemeClr val="tx1"/>
                </a:solidFill>
              </a:rPr>
              <a:t> – Preparing for </a:t>
            </a:r>
            <a:r>
              <a:rPr lang="en-CA" sz="2800" b="1" dirty="0">
                <a:solidFill>
                  <a:srgbClr val="0000FF"/>
                </a:solidFill>
                <a:effectLst>
                  <a:glow rad="203200">
                    <a:schemeClr val="accent4">
                      <a:satMod val="175000"/>
                      <a:alpha val="82000"/>
                    </a:schemeClr>
                  </a:glow>
                </a:effectLst>
              </a:rPr>
              <a:t>Atonement</a:t>
            </a:r>
            <a:r>
              <a:rPr lang="en-CA" sz="2800" b="1" dirty="0">
                <a:solidFill>
                  <a:srgbClr val="0000FF"/>
                </a:solidFill>
              </a:rPr>
              <a:t> </a:t>
            </a:r>
            <a:r>
              <a:rPr lang="en-CA" sz="2800" b="1" dirty="0">
                <a:solidFill>
                  <a:srgbClr val="0000FF"/>
                </a:solidFill>
                <a:effectLst>
                  <a:glow rad="203200">
                    <a:schemeClr val="accent4">
                      <a:satMod val="175000"/>
                      <a:alpha val="82000"/>
                    </a:schemeClr>
                  </a:glow>
                </a:effectLst>
              </a:rPr>
              <a:t>Sabbath</a:t>
            </a:r>
            <a:r>
              <a:rPr lang="en-CA" sz="2800" b="1" dirty="0">
                <a:solidFill>
                  <a:srgbClr val="0000FF"/>
                </a:solidFill>
              </a:rPr>
              <a:t>! </a:t>
            </a:r>
          </a:p>
        </p:txBody>
      </p:sp>
      <p:sp>
        <p:nvSpPr>
          <p:cNvPr id="6" name="Rectangle 5"/>
          <p:cNvSpPr/>
          <p:nvPr/>
        </p:nvSpPr>
        <p:spPr>
          <a:xfrm>
            <a:off x="1247888" y="3473609"/>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1415272" y="3311371"/>
            <a:ext cx="12000" cy="81715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12373" y="2974622"/>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10" name="Slide Number Placeholder 9"/>
          <p:cNvSpPr>
            <a:spLocks noGrp="1"/>
          </p:cNvSpPr>
          <p:nvPr>
            <p:ph type="sldNum" sz="quarter" idx="12"/>
          </p:nvPr>
        </p:nvSpPr>
        <p:spPr>
          <a:xfrm>
            <a:off x="11806101" y="6563441"/>
            <a:ext cx="435432" cy="365125"/>
          </a:xfrm>
        </p:spPr>
        <p:txBody>
          <a:bodyPr/>
          <a:lstStyle/>
          <a:p>
            <a:fld id="{0FAB87E4-7748-4117-92E5-790DAABEC644}" type="slidenum">
              <a:rPr lang="en-US" sz="1400" b="1" smtClean="0">
                <a:solidFill>
                  <a:schemeClr val="tx1"/>
                </a:solidFill>
              </a:rPr>
              <a:t>65</a:t>
            </a:fld>
            <a:endParaRPr lang="en-US" sz="1400" b="1" dirty="0">
              <a:solidFill>
                <a:schemeClr val="tx1"/>
              </a:solidFill>
            </a:endParaRPr>
          </a:p>
        </p:txBody>
      </p:sp>
      <p:sp>
        <p:nvSpPr>
          <p:cNvPr id="18" name="Rectangle 17"/>
          <p:cNvSpPr/>
          <p:nvPr/>
        </p:nvSpPr>
        <p:spPr>
          <a:xfrm>
            <a:off x="1147867" y="879714"/>
            <a:ext cx="10883113"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i="1" dirty="0">
                <a:ln>
                  <a:solidFill>
                    <a:sysClr val="windowText" lastClr="000000"/>
                  </a:solidFill>
                </a:ln>
                <a:solidFill>
                  <a:srgbClr val="FF9900"/>
                </a:solidFill>
                <a:latin typeface="Comic Sans MS" panose="030F0702030302020204" pitchFamily="66" charset="0"/>
              </a:rPr>
              <a:t>From </a:t>
            </a:r>
            <a:r>
              <a:rPr lang="en-CA" sz="4400" b="1" i="1" u="sng" dirty="0">
                <a:ln>
                  <a:solidFill>
                    <a:sysClr val="windowText" lastClr="000000"/>
                  </a:solidFill>
                </a:ln>
                <a:solidFill>
                  <a:srgbClr val="FF9900"/>
                </a:solidFill>
                <a:latin typeface="Comic Sans MS" panose="030F0702030302020204" pitchFamily="66" charset="0"/>
              </a:rPr>
              <a:t>Even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a:ln>
                  <a:solidFill>
                    <a:sysClr val="windowText" lastClr="000000"/>
                  </a:solidFill>
                </a:ln>
                <a:solidFill>
                  <a:srgbClr val="FF00FF"/>
                </a:solidFill>
                <a:latin typeface="Comic Sans MS" panose="030F0702030302020204" pitchFamily="66" charset="0"/>
              </a:rPr>
              <a:t>Ereb 9</a:t>
            </a:r>
            <a:r>
              <a:rPr lang="en-CA" sz="3200" b="1" i="1" baseline="30000" dirty="0">
                <a:ln>
                  <a:solidFill>
                    <a:sysClr val="windowText" lastClr="000000"/>
                  </a:solidFill>
                </a:ln>
                <a:solidFill>
                  <a:srgbClr val="FF00FF"/>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    </a:t>
            </a:r>
            <a:r>
              <a:rPr lang="en-CA" sz="4400" b="1" i="1" dirty="0">
                <a:ln>
                  <a:solidFill>
                    <a:sysClr val="windowText" lastClr="000000"/>
                  </a:solidFill>
                </a:ln>
                <a:solidFill>
                  <a:srgbClr val="FF9900"/>
                </a:solidFill>
                <a:latin typeface="Comic Sans MS" panose="030F0702030302020204" pitchFamily="66" charset="0"/>
              </a:rPr>
              <a:t>to   </a:t>
            </a:r>
            <a:r>
              <a:rPr lang="en-CA" sz="4400" b="1" i="1" u="sng" dirty="0">
                <a:ln>
                  <a:solidFill>
                    <a:sysClr val="windowText" lastClr="000000"/>
                  </a:solidFill>
                </a:ln>
                <a:solidFill>
                  <a:srgbClr val="FF9900"/>
                </a:solidFill>
                <a:latin typeface="Comic Sans MS" panose="030F0702030302020204" pitchFamily="66" charset="0"/>
              </a:rPr>
              <a:t>Even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a:ln>
                  <a:solidFill>
                    <a:sysClr val="windowText" lastClr="000000"/>
                  </a:solidFill>
                </a:ln>
                <a:solidFill>
                  <a:srgbClr val="FF00FF"/>
                </a:solidFill>
                <a:latin typeface="Comic Sans MS" panose="030F0702030302020204" pitchFamily="66" charset="0"/>
              </a:rPr>
              <a:t>Ereb 10</a:t>
            </a:r>
            <a:r>
              <a:rPr lang="en-CA" sz="3200" b="1" i="1" baseline="30000" dirty="0">
                <a:ln>
                  <a:solidFill>
                    <a:sysClr val="windowText" lastClr="000000"/>
                  </a:solidFill>
                </a:ln>
                <a:solidFill>
                  <a:srgbClr val="FF00FF"/>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a:t>
            </a:r>
          </a:p>
        </p:txBody>
      </p:sp>
      <p:sp>
        <p:nvSpPr>
          <p:cNvPr id="25" name="Rectangle 24"/>
          <p:cNvSpPr/>
          <p:nvPr/>
        </p:nvSpPr>
        <p:spPr>
          <a:xfrm>
            <a:off x="6733602" y="3449751"/>
            <a:ext cx="2446204" cy="631372"/>
          </a:xfrm>
          <a:prstGeom prst="rec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Tishri 10 </a:t>
            </a:r>
            <a:r>
              <a:rPr lang="en-CA" sz="3200" b="1" dirty="0">
                <a:solidFill>
                  <a:srgbClr val="0000FF"/>
                </a:solidFill>
              </a:rPr>
              <a:t>A/S</a:t>
            </a:r>
            <a:endParaRPr lang="en-CA" sz="3200" b="1" i="1" dirty="0">
              <a:ln w="12700">
                <a:solidFill>
                  <a:srgbClr val="0000FF"/>
                </a:solidFill>
              </a:ln>
              <a:solidFill>
                <a:srgbClr val="0000FF"/>
              </a:solidFill>
            </a:endParaRPr>
          </a:p>
        </p:txBody>
      </p:sp>
      <p:sp>
        <p:nvSpPr>
          <p:cNvPr id="27" name="Rectangle 26"/>
          <p:cNvSpPr/>
          <p:nvPr/>
        </p:nvSpPr>
        <p:spPr>
          <a:xfrm>
            <a:off x="9432176" y="3465901"/>
            <a:ext cx="2446204" cy="631372"/>
          </a:xfrm>
          <a:prstGeom prst="rect">
            <a:avLst/>
          </a:prstGeom>
          <a:solidFill>
            <a:srgbClr val="00206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200" b="1" dirty="0"/>
              <a:t>Tishri 10 </a:t>
            </a:r>
            <a:r>
              <a:rPr lang="en-CA" sz="3200" b="1" dirty="0">
                <a:solidFill>
                  <a:srgbClr val="95F1FD"/>
                </a:solidFill>
              </a:rPr>
              <a:t>A/S</a:t>
            </a:r>
            <a:r>
              <a:rPr lang="en-CA" sz="3200" b="1" dirty="0"/>
              <a:t> </a:t>
            </a:r>
          </a:p>
        </p:txBody>
      </p:sp>
      <p:sp>
        <p:nvSpPr>
          <p:cNvPr id="29" name="Rectangle 28"/>
          <p:cNvSpPr/>
          <p:nvPr/>
        </p:nvSpPr>
        <p:spPr>
          <a:xfrm>
            <a:off x="9201150" y="3449619"/>
            <a:ext cx="240030"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p:cNvGrpSpPr/>
          <p:nvPr/>
        </p:nvGrpSpPr>
        <p:grpSpPr>
          <a:xfrm>
            <a:off x="6513024" y="2681254"/>
            <a:ext cx="224593" cy="2160712"/>
            <a:chOff x="6379854" y="2681254"/>
            <a:chExt cx="224593" cy="2160712"/>
          </a:xfrm>
        </p:grpSpPr>
        <p:cxnSp>
          <p:nvCxnSpPr>
            <p:cNvPr id="30" name="Straight Connector 29"/>
            <p:cNvCxnSpPr/>
            <p:nvPr/>
          </p:nvCxnSpPr>
          <p:spPr>
            <a:xfrm flipH="1" flipV="1">
              <a:off x="6379854" y="2681254"/>
              <a:ext cx="4367" cy="2160712"/>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416182" y="3466208"/>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rot="60000" flipH="1" flipV="1">
              <a:off x="6590359" y="3307976"/>
              <a:ext cx="14088" cy="813151"/>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6535195" y="2984791"/>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41" name="Rectangle 40"/>
          <p:cNvSpPr/>
          <p:nvPr/>
        </p:nvSpPr>
        <p:spPr>
          <a:xfrm>
            <a:off x="7984053" y="301125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51" name="Rectangle 50"/>
          <p:cNvSpPr/>
          <p:nvPr/>
        </p:nvSpPr>
        <p:spPr>
          <a:xfrm>
            <a:off x="5513694" y="225261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36" name="Rectangle 35"/>
          <p:cNvSpPr/>
          <p:nvPr/>
        </p:nvSpPr>
        <p:spPr>
          <a:xfrm>
            <a:off x="3806190" y="3465901"/>
            <a:ext cx="285749"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0080" y="4324812"/>
            <a:ext cx="6374956" cy="568820"/>
          </a:xfrm>
          <a:prstGeom prst="rect">
            <a:avLst/>
          </a:prstGeom>
          <a:solidFill>
            <a:srgbClr val="FFFF00"/>
          </a:solidFill>
          <a:ln w="5715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solidFill>
                  <a:srgbClr val="0000FF"/>
                </a:solidFill>
              </a:rPr>
              <a:t>Atonement Sabbath</a:t>
            </a:r>
            <a:r>
              <a:rPr lang="en-CA" sz="3200" b="1" dirty="0">
                <a:solidFill>
                  <a:schemeClr val="tx1"/>
                </a:solidFill>
              </a:rPr>
              <a:t> begins at Dawn!</a:t>
            </a:r>
          </a:p>
        </p:txBody>
      </p:sp>
      <p:cxnSp>
        <p:nvCxnSpPr>
          <p:cNvPr id="15" name="Straight Arrow Connector 14"/>
          <p:cNvCxnSpPr/>
          <p:nvPr/>
        </p:nvCxnSpPr>
        <p:spPr>
          <a:xfrm flipH="1">
            <a:off x="6544697" y="4719420"/>
            <a:ext cx="2050663" cy="9280"/>
          </a:xfrm>
          <a:prstGeom prst="straightConnector1">
            <a:avLst/>
          </a:prstGeom>
          <a:ln w="76200">
            <a:solidFill>
              <a:srgbClr val="FFFF00"/>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549353" y="4441371"/>
            <a:ext cx="2028590" cy="11285"/>
          </a:xfrm>
          <a:prstGeom prst="straightConnector1">
            <a:avLst/>
          </a:prstGeom>
          <a:ln w="76200">
            <a:solidFill>
              <a:srgbClr val="FFFF00"/>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727291" y="6225159"/>
            <a:ext cx="2170283" cy="632841"/>
          </a:xfrm>
          <a:prstGeom prst="rect">
            <a:avLst/>
          </a:prstGeom>
          <a:solidFill>
            <a:srgbClr val="95F1FD"/>
          </a:solidFill>
          <a:ln w="3810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b="1" i="1" dirty="0">
                <a:ln w="19050">
                  <a:solidFill>
                    <a:srgbClr val="FF00FF"/>
                  </a:solidFill>
                </a:ln>
                <a:solidFill>
                  <a:srgbClr val="0000FF"/>
                </a:solidFill>
                <a:latin typeface="Comic Sans MS" panose="030F0702030302020204" pitchFamily="66" charset="0"/>
              </a:rPr>
              <a:t>[</a:t>
            </a:r>
            <a:r>
              <a:rPr lang="en-CA" sz="3000" b="1" i="1" u="sng" dirty="0">
                <a:ln w="19050">
                  <a:solidFill>
                    <a:srgbClr val="FF00FF"/>
                  </a:solidFill>
                </a:ln>
                <a:solidFill>
                  <a:srgbClr val="0000FF"/>
                </a:solidFill>
                <a:latin typeface="Comic Sans MS" panose="030F0702030302020204" pitchFamily="66" charset="0"/>
              </a:rPr>
              <a:t>RESPECT</a:t>
            </a:r>
            <a:r>
              <a:rPr lang="en-CA" sz="3000" b="1" i="1" dirty="0">
                <a:ln w="19050">
                  <a:solidFill>
                    <a:srgbClr val="FF00FF"/>
                  </a:solidFill>
                </a:ln>
                <a:solidFill>
                  <a:srgbClr val="0000FF"/>
                </a:solidFill>
                <a:latin typeface="Comic Sans MS" panose="030F0702030302020204" pitchFamily="66" charset="0"/>
              </a:rPr>
              <a:t>]</a:t>
            </a:r>
            <a:endParaRPr lang="en-CA" sz="3000" dirty="0"/>
          </a:p>
        </p:txBody>
      </p:sp>
      <p:cxnSp>
        <p:nvCxnSpPr>
          <p:cNvPr id="44" name="Straight Arrow Connector 43"/>
          <p:cNvCxnSpPr/>
          <p:nvPr/>
        </p:nvCxnSpPr>
        <p:spPr>
          <a:xfrm>
            <a:off x="482600" y="6658587"/>
            <a:ext cx="9061994" cy="7522"/>
          </a:xfrm>
          <a:prstGeom prst="straightConnector1">
            <a:avLst/>
          </a:prstGeom>
          <a:ln w="76200">
            <a:solidFill>
              <a:srgbClr val="0000FF"/>
            </a:solidFill>
            <a:headEnd type="oval"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21540000" flipV="1">
            <a:off x="3791208" y="3473609"/>
            <a:ext cx="9615" cy="639226"/>
          </a:xfrm>
          <a:prstGeom prst="line">
            <a:avLst/>
          </a:prstGeom>
          <a:ln w="76200">
            <a:solidFill>
              <a:srgbClr val="FFC000"/>
            </a:solidFill>
          </a:ln>
          <a:effectLst>
            <a:glow rad="127000">
              <a:srgbClr val="66FF33"/>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9106352" y="3449619"/>
            <a:ext cx="2420" cy="655816"/>
          </a:xfrm>
          <a:prstGeom prst="line">
            <a:avLst/>
          </a:prstGeom>
          <a:ln w="76200">
            <a:solidFill>
              <a:srgbClr val="FFC000"/>
            </a:solidFill>
          </a:ln>
          <a:effectLst>
            <a:glow rad="127000">
              <a:srgbClr val="66FF33"/>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9181330" y="3333701"/>
            <a:ext cx="296565" cy="850913"/>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3872229" y="3351632"/>
            <a:ext cx="244313" cy="850913"/>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3" name="Straight Arrow Connector 42"/>
          <p:cNvCxnSpPr/>
          <p:nvPr/>
        </p:nvCxnSpPr>
        <p:spPr>
          <a:xfrm>
            <a:off x="3899034" y="1647432"/>
            <a:ext cx="24365" cy="1859232"/>
          </a:xfrm>
          <a:prstGeom prst="straightConnector1">
            <a:avLst/>
          </a:prstGeom>
          <a:ln w="76200">
            <a:solidFill>
              <a:srgbClr val="FF9900"/>
            </a:solidFill>
            <a:tailEnd type="triangle"/>
          </a:ln>
          <a:effectLst>
            <a:glow rad="127000">
              <a:srgbClr val="FFCC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237524" y="1664425"/>
            <a:ext cx="24365" cy="1859232"/>
          </a:xfrm>
          <a:prstGeom prst="straightConnector1">
            <a:avLst/>
          </a:prstGeom>
          <a:ln w="76200">
            <a:solidFill>
              <a:srgbClr val="FF9900"/>
            </a:solidFill>
            <a:tailEnd type="triangle"/>
          </a:ln>
          <a:effectLst>
            <a:glow rad="127000">
              <a:srgbClr val="FFCC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5" name="Curved Down Arrow 44"/>
          <p:cNvSpPr/>
          <p:nvPr/>
        </p:nvSpPr>
        <p:spPr>
          <a:xfrm>
            <a:off x="3863340" y="1799481"/>
            <a:ext cx="6012180" cy="1394371"/>
          </a:xfrm>
          <a:prstGeom prst="curvedDownArrow">
            <a:avLst>
              <a:gd name="adj1" fmla="val 25000"/>
              <a:gd name="adj2" fmla="val 83594"/>
              <a:gd name="adj3" fmla="val 37425"/>
            </a:avLst>
          </a:prstGeom>
          <a:gradFill>
            <a:gsLst>
              <a:gs pos="49000">
                <a:srgbClr val="00CC00"/>
              </a:gs>
              <a:gs pos="3000">
                <a:srgbClr val="FFFF00">
                  <a:lumMod val="77000"/>
                  <a:lumOff val="23000"/>
                </a:srgbClr>
              </a:gs>
              <a:gs pos="93000">
                <a:srgbClr val="FF00FF">
                  <a:lumMod val="69000"/>
                  <a:lumOff val="31000"/>
                </a:srgbClr>
              </a:gs>
            </a:gsLst>
            <a:lin ang="0" scaled="0"/>
          </a:gradFill>
          <a:ln w="38100">
            <a:solidFill>
              <a:srgbClr val="0000FF"/>
            </a:solidFill>
          </a:ln>
          <a:effectLst>
            <a:glow rad="228600">
              <a:schemeClr val="accent4">
                <a:satMod val="175000"/>
                <a:alpha val="40000"/>
              </a:schemeClr>
            </a:glow>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Rectangle 13"/>
          <p:cNvSpPr/>
          <p:nvPr/>
        </p:nvSpPr>
        <p:spPr>
          <a:xfrm>
            <a:off x="88472" y="6043802"/>
            <a:ext cx="6896527" cy="5969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n>
                  <a:solidFill>
                    <a:srgbClr val="E329D6"/>
                  </a:solidFill>
                </a:ln>
                <a:solidFill>
                  <a:srgbClr val="0000FF"/>
                </a:solidFill>
                <a:effectLst>
                  <a:glow rad="215900">
                    <a:schemeClr val="accent1">
                      <a:lumMod val="60000"/>
                      <a:lumOff val="40000"/>
                      <a:alpha val="99000"/>
                    </a:schemeClr>
                  </a:glow>
                </a:effectLst>
                <a:latin typeface="Comic Sans MS" panose="030F0702030302020204" pitchFamily="66" charset="0"/>
              </a:rPr>
              <a:t>OBSERVE </a:t>
            </a:r>
            <a:r>
              <a:rPr lang="en-US" sz="2000" i="1" dirty="0">
                <a:ln>
                  <a:solidFill>
                    <a:srgbClr val="E329D6"/>
                  </a:solidFill>
                </a:ln>
                <a:solidFill>
                  <a:srgbClr val="0000FF"/>
                </a:solidFill>
                <a:effectLst>
                  <a:glow rad="215900">
                    <a:schemeClr val="accent1">
                      <a:lumMod val="60000"/>
                      <a:lumOff val="40000"/>
                      <a:alpha val="99000"/>
                    </a:schemeClr>
                  </a:glow>
                </a:effectLst>
                <a:latin typeface="Comic Sans MS" panose="030F0702030302020204" pitchFamily="66" charset="0"/>
              </a:rPr>
              <a:t>[affliction]</a:t>
            </a:r>
            <a:r>
              <a:rPr lang="en-US" sz="3200" b="1" i="1" dirty="0">
                <a:ln>
                  <a:solidFill>
                    <a:srgbClr val="E329D6"/>
                  </a:solidFill>
                </a:ln>
                <a:solidFill>
                  <a:srgbClr val="0000FF"/>
                </a:solidFill>
                <a:effectLst>
                  <a:glow rad="215900">
                    <a:schemeClr val="accent1">
                      <a:lumMod val="60000"/>
                      <a:lumOff val="40000"/>
                      <a:alpha val="99000"/>
                    </a:schemeClr>
                  </a:glow>
                </a:effectLst>
                <a:latin typeface="Comic Sans MS" panose="030F0702030302020204" pitchFamily="66" charset="0"/>
              </a:rPr>
              <a:t> &amp; CELEBRATE</a:t>
            </a:r>
            <a:endParaRPr lang="en-CA" sz="3200" b="1" i="1" dirty="0">
              <a:ln>
                <a:solidFill>
                  <a:srgbClr val="E329D6"/>
                </a:solidFill>
              </a:ln>
              <a:solidFill>
                <a:srgbClr val="0000FF"/>
              </a:solidFill>
              <a:effectLst>
                <a:glow rad="215900">
                  <a:schemeClr val="accent1">
                    <a:lumMod val="60000"/>
                    <a:lumOff val="40000"/>
                    <a:alpha val="99000"/>
                  </a:schemeClr>
                </a:glow>
              </a:effectLst>
              <a:latin typeface="Comic Sans MS" panose="030F0702030302020204" pitchFamily="66" charset="0"/>
            </a:endParaRPr>
          </a:p>
        </p:txBody>
      </p:sp>
    </p:spTree>
    <p:extLst>
      <p:ext uri="{BB962C8B-B14F-4D97-AF65-F5344CB8AC3E}">
        <p14:creationId xmlns:p14="http://schemas.microsoft.com/office/powerpoint/2010/main" val="4681800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par>
                                <p:cTn id="8" presetID="22" presetClass="entr" presetSubtype="1" fill="hold"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1250"/>
                                        <p:tgtEl>
                                          <p:spTgt spid="46"/>
                                        </p:tgtEl>
                                      </p:cBhvr>
                                    </p:animEffect>
                                  </p:childTnLst>
                                </p:cTn>
                              </p:par>
                              <p:par>
                                <p:cTn id="11" presetID="2" presetClass="entr" presetSubtype="2" fill="hold" nodeType="withEffect">
                                  <p:stCondLst>
                                    <p:cond delay="150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000" fill="hold"/>
                                        <p:tgtEl>
                                          <p:spTgt spid="28"/>
                                        </p:tgtEl>
                                        <p:attrNameLst>
                                          <p:attrName>ppt_x</p:attrName>
                                        </p:attrNameLst>
                                      </p:cBhvr>
                                      <p:tavLst>
                                        <p:tav tm="0">
                                          <p:val>
                                            <p:strVal val="1+#ppt_w/2"/>
                                          </p:val>
                                        </p:tav>
                                        <p:tav tm="100000">
                                          <p:val>
                                            <p:strVal val="#ppt_x"/>
                                          </p:val>
                                        </p:tav>
                                      </p:tavLst>
                                    </p:anim>
                                    <p:anim calcmode="lin" valueType="num">
                                      <p:cBhvr additive="base">
                                        <p:cTn id="14" dur="1000" fill="hold"/>
                                        <p:tgtEl>
                                          <p:spTgt spid="28"/>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25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1250"/>
                                        <p:tgtEl>
                                          <p:spTgt spid="43"/>
                                        </p:tgtEl>
                                      </p:cBhvr>
                                    </p:animEffect>
                                  </p:childTnLst>
                                </p:cTn>
                              </p:par>
                              <p:par>
                                <p:cTn id="18" presetID="21" presetClass="entr" presetSubtype="8" repeatCount="4000"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wheel(8)">
                                      <p:cBhvr>
                                        <p:cTn id="20" dur="500"/>
                                        <p:tgtEl>
                                          <p:spTgt spid="7"/>
                                        </p:tgtEl>
                                      </p:cBhvr>
                                    </p:animEffect>
                                  </p:childTnLst>
                                </p:cTn>
                              </p:par>
                              <p:par>
                                <p:cTn id="21" presetID="21" presetClass="entr" presetSubtype="8" repeatCount="400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heel(8)">
                                      <p:cBhvr>
                                        <p:cTn id="23" dur="500"/>
                                        <p:tgtEl>
                                          <p:spTgt spid="40"/>
                                        </p:tgtEl>
                                      </p:cBhvr>
                                    </p:animEffect>
                                  </p:childTnLst>
                                </p:cTn>
                              </p:par>
                            </p:childTnLst>
                          </p:cTn>
                        </p:par>
                        <p:par>
                          <p:cTn id="24" fill="hold">
                            <p:stCondLst>
                              <p:cond delay="2500"/>
                            </p:stCondLst>
                            <p:childTnLst>
                              <p:par>
                                <p:cTn id="25" presetID="6" presetClass="entr" presetSubtype="16" fill="hold" grpId="0" nodeType="after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par>
                          <p:cTn id="28" fill="hold">
                            <p:stCondLst>
                              <p:cond delay="5500"/>
                            </p:stCondLst>
                            <p:childTnLst>
                              <p:par>
                                <p:cTn id="29" presetID="22" presetClass="entr" presetSubtype="8" repeatCount="200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3000"/>
                                        <p:tgtEl>
                                          <p:spTgt spid="45"/>
                                        </p:tgtEl>
                                      </p:cBhvr>
                                    </p:animEffect>
                                  </p:childTnLst>
                                </p:cTn>
                              </p:par>
                            </p:childTnLst>
                          </p:cTn>
                        </p:par>
                        <p:par>
                          <p:cTn id="32" fill="hold">
                            <p:stCondLst>
                              <p:cond delay="11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1000"/>
                                        <p:tgtEl>
                                          <p:spTgt spid="14"/>
                                        </p:tgtEl>
                                      </p:cBhvr>
                                    </p:animEffect>
                                  </p:childTnLst>
                                </p:cTn>
                              </p:par>
                            </p:childTnLst>
                          </p:cTn>
                        </p:par>
                        <p:par>
                          <p:cTn id="36" fill="hold">
                            <p:stCondLst>
                              <p:cond delay="12500"/>
                            </p:stCondLst>
                            <p:childTnLst>
                              <p:par>
                                <p:cTn id="37" presetID="22" presetClass="entr" presetSubtype="8"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1000"/>
                                        <p:tgtEl>
                                          <p:spTgt spid="44"/>
                                        </p:tgtEl>
                                      </p:cBhvr>
                                    </p:animEffect>
                                  </p:childTnLst>
                                </p:cTn>
                              </p:par>
                              <p:par>
                                <p:cTn id="40" presetID="6" presetClass="entr" presetSubtype="16" fill="hold" grpId="0" nodeType="withEffect">
                                  <p:stCondLst>
                                    <p:cond delay="750"/>
                                  </p:stCondLst>
                                  <p:childTnLst>
                                    <p:set>
                                      <p:cBhvr>
                                        <p:cTn id="41" dur="1" fill="hold">
                                          <p:stCondLst>
                                            <p:cond delay="0"/>
                                          </p:stCondLst>
                                        </p:cTn>
                                        <p:tgtEl>
                                          <p:spTgt spid="37"/>
                                        </p:tgtEl>
                                        <p:attrNameLst>
                                          <p:attrName>style.visibility</p:attrName>
                                        </p:attrNameLst>
                                      </p:cBhvr>
                                      <p:to>
                                        <p:strVal val="visible"/>
                                      </p:to>
                                    </p:set>
                                    <p:animEffect transition="in" filter="circle(in)">
                                      <p:cBhvr>
                                        <p:cTn id="42" dur="125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par>
                                <p:cTn id="48" presetID="22" presetClass="entr" presetSubtype="2" fill="hold" nodeType="withEffect">
                                  <p:stCondLst>
                                    <p:cond delay="2000"/>
                                  </p:stCondLst>
                                  <p:childTnLst>
                                    <p:set>
                                      <p:cBhvr>
                                        <p:cTn id="49" dur="1" fill="hold">
                                          <p:stCondLst>
                                            <p:cond delay="0"/>
                                          </p:stCondLst>
                                        </p:cTn>
                                        <p:tgtEl>
                                          <p:spTgt spid="15"/>
                                        </p:tgtEl>
                                        <p:attrNameLst>
                                          <p:attrName>style.visibility</p:attrName>
                                        </p:attrNameLst>
                                      </p:cBhvr>
                                      <p:to>
                                        <p:strVal val="visible"/>
                                      </p:to>
                                    </p:set>
                                    <p:animEffect transition="in" filter="wipe(right)">
                                      <p:cBhvr>
                                        <p:cTn id="50" dur="500"/>
                                        <p:tgtEl>
                                          <p:spTgt spid="15"/>
                                        </p:tgtEl>
                                      </p:cBhvr>
                                    </p:animEffect>
                                  </p:childTnLst>
                                </p:cTn>
                              </p:par>
                              <p:par>
                                <p:cTn id="51" presetID="22" presetClass="entr" presetSubtype="2" fill="hold" nodeType="withEffect">
                                  <p:stCondLst>
                                    <p:cond delay="2000"/>
                                  </p:stCondLst>
                                  <p:childTnLst>
                                    <p:set>
                                      <p:cBhvr>
                                        <p:cTn id="52" dur="1" fill="hold">
                                          <p:stCondLst>
                                            <p:cond delay="0"/>
                                          </p:stCondLst>
                                        </p:cTn>
                                        <p:tgtEl>
                                          <p:spTgt spid="23"/>
                                        </p:tgtEl>
                                        <p:attrNameLst>
                                          <p:attrName>style.visibility</p:attrName>
                                        </p:attrNameLst>
                                      </p:cBhvr>
                                      <p:to>
                                        <p:strVal val="visible"/>
                                      </p:to>
                                    </p:set>
                                    <p:animEffect transition="in" filter="wipe(right)">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4" grpId="0" animBg="1"/>
      <p:bldP spid="37" grpId="0" animBg="1"/>
      <p:bldP spid="40" grpId="0" animBg="1"/>
      <p:bldP spid="7" grpId="0" animBg="1"/>
      <p:bldP spid="45" grpId="0" animBg="1"/>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3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9900">
              <a:alpha val="79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82697" y="74276"/>
            <a:ext cx="11861442" cy="6569071"/>
          </a:xfrm>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a:scene3d>
            <a:camera prst="orthographicFront"/>
            <a:lightRig rig="threePt" dir="t"/>
          </a:scene3d>
          <a:sp3d>
            <a:bevel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r>
              <a:rPr lang="en-US" sz="800" dirty="0">
                <a:solidFill>
                  <a:schemeClr val="tx1">
                    <a:lumMod val="95000"/>
                    <a:lumOff val="5000"/>
                  </a:schemeClr>
                </a:solidFill>
              </a:rPr>
              <a:t/>
            </a:r>
            <a:br>
              <a:rPr lang="en-US" sz="800" dirty="0">
                <a:solidFill>
                  <a:schemeClr val="tx1">
                    <a:lumMod val="95000"/>
                    <a:lumOff val="5000"/>
                  </a:schemeClr>
                </a:solidFill>
              </a:rPr>
            </a:br>
            <a:endParaRPr lang="en-US" sz="2800" dirty="0">
              <a:solidFill>
                <a:schemeClr val="tx1">
                  <a:lumMod val="95000"/>
                  <a:lumOff val="5000"/>
                </a:schemeClr>
              </a:solidFill>
            </a:endParaRP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254904" y="3481463"/>
            <a:ext cx="892963"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4040689" y="3461626"/>
            <a:ext cx="2418035" cy="631372"/>
          </a:xfrm>
          <a:prstGeom prst="rect">
            <a:avLst/>
          </a:prstGeom>
          <a:solidFill>
            <a:srgbClr val="002060"/>
          </a:solidFill>
          <a:ln w="3810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Tishri 9</a:t>
            </a:r>
            <a:r>
              <a:rPr lang="en-CA" sz="3600" b="1" dirty="0">
                <a:ln>
                  <a:solidFill>
                    <a:srgbClr val="CC00CC"/>
                  </a:solidFill>
                </a:ln>
              </a:rPr>
              <a:t> </a:t>
            </a:r>
          </a:p>
        </p:txBody>
      </p:sp>
      <p:sp>
        <p:nvSpPr>
          <p:cNvPr id="9" name="Rectangle 8"/>
          <p:cNvSpPr/>
          <p:nvPr/>
        </p:nvSpPr>
        <p:spPr>
          <a:xfrm>
            <a:off x="1411396" y="3469895"/>
            <a:ext cx="2437942" cy="631372"/>
          </a:xfrm>
          <a:prstGeom prst="rect">
            <a:avLst/>
          </a:prstGeom>
          <a:solidFill>
            <a:schemeClr val="bg1">
              <a:lumMod val="95000"/>
            </a:schemeClr>
          </a:solidFill>
          <a:ln w="1905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9</a:t>
            </a:r>
            <a:endParaRPr lang="en-CA" sz="3600" b="1" i="1" dirty="0">
              <a:ln w="12700">
                <a:solidFill>
                  <a:srgbClr val="0000FF"/>
                </a:solidFill>
              </a:ln>
              <a:solidFill>
                <a:srgbClr val="CC66FF"/>
              </a:solidFill>
            </a:endParaRPr>
          </a:p>
        </p:txBody>
      </p:sp>
      <p:cxnSp>
        <p:nvCxnSpPr>
          <p:cNvPr id="11" name="Straight Connector 10"/>
          <p:cNvCxnSpPr/>
          <p:nvPr/>
        </p:nvCxnSpPr>
        <p:spPr>
          <a:xfrm flipH="1" flipV="1">
            <a:off x="1191614" y="2433059"/>
            <a:ext cx="17216" cy="1695468"/>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9423" y="269212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17" name="Rectangle 16"/>
          <p:cNvSpPr/>
          <p:nvPr/>
        </p:nvSpPr>
        <p:spPr>
          <a:xfrm>
            <a:off x="182698" y="4483415"/>
            <a:ext cx="11861442" cy="2175172"/>
          </a:xfrm>
          <a:prstGeom prst="rect">
            <a:avLst/>
          </a:prstGeom>
          <a:solidFill>
            <a:schemeClr val="accent2">
              <a:lumMod val="60000"/>
              <a:lumOff val="40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000" b="1" i="1" dirty="0">
                <a:ln>
                  <a:solidFill>
                    <a:srgbClr val="FF00FF"/>
                  </a:solidFill>
                </a:ln>
                <a:solidFill>
                  <a:srgbClr val="0000FF"/>
                </a:solidFill>
                <a:effectLst>
                  <a:glow rad="127000">
                    <a:srgbClr val="FFFF00"/>
                  </a:glow>
                </a:effectLst>
                <a:latin typeface="Georgia" panose="02040502050405020303" pitchFamily="18" charset="0"/>
              </a:rPr>
              <a:t>Covenant Calendar Count</a:t>
            </a:r>
            <a:r>
              <a:rPr lang="en-CA" sz="4000" dirty="0">
                <a:solidFill>
                  <a:schemeClr val="tx1"/>
                </a:solidFill>
              </a:rPr>
              <a:t> </a:t>
            </a:r>
          </a:p>
          <a:p>
            <a:pPr algn="ctr"/>
            <a:r>
              <a:rPr lang="en-CA" sz="3200" i="1" dirty="0">
                <a:ln>
                  <a:solidFill>
                    <a:srgbClr val="FF00FF"/>
                  </a:solidFill>
                </a:ln>
                <a:solidFill>
                  <a:srgbClr val="009999"/>
                </a:solidFill>
                <a:latin typeface="Georgia" panose="02040502050405020303" pitchFamily="18" charset="0"/>
              </a:rPr>
              <a:t>Lev 23:32 </a:t>
            </a:r>
            <a:r>
              <a:rPr lang="en-CA" sz="3200" dirty="0">
                <a:solidFill>
                  <a:schemeClr val="tx1"/>
                </a:solidFill>
              </a:rPr>
              <a:t>– </a:t>
            </a:r>
            <a:r>
              <a:rPr lang="en-CA" sz="3200" b="1" dirty="0">
                <a:ln>
                  <a:solidFill>
                    <a:srgbClr val="0000FF"/>
                  </a:solidFill>
                </a:ln>
                <a:solidFill>
                  <a:srgbClr val="FF9900"/>
                </a:solidFill>
              </a:rPr>
              <a:t> </a:t>
            </a:r>
            <a:r>
              <a:rPr lang="en-CA" sz="3200" b="1" i="1" u="sng" dirty="0">
                <a:ln w="19050">
                  <a:solidFill>
                    <a:srgbClr val="0000FF"/>
                  </a:solidFill>
                </a:ln>
                <a:solidFill>
                  <a:srgbClr val="FF9900"/>
                </a:solidFill>
                <a:latin typeface="Comic Sans MS" panose="030F0702030302020204" pitchFamily="66" charset="0"/>
              </a:rPr>
              <a:t>EVENING TO EVENING</a:t>
            </a:r>
            <a:r>
              <a:rPr lang="en-CA" sz="3200" b="1" i="1" dirty="0">
                <a:ln w="19050">
                  <a:solidFill>
                    <a:srgbClr val="0000FF"/>
                  </a:solidFill>
                </a:ln>
                <a:solidFill>
                  <a:srgbClr val="FF9900"/>
                </a:solidFill>
                <a:latin typeface="Comic Sans MS" panose="030F0702030302020204" pitchFamily="66" charset="0"/>
              </a:rPr>
              <a:t>,</a:t>
            </a:r>
            <a:r>
              <a:rPr lang="en-CA" sz="3200" b="1" i="1" u="sng" dirty="0">
                <a:ln w="19050">
                  <a:solidFill>
                    <a:srgbClr val="0000FF"/>
                  </a:solidFill>
                </a:ln>
                <a:solidFill>
                  <a:srgbClr val="FF9900"/>
                </a:solidFill>
                <a:latin typeface="Comic Sans MS" panose="030F0702030302020204" pitchFamily="66" charset="0"/>
              </a:rPr>
              <a:t/>
            </a:r>
            <a:br>
              <a:rPr lang="en-CA" sz="3200" b="1" i="1" u="sng" dirty="0">
                <a:ln w="19050">
                  <a:solidFill>
                    <a:srgbClr val="0000FF"/>
                  </a:solidFill>
                </a:ln>
                <a:solidFill>
                  <a:srgbClr val="FF9900"/>
                </a:solidFill>
                <a:latin typeface="Comic Sans MS" panose="030F0702030302020204" pitchFamily="66" charset="0"/>
              </a:rPr>
            </a:br>
            <a:r>
              <a:rPr lang="en-CA" sz="4400" b="1" i="1" u="sng" dirty="0">
                <a:ln w="19050">
                  <a:solidFill>
                    <a:srgbClr val="0000FF"/>
                  </a:solidFill>
                </a:ln>
                <a:solidFill>
                  <a:srgbClr val="FFFF00"/>
                </a:solidFill>
                <a:latin typeface="Comic Sans MS" panose="030F0702030302020204" pitchFamily="66" charset="0"/>
              </a:rPr>
              <a:t>24 hours</a:t>
            </a:r>
            <a:r>
              <a:rPr lang="en-CA" sz="4400" b="1" i="1" dirty="0">
                <a:ln w="19050">
                  <a:solidFill>
                    <a:srgbClr val="0000FF"/>
                  </a:solidFill>
                </a:ln>
                <a:solidFill>
                  <a:srgbClr val="FFFF00"/>
                </a:solidFill>
                <a:latin typeface="Comic Sans MS" panose="030F0702030302020204" pitchFamily="66" charset="0"/>
              </a:rPr>
              <a:t> </a:t>
            </a:r>
            <a:r>
              <a:rPr lang="en-CA" sz="4000" b="1" i="1" dirty="0">
                <a:ln w="19050">
                  <a:solidFill>
                    <a:srgbClr val="0000FF"/>
                  </a:solidFill>
                </a:ln>
                <a:solidFill>
                  <a:srgbClr val="FFFF00"/>
                </a:solidFill>
                <a:latin typeface="Comic Sans MS" panose="030F0702030302020204" pitchFamily="66" charset="0"/>
              </a:rPr>
              <a:t>(</a:t>
            </a:r>
            <a:r>
              <a:rPr lang="en-CA" sz="4000" b="1" i="1" dirty="0">
                <a:ln w="19050">
                  <a:solidFill>
                    <a:srgbClr val="0000FF"/>
                  </a:solidFill>
                </a:ln>
                <a:solidFill>
                  <a:srgbClr val="FF0000"/>
                </a:solidFill>
                <a:latin typeface="Comic Sans MS" panose="030F0702030302020204" pitchFamily="66" charset="0"/>
              </a:rPr>
              <a:t>ONLY</a:t>
            </a:r>
            <a:r>
              <a:rPr lang="en-CA" sz="4000" b="1" i="1" dirty="0">
                <a:ln w="19050">
                  <a:solidFill>
                    <a:srgbClr val="0000FF"/>
                  </a:solidFill>
                </a:ln>
                <a:solidFill>
                  <a:srgbClr val="FFFF00"/>
                </a:solidFill>
                <a:latin typeface="Comic Sans MS" panose="030F0702030302020204" pitchFamily="66" charset="0"/>
              </a:rPr>
              <a:t>) </a:t>
            </a:r>
            <a:r>
              <a:rPr lang="en-CA" sz="4400" b="1" i="1" dirty="0">
                <a:ln w="19050">
                  <a:solidFill>
                    <a:srgbClr val="0000FF"/>
                  </a:solidFill>
                </a:ln>
                <a:solidFill>
                  <a:srgbClr val="FFFF00"/>
                </a:solidFill>
                <a:latin typeface="Comic Sans MS" panose="030F0702030302020204" pitchFamily="66" charset="0"/>
              </a:rPr>
              <a:t>of </a:t>
            </a:r>
            <a:r>
              <a:rPr lang="en-CA" sz="4400" b="1" i="1" u="sng" dirty="0">
                <a:ln w="19050">
                  <a:solidFill>
                    <a:srgbClr val="0000FF"/>
                  </a:solidFill>
                </a:ln>
                <a:solidFill>
                  <a:srgbClr val="FFFF00"/>
                </a:solidFill>
                <a:effectLst>
                  <a:glow rad="127000">
                    <a:srgbClr val="95F1FD"/>
                  </a:glow>
                </a:effectLst>
                <a:latin typeface="Comic Sans MS" panose="030F0702030302020204" pitchFamily="66" charset="0"/>
              </a:rPr>
              <a:t>Affliction Observation</a:t>
            </a:r>
            <a:r>
              <a:rPr lang="en-CA" sz="4400" b="1" i="1" dirty="0">
                <a:ln w="19050">
                  <a:solidFill>
                    <a:srgbClr val="0000FF"/>
                  </a:solidFill>
                </a:ln>
                <a:solidFill>
                  <a:srgbClr val="FFFF00"/>
                </a:solidFill>
                <a:effectLst>
                  <a:glow rad="127000">
                    <a:srgbClr val="95F1FD"/>
                  </a:glow>
                </a:effectLst>
                <a:latin typeface="Comic Sans MS" panose="030F0702030302020204" pitchFamily="66" charset="0"/>
              </a:rPr>
              <a:t>!</a:t>
            </a:r>
          </a:p>
        </p:txBody>
      </p:sp>
      <p:sp>
        <p:nvSpPr>
          <p:cNvPr id="20" name="Rectangle 19"/>
          <p:cNvSpPr/>
          <p:nvPr/>
        </p:nvSpPr>
        <p:spPr>
          <a:xfrm>
            <a:off x="2850845" y="181384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21" name="Rectangle 20"/>
          <p:cNvSpPr/>
          <p:nvPr/>
        </p:nvSpPr>
        <p:spPr>
          <a:xfrm>
            <a:off x="135609" y="962822"/>
            <a:ext cx="2340965" cy="170204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9</a:t>
            </a:r>
            <a:r>
              <a:rPr lang="en-CA" sz="2800" dirty="0">
                <a:solidFill>
                  <a:schemeClr val="tx1"/>
                </a:solidFill>
              </a:rPr>
              <a:t> – Prepare for </a:t>
            </a:r>
            <a:r>
              <a:rPr lang="en-CA" sz="2800" b="1" dirty="0">
                <a:solidFill>
                  <a:srgbClr val="0000FF"/>
                </a:solidFill>
              </a:rPr>
              <a:t>Atonement Sabbath! </a:t>
            </a:r>
          </a:p>
        </p:txBody>
      </p:sp>
      <p:sp>
        <p:nvSpPr>
          <p:cNvPr id="6" name="Rectangle 5"/>
          <p:cNvSpPr/>
          <p:nvPr/>
        </p:nvSpPr>
        <p:spPr>
          <a:xfrm>
            <a:off x="1247888" y="3473609"/>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1415272" y="3311371"/>
            <a:ext cx="12000" cy="81715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12373" y="2974622"/>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10" name="Slide Number Placeholder 9"/>
          <p:cNvSpPr>
            <a:spLocks noGrp="1"/>
          </p:cNvSpPr>
          <p:nvPr>
            <p:ph type="sldNum" sz="quarter" idx="12"/>
          </p:nvPr>
        </p:nvSpPr>
        <p:spPr>
          <a:xfrm>
            <a:off x="11794671" y="6552011"/>
            <a:ext cx="435432" cy="365125"/>
          </a:xfrm>
        </p:spPr>
        <p:txBody>
          <a:bodyPr/>
          <a:lstStyle/>
          <a:p>
            <a:fld id="{0FAB87E4-7748-4117-92E5-790DAABEC644}" type="slidenum">
              <a:rPr lang="en-US" sz="1400" b="1" smtClean="0">
                <a:solidFill>
                  <a:schemeClr val="tx1"/>
                </a:solidFill>
              </a:rPr>
              <a:t>66</a:t>
            </a:fld>
            <a:endParaRPr lang="en-US" sz="1400" b="1" dirty="0">
              <a:solidFill>
                <a:schemeClr val="tx1"/>
              </a:solidFill>
            </a:endParaRPr>
          </a:p>
        </p:txBody>
      </p:sp>
      <p:sp>
        <p:nvSpPr>
          <p:cNvPr id="18" name="Rectangle 17"/>
          <p:cNvSpPr/>
          <p:nvPr/>
        </p:nvSpPr>
        <p:spPr>
          <a:xfrm>
            <a:off x="1147867" y="53220"/>
            <a:ext cx="10989546"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i="1" dirty="0">
                <a:ln>
                  <a:solidFill>
                    <a:sysClr val="windowText" lastClr="000000"/>
                  </a:solidFill>
                </a:ln>
                <a:solidFill>
                  <a:srgbClr val="FF9900"/>
                </a:solidFill>
                <a:latin typeface="Comic Sans MS" panose="030F0702030302020204" pitchFamily="66" charset="0"/>
              </a:rPr>
              <a:t>From </a:t>
            </a:r>
            <a:r>
              <a:rPr lang="en-CA" sz="4400" b="1" i="1" u="sng" dirty="0">
                <a:ln>
                  <a:solidFill>
                    <a:sysClr val="windowText" lastClr="000000"/>
                  </a:solidFill>
                </a:ln>
                <a:solidFill>
                  <a:srgbClr val="FF9900"/>
                </a:solidFill>
                <a:latin typeface="Comic Sans MS" panose="030F0702030302020204" pitchFamily="66" charset="0"/>
              </a:rPr>
              <a:t>Even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a:ln>
                  <a:solidFill>
                    <a:sysClr val="windowText" lastClr="000000"/>
                  </a:solidFill>
                </a:ln>
                <a:solidFill>
                  <a:srgbClr val="FF00FF"/>
                </a:solidFill>
                <a:latin typeface="Comic Sans MS" panose="030F0702030302020204" pitchFamily="66" charset="0"/>
              </a:rPr>
              <a:t>Ereb 9</a:t>
            </a:r>
            <a:r>
              <a:rPr lang="en-CA" sz="3200" b="1" i="1" baseline="30000" dirty="0">
                <a:ln>
                  <a:solidFill>
                    <a:sysClr val="windowText" lastClr="000000"/>
                  </a:solidFill>
                </a:ln>
                <a:solidFill>
                  <a:srgbClr val="FF00FF"/>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    </a:t>
            </a:r>
            <a:r>
              <a:rPr lang="en-CA" sz="4400" b="1" i="1" dirty="0">
                <a:ln>
                  <a:solidFill>
                    <a:sysClr val="windowText" lastClr="000000"/>
                  </a:solidFill>
                </a:ln>
                <a:solidFill>
                  <a:srgbClr val="FF9900"/>
                </a:solidFill>
                <a:latin typeface="Comic Sans MS" panose="030F0702030302020204" pitchFamily="66" charset="0"/>
              </a:rPr>
              <a:t>to   </a:t>
            </a:r>
            <a:r>
              <a:rPr lang="en-CA" sz="4400" b="1" i="1" u="sng" dirty="0">
                <a:ln>
                  <a:solidFill>
                    <a:sysClr val="windowText" lastClr="000000"/>
                  </a:solidFill>
                </a:ln>
                <a:solidFill>
                  <a:srgbClr val="FF9900"/>
                </a:solidFill>
                <a:latin typeface="Comic Sans MS" panose="030F0702030302020204" pitchFamily="66" charset="0"/>
              </a:rPr>
              <a:t>Even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a:ln>
                  <a:solidFill>
                    <a:sysClr val="windowText" lastClr="000000"/>
                  </a:solidFill>
                </a:ln>
                <a:solidFill>
                  <a:srgbClr val="FF00FF"/>
                </a:solidFill>
                <a:latin typeface="Comic Sans MS" panose="030F0702030302020204" pitchFamily="66" charset="0"/>
              </a:rPr>
              <a:t>Ereb 10</a:t>
            </a:r>
            <a:r>
              <a:rPr lang="en-CA" sz="3200" b="1" i="1" baseline="30000" dirty="0">
                <a:ln>
                  <a:solidFill>
                    <a:sysClr val="windowText" lastClr="000000"/>
                  </a:solidFill>
                </a:ln>
                <a:solidFill>
                  <a:srgbClr val="FF00FF"/>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a:t>
            </a:r>
          </a:p>
        </p:txBody>
      </p:sp>
      <p:sp>
        <p:nvSpPr>
          <p:cNvPr id="25" name="Rectangle 24"/>
          <p:cNvSpPr/>
          <p:nvPr/>
        </p:nvSpPr>
        <p:spPr>
          <a:xfrm>
            <a:off x="6733602" y="3458460"/>
            <a:ext cx="2446204" cy="631372"/>
          </a:xfrm>
          <a:prstGeom prst="rec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Tishri 10 </a:t>
            </a:r>
            <a:r>
              <a:rPr lang="en-CA" sz="3200" b="1" dirty="0">
                <a:solidFill>
                  <a:srgbClr val="0000FF"/>
                </a:solidFill>
              </a:rPr>
              <a:t>A/S</a:t>
            </a:r>
            <a:endParaRPr lang="en-CA" sz="3200" b="1" i="1" dirty="0">
              <a:ln w="12700">
                <a:solidFill>
                  <a:srgbClr val="0000FF"/>
                </a:solidFill>
              </a:ln>
              <a:solidFill>
                <a:srgbClr val="0000FF"/>
              </a:solidFill>
            </a:endParaRPr>
          </a:p>
        </p:txBody>
      </p:sp>
      <p:sp>
        <p:nvSpPr>
          <p:cNvPr id="27" name="Rectangle 26"/>
          <p:cNvSpPr/>
          <p:nvPr/>
        </p:nvSpPr>
        <p:spPr>
          <a:xfrm>
            <a:off x="9432176" y="3465901"/>
            <a:ext cx="2446204" cy="631372"/>
          </a:xfrm>
          <a:prstGeom prst="rect">
            <a:avLst/>
          </a:prstGeom>
          <a:solidFill>
            <a:srgbClr val="00206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200" b="1" dirty="0"/>
              <a:t>Tishri 10 </a:t>
            </a:r>
            <a:r>
              <a:rPr lang="en-CA" sz="3200" b="1" dirty="0">
                <a:solidFill>
                  <a:srgbClr val="95F1FD"/>
                </a:solidFill>
              </a:rPr>
              <a:t>A/S</a:t>
            </a:r>
            <a:r>
              <a:rPr lang="en-CA" sz="3200" b="1" dirty="0"/>
              <a:t> </a:t>
            </a:r>
          </a:p>
        </p:txBody>
      </p:sp>
      <p:cxnSp>
        <p:nvCxnSpPr>
          <p:cNvPr id="28" name="Straight Connector 27"/>
          <p:cNvCxnSpPr/>
          <p:nvPr/>
        </p:nvCxnSpPr>
        <p:spPr>
          <a:xfrm flipH="1" flipV="1">
            <a:off x="9341656" y="732102"/>
            <a:ext cx="19514" cy="2708328"/>
          </a:xfrm>
          <a:prstGeom prst="line">
            <a:avLst/>
          </a:prstGeom>
          <a:ln w="76200">
            <a:solidFill>
              <a:srgbClr val="FFC000"/>
            </a:solidFill>
          </a:ln>
          <a:effectLst>
            <a:glow rad="127000">
              <a:srgbClr val="66FF33"/>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247612" y="3449619"/>
            <a:ext cx="273578"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p:cNvGrpSpPr/>
          <p:nvPr/>
        </p:nvGrpSpPr>
        <p:grpSpPr>
          <a:xfrm>
            <a:off x="6502863" y="2681253"/>
            <a:ext cx="234754" cy="1439874"/>
            <a:chOff x="6369693" y="2681253"/>
            <a:chExt cx="234754" cy="1439874"/>
          </a:xfrm>
        </p:grpSpPr>
        <p:cxnSp>
          <p:nvCxnSpPr>
            <p:cNvPr id="30" name="Straight Connector 29"/>
            <p:cNvCxnSpPr/>
            <p:nvPr/>
          </p:nvCxnSpPr>
          <p:spPr>
            <a:xfrm flipH="1" flipV="1">
              <a:off x="6369693" y="2681253"/>
              <a:ext cx="7431" cy="1439873"/>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416182" y="3466208"/>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rot="60000" flipH="1" flipV="1">
              <a:off x="6590359" y="3307976"/>
              <a:ext cx="14088" cy="81315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6535195" y="2984791"/>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41" name="Rectangle 40"/>
          <p:cNvSpPr/>
          <p:nvPr/>
        </p:nvSpPr>
        <p:spPr>
          <a:xfrm>
            <a:off x="9319688" y="175770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51" name="Rectangle 50"/>
          <p:cNvSpPr/>
          <p:nvPr/>
        </p:nvSpPr>
        <p:spPr>
          <a:xfrm>
            <a:off x="5696574" y="220689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cxnSp>
        <p:nvCxnSpPr>
          <p:cNvPr id="19" name="Straight Connector 18"/>
          <p:cNvCxnSpPr>
            <a:stCxn id="36" idx="0"/>
          </p:cNvCxnSpPr>
          <p:nvPr/>
        </p:nvCxnSpPr>
        <p:spPr>
          <a:xfrm flipH="1" flipV="1">
            <a:off x="4018439" y="744073"/>
            <a:ext cx="33496" cy="2721828"/>
          </a:xfrm>
          <a:prstGeom prst="line">
            <a:avLst/>
          </a:prstGeom>
          <a:ln w="76200">
            <a:solidFill>
              <a:srgbClr val="FFC000"/>
            </a:solidFill>
          </a:ln>
          <a:effectLst>
            <a:glow rad="127000">
              <a:srgbClr val="66FF33"/>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20490" y="3465901"/>
            <a:ext cx="262889"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3" name="Straight Connector 32"/>
          <p:cNvCxnSpPr/>
          <p:nvPr/>
        </p:nvCxnSpPr>
        <p:spPr>
          <a:xfrm flipH="1" flipV="1">
            <a:off x="3851910" y="3474720"/>
            <a:ext cx="2059" cy="627419"/>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9216390" y="3432811"/>
            <a:ext cx="1" cy="695716"/>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919805" y="3351632"/>
            <a:ext cx="305958" cy="850913"/>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Curved Down Arrow 44"/>
          <p:cNvSpPr/>
          <p:nvPr/>
        </p:nvSpPr>
        <p:spPr>
          <a:xfrm>
            <a:off x="3784950" y="1297992"/>
            <a:ext cx="6376320" cy="1879598"/>
          </a:xfrm>
          <a:prstGeom prst="curvedDownArrow">
            <a:avLst>
              <a:gd name="adj1" fmla="val 25000"/>
              <a:gd name="adj2" fmla="val 83594"/>
              <a:gd name="adj3" fmla="val 37425"/>
            </a:avLst>
          </a:prstGeom>
          <a:gradFill>
            <a:gsLst>
              <a:gs pos="49000">
                <a:srgbClr val="00CC00"/>
              </a:gs>
              <a:gs pos="3000">
                <a:srgbClr val="FFFF00">
                  <a:lumMod val="77000"/>
                  <a:lumOff val="23000"/>
                </a:srgbClr>
              </a:gs>
              <a:gs pos="93000">
                <a:srgbClr val="FF00FF">
                  <a:lumMod val="69000"/>
                  <a:lumOff val="31000"/>
                </a:srgbClr>
              </a:gs>
            </a:gsLst>
            <a:lin ang="0" scaled="0"/>
          </a:gradFill>
          <a:ln w="38100">
            <a:solidFill>
              <a:srgbClr val="0000FF"/>
            </a:solidFill>
          </a:ln>
          <a:effectLst>
            <a:glow rad="228600">
              <a:schemeClr val="accent4">
                <a:satMod val="175000"/>
                <a:alpha val="40000"/>
              </a:schemeClr>
            </a:glow>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0" name="Rounded Rectangle 39"/>
          <p:cNvSpPr/>
          <p:nvPr/>
        </p:nvSpPr>
        <p:spPr>
          <a:xfrm>
            <a:off x="9265150" y="3333701"/>
            <a:ext cx="296565" cy="850913"/>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00671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repeatCount="4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par>
                                <p:cTn id="8" presetID="21" presetClass="entr" presetSubtype="8" repeatCount="400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heel(8)">
                                      <p:cBhvr>
                                        <p:cTn id="10" dur="500"/>
                                        <p:tgtEl>
                                          <p:spTgt spid="40"/>
                                        </p:tgtEl>
                                      </p:cBhvr>
                                    </p:animEffect>
                                  </p:childTnLst>
                                </p:cTn>
                              </p:par>
                              <p:par>
                                <p:cTn id="11" presetID="6" presetClass="entr" presetSubtype="16" fill="hold" grpId="0" nodeType="withEffect">
                                  <p:stCondLst>
                                    <p:cond delay="125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par>
                                <p:cTn id="14" presetID="22" presetClass="entr" presetSubtype="8" repeatCount="4000" fill="hold" grpId="0" nodeType="withEffect">
                                  <p:stCondLst>
                                    <p:cond delay="450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3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45" grpId="0" animBg="1"/>
      <p:bldP spid="4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3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9900">
              <a:alpha val="79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82697" y="89516"/>
            <a:ext cx="11861442" cy="6569071"/>
          </a:xfrm>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a:scene3d>
            <a:camera prst="orthographicFront"/>
            <a:lightRig rig="threePt" dir="t"/>
          </a:scene3d>
          <a:sp3d>
            <a:bevel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r>
              <a:rPr lang="en-US" sz="800" dirty="0">
                <a:solidFill>
                  <a:schemeClr val="tx1">
                    <a:lumMod val="95000"/>
                    <a:lumOff val="5000"/>
                  </a:schemeClr>
                </a:solidFill>
              </a:rPr>
              <a:t/>
            </a:r>
            <a:br>
              <a:rPr lang="en-US" sz="800" dirty="0">
                <a:solidFill>
                  <a:schemeClr val="tx1">
                    <a:lumMod val="95000"/>
                    <a:lumOff val="5000"/>
                  </a:schemeClr>
                </a:solidFill>
              </a:rPr>
            </a:br>
            <a:endParaRPr lang="en-US" sz="2800" dirty="0">
              <a:solidFill>
                <a:schemeClr val="tx1">
                  <a:lumMod val="95000"/>
                  <a:lumOff val="5000"/>
                </a:schemeClr>
              </a:solidFill>
            </a:endParaRP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254904" y="3481463"/>
            <a:ext cx="892963"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4040689" y="3476866"/>
            <a:ext cx="2418035" cy="631372"/>
          </a:xfrm>
          <a:prstGeom prst="rect">
            <a:avLst/>
          </a:prstGeom>
          <a:solidFill>
            <a:srgbClr val="002060"/>
          </a:solidFill>
          <a:ln w="9525">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chemeClr val="bg1"/>
                  </a:solidFill>
                </a:ln>
              </a:rPr>
              <a:t> Tishri 9</a:t>
            </a:r>
            <a:r>
              <a:rPr lang="en-CA" sz="3600" b="1" dirty="0">
                <a:ln>
                  <a:solidFill>
                    <a:srgbClr val="CC00CC"/>
                  </a:solidFill>
                </a:ln>
              </a:rPr>
              <a:t> </a:t>
            </a:r>
          </a:p>
        </p:txBody>
      </p:sp>
      <p:sp>
        <p:nvSpPr>
          <p:cNvPr id="9" name="Rectangle 8"/>
          <p:cNvSpPr/>
          <p:nvPr/>
        </p:nvSpPr>
        <p:spPr>
          <a:xfrm>
            <a:off x="1411396" y="3469895"/>
            <a:ext cx="2437942" cy="631372"/>
          </a:xfrm>
          <a:prstGeom prst="rect">
            <a:avLst/>
          </a:prstGeom>
          <a:solidFill>
            <a:schemeClr val="bg1">
              <a:lumMod val="95000"/>
            </a:schemeClr>
          </a:solidFill>
          <a:ln w="1905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9</a:t>
            </a:r>
            <a:endParaRPr lang="en-CA" sz="3600" b="1" i="1" dirty="0">
              <a:ln w="12700">
                <a:solidFill>
                  <a:srgbClr val="0000FF"/>
                </a:solidFill>
              </a:ln>
              <a:solidFill>
                <a:srgbClr val="CC66FF"/>
              </a:solidFill>
            </a:endParaRPr>
          </a:p>
        </p:txBody>
      </p:sp>
      <p:cxnSp>
        <p:nvCxnSpPr>
          <p:cNvPr id="11" name="Straight Connector 10"/>
          <p:cNvCxnSpPr/>
          <p:nvPr/>
        </p:nvCxnSpPr>
        <p:spPr>
          <a:xfrm flipH="1" flipV="1">
            <a:off x="1194077" y="3142965"/>
            <a:ext cx="14753" cy="985562"/>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9423" y="269212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17" name="Rectangle 16"/>
          <p:cNvSpPr/>
          <p:nvPr/>
        </p:nvSpPr>
        <p:spPr>
          <a:xfrm>
            <a:off x="3616960" y="4626381"/>
            <a:ext cx="8244118" cy="1865241"/>
          </a:xfrm>
          <a:prstGeom prst="rect">
            <a:avLst/>
          </a:prstGeom>
          <a:solidFill>
            <a:schemeClr val="accent5">
              <a:lumMod val="40000"/>
              <a:lumOff val="60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 </a:t>
            </a:r>
            <a:r>
              <a:rPr lang="en-CA" sz="3200" i="1" dirty="0">
                <a:ln>
                  <a:solidFill>
                    <a:srgbClr val="FF00FF"/>
                  </a:solidFill>
                </a:ln>
                <a:solidFill>
                  <a:srgbClr val="009999"/>
                </a:solidFill>
                <a:latin typeface="Georgia" panose="02040502050405020303" pitchFamily="18" charset="0"/>
              </a:rPr>
              <a:t>Lev 23:27 </a:t>
            </a:r>
            <a:r>
              <a:rPr lang="en-CA" sz="3200" dirty="0">
                <a:solidFill>
                  <a:schemeClr val="tx1"/>
                </a:solidFill>
              </a:rPr>
              <a:t>– On the </a:t>
            </a:r>
            <a:r>
              <a:rPr lang="en-CA" sz="3200" dirty="0">
                <a:ln>
                  <a:solidFill>
                    <a:srgbClr val="FF00FF"/>
                  </a:solidFill>
                </a:ln>
                <a:solidFill>
                  <a:srgbClr val="95F1FD"/>
                </a:solidFill>
                <a:latin typeface="Arial Black" panose="020B0A04020102020204" pitchFamily="34" charset="0"/>
              </a:rPr>
              <a:t>TENTH</a:t>
            </a:r>
            <a:r>
              <a:rPr lang="en-CA" sz="3200" dirty="0">
                <a:solidFill>
                  <a:schemeClr val="tx1"/>
                </a:solidFill>
              </a:rPr>
              <a:t> day of the month is </a:t>
            </a:r>
            <a:r>
              <a:rPr lang="en-CA" sz="3200" b="1" dirty="0">
                <a:solidFill>
                  <a:srgbClr val="0000FF"/>
                </a:solidFill>
              </a:rPr>
              <a:t>Yom </a:t>
            </a:r>
            <a:r>
              <a:rPr lang="en-CA" sz="3200" b="1" dirty="0" err="1">
                <a:solidFill>
                  <a:srgbClr val="0000FF"/>
                </a:solidFill>
              </a:rPr>
              <a:t>ha’Kippurim</a:t>
            </a:r>
            <a:r>
              <a:rPr lang="en-CA" sz="3200" b="1" dirty="0">
                <a:solidFill>
                  <a:srgbClr val="0000FF"/>
                </a:solidFill>
              </a:rPr>
              <a:t> </a:t>
            </a:r>
            <a:r>
              <a:rPr lang="en-CA" sz="3200" dirty="0">
                <a:solidFill>
                  <a:schemeClr val="tx1"/>
                </a:solidFill>
              </a:rPr>
              <a:t>[Day of Atonement]. </a:t>
            </a:r>
            <a:br>
              <a:rPr lang="en-CA" sz="3200" dirty="0">
                <a:solidFill>
                  <a:schemeClr val="tx1"/>
                </a:solidFill>
              </a:rPr>
            </a:br>
            <a:r>
              <a:rPr lang="en-CA" sz="3200" dirty="0">
                <a:solidFill>
                  <a:schemeClr val="tx1"/>
                </a:solidFill>
              </a:rPr>
              <a:t>It shall be a </a:t>
            </a:r>
            <a:r>
              <a:rPr lang="en-CA" sz="3200" b="1" dirty="0">
                <a:solidFill>
                  <a:srgbClr val="0000FF"/>
                </a:solidFill>
                <a:latin typeface="Arial Black" panose="020B0A04020102020204" pitchFamily="34" charset="0"/>
              </a:rPr>
              <a:t>QODESH</a:t>
            </a:r>
            <a:r>
              <a:rPr lang="en-CA" sz="3200" dirty="0">
                <a:solidFill>
                  <a:schemeClr val="tx1"/>
                </a:solidFill>
              </a:rPr>
              <a:t> gathering for you. </a:t>
            </a:r>
            <a:r>
              <a:rPr lang="en-CA" sz="3200" b="1" dirty="0">
                <a:ln>
                  <a:solidFill>
                    <a:srgbClr val="0000FF"/>
                  </a:solidFill>
                </a:ln>
                <a:solidFill>
                  <a:srgbClr val="FF9900"/>
                </a:solidFill>
              </a:rPr>
              <a:t> </a:t>
            </a:r>
            <a:endParaRPr lang="en-CA" sz="4400" b="1" i="1" dirty="0">
              <a:ln w="19050">
                <a:solidFill>
                  <a:srgbClr val="0000FF"/>
                </a:solidFill>
              </a:ln>
              <a:solidFill>
                <a:srgbClr val="FFFF00"/>
              </a:solidFill>
              <a:effectLst>
                <a:glow rad="127000">
                  <a:srgbClr val="95F1FD"/>
                </a:glow>
              </a:effectLst>
              <a:latin typeface="Comic Sans MS" panose="030F0702030302020204" pitchFamily="66" charset="0"/>
            </a:endParaRPr>
          </a:p>
        </p:txBody>
      </p:sp>
      <p:sp>
        <p:nvSpPr>
          <p:cNvPr id="6" name="Rectangle 5"/>
          <p:cNvSpPr/>
          <p:nvPr/>
        </p:nvSpPr>
        <p:spPr>
          <a:xfrm>
            <a:off x="1247888" y="3473609"/>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1415272" y="3311371"/>
            <a:ext cx="12000" cy="81715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12373" y="2974622"/>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10" name="Slide Number Placeholder 9"/>
          <p:cNvSpPr>
            <a:spLocks noGrp="1"/>
          </p:cNvSpPr>
          <p:nvPr>
            <p:ph type="sldNum" sz="quarter" idx="12"/>
          </p:nvPr>
        </p:nvSpPr>
        <p:spPr>
          <a:xfrm>
            <a:off x="11794671" y="6552011"/>
            <a:ext cx="435432" cy="365125"/>
          </a:xfrm>
        </p:spPr>
        <p:txBody>
          <a:bodyPr/>
          <a:lstStyle/>
          <a:p>
            <a:fld id="{0FAB87E4-7748-4117-92E5-790DAABEC644}" type="slidenum">
              <a:rPr lang="en-US" sz="1400" b="1" smtClean="0">
                <a:solidFill>
                  <a:schemeClr val="tx1"/>
                </a:solidFill>
              </a:rPr>
              <a:t>67</a:t>
            </a:fld>
            <a:endParaRPr lang="en-US" sz="1400" b="1" dirty="0">
              <a:solidFill>
                <a:schemeClr val="tx1"/>
              </a:solidFill>
            </a:endParaRPr>
          </a:p>
        </p:txBody>
      </p:sp>
      <p:sp>
        <p:nvSpPr>
          <p:cNvPr id="18" name="Rectangle 17"/>
          <p:cNvSpPr/>
          <p:nvPr/>
        </p:nvSpPr>
        <p:spPr>
          <a:xfrm>
            <a:off x="518061" y="104020"/>
            <a:ext cx="11151992"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i="1" dirty="0">
                <a:ln>
                  <a:solidFill>
                    <a:sysClr val="windowText" lastClr="000000"/>
                  </a:solidFill>
                </a:ln>
                <a:solidFill>
                  <a:srgbClr val="FF9900"/>
                </a:solidFill>
                <a:latin typeface="Comic Sans MS" panose="030F0702030302020204" pitchFamily="66" charset="0"/>
              </a:rPr>
              <a:t>From </a:t>
            </a:r>
            <a:r>
              <a:rPr lang="en-CA" sz="4400" b="1" i="1" u="sng" dirty="0">
                <a:ln>
                  <a:solidFill>
                    <a:sysClr val="windowText" lastClr="000000"/>
                  </a:solidFill>
                </a:ln>
                <a:solidFill>
                  <a:srgbClr val="FF00FF"/>
                </a:solidFill>
                <a:latin typeface="Comic Sans MS" panose="030F0702030302020204" pitchFamily="66" charset="0"/>
              </a:rPr>
              <a:t>Dawn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err="1">
                <a:ln>
                  <a:solidFill>
                    <a:sysClr val="windowText" lastClr="000000"/>
                  </a:solidFill>
                </a:ln>
                <a:solidFill>
                  <a:srgbClr val="66FF33"/>
                </a:solidFill>
                <a:latin typeface="Comic Sans MS" panose="030F0702030302020204" pitchFamily="66" charset="0"/>
              </a:rPr>
              <a:t>Ereb</a:t>
            </a:r>
            <a:r>
              <a:rPr lang="en-CA" sz="3200" b="1" i="1" dirty="0">
                <a:ln>
                  <a:solidFill>
                    <a:sysClr val="windowText" lastClr="000000"/>
                  </a:solidFill>
                </a:ln>
                <a:solidFill>
                  <a:srgbClr val="66FF33"/>
                </a:solidFill>
                <a:latin typeface="Comic Sans MS" panose="030F0702030302020204" pitchFamily="66" charset="0"/>
              </a:rPr>
              <a:t> 10</a:t>
            </a:r>
            <a:r>
              <a:rPr lang="en-CA" sz="3200" b="1" i="1" baseline="30000" dirty="0">
                <a:ln>
                  <a:solidFill>
                    <a:sysClr val="windowText" lastClr="000000"/>
                  </a:solidFill>
                </a:ln>
                <a:solidFill>
                  <a:srgbClr val="66FF33"/>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  </a:t>
            </a:r>
            <a:r>
              <a:rPr lang="en-CA" sz="4400" b="1" i="1" dirty="0">
                <a:ln>
                  <a:solidFill>
                    <a:sysClr val="windowText" lastClr="000000"/>
                  </a:solidFill>
                </a:ln>
                <a:solidFill>
                  <a:srgbClr val="FF9900"/>
                </a:solidFill>
                <a:latin typeface="Comic Sans MS" panose="030F0702030302020204" pitchFamily="66" charset="0"/>
              </a:rPr>
              <a:t>to </a:t>
            </a:r>
            <a:r>
              <a:rPr lang="en-CA" sz="4400" b="1" i="1" u="sng" dirty="0">
                <a:ln>
                  <a:solidFill>
                    <a:sysClr val="windowText" lastClr="000000"/>
                  </a:solidFill>
                </a:ln>
                <a:solidFill>
                  <a:srgbClr val="FF00FF"/>
                </a:solidFill>
                <a:latin typeface="Comic Sans MS" panose="030F0702030302020204" pitchFamily="66" charset="0"/>
              </a:rPr>
              <a:t>Dawn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err="1">
                <a:ln>
                  <a:solidFill>
                    <a:sysClr val="windowText" lastClr="000000"/>
                  </a:solidFill>
                </a:ln>
                <a:solidFill>
                  <a:srgbClr val="66FF33"/>
                </a:solidFill>
                <a:latin typeface="Comic Sans MS" panose="030F0702030302020204" pitchFamily="66" charset="0"/>
              </a:rPr>
              <a:t>Ereb</a:t>
            </a:r>
            <a:r>
              <a:rPr lang="en-CA" sz="3200" b="1" i="1" dirty="0">
                <a:ln>
                  <a:solidFill>
                    <a:sysClr val="windowText" lastClr="000000"/>
                  </a:solidFill>
                </a:ln>
                <a:solidFill>
                  <a:srgbClr val="66FF33"/>
                </a:solidFill>
                <a:latin typeface="Comic Sans MS" panose="030F0702030302020204" pitchFamily="66" charset="0"/>
              </a:rPr>
              <a:t> 11</a:t>
            </a:r>
            <a:r>
              <a:rPr lang="en-CA" sz="3200" b="1" i="1" baseline="30000" dirty="0">
                <a:ln>
                  <a:solidFill>
                    <a:sysClr val="windowText" lastClr="000000"/>
                  </a:solidFill>
                </a:ln>
                <a:solidFill>
                  <a:srgbClr val="66FF33"/>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a:t>
            </a:r>
          </a:p>
        </p:txBody>
      </p:sp>
      <p:sp>
        <p:nvSpPr>
          <p:cNvPr id="25" name="Rectangle 24"/>
          <p:cNvSpPr/>
          <p:nvPr/>
        </p:nvSpPr>
        <p:spPr>
          <a:xfrm>
            <a:off x="6733602" y="3449751"/>
            <a:ext cx="2446204" cy="631372"/>
          </a:xfrm>
          <a:prstGeom prst="rec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Tishri 10 </a:t>
            </a:r>
            <a:r>
              <a:rPr lang="en-CA" sz="3200" b="1" dirty="0">
                <a:solidFill>
                  <a:srgbClr val="0000FF"/>
                </a:solidFill>
              </a:rPr>
              <a:t>A/S</a:t>
            </a:r>
            <a:endParaRPr lang="en-CA" sz="3200" b="1" i="1" dirty="0">
              <a:ln w="12700">
                <a:solidFill>
                  <a:srgbClr val="0000FF"/>
                </a:solidFill>
              </a:ln>
              <a:solidFill>
                <a:srgbClr val="0000FF"/>
              </a:solidFill>
            </a:endParaRPr>
          </a:p>
        </p:txBody>
      </p:sp>
      <p:sp>
        <p:nvSpPr>
          <p:cNvPr id="27" name="Rectangle 26"/>
          <p:cNvSpPr/>
          <p:nvPr/>
        </p:nvSpPr>
        <p:spPr>
          <a:xfrm>
            <a:off x="9432176" y="3465901"/>
            <a:ext cx="2446204" cy="631372"/>
          </a:xfrm>
          <a:prstGeom prst="rect">
            <a:avLst/>
          </a:prstGeom>
          <a:solidFill>
            <a:srgbClr val="00206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200" b="1" dirty="0">
                <a:ln>
                  <a:solidFill>
                    <a:schemeClr val="bg1"/>
                  </a:solidFill>
                </a:ln>
              </a:rPr>
              <a:t>Tishri 10 </a:t>
            </a:r>
            <a:r>
              <a:rPr lang="en-CA" sz="3200" b="1" dirty="0">
                <a:ln>
                  <a:solidFill>
                    <a:schemeClr val="bg1"/>
                  </a:solidFill>
                </a:ln>
                <a:solidFill>
                  <a:srgbClr val="95F1FD"/>
                </a:solidFill>
              </a:rPr>
              <a:t>A/S</a:t>
            </a:r>
            <a:r>
              <a:rPr lang="en-CA" sz="3200" b="1" dirty="0">
                <a:ln>
                  <a:solidFill>
                    <a:schemeClr val="bg1"/>
                  </a:solidFill>
                </a:ln>
              </a:rPr>
              <a:t> </a:t>
            </a:r>
          </a:p>
        </p:txBody>
      </p:sp>
      <p:cxnSp>
        <p:nvCxnSpPr>
          <p:cNvPr id="28" name="Straight Connector 27"/>
          <p:cNvCxnSpPr/>
          <p:nvPr/>
        </p:nvCxnSpPr>
        <p:spPr>
          <a:xfrm flipH="1" flipV="1">
            <a:off x="9206144" y="3266983"/>
            <a:ext cx="3080" cy="838452"/>
          </a:xfrm>
          <a:prstGeom prst="line">
            <a:avLst/>
          </a:prstGeom>
          <a:ln w="76200">
            <a:solidFill>
              <a:srgbClr val="FFC000"/>
            </a:solidFill>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247612" y="3449619"/>
            <a:ext cx="130017" cy="640830"/>
          </a:xfrm>
          <a:prstGeom prst="rect">
            <a:avLst/>
          </a:prstGeom>
          <a:gradFill>
            <a:gsLst>
              <a:gs pos="41000">
                <a:srgbClr val="95F1FD">
                  <a:alpha val="88000"/>
                </a:srgbClr>
              </a:gs>
              <a:gs pos="62000">
                <a:schemeClr val="bg1">
                  <a:lumMod val="50000"/>
                </a:schemeClr>
              </a:gs>
            </a:gsLst>
            <a:lin ang="600000" scaled="0"/>
          </a:gra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flipH="1" flipV="1">
            <a:off x="6502863" y="2681253"/>
            <a:ext cx="7431" cy="1439873"/>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549352" y="3466208"/>
            <a:ext cx="163507" cy="639225"/>
          </a:xfrm>
          <a:prstGeom prst="rect">
            <a:avLst/>
          </a:prstGeom>
          <a:gradFill>
            <a:gsLst>
              <a:gs pos="41000">
                <a:srgbClr val="95F1FD"/>
              </a:gs>
              <a:gs pos="62000">
                <a:schemeClr val="bg1">
                  <a:lumMod val="50000"/>
                </a:schemeClr>
              </a:gs>
            </a:gsLst>
            <a:lin ang="10200000" scaled="0"/>
          </a:gra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flipH="1" flipV="1">
            <a:off x="6723529" y="3307976"/>
            <a:ext cx="14088" cy="813151"/>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535195" y="2984791"/>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41" name="Rectangle 40"/>
          <p:cNvSpPr/>
          <p:nvPr/>
        </p:nvSpPr>
        <p:spPr>
          <a:xfrm>
            <a:off x="8506639" y="28947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000" dirty="0">
                <a:ln>
                  <a:solidFill>
                    <a:srgbClr val="FF00FF"/>
                  </a:solidFill>
                </a:ln>
                <a:solidFill>
                  <a:schemeClr val="tx1"/>
                </a:solidFill>
              </a:rPr>
              <a:t>Sunset</a:t>
            </a:r>
          </a:p>
        </p:txBody>
      </p:sp>
      <p:sp>
        <p:nvSpPr>
          <p:cNvPr id="45" name="Curved Down Arrow 44"/>
          <p:cNvSpPr/>
          <p:nvPr/>
        </p:nvSpPr>
        <p:spPr>
          <a:xfrm>
            <a:off x="6388624" y="1133484"/>
            <a:ext cx="5892799" cy="1584162"/>
          </a:xfrm>
          <a:prstGeom prst="curvedDownArrow">
            <a:avLst>
              <a:gd name="adj1" fmla="val 15283"/>
              <a:gd name="adj2" fmla="val 59541"/>
              <a:gd name="adj3" fmla="val 37425"/>
            </a:avLst>
          </a:prstGeom>
          <a:gradFill>
            <a:gsLst>
              <a:gs pos="49000">
                <a:srgbClr val="00CC00"/>
              </a:gs>
              <a:gs pos="3000">
                <a:srgbClr val="FFFF00">
                  <a:lumMod val="77000"/>
                  <a:lumOff val="23000"/>
                </a:srgbClr>
              </a:gs>
              <a:gs pos="93000">
                <a:srgbClr val="FF00FF">
                  <a:lumMod val="69000"/>
                  <a:lumOff val="31000"/>
                </a:srgbClr>
              </a:gs>
            </a:gsLst>
            <a:lin ang="0" scaled="0"/>
          </a:gradFill>
          <a:ln w="38100">
            <a:solidFill>
              <a:srgbClr val="0000FF"/>
            </a:solidFill>
          </a:ln>
          <a:effectLst>
            <a:glow rad="228600">
              <a:schemeClr val="accent4">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1" name="Rectangle 50"/>
          <p:cNvSpPr/>
          <p:nvPr/>
        </p:nvSpPr>
        <p:spPr>
          <a:xfrm>
            <a:off x="5832243" y="221056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FF00"/>
                </a:solidFill>
              </a:rPr>
              <a:t>Dawn</a:t>
            </a:r>
          </a:p>
        </p:txBody>
      </p:sp>
      <p:cxnSp>
        <p:nvCxnSpPr>
          <p:cNvPr id="19" name="Straight Connector 18"/>
          <p:cNvCxnSpPr/>
          <p:nvPr/>
        </p:nvCxnSpPr>
        <p:spPr>
          <a:xfrm flipV="1">
            <a:off x="3848358" y="3307976"/>
            <a:ext cx="980" cy="804859"/>
          </a:xfrm>
          <a:prstGeom prst="line">
            <a:avLst/>
          </a:prstGeom>
          <a:ln w="76200">
            <a:solidFill>
              <a:srgbClr val="FFC000"/>
            </a:solidFill>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02113" y="3465901"/>
            <a:ext cx="130017" cy="640830"/>
          </a:xfrm>
          <a:prstGeom prst="rect">
            <a:avLst/>
          </a:prstGeom>
          <a:gradFill>
            <a:gsLst>
              <a:gs pos="41000">
                <a:srgbClr val="95F1FD">
                  <a:alpha val="88000"/>
                </a:srgbClr>
              </a:gs>
              <a:gs pos="62000">
                <a:schemeClr val="bg1">
                  <a:lumMod val="50000"/>
                </a:schemeClr>
              </a:gs>
            </a:gsLst>
            <a:lin ang="600000" scaled="0"/>
          </a:gradFill>
          <a:ln>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6388626" y="2782371"/>
            <a:ext cx="220978" cy="1402244"/>
          </a:xfrm>
          <a:prstGeom prst="roundRect">
            <a:avLst/>
          </a:prstGeom>
          <a:no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11030007" y="214776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FF00"/>
                </a:solidFill>
              </a:rPr>
              <a:t>Dawn</a:t>
            </a:r>
          </a:p>
        </p:txBody>
      </p:sp>
      <p:cxnSp>
        <p:nvCxnSpPr>
          <p:cNvPr id="34" name="Straight Connector 33"/>
          <p:cNvCxnSpPr/>
          <p:nvPr/>
        </p:nvCxnSpPr>
        <p:spPr>
          <a:xfrm flipH="1" flipV="1">
            <a:off x="11924590" y="2782370"/>
            <a:ext cx="1732" cy="1333648"/>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235739" y="2924754"/>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000" dirty="0">
                <a:ln>
                  <a:solidFill>
                    <a:srgbClr val="FF00FF"/>
                  </a:solidFill>
                </a:ln>
                <a:solidFill>
                  <a:schemeClr val="tx1"/>
                </a:solidFill>
              </a:rPr>
              <a:t>Sunset</a:t>
            </a:r>
          </a:p>
        </p:txBody>
      </p:sp>
      <p:sp>
        <p:nvSpPr>
          <p:cNvPr id="37" name="Rectangle 36"/>
          <p:cNvSpPr/>
          <p:nvPr/>
        </p:nvSpPr>
        <p:spPr>
          <a:xfrm>
            <a:off x="2557379" y="2293974"/>
            <a:ext cx="2580642" cy="620006"/>
          </a:xfrm>
          <a:prstGeom prst="rect">
            <a:avLst/>
          </a:prstGeom>
          <a:solidFill>
            <a:srgbClr val="FFCCFF"/>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24 hours for Tishri 9 </a:t>
            </a:r>
            <a:br>
              <a:rPr lang="en-CA" sz="2000" dirty="0">
                <a:solidFill>
                  <a:schemeClr val="tx1"/>
                </a:solidFill>
              </a:rPr>
            </a:br>
            <a:r>
              <a:rPr lang="en-CA" sz="2000" dirty="0">
                <a:solidFill>
                  <a:schemeClr val="tx1"/>
                </a:solidFill>
              </a:rPr>
              <a:t>from Dawn to Dawn.</a:t>
            </a:r>
            <a:endParaRPr lang="en-CA" sz="2000" b="1" dirty="0">
              <a:solidFill>
                <a:srgbClr val="0000FF"/>
              </a:solidFill>
            </a:endParaRPr>
          </a:p>
        </p:txBody>
      </p:sp>
      <p:sp>
        <p:nvSpPr>
          <p:cNvPr id="40" name="Rounded Rectangle 39"/>
          <p:cNvSpPr/>
          <p:nvPr/>
        </p:nvSpPr>
        <p:spPr>
          <a:xfrm>
            <a:off x="11817531" y="2749006"/>
            <a:ext cx="226608" cy="1419616"/>
          </a:xfrm>
          <a:prstGeom prst="roundRect">
            <a:avLst/>
          </a:prstGeom>
          <a:no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p:cNvCxnSpPr/>
          <p:nvPr/>
        </p:nvCxnSpPr>
        <p:spPr>
          <a:xfrm flipH="1">
            <a:off x="8088784" y="2749006"/>
            <a:ext cx="545645" cy="2124269"/>
          </a:xfrm>
          <a:prstGeom prst="straightConnector1">
            <a:avLst/>
          </a:prstGeom>
          <a:ln w="76200">
            <a:solidFill>
              <a:srgbClr val="FF9900"/>
            </a:solidFill>
            <a:headEnd type="none" w="med" len="med"/>
            <a:tailEnd type="arrow" w="med" len="med"/>
          </a:ln>
          <a:effectLst>
            <a:glow rad="228600">
              <a:schemeClr val="accent4">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rot="555953">
            <a:off x="7684688" y="1691096"/>
            <a:ext cx="3095708" cy="1246396"/>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dirty="0">
                <a:solidFill>
                  <a:srgbClr val="0000FF"/>
                </a:solidFill>
              </a:rPr>
              <a:t>Atonement Sabbath! </a:t>
            </a:r>
          </a:p>
        </p:txBody>
      </p:sp>
      <p:sp>
        <p:nvSpPr>
          <p:cNvPr id="38" name="Rectangle 37"/>
          <p:cNvSpPr/>
          <p:nvPr/>
        </p:nvSpPr>
        <p:spPr>
          <a:xfrm>
            <a:off x="446941" y="4689890"/>
            <a:ext cx="2926180" cy="1721069"/>
          </a:xfrm>
          <a:prstGeom prst="rect">
            <a:avLst/>
          </a:prstGeom>
          <a:solidFill>
            <a:srgbClr val="FFCCFF"/>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24 hours </a:t>
            </a:r>
            <a:r>
              <a:rPr lang="en-CA" sz="3200" b="1" u="sng" dirty="0">
                <a:solidFill>
                  <a:schemeClr val="tx1"/>
                </a:solidFill>
              </a:rPr>
              <a:t>ONLY</a:t>
            </a:r>
            <a:r>
              <a:rPr lang="en-CA" sz="3200" dirty="0">
                <a:solidFill>
                  <a:schemeClr val="tx1"/>
                </a:solidFill>
              </a:rPr>
              <a:t> </a:t>
            </a:r>
            <a:br>
              <a:rPr lang="en-CA" sz="3200" dirty="0">
                <a:solidFill>
                  <a:schemeClr val="tx1"/>
                </a:solidFill>
              </a:rPr>
            </a:br>
            <a:r>
              <a:rPr lang="en-CA" sz="3200" dirty="0">
                <a:solidFill>
                  <a:schemeClr val="tx1"/>
                </a:solidFill>
              </a:rPr>
              <a:t>of </a:t>
            </a:r>
            <a:r>
              <a:rPr lang="en-CA" sz="3200" b="1" dirty="0">
                <a:solidFill>
                  <a:srgbClr val="0000FF"/>
                </a:solidFill>
              </a:rPr>
              <a:t>Atonement </a:t>
            </a:r>
            <a:br>
              <a:rPr lang="en-CA" sz="3200" b="1" dirty="0">
                <a:solidFill>
                  <a:srgbClr val="0000FF"/>
                </a:solidFill>
              </a:rPr>
            </a:br>
            <a:r>
              <a:rPr lang="en-CA" sz="3200" b="1" dirty="0">
                <a:solidFill>
                  <a:srgbClr val="0000FF"/>
                </a:solidFill>
              </a:rPr>
              <a:t>Shabbath!</a:t>
            </a:r>
          </a:p>
        </p:txBody>
      </p:sp>
    </p:spTree>
    <p:extLst>
      <p:ext uri="{BB962C8B-B14F-4D97-AF65-F5344CB8AC3E}">
        <p14:creationId xmlns:p14="http://schemas.microsoft.com/office/powerpoint/2010/main" val="3354579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repeatCount="5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8)">
                                      <p:cBhvr>
                                        <p:cTn id="14" dur="1000"/>
                                        <p:tgtEl>
                                          <p:spTgt spid="7"/>
                                        </p:tgtEl>
                                      </p:cBhvr>
                                    </p:animEffect>
                                  </p:childTnLst>
                                </p:cTn>
                              </p:par>
                              <p:par>
                                <p:cTn id="15" presetID="21" presetClass="entr" presetSubtype="8" repeatCount="500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heel(8)">
                                      <p:cBhvr>
                                        <p:cTn id="17" dur="1000"/>
                                        <p:tgtEl>
                                          <p:spTgt spid="40"/>
                                        </p:tgtEl>
                                      </p:cBhvr>
                                    </p:animEffect>
                                  </p:childTnLst>
                                </p:cTn>
                              </p:par>
                              <p:par>
                                <p:cTn id="18" presetID="6" presetClass="entr" presetSubtype="16" fill="hold" grpId="0" nodeType="with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1500"/>
                                        <p:tgtEl>
                                          <p:spTgt spid="17"/>
                                        </p:tgtEl>
                                      </p:cBhvr>
                                    </p:animEffect>
                                  </p:childTnLst>
                                </p:cTn>
                              </p:par>
                              <p:par>
                                <p:cTn id="21" presetID="22" presetClass="entr" presetSubtype="8" repeatCount="4000" fill="hold" grpId="0" nodeType="withEffect">
                                  <p:stCondLst>
                                    <p:cond delay="450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3000"/>
                                        <p:tgtEl>
                                          <p:spTgt spid="45"/>
                                        </p:tgtEl>
                                      </p:cBhvr>
                                    </p:animEffect>
                                  </p:childTnLst>
                                </p:cTn>
                              </p:par>
                              <p:par>
                                <p:cTn id="24" presetID="26"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125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500" fill="hold"/>
                                        <p:tgtEl>
                                          <p:spTgt spid="38"/>
                                        </p:tgtEl>
                                        <p:attrNameLst>
                                          <p:attrName>ppt_w</p:attrName>
                                        </p:attrNameLst>
                                      </p:cBhvr>
                                      <p:tavLst>
                                        <p:tav tm="0">
                                          <p:val>
                                            <p:fltVal val="0"/>
                                          </p:val>
                                        </p:tav>
                                        <p:tav tm="100000">
                                          <p:val>
                                            <p:strVal val="#ppt_w"/>
                                          </p:val>
                                        </p:tav>
                                      </p:tavLst>
                                    </p:anim>
                                    <p:anim calcmode="lin" valueType="num">
                                      <p:cBhvr>
                                        <p:cTn id="45" dur="1500" fill="hold"/>
                                        <p:tgtEl>
                                          <p:spTgt spid="38"/>
                                        </p:tgtEl>
                                        <p:attrNameLst>
                                          <p:attrName>ppt_h</p:attrName>
                                        </p:attrNameLst>
                                      </p:cBhvr>
                                      <p:tavLst>
                                        <p:tav tm="0">
                                          <p:val>
                                            <p:fltVal val="0"/>
                                          </p:val>
                                        </p:tav>
                                        <p:tav tm="100000">
                                          <p:val>
                                            <p:strVal val="#ppt_h"/>
                                          </p:val>
                                        </p:tav>
                                      </p:tavLst>
                                    </p:anim>
                                    <p:anim calcmode="lin" valueType="num">
                                      <p:cBhvr>
                                        <p:cTn id="46" dur="1500" fill="hold"/>
                                        <p:tgtEl>
                                          <p:spTgt spid="38"/>
                                        </p:tgtEl>
                                        <p:attrNameLst>
                                          <p:attrName>style.rotation</p:attrName>
                                        </p:attrNameLst>
                                      </p:cBhvr>
                                      <p:tavLst>
                                        <p:tav tm="0">
                                          <p:val>
                                            <p:fltVal val="90"/>
                                          </p:val>
                                        </p:tav>
                                        <p:tav tm="100000">
                                          <p:val>
                                            <p:fltVal val="0"/>
                                          </p:val>
                                        </p:tav>
                                      </p:tavLst>
                                    </p:anim>
                                    <p:animEffect transition="in" filter="fade">
                                      <p:cBhvr>
                                        <p:cTn id="47"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5" grpId="0" animBg="1"/>
      <p:bldP spid="7" grpId="0" animBg="1"/>
      <p:bldP spid="40" grpId="0" animBg="1"/>
      <p:bldP spid="21" grpId="0" animBg="1"/>
      <p:bldP spid="3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3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9900">
              <a:alpha val="79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82697" y="89516"/>
            <a:ext cx="11861442" cy="6569071"/>
          </a:xfrm>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a:scene3d>
            <a:camera prst="orthographicFront"/>
            <a:lightRig rig="threePt" dir="t"/>
          </a:scene3d>
          <a:sp3d>
            <a:bevel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r>
              <a:rPr lang="en-US" sz="800" dirty="0">
                <a:solidFill>
                  <a:schemeClr val="tx1">
                    <a:lumMod val="95000"/>
                    <a:lumOff val="5000"/>
                  </a:schemeClr>
                </a:solidFill>
              </a:rPr>
              <a:t/>
            </a:r>
            <a:br>
              <a:rPr lang="en-US" sz="800" dirty="0">
                <a:solidFill>
                  <a:schemeClr val="tx1">
                    <a:lumMod val="95000"/>
                    <a:lumOff val="5000"/>
                  </a:schemeClr>
                </a:solidFill>
              </a:rPr>
            </a:br>
            <a:endParaRPr lang="en-US" sz="2800" dirty="0">
              <a:solidFill>
                <a:schemeClr val="tx1">
                  <a:lumMod val="95000"/>
                  <a:lumOff val="5000"/>
                </a:schemeClr>
              </a:solidFill>
            </a:endParaRPr>
          </a:p>
          <a:p>
            <a:r>
              <a:rPr lang="en-US" sz="4400" dirty="0">
                <a:solidFill>
                  <a:schemeClr val="tx1">
                    <a:lumMod val="95000"/>
                    <a:lumOff val="5000"/>
                  </a:schemeClr>
                </a:solidFill>
              </a:rPr>
              <a:t/>
            </a:r>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254904" y="3481463"/>
            <a:ext cx="892963"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4040689" y="3476866"/>
            <a:ext cx="2418035" cy="631372"/>
          </a:xfrm>
          <a:prstGeom prst="rect">
            <a:avLst/>
          </a:prstGeom>
          <a:solidFill>
            <a:srgbClr val="002060"/>
          </a:solidFill>
          <a:ln w="9525">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a:t> </a:t>
            </a:r>
            <a:r>
              <a:rPr lang="en-CA" sz="3600" b="1" dirty="0">
                <a:ln>
                  <a:solidFill>
                    <a:schemeClr val="bg1"/>
                  </a:solidFill>
                </a:ln>
                <a:solidFill>
                  <a:schemeClr val="accent4">
                    <a:lumMod val="20000"/>
                    <a:lumOff val="80000"/>
                  </a:schemeClr>
                </a:solidFill>
              </a:rPr>
              <a:t>Tishri 9</a:t>
            </a:r>
            <a:r>
              <a:rPr lang="en-CA" sz="3600" b="1" dirty="0">
                <a:ln>
                  <a:solidFill>
                    <a:srgbClr val="CC00CC"/>
                  </a:solidFill>
                </a:ln>
              </a:rPr>
              <a:t> </a:t>
            </a:r>
          </a:p>
        </p:txBody>
      </p:sp>
      <p:sp>
        <p:nvSpPr>
          <p:cNvPr id="9" name="Rectangle 8"/>
          <p:cNvSpPr/>
          <p:nvPr/>
        </p:nvSpPr>
        <p:spPr>
          <a:xfrm>
            <a:off x="1411396" y="3469895"/>
            <a:ext cx="2437942" cy="631372"/>
          </a:xfrm>
          <a:prstGeom prst="rect">
            <a:avLst/>
          </a:prstGeom>
          <a:solidFill>
            <a:srgbClr val="FFFF00"/>
          </a:solidFill>
          <a:ln w="1905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9</a:t>
            </a:r>
            <a:endParaRPr lang="en-CA" sz="3600" b="1" i="1" dirty="0">
              <a:ln w="12700">
                <a:solidFill>
                  <a:srgbClr val="0000FF"/>
                </a:solidFill>
              </a:ln>
              <a:solidFill>
                <a:srgbClr val="CC66FF"/>
              </a:solidFill>
            </a:endParaRPr>
          </a:p>
        </p:txBody>
      </p:sp>
      <p:cxnSp>
        <p:nvCxnSpPr>
          <p:cNvPr id="11" name="Straight Connector 10"/>
          <p:cNvCxnSpPr/>
          <p:nvPr/>
        </p:nvCxnSpPr>
        <p:spPr>
          <a:xfrm flipH="1" flipV="1">
            <a:off x="1187472" y="3142965"/>
            <a:ext cx="21358" cy="985562"/>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9423" y="269212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17" name="Rectangle 16"/>
          <p:cNvSpPr/>
          <p:nvPr/>
        </p:nvSpPr>
        <p:spPr>
          <a:xfrm>
            <a:off x="566477" y="4511372"/>
            <a:ext cx="11251053" cy="1931771"/>
          </a:xfrm>
          <a:prstGeom prst="rect">
            <a:avLst/>
          </a:prstGeom>
          <a:solidFill>
            <a:schemeClr val="accent2">
              <a:lumMod val="60000"/>
              <a:lumOff val="40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         24 hours of             Atonement Thematic            Observation. </a:t>
            </a:r>
            <a:br>
              <a:rPr lang="en-CA" sz="3200" dirty="0">
                <a:solidFill>
                  <a:schemeClr val="tx1"/>
                </a:solidFill>
              </a:rPr>
            </a:br>
            <a:r>
              <a:rPr lang="en-CA" sz="3200" dirty="0">
                <a:solidFill>
                  <a:schemeClr val="tx1"/>
                </a:solidFill>
              </a:rPr>
              <a:t> </a:t>
            </a:r>
            <a:r>
              <a:rPr lang="en-CA" sz="3200" b="1" i="1" dirty="0">
                <a:solidFill>
                  <a:srgbClr val="FF0000"/>
                </a:solidFill>
              </a:rPr>
              <a:t>Reminder:  </a:t>
            </a:r>
            <a:r>
              <a:rPr lang="en-CA" sz="3200" dirty="0">
                <a:solidFill>
                  <a:schemeClr val="tx1"/>
                </a:solidFill>
              </a:rPr>
              <a:t>This study              is </a:t>
            </a:r>
            <a:r>
              <a:rPr lang="en-CA" sz="3200" b="1" u="sng" dirty="0">
                <a:solidFill>
                  <a:schemeClr val="tx1"/>
                </a:solidFill>
              </a:rPr>
              <a:t>NOT</a:t>
            </a:r>
            <a:r>
              <a:rPr lang="en-CA" sz="3200" dirty="0">
                <a:solidFill>
                  <a:schemeClr val="tx1"/>
                </a:solidFill>
              </a:rPr>
              <a:t> about            </a:t>
            </a:r>
            <a:r>
              <a:rPr lang="en-CA" sz="3200" b="1" u="sng" dirty="0">
                <a:solidFill>
                  <a:schemeClr val="tx1"/>
                </a:solidFill>
              </a:rPr>
              <a:t>HOW</a:t>
            </a:r>
            <a:r>
              <a:rPr lang="en-CA" sz="3200" dirty="0">
                <a:solidFill>
                  <a:schemeClr val="tx1"/>
                </a:solidFill>
              </a:rPr>
              <a:t> to observe the Atonement celebration, but focuses specifically on </a:t>
            </a:r>
            <a:r>
              <a:rPr lang="en-CA" sz="3200" b="1" dirty="0">
                <a:ln>
                  <a:solidFill>
                    <a:schemeClr val="tx1"/>
                  </a:solidFill>
                </a:ln>
                <a:solidFill>
                  <a:srgbClr val="FF00FF"/>
                </a:solidFill>
              </a:rPr>
              <a:t>TIMING! </a:t>
            </a:r>
            <a:r>
              <a:rPr lang="en-CA" sz="3200" b="1" dirty="0">
                <a:ln>
                  <a:solidFill>
                    <a:schemeClr val="tx1"/>
                  </a:solidFill>
                </a:ln>
                <a:solidFill>
                  <a:srgbClr val="FF00FF"/>
                </a:solidFill>
                <a:sym typeface="Wingdings" panose="05000000000000000000" pitchFamily="2" charset="2"/>
              </a:rPr>
              <a:t></a:t>
            </a:r>
            <a:endParaRPr lang="en-CA" sz="4400" b="1" i="1" dirty="0">
              <a:ln>
                <a:solidFill>
                  <a:schemeClr val="tx1"/>
                </a:solidFill>
              </a:ln>
              <a:solidFill>
                <a:srgbClr val="FF00FF"/>
              </a:solidFill>
              <a:effectLst>
                <a:glow rad="127000">
                  <a:srgbClr val="95F1FD"/>
                </a:glow>
              </a:effectLst>
              <a:latin typeface="Comic Sans MS" panose="030F0702030302020204" pitchFamily="66" charset="0"/>
            </a:endParaRPr>
          </a:p>
        </p:txBody>
      </p:sp>
      <p:sp>
        <p:nvSpPr>
          <p:cNvPr id="6" name="Rectangle 5"/>
          <p:cNvSpPr/>
          <p:nvPr/>
        </p:nvSpPr>
        <p:spPr>
          <a:xfrm>
            <a:off x="1236458" y="3473609"/>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1415272" y="3311371"/>
            <a:ext cx="12000" cy="81715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12373" y="2974622"/>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10" name="Slide Number Placeholder 9"/>
          <p:cNvSpPr>
            <a:spLocks noGrp="1"/>
          </p:cNvSpPr>
          <p:nvPr>
            <p:ph type="sldNum" sz="quarter" idx="12"/>
          </p:nvPr>
        </p:nvSpPr>
        <p:spPr>
          <a:xfrm>
            <a:off x="11783241" y="6552011"/>
            <a:ext cx="435432" cy="365125"/>
          </a:xfrm>
        </p:spPr>
        <p:txBody>
          <a:bodyPr/>
          <a:lstStyle/>
          <a:p>
            <a:fld id="{0FAB87E4-7748-4117-92E5-790DAABEC644}" type="slidenum">
              <a:rPr lang="en-US" sz="1400" b="1" smtClean="0">
                <a:solidFill>
                  <a:schemeClr val="tx1"/>
                </a:solidFill>
              </a:rPr>
              <a:t>68</a:t>
            </a:fld>
            <a:endParaRPr lang="en-US" sz="1400" b="1" dirty="0">
              <a:solidFill>
                <a:schemeClr val="tx1"/>
              </a:solidFill>
            </a:endParaRPr>
          </a:p>
        </p:txBody>
      </p:sp>
      <p:sp>
        <p:nvSpPr>
          <p:cNvPr id="18" name="Rectangle 17"/>
          <p:cNvSpPr/>
          <p:nvPr/>
        </p:nvSpPr>
        <p:spPr>
          <a:xfrm>
            <a:off x="1467844" y="50863"/>
            <a:ext cx="9284611"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r>
              <a:rPr lang="en-CA" sz="4400" b="1" i="1" dirty="0">
                <a:ln>
                  <a:solidFill>
                    <a:sysClr val="windowText" lastClr="000000"/>
                  </a:solidFill>
                </a:ln>
                <a:solidFill>
                  <a:srgbClr val="FF9900"/>
                </a:solidFill>
                <a:latin typeface="Comic Sans MS" panose="030F0702030302020204" pitchFamily="66" charset="0"/>
              </a:rPr>
              <a:t>The </a:t>
            </a:r>
            <a:r>
              <a:rPr lang="en-CA" sz="4400" b="1" i="1" dirty="0">
                <a:ln>
                  <a:solidFill>
                    <a:sysClr val="windowText" lastClr="000000"/>
                  </a:solidFill>
                </a:ln>
                <a:solidFill>
                  <a:srgbClr val="66FF33"/>
                </a:solidFill>
                <a:latin typeface="Comic Sans MS" panose="030F0702030302020204" pitchFamily="66" charset="0"/>
              </a:rPr>
              <a:t>Observation					</a:t>
            </a:r>
            <a:endParaRPr lang="en-CA" sz="3200" b="1" i="1" dirty="0">
              <a:ln>
                <a:solidFill>
                  <a:sysClr val="windowText" lastClr="000000"/>
                </a:solidFill>
              </a:ln>
              <a:solidFill>
                <a:srgbClr val="0000FF"/>
              </a:solidFill>
              <a:latin typeface="Comic Sans MS" panose="030F0702030302020204" pitchFamily="66" charset="0"/>
            </a:endParaRPr>
          </a:p>
        </p:txBody>
      </p:sp>
      <p:sp>
        <p:nvSpPr>
          <p:cNvPr id="25" name="Rectangle 24"/>
          <p:cNvSpPr/>
          <p:nvPr/>
        </p:nvSpPr>
        <p:spPr>
          <a:xfrm>
            <a:off x="6733602" y="3449751"/>
            <a:ext cx="2446204" cy="631372"/>
          </a:xfrm>
          <a:prstGeom prst="rec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Tishri 10 </a:t>
            </a:r>
            <a:r>
              <a:rPr lang="en-CA" sz="3200" b="1" dirty="0">
                <a:solidFill>
                  <a:srgbClr val="0000FF"/>
                </a:solidFill>
              </a:rPr>
              <a:t>A/S</a:t>
            </a:r>
            <a:endParaRPr lang="en-CA" sz="3200" b="1" i="1" dirty="0">
              <a:ln w="12700">
                <a:solidFill>
                  <a:srgbClr val="0000FF"/>
                </a:solidFill>
              </a:ln>
              <a:solidFill>
                <a:srgbClr val="0000FF"/>
              </a:solidFill>
            </a:endParaRPr>
          </a:p>
        </p:txBody>
      </p:sp>
      <p:sp>
        <p:nvSpPr>
          <p:cNvPr id="27" name="Rectangle 26"/>
          <p:cNvSpPr/>
          <p:nvPr/>
        </p:nvSpPr>
        <p:spPr>
          <a:xfrm>
            <a:off x="9432176" y="3465901"/>
            <a:ext cx="2446204" cy="614609"/>
          </a:xfrm>
          <a:prstGeom prst="rect">
            <a:avLst/>
          </a:prstGeom>
          <a:solidFill>
            <a:srgbClr val="00206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a:t> </a:t>
            </a:r>
            <a:r>
              <a:rPr lang="en-CA" sz="3200" b="1" dirty="0">
                <a:ln>
                  <a:solidFill>
                    <a:schemeClr val="bg1"/>
                  </a:solidFill>
                </a:ln>
              </a:rPr>
              <a:t>Tishri 10 </a:t>
            </a:r>
            <a:r>
              <a:rPr lang="en-CA" sz="3200" b="1" dirty="0">
                <a:ln>
                  <a:solidFill>
                    <a:schemeClr val="bg1"/>
                  </a:solidFill>
                </a:ln>
                <a:solidFill>
                  <a:srgbClr val="95F1FD"/>
                </a:solidFill>
              </a:rPr>
              <a:t>A/S</a:t>
            </a:r>
            <a:r>
              <a:rPr lang="en-CA" sz="3200" b="1" dirty="0">
                <a:ln>
                  <a:solidFill>
                    <a:schemeClr val="bg1"/>
                  </a:solidFill>
                </a:ln>
              </a:rPr>
              <a:t> </a:t>
            </a:r>
          </a:p>
        </p:txBody>
      </p:sp>
      <p:sp>
        <p:nvSpPr>
          <p:cNvPr id="29" name="Rectangle 28"/>
          <p:cNvSpPr/>
          <p:nvPr/>
        </p:nvSpPr>
        <p:spPr>
          <a:xfrm>
            <a:off x="9224752" y="3449619"/>
            <a:ext cx="193568" cy="640830"/>
          </a:xfrm>
          <a:prstGeom prst="rect">
            <a:avLst/>
          </a:prstGeom>
          <a:gradFill>
            <a:gsLst>
              <a:gs pos="41000">
                <a:srgbClr val="95F1FD">
                  <a:alpha val="88000"/>
                </a:srgbClr>
              </a:gs>
              <a:gs pos="62000">
                <a:schemeClr val="bg1">
                  <a:lumMod val="50000"/>
                </a:schemeClr>
              </a:gs>
            </a:gsLst>
            <a:lin ang="600000" scaled="0"/>
          </a:gra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flipH="1" flipV="1">
            <a:off x="6502863" y="2681253"/>
            <a:ext cx="7431" cy="1439873"/>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549352" y="3466208"/>
            <a:ext cx="163507" cy="639225"/>
          </a:xfrm>
          <a:prstGeom prst="rect">
            <a:avLst/>
          </a:prstGeom>
          <a:gradFill>
            <a:gsLst>
              <a:gs pos="41000">
                <a:srgbClr val="95F1FD"/>
              </a:gs>
              <a:gs pos="62000">
                <a:schemeClr val="bg1">
                  <a:lumMod val="50000"/>
                </a:schemeClr>
              </a:gs>
            </a:gsLst>
            <a:lin ang="10200000" scaled="0"/>
          </a:gra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flipH="1" flipV="1">
            <a:off x="6733602" y="3307977"/>
            <a:ext cx="4015" cy="813151"/>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535195" y="2984791"/>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41" name="Rectangle 40"/>
          <p:cNvSpPr/>
          <p:nvPr/>
        </p:nvSpPr>
        <p:spPr>
          <a:xfrm>
            <a:off x="8506639" y="28947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000" dirty="0">
                <a:ln>
                  <a:solidFill>
                    <a:srgbClr val="FF00FF"/>
                  </a:solidFill>
                </a:ln>
                <a:solidFill>
                  <a:schemeClr val="tx1"/>
                </a:solidFill>
              </a:rPr>
              <a:t>Sunset</a:t>
            </a:r>
          </a:p>
        </p:txBody>
      </p:sp>
      <p:sp>
        <p:nvSpPr>
          <p:cNvPr id="45" name="Curved Down Arrow 44"/>
          <p:cNvSpPr/>
          <p:nvPr/>
        </p:nvSpPr>
        <p:spPr>
          <a:xfrm>
            <a:off x="6388624" y="1133484"/>
            <a:ext cx="5892799" cy="1584162"/>
          </a:xfrm>
          <a:prstGeom prst="curvedDownArrow">
            <a:avLst>
              <a:gd name="adj1" fmla="val 15283"/>
              <a:gd name="adj2" fmla="val 59541"/>
              <a:gd name="adj3" fmla="val 37425"/>
            </a:avLst>
          </a:prstGeom>
          <a:gradFill>
            <a:gsLst>
              <a:gs pos="49000">
                <a:srgbClr val="00CC00"/>
              </a:gs>
              <a:gs pos="3000">
                <a:srgbClr val="FFFF00">
                  <a:lumMod val="77000"/>
                  <a:lumOff val="23000"/>
                </a:srgbClr>
              </a:gs>
              <a:gs pos="93000">
                <a:srgbClr val="FF00FF">
                  <a:lumMod val="69000"/>
                  <a:lumOff val="31000"/>
                </a:srgbClr>
              </a:gs>
            </a:gsLst>
            <a:lin ang="0" scaled="0"/>
          </a:gradFill>
          <a:ln w="38100">
            <a:solidFill>
              <a:srgbClr val="0000FF"/>
            </a:solidFill>
          </a:ln>
          <a:effectLst>
            <a:glow rad="228600">
              <a:schemeClr val="accent4">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1" name="Rectangle 50"/>
          <p:cNvSpPr/>
          <p:nvPr/>
        </p:nvSpPr>
        <p:spPr>
          <a:xfrm>
            <a:off x="5832243" y="2314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FF00"/>
                </a:solidFill>
              </a:rPr>
              <a:t>Dawn</a:t>
            </a:r>
          </a:p>
        </p:txBody>
      </p:sp>
      <p:cxnSp>
        <p:nvCxnSpPr>
          <p:cNvPr id="19" name="Straight Connector 18"/>
          <p:cNvCxnSpPr/>
          <p:nvPr/>
        </p:nvCxnSpPr>
        <p:spPr>
          <a:xfrm flipV="1">
            <a:off x="3847566" y="3307977"/>
            <a:ext cx="1772" cy="948789"/>
          </a:xfrm>
          <a:prstGeom prst="line">
            <a:avLst/>
          </a:prstGeom>
          <a:ln w="76200">
            <a:solidFill>
              <a:srgbClr val="FFC000"/>
            </a:solidFill>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02113" y="3465901"/>
            <a:ext cx="178397" cy="640830"/>
          </a:xfrm>
          <a:prstGeom prst="rect">
            <a:avLst/>
          </a:prstGeom>
          <a:gradFill>
            <a:gsLst>
              <a:gs pos="41000">
                <a:srgbClr val="95F1FD">
                  <a:alpha val="88000"/>
                </a:srgbClr>
              </a:gs>
              <a:gs pos="62000">
                <a:schemeClr val="bg1">
                  <a:lumMod val="50000"/>
                </a:schemeClr>
              </a:gs>
            </a:gsLst>
            <a:lin ang="600000" scaled="0"/>
          </a:gradFill>
          <a:ln>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6388626" y="2782371"/>
            <a:ext cx="220978" cy="1402244"/>
          </a:xfrm>
          <a:prstGeom prst="roundRect">
            <a:avLst/>
          </a:prstGeom>
          <a:no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11030007" y="214776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FF00"/>
                </a:solidFill>
              </a:rPr>
              <a:t>Dawn</a:t>
            </a:r>
          </a:p>
        </p:txBody>
      </p:sp>
      <p:cxnSp>
        <p:nvCxnSpPr>
          <p:cNvPr id="34" name="Straight Connector 33"/>
          <p:cNvCxnSpPr/>
          <p:nvPr/>
        </p:nvCxnSpPr>
        <p:spPr>
          <a:xfrm flipH="1" flipV="1">
            <a:off x="11924590" y="2782370"/>
            <a:ext cx="1732" cy="1333648"/>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235739" y="2924754"/>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000" dirty="0">
                <a:ln>
                  <a:solidFill>
                    <a:srgbClr val="FF00FF"/>
                  </a:solidFill>
                </a:ln>
                <a:solidFill>
                  <a:schemeClr val="tx1"/>
                </a:solidFill>
              </a:rPr>
              <a:t>Sunset</a:t>
            </a:r>
          </a:p>
        </p:txBody>
      </p:sp>
      <p:sp>
        <p:nvSpPr>
          <p:cNvPr id="37" name="Rectangle 36"/>
          <p:cNvSpPr/>
          <p:nvPr/>
        </p:nvSpPr>
        <p:spPr>
          <a:xfrm>
            <a:off x="7102007" y="1855469"/>
            <a:ext cx="3955467" cy="1109708"/>
          </a:xfrm>
          <a:prstGeom prst="rect">
            <a:avLst/>
          </a:prstGeom>
          <a:solidFill>
            <a:srgbClr val="FFCCFF"/>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24 hours </a:t>
            </a:r>
            <a:r>
              <a:rPr lang="en-CA" sz="3200" b="1" u="sng" dirty="0">
                <a:solidFill>
                  <a:schemeClr val="tx1"/>
                </a:solidFill>
              </a:rPr>
              <a:t>ONLY</a:t>
            </a:r>
            <a:r>
              <a:rPr lang="en-CA" sz="3200" dirty="0">
                <a:solidFill>
                  <a:schemeClr val="tx1"/>
                </a:solidFill>
              </a:rPr>
              <a:t> of </a:t>
            </a:r>
            <a:r>
              <a:rPr lang="en-CA" sz="3200" b="1" dirty="0">
                <a:solidFill>
                  <a:srgbClr val="0000FF"/>
                </a:solidFill>
              </a:rPr>
              <a:t>Atonement Shabbath!</a:t>
            </a:r>
          </a:p>
        </p:txBody>
      </p:sp>
      <p:sp>
        <p:nvSpPr>
          <p:cNvPr id="40" name="Rounded Rectangle 39"/>
          <p:cNvSpPr/>
          <p:nvPr/>
        </p:nvSpPr>
        <p:spPr>
          <a:xfrm>
            <a:off x="11817531" y="2749006"/>
            <a:ext cx="226608" cy="1419616"/>
          </a:xfrm>
          <a:prstGeom prst="roundRect">
            <a:avLst/>
          </a:prstGeom>
          <a:no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urved Down Arrow 37"/>
          <p:cNvSpPr/>
          <p:nvPr/>
        </p:nvSpPr>
        <p:spPr>
          <a:xfrm flipV="1">
            <a:off x="3861101" y="4288037"/>
            <a:ext cx="6128719" cy="1528638"/>
          </a:xfrm>
          <a:prstGeom prst="curvedDownArrow">
            <a:avLst>
              <a:gd name="adj1" fmla="val 15283"/>
              <a:gd name="adj2" fmla="val 86448"/>
              <a:gd name="adj3" fmla="val 33475"/>
            </a:avLst>
          </a:prstGeom>
          <a:gradFill>
            <a:gsLst>
              <a:gs pos="18000">
                <a:srgbClr val="00CC00"/>
              </a:gs>
              <a:gs pos="51000">
                <a:srgbClr val="FFFF00">
                  <a:lumMod val="77000"/>
                  <a:lumOff val="23000"/>
                </a:srgbClr>
              </a:gs>
              <a:gs pos="88000">
                <a:srgbClr val="FF00FF">
                  <a:lumMod val="69000"/>
                  <a:lumOff val="31000"/>
                </a:srgbClr>
              </a:gs>
            </a:gsLst>
            <a:lin ang="0" scaled="0"/>
          </a:gradFill>
          <a:ln w="38100">
            <a:solidFill>
              <a:srgbClr val="0000FF"/>
            </a:solidFill>
          </a:ln>
          <a:effectLst>
            <a:glow rad="228600">
              <a:schemeClr val="accent3">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Rectangle 13"/>
          <p:cNvSpPr/>
          <p:nvPr/>
        </p:nvSpPr>
        <p:spPr>
          <a:xfrm>
            <a:off x="182696" y="922304"/>
            <a:ext cx="6195244" cy="1394528"/>
          </a:xfrm>
          <a:prstGeom prst="rect">
            <a:avLst/>
          </a:prstGeom>
          <a:solidFill>
            <a:schemeClr val="accent6">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solidFill>
                  <a:srgbClr val="0000FF"/>
                </a:solidFill>
                <a:latin typeface="Arial Black" panose="020B0A04020102020204" pitchFamily="34" charset="0"/>
              </a:rPr>
              <a:t>Torah Guidelines:</a:t>
            </a:r>
            <a:r>
              <a:rPr lang="en-CA" sz="2800" dirty="0">
                <a:solidFill>
                  <a:schemeClr val="tx1"/>
                </a:solidFill>
              </a:rPr>
              <a:t/>
            </a:r>
            <a:br>
              <a:rPr lang="en-CA" sz="2800" dirty="0">
                <a:solidFill>
                  <a:schemeClr val="tx1"/>
                </a:solidFill>
              </a:rPr>
            </a:br>
            <a:r>
              <a:rPr lang="en-CA" sz="2800" dirty="0">
                <a:solidFill>
                  <a:schemeClr val="tx1"/>
                </a:solidFill>
              </a:rPr>
              <a:t>Theme Observation – Evening to Evening</a:t>
            </a:r>
            <a:br>
              <a:rPr lang="en-CA" sz="2800" dirty="0">
                <a:solidFill>
                  <a:schemeClr val="tx1"/>
                </a:solidFill>
              </a:rPr>
            </a:br>
            <a:endParaRPr lang="en-CA" sz="2800" dirty="0">
              <a:solidFill>
                <a:srgbClr val="0000FF"/>
              </a:solidFill>
            </a:endParaRPr>
          </a:p>
        </p:txBody>
      </p:sp>
      <p:sp>
        <p:nvSpPr>
          <p:cNvPr id="4" name="Rectangle 3"/>
          <p:cNvSpPr/>
          <p:nvPr/>
        </p:nvSpPr>
        <p:spPr>
          <a:xfrm>
            <a:off x="325572" y="1831495"/>
            <a:ext cx="5913303" cy="445135"/>
          </a:xfrm>
          <a:prstGeom prst="rect">
            <a:avLst/>
          </a:prstGeom>
          <a:noFill/>
          <a:ln w="38100">
            <a:solidFill>
              <a:srgbClr val="FF99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00FF"/>
                </a:solidFill>
              </a:rPr>
              <a:t>Atonement Shabbath – </a:t>
            </a:r>
            <a:r>
              <a:rPr lang="en-CA" sz="2800" b="1" dirty="0">
                <a:solidFill>
                  <a:srgbClr val="0000FF"/>
                </a:solidFill>
                <a:effectLst>
                  <a:glow rad="127000">
                    <a:srgbClr val="FF9900"/>
                  </a:glow>
                </a:effectLst>
              </a:rPr>
              <a:t>Dawn to Dawn</a:t>
            </a:r>
          </a:p>
        </p:txBody>
      </p:sp>
      <p:sp>
        <p:nvSpPr>
          <p:cNvPr id="15" name="Rectangle 14"/>
          <p:cNvSpPr/>
          <p:nvPr/>
        </p:nvSpPr>
        <p:spPr>
          <a:xfrm>
            <a:off x="5507389" y="77382"/>
            <a:ext cx="5077442" cy="699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algn="ctr"/>
            <a:r>
              <a:rPr lang="en-CA" sz="4400" b="1" i="1" dirty="0">
                <a:ln>
                  <a:solidFill>
                    <a:sysClr val="windowText" lastClr="000000"/>
                  </a:solidFill>
                </a:ln>
                <a:solidFill>
                  <a:srgbClr val="FF9900"/>
                </a:solidFill>
                <a:latin typeface="Comic Sans MS" panose="030F0702030302020204" pitchFamily="66" charset="0"/>
              </a:rPr>
              <a:t>  &amp; The </a:t>
            </a:r>
            <a:r>
              <a:rPr lang="en-CA" sz="4400" b="1" i="1" dirty="0">
                <a:ln>
                  <a:solidFill>
                    <a:sysClr val="windowText" lastClr="000000"/>
                  </a:solidFill>
                </a:ln>
                <a:solidFill>
                  <a:srgbClr val="0000FF"/>
                </a:solidFill>
                <a:latin typeface="Comic Sans MS" panose="030F0702030302020204" pitchFamily="66" charset="0"/>
              </a:rPr>
              <a:t>Shabbat!</a:t>
            </a:r>
            <a:endParaRPr lang="en-CA" sz="3200" b="1" i="1" dirty="0">
              <a:ln>
                <a:solidFill>
                  <a:sysClr val="windowText" lastClr="000000"/>
                </a:solidFill>
              </a:ln>
              <a:solidFill>
                <a:srgbClr val="0000FF"/>
              </a:solidFill>
              <a:latin typeface="Comic Sans MS" panose="030F0702030302020204" pitchFamily="66" charset="0"/>
            </a:endParaRPr>
          </a:p>
        </p:txBody>
      </p:sp>
      <p:cxnSp>
        <p:nvCxnSpPr>
          <p:cNvPr id="28" name="Straight Connector 27"/>
          <p:cNvCxnSpPr/>
          <p:nvPr/>
        </p:nvCxnSpPr>
        <p:spPr>
          <a:xfrm flipV="1">
            <a:off x="9201207" y="3266984"/>
            <a:ext cx="4937" cy="989782"/>
          </a:xfrm>
          <a:prstGeom prst="line">
            <a:avLst/>
          </a:prstGeom>
          <a:ln w="76200">
            <a:solidFill>
              <a:srgbClr val="FFC000"/>
            </a:solidFill>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0630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000"/>
                                        <p:tgtEl>
                                          <p:spTgt spid="14"/>
                                        </p:tgtEl>
                                      </p:cBhvr>
                                    </p:animEffect>
                                  </p:childTnLst>
                                </p:cTn>
                              </p:par>
                              <p:par>
                                <p:cTn id="8" presetID="22" presetClass="entr" presetSubtype="8" repeatCount="2000" fill="hold" grpId="0" nodeType="withEffect">
                                  <p:stCondLst>
                                    <p:cond delay="250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3000"/>
                                        <p:tgtEl>
                                          <p:spTgt spid="38"/>
                                        </p:tgtEl>
                                      </p:cBhvr>
                                    </p:animEffect>
                                  </p:childTnLst>
                                </p:cTn>
                              </p:par>
                              <p:par>
                                <p:cTn id="11" presetID="6" presetClass="entr" presetSubtype="16" fill="hold" grpId="0" nodeType="withEffect">
                                  <p:stCondLst>
                                    <p:cond delay="425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anim calcmode="lin" valueType="num">
                                      <p:cBhvr>
                                        <p:cTn id="19" dur="2000" fill="hold"/>
                                        <p:tgtEl>
                                          <p:spTgt spid="15"/>
                                        </p:tgtEl>
                                        <p:attrNameLst>
                                          <p:attrName>ppt_w</p:attrName>
                                        </p:attrNameLst>
                                      </p:cBhvr>
                                      <p:tavLst>
                                        <p:tav tm="0" fmla="#ppt_w*sin(2.5*pi*$)">
                                          <p:val>
                                            <p:fltVal val="0"/>
                                          </p:val>
                                        </p:tav>
                                        <p:tav tm="100000">
                                          <p:val>
                                            <p:fltVal val="1"/>
                                          </p:val>
                                        </p:tav>
                                      </p:tavLst>
                                    </p:anim>
                                    <p:anim calcmode="lin" valueType="num">
                                      <p:cBhvr>
                                        <p:cTn id="20" dur="2000" fill="hold"/>
                                        <p:tgtEl>
                                          <p:spTgt spid="15"/>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225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25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8" repeatCount="5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8)">
                                      <p:cBhvr>
                                        <p:cTn id="28" dur="1000"/>
                                        <p:tgtEl>
                                          <p:spTgt spid="7"/>
                                        </p:tgtEl>
                                      </p:cBhvr>
                                    </p:animEffect>
                                  </p:childTnLst>
                                </p:cTn>
                              </p:par>
                              <p:par>
                                <p:cTn id="29" presetID="21" presetClass="entr" presetSubtype="8" repeatCount="500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1000"/>
                                        <p:tgtEl>
                                          <p:spTgt spid="40"/>
                                        </p:tgtEl>
                                      </p:cBhvr>
                                    </p:animEffect>
                                  </p:childTnLst>
                                </p:cTn>
                              </p:par>
                              <p:par>
                                <p:cTn id="32" presetID="22" presetClass="entr" presetSubtype="8" repeatCount="2000" fill="hold" grpId="0" nodeType="withEffect">
                                  <p:stCondLst>
                                    <p:cond delay="550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3000"/>
                                        <p:tgtEl>
                                          <p:spTgt spid="45"/>
                                        </p:tgtEl>
                                      </p:cBhvr>
                                    </p:animEffect>
                                  </p:childTnLst>
                                </p:cTn>
                              </p:par>
                              <p:par>
                                <p:cTn id="35" presetID="31" presetClass="entr" presetSubtype="0" fill="hold" grpId="0" nodeType="withEffect">
                                  <p:stCondLst>
                                    <p:cond delay="4500"/>
                                  </p:stCondLst>
                                  <p:childTnLst>
                                    <p:set>
                                      <p:cBhvr>
                                        <p:cTn id="36" dur="1" fill="hold">
                                          <p:stCondLst>
                                            <p:cond delay="0"/>
                                          </p:stCondLst>
                                        </p:cTn>
                                        <p:tgtEl>
                                          <p:spTgt spid="37"/>
                                        </p:tgtEl>
                                        <p:attrNameLst>
                                          <p:attrName>style.visibility</p:attrName>
                                        </p:attrNameLst>
                                      </p:cBhvr>
                                      <p:to>
                                        <p:strVal val="visible"/>
                                      </p:to>
                                    </p:set>
                                    <p:anim calcmode="lin" valueType="num">
                                      <p:cBhvr>
                                        <p:cTn id="37" dur="1500" fill="hold"/>
                                        <p:tgtEl>
                                          <p:spTgt spid="37"/>
                                        </p:tgtEl>
                                        <p:attrNameLst>
                                          <p:attrName>ppt_w</p:attrName>
                                        </p:attrNameLst>
                                      </p:cBhvr>
                                      <p:tavLst>
                                        <p:tav tm="0">
                                          <p:val>
                                            <p:fltVal val="0"/>
                                          </p:val>
                                        </p:tav>
                                        <p:tav tm="100000">
                                          <p:val>
                                            <p:strVal val="#ppt_w"/>
                                          </p:val>
                                        </p:tav>
                                      </p:tavLst>
                                    </p:anim>
                                    <p:anim calcmode="lin" valueType="num">
                                      <p:cBhvr>
                                        <p:cTn id="38" dur="1500" fill="hold"/>
                                        <p:tgtEl>
                                          <p:spTgt spid="37"/>
                                        </p:tgtEl>
                                        <p:attrNameLst>
                                          <p:attrName>ppt_h</p:attrName>
                                        </p:attrNameLst>
                                      </p:cBhvr>
                                      <p:tavLst>
                                        <p:tav tm="0">
                                          <p:val>
                                            <p:fltVal val="0"/>
                                          </p:val>
                                        </p:tav>
                                        <p:tav tm="100000">
                                          <p:val>
                                            <p:strVal val="#ppt_h"/>
                                          </p:val>
                                        </p:tav>
                                      </p:tavLst>
                                    </p:anim>
                                    <p:anim calcmode="lin" valueType="num">
                                      <p:cBhvr>
                                        <p:cTn id="39" dur="1500" fill="hold"/>
                                        <p:tgtEl>
                                          <p:spTgt spid="37"/>
                                        </p:tgtEl>
                                        <p:attrNameLst>
                                          <p:attrName>style.rotation</p:attrName>
                                        </p:attrNameLst>
                                      </p:cBhvr>
                                      <p:tavLst>
                                        <p:tav tm="0">
                                          <p:val>
                                            <p:fltVal val="90"/>
                                          </p:val>
                                        </p:tav>
                                        <p:tav tm="100000">
                                          <p:val>
                                            <p:fltVal val="0"/>
                                          </p:val>
                                        </p:tav>
                                      </p:tavLst>
                                    </p:anim>
                                    <p:animEffect transition="in" filter="fade">
                                      <p:cBhvr>
                                        <p:cTn id="40"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5" grpId="0" animBg="1"/>
      <p:bldP spid="7" grpId="0" animBg="1"/>
      <p:bldP spid="37" grpId="0" animBg="1"/>
      <p:bldP spid="40" grpId="0" animBg="1"/>
      <p:bldP spid="38" grpId="0" animBg="1"/>
      <p:bldP spid="14" grpId="0" animBg="1"/>
      <p:bldP spid="4" grpId="0" animBg="1"/>
      <p:bldP spid="15"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0686" y="3146992"/>
            <a:ext cx="10711875" cy="3101784"/>
          </a:xfrm>
          <a:prstGeom prst="rect">
            <a:avLst/>
          </a:prstGeom>
          <a:ln>
            <a:solidFill>
              <a:schemeClr val="tx1"/>
            </a:solidFill>
          </a:ln>
        </p:spPr>
      </p:pic>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69</a:t>
            </a:fld>
            <a:endParaRPr lang="en-US" sz="1400" b="1" dirty="0">
              <a:solidFill>
                <a:schemeClr val="tx1"/>
              </a:solidFill>
            </a:endParaRPr>
          </a:p>
        </p:txBody>
      </p:sp>
      <p:sp>
        <p:nvSpPr>
          <p:cNvPr id="15" name="Rounded Rectangle 14"/>
          <p:cNvSpPr/>
          <p:nvPr/>
        </p:nvSpPr>
        <p:spPr>
          <a:xfrm>
            <a:off x="144966" y="34182"/>
            <a:ext cx="11829648" cy="762655"/>
          </a:xfrm>
          <a:prstGeom prst="roundRect">
            <a:avLst>
              <a:gd name="adj" fmla="val 13493"/>
            </a:avLst>
          </a:prstGeom>
          <a:noFill/>
          <a:ln w="76200">
            <a:noFill/>
          </a:ln>
          <a:effectLst/>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4000" b="1"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Berlin Sans FB Demi" panose="020E0802020502020306" pitchFamily="34" charset="0"/>
              </a:rPr>
              <a:t>What have we learned about </a:t>
            </a:r>
            <a:r>
              <a:rPr lang="en-US" sz="4000" b="1" dirty="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Sunset Theory </a:t>
            </a:r>
            <a:r>
              <a:rPr lang="en-US" sz="4000" b="1"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Berlin Sans FB Demi" panose="020E0802020502020306" pitchFamily="34" charset="0"/>
              </a:rPr>
              <a:t>today?</a:t>
            </a:r>
          </a:p>
        </p:txBody>
      </p:sp>
      <p:sp>
        <p:nvSpPr>
          <p:cNvPr id="16" name="Rounded Rectangle 15"/>
          <p:cNvSpPr/>
          <p:nvPr/>
        </p:nvSpPr>
        <p:spPr>
          <a:xfrm>
            <a:off x="101598" y="903391"/>
            <a:ext cx="6137910" cy="2268498"/>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marL="457200" indent="-457200">
              <a:buFont typeface="+mj-lt"/>
              <a:buAutoNum type="arabicPeriod"/>
            </a:pPr>
            <a:r>
              <a:rPr lang="en-US" sz="2000" b="1" dirty="0">
                <a:ln w="1905">
                  <a:solidFill>
                    <a:srgbClr val="002060"/>
                  </a:solidFill>
                </a:ln>
                <a:solidFill>
                  <a:schemeClr val="accent5">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Each new day begins after the sun has set.</a:t>
            </a:r>
          </a:p>
          <a:p>
            <a:pPr marL="457200" indent="-457200">
              <a:buFont typeface="+mj-lt"/>
              <a:buAutoNum type="arabicPeriod"/>
            </a:pPr>
            <a:r>
              <a:rPr lang="en-US" sz="2000" b="1" dirty="0">
                <a:ln w="1905">
                  <a:solidFill>
                    <a:sysClr val="windowText" lastClr="00000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After sunset of the 8</a:t>
            </a:r>
            <a:r>
              <a:rPr lang="en-US" sz="2000" b="1" baseline="30000" dirty="0">
                <a:ln w="1905">
                  <a:solidFill>
                    <a:sysClr val="windowText" lastClr="00000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a:t>
            </a:r>
            <a:r>
              <a:rPr lang="en-US" sz="2000" b="1" dirty="0">
                <a:ln w="1905">
                  <a:solidFill>
                    <a:sysClr val="windowText" lastClr="00000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day, the “even” of </a:t>
            </a:r>
            <a:br>
              <a:rPr lang="en-US" sz="2000" b="1" dirty="0">
                <a:ln w="1905">
                  <a:solidFill>
                    <a:sysClr val="windowText" lastClr="00000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br>
            <a:r>
              <a:rPr lang="en-US" sz="2000" b="1" dirty="0">
                <a:ln w="1905">
                  <a:solidFill>
                    <a:sysClr val="windowText" lastClr="00000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the 9</a:t>
            </a:r>
            <a:r>
              <a:rPr lang="en-US" sz="2000" b="1" baseline="30000" dirty="0">
                <a:ln w="1905">
                  <a:solidFill>
                    <a:sysClr val="windowText" lastClr="00000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a:t>
            </a:r>
            <a:r>
              <a:rPr lang="en-US" sz="2000" b="1" dirty="0">
                <a:ln w="1905">
                  <a:solidFill>
                    <a:sysClr val="windowText" lastClr="00000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day begins.</a:t>
            </a:r>
          </a:p>
          <a:p>
            <a:pPr marL="457200" indent="-457200">
              <a:buFont typeface="+mj-lt"/>
              <a:buAutoNum type="arabicPeriod"/>
            </a:pPr>
            <a:r>
              <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Tradition then teaches: at </a:t>
            </a:r>
            <a:r>
              <a:rPr lang="en-US" sz="2000" b="1" u="sng"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THAT</a:t>
            </a:r>
            <a:r>
              <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“even”</a:t>
            </a:r>
            <a:br>
              <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br>
            <a:r>
              <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of the 9</a:t>
            </a:r>
            <a:r>
              <a:rPr lang="en-US" sz="2000" b="1" baseline="30000"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a:t>
            </a:r>
            <a:r>
              <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is the commencement of the </a:t>
            </a:r>
            <a:br>
              <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br>
            <a:r>
              <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10</a:t>
            </a:r>
            <a:r>
              <a:rPr lang="en-US" sz="2000" b="1" baseline="30000"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a:t>
            </a:r>
            <a:r>
              <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day for Yom Kippur </a:t>
            </a:r>
            <a:r>
              <a:rPr lang="en-US" sz="2000" b="1" u="sng"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AND</a:t>
            </a:r>
            <a:r>
              <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the affliction.</a:t>
            </a:r>
          </a:p>
          <a:p>
            <a:pPr marL="457200" indent="-457200">
              <a:buFont typeface="+mj-lt"/>
              <a:buAutoNum type="arabicPeriod"/>
            </a:pPr>
            <a:endPar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endParaRPr>
          </a:p>
        </p:txBody>
      </p:sp>
      <p:sp>
        <p:nvSpPr>
          <p:cNvPr id="24" name="TextBox 23"/>
          <p:cNvSpPr txBox="1"/>
          <p:nvPr/>
        </p:nvSpPr>
        <p:spPr>
          <a:xfrm>
            <a:off x="7912057" y="6224623"/>
            <a:ext cx="3662724" cy="646331"/>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rgbClr val="C00000"/>
                </a:solidFill>
                <a:latin typeface="Comic Sans MS" panose="030F0702030302020204" pitchFamily="66" charset="0"/>
              </a:rPr>
              <a:t>This sunset on the 9</a:t>
            </a:r>
            <a:r>
              <a:rPr lang="en-US" b="1" baseline="30000" dirty="0">
                <a:solidFill>
                  <a:srgbClr val="C00000"/>
                </a:solidFill>
                <a:latin typeface="Comic Sans MS" panose="030F0702030302020204" pitchFamily="66" charset="0"/>
              </a:rPr>
              <a:t>th</a:t>
            </a:r>
            <a:r>
              <a:rPr lang="en-US" b="1" dirty="0">
                <a:solidFill>
                  <a:srgbClr val="C00000"/>
                </a:solidFill>
                <a:latin typeface="Comic Sans MS" panose="030F0702030302020204" pitchFamily="66" charset="0"/>
              </a:rPr>
              <a:t> ushers in the “even” of the 10</a:t>
            </a:r>
            <a:r>
              <a:rPr lang="en-US" b="1" baseline="30000" dirty="0">
                <a:solidFill>
                  <a:srgbClr val="C00000"/>
                </a:solidFill>
                <a:latin typeface="Comic Sans MS" panose="030F0702030302020204" pitchFamily="66" charset="0"/>
              </a:rPr>
              <a:t>th</a:t>
            </a:r>
            <a:r>
              <a:rPr lang="en-US" b="1" dirty="0">
                <a:solidFill>
                  <a:srgbClr val="C00000"/>
                </a:solidFill>
                <a:latin typeface="Comic Sans MS" panose="030F0702030302020204" pitchFamily="66" charset="0"/>
              </a:rPr>
              <a:t>??? </a:t>
            </a:r>
            <a:endParaRPr lang="en-CA" b="1" dirty="0">
              <a:solidFill>
                <a:srgbClr val="C00000"/>
              </a:solidFill>
              <a:latin typeface="Comic Sans MS" panose="030F0702030302020204" pitchFamily="66" charset="0"/>
            </a:endParaRPr>
          </a:p>
        </p:txBody>
      </p:sp>
      <p:sp>
        <p:nvSpPr>
          <p:cNvPr id="27" name="Bent-Up Arrow 26"/>
          <p:cNvSpPr/>
          <p:nvPr/>
        </p:nvSpPr>
        <p:spPr>
          <a:xfrm rot="5400000">
            <a:off x="7506541" y="6174233"/>
            <a:ext cx="475189" cy="495859"/>
          </a:xfrm>
          <a:prstGeom prst="bentUpArrow">
            <a:avLst>
              <a:gd name="adj1" fmla="val 13210"/>
              <a:gd name="adj2" fmla="val 25000"/>
              <a:gd name="adj3" fmla="val 25000"/>
            </a:avLst>
          </a:prstGeom>
          <a:solidFill>
            <a:schemeClr val="accent2">
              <a:lumMod val="50000"/>
            </a:schemeClr>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8" name="Rectangle 17"/>
          <p:cNvSpPr/>
          <p:nvPr/>
        </p:nvSpPr>
        <p:spPr>
          <a:xfrm>
            <a:off x="6823283" y="4847739"/>
            <a:ext cx="1510150" cy="1401035"/>
          </a:xfrm>
          <a:prstGeom prst="rect">
            <a:avLst/>
          </a:prstGeom>
          <a:gradFill flip="none" rotWithShape="1">
            <a:gsLst>
              <a:gs pos="51000">
                <a:schemeClr val="accent2">
                  <a:lumMod val="50000"/>
                </a:schemeClr>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749629" y="3922781"/>
            <a:ext cx="4468403" cy="759903"/>
          </a:xfrm>
          <a:prstGeom prst="rect">
            <a:avLst/>
          </a:prstGeom>
          <a:noFill/>
        </p:spPr>
        <p:txBody>
          <a:bodyPr wrap="none" lIns="91440" tIns="45720" rIns="91440" bIns="45720">
            <a:prstTxWarp prst="textWave1">
              <a:avLst>
                <a:gd name="adj1" fmla="val 12500"/>
                <a:gd name="adj2" fmla="val 0"/>
              </a:avLst>
            </a:prstTxWarp>
            <a:spAutoFit/>
            <a:scene3d>
              <a:camera prst="orthographicFront"/>
              <a:lightRig rig="harsh" dir="t"/>
            </a:scene3d>
            <a:sp3d extrusionH="57150" prstMaterial="matte">
              <a:bevelT w="63500" h="12700"/>
              <a:contourClr>
                <a:schemeClr val="bg1">
                  <a:lumMod val="65000"/>
                </a:schemeClr>
              </a:contourClr>
            </a:sp3d>
          </a:bodyPr>
          <a:lstStyle/>
          <a:p>
            <a:pPr algn="ctr"/>
            <a:r>
              <a:rPr lang="en-US" sz="2400" b="1" dirty="0">
                <a:ln/>
                <a:solidFill>
                  <a:srgbClr val="C00000"/>
                </a:solidFill>
              </a:rPr>
              <a:t>Huge Problem!</a:t>
            </a:r>
            <a:endParaRPr lang="en-US" sz="5400" b="1" cap="none" spc="0" dirty="0">
              <a:ln/>
              <a:solidFill>
                <a:srgbClr val="C00000"/>
              </a:solidFill>
              <a:effectLst/>
            </a:endParaRPr>
          </a:p>
        </p:txBody>
      </p:sp>
      <p:sp>
        <p:nvSpPr>
          <p:cNvPr id="14" name="Rectangle 13"/>
          <p:cNvSpPr/>
          <p:nvPr/>
        </p:nvSpPr>
        <p:spPr>
          <a:xfrm>
            <a:off x="8358228" y="4856630"/>
            <a:ext cx="1490622" cy="1392145"/>
          </a:xfrm>
          <a:prstGeom prst="rect">
            <a:avLst/>
          </a:prstGeom>
          <a:gradFill flip="none" rotWithShape="1">
            <a:gsLst>
              <a:gs pos="51000">
                <a:schemeClr val="accent2">
                  <a:lumMod val="50000"/>
                </a:schemeClr>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Left Bracket 25"/>
          <p:cNvSpPr/>
          <p:nvPr/>
        </p:nvSpPr>
        <p:spPr>
          <a:xfrm rot="5400000">
            <a:off x="6569891" y="3919439"/>
            <a:ext cx="355237" cy="1485900"/>
          </a:xfrm>
          <a:prstGeom prst="leftBracket">
            <a:avLst>
              <a:gd name="adj" fmla="val 91111"/>
            </a:avLst>
          </a:prstGeom>
          <a:solidFill>
            <a:schemeClr val="accent6">
              <a:lumMod val="60000"/>
              <a:lumOff val="40000"/>
            </a:schemeClr>
          </a:solidFill>
          <a:ln w="19050">
            <a:solidFill>
              <a:schemeClr val="accent6">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200" b="1" dirty="0">
                <a:solidFill>
                  <a:schemeClr val="accent6">
                    <a:lumMod val="50000"/>
                  </a:schemeClr>
                </a:solidFill>
              </a:rPr>
              <a:t>9</a:t>
            </a:r>
            <a:r>
              <a:rPr lang="en-US" sz="1200" b="1" baseline="30000" dirty="0">
                <a:solidFill>
                  <a:schemeClr val="accent6">
                    <a:lumMod val="50000"/>
                  </a:schemeClr>
                </a:solidFill>
              </a:rPr>
              <a:t>TH</a:t>
            </a:r>
            <a:r>
              <a:rPr lang="en-US" sz="1200" b="1" dirty="0">
                <a:solidFill>
                  <a:schemeClr val="accent6">
                    <a:lumMod val="50000"/>
                  </a:schemeClr>
                </a:solidFill>
              </a:rPr>
              <a:t> DAY</a:t>
            </a:r>
          </a:p>
        </p:txBody>
      </p:sp>
      <p:sp>
        <p:nvSpPr>
          <p:cNvPr id="31" name="Left Bracket 30"/>
          <p:cNvSpPr/>
          <p:nvPr/>
        </p:nvSpPr>
        <p:spPr>
          <a:xfrm rot="5400000">
            <a:off x="10473722" y="4592846"/>
            <a:ext cx="697091" cy="1904256"/>
          </a:xfrm>
          <a:prstGeom prst="leftBracket">
            <a:avLst>
              <a:gd name="adj" fmla="val 17620"/>
            </a:avLst>
          </a:prstGeom>
          <a:solidFill>
            <a:srgbClr val="C00000"/>
          </a:solidFill>
          <a:ln w="19050">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38100" h="38100" prst="angle"/>
            </a:sp3d>
          </a:bodyPr>
          <a:lstStyle/>
          <a:p>
            <a:pPr algn="ctr"/>
            <a:endParaRPr lang="en-US" sz="200" b="1" dirty="0">
              <a:solidFill>
                <a:schemeClr val="bg1"/>
              </a:solidFill>
            </a:endParaRPr>
          </a:p>
          <a:p>
            <a:pPr algn="ctr"/>
            <a:r>
              <a:rPr lang="en-US" sz="1600" b="1" dirty="0">
                <a:solidFill>
                  <a:schemeClr val="bg1"/>
                </a:solidFill>
              </a:rPr>
              <a:t>Where is the 10</a:t>
            </a:r>
            <a:r>
              <a:rPr lang="en-US" sz="1600" b="1" baseline="30000" dirty="0">
                <a:solidFill>
                  <a:schemeClr val="bg1"/>
                </a:solidFill>
              </a:rPr>
              <a:t>TH</a:t>
            </a:r>
            <a:r>
              <a:rPr lang="en-US" sz="1600" b="1" dirty="0">
                <a:solidFill>
                  <a:schemeClr val="bg1"/>
                </a:solidFill>
              </a:rPr>
              <a:t> DAY to be placed?</a:t>
            </a:r>
            <a:endParaRPr lang="en-US" sz="1200" b="1" dirty="0">
              <a:solidFill>
                <a:schemeClr val="bg1"/>
              </a:solidFill>
            </a:endParaRPr>
          </a:p>
        </p:txBody>
      </p:sp>
      <p:sp>
        <p:nvSpPr>
          <p:cNvPr id="35" name="Rounded Rectangle 34"/>
          <p:cNvSpPr/>
          <p:nvPr/>
        </p:nvSpPr>
        <p:spPr>
          <a:xfrm>
            <a:off x="6223082" y="905464"/>
            <a:ext cx="6001719" cy="2268498"/>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marL="457200" indent="-457200">
              <a:buFont typeface="+mj-lt"/>
              <a:buAutoNum type="arabicPeriod" startAt="4"/>
            </a:pPr>
            <a:r>
              <a:rPr lang="en-US" sz="2000" b="1" dirty="0">
                <a:ln w="1905">
                  <a:solidFill>
                    <a:srgbClr val="00206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Next, a huge conflict arises as the 10</a:t>
            </a:r>
            <a:r>
              <a:rPr lang="en-US" sz="2000" b="1" baseline="30000" dirty="0">
                <a:ln w="1905">
                  <a:solidFill>
                    <a:srgbClr val="00206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a:t>
            </a:r>
            <a:r>
              <a:rPr lang="en-US" sz="2000" b="1" dirty="0">
                <a:ln w="1905">
                  <a:solidFill>
                    <a:srgbClr val="00206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a:t>
            </a:r>
            <a:br>
              <a:rPr lang="en-US" sz="2000" b="1" dirty="0">
                <a:ln w="1905">
                  <a:solidFill>
                    <a:srgbClr val="00206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br>
            <a:r>
              <a:rPr lang="en-US" sz="2000" b="1" dirty="0">
                <a:ln w="1905">
                  <a:solidFill>
                    <a:srgbClr val="00206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day cannot begin in 2 different places and also claim 24 hours over 3 different dates.</a:t>
            </a:r>
          </a:p>
          <a:p>
            <a:pPr marL="457200" indent="-457200">
              <a:buFont typeface="+mj-lt"/>
              <a:buAutoNum type="arabicPeriod" startAt="4"/>
            </a:pPr>
            <a:r>
              <a:rPr lang="en-US" sz="2000" b="1" dirty="0">
                <a:ln w="1905">
                  <a:solidFill>
                    <a:srgbClr val="002060"/>
                  </a:solidFill>
                </a:ln>
                <a:effectLst>
                  <a:glow rad="127000">
                    <a:srgbClr val="FFFF00"/>
                  </a:glow>
                  <a:innerShdw blurRad="69850" dist="43180" dir="5400000">
                    <a:srgbClr val="000000">
                      <a:alpha val="65000"/>
                    </a:srgbClr>
                  </a:innerShdw>
                </a:effectLst>
                <a:latin typeface="Arial Rounded MT Bold" panose="020F0704030504030204" pitchFamily="34" charset="0"/>
                <a:cs typeface="MV Boli" panose="02000500030200090000" pitchFamily="2" charset="0"/>
              </a:rPr>
              <a:t>In fact, these Sunset Theory rules are impossible to chart according to the instructions given in Lev 23:32!</a:t>
            </a:r>
          </a:p>
          <a:p>
            <a:r>
              <a:rPr lang="en-US" sz="2000" b="1" dirty="0">
                <a:ln w="1905">
                  <a:solidFill>
                    <a:srgbClr val="002060"/>
                  </a:solidFill>
                </a:ln>
                <a:solidFill>
                  <a:schemeClr val="accent5">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a:t>
            </a:r>
            <a:endParaRPr lang="en-US" sz="2000" b="1"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endParaRPr>
          </a:p>
        </p:txBody>
      </p:sp>
      <p:sp>
        <p:nvSpPr>
          <p:cNvPr id="37" name="Rectangle 36"/>
          <p:cNvSpPr/>
          <p:nvPr/>
        </p:nvSpPr>
        <p:spPr>
          <a:xfrm>
            <a:off x="5268793" y="4849010"/>
            <a:ext cx="1535916" cy="1392145"/>
          </a:xfrm>
          <a:prstGeom prst="rect">
            <a:avLst/>
          </a:prstGeom>
          <a:gradFill flip="none" rotWithShape="1">
            <a:gsLst>
              <a:gs pos="51000">
                <a:schemeClr val="accent2">
                  <a:lumMod val="50000"/>
                </a:schemeClr>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Left Bracket 31"/>
          <p:cNvSpPr/>
          <p:nvPr/>
        </p:nvSpPr>
        <p:spPr>
          <a:xfrm rot="5400000" flipH="1">
            <a:off x="6542056" y="5284671"/>
            <a:ext cx="410908" cy="1485901"/>
          </a:xfrm>
          <a:prstGeom prst="leftBracket">
            <a:avLst>
              <a:gd name="adj" fmla="val 33952"/>
            </a:avLst>
          </a:prstGeom>
          <a:gradFill flip="none" rotWithShape="1">
            <a:gsLst>
              <a:gs pos="49000">
                <a:schemeClr val="accent5">
                  <a:lumMod val="75000"/>
                </a:schemeClr>
              </a:gs>
              <a:gs pos="0">
                <a:schemeClr val="accent5">
                  <a:lumMod val="75000"/>
                </a:schemeClr>
              </a:gs>
              <a:gs pos="59000">
                <a:schemeClr val="accent4">
                  <a:lumMod val="60000"/>
                  <a:lumOff val="40000"/>
                </a:schemeClr>
              </a:gs>
              <a:gs pos="100000">
                <a:schemeClr val="accent4">
                  <a:lumMod val="60000"/>
                  <a:lumOff val="40000"/>
                </a:schemeClr>
              </a:gs>
            </a:gsLst>
            <a:lin ang="16200000" scaled="1"/>
            <a:tileRect/>
          </a:gradFill>
          <a:ln w="19050">
            <a:solidFill>
              <a:srgbClr val="C0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endParaRPr lang="en-US" sz="800" b="1" dirty="0"/>
          </a:p>
          <a:p>
            <a:pPr algn="ctr"/>
            <a:r>
              <a:rPr lang="en-US" sz="1400" b="1" dirty="0"/>
              <a:t>Affliction: even to even of the 9</a:t>
            </a:r>
            <a:r>
              <a:rPr lang="en-US" sz="1400" b="1" baseline="30000" dirty="0"/>
              <a:t>th</a:t>
            </a:r>
            <a:r>
              <a:rPr lang="en-US" sz="1400" b="1" dirty="0"/>
              <a:t> </a:t>
            </a:r>
            <a:endParaRPr lang="en-US" sz="1200" b="1" dirty="0"/>
          </a:p>
        </p:txBody>
      </p:sp>
      <p:sp>
        <p:nvSpPr>
          <p:cNvPr id="38" name="Left Bracket 37"/>
          <p:cNvSpPr/>
          <p:nvPr/>
        </p:nvSpPr>
        <p:spPr>
          <a:xfrm rot="5400000" flipH="1">
            <a:off x="6534436" y="5719011"/>
            <a:ext cx="410908" cy="1485901"/>
          </a:xfrm>
          <a:prstGeom prst="leftBracket">
            <a:avLst>
              <a:gd name="adj" fmla="val 33952"/>
            </a:avLst>
          </a:prstGeom>
          <a:gradFill flip="none" rotWithShape="1">
            <a:gsLst>
              <a:gs pos="49000">
                <a:schemeClr val="accent5">
                  <a:lumMod val="75000"/>
                </a:schemeClr>
              </a:gs>
              <a:gs pos="0">
                <a:schemeClr val="accent5">
                  <a:lumMod val="75000"/>
                </a:schemeClr>
              </a:gs>
              <a:gs pos="59000">
                <a:schemeClr val="accent4">
                  <a:lumMod val="60000"/>
                  <a:lumOff val="40000"/>
                </a:schemeClr>
              </a:gs>
              <a:gs pos="100000">
                <a:schemeClr val="accent4">
                  <a:lumMod val="60000"/>
                  <a:lumOff val="40000"/>
                </a:schemeClr>
              </a:gs>
            </a:gsLst>
            <a:lin ang="16200000" scaled="1"/>
            <a:tileRect/>
          </a:gradFill>
          <a:ln w="19050">
            <a:solidFill>
              <a:srgbClr val="C0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endParaRPr lang="en-US" sz="800" b="1" dirty="0">
              <a:solidFill>
                <a:srgbClr val="002060"/>
              </a:solidFill>
            </a:endParaRPr>
          </a:p>
          <a:p>
            <a:pPr algn="ctr"/>
            <a:r>
              <a:rPr lang="en-US" sz="1200" b="1" dirty="0">
                <a:solidFill>
                  <a:srgbClr val="002060"/>
                </a:solidFill>
              </a:rPr>
              <a:t>9</a:t>
            </a:r>
            <a:r>
              <a:rPr lang="en-US" sz="1200" b="1" baseline="30000" dirty="0">
                <a:solidFill>
                  <a:srgbClr val="002060"/>
                </a:solidFill>
              </a:rPr>
              <a:t>th</a:t>
            </a:r>
            <a:r>
              <a:rPr lang="en-US" sz="1200" b="1" dirty="0">
                <a:solidFill>
                  <a:srgbClr val="002060"/>
                </a:solidFill>
              </a:rPr>
              <a:t> Day of ‘Even’ Begins the 10</a:t>
            </a:r>
            <a:r>
              <a:rPr lang="en-US" sz="1200" b="1" baseline="30000" dirty="0">
                <a:solidFill>
                  <a:srgbClr val="002060"/>
                </a:solidFill>
              </a:rPr>
              <a:t>th</a:t>
            </a:r>
            <a:r>
              <a:rPr lang="en-US" sz="1200" b="1" dirty="0">
                <a:solidFill>
                  <a:srgbClr val="002060"/>
                </a:solidFill>
              </a:rPr>
              <a:t> Day</a:t>
            </a:r>
            <a:endParaRPr lang="en-US" sz="900" b="1" dirty="0">
              <a:solidFill>
                <a:srgbClr val="002060"/>
              </a:solidFill>
            </a:endParaRPr>
          </a:p>
        </p:txBody>
      </p:sp>
      <p:pic>
        <p:nvPicPr>
          <p:cNvPr id="41" name="Picture 2" descr="C:\Users\Rae\Desktop\4.14  Josiah's Passover\Art did you know\did you know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95542" y="3331653"/>
            <a:ext cx="2146300" cy="21463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flipH="1" flipV="1">
            <a:off x="5958840" y="4583430"/>
            <a:ext cx="7620" cy="2103036"/>
          </a:xfrm>
          <a:prstGeom prst="line">
            <a:avLst/>
          </a:prstGeom>
          <a:ln w="76200">
            <a:solidFill>
              <a:srgbClr val="C00000"/>
            </a:solidFill>
            <a:headEnd type="diamond" w="med" len="med"/>
            <a:tailEnd type="diamond"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2" name="Striped Right Arrow 11"/>
          <p:cNvSpPr/>
          <p:nvPr/>
        </p:nvSpPr>
        <p:spPr>
          <a:xfrm>
            <a:off x="6059790" y="4805727"/>
            <a:ext cx="3789060" cy="460418"/>
          </a:xfrm>
          <a:prstGeom prst="stripedRightArrow">
            <a:avLst>
              <a:gd name="adj1" fmla="val 46067"/>
              <a:gd name="adj2" fmla="val 50000"/>
            </a:avLst>
          </a:prstGeom>
          <a:gradFill flip="none" rotWithShape="1">
            <a:gsLst>
              <a:gs pos="0">
                <a:srgbClr val="FFCCFF"/>
              </a:gs>
              <a:gs pos="46000">
                <a:schemeClr val="accent4">
                  <a:lumMod val="95000"/>
                  <a:lumOff val="5000"/>
                </a:schemeClr>
              </a:gs>
              <a:gs pos="100000">
                <a:srgbClr val="C00000"/>
              </a:gs>
            </a:gsLst>
            <a:path path="circle">
              <a:fillToRect l="50000" t="130000" r="50000" b="-30000"/>
            </a:path>
            <a:tileRect/>
          </a:gra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0" name="Straight Connector 39"/>
          <p:cNvCxnSpPr/>
          <p:nvPr/>
        </p:nvCxnSpPr>
        <p:spPr>
          <a:xfrm flipH="1" flipV="1">
            <a:off x="7520940" y="4564380"/>
            <a:ext cx="7620" cy="2103036"/>
          </a:xfrm>
          <a:prstGeom prst="line">
            <a:avLst/>
          </a:prstGeom>
          <a:ln w="76200">
            <a:solidFill>
              <a:srgbClr val="C00000"/>
            </a:solidFill>
            <a:headEnd type="diamond" w="med" len="med"/>
            <a:tailEnd type="diamond"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5504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1000"/>
                                        <p:tgtEl>
                                          <p:spTgt spid="16">
                                            <p:txEl>
                                              <p:pRg st="1" end="1"/>
                                            </p:txEl>
                                          </p:spTgt>
                                        </p:tgtEl>
                                      </p:cBhvr>
                                    </p:animEffect>
                                    <p:anim calcmode="lin" valueType="num">
                                      <p:cBhvr>
                                        <p:cTn id="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1500" fill="hold"/>
                                        <p:tgtEl>
                                          <p:spTgt spid="42"/>
                                        </p:tgtEl>
                                        <p:attrNameLst>
                                          <p:attrName>ppt_x</p:attrName>
                                        </p:attrNameLst>
                                      </p:cBhvr>
                                      <p:tavLst>
                                        <p:tav tm="0">
                                          <p:val>
                                            <p:strVal val="0-#ppt_w/2"/>
                                          </p:val>
                                        </p:tav>
                                        <p:tav tm="100000">
                                          <p:val>
                                            <p:strVal val="#ppt_x"/>
                                          </p:val>
                                        </p:tav>
                                      </p:tavLst>
                                    </p:anim>
                                    <p:anim calcmode="lin" valueType="num">
                                      <p:cBhvr additive="base">
                                        <p:cTn id="15" dur="1500" fill="hold"/>
                                        <p:tgtEl>
                                          <p:spTgt spid="42"/>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25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fade">
                                      <p:cBhvr>
                                        <p:cTn id="24" dur="1000"/>
                                        <p:tgtEl>
                                          <p:spTgt spid="16">
                                            <p:txEl>
                                              <p:pRg st="2" end="2"/>
                                            </p:txEl>
                                          </p:spTgt>
                                        </p:tgtEl>
                                      </p:cBhvr>
                                    </p:animEffect>
                                    <p:anim calcmode="lin" valueType="num">
                                      <p:cBhvr>
                                        <p:cTn id="2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1250"/>
                                        <p:tgtEl>
                                          <p:spTgt spid="38"/>
                                        </p:tgtEl>
                                      </p:cBhvr>
                                    </p:animEffect>
                                  </p:childTnLst>
                                </p:cTn>
                              </p:par>
                            </p:childTnLst>
                          </p:cTn>
                        </p:par>
                        <p:par>
                          <p:cTn id="31" fill="hold">
                            <p:stCondLst>
                              <p:cond delay="2250"/>
                            </p:stCondLst>
                            <p:childTnLst>
                              <p:par>
                                <p:cTn id="32" presetID="47" presetClass="entr" presetSubtype="0" fill="hold" grpId="0" nodeType="afterEffect">
                                  <p:stCondLst>
                                    <p:cond delay="125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500"/>
                                        <p:tgtEl>
                                          <p:spTgt spid="32"/>
                                        </p:tgtEl>
                                      </p:cBhvr>
                                    </p:animEffect>
                                    <p:anim calcmode="lin" valueType="num">
                                      <p:cBhvr>
                                        <p:cTn id="35" dur="1500" fill="hold"/>
                                        <p:tgtEl>
                                          <p:spTgt spid="32"/>
                                        </p:tgtEl>
                                        <p:attrNameLst>
                                          <p:attrName>ppt_x</p:attrName>
                                        </p:attrNameLst>
                                      </p:cBhvr>
                                      <p:tavLst>
                                        <p:tav tm="0">
                                          <p:val>
                                            <p:strVal val="#ppt_x"/>
                                          </p:val>
                                        </p:tav>
                                        <p:tav tm="100000">
                                          <p:val>
                                            <p:strVal val="#ppt_x"/>
                                          </p:val>
                                        </p:tav>
                                      </p:tavLst>
                                    </p:anim>
                                    <p:anim calcmode="lin" valueType="num">
                                      <p:cBhvr>
                                        <p:cTn id="36" dur="1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fade">
                                      <p:cBhvr>
                                        <p:cTn id="41" dur="1000"/>
                                        <p:tgtEl>
                                          <p:spTgt spid="35">
                                            <p:txEl>
                                              <p:pRg st="0" end="0"/>
                                            </p:txEl>
                                          </p:spTgt>
                                        </p:tgtEl>
                                      </p:cBhvr>
                                    </p:animEffect>
                                    <p:anim calcmode="lin" valueType="num">
                                      <p:cBhvr>
                                        <p:cTn id="42"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2" presetClass="entr" presetSubtype="3"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1500" fill="hold"/>
                                        <p:tgtEl>
                                          <p:spTgt spid="40"/>
                                        </p:tgtEl>
                                        <p:attrNameLst>
                                          <p:attrName>ppt_x</p:attrName>
                                        </p:attrNameLst>
                                      </p:cBhvr>
                                      <p:tavLst>
                                        <p:tav tm="0">
                                          <p:val>
                                            <p:strVal val="1+#ppt_w/2"/>
                                          </p:val>
                                        </p:tav>
                                        <p:tav tm="100000">
                                          <p:val>
                                            <p:strVal val="#ppt_x"/>
                                          </p:val>
                                        </p:tav>
                                      </p:tavLst>
                                    </p:anim>
                                    <p:anim calcmode="lin" valueType="num">
                                      <p:cBhvr additive="base">
                                        <p:cTn id="48" dur="1500" fill="hold"/>
                                        <p:tgtEl>
                                          <p:spTgt spid="40"/>
                                        </p:tgtEl>
                                        <p:attrNameLst>
                                          <p:attrName>ppt_y</p:attrName>
                                        </p:attrNameLst>
                                      </p:cBhvr>
                                      <p:tavLst>
                                        <p:tav tm="0">
                                          <p:val>
                                            <p:strVal val="0-#ppt_h/2"/>
                                          </p:val>
                                        </p:tav>
                                        <p:tav tm="100000">
                                          <p:val>
                                            <p:strVal val="#ppt_y"/>
                                          </p:val>
                                        </p:tav>
                                      </p:tavLst>
                                    </p:anim>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1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3"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1500" fill="hold"/>
                                        <p:tgtEl>
                                          <p:spTgt spid="27"/>
                                        </p:tgtEl>
                                        <p:attrNameLst>
                                          <p:attrName>ppt_x</p:attrName>
                                        </p:attrNameLst>
                                      </p:cBhvr>
                                      <p:tavLst>
                                        <p:tav tm="0">
                                          <p:val>
                                            <p:strVal val="1+#ppt_w/2"/>
                                          </p:val>
                                        </p:tav>
                                        <p:tav tm="100000">
                                          <p:val>
                                            <p:strVal val="#ppt_x"/>
                                          </p:val>
                                        </p:tav>
                                      </p:tavLst>
                                    </p:anim>
                                    <p:anim calcmode="lin" valueType="num">
                                      <p:cBhvr additive="base">
                                        <p:cTn id="58" dur="1500" fill="hold"/>
                                        <p:tgtEl>
                                          <p:spTgt spid="27"/>
                                        </p:tgtEl>
                                        <p:attrNameLst>
                                          <p:attrName>ppt_y</p:attrName>
                                        </p:attrNameLst>
                                      </p:cBhvr>
                                      <p:tavLst>
                                        <p:tav tm="0">
                                          <p:val>
                                            <p:strVal val="0-#ppt_h/2"/>
                                          </p:val>
                                        </p:tav>
                                        <p:tav tm="100000">
                                          <p:val>
                                            <p:strVal val="#ppt_y"/>
                                          </p:val>
                                        </p:tav>
                                      </p:tavLst>
                                    </p:anim>
                                  </p:childTnLst>
                                </p:cTn>
                              </p:par>
                            </p:childTnLst>
                          </p:cTn>
                        </p:par>
                        <p:par>
                          <p:cTn id="59" fill="hold">
                            <p:stCondLst>
                              <p:cond delay="1500"/>
                            </p:stCondLst>
                            <p:childTnLst>
                              <p:par>
                                <p:cTn id="60" presetID="16" presetClass="entr" presetSubtype="21" fill="hold" grpId="0" nodeType="afterEffect">
                                  <p:stCondLst>
                                    <p:cond delay="50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10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5">
                                            <p:txEl>
                                              <p:pRg st="1" end="1"/>
                                            </p:txEl>
                                          </p:spTgt>
                                        </p:tgtEl>
                                        <p:attrNameLst>
                                          <p:attrName>style.visibility</p:attrName>
                                        </p:attrNameLst>
                                      </p:cBhvr>
                                      <p:to>
                                        <p:strVal val="visible"/>
                                      </p:to>
                                    </p:set>
                                    <p:animEffect transition="in" filter="barn(inVertical)">
                                      <p:cBhvr>
                                        <p:cTn id="67" dur="1000"/>
                                        <p:tgtEl>
                                          <p:spTgt spid="35">
                                            <p:txEl>
                                              <p:pRg st="1" end="1"/>
                                            </p:txEl>
                                          </p:spTgt>
                                        </p:tgtEl>
                                      </p:cBhvr>
                                    </p:animEffect>
                                  </p:childTnLst>
                                </p:cTn>
                              </p:par>
                            </p:childTnLst>
                          </p:cTn>
                        </p:par>
                        <p:par>
                          <p:cTn id="68" fill="hold">
                            <p:stCondLst>
                              <p:cond delay="1000"/>
                            </p:stCondLst>
                            <p:childTnLst>
                              <p:par>
                                <p:cTn id="69" presetID="47" presetClass="entr" presetSubtype="0"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1000"/>
                                        <p:tgtEl>
                                          <p:spTgt spid="41"/>
                                        </p:tgtEl>
                                      </p:cBhvr>
                                    </p:animEffect>
                                    <p:anim calcmode="lin" valueType="num">
                                      <p:cBhvr>
                                        <p:cTn id="72" dur="1000" fill="hold"/>
                                        <p:tgtEl>
                                          <p:spTgt spid="41"/>
                                        </p:tgtEl>
                                        <p:attrNameLst>
                                          <p:attrName>ppt_x</p:attrName>
                                        </p:attrNameLst>
                                      </p:cBhvr>
                                      <p:tavLst>
                                        <p:tav tm="0">
                                          <p:val>
                                            <p:strVal val="#ppt_x"/>
                                          </p:val>
                                        </p:tav>
                                        <p:tav tm="100000">
                                          <p:val>
                                            <p:strVal val="#ppt_x"/>
                                          </p:val>
                                        </p:tav>
                                      </p:tavLst>
                                    </p:anim>
                                    <p:anim calcmode="lin" valueType="num">
                                      <p:cBhvr>
                                        <p:cTn id="73" dur="1000" fill="hold"/>
                                        <p:tgtEl>
                                          <p:spTgt spid="41"/>
                                        </p:tgtEl>
                                        <p:attrNameLst>
                                          <p:attrName>ppt_y</p:attrName>
                                        </p:attrNameLst>
                                      </p:cBhvr>
                                      <p:tavLst>
                                        <p:tav tm="0">
                                          <p:val>
                                            <p:strVal val="#ppt_y-.1"/>
                                          </p:val>
                                        </p:tav>
                                        <p:tav tm="100000">
                                          <p:val>
                                            <p:strVal val="#ppt_y"/>
                                          </p:val>
                                        </p:tav>
                                      </p:tavLst>
                                    </p:anim>
                                  </p:childTnLst>
                                </p:cTn>
                              </p:par>
                            </p:childTnLst>
                          </p:cTn>
                        </p:par>
                        <p:par>
                          <p:cTn id="74" fill="hold">
                            <p:stCondLst>
                              <p:cond delay="2000"/>
                            </p:stCondLst>
                            <p:childTnLst>
                              <p:par>
                                <p:cTn id="75" presetID="22" presetClass="entr" presetSubtype="1"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6" grpId="0" animBg="1"/>
      <p:bldP spid="31" grpId="0" animBg="1"/>
      <p:bldP spid="32" grpId="0" animBg="1"/>
      <p:bldP spid="3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223" y="1854557"/>
            <a:ext cx="11275925" cy="4868213"/>
          </a:xfrm>
        </p:spPr>
        <p:txBody>
          <a:bodyPr>
            <a:normAutofit fontScale="92500"/>
            <a:scene3d>
              <a:camera prst="orthographicFront"/>
              <a:lightRig rig="threePt" dir="t"/>
            </a:scene3d>
            <a:sp3d extrusionH="57150">
              <a:bevelT w="38100" h="38100"/>
            </a:sp3d>
          </a:bodyPr>
          <a:lstStyle/>
          <a:p>
            <a:pPr marL="0" indent="0">
              <a:buNone/>
            </a:pPr>
            <a:endParaRPr lang="en-US" sz="800" dirty="0">
              <a:solidFill>
                <a:srgbClr val="FF0066"/>
              </a:solidFill>
            </a:endParaRPr>
          </a:p>
          <a:p>
            <a:pPr marL="514350" indent="-514350">
              <a:spcBef>
                <a:spcPts val="0"/>
              </a:spcBef>
              <a:spcAft>
                <a:spcPts val="1200"/>
              </a:spcAft>
              <a:buFont typeface="+mj-lt"/>
              <a:buAutoNum type="arabicPeriod" startAt="5"/>
            </a:pPr>
            <a:r>
              <a:rPr lang="en-US" sz="3200" dirty="0">
                <a:solidFill>
                  <a:srgbClr val="FF0066"/>
                </a:solidFill>
              </a:rPr>
              <a:t>Is it possible that you have heard it said that the weekly Sabbath begins at sunset and then </a:t>
            </a:r>
            <a:r>
              <a:rPr lang="en-US" sz="3200" dirty="0">
                <a:solidFill>
                  <a:srgbClr val="00B050"/>
                </a:solidFill>
              </a:rPr>
              <a:t>Lev 23:32 </a:t>
            </a:r>
            <a:r>
              <a:rPr lang="en-US" sz="3200" dirty="0">
                <a:solidFill>
                  <a:srgbClr val="FF0066"/>
                </a:solidFill>
              </a:rPr>
              <a:t>is referenced for support? </a:t>
            </a:r>
          </a:p>
          <a:p>
            <a:pPr marL="514350" indent="-514350">
              <a:spcBef>
                <a:spcPts val="0"/>
              </a:spcBef>
              <a:spcAft>
                <a:spcPts val="1200"/>
              </a:spcAft>
              <a:buFont typeface="+mj-lt"/>
              <a:buAutoNum type="arabicPeriod" startAt="5"/>
            </a:pPr>
            <a:r>
              <a:rPr lang="en-US" sz="3200" dirty="0">
                <a:solidFill>
                  <a:srgbClr val="0070C0"/>
                </a:solidFill>
              </a:rPr>
              <a:t>Have you ever questioned why </a:t>
            </a:r>
            <a:r>
              <a:rPr lang="en-US" sz="3200" b="1" dirty="0">
                <a:solidFill>
                  <a:srgbClr val="0000CC"/>
                </a:solidFill>
              </a:rPr>
              <a:t>Yahuah</a:t>
            </a:r>
            <a:r>
              <a:rPr lang="en-US" sz="3200" dirty="0">
                <a:solidFill>
                  <a:srgbClr val="FF0066"/>
                </a:solidFill>
              </a:rPr>
              <a:t> </a:t>
            </a:r>
            <a:r>
              <a:rPr lang="en-US" sz="3200" b="1" u="sng" dirty="0">
                <a:ln>
                  <a:solidFill>
                    <a:srgbClr val="0000FF"/>
                  </a:solidFill>
                </a:ln>
                <a:solidFill>
                  <a:srgbClr val="FF0066"/>
                </a:solidFill>
              </a:rPr>
              <a:t>never informed us wh</a:t>
            </a:r>
            <a:r>
              <a:rPr lang="en-US" sz="3200" b="1" dirty="0">
                <a:ln>
                  <a:solidFill>
                    <a:srgbClr val="0000FF"/>
                  </a:solidFill>
                </a:ln>
                <a:solidFill>
                  <a:srgbClr val="FF0066"/>
                </a:solidFill>
              </a:rPr>
              <a:t>y</a:t>
            </a:r>
            <a:r>
              <a:rPr lang="en-US" sz="3200" b="1" dirty="0">
                <a:ln>
                  <a:solidFill>
                    <a:srgbClr val="0000FF"/>
                  </a:solidFill>
                </a:ln>
                <a:solidFill>
                  <a:srgbClr val="0000FF"/>
                </a:solidFill>
              </a:rPr>
              <a:t> </a:t>
            </a:r>
            <a:br>
              <a:rPr lang="en-US" sz="3200" b="1" dirty="0">
                <a:ln>
                  <a:solidFill>
                    <a:srgbClr val="0000FF"/>
                  </a:solidFill>
                </a:ln>
                <a:solidFill>
                  <a:srgbClr val="0000FF"/>
                </a:solidFill>
              </a:rPr>
            </a:br>
            <a:r>
              <a:rPr lang="en-US" sz="3200" b="1" dirty="0">
                <a:solidFill>
                  <a:srgbClr val="0000FF"/>
                </a:solidFill>
              </a:rPr>
              <a:t>He </a:t>
            </a:r>
            <a:r>
              <a:rPr lang="en-US" sz="3200" dirty="0">
                <a:solidFill>
                  <a:srgbClr val="0070C0"/>
                </a:solidFill>
              </a:rPr>
              <a:t>waited from creation until Mosheh received the instructions from the top of Mt Sinai </a:t>
            </a:r>
            <a:r>
              <a:rPr lang="en-US" sz="3200" dirty="0">
                <a:solidFill>
                  <a:srgbClr val="FF0066"/>
                </a:solidFill>
              </a:rPr>
              <a:t>(approx. </a:t>
            </a:r>
            <a:r>
              <a:rPr lang="en-US" sz="3200" dirty="0">
                <a:solidFill>
                  <a:srgbClr val="0099CC"/>
                </a:solidFill>
              </a:rPr>
              <a:t>2500 years </a:t>
            </a:r>
            <a:r>
              <a:rPr lang="en-US" sz="3200" dirty="0">
                <a:solidFill>
                  <a:srgbClr val="FF0066"/>
                </a:solidFill>
              </a:rPr>
              <a:t>later) </a:t>
            </a:r>
            <a:r>
              <a:rPr lang="en-US" sz="3200" u="sng" dirty="0">
                <a:solidFill>
                  <a:srgbClr val="0070C0"/>
                </a:solidFill>
              </a:rPr>
              <a:t>to ex</a:t>
            </a:r>
            <a:r>
              <a:rPr lang="en-US" sz="3200" dirty="0">
                <a:solidFill>
                  <a:srgbClr val="0070C0"/>
                </a:solidFill>
              </a:rPr>
              <a:t>p</a:t>
            </a:r>
            <a:r>
              <a:rPr lang="en-US" sz="3200" u="sng" dirty="0">
                <a:solidFill>
                  <a:srgbClr val="0070C0"/>
                </a:solidFill>
              </a:rPr>
              <a:t>lain the </a:t>
            </a:r>
            <a:r>
              <a:rPr lang="en-US" sz="3200" dirty="0">
                <a:solidFill>
                  <a:srgbClr val="0070C0"/>
                </a:solidFill>
              </a:rPr>
              <a:t>p</a:t>
            </a:r>
            <a:r>
              <a:rPr lang="en-US" sz="3200" u="sng" dirty="0">
                <a:solidFill>
                  <a:srgbClr val="0070C0"/>
                </a:solidFill>
              </a:rPr>
              <a:t>erimeters of the 7</a:t>
            </a:r>
            <a:r>
              <a:rPr lang="en-US" sz="3200" u="sng" baseline="30000" dirty="0">
                <a:solidFill>
                  <a:srgbClr val="0070C0"/>
                </a:solidFill>
              </a:rPr>
              <a:t>th</a:t>
            </a:r>
            <a:r>
              <a:rPr lang="en-US" sz="3200" u="sng" dirty="0">
                <a:solidFill>
                  <a:srgbClr val="0070C0"/>
                </a:solidFill>
              </a:rPr>
              <a:t> Da</a:t>
            </a:r>
            <a:r>
              <a:rPr lang="en-US" sz="3200" dirty="0">
                <a:solidFill>
                  <a:srgbClr val="0070C0"/>
                </a:solidFill>
              </a:rPr>
              <a:t>y </a:t>
            </a:r>
            <a:r>
              <a:rPr lang="en-US" sz="3200" u="sng" dirty="0">
                <a:solidFill>
                  <a:srgbClr val="0070C0"/>
                </a:solidFill>
              </a:rPr>
              <a:t>Sabbath</a:t>
            </a:r>
            <a:r>
              <a:rPr lang="en-US" sz="3200" dirty="0">
                <a:solidFill>
                  <a:srgbClr val="0070C0"/>
                </a:solidFill>
              </a:rPr>
              <a:t>? </a:t>
            </a:r>
          </a:p>
          <a:p>
            <a:pPr marL="514350" indent="-514350">
              <a:spcBef>
                <a:spcPts val="0"/>
              </a:spcBef>
              <a:spcAft>
                <a:spcPts val="1200"/>
              </a:spcAft>
              <a:buFont typeface="+mj-lt"/>
              <a:buAutoNum type="arabicPeriod" startAt="5"/>
            </a:pPr>
            <a:r>
              <a:rPr lang="en-US" sz="3200" dirty="0">
                <a:solidFill>
                  <a:srgbClr val="FF0066"/>
                </a:solidFill>
              </a:rPr>
              <a:t>Have you ever seen a text where </a:t>
            </a:r>
            <a:r>
              <a:rPr lang="en-US" sz="3200" b="1" dirty="0">
                <a:solidFill>
                  <a:srgbClr val="0000CC"/>
                </a:solidFill>
              </a:rPr>
              <a:t>Yahuah</a:t>
            </a:r>
            <a:r>
              <a:rPr lang="en-US" sz="3200" dirty="0">
                <a:solidFill>
                  <a:srgbClr val="FF0066"/>
                </a:solidFill>
              </a:rPr>
              <a:t> stated one fact, </a:t>
            </a:r>
            <a:br>
              <a:rPr lang="en-US" sz="3200" dirty="0">
                <a:solidFill>
                  <a:srgbClr val="FF0066"/>
                </a:solidFill>
              </a:rPr>
            </a:br>
            <a:r>
              <a:rPr lang="en-US" sz="3200" b="1" i="1" u="sng" dirty="0">
                <a:solidFill>
                  <a:srgbClr val="0000FF"/>
                </a:solidFill>
              </a:rPr>
              <a:t>then chan</a:t>
            </a:r>
            <a:r>
              <a:rPr lang="en-US" sz="3200" b="1" i="1" dirty="0">
                <a:solidFill>
                  <a:srgbClr val="0000FF"/>
                </a:solidFill>
              </a:rPr>
              <a:t>g</a:t>
            </a:r>
            <a:r>
              <a:rPr lang="en-US" sz="3200" b="1" i="1" u="sng" dirty="0">
                <a:solidFill>
                  <a:srgbClr val="0000FF"/>
                </a:solidFill>
              </a:rPr>
              <a:t>ed His mind</a:t>
            </a:r>
            <a:r>
              <a:rPr lang="en-US" sz="3200" b="1" i="1" dirty="0">
                <a:solidFill>
                  <a:srgbClr val="0000FF"/>
                </a:solidFill>
              </a:rPr>
              <a:t> </a:t>
            </a:r>
            <a:r>
              <a:rPr lang="en-US" sz="3200" dirty="0">
                <a:solidFill>
                  <a:srgbClr val="FF0066"/>
                </a:solidFill>
              </a:rPr>
              <a:t>and delivered an </a:t>
            </a:r>
            <a:r>
              <a:rPr lang="en-US" sz="3200" b="1" i="1" u="sng" dirty="0">
                <a:solidFill>
                  <a:schemeClr val="tx1">
                    <a:lumMod val="95000"/>
                    <a:lumOff val="5000"/>
                  </a:schemeClr>
                </a:solidFill>
              </a:rPr>
              <a:t>o</a:t>
            </a:r>
            <a:r>
              <a:rPr lang="en-US" sz="3200" b="1" i="1" dirty="0">
                <a:solidFill>
                  <a:schemeClr val="tx1">
                    <a:lumMod val="95000"/>
                    <a:lumOff val="5000"/>
                  </a:schemeClr>
                </a:solidFill>
              </a:rPr>
              <a:t>pp</a:t>
            </a:r>
            <a:r>
              <a:rPr lang="en-US" sz="3200" b="1" i="1" u="sng" dirty="0">
                <a:solidFill>
                  <a:schemeClr val="tx1">
                    <a:lumMod val="95000"/>
                    <a:lumOff val="5000"/>
                  </a:schemeClr>
                </a:solidFill>
              </a:rPr>
              <a:t>osin</a:t>
            </a:r>
            <a:r>
              <a:rPr lang="en-US" sz="3200" b="1" i="1" dirty="0">
                <a:solidFill>
                  <a:schemeClr val="tx1">
                    <a:lumMod val="95000"/>
                    <a:lumOff val="5000"/>
                  </a:schemeClr>
                </a:solidFill>
              </a:rPr>
              <a:t>g </a:t>
            </a:r>
            <a:r>
              <a:rPr lang="en-US" sz="3200" b="1" i="1" u="sng" dirty="0">
                <a:solidFill>
                  <a:schemeClr val="tx1">
                    <a:lumMod val="95000"/>
                    <a:lumOff val="5000"/>
                  </a:schemeClr>
                </a:solidFill>
              </a:rPr>
              <a:t>command</a:t>
            </a:r>
            <a:r>
              <a:rPr lang="en-US" sz="3200" b="1" dirty="0">
                <a:solidFill>
                  <a:schemeClr val="tx1">
                    <a:lumMod val="95000"/>
                    <a:lumOff val="5000"/>
                  </a:schemeClr>
                </a:solidFill>
              </a:rPr>
              <a:t> –</a:t>
            </a:r>
            <a:r>
              <a:rPr lang="en-US" sz="3200" b="1" i="1" dirty="0">
                <a:solidFill>
                  <a:schemeClr val="tx1">
                    <a:lumMod val="95000"/>
                    <a:lumOff val="5000"/>
                  </a:schemeClr>
                </a:solidFill>
              </a:rPr>
              <a:t> </a:t>
            </a:r>
            <a:br>
              <a:rPr lang="en-US" sz="3200" b="1" i="1" dirty="0">
                <a:solidFill>
                  <a:schemeClr val="tx1">
                    <a:lumMod val="95000"/>
                    <a:lumOff val="5000"/>
                  </a:schemeClr>
                </a:solidFill>
              </a:rPr>
            </a:br>
            <a:r>
              <a:rPr lang="en-US" sz="3200" b="1" dirty="0">
                <a:solidFill>
                  <a:schemeClr val="tx1">
                    <a:lumMod val="95000"/>
                    <a:lumOff val="5000"/>
                  </a:schemeClr>
                </a:solidFill>
                <a:effectLst>
                  <a:glow rad="127000">
                    <a:srgbClr val="FF9900"/>
                  </a:glow>
                </a:effectLst>
              </a:rPr>
              <a:t>both</a:t>
            </a:r>
            <a:r>
              <a:rPr lang="en-US" sz="3200" b="1" i="1" dirty="0">
                <a:solidFill>
                  <a:schemeClr val="tx1">
                    <a:lumMod val="95000"/>
                    <a:lumOff val="5000"/>
                  </a:schemeClr>
                </a:solidFill>
                <a:effectLst>
                  <a:glow rad="127000">
                    <a:srgbClr val="FF9900"/>
                  </a:glow>
                </a:effectLst>
              </a:rPr>
              <a:t> </a:t>
            </a:r>
            <a:r>
              <a:rPr lang="en-US" sz="3200" b="1" dirty="0">
                <a:solidFill>
                  <a:schemeClr val="tx1">
                    <a:lumMod val="95000"/>
                    <a:lumOff val="5000"/>
                  </a:schemeClr>
                </a:solidFill>
                <a:effectLst>
                  <a:glow rad="127000">
                    <a:srgbClr val="FF9900"/>
                  </a:glow>
                </a:effectLst>
              </a:rPr>
              <a:t>within one text?</a:t>
            </a:r>
          </a:p>
          <a:p>
            <a:pPr marL="0" indent="0">
              <a:buNone/>
            </a:pPr>
            <a:r>
              <a:rPr lang="en-US" b="1" dirty="0">
                <a:solidFill>
                  <a:srgbClr val="0070C0"/>
                </a:solidFill>
              </a:rPr>
              <a:t>These are some questions that we will be looking at very closely in this study.</a:t>
            </a:r>
          </a:p>
        </p:txBody>
      </p:sp>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7</a:t>
            </a:fld>
            <a:endParaRPr lang="en-US" sz="1400" b="1" dirty="0">
              <a:solidFill>
                <a:schemeClr val="tx1"/>
              </a:solidFill>
            </a:endParaRPr>
          </a:p>
        </p:txBody>
      </p:sp>
      <p:sp>
        <p:nvSpPr>
          <p:cNvPr id="6" name="Rounded Rectangle 5"/>
          <p:cNvSpPr/>
          <p:nvPr/>
        </p:nvSpPr>
        <p:spPr>
          <a:xfrm>
            <a:off x="2474260" y="255078"/>
            <a:ext cx="7062168" cy="1293197"/>
          </a:xfrm>
          <a:prstGeom prst="roundRect">
            <a:avLst>
              <a:gd name="adj" fmla="val 13493"/>
            </a:avLst>
          </a:prstGeom>
          <a:solidFill>
            <a:schemeClr val="accent2">
              <a:lumMod val="20000"/>
              <a:lumOff val="80000"/>
              <a:alpha val="57000"/>
            </a:schemeClr>
          </a:solidFill>
          <a:ln w="76200">
            <a:solidFill>
              <a:schemeClr val="accent5">
                <a:lumMod val="75000"/>
              </a:schemeClr>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7200" b="1" dirty="0">
                <a:ln w="1905">
                  <a:solidFill>
                    <a:sysClr val="windowText" lastClr="000000"/>
                  </a:solidFill>
                </a:ln>
                <a:solidFill>
                  <a:schemeClr val="accent4">
                    <a:lumMod val="75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Final Questions</a:t>
            </a:r>
          </a:p>
        </p:txBody>
      </p:sp>
    </p:spTree>
    <p:extLst>
      <p:ext uri="{BB962C8B-B14F-4D97-AF65-F5344CB8AC3E}">
        <p14:creationId xmlns:p14="http://schemas.microsoft.com/office/powerpoint/2010/main" val="1284837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500"/>
                                        <p:tgtEl>
                                          <p:spTgt spid="3">
                                            <p:txEl>
                                              <p:pRg st="3" end="3"/>
                                            </p:txEl>
                                          </p:spTgt>
                                        </p:tgtEl>
                                      </p:cBhvr>
                                    </p:animEffect>
                                  </p:childTnLst>
                                </p:cTn>
                              </p:par>
                            </p:childTnLst>
                          </p:cTn>
                        </p:par>
                        <p:par>
                          <p:cTn id="13" fill="hold">
                            <p:stCondLst>
                              <p:cond delay="1500"/>
                            </p:stCondLst>
                            <p:childTnLst>
                              <p:par>
                                <p:cTn id="14" presetID="42" presetClass="entr" presetSubtype="0" fill="hold" nodeType="afterEffect">
                                  <p:stCondLst>
                                    <p:cond delay="400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anim calcmode="lin" valueType="num">
                                      <p:cBhvr>
                                        <p:cTn id="1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1667" b="98333" l="9904" r="89776"/>
                    </a14:imgEffect>
                  </a14:imgLayer>
                </a14:imgProps>
              </a:ext>
              <a:ext uri="{28A0092B-C50C-407E-A947-70E740481C1C}">
                <a14:useLocalDpi xmlns:a14="http://schemas.microsoft.com/office/drawing/2010/main"/>
              </a:ext>
            </a:extLst>
          </a:blip>
          <a:stretch>
            <a:fillRect/>
          </a:stretch>
        </p:blipFill>
        <p:spPr>
          <a:xfrm>
            <a:off x="9753600" y="-395042"/>
            <a:ext cx="3882137" cy="7098530"/>
          </a:xfrm>
          <a:prstGeom prst="rect">
            <a:avLst/>
          </a:prstGeom>
        </p:spPr>
      </p:pic>
      <p:sp>
        <p:nvSpPr>
          <p:cNvPr id="4" name="Slide Number Placeholder 3"/>
          <p:cNvSpPr>
            <a:spLocks noGrp="1"/>
          </p:cNvSpPr>
          <p:nvPr>
            <p:ph type="sldNum" sz="quarter" idx="12"/>
          </p:nvPr>
        </p:nvSpPr>
        <p:spPr>
          <a:xfrm>
            <a:off x="11715749" y="6460515"/>
            <a:ext cx="384595" cy="365125"/>
          </a:xfrm>
        </p:spPr>
        <p:txBody>
          <a:bodyPr/>
          <a:lstStyle/>
          <a:p>
            <a:fld id="{0FAB87E4-7748-4117-92E5-790DAABEC644}" type="slidenum">
              <a:rPr lang="en-US" sz="1400" b="1" smtClean="0">
                <a:solidFill>
                  <a:schemeClr val="tx1"/>
                </a:solidFill>
              </a:rPr>
              <a:t>70</a:t>
            </a:fld>
            <a:endParaRPr lang="en-US" sz="1400" b="1" dirty="0">
              <a:solidFill>
                <a:schemeClr val="tx1"/>
              </a:solidFill>
            </a:endParaRPr>
          </a:p>
        </p:txBody>
      </p:sp>
      <p:sp>
        <p:nvSpPr>
          <p:cNvPr id="6" name="Rounded Rectangle 5"/>
          <p:cNvSpPr/>
          <p:nvPr/>
        </p:nvSpPr>
        <p:spPr>
          <a:xfrm>
            <a:off x="-281404" y="5390701"/>
            <a:ext cx="12930645" cy="1584841"/>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48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Friends, isn’t that an awful lot </a:t>
            </a:r>
            <a:r>
              <a:rPr lang="en-US" sz="48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to </a:t>
            </a:r>
            <a:r>
              <a:rPr lang="en-US" sz="4800" b="1" dirty="0">
                <a:ln w="1905">
                  <a:solidFill>
                    <a:sysClr val="windowText" lastClr="000000"/>
                  </a:solidFill>
                </a:ln>
                <a:solidFill>
                  <a:srgbClr val="C00000"/>
                </a:solidFill>
                <a:effectLst>
                  <a:glow rad="762000">
                    <a:srgbClr val="FFFF00">
                      <a:alpha val="38000"/>
                    </a:srgbClr>
                  </a:glow>
                  <a:innerShdw blurRad="69850" dist="43180" dir="5400000">
                    <a:srgbClr val="000000">
                      <a:alpha val="65000"/>
                    </a:srgbClr>
                  </a:innerShdw>
                </a:effectLst>
                <a:latin typeface="MV Boli" panose="02000500030200090000" pitchFamily="2" charset="0"/>
                <a:cs typeface="MV Boli" panose="02000500030200090000" pitchFamily="2" charset="0"/>
              </a:rPr>
              <a:t>hang</a:t>
            </a:r>
            <a:r>
              <a:rPr lang="en-US" sz="48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a:t>
            </a:r>
            <a:br>
              <a:rPr lang="en-US" sz="48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br>
            <a:r>
              <a:rPr lang="en-US" sz="48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on </a:t>
            </a:r>
            <a:r>
              <a:rPr lang="en-US" sz="4800" b="1" dirty="0">
                <a:ln w="1905">
                  <a:solidFill>
                    <a:sysClr val="windowText" lastClr="000000"/>
                  </a:solidFill>
                </a:ln>
                <a:solidFill>
                  <a:srgbClr val="C00000"/>
                </a:solidFill>
                <a:effectLst>
                  <a:glow rad="762000">
                    <a:srgbClr val="FFFF00">
                      <a:alpha val="38000"/>
                    </a:srgbClr>
                  </a:glow>
                  <a:innerShdw blurRad="69850" dist="43180" dir="5400000">
                    <a:srgbClr val="000000">
                      <a:alpha val="65000"/>
                    </a:srgbClr>
                  </a:innerShdw>
                </a:effectLst>
                <a:latin typeface="MV Boli" panose="02000500030200090000" pitchFamily="2" charset="0"/>
                <a:cs typeface="MV Boli" panose="02000500030200090000" pitchFamily="2" charset="0"/>
              </a:rPr>
              <a:t>ONE verse</a:t>
            </a:r>
            <a:r>
              <a:rPr lang="en-US" sz="48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a:t>
            </a:r>
            <a:r>
              <a:rPr lang="en-US" sz="4800" b="1" dirty="0">
                <a:ln w="1905">
                  <a:solidFill>
                    <a:sysClr val="windowText" lastClr="000000"/>
                  </a:solidFill>
                </a:ln>
                <a:solidFill>
                  <a:srgbClr val="C0000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a:t>
            </a:r>
            <a:endParaRPr lang="en-US" sz="48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endParaRPr>
          </a:p>
        </p:txBody>
      </p:sp>
      <p:pic>
        <p:nvPicPr>
          <p:cNvPr id="9" name="Content Placeholder 6"/>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71365" y="1107664"/>
            <a:ext cx="3096500" cy="4641303"/>
          </a:xfrm>
          <a:prstGeom prst="rect">
            <a:avLst/>
          </a:prstGeom>
          <a:effectLst>
            <a:glow rad="127000">
              <a:schemeClr val="tx1"/>
            </a:glow>
          </a:effectLst>
        </p:spPr>
      </p:pic>
      <p:sp>
        <p:nvSpPr>
          <p:cNvPr id="10" name="Rounded Rectangle 9"/>
          <p:cNvSpPr/>
          <p:nvPr/>
        </p:nvSpPr>
        <p:spPr>
          <a:xfrm>
            <a:off x="628650" y="34182"/>
            <a:ext cx="11345964" cy="762655"/>
          </a:xfrm>
          <a:prstGeom prst="roundRect">
            <a:avLst>
              <a:gd name="adj" fmla="val 13493"/>
            </a:avLst>
          </a:prstGeom>
          <a:noFill/>
          <a:ln w="76200">
            <a:noFill/>
          </a:ln>
          <a:effectLst/>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r>
              <a:rPr lang="en-US" sz="4000" b="1" dirty="0">
                <a:ln w="1905">
                  <a:solidFill>
                    <a:sysClr val="windowText" lastClr="000000"/>
                  </a:solidFill>
                </a:ln>
                <a:solidFill>
                  <a:schemeClr val="tx1">
                    <a:lumMod val="65000"/>
                    <a:lumOff val="35000"/>
                  </a:schemeClr>
                </a:solidFill>
                <a:effectLst>
                  <a:innerShdw blurRad="69850" dist="43180" dir="5400000">
                    <a:srgbClr val="000000">
                      <a:alpha val="65000"/>
                    </a:srgbClr>
                  </a:innerShdw>
                </a:effectLst>
                <a:latin typeface="Berlin Sans FB Demi" panose="020E0802020502020306" pitchFamily="34" charset="0"/>
              </a:rPr>
              <a:t>There’s another item that </a:t>
            </a:r>
            <a:r>
              <a:rPr lang="en-US" sz="4000" b="1" dirty="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must be </a:t>
            </a:r>
            <a:r>
              <a:rPr lang="en-US" sz="4000" b="1" dirty="0">
                <a:ln w="1905">
                  <a:solidFill>
                    <a:sysClr val="windowText" lastClr="000000"/>
                  </a:solidFill>
                </a:ln>
                <a:solidFill>
                  <a:schemeClr val="tx1">
                    <a:lumMod val="65000"/>
                    <a:lumOff val="35000"/>
                  </a:schemeClr>
                </a:solidFill>
                <a:effectLst>
                  <a:innerShdw blurRad="69850" dist="43180" dir="5400000">
                    <a:srgbClr val="000000">
                      <a:alpha val="65000"/>
                    </a:srgbClr>
                  </a:innerShdw>
                </a:effectLst>
                <a:latin typeface="Berlin Sans FB Demi" panose="020E0802020502020306" pitchFamily="34" charset="0"/>
              </a:rPr>
              <a:t>addressed:</a:t>
            </a:r>
          </a:p>
        </p:txBody>
      </p:sp>
      <p:sp>
        <p:nvSpPr>
          <p:cNvPr id="12" name="Rounded Rectangle 11"/>
          <p:cNvSpPr/>
          <p:nvPr/>
        </p:nvSpPr>
        <p:spPr>
          <a:xfrm>
            <a:off x="2384413" y="1532041"/>
            <a:ext cx="8451227" cy="4257318"/>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endParaRPr lang="en-US" sz="1200" b="1" dirty="0">
              <a:ln w="1905">
                <a:solidFill>
                  <a:srgbClr val="002060"/>
                </a:solidFill>
              </a:ln>
              <a:solidFill>
                <a:schemeClr val="accent5">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endParaRPr>
          </a:p>
          <a:p>
            <a:pPr marL="457200" indent="-457200">
              <a:buFont typeface="+mj-lt"/>
              <a:buAutoNum type="arabicPeriod"/>
            </a:pPr>
            <a:r>
              <a:rPr lang="en-US" sz="2000" b="1" dirty="0">
                <a:ln w="1905">
                  <a:solidFill>
                    <a:srgbClr val="00206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QUESTION #1:  Why is it that leaders can’t teach the truth of the commencement of </a:t>
            </a:r>
            <a:r>
              <a:rPr lang="en-US" sz="2800" b="1" dirty="0">
                <a:ln w="1905">
                  <a:solidFill>
                    <a:srgbClr val="002060"/>
                  </a:solidFill>
                </a:ln>
                <a:solidFill>
                  <a:srgbClr val="C00000"/>
                </a:solidFill>
                <a:effectLst>
                  <a:glow rad="203200">
                    <a:srgbClr val="FF6161">
                      <a:alpha val="56000"/>
                    </a:srgbClr>
                  </a:glow>
                  <a:innerShdw blurRad="69850" dist="43180" dir="5400000">
                    <a:srgbClr val="000000">
                      <a:alpha val="65000"/>
                    </a:srgbClr>
                  </a:innerShdw>
                </a:effectLst>
                <a:latin typeface="Arial Rounded MT Bold" panose="020F0704030504030204" pitchFamily="34" charset="0"/>
                <a:cs typeface="MV Boli" panose="02000500030200090000" pitchFamily="2" charset="0"/>
              </a:rPr>
              <a:t>Yom Kippur </a:t>
            </a:r>
            <a:r>
              <a:rPr lang="en-US" sz="2000" b="1" dirty="0">
                <a:ln w="1905">
                  <a:solidFill>
                    <a:srgbClr val="00206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insisting the 10</a:t>
            </a:r>
            <a:r>
              <a:rPr lang="en-US" sz="2000" b="1" baseline="30000" dirty="0">
                <a:ln w="1905">
                  <a:solidFill>
                    <a:srgbClr val="00206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a:t>
            </a:r>
            <a:r>
              <a:rPr lang="en-US" sz="2000" b="1" dirty="0">
                <a:ln w="1905">
                  <a:solidFill>
                    <a:srgbClr val="00206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day begins with sunset/evening on the 9</a:t>
            </a:r>
            <a:r>
              <a:rPr lang="en-US" sz="2000" b="1" baseline="30000" dirty="0">
                <a:ln w="1905">
                  <a:solidFill>
                    <a:srgbClr val="00206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a:t>
            </a:r>
            <a:r>
              <a:rPr lang="en-US" sz="2000" b="1" dirty="0">
                <a:ln w="1905">
                  <a:solidFill>
                    <a:srgbClr val="00206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day?</a:t>
            </a:r>
            <a:br>
              <a:rPr lang="en-US" sz="2000" b="1" dirty="0">
                <a:ln w="1905">
                  <a:solidFill>
                    <a:srgbClr val="00206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br>
            <a:endParaRPr lang="en-US" sz="1200" b="1" dirty="0">
              <a:ln w="1905">
                <a:solidFill>
                  <a:srgbClr val="002060"/>
                </a:solidFill>
              </a:ln>
              <a:solidFill>
                <a:srgbClr val="C0000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endParaRPr>
          </a:p>
          <a:p>
            <a:pPr marL="457200" indent="-457200">
              <a:buFont typeface="+mj-lt"/>
              <a:buAutoNum type="arabicPeriod"/>
            </a:pPr>
            <a:r>
              <a:rPr lang="en-US" sz="2000" b="1" dirty="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QUESTION </a:t>
            </a:r>
            <a:r>
              <a:rPr lang="en-US" sz="2000" b="1" dirty="0" smtClean="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#2:  </a:t>
            </a:r>
            <a:r>
              <a:rPr lang="en-US" sz="2000" b="1" dirty="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Why is it that the majority of Sabbath keepers </a:t>
            </a:r>
            <a:r>
              <a:rPr lang="en-US" sz="2000" b="1" dirty="0" smtClean="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a:t>
            </a:r>
            <a:r>
              <a:rPr lang="en-US" sz="2000" b="1" u="sng" dirty="0" smtClean="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twist the </a:t>
            </a:r>
            <a:r>
              <a:rPr lang="en-US" sz="2000" b="1" u="sng" dirty="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context</a:t>
            </a:r>
            <a:r>
              <a:rPr lang="en-US" sz="2000" b="1" dirty="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a:t>
            </a:r>
            <a:r>
              <a:rPr lang="en-US" sz="2000" b="1" dirty="0" smtClean="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of </a:t>
            </a:r>
            <a:r>
              <a:rPr lang="en-US" sz="2000" b="1" dirty="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Yom Kippur </a:t>
            </a:r>
            <a:r>
              <a:rPr lang="en-US" sz="2000" b="1" dirty="0" smtClean="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verses to </a:t>
            </a:r>
            <a:r>
              <a:rPr lang="en-US" sz="2000" b="1" dirty="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determine </a:t>
            </a:r>
            <a:r>
              <a:rPr lang="en-US" sz="2800" b="1" dirty="0">
                <a:ln w="1905">
                  <a:solidFill>
                    <a:sysClr val="windowText" lastClr="000000"/>
                  </a:solidFill>
                </a:ln>
                <a:solidFill>
                  <a:srgbClr val="0070C0"/>
                </a:solidFill>
                <a:effectLst>
                  <a:glow rad="215900">
                    <a:schemeClr val="accent1">
                      <a:lumMod val="40000"/>
                      <a:lumOff val="60000"/>
                      <a:alpha val="80000"/>
                    </a:schemeClr>
                  </a:glow>
                  <a:innerShdw blurRad="69850" dist="43180" dir="5400000">
                    <a:srgbClr val="000000">
                      <a:alpha val="65000"/>
                    </a:srgbClr>
                  </a:innerShdw>
                </a:effectLst>
                <a:latin typeface="Arial Rounded MT Bold" panose="020F0704030504030204" pitchFamily="34" charset="0"/>
                <a:cs typeface="MV Boli" panose="02000500030200090000" pitchFamily="2" charset="0"/>
              </a:rPr>
              <a:t>ALL</a:t>
            </a:r>
            <a:r>
              <a:rPr lang="en-US" sz="2000" b="1" dirty="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other </a:t>
            </a:r>
            <a:r>
              <a:rPr lang="en-US" sz="2800" b="1" dirty="0">
                <a:ln w="1905">
                  <a:solidFill>
                    <a:sysClr val="windowText" lastClr="000000"/>
                  </a:solidFill>
                </a:ln>
                <a:solidFill>
                  <a:srgbClr val="0070C0"/>
                </a:solidFill>
                <a:effectLst>
                  <a:glow rad="215900">
                    <a:schemeClr val="accent1">
                      <a:lumMod val="40000"/>
                      <a:lumOff val="60000"/>
                      <a:alpha val="80000"/>
                    </a:schemeClr>
                  </a:glow>
                  <a:innerShdw blurRad="69850" dist="43180" dir="5400000">
                    <a:srgbClr val="000000">
                      <a:alpha val="65000"/>
                    </a:srgbClr>
                  </a:innerShdw>
                </a:effectLst>
                <a:latin typeface="Arial Rounded MT Bold" panose="020F0704030504030204" pitchFamily="34" charset="0"/>
                <a:cs typeface="MV Boli" panose="02000500030200090000" pitchFamily="2" charset="0"/>
              </a:rPr>
              <a:t>feast</a:t>
            </a:r>
            <a:r>
              <a:rPr lang="en-US" sz="2000" b="1" dirty="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and </a:t>
            </a:r>
            <a:r>
              <a:rPr lang="en-US" sz="2800" b="1" dirty="0">
                <a:ln w="1905">
                  <a:solidFill>
                    <a:sysClr val="windowText" lastClr="000000"/>
                  </a:solidFill>
                </a:ln>
                <a:solidFill>
                  <a:srgbClr val="0070C0"/>
                </a:solidFill>
                <a:effectLst>
                  <a:glow rad="215900">
                    <a:schemeClr val="accent1">
                      <a:lumMod val="40000"/>
                      <a:lumOff val="60000"/>
                      <a:alpha val="80000"/>
                    </a:schemeClr>
                  </a:glow>
                  <a:innerShdw blurRad="69850" dist="43180" dir="5400000">
                    <a:srgbClr val="000000">
                      <a:alpha val="65000"/>
                    </a:srgbClr>
                  </a:innerShdw>
                </a:effectLst>
                <a:latin typeface="Arial Rounded MT Bold" panose="020F0704030504030204" pitchFamily="34" charset="0"/>
                <a:cs typeface="MV Boli" panose="02000500030200090000" pitchFamily="2" charset="0"/>
              </a:rPr>
              <a:t>weekly Shabbats </a:t>
            </a:r>
            <a:r>
              <a:rPr lang="en-US" sz="2000" b="1" dirty="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begin at sunset? </a:t>
            </a:r>
            <a:br>
              <a:rPr lang="en-US" sz="2000" b="1" dirty="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br>
            <a:endParaRPr lang="en-US" sz="1200" b="1" dirty="0">
              <a:ln w="1905">
                <a:solidFill>
                  <a:sysClr val="windowText" lastClr="000000"/>
                </a:solidFill>
              </a:ln>
              <a:solidFill>
                <a:srgbClr val="0070C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endParaRPr>
          </a:p>
          <a:p>
            <a:pPr marL="457200" indent="-457200">
              <a:buFont typeface="+mj-lt"/>
              <a:buAutoNum type="arabicPeriod"/>
            </a:pPr>
            <a:r>
              <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QUESTION #3:  Why is it the majority of Sabbath keepers use an </a:t>
            </a:r>
            <a:r>
              <a:rPr lang="en-US" sz="2000" b="1" u="sng"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erroneous context</a:t>
            </a:r>
            <a:r>
              <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of Yom Kippur to say </a:t>
            </a:r>
            <a:r>
              <a:rPr lang="en-US" sz="2800" b="1" dirty="0">
                <a:ln w="1905">
                  <a:solidFill>
                    <a:sysClr val="windowText" lastClr="000000"/>
                  </a:solidFill>
                </a:ln>
                <a:solidFill>
                  <a:srgbClr val="00B050"/>
                </a:solidFill>
                <a:effectLst>
                  <a:glow rad="215900">
                    <a:schemeClr val="accent6">
                      <a:lumMod val="60000"/>
                      <a:lumOff val="40000"/>
                      <a:alpha val="80000"/>
                    </a:schemeClr>
                  </a:glow>
                  <a:innerShdw blurRad="69850" dist="43180" dir="5400000">
                    <a:srgbClr val="000000">
                      <a:alpha val="65000"/>
                    </a:srgbClr>
                  </a:innerShdw>
                </a:effectLst>
                <a:latin typeface="Arial Rounded MT Bold" panose="020F0704030504030204" pitchFamily="34" charset="0"/>
                <a:cs typeface="MV Boli" panose="02000500030200090000" pitchFamily="2" charset="0"/>
              </a:rPr>
              <a:t>every day </a:t>
            </a:r>
            <a:r>
              <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begins with sunset.</a:t>
            </a:r>
          </a:p>
          <a:p>
            <a:pPr marL="457200" indent="-457200">
              <a:buFont typeface="+mj-lt"/>
              <a:buAutoNum type="arabicPeriod"/>
            </a:pPr>
            <a:endPar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endParaRPr>
          </a:p>
        </p:txBody>
      </p:sp>
      <p:sp>
        <p:nvSpPr>
          <p:cNvPr id="14" name="Rounded Rectangle 13"/>
          <p:cNvSpPr/>
          <p:nvPr/>
        </p:nvSpPr>
        <p:spPr>
          <a:xfrm>
            <a:off x="1221009" y="716513"/>
            <a:ext cx="9763221" cy="1025485"/>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2000" b="1" dirty="0">
                <a:ln w="1905">
                  <a:solidFill>
                    <a:srgbClr val="002060"/>
                  </a:solidFill>
                </a:ln>
                <a:solidFill>
                  <a:schemeClr val="accent5">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The passage of Lev </a:t>
            </a:r>
            <a:r>
              <a:rPr lang="en-US" sz="2000" b="1" dirty="0" smtClean="0">
                <a:ln w="1905">
                  <a:solidFill>
                    <a:srgbClr val="002060"/>
                  </a:solidFill>
                </a:ln>
                <a:solidFill>
                  <a:schemeClr val="accent5">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23:26-32 </a:t>
            </a:r>
            <a:r>
              <a:rPr lang="en-US" sz="2000" b="1" dirty="0">
                <a:ln w="1905">
                  <a:solidFill>
                    <a:srgbClr val="002060"/>
                  </a:solidFill>
                </a:ln>
                <a:solidFill>
                  <a:schemeClr val="accent5">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has been carefully considered and we now know for certain these </a:t>
            </a:r>
            <a:r>
              <a:rPr lang="en-US" sz="2000" b="1" dirty="0" smtClean="0">
                <a:ln w="1905">
                  <a:solidFill>
                    <a:srgbClr val="002060"/>
                  </a:solidFill>
                </a:ln>
                <a:solidFill>
                  <a:schemeClr val="accent5">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230+ </a:t>
            </a:r>
            <a:r>
              <a:rPr lang="en-US" sz="2000" b="1" dirty="0">
                <a:ln w="1905">
                  <a:solidFill>
                    <a:srgbClr val="002060"/>
                  </a:solidFill>
                </a:ln>
                <a:solidFill>
                  <a:schemeClr val="accent5">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words are fully addressing ONLY Yom Kippur based on the “Dawn day-start” of Gen 1 given 2550+ years in advance.</a:t>
            </a:r>
            <a:endParaRPr lang="en-US" sz="2000" b="1" dirty="0">
              <a:ln w="1905">
                <a:solidFill>
                  <a:sysClr val="windowText" lastClr="000000"/>
                </a:solidFill>
              </a:ln>
              <a:solidFill>
                <a:srgbClr val="00B05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endParaRPr>
          </a:p>
        </p:txBody>
      </p:sp>
    </p:spTree>
    <p:extLst>
      <p:ext uri="{BB962C8B-B14F-4D97-AF65-F5344CB8AC3E}">
        <p14:creationId xmlns:p14="http://schemas.microsoft.com/office/powerpoint/2010/main" val="3866269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2500"/>
                                        <p:tgtEl>
                                          <p:spTgt spid="13"/>
                                        </p:tgtEl>
                                      </p:cBhvr>
                                    </p:animEffect>
                                  </p:childTnLst>
                                </p:cTn>
                              </p:par>
                              <p:par>
                                <p:cTn id="29" presetID="42" presetClass="entr" presetSubtype="0"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71</a:t>
            </a:fld>
            <a:endParaRPr lang="en-US" sz="1400" b="1" dirty="0">
              <a:solidFill>
                <a:schemeClr val="tx1"/>
              </a:solidFill>
            </a:endParaRPr>
          </a:p>
        </p:txBody>
      </p:sp>
      <p:sp>
        <p:nvSpPr>
          <p:cNvPr id="6" name="Rounded Rectangle 5"/>
          <p:cNvSpPr/>
          <p:nvPr/>
        </p:nvSpPr>
        <p:spPr>
          <a:xfrm>
            <a:off x="1494075" y="1107664"/>
            <a:ext cx="9379684" cy="1584841"/>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4800" b="1" dirty="0">
                <a:ln w="1905">
                  <a:solidFill>
                    <a:sysClr val="windowText" lastClr="000000"/>
                  </a:solidFill>
                </a:ln>
                <a:solidFill>
                  <a:srgbClr val="C00000"/>
                </a:solidFill>
                <a:effectLst>
                  <a:glow rad="762000">
                    <a:srgbClr val="FFFF00">
                      <a:alpha val="38000"/>
                    </a:srgbClr>
                  </a:glow>
                  <a:innerShdw blurRad="69850" dist="43180" dir="5400000">
                    <a:srgbClr val="000000">
                      <a:alpha val="65000"/>
                    </a:srgbClr>
                  </a:innerShdw>
                </a:effectLst>
                <a:latin typeface="MV Boli" panose="02000500030200090000" pitchFamily="2" charset="0"/>
                <a:cs typeface="MV Boli" panose="02000500030200090000" pitchFamily="2" charset="0"/>
              </a:rPr>
              <a:t>Affliction </a:t>
            </a:r>
            <a:r>
              <a:rPr lang="en-US" sz="48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is a command for every</a:t>
            </a:r>
            <a:r>
              <a:rPr lang="en-US" sz="4800" b="1" dirty="0">
                <a:ln w="1905">
                  <a:solidFill>
                    <a:sysClr val="windowText" lastClr="000000"/>
                  </a:solidFill>
                </a:ln>
                <a:solidFill>
                  <a:srgbClr val="C00000"/>
                </a:solidFill>
                <a:effectLst>
                  <a:glow rad="762000">
                    <a:srgbClr val="FFFF00">
                      <a:alpha val="38000"/>
                    </a:srgbClr>
                  </a:glow>
                  <a:innerShdw blurRad="69850" dist="43180" dir="5400000">
                    <a:srgbClr val="000000">
                      <a:alpha val="65000"/>
                    </a:srgbClr>
                  </a:innerShdw>
                </a:effectLst>
                <a:latin typeface="MV Boli" panose="02000500030200090000" pitchFamily="2" charset="0"/>
                <a:cs typeface="MV Boli" panose="02000500030200090000" pitchFamily="2" charset="0"/>
              </a:rPr>
              <a:t> </a:t>
            </a:r>
            <a:r>
              <a:rPr lang="en-US" sz="4800" b="1" dirty="0">
                <a:ln w="1905">
                  <a:solidFill>
                    <a:sysClr val="windowText" lastClr="000000"/>
                  </a:solidFill>
                </a:ln>
                <a:solidFill>
                  <a:srgbClr val="0070C0"/>
                </a:solidFill>
                <a:effectLst>
                  <a:glow rad="762000">
                    <a:srgbClr val="FFFF00">
                      <a:alpha val="38000"/>
                    </a:srgbClr>
                  </a:glow>
                  <a:innerShdw blurRad="69850" dist="43180" dir="5400000">
                    <a:srgbClr val="000000">
                      <a:alpha val="65000"/>
                    </a:srgbClr>
                  </a:innerShdw>
                </a:effectLst>
                <a:latin typeface="MV Boli" panose="02000500030200090000" pitchFamily="2" charset="0"/>
                <a:cs typeface="MV Boli" panose="02000500030200090000" pitchFamily="2" charset="0"/>
              </a:rPr>
              <a:t>Day of Atonement</a:t>
            </a:r>
            <a:r>
              <a:rPr lang="en-US" sz="4800" b="1" dirty="0">
                <a:ln w="1905">
                  <a:solidFill>
                    <a:sysClr val="windowText" lastClr="000000"/>
                  </a:solidFill>
                </a:ln>
                <a:solidFill>
                  <a:srgbClr val="0070C0"/>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a:t>
            </a:r>
          </a:p>
        </p:txBody>
      </p:sp>
      <p:pic>
        <p:nvPicPr>
          <p:cNvPr id="9" name="Content Placeholder 6"/>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1042231"/>
            <a:ext cx="2830328" cy="4242341"/>
          </a:xfrm>
          <a:prstGeom prst="rect">
            <a:avLst/>
          </a:prstGeom>
          <a:effectLst>
            <a:glow rad="127000">
              <a:schemeClr val="tx1"/>
            </a:glow>
          </a:effectLst>
        </p:spPr>
      </p:pic>
      <p:sp>
        <p:nvSpPr>
          <p:cNvPr id="10" name="Rounded Rectangle 9"/>
          <p:cNvSpPr/>
          <p:nvPr/>
        </p:nvSpPr>
        <p:spPr>
          <a:xfrm>
            <a:off x="285750" y="114192"/>
            <a:ext cx="11688864" cy="895290"/>
          </a:xfrm>
          <a:prstGeom prst="roundRect">
            <a:avLst>
              <a:gd name="adj" fmla="val 13493"/>
            </a:avLst>
          </a:prstGeom>
          <a:noFill/>
          <a:ln w="76200">
            <a:noFill/>
          </a:ln>
          <a:effectLst/>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r>
              <a:rPr lang="en-US" sz="4800" b="1" dirty="0">
                <a:ln w="1905">
                  <a:solidFill>
                    <a:sysClr val="windowText" lastClr="000000"/>
                  </a:solidFill>
                </a:ln>
                <a:solidFill>
                  <a:schemeClr val="accent6"/>
                </a:solidFill>
                <a:effectLst>
                  <a:innerShdw blurRad="69850" dist="43180" dir="5400000">
                    <a:srgbClr val="000000">
                      <a:alpha val="65000"/>
                    </a:srgbClr>
                  </a:innerShdw>
                </a:effectLst>
                <a:latin typeface="Berlin Sans FB Demi" panose="020E0802020502020306" pitchFamily="34" charset="0"/>
              </a:rPr>
              <a:t>Friends, have you thought about this?</a:t>
            </a:r>
          </a:p>
        </p:txBody>
      </p:sp>
      <p:pic>
        <p:nvPicPr>
          <p:cNvPr id="11" name="Picture 2" descr="C:\Users\Rae\Desktop\smiley face writing cl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0187353" y="923786"/>
            <a:ext cx="1716233" cy="193061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1854024" y="2768705"/>
            <a:ext cx="9379684" cy="2330648"/>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48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There is no weekly or annual </a:t>
            </a:r>
            <a:r>
              <a:rPr lang="en-US" sz="4800" b="1" dirty="0">
                <a:ln w="1905">
                  <a:solidFill>
                    <a:sysClr val="windowText" lastClr="000000"/>
                  </a:solidFill>
                </a:ln>
                <a:solidFill>
                  <a:srgbClr val="C00000"/>
                </a:solidFill>
                <a:effectLst>
                  <a:glow rad="762000">
                    <a:srgbClr val="FFFF00">
                      <a:alpha val="38000"/>
                    </a:srgbClr>
                  </a:glow>
                  <a:innerShdw blurRad="69850" dist="43180" dir="5400000">
                    <a:srgbClr val="000000">
                      <a:alpha val="65000"/>
                    </a:srgbClr>
                  </a:innerShdw>
                </a:effectLst>
                <a:latin typeface="MV Boli" panose="02000500030200090000" pitchFamily="2" charset="0"/>
                <a:cs typeface="MV Boli" panose="02000500030200090000" pitchFamily="2" charset="0"/>
              </a:rPr>
              <a:t>Affliction</a:t>
            </a:r>
            <a:r>
              <a:rPr lang="en-US" sz="48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command for every other </a:t>
            </a:r>
            <a:r>
              <a:rPr lang="en-US" sz="4800" b="1" dirty="0">
                <a:ln w="1905">
                  <a:solidFill>
                    <a:sysClr val="windowText" lastClr="000000"/>
                  </a:solidFill>
                </a:ln>
                <a:solidFill>
                  <a:srgbClr val="0070C0"/>
                </a:solidFill>
                <a:effectLst>
                  <a:glow rad="762000">
                    <a:srgbClr val="FFFF00">
                      <a:alpha val="38000"/>
                    </a:srgbClr>
                  </a:glow>
                  <a:innerShdw blurRad="69850" dist="43180" dir="5400000">
                    <a:srgbClr val="000000">
                      <a:alpha val="65000"/>
                    </a:srgbClr>
                  </a:innerShdw>
                </a:effectLst>
                <a:latin typeface="MV Boli" panose="02000500030200090000" pitchFamily="2" charset="0"/>
                <a:cs typeface="MV Boli" panose="02000500030200090000" pitchFamily="2" charset="0"/>
              </a:rPr>
              <a:t>set-apart statute!</a:t>
            </a:r>
            <a:endParaRPr lang="en-US" sz="4800" b="1" dirty="0">
              <a:ln w="1905">
                <a:solidFill>
                  <a:sysClr val="windowText" lastClr="000000"/>
                </a:solidFill>
              </a:ln>
              <a:solidFill>
                <a:srgbClr val="0070C0"/>
              </a:solidFill>
              <a:effectLst>
                <a:innerShdw blurRad="69850" dist="43180" dir="5400000">
                  <a:srgbClr val="000000">
                    <a:alpha val="65000"/>
                  </a:srgbClr>
                </a:innerShdw>
              </a:effectLst>
              <a:latin typeface="MV Boli" panose="02000500030200090000" pitchFamily="2" charset="0"/>
              <a:cs typeface="MV Boli" panose="02000500030200090000" pitchFamily="2" charset="0"/>
            </a:endParaRPr>
          </a:p>
        </p:txBody>
      </p:sp>
      <p:sp>
        <p:nvSpPr>
          <p:cNvPr id="16" name="Rounded Rectangle 15"/>
          <p:cNvSpPr/>
          <p:nvPr/>
        </p:nvSpPr>
        <p:spPr>
          <a:xfrm>
            <a:off x="-228600" y="5178555"/>
            <a:ext cx="11326914" cy="1336238"/>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40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Bodoni MT Black" panose="02070A03080606020203" pitchFamily="18" charset="0"/>
                <a:cs typeface="MV Boli" panose="02000500030200090000" pitchFamily="2" charset="0"/>
              </a:rPr>
              <a:t>In fact, to insist on such an </a:t>
            </a:r>
            <a:r>
              <a:rPr lang="en-US" sz="4000" b="1" dirty="0">
                <a:ln w="1905">
                  <a:solidFill>
                    <a:sysClr val="windowText" lastClr="000000"/>
                  </a:solidFill>
                </a:ln>
                <a:solidFill>
                  <a:srgbClr val="C00000"/>
                </a:solidFill>
                <a:effectLst>
                  <a:glow rad="762000">
                    <a:srgbClr val="FFFF00">
                      <a:alpha val="38000"/>
                    </a:srgbClr>
                  </a:glow>
                  <a:innerShdw blurRad="69850" dist="43180" dir="5400000">
                    <a:srgbClr val="000000">
                      <a:alpha val="65000"/>
                    </a:srgbClr>
                  </a:innerShdw>
                </a:effectLst>
                <a:latin typeface="Bodoni MT Black" panose="02070A03080606020203" pitchFamily="18" charset="0"/>
                <a:cs typeface="MV Boli" panose="02000500030200090000" pitchFamily="2" charset="0"/>
              </a:rPr>
              <a:t>Affliction</a:t>
            </a:r>
            <a:r>
              <a:rPr lang="en-US" sz="40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Bodoni MT Black" panose="02070A03080606020203" pitchFamily="18" charset="0"/>
                <a:cs typeface="MV Boli" panose="02000500030200090000" pitchFamily="2" charset="0"/>
              </a:rPr>
              <a:t> command would be </a:t>
            </a:r>
            <a:r>
              <a:rPr lang="en-US" sz="4000" b="1" dirty="0">
                <a:ln w="1905">
                  <a:solidFill>
                    <a:sysClr val="windowText" lastClr="000000"/>
                  </a:solidFill>
                </a:ln>
                <a:solidFill>
                  <a:srgbClr val="C00000"/>
                </a:solidFill>
                <a:effectLst>
                  <a:innerShdw blurRad="69850" dist="43180" dir="5400000">
                    <a:srgbClr val="000000">
                      <a:alpha val="65000"/>
                    </a:srgbClr>
                  </a:innerShdw>
                </a:effectLst>
                <a:latin typeface="Bodoni MT Black" panose="02070A03080606020203" pitchFamily="18" charset="0"/>
                <a:cs typeface="MV Boli" panose="02000500030200090000" pitchFamily="2" charset="0"/>
              </a:rPr>
              <a:t>transgressing</a:t>
            </a:r>
            <a:r>
              <a:rPr lang="en-US" sz="40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Bodoni MT Black" panose="02070A03080606020203" pitchFamily="18" charset="0"/>
                <a:cs typeface="MV Boli" panose="02000500030200090000" pitchFamily="2" charset="0"/>
              </a:rPr>
              <a:t> </a:t>
            </a:r>
            <a:r>
              <a:rPr lang="en-US" sz="4000" b="1" dirty="0">
                <a:ln w="1905">
                  <a:solidFill>
                    <a:sysClr val="windowText" lastClr="000000"/>
                  </a:solidFill>
                </a:ln>
                <a:solidFill>
                  <a:srgbClr val="0070C0"/>
                </a:solidFill>
                <a:effectLst>
                  <a:innerShdw blurRad="69850" dist="43180" dir="5400000">
                    <a:srgbClr val="000000">
                      <a:alpha val="65000"/>
                    </a:srgbClr>
                  </a:innerShdw>
                </a:effectLst>
                <a:latin typeface="Bodoni MT Black" panose="02070A03080606020203" pitchFamily="18" charset="0"/>
                <a:cs typeface="MV Boli" panose="02000500030200090000" pitchFamily="2" charset="0"/>
              </a:rPr>
              <a:t>Torah!</a:t>
            </a: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59688" y="4746258"/>
            <a:ext cx="1623397" cy="1768535"/>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56739" y="6514793"/>
            <a:ext cx="1426346" cy="141415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 descr="C:\Users\Rae\Desktop\yellow face tears.pn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0393246" y="4535937"/>
            <a:ext cx="2084503" cy="201877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3" name="Picture 2" descr="C:\Users\Rae\Desktop\yellow face thumbs up clear.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277673" y="2952583"/>
            <a:ext cx="1620118" cy="1435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47112" y="3031252"/>
            <a:ext cx="1444888" cy="15740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055701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3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ppt_w</p:attrName>
                                        </p:attrNameLst>
                                      </p:cBhvr>
                                      <p:tavLst>
                                        <p:tav tm="0">
                                          <p:val>
                                            <p:fltVal val="0"/>
                                          </p:val>
                                        </p:tav>
                                        <p:tav tm="100000">
                                          <p:val>
                                            <p:strVal val="#ppt_w"/>
                                          </p:val>
                                        </p:tav>
                                      </p:tavLst>
                                    </p:anim>
                                    <p:anim calcmode="lin" valueType="num">
                                      <p:cBhvr>
                                        <p:cTn id="21" dur="1000" fill="hold"/>
                                        <p:tgtEl>
                                          <p:spTgt spid="24"/>
                                        </p:tgtEl>
                                        <p:attrNameLst>
                                          <p:attrName>ppt_h</p:attrName>
                                        </p:attrNameLst>
                                      </p:cBhvr>
                                      <p:tavLst>
                                        <p:tav tm="0">
                                          <p:val>
                                            <p:fltVal val="0"/>
                                          </p:val>
                                        </p:tav>
                                        <p:tav tm="100000">
                                          <p:val>
                                            <p:strVal val="#ppt_h"/>
                                          </p:val>
                                        </p:tav>
                                      </p:tavLst>
                                    </p:anim>
                                    <p:animEffect transition="in" filter="fade">
                                      <p:cBhvr>
                                        <p:cTn id="22" dur="1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1000" fill="hold"/>
                                        <p:tgtEl>
                                          <p:spTgt spid="22"/>
                                        </p:tgtEl>
                                        <p:attrNameLst>
                                          <p:attrName>ppt_w</p:attrName>
                                        </p:attrNameLst>
                                      </p:cBhvr>
                                      <p:tavLst>
                                        <p:tav tm="0">
                                          <p:val>
                                            <p:fltVal val="0"/>
                                          </p:val>
                                        </p:tav>
                                        <p:tav tm="100000">
                                          <p:val>
                                            <p:strVal val="#ppt_w"/>
                                          </p:val>
                                        </p:tav>
                                      </p:tavLst>
                                    </p:anim>
                                    <p:anim calcmode="lin" valueType="num">
                                      <p:cBhvr>
                                        <p:cTn id="34" dur="1000" fill="hold"/>
                                        <p:tgtEl>
                                          <p:spTgt spid="22"/>
                                        </p:tgtEl>
                                        <p:attrNameLst>
                                          <p:attrName>ppt_h</p:attrName>
                                        </p:attrNameLst>
                                      </p:cBhvr>
                                      <p:tavLst>
                                        <p:tav tm="0">
                                          <p:val>
                                            <p:fltVal val="0"/>
                                          </p:val>
                                        </p:tav>
                                        <p:tav tm="100000">
                                          <p:val>
                                            <p:strVal val="#ppt_h"/>
                                          </p:val>
                                        </p:tav>
                                      </p:tavLst>
                                    </p:anim>
                                    <p:animEffect transition="in" filter="fade">
                                      <p:cBhvr>
                                        <p:cTn id="3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0686" y="3146992"/>
            <a:ext cx="10711875" cy="3101784"/>
          </a:xfrm>
          <a:prstGeom prst="rect">
            <a:avLst/>
          </a:prstGeom>
          <a:ln>
            <a:solidFill>
              <a:schemeClr val="tx1"/>
            </a:solidFill>
          </a:ln>
        </p:spPr>
      </p:pic>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72</a:t>
            </a:fld>
            <a:endParaRPr lang="en-US" sz="1400" b="1" dirty="0">
              <a:solidFill>
                <a:schemeClr val="tx1"/>
              </a:solidFill>
            </a:endParaRPr>
          </a:p>
        </p:txBody>
      </p:sp>
      <p:sp>
        <p:nvSpPr>
          <p:cNvPr id="15" name="Rounded Rectangle 14"/>
          <p:cNvSpPr/>
          <p:nvPr/>
        </p:nvSpPr>
        <p:spPr>
          <a:xfrm>
            <a:off x="1199564" y="3186"/>
            <a:ext cx="9520816" cy="762655"/>
          </a:xfrm>
          <a:prstGeom prst="roundRect">
            <a:avLst>
              <a:gd name="adj" fmla="val 13493"/>
            </a:avLst>
          </a:prstGeom>
          <a:noFill/>
          <a:ln w="76200">
            <a:noFill/>
          </a:ln>
          <a:effectLst/>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4000" b="1" dirty="0">
                <a:ln w="1905">
                  <a:solidFill>
                    <a:sysClr val="windowText" lastClr="000000"/>
                  </a:solidFill>
                </a:ln>
                <a:solidFill>
                  <a:srgbClr val="C00000"/>
                </a:solidFill>
                <a:effectLst>
                  <a:innerShdw blurRad="69850" dist="43180" dir="5400000">
                    <a:srgbClr val="000000">
                      <a:alpha val="65000"/>
                    </a:srgbClr>
                  </a:innerShdw>
                </a:effectLst>
                <a:latin typeface="Berlin Sans FB Demi" panose="020E0802020502020306" pitchFamily="34" charset="0"/>
              </a:rPr>
              <a:t>Let’s consider one more illustration ~</a:t>
            </a:r>
          </a:p>
        </p:txBody>
      </p:sp>
      <p:sp>
        <p:nvSpPr>
          <p:cNvPr id="16" name="Rounded Rectangle 15"/>
          <p:cNvSpPr/>
          <p:nvPr/>
        </p:nvSpPr>
        <p:spPr>
          <a:xfrm>
            <a:off x="87816" y="723717"/>
            <a:ext cx="12047034" cy="2268498"/>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2000" b="1" dirty="0" err="1">
                <a:ln w="1905">
                  <a:solidFill>
                    <a:srgbClr val="002060"/>
                  </a:solidFill>
                </a:ln>
                <a:solidFill>
                  <a:schemeClr val="accent5">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Yahuah</a:t>
            </a:r>
            <a:r>
              <a:rPr lang="en-US" sz="2000" b="1" dirty="0">
                <a:ln w="1905">
                  <a:solidFill>
                    <a:srgbClr val="002060"/>
                  </a:solidFill>
                </a:ln>
                <a:solidFill>
                  <a:schemeClr val="accent5">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gave the best instructions in clear, simple terms per Gen 1.  All days begin at dawn!</a:t>
            </a:r>
            <a:br>
              <a:rPr lang="en-US" sz="2000" b="1" dirty="0">
                <a:ln w="1905">
                  <a:solidFill>
                    <a:srgbClr val="002060"/>
                  </a:solidFill>
                </a:ln>
                <a:solidFill>
                  <a:schemeClr val="accent5">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br>
            <a:r>
              <a:rPr lang="en-US" sz="2000" b="1" u="sng" dirty="0">
                <a:ln w="1905">
                  <a:solidFill>
                    <a:srgbClr val="002060"/>
                  </a:solidFill>
                </a:ln>
                <a:solidFill>
                  <a:schemeClr val="accent5">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Review</a:t>
            </a:r>
            <a:r>
              <a:rPr lang="en-US" sz="2000" b="1" dirty="0">
                <a:ln w="1905">
                  <a:solidFill>
                    <a:srgbClr val="002060"/>
                  </a:solidFill>
                </a:ln>
                <a:solidFill>
                  <a:schemeClr val="accent5">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a:t>
            </a:r>
            <a:r>
              <a:rPr lang="en-US" sz="20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The “affliction celebration” begins </a:t>
            </a:r>
            <a:r>
              <a:rPr lang="en-US" sz="2000" b="1"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on the 9</a:t>
            </a:r>
            <a:r>
              <a:rPr lang="en-US" sz="2000" b="1" baseline="30000"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a:t>
            </a:r>
            <a:r>
              <a:rPr lang="en-US" sz="2000" b="1"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at </a:t>
            </a:r>
            <a:r>
              <a:rPr lang="en-US" sz="2000" b="1" dirty="0" smtClean="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evening/</a:t>
            </a:r>
            <a:r>
              <a:rPr lang="en-US" sz="2000" b="1" dirty="0" err="1" smtClean="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ereb</a:t>
            </a:r>
            <a:r>
              <a:rPr lang="en-US" sz="2000" b="1"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a:t>
            </a:r>
          </a:p>
          <a:p>
            <a:pPr algn="ctr"/>
            <a:r>
              <a:rPr lang="en-US" sz="2000" b="1" u="sng"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Then</a:t>
            </a:r>
            <a:r>
              <a:rPr lang="en-US" sz="20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one’s soul is “afflicted” 12 hours </a:t>
            </a:r>
            <a:r>
              <a:rPr lang="en-US" sz="2000" b="1" dirty="0">
                <a:ln w="1905">
                  <a:solidFill>
                    <a:sysClr val="windowText" lastClr="000000"/>
                  </a:solidFill>
                </a:ln>
                <a:solidFill>
                  <a:srgbClr val="7030A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before Atonement begins at dawn/</a:t>
            </a:r>
            <a:r>
              <a:rPr lang="en-US" sz="2000" b="1" dirty="0" err="1">
                <a:ln w="1905">
                  <a:solidFill>
                    <a:sysClr val="windowText" lastClr="000000"/>
                  </a:solidFill>
                </a:ln>
                <a:solidFill>
                  <a:srgbClr val="7030A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boqer</a:t>
            </a:r>
            <a:r>
              <a:rPr lang="en-US" sz="2000" b="1" dirty="0">
                <a:ln w="1905">
                  <a:solidFill>
                    <a:sysClr val="windowText" lastClr="000000"/>
                  </a:solidFill>
                </a:ln>
                <a:solidFill>
                  <a:srgbClr val="7030A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a:t>
            </a:r>
          </a:p>
          <a:p>
            <a:pPr algn="ctr"/>
            <a:r>
              <a:rPr lang="en-US" sz="2000" b="1" u="sng"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Next</a:t>
            </a:r>
            <a:r>
              <a:rPr lang="en-US" sz="20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the last 12 hours of affliction continues through</a:t>
            </a:r>
            <a:r>
              <a:rPr lang="en-US" sz="2000" b="1" dirty="0">
                <a:ln w="1905">
                  <a:solidFill>
                    <a:sysClr val="windowText" lastClr="000000"/>
                  </a:solidFill>
                </a:ln>
                <a:solidFill>
                  <a:srgbClr val="7030A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the Light Season of the Sanctuary services on Atonement Sabbath </a:t>
            </a:r>
            <a:r>
              <a:rPr lang="en-US" sz="20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ending the affliction</a:t>
            </a:r>
            <a:r>
              <a:rPr lang="en-US" sz="2000" b="1"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at </a:t>
            </a:r>
            <a:r>
              <a:rPr lang="en-US" sz="2000" b="1" dirty="0" smtClean="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evening </a:t>
            </a:r>
            <a:r>
              <a:rPr lang="en-US" sz="2000" b="1" dirty="0">
                <a:ln w="1905">
                  <a:solidFill>
                    <a:sysClr val="windowText" lastClr="000000"/>
                  </a:solidFill>
                </a:ln>
                <a:solidFill>
                  <a:srgbClr val="7030A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on the 10</a:t>
            </a:r>
            <a:r>
              <a:rPr lang="en-US" sz="2000" b="1" baseline="30000" dirty="0">
                <a:ln w="1905">
                  <a:solidFill>
                    <a:sysClr val="windowText" lastClr="000000"/>
                  </a:solidFill>
                </a:ln>
                <a:solidFill>
                  <a:srgbClr val="7030A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a:t>
            </a:r>
            <a:r>
              <a:rPr lang="en-US" sz="2000" b="1" dirty="0">
                <a:ln w="1905">
                  <a:solidFill>
                    <a:sysClr val="windowText" lastClr="000000"/>
                  </a:solidFill>
                </a:ln>
                <a:solidFill>
                  <a:srgbClr val="7030A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day.</a:t>
            </a:r>
          </a:p>
          <a:p>
            <a:pPr algn="ctr"/>
            <a:r>
              <a:rPr lang="en-US" sz="20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“Affliction” is fulfilled in 24 hours </a:t>
            </a:r>
            <a:r>
              <a:rPr lang="en-US" sz="2000" b="1"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from ‘even to even’ &lt;9</a:t>
            </a:r>
            <a:r>
              <a:rPr lang="en-US" sz="2000" b="1" baseline="30000"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a:t>
            </a:r>
            <a:r>
              <a:rPr lang="en-US" sz="2000" b="1"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a:t>
            </a:r>
            <a:r>
              <a:rPr lang="en-US" sz="2000" b="1" dirty="0" err="1">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ereb</a:t>
            </a:r>
            <a:r>
              <a:rPr lang="en-US" sz="2000" b="1"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to 10</a:t>
            </a:r>
            <a:r>
              <a:rPr lang="en-US" sz="2000" b="1" baseline="30000"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a:t>
            </a:r>
            <a:r>
              <a:rPr lang="en-US" sz="2000" b="1"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a:t>
            </a:r>
            <a:r>
              <a:rPr lang="en-US" sz="2000" b="1" dirty="0" err="1">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ereb</a:t>
            </a:r>
            <a:r>
              <a:rPr lang="en-US" sz="2000" b="1" dirty="0">
                <a:ln w="1905">
                  <a:solidFill>
                    <a:sysClr val="windowText" lastClr="000000"/>
                  </a:solidFill>
                </a:ln>
                <a:solidFill>
                  <a:schemeClr val="accent2">
                    <a:lumMod val="50000"/>
                  </a:schemeClr>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&gt; [TWO dates]!</a:t>
            </a:r>
          </a:p>
          <a:p>
            <a:pPr algn="ctr"/>
            <a:r>
              <a:rPr lang="en-US" sz="2000" b="1" dirty="0">
                <a:ln w="1905">
                  <a:solidFill>
                    <a:sysClr val="windowText" lastClr="000000"/>
                  </a:solidFill>
                </a:ln>
                <a:solidFill>
                  <a:srgbClr val="7030A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Day of Atonement on the 10</a:t>
            </a:r>
            <a:r>
              <a:rPr lang="en-US" sz="2000" b="1" baseline="30000" dirty="0">
                <a:ln w="1905">
                  <a:solidFill>
                    <a:sysClr val="windowText" lastClr="000000"/>
                  </a:solidFill>
                </a:ln>
                <a:solidFill>
                  <a:srgbClr val="7030A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th</a:t>
            </a:r>
            <a:r>
              <a:rPr lang="en-US" sz="2000" b="1" dirty="0">
                <a:ln w="1905">
                  <a:solidFill>
                    <a:sysClr val="windowText" lastClr="000000"/>
                  </a:solidFill>
                </a:ln>
                <a:solidFill>
                  <a:srgbClr val="7030A0"/>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 is fulfilled on ONE date in 24 hours from </a:t>
            </a:r>
            <a:r>
              <a:rPr lang="en-US" sz="2000" b="1" dirty="0">
                <a:ln w="1905">
                  <a:solidFill>
                    <a:sysClr val="windowText" lastClr="000000"/>
                  </a:solidFill>
                </a:ln>
                <a:solidFill>
                  <a:srgbClr val="FF00FF"/>
                </a:solidFill>
                <a:effectLst>
                  <a:innerShdw blurRad="69850" dist="43180" dir="5400000">
                    <a:srgbClr val="000000">
                      <a:alpha val="65000"/>
                    </a:srgbClr>
                  </a:innerShdw>
                </a:effectLst>
                <a:latin typeface="Arial Rounded MT Bold" panose="020F0704030504030204" pitchFamily="34" charset="0"/>
                <a:cs typeface="MV Boli" panose="02000500030200090000" pitchFamily="2" charset="0"/>
              </a:rPr>
              <a:t>‘dawn to dawn.’ </a:t>
            </a:r>
          </a:p>
        </p:txBody>
      </p:sp>
      <p:sp>
        <p:nvSpPr>
          <p:cNvPr id="24" name="TextBox 23"/>
          <p:cNvSpPr txBox="1"/>
          <p:nvPr/>
        </p:nvSpPr>
        <p:spPr>
          <a:xfrm>
            <a:off x="660685" y="6343102"/>
            <a:ext cx="6459347"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solidFill>
                  <a:srgbClr val="C00000"/>
                </a:solidFill>
                <a:latin typeface="Comic Sans MS" panose="030F0702030302020204" pitchFamily="66" charset="0"/>
              </a:rPr>
              <a:t>The 8</a:t>
            </a:r>
            <a:r>
              <a:rPr lang="en-US" sz="2400" b="1" baseline="30000" dirty="0">
                <a:solidFill>
                  <a:srgbClr val="C00000"/>
                </a:solidFill>
                <a:latin typeface="Comic Sans MS" panose="030F0702030302020204" pitchFamily="66" charset="0"/>
              </a:rPr>
              <a:t>th</a:t>
            </a:r>
            <a:r>
              <a:rPr lang="en-US" sz="2400" b="1" dirty="0">
                <a:solidFill>
                  <a:srgbClr val="C00000"/>
                </a:solidFill>
                <a:latin typeface="Comic Sans MS" panose="030F0702030302020204" pitchFamily="66" charset="0"/>
              </a:rPr>
              <a:t> day is not involved in any way.</a:t>
            </a:r>
            <a:endParaRPr lang="en-CA" sz="2400" b="1" dirty="0">
              <a:solidFill>
                <a:srgbClr val="C00000"/>
              </a:solidFill>
              <a:latin typeface="Comic Sans MS" panose="030F0702030302020204" pitchFamily="66" charset="0"/>
            </a:endParaRPr>
          </a:p>
        </p:txBody>
      </p:sp>
      <p:sp>
        <p:nvSpPr>
          <p:cNvPr id="18" name="Rectangle 17"/>
          <p:cNvSpPr/>
          <p:nvPr/>
        </p:nvSpPr>
        <p:spPr>
          <a:xfrm>
            <a:off x="6812130" y="4808893"/>
            <a:ext cx="1521303" cy="1439881"/>
          </a:xfrm>
          <a:prstGeom prst="rect">
            <a:avLst/>
          </a:prstGeom>
          <a:gradFill flip="none" rotWithShape="1">
            <a:gsLst>
              <a:gs pos="51000">
                <a:schemeClr val="accent2">
                  <a:lumMod val="50000"/>
                </a:schemeClr>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749629" y="3922781"/>
            <a:ext cx="4468403" cy="759903"/>
          </a:xfrm>
          <a:prstGeom prst="rect">
            <a:avLst/>
          </a:prstGeom>
          <a:noFill/>
        </p:spPr>
        <p:txBody>
          <a:bodyPr wrap="none" lIns="91440" tIns="45720" rIns="91440" bIns="45720">
            <a:prstTxWarp prst="textWave1">
              <a:avLst>
                <a:gd name="adj1" fmla="val 12500"/>
                <a:gd name="adj2" fmla="val 0"/>
              </a:avLst>
            </a:prstTxWarp>
            <a:spAutoFit/>
            <a:scene3d>
              <a:camera prst="orthographicFront"/>
              <a:lightRig rig="harsh" dir="t"/>
            </a:scene3d>
            <a:sp3d extrusionH="57150" prstMaterial="matte">
              <a:bevelT w="63500" h="12700"/>
              <a:contourClr>
                <a:schemeClr val="bg1">
                  <a:lumMod val="65000"/>
                </a:schemeClr>
              </a:contourClr>
            </a:sp3d>
          </a:bodyPr>
          <a:lstStyle/>
          <a:p>
            <a:pPr algn="ctr"/>
            <a:r>
              <a:rPr lang="en-US" sz="2400" b="1" dirty="0">
                <a:ln/>
                <a:solidFill>
                  <a:srgbClr val="C00000"/>
                </a:solidFill>
              </a:rPr>
              <a:t>The Solution!</a:t>
            </a:r>
            <a:endParaRPr lang="en-US" sz="5400" b="1" cap="none" spc="0" dirty="0">
              <a:ln/>
              <a:solidFill>
                <a:srgbClr val="C00000"/>
              </a:solidFill>
              <a:effectLst/>
            </a:endParaRPr>
          </a:p>
        </p:txBody>
      </p:sp>
      <p:sp>
        <p:nvSpPr>
          <p:cNvPr id="14" name="Rectangle 13"/>
          <p:cNvSpPr/>
          <p:nvPr/>
        </p:nvSpPr>
        <p:spPr>
          <a:xfrm>
            <a:off x="8358228" y="4808894"/>
            <a:ext cx="1490622" cy="1439882"/>
          </a:xfrm>
          <a:prstGeom prst="rect">
            <a:avLst/>
          </a:prstGeom>
          <a:gradFill flip="none" rotWithShape="1">
            <a:gsLst>
              <a:gs pos="51000">
                <a:schemeClr val="accent2">
                  <a:lumMod val="50000"/>
                </a:schemeClr>
              </a:gs>
              <a:gs pos="44000">
                <a:srgbClr val="002060">
                  <a:alpha val="80000"/>
                </a:srgbClr>
              </a:gs>
              <a:gs pos="59000">
                <a:schemeClr val="accent4">
                  <a:lumMod val="60000"/>
                  <a:lumOff val="40000"/>
                  <a:alpha val="8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Left Bracket 25"/>
          <p:cNvSpPr/>
          <p:nvPr/>
        </p:nvSpPr>
        <p:spPr>
          <a:xfrm rot="5400000">
            <a:off x="7394063" y="3902837"/>
            <a:ext cx="355237" cy="1519103"/>
          </a:xfrm>
          <a:prstGeom prst="leftBracket">
            <a:avLst>
              <a:gd name="adj" fmla="val 91111"/>
            </a:avLst>
          </a:prstGeom>
          <a:solidFill>
            <a:schemeClr val="accent6">
              <a:lumMod val="60000"/>
              <a:lumOff val="40000"/>
            </a:schemeClr>
          </a:solidFill>
          <a:ln w="19050">
            <a:solidFill>
              <a:schemeClr val="accent6">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2000" b="1" dirty="0">
                <a:solidFill>
                  <a:schemeClr val="accent6">
                    <a:lumMod val="50000"/>
                  </a:schemeClr>
                </a:solidFill>
              </a:rPr>
              <a:t>9</a:t>
            </a:r>
            <a:r>
              <a:rPr lang="en-US" sz="2000" b="1" baseline="30000" dirty="0">
                <a:solidFill>
                  <a:schemeClr val="accent6">
                    <a:lumMod val="50000"/>
                  </a:schemeClr>
                </a:solidFill>
              </a:rPr>
              <a:t>TH</a:t>
            </a:r>
            <a:r>
              <a:rPr lang="en-US" sz="2000" b="1" dirty="0">
                <a:solidFill>
                  <a:schemeClr val="accent6">
                    <a:lumMod val="50000"/>
                  </a:schemeClr>
                </a:solidFill>
              </a:rPr>
              <a:t> DAY</a:t>
            </a:r>
          </a:p>
        </p:txBody>
      </p:sp>
      <p:sp>
        <p:nvSpPr>
          <p:cNvPr id="31" name="Left Bracket 30"/>
          <p:cNvSpPr/>
          <p:nvPr/>
        </p:nvSpPr>
        <p:spPr>
          <a:xfrm rot="5400000">
            <a:off x="8924254" y="3917628"/>
            <a:ext cx="355237" cy="1493952"/>
          </a:xfrm>
          <a:prstGeom prst="leftBracket">
            <a:avLst>
              <a:gd name="adj" fmla="val 91111"/>
            </a:avLst>
          </a:prstGeom>
          <a:solidFill>
            <a:schemeClr val="accent5">
              <a:lumMod val="40000"/>
              <a:lumOff val="60000"/>
            </a:schemeClr>
          </a:solidFill>
          <a:ln w="19050">
            <a:solidFill>
              <a:schemeClr val="accent5">
                <a:lumMod val="75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2000" b="1" dirty="0">
                <a:solidFill>
                  <a:srgbClr val="0070C0"/>
                </a:solidFill>
              </a:rPr>
              <a:t>10</a:t>
            </a:r>
            <a:r>
              <a:rPr lang="en-US" sz="2000" b="1" baseline="30000" dirty="0">
                <a:solidFill>
                  <a:srgbClr val="0070C0"/>
                </a:solidFill>
              </a:rPr>
              <a:t>TH</a:t>
            </a:r>
            <a:r>
              <a:rPr lang="en-US" sz="2000" b="1" dirty="0">
                <a:solidFill>
                  <a:srgbClr val="0070C0"/>
                </a:solidFill>
              </a:rPr>
              <a:t> DAY</a:t>
            </a:r>
          </a:p>
        </p:txBody>
      </p:sp>
      <p:sp>
        <p:nvSpPr>
          <p:cNvPr id="32" name="Left Bracket 31"/>
          <p:cNvSpPr/>
          <p:nvPr/>
        </p:nvSpPr>
        <p:spPr>
          <a:xfrm rot="5400000" flipH="1">
            <a:off x="8125036" y="5719991"/>
            <a:ext cx="410908" cy="1468701"/>
          </a:xfrm>
          <a:prstGeom prst="leftBracket">
            <a:avLst>
              <a:gd name="adj" fmla="val 33952"/>
            </a:avLst>
          </a:prstGeom>
          <a:gradFill flip="none" rotWithShape="1">
            <a:gsLst>
              <a:gs pos="49000">
                <a:schemeClr val="accent5">
                  <a:lumMod val="75000"/>
                </a:schemeClr>
              </a:gs>
              <a:gs pos="0">
                <a:schemeClr val="accent5">
                  <a:lumMod val="75000"/>
                </a:schemeClr>
              </a:gs>
              <a:gs pos="59000">
                <a:schemeClr val="accent4">
                  <a:lumMod val="60000"/>
                  <a:lumOff val="40000"/>
                </a:schemeClr>
              </a:gs>
              <a:gs pos="100000">
                <a:schemeClr val="accent4">
                  <a:lumMod val="60000"/>
                  <a:lumOff val="40000"/>
                </a:schemeClr>
              </a:gs>
            </a:gsLst>
            <a:lin ang="16200000" scaled="1"/>
            <a:tileRect/>
          </a:gradFill>
          <a:ln w="19050">
            <a:solidFill>
              <a:schemeClr val="tx1">
                <a:lumMod val="65000"/>
                <a:lumOff val="35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2000" b="1" dirty="0"/>
              <a:t>Affliction</a:t>
            </a:r>
            <a:endParaRPr lang="en-US" sz="1200" b="1" dirty="0"/>
          </a:p>
        </p:txBody>
      </p:sp>
      <p:pic>
        <p:nvPicPr>
          <p:cNvPr id="33" name="Picture 2" descr="C:\Users\Rae\Desktop\yellow face thumbs up cl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60788" y="4786349"/>
            <a:ext cx="1610216" cy="142655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8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1500"/>
                                        <p:tgtEl>
                                          <p:spTgt spid="26"/>
                                        </p:tgtEl>
                                      </p:cBhvr>
                                    </p:animEffect>
                                  </p:childTnLst>
                                </p:cTn>
                              </p:par>
                              <p:par>
                                <p:cTn id="14" presetID="2" presetClass="entr" presetSubtype="8" fill="hold" grpId="0" nodeType="withEffect">
                                  <p:stCondLst>
                                    <p:cond delay="400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750" fill="hold"/>
                                        <p:tgtEl>
                                          <p:spTgt spid="32"/>
                                        </p:tgtEl>
                                        <p:attrNameLst>
                                          <p:attrName>ppt_x</p:attrName>
                                        </p:attrNameLst>
                                      </p:cBhvr>
                                      <p:tavLst>
                                        <p:tav tm="0">
                                          <p:val>
                                            <p:strVal val="0-#ppt_w/2"/>
                                          </p:val>
                                        </p:tav>
                                        <p:tav tm="100000">
                                          <p:val>
                                            <p:strVal val="#ppt_x"/>
                                          </p:val>
                                        </p:tav>
                                      </p:tavLst>
                                    </p:anim>
                                    <p:anim calcmode="lin" valueType="num">
                                      <p:cBhvr additive="base">
                                        <p:cTn id="17" dur="1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1000"/>
                                        <p:tgtEl>
                                          <p:spTgt spid="16">
                                            <p:txEl>
                                              <p:pRg st="1" end="1"/>
                                            </p:txEl>
                                          </p:spTgt>
                                        </p:tgtEl>
                                      </p:cBhvr>
                                    </p:animEffect>
                                    <p:anim calcmode="lin" valueType="num">
                                      <p:cBhvr>
                                        <p:cTn id="2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1000"/>
                                        <p:tgtEl>
                                          <p:spTgt spid="16">
                                            <p:txEl>
                                              <p:pRg st="2" end="2"/>
                                            </p:txEl>
                                          </p:spTgt>
                                        </p:tgtEl>
                                      </p:cBhvr>
                                    </p:animEffect>
                                    <p:anim calcmode="lin" valueType="num">
                                      <p:cBhvr>
                                        <p:cTn id="30"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fade">
                                      <p:cBhvr>
                                        <p:cTn id="36" dur="1000"/>
                                        <p:tgtEl>
                                          <p:spTgt spid="16">
                                            <p:txEl>
                                              <p:pRg st="3" end="3"/>
                                            </p:txEl>
                                          </p:spTgt>
                                        </p:tgtEl>
                                      </p:cBhvr>
                                    </p:animEffect>
                                    <p:anim calcmode="lin" valueType="num">
                                      <p:cBhvr>
                                        <p:cTn id="3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animEffect transition="in" filter="fade">
                                      <p:cBhvr>
                                        <p:cTn id="43" dur="1000"/>
                                        <p:tgtEl>
                                          <p:spTgt spid="16">
                                            <p:txEl>
                                              <p:pRg st="4" end="4"/>
                                            </p:txEl>
                                          </p:spTgt>
                                        </p:tgtEl>
                                      </p:cBhvr>
                                    </p:animEffect>
                                    <p:anim calcmode="lin" valueType="num">
                                      <p:cBhvr>
                                        <p:cTn id="4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1500"/>
                                        <p:tgtEl>
                                          <p:spTgt spid="31"/>
                                        </p:tgtEl>
                                      </p:cBhvr>
                                    </p:animEffect>
                                  </p:childTnLst>
                                </p:cTn>
                              </p:par>
                            </p:childTnLst>
                          </p:cTn>
                        </p:par>
                        <p:par>
                          <p:cTn id="50" fill="hold">
                            <p:stCondLst>
                              <p:cond delay="2500"/>
                            </p:stCondLst>
                            <p:childTnLst>
                              <p:par>
                                <p:cTn id="51" presetID="26" presetClass="entr" presetSubtype="0" fill="hold" grpId="0" nodeType="afterEffect">
                                  <p:stCondLst>
                                    <p:cond delay="100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580">
                                          <p:stCondLst>
                                            <p:cond delay="0"/>
                                          </p:stCondLst>
                                        </p:cTn>
                                        <p:tgtEl>
                                          <p:spTgt spid="24"/>
                                        </p:tgtEl>
                                      </p:cBhvr>
                                    </p:animEffect>
                                    <p:anim calcmode="lin" valueType="num">
                                      <p:cBhvr>
                                        <p:cTn id="5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9" dur="26">
                                          <p:stCondLst>
                                            <p:cond delay="650"/>
                                          </p:stCondLst>
                                        </p:cTn>
                                        <p:tgtEl>
                                          <p:spTgt spid="24"/>
                                        </p:tgtEl>
                                      </p:cBhvr>
                                      <p:to x="100000" y="60000"/>
                                    </p:animScale>
                                    <p:animScale>
                                      <p:cBhvr>
                                        <p:cTn id="60" dur="166" decel="50000">
                                          <p:stCondLst>
                                            <p:cond delay="676"/>
                                          </p:stCondLst>
                                        </p:cTn>
                                        <p:tgtEl>
                                          <p:spTgt spid="24"/>
                                        </p:tgtEl>
                                      </p:cBhvr>
                                      <p:to x="100000" y="100000"/>
                                    </p:animScale>
                                    <p:animScale>
                                      <p:cBhvr>
                                        <p:cTn id="61" dur="26">
                                          <p:stCondLst>
                                            <p:cond delay="1312"/>
                                          </p:stCondLst>
                                        </p:cTn>
                                        <p:tgtEl>
                                          <p:spTgt spid="24"/>
                                        </p:tgtEl>
                                      </p:cBhvr>
                                      <p:to x="100000" y="80000"/>
                                    </p:animScale>
                                    <p:animScale>
                                      <p:cBhvr>
                                        <p:cTn id="62" dur="166" decel="50000">
                                          <p:stCondLst>
                                            <p:cond delay="1338"/>
                                          </p:stCondLst>
                                        </p:cTn>
                                        <p:tgtEl>
                                          <p:spTgt spid="24"/>
                                        </p:tgtEl>
                                      </p:cBhvr>
                                      <p:to x="100000" y="100000"/>
                                    </p:animScale>
                                    <p:animScale>
                                      <p:cBhvr>
                                        <p:cTn id="63" dur="26">
                                          <p:stCondLst>
                                            <p:cond delay="1642"/>
                                          </p:stCondLst>
                                        </p:cTn>
                                        <p:tgtEl>
                                          <p:spTgt spid="24"/>
                                        </p:tgtEl>
                                      </p:cBhvr>
                                      <p:to x="100000" y="90000"/>
                                    </p:animScale>
                                    <p:animScale>
                                      <p:cBhvr>
                                        <p:cTn id="64" dur="166" decel="50000">
                                          <p:stCondLst>
                                            <p:cond delay="1668"/>
                                          </p:stCondLst>
                                        </p:cTn>
                                        <p:tgtEl>
                                          <p:spTgt spid="24"/>
                                        </p:tgtEl>
                                      </p:cBhvr>
                                      <p:to x="100000" y="100000"/>
                                    </p:animScale>
                                    <p:animScale>
                                      <p:cBhvr>
                                        <p:cTn id="65" dur="26">
                                          <p:stCondLst>
                                            <p:cond delay="1808"/>
                                          </p:stCondLst>
                                        </p:cTn>
                                        <p:tgtEl>
                                          <p:spTgt spid="24"/>
                                        </p:tgtEl>
                                      </p:cBhvr>
                                      <p:to x="100000" y="95000"/>
                                    </p:animScale>
                                    <p:animScale>
                                      <p:cBhvr>
                                        <p:cTn id="66" dur="166" decel="50000">
                                          <p:stCondLst>
                                            <p:cond delay="1834"/>
                                          </p:stCondLst>
                                        </p:cTn>
                                        <p:tgtEl>
                                          <p:spTgt spid="24"/>
                                        </p:tgtEl>
                                      </p:cBhvr>
                                      <p:to x="100000" y="100000"/>
                                    </p:animScale>
                                  </p:childTnLst>
                                </p:cTn>
                              </p:par>
                              <p:par>
                                <p:cTn id="67" presetID="53" presetClass="entr" presetSubtype="16"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2000" fill="hold"/>
                                        <p:tgtEl>
                                          <p:spTgt spid="33"/>
                                        </p:tgtEl>
                                        <p:attrNameLst>
                                          <p:attrName>ppt_w</p:attrName>
                                        </p:attrNameLst>
                                      </p:cBhvr>
                                      <p:tavLst>
                                        <p:tav tm="0">
                                          <p:val>
                                            <p:fltVal val="0"/>
                                          </p:val>
                                        </p:tav>
                                        <p:tav tm="100000">
                                          <p:val>
                                            <p:strVal val="#ppt_w"/>
                                          </p:val>
                                        </p:tav>
                                      </p:tavLst>
                                    </p:anim>
                                    <p:anim calcmode="lin" valueType="num">
                                      <p:cBhvr>
                                        <p:cTn id="70" dur="2000" fill="hold"/>
                                        <p:tgtEl>
                                          <p:spTgt spid="33"/>
                                        </p:tgtEl>
                                        <p:attrNameLst>
                                          <p:attrName>ppt_h</p:attrName>
                                        </p:attrNameLst>
                                      </p:cBhvr>
                                      <p:tavLst>
                                        <p:tav tm="0">
                                          <p:val>
                                            <p:fltVal val="0"/>
                                          </p:val>
                                        </p:tav>
                                        <p:tav tm="100000">
                                          <p:val>
                                            <p:strVal val="#ppt_h"/>
                                          </p:val>
                                        </p:tav>
                                      </p:tavLst>
                                    </p:anim>
                                    <p:animEffect transition="in" filter="fade">
                                      <p:cBhvr>
                                        <p:cTn id="7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31" grpId="0" animBg="1"/>
      <p:bldP spid="3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B87E4-7748-4117-92E5-790DAABEC644}" type="slidenum">
              <a:rPr lang="en-US" smtClean="0"/>
              <a:pPr/>
              <a:t>73</a:t>
            </a:fld>
            <a:endParaRPr lang="en-US" dirty="0"/>
          </a:p>
        </p:txBody>
      </p:sp>
      <p:pic>
        <p:nvPicPr>
          <p:cNvPr id="7170" name="Picture 2" descr="F:\Art on Desktop - 1\All white man clip art\3d white people\3d white board 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6300625" y="-513521"/>
            <a:ext cx="5988359" cy="6974450"/>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pic>
        <p:nvPicPr>
          <p:cNvPr id="7175" name="Picture 7" descr="F:\Art on Desktop - 1\All white man clip art\3d white people\notebook 3d ma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004" y="1567806"/>
            <a:ext cx="6410702" cy="479586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Art on Desktop - 1\All white man clip art\3d white people\Decisions gold arrows png.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57" r="-6455" b="-9866"/>
          <a:stretch/>
        </p:blipFill>
        <p:spPr bwMode="auto">
          <a:xfrm>
            <a:off x="2880995" y="-372862"/>
            <a:ext cx="6067696" cy="2956851"/>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p:cNvSpPr txBox="1">
            <a:spLocks/>
          </p:cNvSpPr>
          <p:nvPr/>
        </p:nvSpPr>
        <p:spPr>
          <a:xfrm>
            <a:off x="-119612" y="-32087"/>
            <a:ext cx="3839366" cy="1650880"/>
          </a:xfrm>
          <a:prstGeom prst="rect">
            <a:avLst/>
          </a:prstGeom>
        </p:spPr>
        <p:txBody>
          <a:bodyPr>
            <a:noAutofit/>
            <a:scene3d>
              <a:camera prst="orthographicFront"/>
              <a:lightRig rig="threePt" dir="t"/>
            </a:scene3d>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8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Have you </a:t>
            </a:r>
            <a:br>
              <a:rPr lang="en-US" sz="48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br>
            <a:r>
              <a:rPr lang="en-US" sz="48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noticed … </a:t>
            </a:r>
            <a:endParaRPr lang="en-US" sz="2400" b="1" dirty="0">
              <a:ln w="1905">
                <a:solidFill>
                  <a:srgbClr val="002060"/>
                </a:solidFill>
              </a:ln>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latin typeface="Rockwell" pitchFamily="18" charset="0"/>
            </a:endParaRPr>
          </a:p>
        </p:txBody>
      </p:sp>
      <p:sp>
        <p:nvSpPr>
          <p:cNvPr id="22" name="Content Placeholder 2"/>
          <p:cNvSpPr txBox="1">
            <a:spLocks/>
          </p:cNvSpPr>
          <p:nvPr/>
        </p:nvSpPr>
        <p:spPr>
          <a:xfrm>
            <a:off x="4572001" y="5146526"/>
            <a:ext cx="7325350" cy="1605358"/>
          </a:xfrm>
          <a:prstGeom prst="rect">
            <a:avLst/>
          </a:prstGeom>
        </p:spPr>
        <p:txBody>
          <a:bodyPr>
            <a:normAutofit lnSpcReduction="10000"/>
            <a:scene3d>
              <a:camera prst="orthographicFront"/>
              <a:lightRig rig="threePt" dir="t"/>
            </a:scene3d>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 there are 2 things </a:t>
            </a:r>
            <a:b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br>
            <a: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to understand about </a:t>
            </a:r>
            <a:b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br>
            <a: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this Day of Atonement Study?</a:t>
            </a:r>
            <a:endParaRPr lang="en-US" sz="3500" b="1" dirty="0">
              <a:ln w="1905">
                <a:solidFill>
                  <a:srgbClr val="002060"/>
                </a:solidFill>
              </a:ln>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latin typeface="Rockwell" pitchFamily="18" charset="0"/>
            </a:endParaRPr>
          </a:p>
        </p:txBody>
      </p:sp>
      <p:sp>
        <p:nvSpPr>
          <p:cNvPr id="23" name="Rectangle 22"/>
          <p:cNvSpPr/>
          <p:nvPr/>
        </p:nvSpPr>
        <p:spPr>
          <a:xfrm>
            <a:off x="1136071" y="2084988"/>
            <a:ext cx="3823854" cy="3785652"/>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The  24 hour</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a:t>
            </a:r>
            <a:r>
              <a:rPr lang="en-US" sz="4000" b="1"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affliction</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a:t>
            </a:r>
            <a:r>
              <a:rPr lang="en-US" sz="4000" b="1"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a:t>
            </a:r>
            <a:r>
              <a:rPr lang="en-US" sz="4000" b="1" u="sng"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celebration</a:t>
            </a:r>
            <a:r>
              <a:rPr lang="en-US" sz="4000" b="1"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 </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is </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from the </a:t>
            </a:r>
            <a:r>
              <a:rPr lang="en-US" sz="4000" b="1" u="sng" cap="none" spc="0" dirty="0" smtClean="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evening</a:t>
            </a:r>
            <a:r>
              <a:rPr lang="en-US" sz="4000" b="1" cap="none" spc="0" dirty="0" smtClean="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of Tishri 9 to </a:t>
            </a:r>
            <a:r>
              <a:rPr lang="en-US" sz="4000" b="1" u="sng" cap="none" spc="0" dirty="0" smtClean="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evening</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of Tishri 10.</a:t>
            </a:r>
          </a:p>
        </p:txBody>
      </p:sp>
      <p:sp>
        <p:nvSpPr>
          <p:cNvPr id="24" name="Rectangle 23"/>
          <p:cNvSpPr/>
          <p:nvPr/>
        </p:nvSpPr>
        <p:spPr>
          <a:xfrm>
            <a:off x="6594767" y="2149240"/>
            <a:ext cx="4737462" cy="2554545"/>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The 24 hour </a:t>
            </a:r>
            <a:r>
              <a:rPr lang="en-US" sz="4000" b="1" cap="none" spc="0"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solemn</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a:t>
            </a:r>
            <a:r>
              <a:rPr lang="en-US" sz="4000" b="1" cap="none" spc="0"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a:t>
            </a:r>
            <a:r>
              <a:rPr lang="en-US" sz="4000" b="1" u="sng"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observat</a:t>
            </a:r>
            <a:r>
              <a:rPr lang="en-US" sz="4000" b="1" u="sng" cap="none" spc="0"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ion</a:t>
            </a:r>
            <a:r>
              <a:rPr lang="en-US" sz="4000" b="1" cap="none" spc="0"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 </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is from </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the </a:t>
            </a:r>
            <a:r>
              <a:rPr lang="en-US" sz="4000" b="1" u="sng" dirty="0">
                <a:ln w="1905">
                  <a:solidFill>
                    <a:schemeClr val="accent2">
                      <a:lumMod val="50000"/>
                    </a:schemeClr>
                  </a:solidFill>
                </a:ln>
                <a:solidFill>
                  <a:srgbClr val="FF3399"/>
                </a:solidFill>
                <a:effectLst>
                  <a:innerShdw blurRad="69850" dist="43180" dir="5400000">
                    <a:srgbClr val="000000">
                      <a:alpha val="65000"/>
                    </a:srgbClr>
                  </a:innerShdw>
                </a:effectLst>
                <a:latin typeface="Brush Script MT" pitchFamily="66" charset="0"/>
              </a:rPr>
              <a:t>dawn</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of Tishri 10 </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to </a:t>
            </a:r>
            <a:r>
              <a:rPr lang="en-US" sz="4000" b="1" u="sng" dirty="0">
                <a:ln w="1905">
                  <a:solidFill>
                    <a:schemeClr val="accent2">
                      <a:lumMod val="50000"/>
                    </a:schemeClr>
                  </a:solidFill>
                </a:ln>
                <a:solidFill>
                  <a:srgbClr val="FF3399"/>
                </a:solidFill>
                <a:effectLst>
                  <a:innerShdw blurRad="69850" dist="43180" dir="5400000">
                    <a:srgbClr val="000000">
                      <a:alpha val="65000"/>
                    </a:srgbClr>
                  </a:innerShdw>
                </a:effectLst>
                <a:latin typeface="Brush Script MT" pitchFamily="66" charset="0"/>
              </a:rPr>
              <a:t>dawn</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of Tishri 11.</a:t>
            </a:r>
          </a:p>
        </p:txBody>
      </p:sp>
    </p:spTree>
    <p:extLst>
      <p:ext uri="{BB962C8B-B14F-4D97-AF65-F5344CB8AC3E}">
        <p14:creationId xmlns:p14="http://schemas.microsoft.com/office/powerpoint/2010/main" val="6180688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wipe(up)">
                                      <p:cBhvr>
                                        <p:cTn id="7" dur="2500"/>
                                        <p:tgtEl>
                                          <p:spTgt spid="717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wipe(up)">
                                      <p:cBhvr>
                                        <p:cTn id="17" dur="2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up)">
                                      <p:cBhvr>
                                        <p:cTn id="22" dur="2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B87E4-7748-4117-92E5-790DAABEC644}" type="slidenum">
              <a:rPr lang="en-US" smtClean="0">
                <a:solidFill>
                  <a:schemeClr val="bg1"/>
                </a:solidFill>
              </a:rPr>
              <a:pPr/>
              <a:t>74</a:t>
            </a:fld>
            <a:endParaRPr lang="en-US" dirty="0">
              <a:solidFill>
                <a:schemeClr val="bg1"/>
              </a:solidFill>
            </a:endParaRPr>
          </a:p>
        </p:txBody>
      </p:sp>
      <p:sp>
        <p:nvSpPr>
          <p:cNvPr id="4" name="Rounded Rectangle 3"/>
          <p:cNvSpPr/>
          <p:nvPr/>
        </p:nvSpPr>
        <p:spPr>
          <a:xfrm>
            <a:off x="146245" y="3175932"/>
            <a:ext cx="3831395" cy="3346788"/>
          </a:xfrm>
          <a:prstGeom prst="roundRect">
            <a:avLst/>
          </a:prstGeom>
          <a:noFill/>
          <a:ln w="381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i="1" dirty="0">
                <a:ln>
                  <a:solidFill>
                    <a:srgbClr val="FFCCFF"/>
                  </a:solidFill>
                </a:ln>
                <a:solidFill>
                  <a:schemeClr val="bg1"/>
                </a:solidFill>
              </a:rPr>
              <a:t>In conclusion let’s </a:t>
            </a:r>
            <a:r>
              <a:rPr lang="en-CA" sz="4400" b="1" i="1" dirty="0" smtClean="0">
                <a:ln>
                  <a:solidFill>
                    <a:srgbClr val="FFCCFF"/>
                  </a:solidFill>
                </a:ln>
                <a:solidFill>
                  <a:schemeClr val="bg1"/>
                </a:solidFill>
              </a:rPr>
              <a:t>do a short review.</a:t>
            </a:r>
            <a:endParaRPr lang="en-CA" sz="4400" b="1" i="1" dirty="0">
              <a:ln>
                <a:solidFill>
                  <a:srgbClr val="FFCCFF"/>
                </a:solidFill>
              </a:ln>
              <a:solidFill>
                <a:schemeClr val="bg1"/>
              </a:solidFill>
            </a:endParaRPr>
          </a:p>
        </p:txBody>
      </p:sp>
      <p:sp>
        <p:nvSpPr>
          <p:cNvPr id="6" name="Text Placeholder 2"/>
          <p:cNvSpPr txBox="1">
            <a:spLocks/>
          </p:cNvSpPr>
          <p:nvPr/>
        </p:nvSpPr>
        <p:spPr>
          <a:xfrm>
            <a:off x="8136235" y="320766"/>
            <a:ext cx="3760391" cy="2291917"/>
          </a:xfrm>
          <a:prstGeom prst="snip2DiagRect">
            <a:avLst>
              <a:gd name="adj1" fmla="val 0"/>
              <a:gd name="adj2" fmla="val 16851"/>
            </a:avLst>
          </a:prstGeom>
          <a:gradFill>
            <a:gsLst>
              <a:gs pos="1000">
                <a:schemeClr val="dk1">
                  <a:satMod val="103000"/>
                  <a:lumMod val="102000"/>
                  <a:tint val="94000"/>
                  <a:alpha val="59000"/>
                </a:schemeClr>
              </a:gs>
              <a:gs pos="50000">
                <a:schemeClr val="dk1">
                  <a:satMod val="110000"/>
                  <a:lumMod val="100000"/>
                  <a:shade val="100000"/>
                  <a:alpha val="27000"/>
                </a:schemeClr>
              </a:gs>
              <a:gs pos="100000">
                <a:schemeClr val="dk1">
                  <a:lumMod val="99000"/>
                  <a:satMod val="120000"/>
                  <a:shade val="78000"/>
                  <a:alpha val="8000"/>
                </a:schemeClr>
              </a:gs>
            </a:gsLst>
          </a:gradFill>
          <a:ln w="57150">
            <a:solidFill>
              <a:schemeClr val="bg1">
                <a:lumMod val="85000"/>
              </a:schemeClr>
            </a:solidFill>
          </a:ln>
          <a:scene3d>
            <a:camera prst="orthographicFront"/>
            <a:lightRig rig="threePt" dir="t"/>
          </a:scene3d>
          <a:sp3d>
            <a:bevelT w="152400" h="50800" prst="softRound"/>
          </a:sp3d>
        </p:spPr>
        <p:style>
          <a:lnRef idx="0">
            <a:schemeClr val="dk1"/>
          </a:lnRef>
          <a:fillRef idx="3">
            <a:schemeClr val="dk1"/>
          </a:fillRef>
          <a:effectRef idx="3">
            <a:schemeClr val="dk1"/>
          </a:effectRef>
          <a:fontRef idx="minor">
            <a:schemeClr val="lt1"/>
          </a:fontRef>
        </p:style>
        <p:txBody>
          <a:bodyPr>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rPr>
              <a:t>You’ve </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now seen </a:t>
            </a: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rPr>
              <a:t>how </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a:t>
            </a: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rPr>
              <a:t>“affliction” is a connecting link between the 9</a:t>
            </a:r>
            <a:r>
              <a:rPr lang="en-US" b="1"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rPr>
              <a:t> day </a:t>
            </a:r>
            <a:b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rPr>
              <a:t>&amp; the 10</a:t>
            </a:r>
            <a:r>
              <a:rPr lang="en-US" b="1"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rPr>
              <a:t> day.</a:t>
            </a:r>
            <a:endParaRPr lang="en-CA"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 Placeholder 2"/>
          <p:cNvSpPr txBox="1">
            <a:spLocks/>
          </p:cNvSpPr>
          <p:nvPr/>
        </p:nvSpPr>
        <p:spPr>
          <a:xfrm>
            <a:off x="441960" y="114875"/>
            <a:ext cx="5623560" cy="1439605"/>
          </a:xfrm>
          <a:prstGeom prst="snip2DiagRect">
            <a:avLst>
              <a:gd name="adj1" fmla="val 0"/>
              <a:gd name="adj2" fmla="val 8872"/>
            </a:avLst>
          </a:prstGeom>
          <a:gradFill>
            <a:gsLst>
              <a:gs pos="1000">
                <a:schemeClr val="dk1">
                  <a:satMod val="103000"/>
                  <a:lumMod val="102000"/>
                  <a:tint val="94000"/>
                  <a:alpha val="59000"/>
                </a:schemeClr>
              </a:gs>
              <a:gs pos="50000">
                <a:schemeClr val="dk1">
                  <a:satMod val="110000"/>
                  <a:lumMod val="100000"/>
                  <a:shade val="100000"/>
                  <a:alpha val="27000"/>
                </a:schemeClr>
              </a:gs>
              <a:gs pos="100000">
                <a:schemeClr val="dk1">
                  <a:lumMod val="99000"/>
                  <a:satMod val="120000"/>
                  <a:shade val="78000"/>
                  <a:alpha val="8000"/>
                </a:schemeClr>
              </a:gs>
            </a:gsLst>
          </a:gradFill>
          <a:ln w="57150">
            <a:noFill/>
          </a:ln>
          <a:scene3d>
            <a:camera prst="orthographicFront"/>
            <a:lightRig rig="threePt" dir="t"/>
          </a:scene3d>
          <a:sp3d>
            <a:bevelT w="152400" h="50800" prst="softRound"/>
          </a:sp3d>
        </p:spPr>
        <p:style>
          <a:lnRef idx="0">
            <a:schemeClr val="dk1"/>
          </a:lnRef>
          <a:fillRef idx="3">
            <a:schemeClr val="dk1"/>
          </a:fillRef>
          <a:effectRef idx="3">
            <a:schemeClr val="dk1"/>
          </a:effectRef>
          <a:fontRef idx="minor">
            <a:schemeClr val="lt1"/>
          </a:fontRef>
        </p:style>
        <p:txBody>
          <a:bodyPr>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b="1" dirty="0">
                <a:ln w="18415" cmpd="sng">
                  <a:solidFill>
                    <a:srgbClr val="FFFFFF"/>
                  </a:solidFill>
                  <a:prstDash val="solid"/>
                </a:ln>
                <a:solidFill>
                  <a:srgbClr val="FFFFFF"/>
                </a:solidFill>
                <a:effectLst>
                  <a:outerShdw blurRad="63500" dir="3600000" algn="tl" rotWithShape="0">
                    <a:srgbClr val="000000">
                      <a:alpha val="70000"/>
                    </a:srgbClr>
                  </a:outerShdw>
                </a:effectLst>
              </a:rPr>
              <a:t>The complete “celebration” for </a:t>
            </a:r>
            <a:br>
              <a:rPr lang="en-CA"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CA" b="1" dirty="0">
                <a:ln w="18415" cmpd="sng">
                  <a:solidFill>
                    <a:srgbClr val="FFFFFF"/>
                  </a:solidFill>
                  <a:prstDash val="solid"/>
                </a:ln>
                <a:solidFill>
                  <a:srgbClr val="FFFFFF"/>
                </a:solidFill>
                <a:effectLst>
                  <a:outerShdw blurRad="63500" dir="3600000" algn="tl" rotWithShape="0">
                    <a:srgbClr val="000000">
                      <a:alpha val="70000"/>
                    </a:srgbClr>
                  </a:outerShdw>
                </a:effectLst>
              </a:rPr>
              <a:t>Yom Kippur involves TWO </a:t>
            </a:r>
            <a:r>
              <a:rPr lang="en-CA" b="1" dirty="0">
                <a:ln w="18415" cmpd="sng">
                  <a:solidFill>
                    <a:srgbClr val="002060"/>
                  </a:solidFill>
                  <a:prstDash val="solid"/>
                </a:ln>
                <a:solidFill>
                  <a:srgbClr val="002060"/>
                </a:solidFill>
                <a:effectLst>
                  <a:glow rad="279400">
                    <a:schemeClr val="bg1"/>
                  </a:glow>
                  <a:outerShdw blurRad="63500" dir="3600000" algn="tl" rotWithShape="0">
                    <a:srgbClr val="000000">
                      <a:alpha val="70000"/>
                    </a:srgbClr>
                  </a:outerShdw>
                </a:effectLst>
              </a:rPr>
              <a:t>Night </a:t>
            </a:r>
            <a:r>
              <a:rPr lang="en-CA" b="1" dirty="0" smtClean="0">
                <a:ln w="18415" cmpd="sng">
                  <a:solidFill>
                    <a:srgbClr val="002060"/>
                  </a:solidFill>
                  <a:prstDash val="solid"/>
                </a:ln>
                <a:solidFill>
                  <a:srgbClr val="002060"/>
                </a:solidFill>
                <a:effectLst>
                  <a:glow rad="279400">
                    <a:schemeClr val="bg1"/>
                  </a:glow>
                  <a:outerShdw blurRad="63500" dir="3600000" algn="tl" rotWithShape="0">
                    <a:srgbClr val="000000">
                      <a:alpha val="70000"/>
                    </a:srgbClr>
                  </a:outerShdw>
                </a:effectLst>
              </a:rPr>
              <a:t>Seasons,</a:t>
            </a:r>
            <a:r>
              <a:rPr lang="en-CA"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CA" b="1" dirty="0">
                <a:ln w="18415" cmpd="sng">
                  <a:solidFill>
                    <a:srgbClr val="FFFFFF"/>
                  </a:solidFill>
                  <a:prstDash val="solid"/>
                </a:ln>
                <a:solidFill>
                  <a:srgbClr val="FFFFFF"/>
                </a:solidFill>
                <a:effectLst>
                  <a:outerShdw blurRad="63500" dir="3600000" algn="tl" rotWithShape="0">
                    <a:srgbClr val="000000">
                      <a:alpha val="70000"/>
                    </a:srgbClr>
                  </a:outerShdw>
                </a:effectLst>
              </a:rPr>
              <a:t>and ONE </a:t>
            </a:r>
            <a:r>
              <a:rPr lang="en-CA" b="1" dirty="0">
                <a:ln w="18415" cmpd="sng">
                  <a:solidFill>
                    <a:srgbClr val="FFFFFF"/>
                  </a:solidFill>
                  <a:prstDash val="solid"/>
                </a:ln>
                <a:solidFill>
                  <a:srgbClr val="FFFF00"/>
                </a:solidFill>
                <a:effectLst>
                  <a:outerShdw blurRad="63500" dir="3600000" algn="tl" rotWithShape="0">
                    <a:srgbClr val="000000">
                      <a:alpha val="70000"/>
                    </a:srgbClr>
                  </a:outerShdw>
                </a:effectLst>
              </a:rPr>
              <a:t>Light Season.</a:t>
            </a:r>
          </a:p>
        </p:txBody>
      </p:sp>
    </p:spTree>
    <p:extLst>
      <p:ext uri="{BB962C8B-B14F-4D97-AF65-F5344CB8AC3E}">
        <p14:creationId xmlns:p14="http://schemas.microsoft.com/office/powerpoint/2010/main" val="12475019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90019" y="6447815"/>
            <a:ext cx="384595" cy="365125"/>
          </a:xfrm>
        </p:spPr>
        <p:txBody>
          <a:bodyPr/>
          <a:lstStyle/>
          <a:p>
            <a:fld id="{0FAB87E4-7748-4117-92E5-790DAABEC644}" type="slidenum">
              <a:rPr lang="en-US" sz="1400" b="1" smtClean="0">
                <a:solidFill>
                  <a:schemeClr val="bg1"/>
                </a:solidFill>
              </a:rPr>
              <a:t>75</a:t>
            </a:fld>
            <a:endParaRPr lang="en-US" sz="1400" b="1" dirty="0">
              <a:solidFill>
                <a:schemeClr val="bg1"/>
              </a:solidFill>
            </a:endParaRPr>
          </a:p>
        </p:txBody>
      </p:sp>
      <p:sp>
        <p:nvSpPr>
          <p:cNvPr id="7" name="Title 4"/>
          <p:cNvSpPr>
            <a:spLocks noGrp="1"/>
          </p:cNvSpPr>
          <p:nvPr>
            <p:ph type="title"/>
          </p:nvPr>
        </p:nvSpPr>
        <p:spPr>
          <a:xfrm>
            <a:off x="880111" y="333783"/>
            <a:ext cx="10448040" cy="720080"/>
          </a:xfrm>
        </p:spPr>
        <p:txBody>
          <a:bodyPr>
            <a:noAutofit/>
            <a:scene3d>
              <a:camera prst="orthographicFront"/>
              <a:lightRig rig="threePt" dir="t"/>
            </a:scene3d>
            <a:sp3d extrusionH="57150">
              <a:bevelT w="38100" h="38100" prst="angle"/>
            </a:sp3d>
          </a:bodyPr>
          <a:lstStyle/>
          <a:p>
            <a:pPr algn="ctr"/>
            <a:r>
              <a:rPr lang="en-US" sz="4800" b="1" dirty="0" smtClean="0">
                <a:ln>
                  <a:solidFill>
                    <a:schemeClr val="accent2">
                      <a:lumMod val="50000"/>
                    </a:schemeClr>
                  </a:solidFill>
                </a:ln>
                <a:solidFill>
                  <a:srgbClr val="FF6161"/>
                </a:solidFill>
                <a:latin typeface="Berlin Sans FB Demi" panose="020E0802020502020306" pitchFamily="34" charset="0"/>
              </a:rPr>
              <a:t>Three Simple </a:t>
            </a:r>
            <a:r>
              <a:rPr lang="en-US" sz="4800" b="1" dirty="0">
                <a:ln>
                  <a:solidFill>
                    <a:schemeClr val="accent2">
                      <a:lumMod val="50000"/>
                    </a:schemeClr>
                  </a:solidFill>
                </a:ln>
                <a:solidFill>
                  <a:srgbClr val="FF6161"/>
                </a:solidFill>
                <a:latin typeface="Berlin Sans FB Demi" panose="020E0802020502020306" pitchFamily="34" charset="0"/>
              </a:rPr>
              <a:t>Study </a:t>
            </a:r>
            <a:r>
              <a:rPr lang="en-US" sz="4800" b="1" dirty="0" smtClean="0">
                <a:ln>
                  <a:solidFill>
                    <a:schemeClr val="accent2">
                      <a:lumMod val="50000"/>
                    </a:schemeClr>
                  </a:solidFill>
                </a:ln>
                <a:solidFill>
                  <a:srgbClr val="FF6161"/>
                </a:solidFill>
                <a:latin typeface="Berlin Sans FB Demi" panose="020E0802020502020306" pitchFamily="34" charset="0"/>
              </a:rPr>
              <a:t>Techniques</a:t>
            </a:r>
            <a:endParaRPr lang="en-US" sz="4800" b="1" dirty="0">
              <a:ln>
                <a:solidFill>
                  <a:schemeClr val="accent2">
                    <a:lumMod val="50000"/>
                  </a:schemeClr>
                </a:solidFill>
              </a:ln>
              <a:solidFill>
                <a:srgbClr val="FF6161"/>
              </a:solidFill>
              <a:latin typeface="Berlin Sans FB Demi" panose="020E0802020502020306" pitchFamily="34" charset="0"/>
            </a:endParaRPr>
          </a:p>
        </p:txBody>
      </p:sp>
      <p:sp>
        <p:nvSpPr>
          <p:cNvPr id="14" name="Rectangle 13"/>
          <p:cNvSpPr/>
          <p:nvPr/>
        </p:nvSpPr>
        <p:spPr>
          <a:xfrm>
            <a:off x="214028" y="1271577"/>
            <a:ext cx="11878912" cy="4524315"/>
          </a:xfrm>
          <a:prstGeom prst="rect">
            <a:avLst/>
          </a:prstGeom>
          <a:solidFill>
            <a:schemeClr val="accent4">
              <a:lumMod val="20000"/>
              <a:lumOff val="80000"/>
              <a:alpha val="21000"/>
            </a:schemeClr>
          </a:solidFill>
          <a:ln w="57150">
            <a:no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marL="742950" indent="-742950">
              <a:buAutoNum type="arabicPeriod"/>
            </a:pPr>
            <a:r>
              <a:rPr lang="en-US" sz="3600" b="1" dirty="0">
                <a:ln w="11430">
                  <a:solidFill>
                    <a:srgbClr val="0070C0"/>
                  </a:solidFill>
                </a:ln>
                <a:solidFill>
                  <a:srgbClr val="0070C0"/>
                </a:solidFill>
                <a:effectLst>
                  <a:glow rad="292100">
                    <a:schemeClr val="bg1"/>
                  </a:glow>
                  <a:outerShdw blurRad="50800" dist="39000" dir="5460000" algn="tl">
                    <a:srgbClr val="000000">
                      <a:alpha val="38000"/>
                    </a:srgbClr>
                  </a:outerShdw>
                </a:effectLst>
                <a:latin typeface="Segoe Print" pitchFamily="2" charset="0"/>
              </a:rPr>
              <a:t>Remember the basics from Gen 1 when </a:t>
            </a:r>
            <a:br>
              <a:rPr lang="en-US" sz="3600" b="1" dirty="0">
                <a:ln w="11430">
                  <a:solidFill>
                    <a:srgbClr val="0070C0"/>
                  </a:solidFill>
                </a:ln>
                <a:solidFill>
                  <a:srgbClr val="0070C0"/>
                </a:solidFill>
                <a:effectLst>
                  <a:glow rad="292100">
                    <a:schemeClr val="bg1"/>
                  </a:glow>
                  <a:outerShdw blurRad="50800" dist="39000" dir="5460000" algn="tl">
                    <a:srgbClr val="000000">
                      <a:alpha val="38000"/>
                    </a:srgbClr>
                  </a:outerShdw>
                </a:effectLst>
                <a:latin typeface="Segoe Print" pitchFamily="2" charset="0"/>
              </a:rPr>
            </a:br>
            <a:r>
              <a:rPr lang="en-US" sz="3600" b="1" dirty="0">
                <a:ln w="11430">
                  <a:solidFill>
                    <a:srgbClr val="0070C0"/>
                  </a:solidFill>
                </a:ln>
                <a:solidFill>
                  <a:srgbClr val="0070C0"/>
                </a:solidFill>
                <a:effectLst>
                  <a:glow rad="292100">
                    <a:schemeClr val="bg1"/>
                  </a:glow>
                  <a:outerShdw blurRad="50800" dist="39000" dir="5460000" algn="tl">
                    <a:srgbClr val="000000">
                      <a:alpha val="38000"/>
                    </a:srgbClr>
                  </a:outerShdw>
                </a:effectLst>
                <a:latin typeface="Segoe Print" pitchFamily="2" charset="0"/>
              </a:rPr>
              <a:t>reading the Yom Kippur </a:t>
            </a:r>
            <a:r>
              <a:rPr lang="en-US" sz="3600" b="1" dirty="0" smtClean="0">
                <a:ln w="11430">
                  <a:solidFill>
                    <a:srgbClr val="0070C0"/>
                  </a:solidFill>
                </a:ln>
                <a:solidFill>
                  <a:srgbClr val="0070C0"/>
                </a:solidFill>
                <a:effectLst>
                  <a:glow rad="292100">
                    <a:schemeClr val="bg1"/>
                  </a:glow>
                  <a:outerShdw blurRad="50800" dist="39000" dir="5460000" algn="tl">
                    <a:srgbClr val="000000">
                      <a:alpha val="38000"/>
                    </a:srgbClr>
                  </a:outerShdw>
                </a:effectLst>
                <a:latin typeface="Segoe Print" pitchFamily="2" charset="0"/>
              </a:rPr>
              <a:t>passage;</a:t>
            </a:r>
            <a:r>
              <a:rPr lang="en-US" sz="3600" b="1" dirty="0">
                <a:ln w="11430">
                  <a:solidFill>
                    <a:srgbClr val="0070C0"/>
                  </a:solidFill>
                </a:ln>
                <a:solidFill>
                  <a:srgbClr val="0070C0"/>
                </a:solidFill>
                <a:effectLst>
                  <a:glow rad="292100">
                    <a:schemeClr val="bg1"/>
                  </a:glow>
                  <a:outerShdw blurRad="50800" dist="39000" dir="5460000" algn="tl">
                    <a:srgbClr val="000000">
                      <a:alpha val="38000"/>
                    </a:srgbClr>
                  </a:outerShdw>
                </a:effectLst>
                <a:latin typeface="Segoe Print" pitchFamily="2" charset="0"/>
              </a:rPr>
              <a:t/>
            </a:r>
            <a:br>
              <a:rPr lang="en-US" sz="3600" b="1" dirty="0">
                <a:ln w="11430">
                  <a:solidFill>
                    <a:srgbClr val="0070C0"/>
                  </a:solidFill>
                </a:ln>
                <a:solidFill>
                  <a:srgbClr val="0070C0"/>
                </a:solidFill>
                <a:effectLst>
                  <a:glow rad="292100">
                    <a:schemeClr val="bg1"/>
                  </a:glow>
                  <a:outerShdw blurRad="50800" dist="39000" dir="5460000" algn="tl">
                    <a:srgbClr val="000000">
                      <a:alpha val="38000"/>
                    </a:srgbClr>
                  </a:outerShdw>
                </a:effectLst>
                <a:latin typeface="Segoe Print" pitchFamily="2" charset="0"/>
              </a:rPr>
            </a:br>
            <a:endParaRPr lang="en-US" sz="3600" b="1" dirty="0">
              <a:ln w="11430">
                <a:solidFill>
                  <a:srgbClr val="0070C0"/>
                </a:solidFill>
              </a:ln>
              <a:solidFill>
                <a:srgbClr val="0070C0"/>
              </a:solidFill>
              <a:effectLst>
                <a:glow rad="292100">
                  <a:schemeClr val="bg1"/>
                </a:glow>
                <a:outerShdw blurRad="50800" dist="39000" dir="5460000" algn="tl">
                  <a:srgbClr val="000000">
                    <a:alpha val="38000"/>
                  </a:srgbClr>
                </a:outerShdw>
              </a:effectLst>
              <a:latin typeface="Segoe Print" pitchFamily="2" charset="0"/>
            </a:endParaRPr>
          </a:p>
          <a:p>
            <a:r>
              <a:rPr lang="en-US" sz="3600" b="1" dirty="0">
                <a:ln w="11430">
                  <a:solidFill>
                    <a:schemeClr val="accent2">
                      <a:lumMod val="50000"/>
                    </a:schemeClr>
                  </a:solidFill>
                </a:ln>
                <a:solidFill>
                  <a:srgbClr val="E329D6"/>
                </a:solidFill>
                <a:effectLst>
                  <a:glow rad="292100">
                    <a:schemeClr val="bg1"/>
                  </a:glow>
                  <a:outerShdw blurRad="50800" dist="39000" dir="5460000" algn="tl">
                    <a:srgbClr val="000000">
                      <a:alpha val="38000"/>
                    </a:srgbClr>
                  </a:outerShdw>
                </a:effectLst>
                <a:latin typeface="Segoe Print" pitchFamily="2" charset="0"/>
              </a:rPr>
              <a:t>2.</a:t>
            </a:r>
            <a:r>
              <a:rPr lang="en-US" sz="3600" b="1" cap="none" spc="0" dirty="0">
                <a:ln w="11430">
                  <a:solidFill>
                    <a:schemeClr val="accent2">
                      <a:lumMod val="50000"/>
                    </a:schemeClr>
                  </a:solidFill>
                </a:ln>
                <a:solidFill>
                  <a:srgbClr val="E329D6"/>
                </a:solidFill>
                <a:effectLst>
                  <a:glow rad="292100">
                    <a:schemeClr val="bg1"/>
                  </a:glow>
                  <a:outerShdw blurRad="50800" dist="39000" dir="5460000" algn="tl">
                    <a:srgbClr val="000000">
                      <a:alpha val="38000"/>
                    </a:srgbClr>
                  </a:outerShdw>
                </a:effectLst>
                <a:latin typeface="Segoe Print" pitchFamily="2" charset="0"/>
              </a:rPr>
              <a:t> Read all the </a:t>
            </a:r>
            <a:r>
              <a:rPr lang="en-US" sz="3600" b="1" u="sng" cap="none" spc="0" dirty="0">
                <a:ln w="11430">
                  <a:solidFill>
                    <a:schemeClr val="accent2">
                      <a:lumMod val="50000"/>
                    </a:schemeClr>
                  </a:solidFill>
                </a:ln>
                <a:solidFill>
                  <a:srgbClr val="E329D6"/>
                </a:solidFill>
                <a:effectLst>
                  <a:glow rad="292100">
                    <a:schemeClr val="bg1"/>
                  </a:glow>
                  <a:outerShdw blurRad="50800" dist="39000" dir="5460000" algn="tl">
                    <a:srgbClr val="000000">
                      <a:alpha val="38000"/>
                    </a:srgbClr>
                  </a:outerShdw>
                </a:effectLst>
                <a:latin typeface="Segoe Print" pitchFamily="2" charset="0"/>
              </a:rPr>
              <a:t>content</a:t>
            </a:r>
            <a:r>
              <a:rPr lang="en-US" sz="3600" b="1" cap="none" spc="0" dirty="0">
                <a:ln w="11430">
                  <a:solidFill>
                    <a:schemeClr val="accent2">
                      <a:lumMod val="50000"/>
                    </a:schemeClr>
                  </a:solidFill>
                </a:ln>
                <a:solidFill>
                  <a:srgbClr val="E329D6"/>
                </a:solidFill>
                <a:effectLst>
                  <a:glow rad="292100">
                    <a:schemeClr val="bg1"/>
                  </a:glow>
                  <a:outerShdw blurRad="50800" dist="39000" dir="5460000" algn="tl">
                    <a:srgbClr val="000000">
                      <a:alpha val="38000"/>
                    </a:srgbClr>
                  </a:outerShdw>
                </a:effectLst>
                <a:latin typeface="Segoe Print" pitchFamily="2" charset="0"/>
              </a:rPr>
              <a:t> carefully for the 7 </a:t>
            </a:r>
            <a:r>
              <a:rPr lang="en-US" sz="3600" b="1" cap="none" spc="0" dirty="0" smtClean="0">
                <a:ln w="11430">
                  <a:solidFill>
                    <a:schemeClr val="accent2">
                      <a:lumMod val="50000"/>
                    </a:schemeClr>
                  </a:solidFill>
                </a:ln>
                <a:solidFill>
                  <a:srgbClr val="E329D6"/>
                </a:solidFill>
                <a:effectLst>
                  <a:glow rad="292100">
                    <a:schemeClr val="bg1"/>
                  </a:glow>
                  <a:outerShdw blurRad="50800" dist="39000" dir="5460000" algn="tl">
                    <a:srgbClr val="000000">
                      <a:alpha val="38000"/>
                    </a:srgbClr>
                  </a:outerShdw>
                </a:effectLst>
                <a:latin typeface="Segoe Print" pitchFamily="2" charset="0"/>
              </a:rPr>
              <a:t>verses;</a:t>
            </a:r>
            <a:r>
              <a:rPr lang="en-US" sz="3600" b="1" cap="none" spc="0" dirty="0">
                <a:ln w="11430">
                  <a:solidFill>
                    <a:schemeClr val="accent2">
                      <a:lumMod val="50000"/>
                    </a:schemeClr>
                  </a:solidFill>
                </a:ln>
                <a:solidFill>
                  <a:srgbClr val="E329D6"/>
                </a:solidFill>
                <a:effectLst>
                  <a:glow rad="292100">
                    <a:schemeClr val="bg1"/>
                  </a:glow>
                  <a:outerShdw blurRad="50800" dist="39000" dir="5460000" algn="tl">
                    <a:srgbClr val="000000">
                      <a:alpha val="38000"/>
                    </a:srgbClr>
                  </a:outerShdw>
                </a:effectLst>
                <a:latin typeface="Segoe Print" pitchFamily="2" charset="0"/>
              </a:rPr>
              <a:t/>
            </a:r>
            <a:br>
              <a:rPr lang="en-US" sz="3600" b="1" cap="none" spc="0" dirty="0">
                <a:ln w="11430">
                  <a:solidFill>
                    <a:schemeClr val="accent2">
                      <a:lumMod val="50000"/>
                    </a:schemeClr>
                  </a:solidFill>
                </a:ln>
                <a:solidFill>
                  <a:srgbClr val="E329D6"/>
                </a:solidFill>
                <a:effectLst>
                  <a:glow rad="292100">
                    <a:schemeClr val="bg1"/>
                  </a:glow>
                  <a:outerShdw blurRad="50800" dist="39000" dir="5460000" algn="tl">
                    <a:srgbClr val="000000">
                      <a:alpha val="38000"/>
                    </a:srgbClr>
                  </a:outerShdw>
                </a:effectLst>
                <a:latin typeface="Segoe Print" pitchFamily="2" charset="0"/>
              </a:rPr>
            </a:br>
            <a:endParaRPr lang="en-US" sz="3600" b="1" cap="none" spc="0" dirty="0">
              <a:ln w="11430">
                <a:solidFill>
                  <a:schemeClr val="accent2">
                    <a:lumMod val="50000"/>
                  </a:schemeClr>
                </a:solidFill>
              </a:ln>
              <a:solidFill>
                <a:srgbClr val="E329D6"/>
              </a:solidFill>
              <a:effectLst>
                <a:glow rad="292100">
                  <a:schemeClr val="bg1"/>
                </a:glow>
                <a:outerShdw blurRad="50800" dist="39000" dir="5460000" algn="tl">
                  <a:srgbClr val="000000">
                    <a:alpha val="38000"/>
                  </a:srgbClr>
                </a:outerShdw>
              </a:effectLst>
              <a:latin typeface="Segoe Print" pitchFamily="2" charset="0"/>
            </a:endParaRPr>
          </a:p>
          <a:p>
            <a:r>
              <a:rPr lang="en-US" sz="3600" b="1" dirty="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t>3. Pay attention </a:t>
            </a:r>
            <a:r>
              <a:rPr lang="en-US" sz="3600" b="1" dirty="0" smtClean="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t>to the </a:t>
            </a:r>
            <a:r>
              <a:rPr lang="en-US" sz="3600" b="1" u="sng" dirty="0" smtClean="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t>context</a:t>
            </a:r>
            <a:r>
              <a:rPr lang="en-US" sz="3600" b="1" dirty="0" smtClean="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t> </a:t>
            </a:r>
            <a:r>
              <a:rPr lang="en-US" sz="3600" b="1" dirty="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t>– to </a:t>
            </a:r>
            <a:r>
              <a:rPr lang="en-US" sz="3600" b="1" dirty="0" smtClean="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t>fully  </a:t>
            </a:r>
            <a:br>
              <a:rPr lang="en-US" sz="3600" b="1" dirty="0" smtClean="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br>
            <a:r>
              <a:rPr lang="en-US" sz="3600" b="1" dirty="0" smtClean="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t>   determine </a:t>
            </a:r>
            <a:r>
              <a:rPr lang="en-US" sz="3600" b="1" dirty="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t>what belongs to the 10</a:t>
            </a:r>
            <a:r>
              <a:rPr lang="en-US" sz="3600" b="1" baseline="30000" dirty="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t>th</a:t>
            </a:r>
            <a:r>
              <a:rPr lang="en-US" sz="3600" b="1" dirty="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t> day </a:t>
            </a:r>
            <a:br>
              <a:rPr lang="en-US" sz="3600" b="1" dirty="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br>
            <a:r>
              <a:rPr lang="en-US" sz="3600" b="1" dirty="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t>   and what belongs to the 9</a:t>
            </a:r>
            <a:r>
              <a:rPr lang="en-US" sz="3600" b="1" baseline="30000" dirty="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t>th</a:t>
            </a:r>
            <a:r>
              <a:rPr lang="en-US" sz="3600" b="1" dirty="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t> </a:t>
            </a:r>
            <a:r>
              <a:rPr lang="en-US" sz="3600" b="1" dirty="0" smtClean="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rPr>
              <a:t>day.</a:t>
            </a:r>
            <a:endParaRPr lang="en-US" sz="3600" b="1" cap="none" spc="0" dirty="0">
              <a:ln w="11430">
                <a:solidFill>
                  <a:schemeClr val="accent6">
                    <a:lumMod val="50000"/>
                  </a:schemeClr>
                </a:solidFill>
              </a:ln>
              <a:solidFill>
                <a:schemeClr val="accent6">
                  <a:lumMod val="50000"/>
                </a:schemeClr>
              </a:solidFill>
              <a:effectLst>
                <a:glow rad="292100">
                  <a:schemeClr val="bg1"/>
                </a:glow>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38694097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10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76</a:t>
            </a:fld>
            <a:endParaRPr lang="en-US" sz="1400" b="1" dirty="0">
              <a:solidFill>
                <a:schemeClr val="tx1"/>
              </a:solidFill>
            </a:endParaRPr>
          </a:p>
        </p:txBody>
      </p:sp>
      <p:sp>
        <p:nvSpPr>
          <p:cNvPr id="7" name="Title 4"/>
          <p:cNvSpPr>
            <a:spLocks noGrp="1"/>
          </p:cNvSpPr>
          <p:nvPr>
            <p:ph type="title"/>
          </p:nvPr>
        </p:nvSpPr>
        <p:spPr>
          <a:xfrm>
            <a:off x="2409078" y="248719"/>
            <a:ext cx="7992888" cy="720080"/>
          </a:xfrm>
        </p:spPr>
        <p:txBody>
          <a:bodyPr>
            <a:noAutofit/>
            <a:scene3d>
              <a:camera prst="orthographicFront"/>
              <a:lightRig rig="threePt" dir="t"/>
            </a:scene3d>
            <a:sp3d extrusionH="57150">
              <a:bevelT w="82550" h="38100" prst="coolSlant"/>
            </a:sp3d>
          </a:bodyPr>
          <a:lstStyle/>
          <a:p>
            <a:pPr algn="ctr"/>
            <a:r>
              <a:rPr lang="en-US" sz="5400" b="1" dirty="0">
                <a:ln>
                  <a:solidFill>
                    <a:schemeClr val="accent6">
                      <a:lumMod val="50000"/>
                    </a:schemeClr>
                  </a:solidFill>
                </a:ln>
                <a:solidFill>
                  <a:schemeClr val="accent6">
                    <a:lumMod val="60000"/>
                    <a:lumOff val="40000"/>
                  </a:schemeClr>
                </a:solidFill>
                <a:latin typeface="Berlin Sans FB Demi" panose="020E0802020502020306" pitchFamily="34" charset="0"/>
              </a:rPr>
              <a:t>Two Strict Requirements</a:t>
            </a:r>
          </a:p>
        </p:txBody>
      </p:sp>
      <p:sp>
        <p:nvSpPr>
          <p:cNvPr id="14" name="Rectangle 13"/>
          <p:cNvSpPr/>
          <p:nvPr/>
        </p:nvSpPr>
        <p:spPr>
          <a:xfrm>
            <a:off x="401250" y="1286492"/>
            <a:ext cx="11573364" cy="3416320"/>
          </a:xfrm>
          <a:prstGeom prst="rect">
            <a:avLst/>
          </a:prstGeom>
          <a:noFill/>
          <a:ln w="57150">
            <a:no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r>
              <a:rPr lang="en-US" sz="3600" b="1" dirty="0">
                <a:ln w="11430">
                  <a:solidFill>
                    <a:schemeClr val="accent2">
                      <a:lumMod val="50000"/>
                    </a:schemeClr>
                  </a:solidFill>
                </a:ln>
                <a:solidFill>
                  <a:srgbClr val="E329D6"/>
                </a:solidFill>
                <a:effectLst>
                  <a:outerShdw blurRad="50800" dist="39000" dir="5460000" algn="tl">
                    <a:srgbClr val="000000">
                      <a:alpha val="38000"/>
                    </a:srgbClr>
                  </a:outerShdw>
                </a:effectLst>
                <a:latin typeface="Segoe Print" pitchFamily="2" charset="0"/>
              </a:rPr>
              <a:t>Pay attention to </a:t>
            </a:r>
            <a:r>
              <a:rPr lang="en-US" sz="3600" b="1" dirty="0" err="1">
                <a:ln w="11430">
                  <a:solidFill>
                    <a:schemeClr val="accent2">
                      <a:lumMod val="50000"/>
                    </a:schemeClr>
                  </a:solidFill>
                </a:ln>
                <a:solidFill>
                  <a:srgbClr val="0070C0"/>
                </a:solidFill>
                <a:effectLst>
                  <a:outerShdw blurRad="50800" dist="39000" dir="5460000" algn="tl">
                    <a:srgbClr val="000000">
                      <a:alpha val="38000"/>
                    </a:srgbClr>
                  </a:outerShdw>
                </a:effectLst>
                <a:latin typeface="Segoe Print" pitchFamily="2" charset="0"/>
              </a:rPr>
              <a:t>Yahuah’s</a:t>
            </a:r>
            <a:r>
              <a:rPr lang="en-US" sz="3600" b="1" dirty="0">
                <a:ln w="11430">
                  <a:solidFill>
                    <a:schemeClr val="accent2">
                      <a:lumMod val="50000"/>
                    </a:schemeClr>
                  </a:solidFill>
                </a:ln>
                <a:solidFill>
                  <a:srgbClr val="E329D6"/>
                </a:solidFill>
                <a:effectLst>
                  <a:outerShdw blurRad="50800" dist="39000" dir="5460000" algn="tl">
                    <a:srgbClr val="000000">
                      <a:alpha val="38000"/>
                    </a:srgbClr>
                  </a:outerShdw>
                </a:effectLst>
                <a:latin typeface="Segoe Print" pitchFamily="2" charset="0"/>
              </a:rPr>
              <a:t> </a:t>
            </a:r>
            <a:r>
              <a:rPr lang="en-US" sz="3600" b="1" dirty="0">
                <a:ln w="11430">
                  <a:solidFill>
                    <a:schemeClr val="accent6">
                      <a:lumMod val="50000"/>
                    </a:schemeClr>
                  </a:solidFill>
                </a:ln>
                <a:solidFill>
                  <a:schemeClr val="accent6">
                    <a:lumMod val="50000"/>
                  </a:schemeClr>
                </a:solidFill>
                <a:effectLst>
                  <a:outerShdw blurRad="50800" dist="39000" dir="5460000" algn="tl">
                    <a:srgbClr val="000000">
                      <a:alpha val="38000"/>
                    </a:srgbClr>
                  </a:outerShdw>
                </a:effectLst>
                <a:latin typeface="Segoe Print" pitchFamily="2" charset="0"/>
              </a:rPr>
              <a:t>2 strict requirements </a:t>
            </a:r>
            <a:r>
              <a:rPr lang="en-US" sz="3600" b="1" dirty="0">
                <a:ln w="11430">
                  <a:solidFill>
                    <a:schemeClr val="accent2">
                      <a:lumMod val="50000"/>
                    </a:schemeClr>
                  </a:solidFill>
                </a:ln>
                <a:solidFill>
                  <a:srgbClr val="E329D6"/>
                </a:solidFill>
                <a:effectLst>
                  <a:outerShdw blurRad="50800" dist="39000" dir="5460000" algn="tl">
                    <a:srgbClr val="000000">
                      <a:alpha val="38000"/>
                    </a:srgbClr>
                  </a:outerShdw>
                </a:effectLst>
                <a:latin typeface="Segoe Print" pitchFamily="2" charset="0"/>
              </a:rPr>
              <a:t>for Day of Atonement (</a:t>
            </a:r>
            <a:r>
              <a:rPr lang="en-US" sz="3600" b="1" dirty="0">
                <a:ln w="11430">
                  <a:solidFill>
                    <a:schemeClr val="accent6">
                      <a:lumMod val="50000"/>
                    </a:schemeClr>
                  </a:solidFill>
                </a:ln>
                <a:solidFill>
                  <a:schemeClr val="accent6">
                    <a:lumMod val="50000"/>
                  </a:schemeClr>
                </a:solidFill>
                <a:effectLst>
                  <a:outerShdw blurRad="50800" dist="39000" dir="5460000" algn="tl">
                    <a:srgbClr val="000000">
                      <a:alpha val="38000"/>
                    </a:srgbClr>
                  </a:outerShdw>
                </a:effectLst>
                <a:latin typeface="Segoe Print" pitchFamily="2" charset="0"/>
              </a:rPr>
              <a:t>exception: sacrifices</a:t>
            </a:r>
            <a:r>
              <a:rPr lang="en-US" sz="3600" b="1" dirty="0">
                <a:ln w="11430">
                  <a:solidFill>
                    <a:schemeClr val="accent2">
                      <a:lumMod val="50000"/>
                    </a:schemeClr>
                  </a:solidFill>
                </a:ln>
                <a:solidFill>
                  <a:srgbClr val="E329D6"/>
                </a:solidFill>
                <a:effectLst>
                  <a:outerShdw blurRad="50800" dist="39000" dir="5460000" algn="tl">
                    <a:srgbClr val="000000">
                      <a:alpha val="38000"/>
                    </a:srgbClr>
                  </a:outerShdw>
                </a:effectLst>
                <a:latin typeface="Segoe Print" pitchFamily="2" charset="0"/>
              </a:rPr>
              <a:t>).</a:t>
            </a:r>
            <a:br>
              <a:rPr lang="en-US" sz="3600" b="1" dirty="0">
                <a:ln w="11430">
                  <a:solidFill>
                    <a:schemeClr val="accent2">
                      <a:lumMod val="50000"/>
                    </a:schemeClr>
                  </a:solidFill>
                </a:ln>
                <a:solidFill>
                  <a:srgbClr val="E329D6"/>
                </a:solidFill>
                <a:effectLst>
                  <a:outerShdw blurRad="50800" dist="39000" dir="5460000" algn="tl">
                    <a:srgbClr val="000000">
                      <a:alpha val="38000"/>
                    </a:srgbClr>
                  </a:outerShdw>
                </a:effectLst>
                <a:latin typeface="Segoe Print" pitchFamily="2" charset="0"/>
              </a:rPr>
            </a:br>
            <a:endParaRPr lang="en-US" sz="3600" b="1" dirty="0">
              <a:ln w="11430">
                <a:solidFill>
                  <a:schemeClr val="accent2">
                    <a:lumMod val="50000"/>
                  </a:schemeClr>
                </a:solidFill>
              </a:ln>
              <a:solidFill>
                <a:srgbClr val="E329D6"/>
              </a:solidFill>
              <a:effectLst>
                <a:outerShdw blurRad="50800" dist="39000" dir="5460000" algn="tl">
                  <a:srgbClr val="000000">
                    <a:alpha val="38000"/>
                  </a:srgbClr>
                </a:outerShdw>
              </a:effectLst>
              <a:latin typeface="Segoe Print" pitchFamily="2" charset="0"/>
            </a:endParaRPr>
          </a:p>
          <a:p>
            <a:pPr marL="514350" indent="-514350">
              <a:buAutoNum type="arabicPeriod"/>
            </a:pPr>
            <a:r>
              <a:rPr lang="en-US" sz="3600" b="1" dirty="0">
                <a:ln w="11430">
                  <a:solidFill>
                    <a:schemeClr val="accent6">
                      <a:lumMod val="50000"/>
                    </a:schemeClr>
                  </a:solidFill>
                </a:ln>
                <a:solidFill>
                  <a:schemeClr val="accent6">
                    <a:lumMod val="50000"/>
                  </a:schemeClr>
                </a:solidFill>
                <a:effectLst>
                  <a:outerShdw blurRad="50800" dist="39000" dir="5460000" algn="tl">
                    <a:srgbClr val="000000">
                      <a:alpha val="38000"/>
                    </a:srgbClr>
                  </a:outerShdw>
                </a:effectLst>
                <a:latin typeface="Segoe Print" pitchFamily="2" charset="0"/>
              </a:rPr>
              <a:t>Both requirements are repeated 3 times;</a:t>
            </a:r>
          </a:p>
          <a:p>
            <a:pPr marL="514350" indent="-514350">
              <a:buAutoNum type="arabicPeriod"/>
            </a:pPr>
            <a:r>
              <a:rPr lang="en-US" sz="3600" b="1" cap="none" spc="0" dirty="0">
                <a:ln w="11430">
                  <a:solidFill>
                    <a:schemeClr val="accent2">
                      <a:lumMod val="50000"/>
                    </a:schemeClr>
                  </a:solidFill>
                </a:ln>
                <a:solidFill>
                  <a:srgbClr val="E329D6"/>
                </a:solidFill>
                <a:effectLst>
                  <a:outerShdw blurRad="50800" dist="39000" dir="5460000" algn="tl">
                    <a:srgbClr val="000000">
                      <a:alpha val="38000"/>
                    </a:srgbClr>
                  </a:outerShdw>
                </a:effectLst>
                <a:latin typeface="Segoe Print" pitchFamily="2" charset="0"/>
              </a:rPr>
              <a:t>Note where both requirements are found;</a:t>
            </a:r>
          </a:p>
          <a:p>
            <a:pPr marL="514350" indent="-514350">
              <a:buAutoNum type="arabicPeriod"/>
            </a:pPr>
            <a:r>
              <a:rPr lang="en-US" sz="3600" b="1" dirty="0">
                <a:ln w="11430">
                  <a:solidFill>
                    <a:schemeClr val="accent6">
                      <a:lumMod val="50000"/>
                    </a:schemeClr>
                  </a:solidFill>
                </a:ln>
                <a:solidFill>
                  <a:schemeClr val="accent6">
                    <a:lumMod val="50000"/>
                  </a:schemeClr>
                </a:solidFill>
                <a:effectLst>
                  <a:outerShdw blurRad="50800" dist="39000" dir="5460000" algn="tl">
                    <a:srgbClr val="000000">
                      <a:alpha val="38000"/>
                    </a:srgbClr>
                  </a:outerShdw>
                </a:effectLst>
                <a:latin typeface="Segoe Print" pitchFamily="2" charset="0"/>
              </a:rPr>
              <a:t>Determine the timeframe of each requirement.</a:t>
            </a:r>
            <a:endParaRPr lang="en-US" sz="3600" b="1" cap="none" spc="0" dirty="0">
              <a:ln w="11430">
                <a:solidFill>
                  <a:schemeClr val="accent6">
                    <a:lumMod val="50000"/>
                  </a:schemeClr>
                </a:solidFill>
              </a:ln>
              <a:solidFill>
                <a:schemeClr val="accent6">
                  <a:lumMod val="50000"/>
                </a:schemeClr>
              </a:solidFill>
              <a:effectLst>
                <a:outerShdw blurRad="50800" dist="39000" dir="5460000" algn="tl">
                  <a:srgbClr val="000000">
                    <a:alpha val="38000"/>
                  </a:srgbClr>
                </a:outerShdw>
              </a:effectLst>
              <a:latin typeface="Segoe Print" pitchFamily="2" charset="0"/>
            </a:endParaRPr>
          </a:p>
        </p:txBody>
      </p:sp>
      <p:sp>
        <p:nvSpPr>
          <p:cNvPr id="8" name="Rectangle 7"/>
          <p:cNvSpPr/>
          <p:nvPr/>
        </p:nvSpPr>
        <p:spPr>
          <a:xfrm>
            <a:off x="515794" y="5035353"/>
            <a:ext cx="4707716" cy="1384995"/>
          </a:xfrm>
          <a:prstGeom prst="rect">
            <a:avLst/>
          </a:prstGeom>
          <a:gradFill>
            <a:gsLst>
              <a:gs pos="0">
                <a:schemeClr val="accent3">
                  <a:tint val="50000"/>
                  <a:satMod val="300000"/>
                  <a:alpha val="54000"/>
                  <a:lumMod val="98000"/>
                </a:schemeClr>
              </a:gs>
              <a:gs pos="35000">
                <a:schemeClr val="accent3">
                  <a:tint val="37000"/>
                  <a:satMod val="300000"/>
                </a:schemeClr>
              </a:gs>
              <a:gs pos="100000">
                <a:schemeClr val="accent3">
                  <a:tint val="15000"/>
                  <a:satMod val="350000"/>
                </a:schemeClr>
              </a:gs>
            </a:gsLst>
          </a:gradFill>
          <a:ln w="38100"/>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p3d extrusionH="25400" contourW="8890">
              <a:bevelT w="38100" h="31750"/>
              <a:contourClr>
                <a:schemeClr val="accent2">
                  <a:shade val="75000"/>
                </a:schemeClr>
              </a:contourClr>
            </a:sp3d>
          </a:bodyPr>
          <a:lstStyle/>
          <a:p>
            <a:pPr algn="ctr"/>
            <a:r>
              <a:rPr lang="en-US" sz="2800" b="1" dirty="0" smtClean="0">
                <a:ln w="11430"/>
                <a:solidFill>
                  <a:schemeClr val="accent1">
                    <a:lumMod val="75000"/>
                  </a:schemeClr>
                </a:solidFill>
                <a:effectLst>
                  <a:outerShdw blurRad="50800" dist="39000" dir="5460000" algn="tl">
                    <a:srgbClr val="000000">
                      <a:alpha val="38000"/>
                    </a:srgbClr>
                  </a:outerShdw>
                </a:effectLst>
                <a:latin typeface="Segoe Print" pitchFamily="2" charset="0"/>
              </a:rPr>
              <a:t>Plan to mark your Bible so you can teach this truth from your Bible!</a:t>
            </a:r>
            <a:endParaRPr lang="en-US" sz="2800" b="1" cap="none" spc="0" dirty="0">
              <a:ln w="11430"/>
              <a:solidFill>
                <a:schemeClr val="accent1">
                  <a:lumMod val="75000"/>
                </a:schemeClr>
              </a:solidFill>
              <a:effectLst>
                <a:outerShdw blurRad="50800" dist="39000" dir="5460000" algn="tl">
                  <a:srgbClr val="000000">
                    <a:alpha val="38000"/>
                  </a:srgbClr>
                </a:outerShdw>
              </a:effectLst>
              <a:latin typeface="Segoe Print" pitchFamily="2" charset="0"/>
            </a:endParaRPr>
          </a:p>
        </p:txBody>
      </p:sp>
      <p:pic>
        <p:nvPicPr>
          <p:cNvPr id="6" name="Picture 5"/>
          <p:cNvPicPr>
            <a:picLocks noChangeAspect="1"/>
          </p:cNvPicPr>
          <p:nvPr/>
        </p:nvPicPr>
        <p:blipFill>
          <a:blip r:embed="rId4" cstate="email">
            <a:clrChange>
              <a:clrFrom>
                <a:srgbClr val="1B2E99"/>
              </a:clrFrom>
              <a:clrTo>
                <a:srgbClr val="1B2E99">
                  <a:alpha val="0"/>
                </a:srgbClr>
              </a:clrTo>
            </a:clrChange>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flipH="1">
            <a:off x="8480921" y="5034940"/>
            <a:ext cx="1294384" cy="1188720"/>
          </a:xfrm>
          <a:prstGeom prst="rect">
            <a:avLst/>
          </a:prstGeom>
          <a:effectLst>
            <a:glow rad="101600">
              <a:srgbClr val="FF0000">
                <a:alpha val="28000"/>
              </a:srgbClr>
            </a:glow>
          </a:effec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462898" y="5047403"/>
            <a:ext cx="1286129" cy="1188720"/>
          </a:xfrm>
          <a:prstGeom prst="rect">
            <a:avLst/>
          </a:prstGeom>
          <a:effectLst>
            <a:glow rad="101600">
              <a:schemeClr val="accent1">
                <a:satMod val="175000"/>
                <a:alpha val="40000"/>
              </a:schemeClr>
            </a:glow>
          </a:effectLst>
        </p:spPr>
      </p:pic>
      <p:pic>
        <p:nvPicPr>
          <p:cNvPr id="10" name="Picture 9"/>
          <p:cNvPicPr>
            <a:picLocks noChangeAspect="1"/>
          </p:cNvPicPr>
          <p:nvPr/>
        </p:nvPicPr>
        <p:blipFill>
          <a:blip r:embed="rId4" cstate="email">
            <a:clrChange>
              <a:clrFrom>
                <a:srgbClr val="1B2E99"/>
              </a:clrFrom>
              <a:clrTo>
                <a:srgbClr val="1B2E99">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flipH="1">
            <a:off x="7008744" y="5048748"/>
            <a:ext cx="1294384" cy="1188720"/>
          </a:xfrm>
          <a:prstGeom prst="rect">
            <a:avLst/>
          </a:prstGeom>
          <a:effectLst>
            <a:glow rad="101600">
              <a:schemeClr val="accent6">
                <a:lumMod val="40000"/>
                <a:lumOff val="60000"/>
                <a:alpha val="52000"/>
              </a:schemeClr>
            </a:glow>
          </a:effectLst>
        </p:spPr>
      </p:pic>
      <p:pic>
        <p:nvPicPr>
          <p:cNvPr id="11" name="Content Placeholder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68034" y="4645489"/>
            <a:ext cx="1741129" cy="2108132"/>
          </a:xfrm>
          <a:prstGeom prst="rect">
            <a:avLst/>
          </a:prstGeom>
          <a:effectLst>
            <a:softEdge rad="127000"/>
          </a:effectLst>
        </p:spPr>
      </p:pic>
    </p:spTree>
    <p:extLst>
      <p:ext uri="{BB962C8B-B14F-4D97-AF65-F5344CB8AC3E}">
        <p14:creationId xmlns:p14="http://schemas.microsoft.com/office/powerpoint/2010/main" val="14450649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10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10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left)">
                                      <p:cBhvr>
                                        <p:cTn id="17" dur="10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500"/>
                                        <p:tgtEl>
                                          <p:spTgt spid="8"/>
                                        </p:tgtEl>
                                      </p:cBhvr>
                                    </p:animEffect>
                                  </p:childTnLst>
                                </p:cTn>
                              </p:par>
                              <p:par>
                                <p:cTn id="23" presetID="53" presetClass="entr" presetSubtype="16" fill="hold" nodeType="with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par>
                                <p:cTn id="28" presetID="53" presetClass="entr" presetSubtype="16" fill="hold" nodeType="withEffect">
                                  <p:stCondLst>
                                    <p:cond delay="1250"/>
                                  </p:stCondLst>
                                  <p:childTnLst>
                                    <p:set>
                                      <p:cBhvr>
                                        <p:cTn id="29" dur="1" fill="hold">
                                          <p:stCondLst>
                                            <p:cond delay="0"/>
                                          </p:stCondLst>
                                        </p:cTn>
                                        <p:tgtEl>
                                          <p:spTgt spid="10"/>
                                        </p:tgtEl>
                                        <p:attrNameLst>
                                          <p:attrName>style.visibility</p:attrName>
                                        </p:attrNameLst>
                                      </p:cBhvr>
                                      <p:to>
                                        <p:strVal val="visible"/>
                                      </p:to>
                                    </p:set>
                                    <p:anim calcmode="lin" valueType="num">
                                      <p:cBhvr>
                                        <p:cTn id="30" dur="750" fill="hold"/>
                                        <p:tgtEl>
                                          <p:spTgt spid="10"/>
                                        </p:tgtEl>
                                        <p:attrNameLst>
                                          <p:attrName>ppt_w</p:attrName>
                                        </p:attrNameLst>
                                      </p:cBhvr>
                                      <p:tavLst>
                                        <p:tav tm="0">
                                          <p:val>
                                            <p:fltVal val="0"/>
                                          </p:val>
                                        </p:tav>
                                        <p:tav tm="100000">
                                          <p:val>
                                            <p:strVal val="#ppt_w"/>
                                          </p:val>
                                        </p:tav>
                                      </p:tavLst>
                                    </p:anim>
                                    <p:anim calcmode="lin" valueType="num">
                                      <p:cBhvr>
                                        <p:cTn id="31" dur="750" fill="hold"/>
                                        <p:tgtEl>
                                          <p:spTgt spid="10"/>
                                        </p:tgtEl>
                                        <p:attrNameLst>
                                          <p:attrName>ppt_h</p:attrName>
                                        </p:attrNameLst>
                                      </p:cBhvr>
                                      <p:tavLst>
                                        <p:tav tm="0">
                                          <p:val>
                                            <p:fltVal val="0"/>
                                          </p:val>
                                        </p:tav>
                                        <p:tav tm="100000">
                                          <p:val>
                                            <p:strVal val="#ppt_h"/>
                                          </p:val>
                                        </p:tav>
                                      </p:tavLst>
                                    </p:anim>
                                    <p:animEffect transition="in" filter="fade">
                                      <p:cBhvr>
                                        <p:cTn id="32" dur="750"/>
                                        <p:tgtEl>
                                          <p:spTgt spid="10"/>
                                        </p:tgtEl>
                                      </p:cBhvr>
                                    </p:animEffect>
                                  </p:childTnLst>
                                </p:cTn>
                              </p:par>
                              <p:par>
                                <p:cTn id="33" presetID="53" presetClass="entr" presetSubtype="16" fill="hold" nodeType="withEffect">
                                  <p:stCondLst>
                                    <p:cond delay="2000"/>
                                  </p:stCondLst>
                                  <p:childTnLst>
                                    <p:set>
                                      <p:cBhvr>
                                        <p:cTn id="34" dur="1" fill="hold">
                                          <p:stCondLst>
                                            <p:cond delay="0"/>
                                          </p:stCondLst>
                                        </p:cTn>
                                        <p:tgtEl>
                                          <p:spTgt spid="6"/>
                                        </p:tgtEl>
                                        <p:attrNameLst>
                                          <p:attrName>style.visibility</p:attrName>
                                        </p:attrNameLst>
                                      </p:cBhvr>
                                      <p:to>
                                        <p:strVal val="visible"/>
                                      </p:to>
                                    </p:set>
                                    <p:anim calcmode="lin" valueType="num">
                                      <p:cBhvr>
                                        <p:cTn id="35" dur="750" fill="hold"/>
                                        <p:tgtEl>
                                          <p:spTgt spid="6"/>
                                        </p:tgtEl>
                                        <p:attrNameLst>
                                          <p:attrName>ppt_w</p:attrName>
                                        </p:attrNameLst>
                                      </p:cBhvr>
                                      <p:tavLst>
                                        <p:tav tm="0">
                                          <p:val>
                                            <p:fltVal val="0"/>
                                          </p:val>
                                        </p:tav>
                                        <p:tav tm="100000">
                                          <p:val>
                                            <p:strVal val="#ppt_w"/>
                                          </p:val>
                                        </p:tav>
                                      </p:tavLst>
                                    </p:anim>
                                    <p:anim calcmode="lin" valueType="num">
                                      <p:cBhvr>
                                        <p:cTn id="36" dur="750" fill="hold"/>
                                        <p:tgtEl>
                                          <p:spTgt spid="6"/>
                                        </p:tgtEl>
                                        <p:attrNameLst>
                                          <p:attrName>ppt_h</p:attrName>
                                        </p:attrNameLst>
                                      </p:cBhvr>
                                      <p:tavLst>
                                        <p:tav tm="0">
                                          <p:val>
                                            <p:fltVal val="0"/>
                                          </p:val>
                                        </p:tav>
                                        <p:tav tm="100000">
                                          <p:val>
                                            <p:strVal val="#ppt_h"/>
                                          </p:val>
                                        </p:tav>
                                      </p:tavLst>
                                    </p:anim>
                                    <p:animEffect transition="in" filter="fade">
                                      <p:cBhvr>
                                        <p:cTn id="3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77</a:t>
            </a:fld>
            <a:endParaRPr lang="en-US" sz="1400" b="1" dirty="0">
              <a:solidFill>
                <a:schemeClr val="tx1"/>
              </a:solidFill>
            </a:endParaRPr>
          </a:p>
        </p:txBody>
      </p:sp>
      <p:sp>
        <p:nvSpPr>
          <p:cNvPr id="7" name="Title 4"/>
          <p:cNvSpPr>
            <a:spLocks noGrp="1"/>
          </p:cNvSpPr>
          <p:nvPr>
            <p:ph type="title"/>
          </p:nvPr>
        </p:nvSpPr>
        <p:spPr>
          <a:xfrm>
            <a:off x="1057330" y="70688"/>
            <a:ext cx="7992888" cy="1297715"/>
          </a:xfrm>
        </p:spPr>
        <p:txBody>
          <a:bodyPr>
            <a:noAutofit/>
            <a:scene3d>
              <a:camera prst="orthographicFront"/>
              <a:lightRig rig="threePt" dir="t"/>
            </a:scene3d>
            <a:sp3d extrusionH="57150">
              <a:bevelT w="38100" h="38100"/>
            </a:sp3d>
          </a:bodyPr>
          <a:lstStyle/>
          <a:p>
            <a:pPr algn="ctr"/>
            <a:r>
              <a:rPr lang="en-US" b="1" dirty="0">
                <a:ln>
                  <a:solidFill>
                    <a:schemeClr val="accent6">
                      <a:lumMod val="50000"/>
                    </a:schemeClr>
                  </a:solidFill>
                </a:ln>
                <a:solidFill>
                  <a:srgbClr val="92D050"/>
                </a:solidFill>
                <a:latin typeface="Berlin Sans FB Demi" panose="020E0802020502020306" pitchFamily="34" charset="0"/>
              </a:rPr>
              <a:t>Two Strict Requirements</a:t>
            </a:r>
            <a:br>
              <a:rPr lang="en-US" b="1" dirty="0">
                <a:ln>
                  <a:solidFill>
                    <a:schemeClr val="accent6">
                      <a:lumMod val="50000"/>
                    </a:schemeClr>
                  </a:solidFill>
                </a:ln>
                <a:solidFill>
                  <a:srgbClr val="92D050"/>
                </a:solidFill>
                <a:latin typeface="Berlin Sans FB Demi" panose="020E0802020502020306" pitchFamily="34" charset="0"/>
              </a:rPr>
            </a:br>
            <a:r>
              <a:rPr lang="en-US" b="1" dirty="0">
                <a:ln>
                  <a:solidFill>
                    <a:schemeClr val="accent6">
                      <a:lumMod val="50000"/>
                    </a:schemeClr>
                  </a:solidFill>
                </a:ln>
                <a:solidFill>
                  <a:srgbClr val="92D050"/>
                </a:solidFill>
                <a:latin typeface="Berlin Sans FB Demi" panose="020E0802020502020306" pitchFamily="34" charset="0"/>
              </a:rPr>
              <a:t>Repeated 3 Times Each</a:t>
            </a:r>
          </a:p>
        </p:txBody>
      </p:sp>
      <p:sp>
        <p:nvSpPr>
          <p:cNvPr id="10" name="Rectangle 9"/>
          <p:cNvSpPr/>
          <p:nvPr/>
        </p:nvSpPr>
        <p:spPr>
          <a:xfrm>
            <a:off x="1057330" y="1589275"/>
            <a:ext cx="3744874" cy="4185761"/>
          </a:xfrm>
          <a:prstGeom prst="rect">
            <a:avLst/>
          </a:prstGeom>
          <a:solidFill>
            <a:schemeClr val="accent4">
              <a:lumMod val="20000"/>
              <a:lumOff val="80000"/>
              <a:alpha val="21000"/>
            </a:schemeClr>
          </a:solidFill>
          <a:ln w="57150">
            <a:solidFill>
              <a:schemeClr val="accent1"/>
            </a:solidFill>
          </a:ln>
          <a:scene3d>
            <a:camera prst="orthographicFront"/>
            <a:lightRig rig="flat" dir="tl">
              <a:rot lat="0" lon="0" rev="6600000"/>
            </a:lightRig>
          </a:scene3d>
          <a:sp3d>
            <a:bevelT prst="relaxedInse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800" b="1" dirty="0">
                <a:ln w="11430"/>
                <a:solidFill>
                  <a:srgbClr val="FF0000"/>
                </a:solidFill>
                <a:effectLst>
                  <a:outerShdw blurRad="50800" dist="39000" dir="5460000" algn="tl">
                    <a:srgbClr val="000000">
                      <a:alpha val="38000"/>
                    </a:srgbClr>
                  </a:outerShdw>
                </a:effectLst>
                <a:latin typeface="Segoe Print" pitchFamily="2" charset="0"/>
              </a:rPr>
              <a:t>“the soul shall do no work”</a:t>
            </a:r>
            <a:r>
              <a:rPr lang="en-US" sz="2800" b="1" dirty="0">
                <a:ln w="11430"/>
                <a:solidFill>
                  <a:schemeClr val="tx2"/>
                </a:solidFill>
                <a:effectLst>
                  <a:outerShdw blurRad="50800" dist="39000" dir="5460000" algn="tl">
                    <a:srgbClr val="000000">
                      <a:alpha val="38000"/>
                    </a:srgbClr>
                  </a:outerShdw>
                </a:effectLst>
                <a:latin typeface="Segoe Print" pitchFamily="2" charset="0"/>
              </a:rPr>
              <a:t/>
            </a:r>
            <a:br>
              <a:rPr lang="en-US" sz="2800" b="1" dirty="0">
                <a:ln w="11430"/>
                <a:solidFill>
                  <a:schemeClr val="tx2"/>
                </a:solidFill>
                <a:effectLst>
                  <a:outerShdw blurRad="50800" dist="39000" dir="5460000" algn="tl">
                    <a:srgbClr val="000000">
                      <a:alpha val="38000"/>
                    </a:srgbClr>
                  </a:outerShdw>
                </a:effectLst>
                <a:latin typeface="Segoe Print" pitchFamily="2" charset="0"/>
              </a:rPr>
            </a:br>
            <a:endParaRPr lang="en-US" sz="1400" b="1" dirty="0">
              <a:ln w="11430"/>
              <a:solidFill>
                <a:schemeClr val="tx2"/>
              </a:solidFill>
              <a:effectLst>
                <a:outerShdw blurRad="50800" dist="39000" dir="5460000" algn="tl">
                  <a:srgbClr val="000000">
                    <a:alpha val="38000"/>
                  </a:srgbClr>
                </a:outerShdw>
              </a:effectLst>
              <a:latin typeface="Segoe Print" pitchFamily="2" charset="0"/>
            </a:endParaRPr>
          </a:p>
          <a:p>
            <a:pPr marL="514350" indent="-514350">
              <a:buAutoNum type="arabicPeriod"/>
            </a:pPr>
            <a:r>
              <a:rPr lang="en-US" sz="2800" b="1" cap="none" spc="0" dirty="0">
                <a:ln w="11430"/>
                <a:solidFill>
                  <a:srgbClr val="FF0000"/>
                </a:solidFill>
                <a:effectLst>
                  <a:outerShdw blurRad="50800" dist="39000" dir="5460000" algn="tl">
                    <a:srgbClr val="000000">
                      <a:alpha val="38000"/>
                    </a:srgbClr>
                  </a:outerShdw>
                </a:effectLst>
                <a:latin typeface="Papyrus" pitchFamily="66" charset="0"/>
              </a:rPr>
              <a:t>Found in: </a:t>
            </a:r>
            <a:br>
              <a:rPr lang="en-US" sz="2800" b="1" cap="none" spc="0" dirty="0">
                <a:ln w="11430"/>
                <a:solidFill>
                  <a:srgbClr val="FF0000"/>
                </a:solidFill>
                <a:effectLst>
                  <a:outerShdw blurRad="50800" dist="39000" dir="5460000" algn="tl">
                    <a:srgbClr val="000000">
                      <a:alpha val="38000"/>
                    </a:srgbClr>
                  </a:outerShdw>
                </a:effectLst>
                <a:latin typeface="Papyrus" pitchFamily="66" charset="0"/>
              </a:rPr>
            </a:br>
            <a:r>
              <a:rPr lang="en-US" sz="2800" b="1" cap="none" spc="0" dirty="0" err="1">
                <a:ln w="11430"/>
                <a:solidFill>
                  <a:srgbClr val="FF0000"/>
                </a:solidFill>
                <a:effectLst>
                  <a:outerShdw blurRad="50800" dist="39000" dir="5460000" algn="tl">
                    <a:srgbClr val="000000">
                      <a:alpha val="38000"/>
                    </a:srgbClr>
                  </a:outerShdw>
                </a:effectLst>
                <a:latin typeface="Papyrus" pitchFamily="66" charset="0"/>
              </a:rPr>
              <a:t>vs</a:t>
            </a:r>
            <a:r>
              <a:rPr lang="en-US" sz="2800" b="1" cap="none" spc="0" dirty="0">
                <a:ln w="11430"/>
                <a:solidFill>
                  <a:srgbClr val="FF0000"/>
                </a:solidFill>
                <a:effectLst>
                  <a:outerShdw blurRad="50800" dist="39000" dir="5460000" algn="tl">
                    <a:srgbClr val="000000">
                      <a:alpha val="38000"/>
                    </a:srgbClr>
                  </a:outerShdw>
                </a:effectLst>
                <a:latin typeface="Papyrus" pitchFamily="66" charset="0"/>
              </a:rPr>
              <a:t> 28, 30, 31.</a:t>
            </a:r>
          </a:p>
          <a:p>
            <a:pPr marL="514350" indent="-514350">
              <a:buFontTx/>
              <a:buAutoNum type="arabicPeriod"/>
            </a:pPr>
            <a:r>
              <a:rPr lang="en-US" sz="2800" b="1" dirty="0">
                <a:ln w="11430"/>
                <a:solidFill>
                  <a:srgbClr val="002060"/>
                </a:solidFill>
                <a:effectLst>
                  <a:outerShdw blurRad="50800" dist="39000" dir="5460000" algn="tl">
                    <a:srgbClr val="000000">
                      <a:alpha val="38000"/>
                    </a:srgbClr>
                  </a:outerShdw>
                </a:effectLst>
                <a:latin typeface="Papyrus" pitchFamily="66" charset="0"/>
              </a:rPr>
              <a:t>Timeframe:  24 hrs.</a:t>
            </a:r>
          </a:p>
          <a:p>
            <a:pPr marL="514350" indent="-514350">
              <a:buFont typeface="Wingdings" pitchFamily="2" charset="2"/>
              <a:buChar char="§"/>
            </a:pPr>
            <a:r>
              <a:rPr lang="en-US" sz="2800" b="1" dirty="0">
                <a:ln w="11430"/>
                <a:solidFill>
                  <a:srgbClr val="002060"/>
                </a:solidFill>
                <a:effectLst>
                  <a:outerShdw blurRad="50800" dist="39000" dir="5460000" algn="tl">
                    <a:srgbClr val="000000">
                      <a:alpha val="38000"/>
                    </a:srgbClr>
                  </a:outerShdw>
                </a:effectLst>
                <a:latin typeface="Papyrus" pitchFamily="66" charset="0"/>
              </a:rPr>
              <a:t> on the full 10</a:t>
            </a:r>
            <a:r>
              <a:rPr lang="en-US" sz="2800" b="1" baseline="30000" dirty="0">
                <a:ln w="11430"/>
                <a:solidFill>
                  <a:srgbClr val="002060"/>
                </a:solidFill>
                <a:effectLst>
                  <a:outerShdw blurRad="50800" dist="39000" dir="5460000" algn="tl">
                    <a:srgbClr val="000000">
                      <a:alpha val="38000"/>
                    </a:srgbClr>
                  </a:outerShdw>
                </a:effectLst>
                <a:latin typeface="Papyrus" pitchFamily="66" charset="0"/>
              </a:rPr>
              <a:t>th</a:t>
            </a:r>
            <a:r>
              <a:rPr lang="en-US" sz="2800" b="1" dirty="0">
                <a:ln w="11430"/>
                <a:solidFill>
                  <a:srgbClr val="002060"/>
                </a:solidFill>
                <a:effectLst>
                  <a:outerShdw blurRad="50800" dist="39000" dir="5460000" algn="tl">
                    <a:srgbClr val="000000">
                      <a:alpha val="38000"/>
                    </a:srgbClr>
                  </a:outerShdw>
                </a:effectLst>
                <a:latin typeface="Papyrus" pitchFamily="66" charset="0"/>
              </a:rPr>
              <a:t> day, </a:t>
            </a:r>
            <a:br>
              <a:rPr lang="en-US" sz="2800" b="1" dirty="0">
                <a:ln w="11430"/>
                <a:solidFill>
                  <a:srgbClr val="002060"/>
                </a:solidFill>
                <a:effectLst>
                  <a:outerShdw blurRad="50800" dist="39000" dir="5460000" algn="tl">
                    <a:srgbClr val="000000">
                      <a:alpha val="38000"/>
                    </a:srgbClr>
                  </a:outerShdw>
                </a:effectLst>
                <a:latin typeface="Papyrus" pitchFamily="66" charset="0"/>
              </a:rPr>
            </a:br>
            <a:r>
              <a:rPr lang="en-US" sz="2800" b="1" dirty="0">
                <a:ln w="11430"/>
                <a:solidFill>
                  <a:srgbClr val="002060"/>
                </a:solidFill>
                <a:effectLst>
                  <a:outerShdw blurRad="50800" dist="39000" dir="5460000" algn="tl">
                    <a:srgbClr val="000000">
                      <a:alpha val="38000"/>
                    </a:srgbClr>
                  </a:outerShdw>
                </a:effectLst>
                <a:latin typeface="Papyrus" pitchFamily="66" charset="0"/>
              </a:rPr>
              <a:t>7</a:t>
            </a:r>
            <a:r>
              <a:rPr lang="en-US" sz="2800" b="1" baseline="30000" dirty="0">
                <a:ln w="11430"/>
                <a:solidFill>
                  <a:srgbClr val="002060"/>
                </a:solidFill>
                <a:effectLst>
                  <a:outerShdw blurRad="50800" dist="39000" dir="5460000" algn="tl">
                    <a:srgbClr val="000000">
                      <a:alpha val="38000"/>
                    </a:srgbClr>
                  </a:outerShdw>
                </a:effectLst>
                <a:latin typeface="Papyrus" pitchFamily="66" charset="0"/>
              </a:rPr>
              <a:t>th</a:t>
            </a:r>
            <a:r>
              <a:rPr lang="en-US" sz="2800" b="1" dirty="0">
                <a:ln w="11430"/>
                <a:solidFill>
                  <a:srgbClr val="002060"/>
                </a:solidFill>
                <a:effectLst>
                  <a:outerShdw blurRad="50800" dist="39000" dir="5460000" algn="tl">
                    <a:srgbClr val="000000">
                      <a:alpha val="38000"/>
                    </a:srgbClr>
                  </a:outerShdw>
                </a:effectLst>
                <a:latin typeface="Papyrus" pitchFamily="66" charset="0"/>
              </a:rPr>
              <a:t> month;</a:t>
            </a:r>
          </a:p>
          <a:p>
            <a:pPr marL="514350" indent="-514350">
              <a:buFont typeface="Wingdings" pitchFamily="2" charset="2"/>
              <a:buChar char="§"/>
            </a:pPr>
            <a:r>
              <a:rPr lang="en-US" sz="2800" b="1" dirty="0">
                <a:ln w="11430"/>
                <a:solidFill>
                  <a:srgbClr val="002060"/>
                </a:solidFill>
                <a:effectLst>
                  <a:outerShdw blurRad="50800" dist="39000" dir="5460000" algn="tl">
                    <a:srgbClr val="000000">
                      <a:alpha val="38000"/>
                    </a:srgbClr>
                  </a:outerShdw>
                </a:effectLst>
                <a:latin typeface="Papyrus" pitchFamily="66" charset="0"/>
              </a:rPr>
              <a:t>(</a:t>
            </a:r>
            <a:r>
              <a:rPr lang="en-US" sz="2800" b="1" dirty="0">
                <a:ln w="11430"/>
                <a:solidFill>
                  <a:srgbClr val="E329D6"/>
                </a:solidFill>
                <a:effectLst>
                  <a:outerShdw blurRad="50800" dist="39000" dir="5460000" algn="tl">
                    <a:srgbClr val="000000">
                      <a:alpha val="38000"/>
                    </a:srgbClr>
                  </a:outerShdw>
                </a:effectLst>
                <a:latin typeface="Papyrus" pitchFamily="66" charset="0"/>
              </a:rPr>
              <a:t>dawn</a:t>
            </a:r>
            <a:r>
              <a:rPr lang="en-US" sz="2800" b="1" dirty="0">
                <a:ln w="11430"/>
                <a:solidFill>
                  <a:srgbClr val="002060"/>
                </a:solidFill>
                <a:effectLst>
                  <a:outerShdw blurRad="50800" dist="39000" dir="5460000" algn="tl">
                    <a:srgbClr val="000000">
                      <a:alpha val="38000"/>
                    </a:srgbClr>
                  </a:outerShdw>
                </a:effectLst>
                <a:latin typeface="Papyrus" pitchFamily="66" charset="0"/>
              </a:rPr>
              <a:t> to </a:t>
            </a:r>
            <a:r>
              <a:rPr lang="en-US" sz="2800" b="1" dirty="0">
                <a:ln w="11430"/>
                <a:solidFill>
                  <a:srgbClr val="E329D6"/>
                </a:solidFill>
                <a:effectLst>
                  <a:outerShdw blurRad="50800" dist="39000" dir="5460000" algn="tl">
                    <a:srgbClr val="000000">
                      <a:alpha val="38000"/>
                    </a:srgbClr>
                  </a:outerShdw>
                </a:effectLst>
                <a:latin typeface="Papyrus" pitchFamily="66" charset="0"/>
              </a:rPr>
              <a:t>dawn</a:t>
            </a:r>
            <a:r>
              <a:rPr lang="en-US" sz="2800" b="1" dirty="0">
                <a:ln w="11430"/>
                <a:solidFill>
                  <a:srgbClr val="002060"/>
                </a:solidFill>
                <a:effectLst>
                  <a:outerShdw blurRad="50800" dist="39000" dir="5460000" algn="tl">
                    <a:srgbClr val="000000">
                      <a:alpha val="38000"/>
                    </a:srgbClr>
                  </a:outerShdw>
                </a:effectLst>
                <a:latin typeface="Papyrus" pitchFamily="66" charset="0"/>
              </a:rPr>
              <a:t>).</a:t>
            </a:r>
            <a:br>
              <a:rPr lang="en-US" sz="2800" b="1" dirty="0">
                <a:ln w="11430"/>
                <a:solidFill>
                  <a:srgbClr val="002060"/>
                </a:solidFill>
                <a:effectLst>
                  <a:outerShdw blurRad="50800" dist="39000" dir="5460000" algn="tl">
                    <a:srgbClr val="000000">
                      <a:alpha val="38000"/>
                    </a:srgbClr>
                  </a:outerShdw>
                </a:effectLst>
                <a:latin typeface="Papyrus" pitchFamily="66" charset="0"/>
              </a:rPr>
            </a:br>
            <a:endParaRPr lang="en-US" sz="2800" b="1" dirty="0">
              <a:ln w="11430"/>
              <a:solidFill>
                <a:srgbClr val="002060"/>
              </a:solidFill>
              <a:effectLst>
                <a:outerShdw blurRad="50800" dist="39000" dir="5460000" algn="tl">
                  <a:srgbClr val="000000">
                    <a:alpha val="38000"/>
                  </a:srgbClr>
                </a:outerShdw>
              </a:effectLst>
              <a:latin typeface="Papyrus" pitchFamily="66" charset="0"/>
            </a:endParaRPr>
          </a:p>
        </p:txBody>
      </p:sp>
      <p:sp>
        <p:nvSpPr>
          <p:cNvPr id="11" name="Rectangle 10"/>
          <p:cNvSpPr/>
          <p:nvPr/>
        </p:nvSpPr>
        <p:spPr>
          <a:xfrm>
            <a:off x="5239890" y="1585764"/>
            <a:ext cx="3744874" cy="4154984"/>
          </a:xfrm>
          <a:prstGeom prst="rect">
            <a:avLst/>
          </a:prstGeom>
          <a:solidFill>
            <a:schemeClr val="accent4">
              <a:lumMod val="20000"/>
              <a:lumOff val="80000"/>
              <a:alpha val="21000"/>
            </a:schemeClr>
          </a:solidFill>
          <a:ln w="57150">
            <a:solidFill>
              <a:schemeClr val="accent1"/>
            </a:solidFill>
          </a:ln>
          <a:scene3d>
            <a:camera prst="orthographicFront"/>
            <a:lightRig rig="flat" dir="tl">
              <a:rot lat="0" lon="0" rev="6600000"/>
            </a:lightRig>
          </a:scene3d>
          <a:sp3d>
            <a:bevelT prst="relaxedInse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800" b="1" dirty="0">
                <a:ln w="11430"/>
                <a:solidFill>
                  <a:srgbClr val="00B050"/>
                </a:solidFill>
                <a:effectLst>
                  <a:outerShdw blurRad="50800" dist="39000" dir="5460000" algn="tl">
                    <a:srgbClr val="000000">
                      <a:alpha val="38000"/>
                    </a:srgbClr>
                  </a:outerShdw>
                </a:effectLst>
                <a:latin typeface="Segoe Print" pitchFamily="2" charset="0"/>
              </a:rPr>
              <a:t>“afflict your soul”</a:t>
            </a:r>
            <a:br>
              <a:rPr lang="en-US" sz="2800" b="1" dirty="0">
                <a:ln w="11430"/>
                <a:solidFill>
                  <a:srgbClr val="00B050"/>
                </a:solidFill>
                <a:effectLst>
                  <a:outerShdw blurRad="50800" dist="39000" dir="5460000" algn="tl">
                    <a:srgbClr val="000000">
                      <a:alpha val="38000"/>
                    </a:srgbClr>
                  </a:outerShdw>
                </a:effectLst>
                <a:latin typeface="Segoe Print" pitchFamily="2" charset="0"/>
              </a:rPr>
            </a:br>
            <a:r>
              <a:rPr lang="en-US" sz="2800" b="1" dirty="0">
                <a:ln w="11430"/>
                <a:solidFill>
                  <a:srgbClr val="00B050"/>
                </a:solidFill>
                <a:effectLst>
                  <a:outerShdw blurRad="50800" dist="39000" dir="5460000" algn="tl">
                    <a:srgbClr val="000000">
                      <a:alpha val="38000"/>
                    </a:srgbClr>
                  </a:outerShdw>
                </a:effectLst>
                <a:latin typeface="Segoe Print" pitchFamily="2" charset="0"/>
              </a:rPr>
              <a:t/>
            </a:r>
            <a:br>
              <a:rPr lang="en-US" sz="2800" b="1" dirty="0">
                <a:ln w="11430"/>
                <a:solidFill>
                  <a:srgbClr val="00B050"/>
                </a:solidFill>
                <a:effectLst>
                  <a:outerShdw blurRad="50800" dist="39000" dir="5460000" algn="tl">
                    <a:srgbClr val="000000">
                      <a:alpha val="38000"/>
                    </a:srgbClr>
                  </a:outerShdw>
                </a:effectLst>
                <a:latin typeface="Segoe Print" pitchFamily="2" charset="0"/>
              </a:rPr>
            </a:br>
            <a:endParaRPr lang="en-US" sz="1200" b="1" cap="none" spc="0" dirty="0">
              <a:ln w="11430"/>
              <a:solidFill>
                <a:srgbClr val="00B050"/>
              </a:solidFill>
              <a:effectLst>
                <a:outerShdw blurRad="50800" dist="39000" dir="5460000" algn="tl">
                  <a:srgbClr val="000000">
                    <a:alpha val="38000"/>
                  </a:srgbClr>
                </a:outerShdw>
              </a:effectLst>
              <a:latin typeface="Segoe Print" pitchFamily="2" charset="0"/>
            </a:endParaRPr>
          </a:p>
          <a:p>
            <a:pPr marL="514350" indent="-514350">
              <a:buAutoNum type="arabicPeriod"/>
            </a:pPr>
            <a:r>
              <a:rPr lang="en-US" sz="2800" b="1" dirty="0">
                <a:ln w="11430"/>
                <a:solidFill>
                  <a:srgbClr val="00B050"/>
                </a:solidFill>
                <a:effectLst>
                  <a:outerShdw blurRad="50800" dist="39000" dir="5460000" algn="tl">
                    <a:srgbClr val="000000">
                      <a:alpha val="38000"/>
                    </a:srgbClr>
                  </a:outerShdw>
                </a:effectLst>
                <a:latin typeface="Papyrus" pitchFamily="66" charset="0"/>
              </a:rPr>
              <a:t>Found in:</a:t>
            </a:r>
            <a:br>
              <a:rPr lang="en-US" sz="2800" b="1" dirty="0">
                <a:ln w="11430"/>
                <a:solidFill>
                  <a:srgbClr val="00B050"/>
                </a:solidFill>
                <a:effectLst>
                  <a:outerShdw blurRad="50800" dist="39000" dir="5460000" algn="tl">
                    <a:srgbClr val="000000">
                      <a:alpha val="38000"/>
                    </a:srgbClr>
                  </a:outerShdw>
                </a:effectLst>
                <a:latin typeface="Papyrus" pitchFamily="66" charset="0"/>
              </a:rPr>
            </a:br>
            <a:r>
              <a:rPr lang="en-US" sz="2800" b="1" dirty="0" err="1">
                <a:ln w="11430"/>
                <a:solidFill>
                  <a:srgbClr val="00B050"/>
                </a:solidFill>
                <a:effectLst>
                  <a:outerShdw blurRad="50800" dist="39000" dir="5460000" algn="tl">
                    <a:srgbClr val="000000">
                      <a:alpha val="38000"/>
                    </a:srgbClr>
                  </a:outerShdw>
                </a:effectLst>
                <a:latin typeface="Papyrus" pitchFamily="66" charset="0"/>
              </a:rPr>
              <a:t>vs</a:t>
            </a:r>
            <a:r>
              <a:rPr lang="en-US" sz="2800" b="1" dirty="0">
                <a:ln w="11430"/>
                <a:solidFill>
                  <a:srgbClr val="00B050"/>
                </a:solidFill>
                <a:effectLst>
                  <a:outerShdw blurRad="50800" dist="39000" dir="5460000" algn="tl">
                    <a:srgbClr val="000000">
                      <a:alpha val="38000"/>
                    </a:srgbClr>
                  </a:outerShdw>
                </a:effectLst>
                <a:latin typeface="Papyrus" pitchFamily="66" charset="0"/>
              </a:rPr>
              <a:t> 27, 29, 32.</a:t>
            </a:r>
          </a:p>
          <a:p>
            <a:pPr marL="514350" indent="-514350">
              <a:buAutoNum type="arabicPeriod"/>
            </a:pPr>
            <a:r>
              <a:rPr lang="en-US" sz="2800" b="1" dirty="0">
                <a:ln w="11430">
                  <a:solidFill>
                    <a:srgbClr val="002060"/>
                  </a:solidFill>
                </a:ln>
                <a:solidFill>
                  <a:srgbClr val="002060"/>
                </a:solidFill>
                <a:effectLst>
                  <a:outerShdw blurRad="50800" dist="39000" dir="5460000" algn="tl">
                    <a:srgbClr val="000000">
                      <a:alpha val="38000"/>
                    </a:srgbClr>
                  </a:outerShdw>
                </a:effectLst>
                <a:latin typeface="Papyrus" pitchFamily="66" charset="0"/>
              </a:rPr>
              <a:t>Timeframe:  24 hrs.</a:t>
            </a:r>
          </a:p>
          <a:p>
            <a:pPr marL="514350" indent="-514350">
              <a:buFont typeface="Wingdings" pitchFamily="2" charset="2"/>
              <a:buChar char="§"/>
            </a:pPr>
            <a:r>
              <a:rPr lang="en-US" sz="2800" b="1" dirty="0">
                <a:ln w="11430">
                  <a:solidFill>
                    <a:srgbClr val="002060"/>
                  </a:solidFill>
                </a:ln>
                <a:solidFill>
                  <a:srgbClr val="002060"/>
                </a:solidFill>
                <a:effectLst>
                  <a:outerShdw blurRad="50800" dist="39000" dir="5460000" algn="tl">
                    <a:srgbClr val="000000">
                      <a:alpha val="38000"/>
                    </a:srgbClr>
                  </a:outerShdw>
                </a:effectLst>
                <a:latin typeface="Papyrus" pitchFamily="66" charset="0"/>
              </a:rPr>
              <a:t>12 hrs. </a:t>
            </a:r>
            <a:r>
              <a:rPr lang="en-US" sz="2800" b="1" dirty="0">
                <a:ln w="11430"/>
                <a:solidFill>
                  <a:srgbClr val="00B050"/>
                </a:solidFill>
                <a:effectLst>
                  <a:outerShdw blurRad="50800" dist="39000" dir="5460000" algn="tl">
                    <a:srgbClr val="000000">
                      <a:alpha val="38000"/>
                    </a:srgbClr>
                  </a:outerShdw>
                </a:effectLst>
                <a:latin typeface="Papyrus" pitchFamily="66" charset="0"/>
              </a:rPr>
              <a:t>9</a:t>
            </a:r>
            <a:r>
              <a:rPr lang="en-US" sz="2800" b="1" baseline="30000" dirty="0">
                <a:ln w="11430"/>
                <a:solidFill>
                  <a:srgbClr val="00B050"/>
                </a:solidFill>
                <a:effectLst>
                  <a:outerShdw blurRad="50800" dist="39000" dir="5460000" algn="tl">
                    <a:srgbClr val="000000">
                      <a:alpha val="38000"/>
                    </a:srgbClr>
                  </a:outerShdw>
                </a:effectLst>
                <a:latin typeface="Papyrus" pitchFamily="66" charset="0"/>
              </a:rPr>
              <a:t>th</a:t>
            </a:r>
            <a:r>
              <a:rPr lang="en-US" sz="2800" b="1" dirty="0">
                <a:ln w="11430"/>
                <a:solidFill>
                  <a:srgbClr val="00B050"/>
                </a:solidFill>
                <a:effectLst>
                  <a:outerShdw blurRad="50800" dist="39000" dir="5460000" algn="tl">
                    <a:srgbClr val="000000">
                      <a:alpha val="38000"/>
                    </a:srgbClr>
                  </a:outerShdw>
                </a:effectLst>
                <a:latin typeface="Papyrus" pitchFamily="66" charset="0"/>
              </a:rPr>
              <a:t> day </a:t>
            </a:r>
            <a:r>
              <a:rPr lang="en-US" sz="2800" b="1" dirty="0">
                <a:ln w="11430"/>
                <a:solidFill>
                  <a:srgbClr val="002060"/>
                </a:solidFill>
                <a:effectLst>
                  <a:outerShdw blurRad="50800" dist="39000" dir="5460000" algn="tl">
                    <a:srgbClr val="000000">
                      <a:alpha val="38000"/>
                    </a:srgbClr>
                  </a:outerShdw>
                </a:effectLst>
                <a:latin typeface="Papyrus" pitchFamily="66" charset="0"/>
              </a:rPr>
              <a:t>(</a:t>
            </a:r>
            <a:r>
              <a:rPr lang="en-US" sz="2800" b="1" dirty="0">
                <a:ln w="11430"/>
                <a:solidFill>
                  <a:schemeClr val="accent2">
                    <a:lumMod val="50000"/>
                  </a:schemeClr>
                </a:solidFill>
                <a:effectLst>
                  <a:outerShdw blurRad="50800" dist="39000" dir="5460000" algn="tl">
                    <a:srgbClr val="000000">
                      <a:alpha val="38000"/>
                    </a:srgbClr>
                  </a:outerShdw>
                </a:effectLst>
                <a:latin typeface="Papyrus" pitchFamily="66" charset="0"/>
              </a:rPr>
              <a:t>dusk</a:t>
            </a:r>
            <a:r>
              <a:rPr lang="en-US" sz="2800" b="1" dirty="0">
                <a:ln w="11430"/>
                <a:solidFill>
                  <a:srgbClr val="002060"/>
                </a:solidFill>
                <a:effectLst>
                  <a:outerShdw blurRad="50800" dist="39000" dir="5460000" algn="tl">
                    <a:srgbClr val="000000">
                      <a:alpha val="38000"/>
                    </a:srgbClr>
                  </a:outerShdw>
                </a:effectLst>
                <a:latin typeface="Papyrus" pitchFamily="66" charset="0"/>
              </a:rPr>
              <a:t> to </a:t>
            </a:r>
            <a:r>
              <a:rPr lang="en-US" sz="2800" b="1" dirty="0">
                <a:ln w="11430"/>
                <a:solidFill>
                  <a:srgbClr val="E329D6"/>
                </a:solidFill>
                <a:effectLst>
                  <a:outerShdw blurRad="50800" dist="39000" dir="5460000" algn="tl">
                    <a:srgbClr val="000000">
                      <a:alpha val="38000"/>
                    </a:srgbClr>
                  </a:outerShdw>
                </a:effectLst>
                <a:latin typeface="Papyrus" pitchFamily="66" charset="0"/>
              </a:rPr>
              <a:t>dawn</a:t>
            </a:r>
            <a:r>
              <a:rPr lang="en-US" sz="2800" b="1" dirty="0">
                <a:ln w="11430"/>
                <a:solidFill>
                  <a:srgbClr val="002060"/>
                </a:solidFill>
                <a:effectLst>
                  <a:outerShdw blurRad="50800" dist="39000" dir="5460000" algn="tl">
                    <a:srgbClr val="000000">
                      <a:alpha val="38000"/>
                    </a:srgbClr>
                  </a:outerShdw>
                </a:effectLst>
                <a:latin typeface="Papyrus" pitchFamily="66" charset="0"/>
              </a:rPr>
              <a:t>);</a:t>
            </a:r>
          </a:p>
          <a:p>
            <a:pPr marL="514350" indent="-514350">
              <a:buFont typeface="Wingdings" pitchFamily="2" charset="2"/>
              <a:buChar char="§"/>
            </a:pPr>
            <a:r>
              <a:rPr lang="en-US" sz="2800" b="1" dirty="0">
                <a:ln w="11430"/>
                <a:solidFill>
                  <a:srgbClr val="002060"/>
                </a:solidFill>
                <a:effectLst>
                  <a:outerShdw blurRad="50800" dist="39000" dir="5460000" algn="tl">
                    <a:srgbClr val="000000">
                      <a:alpha val="38000"/>
                    </a:srgbClr>
                  </a:outerShdw>
                </a:effectLst>
                <a:latin typeface="Papyrus" pitchFamily="66" charset="0"/>
              </a:rPr>
              <a:t>12 hrs. </a:t>
            </a:r>
            <a:r>
              <a:rPr lang="en-US" sz="2800" b="1" dirty="0">
                <a:ln w="11430"/>
                <a:solidFill>
                  <a:srgbClr val="FF0000"/>
                </a:solidFill>
                <a:effectLst>
                  <a:outerShdw blurRad="50800" dist="39000" dir="5460000" algn="tl">
                    <a:srgbClr val="000000">
                      <a:alpha val="38000"/>
                    </a:srgbClr>
                  </a:outerShdw>
                </a:effectLst>
                <a:latin typeface="Papyrus" pitchFamily="66" charset="0"/>
              </a:rPr>
              <a:t>10</a:t>
            </a:r>
            <a:r>
              <a:rPr lang="en-US" sz="2800" b="1" baseline="30000" dirty="0">
                <a:ln w="11430"/>
                <a:solidFill>
                  <a:srgbClr val="FF0000"/>
                </a:solidFill>
                <a:effectLst>
                  <a:outerShdw blurRad="50800" dist="39000" dir="5460000" algn="tl">
                    <a:srgbClr val="000000">
                      <a:alpha val="38000"/>
                    </a:srgbClr>
                  </a:outerShdw>
                </a:effectLst>
                <a:latin typeface="Papyrus" pitchFamily="66" charset="0"/>
              </a:rPr>
              <a:t>th</a:t>
            </a:r>
            <a:r>
              <a:rPr lang="en-US" sz="2800" b="1" dirty="0">
                <a:ln w="11430"/>
                <a:solidFill>
                  <a:srgbClr val="FF0000"/>
                </a:solidFill>
                <a:effectLst>
                  <a:outerShdw blurRad="50800" dist="39000" dir="5460000" algn="tl">
                    <a:srgbClr val="000000">
                      <a:alpha val="38000"/>
                    </a:srgbClr>
                  </a:outerShdw>
                </a:effectLst>
                <a:latin typeface="Papyrus" pitchFamily="66" charset="0"/>
              </a:rPr>
              <a:t> day</a:t>
            </a:r>
            <a:br>
              <a:rPr lang="en-US" sz="2800" b="1" dirty="0">
                <a:ln w="11430"/>
                <a:solidFill>
                  <a:srgbClr val="FF0000"/>
                </a:solidFill>
                <a:effectLst>
                  <a:outerShdw blurRad="50800" dist="39000" dir="5460000" algn="tl">
                    <a:srgbClr val="000000">
                      <a:alpha val="38000"/>
                    </a:srgbClr>
                  </a:outerShdw>
                </a:effectLst>
                <a:latin typeface="Papyrus" pitchFamily="66" charset="0"/>
              </a:rPr>
            </a:br>
            <a:r>
              <a:rPr lang="en-US" sz="2800" b="1" dirty="0">
                <a:ln w="11430"/>
                <a:solidFill>
                  <a:srgbClr val="002060"/>
                </a:solidFill>
                <a:effectLst>
                  <a:outerShdw blurRad="50800" dist="39000" dir="5460000" algn="tl">
                    <a:srgbClr val="000000">
                      <a:alpha val="38000"/>
                    </a:srgbClr>
                  </a:outerShdw>
                </a:effectLst>
                <a:latin typeface="Papyrus" pitchFamily="66" charset="0"/>
              </a:rPr>
              <a:t>(</a:t>
            </a:r>
            <a:r>
              <a:rPr lang="en-US" sz="2800" b="1" dirty="0">
                <a:ln w="11430"/>
                <a:solidFill>
                  <a:srgbClr val="E329D6"/>
                </a:solidFill>
                <a:effectLst>
                  <a:outerShdw blurRad="50800" dist="39000" dir="5460000" algn="tl">
                    <a:srgbClr val="000000">
                      <a:alpha val="38000"/>
                    </a:srgbClr>
                  </a:outerShdw>
                </a:effectLst>
                <a:latin typeface="Papyrus" pitchFamily="66" charset="0"/>
              </a:rPr>
              <a:t>dawn</a:t>
            </a:r>
            <a:r>
              <a:rPr lang="en-US" sz="2800" b="1" dirty="0">
                <a:ln w="11430"/>
                <a:solidFill>
                  <a:srgbClr val="002060"/>
                </a:solidFill>
                <a:effectLst>
                  <a:outerShdw blurRad="50800" dist="39000" dir="5460000" algn="tl">
                    <a:srgbClr val="000000">
                      <a:alpha val="38000"/>
                    </a:srgbClr>
                  </a:outerShdw>
                </a:effectLst>
                <a:latin typeface="Papyrus" pitchFamily="66" charset="0"/>
              </a:rPr>
              <a:t> to </a:t>
            </a:r>
            <a:r>
              <a:rPr lang="en-US" sz="2800" b="1" dirty="0">
                <a:ln w="11430"/>
                <a:solidFill>
                  <a:schemeClr val="accent2">
                    <a:lumMod val="50000"/>
                  </a:schemeClr>
                </a:solidFill>
                <a:effectLst>
                  <a:outerShdw blurRad="50800" dist="39000" dir="5460000" algn="tl">
                    <a:srgbClr val="000000">
                      <a:alpha val="38000"/>
                    </a:srgbClr>
                  </a:outerShdw>
                </a:effectLst>
                <a:latin typeface="Papyrus" pitchFamily="66" charset="0"/>
              </a:rPr>
              <a:t>dusk</a:t>
            </a:r>
            <a:r>
              <a:rPr lang="en-US" sz="2800" b="1" dirty="0">
                <a:ln w="11430"/>
                <a:solidFill>
                  <a:srgbClr val="002060"/>
                </a:solidFill>
                <a:effectLst>
                  <a:outerShdw blurRad="50800" dist="39000" dir="5460000" algn="tl">
                    <a:srgbClr val="000000">
                      <a:alpha val="38000"/>
                    </a:srgbClr>
                  </a:outerShdw>
                </a:effectLst>
                <a:latin typeface="Papyrus" pitchFamily="66" charset="0"/>
              </a:rPr>
              <a:t>).</a:t>
            </a:r>
          </a:p>
        </p:txBody>
      </p:sp>
      <p:sp>
        <p:nvSpPr>
          <p:cNvPr id="12" name="Rectangle 11"/>
          <p:cNvSpPr/>
          <p:nvPr/>
        </p:nvSpPr>
        <p:spPr>
          <a:xfrm>
            <a:off x="9159560" y="1585764"/>
            <a:ext cx="2656410" cy="4031873"/>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200" b="1" dirty="0">
                <a:ln w="10541" cmpd="sng">
                  <a:solidFill>
                    <a:schemeClr val="accent6">
                      <a:lumMod val="50000"/>
                    </a:schemeClr>
                  </a:solidFill>
                  <a:prstDash val="solid"/>
                </a:ln>
                <a:solidFill>
                  <a:schemeClr val="accent6">
                    <a:lumMod val="60000"/>
                    <a:lumOff val="40000"/>
                  </a:schemeClr>
                </a:solidFill>
                <a:latin typeface="Berlin Sans FB Demi" panose="020E0802020502020306" pitchFamily="34" charset="0"/>
              </a:rPr>
              <a:t>Obedience </a:t>
            </a:r>
            <a:br>
              <a:rPr lang="en-US" sz="3200" b="1" dirty="0">
                <a:ln w="10541" cmpd="sng">
                  <a:solidFill>
                    <a:schemeClr val="accent6">
                      <a:lumMod val="50000"/>
                    </a:schemeClr>
                  </a:solidFill>
                  <a:prstDash val="solid"/>
                </a:ln>
                <a:solidFill>
                  <a:schemeClr val="accent6">
                    <a:lumMod val="60000"/>
                    <a:lumOff val="40000"/>
                  </a:schemeClr>
                </a:solidFill>
                <a:latin typeface="Berlin Sans FB Demi" panose="020E0802020502020306" pitchFamily="34" charset="0"/>
              </a:rPr>
            </a:br>
            <a:r>
              <a:rPr lang="en-US" sz="3200" b="1" dirty="0">
                <a:ln w="10541" cmpd="sng">
                  <a:solidFill>
                    <a:schemeClr val="accent6">
                      <a:lumMod val="50000"/>
                    </a:schemeClr>
                  </a:solidFill>
                  <a:prstDash val="solid"/>
                </a:ln>
                <a:solidFill>
                  <a:schemeClr val="accent6">
                    <a:lumMod val="60000"/>
                    <a:lumOff val="40000"/>
                  </a:schemeClr>
                </a:solidFill>
                <a:latin typeface="Berlin Sans FB Demi" panose="020E0802020502020306" pitchFamily="34" charset="0"/>
              </a:rPr>
              <a:t>to both requirements was called </a:t>
            </a:r>
            <a:br>
              <a:rPr lang="en-US" sz="3200" b="1" dirty="0">
                <a:ln w="10541" cmpd="sng">
                  <a:solidFill>
                    <a:schemeClr val="accent6">
                      <a:lumMod val="50000"/>
                    </a:schemeClr>
                  </a:solidFill>
                  <a:prstDash val="solid"/>
                </a:ln>
                <a:solidFill>
                  <a:schemeClr val="accent6">
                    <a:lumMod val="60000"/>
                    <a:lumOff val="40000"/>
                  </a:schemeClr>
                </a:solidFill>
                <a:latin typeface="Berlin Sans FB Demi" panose="020E0802020502020306" pitchFamily="34" charset="0"/>
              </a:rPr>
            </a:br>
            <a:r>
              <a:rPr lang="en-US" sz="3200" b="1" dirty="0">
                <a:ln w="10541" cmpd="sng">
                  <a:solidFill>
                    <a:schemeClr val="accent6">
                      <a:lumMod val="50000"/>
                    </a:schemeClr>
                  </a:solidFill>
                  <a:prstDash val="solid"/>
                </a:ln>
                <a:solidFill>
                  <a:schemeClr val="accent6">
                    <a:lumMod val="60000"/>
                    <a:lumOff val="40000"/>
                  </a:schemeClr>
                </a:solidFill>
                <a:latin typeface="Berlin Sans FB Demi" panose="020E0802020502020306" pitchFamily="34" charset="0"/>
              </a:rPr>
              <a:t>“</a:t>
            </a:r>
            <a:r>
              <a:rPr lang="en-US" sz="3200" b="1" dirty="0">
                <a:ln w="10541" cmpd="sng">
                  <a:solidFill>
                    <a:schemeClr val="accent6">
                      <a:lumMod val="50000"/>
                    </a:schemeClr>
                  </a:solidFill>
                  <a:prstDash val="solid"/>
                </a:ln>
                <a:solidFill>
                  <a:srgbClr val="7030A0"/>
                </a:solidFill>
                <a:latin typeface="Berlin Sans FB Demi" panose="020E0802020502020306" pitchFamily="34" charset="0"/>
              </a:rPr>
              <a:t>celebrating</a:t>
            </a:r>
            <a:r>
              <a:rPr lang="en-US" sz="3200" b="1" dirty="0">
                <a:ln w="10541" cmpd="sng">
                  <a:solidFill>
                    <a:schemeClr val="accent6">
                      <a:lumMod val="50000"/>
                    </a:schemeClr>
                  </a:solidFill>
                  <a:prstDash val="solid"/>
                </a:ln>
                <a:solidFill>
                  <a:schemeClr val="accent6">
                    <a:lumMod val="60000"/>
                    <a:lumOff val="40000"/>
                  </a:schemeClr>
                </a:solidFill>
                <a:latin typeface="Berlin Sans FB Demi" panose="020E0802020502020306" pitchFamily="34" charset="0"/>
              </a:rPr>
              <a:t>” the </a:t>
            </a:r>
            <a:br>
              <a:rPr lang="en-US" sz="3200" b="1" dirty="0">
                <a:ln w="10541" cmpd="sng">
                  <a:solidFill>
                    <a:schemeClr val="accent6">
                      <a:lumMod val="50000"/>
                    </a:schemeClr>
                  </a:solidFill>
                  <a:prstDash val="solid"/>
                </a:ln>
                <a:solidFill>
                  <a:schemeClr val="accent6">
                    <a:lumMod val="60000"/>
                    <a:lumOff val="40000"/>
                  </a:schemeClr>
                </a:solidFill>
                <a:latin typeface="Berlin Sans FB Demi" panose="020E0802020502020306" pitchFamily="34" charset="0"/>
              </a:rPr>
            </a:br>
            <a:r>
              <a:rPr lang="en-US" sz="3200" b="1" dirty="0">
                <a:ln w="10541" cmpd="sng">
                  <a:solidFill>
                    <a:schemeClr val="accent6">
                      <a:lumMod val="50000"/>
                    </a:schemeClr>
                  </a:solidFill>
                  <a:prstDash val="solid"/>
                </a:ln>
                <a:solidFill>
                  <a:srgbClr val="7030A0"/>
                </a:solidFill>
                <a:latin typeface="Berlin Sans FB Demi" panose="020E0802020502020306" pitchFamily="34" charset="0"/>
              </a:rPr>
              <a:t>Day of Atonement.</a:t>
            </a:r>
            <a:endParaRPr lang="en-US" sz="3200" b="1" cap="none" spc="0" dirty="0">
              <a:ln w="10541" cmpd="sng">
                <a:solidFill>
                  <a:schemeClr val="accent6">
                    <a:lumMod val="50000"/>
                  </a:schemeClr>
                </a:solidFill>
                <a:prstDash val="solid"/>
              </a:ln>
              <a:solidFill>
                <a:schemeClr val="accent6">
                  <a:lumMod val="60000"/>
                  <a:lumOff val="40000"/>
                </a:schemeClr>
              </a:solidFill>
              <a:effectLst/>
              <a:latin typeface="Berlin Sans FB Demi" panose="020E0802020502020306" pitchFamily="34" charset="0"/>
            </a:endParaRPr>
          </a:p>
        </p:txBody>
      </p:sp>
      <p:sp>
        <p:nvSpPr>
          <p:cNvPr id="13" name="Snip Diagonal Corner Rectangle 12"/>
          <p:cNvSpPr/>
          <p:nvPr/>
        </p:nvSpPr>
        <p:spPr>
          <a:xfrm>
            <a:off x="262115" y="1185523"/>
            <a:ext cx="508000" cy="2217420"/>
          </a:xfrm>
          <a:prstGeom prst="snip2DiagRect">
            <a:avLst/>
          </a:prstGeom>
          <a:solidFill>
            <a:srgbClr val="FFCC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E329D6"/>
                </a:solidFill>
                <a:latin typeface="Comic Sans MS" panose="030F0702030302020204" pitchFamily="66" charset="0"/>
              </a:rPr>
              <a:t>F</a:t>
            </a:r>
          </a:p>
          <a:p>
            <a:pPr algn="ctr"/>
            <a:r>
              <a:rPr lang="en-US" sz="2400" b="1" dirty="0">
                <a:solidFill>
                  <a:srgbClr val="E329D6"/>
                </a:solidFill>
                <a:latin typeface="Comic Sans MS" panose="030F0702030302020204" pitchFamily="66" charset="0"/>
              </a:rPr>
              <a:t>I</a:t>
            </a:r>
          </a:p>
          <a:p>
            <a:pPr algn="ctr"/>
            <a:r>
              <a:rPr lang="en-US" sz="2400" b="1" dirty="0">
                <a:solidFill>
                  <a:srgbClr val="E329D6"/>
                </a:solidFill>
                <a:latin typeface="Comic Sans MS" panose="030F0702030302020204" pitchFamily="66" charset="0"/>
              </a:rPr>
              <a:t>N</a:t>
            </a:r>
          </a:p>
          <a:p>
            <a:pPr algn="ctr"/>
            <a:r>
              <a:rPr lang="en-US" sz="2400" b="1" dirty="0">
                <a:solidFill>
                  <a:srgbClr val="E329D6"/>
                </a:solidFill>
                <a:latin typeface="Comic Sans MS" panose="030F0702030302020204" pitchFamily="66" charset="0"/>
              </a:rPr>
              <a:t>A</a:t>
            </a:r>
          </a:p>
          <a:p>
            <a:pPr algn="ctr"/>
            <a:r>
              <a:rPr lang="en-US" sz="2400" b="1" dirty="0">
                <a:solidFill>
                  <a:srgbClr val="E329D6"/>
                </a:solidFill>
                <a:latin typeface="Comic Sans MS" panose="030F0702030302020204" pitchFamily="66" charset="0"/>
              </a:rPr>
              <a:t>L</a:t>
            </a:r>
            <a:endParaRPr lang="en-CA" sz="2400" b="1" dirty="0">
              <a:solidFill>
                <a:srgbClr val="E329D6"/>
              </a:solidFill>
              <a:latin typeface="Comic Sans MS" panose="030F0702030302020204" pitchFamily="66" charset="0"/>
            </a:endParaRPr>
          </a:p>
        </p:txBody>
      </p:sp>
      <p:sp>
        <p:nvSpPr>
          <p:cNvPr id="14" name="Snip Diagonal Corner Rectangle 13"/>
          <p:cNvSpPr/>
          <p:nvPr/>
        </p:nvSpPr>
        <p:spPr>
          <a:xfrm>
            <a:off x="262115" y="3641404"/>
            <a:ext cx="508000" cy="2405066"/>
          </a:xfrm>
          <a:prstGeom prst="snip2DiagRect">
            <a:avLst/>
          </a:prstGeom>
          <a:solidFill>
            <a:srgbClr val="FFCC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E329D6"/>
                </a:solidFill>
                <a:latin typeface="Comic Sans MS" panose="030F0702030302020204" pitchFamily="66" charset="0"/>
              </a:rPr>
              <a:t>R</a:t>
            </a:r>
          </a:p>
          <a:p>
            <a:pPr algn="ctr"/>
            <a:r>
              <a:rPr lang="en-US" sz="2400" b="1" dirty="0">
                <a:solidFill>
                  <a:srgbClr val="E329D6"/>
                </a:solidFill>
                <a:latin typeface="Comic Sans MS" panose="030F0702030302020204" pitchFamily="66" charset="0"/>
              </a:rPr>
              <a:t>E</a:t>
            </a:r>
          </a:p>
          <a:p>
            <a:pPr algn="ctr"/>
            <a:r>
              <a:rPr lang="en-US" sz="2400" b="1" dirty="0">
                <a:solidFill>
                  <a:srgbClr val="E329D6"/>
                </a:solidFill>
                <a:latin typeface="Comic Sans MS" panose="030F0702030302020204" pitchFamily="66" charset="0"/>
              </a:rPr>
              <a:t>V</a:t>
            </a:r>
          </a:p>
          <a:p>
            <a:pPr algn="ctr"/>
            <a:r>
              <a:rPr lang="en-US" sz="2400" b="1" dirty="0">
                <a:solidFill>
                  <a:srgbClr val="E329D6"/>
                </a:solidFill>
                <a:latin typeface="Comic Sans MS" panose="030F0702030302020204" pitchFamily="66" charset="0"/>
              </a:rPr>
              <a:t>I</a:t>
            </a:r>
          </a:p>
          <a:p>
            <a:pPr algn="ctr"/>
            <a:r>
              <a:rPr lang="en-US" sz="2400" b="1" dirty="0">
                <a:solidFill>
                  <a:srgbClr val="E329D6"/>
                </a:solidFill>
                <a:latin typeface="Comic Sans MS" panose="030F0702030302020204" pitchFamily="66" charset="0"/>
              </a:rPr>
              <a:t>E</a:t>
            </a:r>
          </a:p>
          <a:p>
            <a:pPr algn="ctr"/>
            <a:r>
              <a:rPr lang="en-US" sz="2400" b="1" dirty="0">
                <a:solidFill>
                  <a:srgbClr val="E329D6"/>
                </a:solidFill>
                <a:latin typeface="Comic Sans MS" panose="030F0702030302020204" pitchFamily="66" charset="0"/>
              </a:rPr>
              <a:t>W</a:t>
            </a:r>
            <a:endParaRPr lang="en-CA" sz="2400" b="1" dirty="0">
              <a:solidFill>
                <a:srgbClr val="E329D6"/>
              </a:solidFill>
              <a:latin typeface="Comic Sans MS" panose="030F0702030302020204" pitchFamily="66" charset="0"/>
            </a:endParaRPr>
          </a:p>
        </p:txBody>
      </p:sp>
    </p:spTree>
    <p:extLst>
      <p:ext uri="{BB962C8B-B14F-4D97-AF65-F5344CB8AC3E}">
        <p14:creationId xmlns:p14="http://schemas.microsoft.com/office/powerpoint/2010/main" val="26502696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1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1000"/>
                                        <p:tgtEl>
                                          <p:spTgt spid="10">
                                            <p:txEl>
                                              <p:pRg st="2" end="2"/>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left)">
                                      <p:cBhvr>
                                        <p:cTn id="21" dur="10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wipe(left)">
                                      <p:cBhvr>
                                        <p:cTn id="26" dur="1000"/>
                                        <p:tgtEl>
                                          <p:spTgt spid="1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wipe(left)">
                                      <p:cBhvr>
                                        <p:cTn id="31" dur="1000"/>
                                        <p:tgtEl>
                                          <p:spTgt spid="1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wipe(left)">
                                      <p:cBhvr>
                                        <p:cTn id="36" dur="1000"/>
                                        <p:tgtEl>
                                          <p:spTgt spid="11">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wipe(left)">
                                      <p:cBhvr>
                                        <p:cTn id="41" dur="1000"/>
                                        <p:tgtEl>
                                          <p:spTgt spid="11">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B87E4-7748-4117-92E5-790DAABEC644}" type="slidenum">
              <a:rPr lang="en-US" smtClean="0">
                <a:solidFill>
                  <a:schemeClr val="bg1"/>
                </a:solidFill>
              </a:rPr>
              <a:pPr/>
              <a:t>78</a:t>
            </a:fld>
            <a:endParaRPr lang="en-US" dirty="0">
              <a:solidFill>
                <a:schemeClr val="bg1"/>
              </a:solidFill>
            </a:endParaRPr>
          </a:p>
        </p:txBody>
      </p:sp>
      <p:sp>
        <p:nvSpPr>
          <p:cNvPr id="5" name="Rectangle 4"/>
          <p:cNvSpPr/>
          <p:nvPr/>
        </p:nvSpPr>
        <p:spPr>
          <a:xfrm>
            <a:off x="393151" y="4035952"/>
            <a:ext cx="10165929" cy="2585323"/>
          </a:xfrm>
          <a:prstGeom prst="rect">
            <a:avLst/>
          </a:prstGeom>
          <a:solidFill>
            <a:schemeClr val="accent2">
              <a:lumMod val="40000"/>
              <a:lumOff val="60000"/>
              <a:alpha val="55000"/>
            </a:schemeClr>
          </a:solidFill>
          <a:scene3d>
            <a:camera prst="orthographicFront"/>
            <a:lightRig rig="threePt" dir="t"/>
          </a:scene3d>
          <a:sp3d>
            <a:bevelT w="152400" h="50800" prst="softRound"/>
          </a:sp3d>
        </p:spPr>
        <p:txBody>
          <a:bodyPr wrap="square">
            <a:spAutoFit/>
            <a:sp3d extrusionH="57150">
              <a:bevelT w="38100" h="38100"/>
            </a:sp3d>
          </a:bodyPr>
          <a:lstStyle/>
          <a:p>
            <a:r>
              <a:rPr lang="en-US" sz="2400" b="1" u="sng" dirty="0" smtClean="0">
                <a:solidFill>
                  <a:srgbClr val="950543"/>
                </a:solidFill>
              </a:rPr>
              <a:t>OBEY</a:t>
            </a:r>
            <a:r>
              <a:rPr lang="en-US" sz="2400" b="1" dirty="0" smtClean="0">
                <a:solidFill>
                  <a:srgbClr val="950543"/>
                </a:solidFill>
              </a:rPr>
              <a:t>  H8085</a:t>
            </a:r>
            <a:r>
              <a:rPr lang="en-US" sz="2400" b="1" dirty="0" smtClean="0"/>
              <a:t>  </a:t>
            </a:r>
            <a:r>
              <a:rPr lang="en-US" sz="2400" dirty="0" err="1"/>
              <a:t>shama</a:t>
            </a:r>
            <a:r>
              <a:rPr lang="en-US" sz="2400" dirty="0"/>
              <a:t>` (</a:t>
            </a:r>
            <a:r>
              <a:rPr lang="en-US" sz="2400" dirty="0" err="1"/>
              <a:t>shaw-mah</a:t>
            </a:r>
            <a:r>
              <a:rPr lang="en-US" sz="2400" dirty="0"/>
              <a:t>'); a primitive root; </a:t>
            </a:r>
            <a:r>
              <a:rPr lang="en-US" sz="3200" b="1" u="sng" dirty="0">
                <a:solidFill>
                  <a:srgbClr val="950543"/>
                </a:solidFill>
              </a:rPr>
              <a:t>to hear intelli</a:t>
            </a:r>
            <a:r>
              <a:rPr lang="en-US" sz="3200" b="1" dirty="0">
                <a:solidFill>
                  <a:srgbClr val="950543"/>
                </a:solidFill>
              </a:rPr>
              <a:t>g</a:t>
            </a:r>
            <a:r>
              <a:rPr lang="en-US" sz="3200" b="1" u="sng" dirty="0">
                <a:solidFill>
                  <a:srgbClr val="950543"/>
                </a:solidFill>
              </a:rPr>
              <a:t>entl</a:t>
            </a:r>
            <a:r>
              <a:rPr lang="en-US" sz="3200" b="1" dirty="0">
                <a:solidFill>
                  <a:srgbClr val="950543"/>
                </a:solidFill>
              </a:rPr>
              <a:t>y </a:t>
            </a:r>
            <a:br>
              <a:rPr lang="en-US" sz="3200" b="1" dirty="0">
                <a:solidFill>
                  <a:srgbClr val="950543"/>
                </a:solidFill>
              </a:rPr>
            </a:br>
            <a:r>
              <a:rPr lang="en-US" sz="2400" dirty="0"/>
              <a:t>(often with implication of </a:t>
            </a:r>
            <a:r>
              <a:rPr lang="en-US" sz="2400" u="sng" dirty="0"/>
              <a:t>attention</a:t>
            </a:r>
            <a:r>
              <a:rPr lang="en-US" sz="2400" dirty="0"/>
              <a:t>, </a:t>
            </a:r>
            <a:r>
              <a:rPr lang="en-US" sz="2400" u="sng" dirty="0"/>
              <a:t>obedience</a:t>
            </a:r>
            <a:r>
              <a:rPr lang="en-US" sz="2400" dirty="0"/>
              <a:t>, etc.; causatively, to tell, etc.).</a:t>
            </a:r>
          </a:p>
          <a:p>
            <a:endParaRPr lang="en-US" dirty="0"/>
          </a:p>
          <a:p>
            <a:pPr marL="457200" indent="-457200">
              <a:buFont typeface="Arial" pitchFamily="34" charset="0"/>
              <a:buChar char="•"/>
            </a:pPr>
            <a:r>
              <a:rPr lang="en-US" sz="3200" b="1" dirty="0" smtClean="0">
                <a:ln w="1905"/>
                <a:solidFill>
                  <a:srgbClr val="950543"/>
                </a:solidFill>
                <a:effectLst>
                  <a:innerShdw blurRad="69850" dist="43180" dir="5400000">
                    <a:srgbClr val="000000">
                      <a:alpha val="65000"/>
                    </a:srgbClr>
                  </a:innerShdw>
                </a:effectLst>
              </a:rPr>
              <a:t>Exodus 19:5  </a:t>
            </a:r>
            <a:r>
              <a:rPr lang="en-US" sz="2800" b="1" dirty="0" smtClean="0">
                <a:ln w="1905"/>
                <a:solidFill>
                  <a:srgbClr val="0070C0"/>
                </a:solidFill>
                <a:effectLst>
                  <a:innerShdw blurRad="69850" dist="43180" dir="5400000">
                    <a:srgbClr val="000000">
                      <a:alpha val="65000"/>
                    </a:srgbClr>
                  </a:innerShdw>
                </a:effectLst>
              </a:rPr>
              <a:t>Now therefore, if ye will obey my voice indeed, and keep my covenant, then ye shall be a peculiar treasure </a:t>
            </a:r>
            <a:br>
              <a:rPr lang="en-US" sz="2800" b="1" dirty="0" smtClean="0">
                <a:ln w="1905"/>
                <a:solidFill>
                  <a:srgbClr val="0070C0"/>
                </a:solidFill>
                <a:effectLst>
                  <a:innerShdw blurRad="69850" dist="43180" dir="5400000">
                    <a:srgbClr val="000000">
                      <a:alpha val="65000"/>
                    </a:srgbClr>
                  </a:innerShdw>
                </a:effectLst>
              </a:rPr>
            </a:br>
            <a:r>
              <a:rPr lang="en-US" sz="2800" b="1" dirty="0" smtClean="0">
                <a:ln w="1905"/>
                <a:solidFill>
                  <a:srgbClr val="0070C0"/>
                </a:solidFill>
                <a:effectLst>
                  <a:innerShdw blurRad="69850" dist="43180" dir="5400000">
                    <a:srgbClr val="000000">
                      <a:alpha val="65000"/>
                    </a:srgbClr>
                  </a:innerShdw>
                </a:effectLst>
              </a:rPr>
              <a:t>unto me above all people …</a:t>
            </a:r>
            <a:endParaRPr lang="en-US" sz="1600" dirty="0">
              <a:solidFill>
                <a:srgbClr val="0070C0"/>
              </a:solidFill>
            </a:endParaRPr>
          </a:p>
        </p:txBody>
      </p:sp>
      <p:sp>
        <p:nvSpPr>
          <p:cNvPr id="6" name="Rounded Rectangle 5"/>
          <p:cNvSpPr/>
          <p:nvPr/>
        </p:nvSpPr>
        <p:spPr>
          <a:xfrm>
            <a:off x="393153" y="268531"/>
            <a:ext cx="8785572" cy="914400"/>
          </a:xfrm>
          <a:prstGeom prst="roundRect">
            <a:avLst/>
          </a:prstGeom>
          <a:solidFill>
            <a:schemeClr val="accent1">
              <a:lumMod val="60000"/>
              <a:lumOff val="40000"/>
              <a:alpha val="93000"/>
            </a:schemeClr>
          </a:solidFill>
          <a:ln w="76200">
            <a:solidFill>
              <a:srgbClr val="FFFF00"/>
            </a:solidFill>
          </a:ln>
          <a:effectLst>
            <a:glow rad="127000">
              <a:srgbClr val="00FF99"/>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6600" b="1" dirty="0">
                <a:ln>
                  <a:solidFill>
                    <a:schemeClr val="tx1"/>
                  </a:solidFill>
                </a:ln>
              </a:rPr>
              <a:t>A Word from </a:t>
            </a:r>
            <a:r>
              <a:rPr lang="en-CA" sz="6600" b="1" i="1" dirty="0">
                <a:ln w="19050">
                  <a:solidFill>
                    <a:srgbClr val="0000FF"/>
                  </a:solidFill>
                </a:ln>
                <a:solidFill>
                  <a:schemeClr val="accent1">
                    <a:lumMod val="40000"/>
                    <a:lumOff val="60000"/>
                  </a:schemeClr>
                </a:solidFill>
                <a:latin typeface="Georgia" panose="02040502050405020303" pitchFamily="18" charset="0"/>
              </a:rPr>
              <a:t>Yahuah</a:t>
            </a:r>
          </a:p>
        </p:txBody>
      </p:sp>
    </p:spTree>
    <p:extLst>
      <p:ext uri="{BB962C8B-B14F-4D97-AF65-F5344CB8AC3E}">
        <p14:creationId xmlns:p14="http://schemas.microsoft.com/office/powerpoint/2010/main" val="4206662735"/>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6">
              <a:lumMod val="50000"/>
            </a:schemeClr>
          </a:solidFill>
        </p:spPr>
        <p:txBody>
          <a:bodyPr/>
          <a:lstStyle/>
          <a:p>
            <a:r>
              <a:rPr lang="en-US" dirty="0">
                <a:solidFill>
                  <a:schemeClr val="accent6">
                    <a:lumMod val="50000"/>
                  </a:schemeClr>
                </a:solidFill>
              </a:rPr>
              <a:t>.</a:t>
            </a:r>
          </a:p>
        </p:txBody>
      </p:sp>
      <p:sp>
        <p:nvSpPr>
          <p:cNvPr id="4" name="Slide Number Placeholder 3"/>
          <p:cNvSpPr>
            <a:spLocks noGrp="1"/>
          </p:cNvSpPr>
          <p:nvPr>
            <p:ph type="sldNum" sz="quarter" idx="12"/>
          </p:nvPr>
        </p:nvSpPr>
        <p:spPr>
          <a:xfrm>
            <a:off x="11555730" y="6310478"/>
            <a:ext cx="413090" cy="365125"/>
          </a:xfrm>
        </p:spPr>
        <p:txBody>
          <a:bodyPr/>
          <a:lstStyle/>
          <a:p>
            <a:fld id="{0FAB87E4-7748-4117-92E5-790DAABEC644}" type="slidenum">
              <a:rPr lang="en-US" sz="1400" b="1" smtClean="0">
                <a:solidFill>
                  <a:schemeClr val="tx1"/>
                </a:solidFill>
              </a:rPr>
              <a:t>79</a:t>
            </a:fld>
            <a:endParaRPr lang="en-US" sz="1400" b="1" dirty="0">
              <a:solidFill>
                <a:schemeClr val="tx1"/>
              </a:solidFill>
            </a:endParaRPr>
          </a:p>
        </p:txBody>
      </p:sp>
      <p:pic>
        <p:nvPicPr>
          <p:cNvPr id="8194" name="Picture 2" descr="C:\Users\Rae\Desktop\shema 32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5199" y="178514"/>
            <a:ext cx="6031135" cy="655795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977114" y="178514"/>
            <a:ext cx="7025994" cy="6554529"/>
          </a:xfrm>
          <a:solidFill>
            <a:schemeClr val="bg1"/>
          </a:solidFill>
          <a:scene3d>
            <a:camera prst="orthographicFront"/>
            <a:lightRig rig="threePt" dir="t"/>
          </a:scene3d>
          <a:sp3d>
            <a:bevelT/>
          </a:sp3d>
        </p:spPr>
        <p:txBody>
          <a:bodyPr lIns="182880" tIns="91440" rIns="182880" anchor="ctr">
            <a:normAutofit/>
            <a:sp3d extrusionH="57150">
              <a:bevelT w="38100" h="38100"/>
            </a:sp3d>
          </a:bodyPr>
          <a:lstStyle/>
          <a:p>
            <a:pPr>
              <a:spcBef>
                <a:spcPts val="0"/>
              </a:spcBef>
              <a:spcAft>
                <a:spcPts val="1800"/>
              </a:spcAft>
            </a:pPr>
            <a:r>
              <a:rPr lang="en-US" dirty="0">
                <a:solidFill>
                  <a:schemeClr val="tx1"/>
                </a:solidFill>
              </a:rPr>
              <a:t>We have just seen </a:t>
            </a:r>
            <a:r>
              <a:rPr lang="en-US" b="1" dirty="0" err="1" smtClean="0">
                <a:solidFill>
                  <a:srgbClr val="0000FF"/>
                </a:solidFill>
              </a:rPr>
              <a:t>Yahuah’s</a:t>
            </a:r>
            <a:r>
              <a:rPr lang="en-US" dirty="0" smtClean="0">
                <a:solidFill>
                  <a:schemeClr val="tx1"/>
                </a:solidFill>
              </a:rPr>
              <a:t> simple instructions of how He laid out the requirements for the “affliction” on the 9</a:t>
            </a:r>
            <a:r>
              <a:rPr lang="en-US" baseline="30000" dirty="0" smtClean="0">
                <a:solidFill>
                  <a:schemeClr val="tx1"/>
                </a:solidFill>
              </a:rPr>
              <a:t>th</a:t>
            </a:r>
            <a:r>
              <a:rPr lang="en-US" dirty="0" smtClean="0">
                <a:solidFill>
                  <a:schemeClr val="tx1"/>
                </a:solidFill>
              </a:rPr>
              <a:t> day and Atonement on the 10</a:t>
            </a:r>
            <a:r>
              <a:rPr lang="en-US" baseline="30000" dirty="0" smtClean="0">
                <a:solidFill>
                  <a:schemeClr val="tx1"/>
                </a:solidFill>
              </a:rPr>
              <a:t>th</a:t>
            </a:r>
            <a:r>
              <a:rPr lang="en-US" dirty="0" smtClean="0">
                <a:solidFill>
                  <a:schemeClr val="tx1"/>
                </a:solidFill>
              </a:rPr>
              <a:t> day. </a:t>
            </a:r>
            <a:endParaRPr lang="en-US" dirty="0">
              <a:solidFill>
                <a:schemeClr val="tx1"/>
              </a:solidFill>
            </a:endParaRPr>
          </a:p>
          <a:p>
            <a:pPr>
              <a:spcBef>
                <a:spcPts val="0"/>
              </a:spcBef>
              <a:spcAft>
                <a:spcPts val="1800"/>
              </a:spcAft>
            </a:pPr>
            <a:r>
              <a:rPr lang="en-US" dirty="0">
                <a:solidFill>
                  <a:schemeClr val="tx1"/>
                </a:solidFill>
              </a:rPr>
              <a:t>What you </a:t>
            </a:r>
            <a:r>
              <a:rPr lang="en-US" b="1" dirty="0">
                <a:solidFill>
                  <a:srgbClr val="FF00FF"/>
                </a:solidFill>
              </a:rPr>
              <a:t>do</a:t>
            </a:r>
            <a:r>
              <a:rPr lang="en-US" dirty="0">
                <a:solidFill>
                  <a:schemeClr val="tx1"/>
                </a:solidFill>
              </a:rPr>
              <a:t> with this information is in your hands.</a:t>
            </a:r>
          </a:p>
          <a:p>
            <a:pPr>
              <a:spcBef>
                <a:spcPts val="0"/>
              </a:spcBef>
              <a:spcAft>
                <a:spcPts val="1800"/>
              </a:spcAft>
            </a:pPr>
            <a:r>
              <a:rPr lang="en-US" dirty="0">
                <a:solidFill>
                  <a:schemeClr val="tx1"/>
                </a:solidFill>
              </a:rPr>
              <a:t>The Hebrew word – </a:t>
            </a:r>
            <a:r>
              <a:rPr lang="en-US" sz="2800" b="1" dirty="0" err="1">
                <a:solidFill>
                  <a:srgbClr val="CC00CC"/>
                </a:solidFill>
                <a:latin typeface="Times New Roman" panose="02020603050405020304" pitchFamily="18" charset="0"/>
                <a:cs typeface="Times New Roman" panose="02020603050405020304" pitchFamily="18" charset="0"/>
              </a:rPr>
              <a:t>ע</a:t>
            </a:r>
            <a:r>
              <a:rPr lang="en-US" sz="400" dirty="0" err="1">
                <a:solidFill>
                  <a:schemeClr val="bg1"/>
                </a:solidFill>
                <a:latin typeface="Times New Roman" panose="02020603050405020304" pitchFamily="18" charset="0"/>
                <a:cs typeface="Times New Roman" panose="02020603050405020304" pitchFamily="18" charset="0"/>
              </a:rPr>
              <a:t>.</a:t>
            </a:r>
            <a:r>
              <a:rPr lang="en-US" sz="2800" b="1" dirty="0" err="1">
                <a:solidFill>
                  <a:srgbClr val="CC00CC"/>
                </a:solidFill>
                <a:latin typeface="Times New Roman" panose="02020603050405020304" pitchFamily="18" charset="0"/>
                <a:cs typeface="Times New Roman" panose="02020603050405020304" pitchFamily="18" charset="0"/>
              </a:rPr>
              <a:t>מ</a:t>
            </a:r>
            <a:r>
              <a:rPr lang="en-US" sz="400" b="1" dirty="0" err="1">
                <a:solidFill>
                  <a:schemeClr val="bg1"/>
                </a:solidFill>
                <a:latin typeface="Times New Roman" panose="02020603050405020304" pitchFamily="18" charset="0"/>
                <a:cs typeface="Times New Roman" panose="02020603050405020304" pitchFamily="18" charset="0"/>
              </a:rPr>
              <a:t>.</a:t>
            </a:r>
            <a:r>
              <a:rPr lang="en-US" sz="2800" b="1" dirty="0" err="1">
                <a:solidFill>
                  <a:srgbClr val="CC00CC"/>
                </a:solidFill>
                <a:latin typeface="Times New Roman" panose="02020603050405020304" pitchFamily="18" charset="0"/>
                <a:cs typeface="Times New Roman" panose="02020603050405020304" pitchFamily="18" charset="0"/>
              </a:rPr>
              <a:t>ש</a:t>
            </a:r>
            <a:r>
              <a:rPr lang="en-US" sz="100" b="1" dirty="0"/>
              <a:t>.</a:t>
            </a:r>
            <a:r>
              <a:rPr lang="en-US" dirty="0">
                <a:solidFill>
                  <a:schemeClr val="bg1"/>
                </a:solidFill>
              </a:rPr>
              <a:t> </a:t>
            </a:r>
            <a:r>
              <a:rPr lang="en-US" dirty="0">
                <a:solidFill>
                  <a:schemeClr val="tx1"/>
                </a:solidFill>
              </a:rPr>
              <a:t>– </a:t>
            </a:r>
            <a:r>
              <a:rPr lang="en-US" dirty="0" err="1">
                <a:solidFill>
                  <a:schemeClr val="tx1"/>
                </a:solidFill>
              </a:rPr>
              <a:t>shama</a:t>
            </a:r>
            <a:r>
              <a:rPr lang="en-US" dirty="0">
                <a:solidFill>
                  <a:schemeClr val="tx1"/>
                </a:solidFill>
              </a:rPr>
              <a:t> – means to hear intelligently.  But that is not all!  </a:t>
            </a:r>
          </a:p>
          <a:p>
            <a:pPr>
              <a:spcBef>
                <a:spcPts val="0"/>
              </a:spcBef>
              <a:spcAft>
                <a:spcPts val="1800"/>
              </a:spcAft>
            </a:pPr>
            <a:r>
              <a:rPr lang="en-US" dirty="0">
                <a:solidFill>
                  <a:schemeClr val="tx1"/>
                </a:solidFill>
              </a:rPr>
              <a:t>The full meaning is to </a:t>
            </a:r>
            <a:r>
              <a:rPr lang="en-US" b="1" dirty="0">
                <a:ln>
                  <a:solidFill>
                    <a:srgbClr val="0000FF"/>
                  </a:solidFill>
                </a:ln>
                <a:solidFill>
                  <a:srgbClr val="FF00FF"/>
                </a:solidFill>
              </a:rPr>
              <a:t>HEAR with the intention to OBEY AND ACT ACCORDINGLY.</a:t>
            </a:r>
          </a:p>
          <a:p>
            <a:pPr>
              <a:spcBef>
                <a:spcPts val="0"/>
              </a:spcBef>
              <a:spcAft>
                <a:spcPts val="1800"/>
              </a:spcAft>
            </a:pPr>
            <a:r>
              <a:rPr lang="en-US" b="1" dirty="0" smtClean="0">
                <a:solidFill>
                  <a:srgbClr val="580C53"/>
                </a:solidFill>
              </a:rPr>
              <a:t>May each one enjoy their studies on </a:t>
            </a:r>
            <a:r>
              <a:rPr lang="en-US" b="1" dirty="0" err="1" smtClean="0">
                <a:solidFill>
                  <a:srgbClr val="0000FF"/>
                </a:solidFill>
              </a:rPr>
              <a:t>Yahuah’s</a:t>
            </a:r>
            <a:r>
              <a:rPr lang="en-US" b="1" dirty="0" smtClean="0">
                <a:solidFill>
                  <a:srgbClr val="580C53"/>
                </a:solidFill>
              </a:rPr>
              <a:t> </a:t>
            </a:r>
            <a:br>
              <a:rPr lang="en-US" b="1" dirty="0" smtClean="0">
                <a:solidFill>
                  <a:srgbClr val="580C53"/>
                </a:solidFill>
              </a:rPr>
            </a:br>
            <a:r>
              <a:rPr lang="en-US" b="1" dirty="0" smtClean="0">
                <a:solidFill>
                  <a:srgbClr val="580C53"/>
                </a:solidFill>
              </a:rPr>
              <a:t>day-start as outlined in His Covenant Calendar – take this information to heart and receive the blessings that are waiting to be given.</a:t>
            </a:r>
          </a:p>
          <a:p>
            <a:pPr>
              <a:spcBef>
                <a:spcPts val="0"/>
              </a:spcBef>
              <a:spcAft>
                <a:spcPts val="1800"/>
              </a:spcAft>
            </a:pPr>
            <a:endParaRPr lang="en-US" b="1" dirty="0">
              <a:solidFill>
                <a:srgbClr val="580C53"/>
              </a:solidFill>
            </a:endParaRPr>
          </a:p>
          <a:p>
            <a:pPr>
              <a:spcBef>
                <a:spcPts val="0"/>
              </a:spcBef>
              <a:spcAft>
                <a:spcPts val="1800"/>
              </a:spcAft>
            </a:pPr>
            <a:endParaRPr lang="en-US" b="1" dirty="0" smtClean="0">
              <a:solidFill>
                <a:srgbClr val="580C53"/>
              </a:solidFill>
            </a:endParaRPr>
          </a:p>
        </p:txBody>
      </p:sp>
      <p:pic>
        <p:nvPicPr>
          <p:cNvPr id="8195" name="Picture 3" descr="C:\Users\Rae\Desktop\obey bible 825.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1879968" y="4157126"/>
            <a:ext cx="2235196" cy="21533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11506199" y="6394780"/>
            <a:ext cx="463545"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AB87E4-7748-4117-92E5-790DAABEC644}" type="slidenum">
              <a:rPr lang="en-US" b="1" smtClean="0"/>
              <a:pPr/>
              <a:t>79</a:t>
            </a:fld>
            <a:endParaRPr lang="en-US" sz="1400" b="1" dirty="0"/>
          </a:p>
        </p:txBody>
      </p:sp>
      <p:sp>
        <p:nvSpPr>
          <p:cNvPr id="9" name="Rectangle 8"/>
          <p:cNvSpPr/>
          <p:nvPr/>
        </p:nvSpPr>
        <p:spPr>
          <a:xfrm>
            <a:off x="8651536" y="5717380"/>
            <a:ext cx="2715302"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a:ln w="11430"/>
                <a:solidFill>
                  <a:srgbClr val="950543"/>
                </a:solidFill>
                <a:effectLst>
                  <a:outerShdw blurRad="50800" dist="39000" dir="5460000" algn="tl">
                    <a:srgbClr val="000000">
                      <a:alpha val="38000"/>
                    </a:srgbClr>
                  </a:outerShdw>
                </a:effectLst>
                <a:latin typeface="Edwardian Script ITC" pitchFamily="66" charset="0"/>
              </a:rPr>
              <a:t>The End </a:t>
            </a:r>
          </a:p>
        </p:txBody>
      </p:sp>
      <p:sp>
        <p:nvSpPr>
          <p:cNvPr id="10" name="Rectangle 9"/>
          <p:cNvSpPr/>
          <p:nvPr/>
        </p:nvSpPr>
        <p:spPr>
          <a:xfrm>
            <a:off x="4846127" y="193754"/>
            <a:ext cx="185195" cy="6505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041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fade">
                                      <p:cBhvr>
                                        <p:cTn id="25" dur="2250"/>
                                        <p:tgtEl>
                                          <p:spTgt spid="8195"/>
                                        </p:tgtEl>
                                      </p:cBhvr>
                                    </p:animEffect>
                                  </p:childTnLst>
                                </p:cTn>
                              </p:par>
                            </p:childTnLst>
                          </p:cTn>
                        </p:par>
                        <p:par>
                          <p:cTn id="26" fill="hold">
                            <p:stCondLst>
                              <p:cond delay="8250"/>
                            </p:stCondLst>
                            <p:childTnLst>
                              <p:par>
                                <p:cTn id="27" presetID="16" presetClass="entr" presetSubtype="21"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8</a:t>
            </a:fld>
            <a:endParaRPr lang="en-US" sz="1400" b="1" dirty="0">
              <a:solidFill>
                <a:schemeClr val="tx1"/>
              </a:solidFill>
            </a:endParaRPr>
          </a:p>
        </p:txBody>
      </p:sp>
      <p:sp>
        <p:nvSpPr>
          <p:cNvPr id="6" name="Rounded Rectangle 5"/>
          <p:cNvSpPr/>
          <p:nvPr/>
        </p:nvSpPr>
        <p:spPr>
          <a:xfrm>
            <a:off x="11752" y="95325"/>
            <a:ext cx="11962862" cy="2579251"/>
          </a:xfrm>
          <a:prstGeom prst="roundRect">
            <a:avLst>
              <a:gd name="adj" fmla="val 3071"/>
            </a:avLst>
          </a:prstGeom>
          <a:noFill/>
          <a:ln w="76200">
            <a:no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40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Some Feast Teachers Claim </a:t>
            </a:r>
            <a:r>
              <a:rPr lang="en-US" sz="40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there are 4 main Scriptures that assure everyone the weekly &amp; annual Sabbaths always begin at sunset/evening!</a:t>
            </a:r>
          </a:p>
          <a:p>
            <a:r>
              <a:rPr lang="en-US" sz="40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  </a:t>
            </a:r>
            <a:r>
              <a:rPr lang="en-US" sz="4000" b="1" dirty="0">
                <a:ln w="1905">
                  <a:solidFill>
                    <a:sysClr val="windowText" lastClr="000000"/>
                  </a:solidFill>
                </a:ln>
                <a:solidFill>
                  <a:schemeClr val="accent6">
                    <a:lumMod val="50000"/>
                  </a:schemeClr>
                </a:solidFill>
                <a:effectLst>
                  <a:innerShdw blurRad="69850" dist="43180" dir="5400000">
                    <a:srgbClr val="000000">
                      <a:alpha val="65000"/>
                    </a:srgbClr>
                  </a:innerShdw>
                </a:effectLst>
                <a:latin typeface="MV Boli" panose="02000500030200090000" pitchFamily="2" charset="0"/>
                <a:cs typeface="MV Boli" panose="02000500030200090000" pitchFamily="2" charset="0"/>
              </a:rPr>
              <a:t>They claim these 4 witnesses:</a:t>
            </a:r>
          </a:p>
        </p:txBody>
      </p:sp>
      <p:sp>
        <p:nvSpPr>
          <p:cNvPr id="7" name="Content Placeholder 2"/>
          <p:cNvSpPr txBox="1">
            <a:spLocks/>
          </p:cNvSpPr>
          <p:nvPr/>
        </p:nvSpPr>
        <p:spPr>
          <a:xfrm>
            <a:off x="2457487" y="2817995"/>
            <a:ext cx="3092414" cy="4351338"/>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70C0"/>
                </a:solidFill>
              </a:rPr>
              <a:t>Gen 1:5</a:t>
            </a:r>
          </a:p>
          <a:p>
            <a:r>
              <a:rPr lang="en-US" b="1" dirty="0" err="1">
                <a:solidFill>
                  <a:srgbClr val="0070C0"/>
                </a:solidFill>
              </a:rPr>
              <a:t>Neh</a:t>
            </a:r>
            <a:r>
              <a:rPr lang="en-US" b="1" dirty="0">
                <a:solidFill>
                  <a:srgbClr val="0070C0"/>
                </a:solidFill>
              </a:rPr>
              <a:t> 13:19</a:t>
            </a:r>
          </a:p>
          <a:p>
            <a:r>
              <a:rPr lang="en-US" b="1" dirty="0">
                <a:solidFill>
                  <a:srgbClr val="0070C0"/>
                </a:solidFill>
              </a:rPr>
              <a:t>John 20:1</a:t>
            </a:r>
          </a:p>
          <a:p>
            <a:r>
              <a:rPr lang="en-US" b="1" dirty="0">
                <a:solidFill>
                  <a:schemeClr val="accent6">
                    <a:lumMod val="50000"/>
                  </a:schemeClr>
                </a:solidFill>
              </a:rPr>
              <a:t>Favorite Lev 23:32 </a:t>
            </a:r>
            <a:r>
              <a:rPr lang="en-US" sz="2400" b="1" dirty="0">
                <a:solidFill>
                  <a:schemeClr val="accent6">
                    <a:lumMod val="50000"/>
                  </a:schemeClr>
                </a:solidFill>
              </a:rPr>
              <a:t>(and only 9 words of the verse at that)!</a:t>
            </a:r>
            <a:endParaRPr lang="en-US" b="1" dirty="0">
              <a:solidFill>
                <a:schemeClr val="accent6">
                  <a:lumMod val="50000"/>
                </a:schemeClr>
              </a:solidFill>
            </a:endParaRPr>
          </a:p>
        </p:txBody>
      </p:sp>
      <p:pic>
        <p:nvPicPr>
          <p:cNvPr id="9" name="Content Placeholder 6"/>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2709609"/>
            <a:ext cx="2594810" cy="3889326"/>
          </a:xfrm>
          <a:prstGeom prst="rect">
            <a:avLst/>
          </a:prstGeom>
          <a:effectLst>
            <a:glow rad="127000">
              <a:schemeClr val="tx1"/>
            </a:glow>
          </a:effectLst>
        </p:spPr>
      </p:pic>
      <p:sp>
        <p:nvSpPr>
          <p:cNvPr id="11" name="Content Placeholder 2"/>
          <p:cNvSpPr txBox="1">
            <a:spLocks/>
          </p:cNvSpPr>
          <p:nvPr/>
        </p:nvSpPr>
        <p:spPr>
          <a:xfrm>
            <a:off x="5767287" y="2620709"/>
            <a:ext cx="6120143" cy="4351338"/>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solidFill>
                  <a:schemeClr val="accent6">
                    <a:lumMod val="50000"/>
                  </a:schemeClr>
                </a:solidFill>
              </a:rPr>
              <a:t>Many theologians differ &amp; also claim: </a:t>
            </a:r>
          </a:p>
          <a:p>
            <a:pPr marL="514350" indent="-514350">
              <a:buFont typeface="+mj-lt"/>
              <a:buAutoNum type="arabicPeriod"/>
            </a:pPr>
            <a:r>
              <a:rPr lang="en-US" sz="2600" b="1" dirty="0">
                <a:solidFill>
                  <a:schemeClr val="accent4">
                    <a:lumMod val="50000"/>
                  </a:schemeClr>
                </a:solidFill>
              </a:rPr>
              <a:t>every day begins with sunset;</a:t>
            </a:r>
          </a:p>
          <a:p>
            <a:pPr marL="514350" indent="-514350">
              <a:buFont typeface="+mj-lt"/>
              <a:buAutoNum type="arabicPeriod"/>
            </a:pPr>
            <a:r>
              <a:rPr lang="en-US" sz="2600" b="1" dirty="0">
                <a:ln>
                  <a:solidFill>
                    <a:schemeClr val="accent2">
                      <a:lumMod val="75000"/>
                    </a:schemeClr>
                  </a:solidFill>
                </a:ln>
                <a:solidFill>
                  <a:srgbClr val="FF6161"/>
                </a:solidFill>
              </a:rPr>
              <a:t>Or they claim every day of the week begins in the morning, </a:t>
            </a:r>
            <a:r>
              <a:rPr lang="en-US" sz="2600" b="1" dirty="0">
                <a:solidFill>
                  <a:schemeClr val="accent4">
                    <a:lumMod val="50000"/>
                  </a:schemeClr>
                </a:solidFill>
              </a:rPr>
              <a:t>but only the </a:t>
            </a:r>
            <a:r>
              <a:rPr lang="en-US" sz="2600" b="1" dirty="0">
                <a:solidFill>
                  <a:srgbClr val="0070C0"/>
                </a:solidFill>
              </a:rPr>
              <a:t>worship statutes </a:t>
            </a:r>
            <a:r>
              <a:rPr lang="en-US" sz="2600" b="1" dirty="0">
                <a:solidFill>
                  <a:schemeClr val="accent4">
                    <a:lumMod val="50000"/>
                  </a:schemeClr>
                </a:solidFill>
              </a:rPr>
              <a:t>begin at sunset.</a:t>
            </a:r>
          </a:p>
          <a:p>
            <a:pPr marL="514350" indent="-514350">
              <a:buFont typeface="+mj-lt"/>
              <a:buAutoNum type="arabicPeriod"/>
            </a:pPr>
            <a:r>
              <a:rPr lang="en-US" sz="2600" b="1" dirty="0">
                <a:ln>
                  <a:solidFill>
                    <a:schemeClr val="accent2">
                      <a:lumMod val="75000"/>
                    </a:schemeClr>
                  </a:solidFill>
                </a:ln>
                <a:solidFill>
                  <a:srgbClr val="FF6161"/>
                </a:solidFill>
              </a:rPr>
              <a:t>Some also claim that every day begins in the morning with the “</a:t>
            </a:r>
            <a:r>
              <a:rPr lang="en-US" sz="2600" b="1" dirty="0">
                <a:ln>
                  <a:solidFill>
                    <a:srgbClr val="002060"/>
                  </a:solidFill>
                </a:ln>
                <a:solidFill>
                  <a:srgbClr val="00B0F0"/>
                </a:solidFill>
              </a:rPr>
              <a:t>break of day</a:t>
            </a:r>
            <a:r>
              <a:rPr lang="en-US" sz="2600" b="1" dirty="0">
                <a:ln>
                  <a:solidFill>
                    <a:schemeClr val="accent2">
                      <a:lumMod val="75000"/>
                    </a:schemeClr>
                  </a:solidFill>
                </a:ln>
                <a:solidFill>
                  <a:srgbClr val="FF6161"/>
                </a:solidFill>
              </a:rPr>
              <a:t>” … but … </a:t>
            </a:r>
            <a:r>
              <a:rPr lang="en-US" sz="2600" b="1" dirty="0">
                <a:solidFill>
                  <a:srgbClr val="7030A0"/>
                </a:solidFill>
              </a:rPr>
              <a:t>Day of Atonement </a:t>
            </a:r>
            <a:r>
              <a:rPr lang="en-US" sz="2600" b="1" dirty="0">
                <a:solidFill>
                  <a:schemeClr val="accent4">
                    <a:lumMod val="50000"/>
                  </a:schemeClr>
                </a:solidFill>
              </a:rPr>
              <a:t>is the one exception that begins at sunset the </a:t>
            </a:r>
            <a:br>
              <a:rPr lang="en-US" sz="2600" b="1" dirty="0">
                <a:solidFill>
                  <a:schemeClr val="accent4">
                    <a:lumMod val="50000"/>
                  </a:schemeClr>
                </a:solidFill>
              </a:rPr>
            </a:br>
            <a:r>
              <a:rPr lang="en-US" sz="2600" b="1" dirty="0">
                <a:solidFill>
                  <a:schemeClr val="accent4">
                    <a:lumMod val="50000"/>
                  </a:schemeClr>
                </a:solidFill>
              </a:rPr>
              <a:t>day before.</a:t>
            </a:r>
          </a:p>
          <a:p>
            <a:endParaRPr lang="en-CA" sz="2600" dirty="0"/>
          </a:p>
        </p:txBody>
      </p:sp>
    </p:spTree>
    <p:extLst>
      <p:ext uri="{BB962C8B-B14F-4D97-AF65-F5344CB8AC3E}">
        <p14:creationId xmlns:p14="http://schemas.microsoft.com/office/powerpoint/2010/main" val="31765243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08339" y="6479971"/>
            <a:ext cx="2743200" cy="365125"/>
          </a:xfrm>
        </p:spPr>
        <p:txBody>
          <a:bodyPr/>
          <a:lstStyle/>
          <a:p>
            <a:fld id="{0FAB87E4-7748-4117-92E5-790DAABEC644}" type="slidenum">
              <a:rPr lang="en-US" b="1" smtClean="0">
                <a:solidFill>
                  <a:schemeClr val="bg1"/>
                </a:solidFill>
              </a:rPr>
              <a:t>80</a:t>
            </a:fld>
            <a:endParaRPr lang="en-US" b="1" dirty="0">
              <a:solidFill>
                <a:schemeClr val="bg1"/>
              </a:solidFill>
            </a:endParaRPr>
          </a:p>
        </p:txBody>
      </p:sp>
      <p:sp>
        <p:nvSpPr>
          <p:cNvPr id="10"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Please</a:t>
            </a:r>
            <a:r>
              <a:rPr kumimoji="0" lang="en-US" sz="60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Join Us Live Each Week </a:t>
            </a:r>
          </a:p>
        </p:txBody>
      </p:sp>
      <p:sp>
        <p:nvSpPr>
          <p:cNvPr id="11" name="Rectangle 10"/>
          <p:cNvSpPr/>
          <p:nvPr/>
        </p:nvSpPr>
        <p:spPr>
          <a:xfrm>
            <a:off x="154194" y="1821687"/>
            <a:ext cx="11445332"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 </a:t>
            </a:r>
          </a:p>
        </p:txBody>
      </p:sp>
      <p:sp>
        <p:nvSpPr>
          <p:cNvPr id="12" name="Rectangle 11"/>
          <p:cNvSpPr/>
          <p:nvPr/>
        </p:nvSpPr>
        <p:spPr>
          <a:xfrm>
            <a:off x="295354" y="5473670"/>
            <a:ext cx="9705896"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p>
        </p:txBody>
      </p:sp>
      <p:pic>
        <p:nvPicPr>
          <p:cNvPr id="13"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752126" y="4146778"/>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14"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789478" y="124738"/>
            <a:ext cx="10280782"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enjoyed this study today …</a:t>
            </a:r>
          </a:p>
        </p:txBody>
      </p:sp>
    </p:spTree>
    <p:extLst>
      <p:ext uri="{BB962C8B-B14F-4D97-AF65-F5344CB8AC3E}">
        <p14:creationId xmlns:p14="http://schemas.microsoft.com/office/powerpoint/2010/main" val="22577873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B87E4-7748-4117-92E5-790DAABEC644}" type="slidenum">
              <a:rPr lang="en-US" smtClean="0"/>
              <a:pPr/>
              <a:t>81</a:t>
            </a:fld>
            <a:endParaRPr lang="en-US" dirty="0"/>
          </a:p>
        </p:txBody>
      </p:sp>
      <p:sp>
        <p:nvSpPr>
          <p:cNvPr id="3" name="Title 1"/>
          <p:cNvSpPr txBox="1">
            <a:spLocks/>
          </p:cNvSpPr>
          <p:nvPr/>
        </p:nvSpPr>
        <p:spPr>
          <a:xfrm>
            <a:off x="349925" y="3308"/>
            <a:ext cx="11398730" cy="3048000"/>
          </a:xfrm>
          <a:prstGeom prst="rect">
            <a:avLst/>
          </a:prstGeom>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000"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If you need assistance with this information, please send your questions to </a:t>
            </a:r>
            <a:br>
              <a:rPr lang="en-US" sz="4000"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en-US" sz="4000" b="1" dirty="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Timothy </a:t>
            </a:r>
            <a:r>
              <a:rPr lang="en-US" sz="4000" b="1" dirty="0" err="1">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Astleford</a:t>
            </a:r>
            <a:r>
              <a:rPr lang="en-US" sz="4000" b="1" dirty="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 &amp; Charlene </a:t>
            </a:r>
            <a:r>
              <a:rPr lang="en-US" sz="4000" b="1" dirty="0" err="1">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Fortsch</a:t>
            </a:r>
            <a:r>
              <a:rPr lang="en-US" sz="4000" b="1" dirty="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a:t>
            </a:r>
          </a:p>
        </p:txBody>
      </p:sp>
      <p:pic>
        <p:nvPicPr>
          <p:cNvPr id="4" name="Picture 3" descr="C:\Users\Rae\Desktop\email ic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9552" y="2626811"/>
            <a:ext cx="1414657" cy="101946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730317" y="2834948"/>
            <a:ext cx="8096709" cy="715089"/>
          </a:xfrm>
          <a:prstGeom prst="roundRect">
            <a:avLst/>
          </a:prstGeom>
          <a:solidFill>
            <a:schemeClr val="accent2">
              <a:lumMod val="40000"/>
              <a:lumOff val="60000"/>
            </a:schemeClr>
          </a:solidFill>
          <a:ln>
            <a:solidFill>
              <a:srgbClr val="950543"/>
            </a:solidFill>
          </a:ln>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dirty="0">
                <a:latin typeface="Segoe Print" pitchFamily="2" charset="0"/>
                <a:hlinkClick r:id="rId4"/>
              </a:rPr>
              <a:t>questions</a:t>
            </a:r>
            <a:r>
              <a:rPr lang="en-US" sz="3600" dirty="0">
                <a:solidFill>
                  <a:srgbClr val="0037A4"/>
                </a:solidFill>
                <a:latin typeface="Segoe Print" pitchFamily="2" charset="0"/>
                <a:hlinkClick r:id="rId4"/>
              </a:rPr>
              <a:t>@studythecalendar.co</a:t>
            </a:r>
            <a:r>
              <a:rPr lang="en-US" sz="3600" dirty="0">
                <a:latin typeface="Segoe Print" pitchFamily="2" charset="0"/>
                <a:hlinkClick r:id="rId4"/>
              </a:rPr>
              <a:t>m</a:t>
            </a:r>
            <a:r>
              <a:rPr lang="en-US" sz="36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24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
        <p:nvSpPr>
          <p:cNvPr id="6" name="Rounded Rectangle 5"/>
          <p:cNvSpPr/>
          <p:nvPr/>
        </p:nvSpPr>
        <p:spPr>
          <a:xfrm>
            <a:off x="5002465" y="3779238"/>
            <a:ext cx="6469100" cy="646986"/>
          </a:xfrm>
          <a:prstGeom prst="roundRect">
            <a:avLst/>
          </a:prstGeom>
          <a:solidFill>
            <a:schemeClr val="accent5">
              <a:lumMod val="50000"/>
            </a:schemeClr>
          </a:solidFill>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200" dirty="0">
                <a:ln>
                  <a:solidFill>
                    <a:schemeClr val="tx1"/>
                  </a:solidFill>
                </a:ln>
                <a:solidFill>
                  <a:srgbClr val="0037A4"/>
                </a:solidFill>
                <a:effectLst>
                  <a:glow rad="127000">
                    <a:srgbClr val="99FF99"/>
                  </a:glow>
                </a:effectLst>
                <a:latin typeface="Segoe Print" pitchFamily="2" charset="0"/>
                <a:hlinkClick r:id="rId5"/>
              </a:rPr>
              <a:t>www.studythecalendar.co</a:t>
            </a:r>
            <a:r>
              <a:rPr lang="en-US" sz="3200" dirty="0">
                <a:ln>
                  <a:solidFill>
                    <a:schemeClr val="tx1"/>
                  </a:solidFill>
                </a:ln>
                <a:effectLst>
                  <a:glow rad="127000">
                    <a:srgbClr val="99FF99"/>
                  </a:glow>
                </a:effectLst>
                <a:latin typeface="Segoe Print" pitchFamily="2" charset="0"/>
                <a:hlinkClick r:id="rId5"/>
              </a:rPr>
              <a:t>m</a:t>
            </a:r>
            <a:r>
              <a:rPr lang="en-US" sz="32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16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1600"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
        <p:nvSpPr>
          <p:cNvPr id="7" name="Rectangle 6">
            <a:extLst>
              <a:ext uri="{FF2B5EF4-FFF2-40B4-BE49-F238E27FC236}">
                <a16:creationId xmlns="" xmlns:a16="http://schemas.microsoft.com/office/drawing/2014/main" id="{6E5B756E-593C-4F32-9DC5-0C146D70C07C}"/>
              </a:ext>
            </a:extLst>
          </p:cNvPr>
          <p:cNvSpPr/>
          <p:nvPr/>
        </p:nvSpPr>
        <p:spPr>
          <a:xfrm rot="21127155">
            <a:off x="7400318" y="5350189"/>
            <a:ext cx="426719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Shalom!</a:t>
            </a:r>
            <a:endParaRPr lang="en-CA" sz="8000" dirty="0">
              <a:effectLst>
                <a:glow rad="228600">
                  <a:schemeClr val="accent1">
                    <a:satMod val="175000"/>
                    <a:alpha val="40000"/>
                  </a:schemeClr>
                </a:glow>
              </a:effectLst>
            </a:endParaRPr>
          </a:p>
        </p:txBody>
      </p:sp>
      <p:sp>
        <p:nvSpPr>
          <p:cNvPr id="8" name="Rectangle 7"/>
          <p:cNvSpPr/>
          <p:nvPr/>
        </p:nvSpPr>
        <p:spPr>
          <a:xfrm>
            <a:off x="3178109" y="4858802"/>
            <a:ext cx="4365691"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solidFill>
                  <a:srgbClr val="950543"/>
                </a:solidFill>
                <a:effectLst>
                  <a:outerShdw blurRad="50800" dist="39000" dir="5460000" algn="tl">
                    <a:srgbClr val="000000">
                      <a:alpha val="38000"/>
                    </a:srgbClr>
                  </a:outerShdw>
                </a:effectLst>
                <a:latin typeface="Edwardian Script ITC" pitchFamily="66" charset="0"/>
              </a:rPr>
              <a:t>Thank-you!</a:t>
            </a:r>
          </a:p>
        </p:txBody>
      </p:sp>
    </p:spTree>
    <p:extLst>
      <p:ext uri="{BB962C8B-B14F-4D97-AF65-F5344CB8AC3E}">
        <p14:creationId xmlns:p14="http://schemas.microsoft.com/office/powerpoint/2010/main" val="2718537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5000"/>
                            </p:stCondLst>
                            <p:childTnLst>
                              <p:par>
                                <p:cTn id="9" presetID="22" presetClass="entr" presetSubtype="8"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B87E4-7748-4117-92E5-790DAABEC644}" type="slidenum">
              <a:rPr lang="en-US" smtClean="0"/>
              <a:pPr/>
              <a:t>82</a:t>
            </a:fld>
            <a:endParaRPr lang="en-US" dirty="0"/>
          </a:p>
        </p:txBody>
      </p:sp>
      <p:sp>
        <p:nvSpPr>
          <p:cNvPr id="9" name="Title 1"/>
          <p:cNvSpPr txBox="1">
            <a:spLocks/>
          </p:cNvSpPr>
          <p:nvPr/>
        </p:nvSpPr>
        <p:spPr>
          <a:xfrm>
            <a:off x="349925" y="914400"/>
            <a:ext cx="11398730" cy="3149600"/>
          </a:xfrm>
          <a:prstGeom prst="rect">
            <a:avLst/>
          </a:prstGeom>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000" b="1" dirty="0" smtClean="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Bible Marking Workshop</a:t>
            </a:r>
            <a:br>
              <a:rPr lang="en-US" sz="4000" b="1" dirty="0" smtClean="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br>
            <a:r>
              <a:rPr lang="en-US" sz="4000" b="1" dirty="0" smtClean="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for Day of Atonement </a:t>
            </a:r>
            <a:br>
              <a:rPr lang="en-US" sz="4000" b="1" dirty="0" smtClean="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br>
            <a:r>
              <a:rPr lang="en-US" sz="4000" b="1" dirty="0" smtClean="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(Lev 23:26-32)</a:t>
            </a:r>
            <a:endParaRPr lang="en-US" sz="4000" b="1" dirty="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718212640"/>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9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B87E4-7748-4117-92E5-790DAABEC644}" type="slidenum">
              <a:rPr lang="en-US" smtClean="0">
                <a:solidFill>
                  <a:schemeClr val="bg1"/>
                </a:solidFill>
              </a:rPr>
              <a:pPr/>
              <a:t>83</a:t>
            </a:fld>
            <a:endParaRPr lang="en-US" dirty="0">
              <a:solidFill>
                <a:schemeClr val="bg1"/>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1033812598"/>
              </p:ext>
            </p:extLst>
          </p:nvPr>
        </p:nvGraphicFramePr>
        <p:xfrm>
          <a:off x="467544" y="692150"/>
          <a:ext cx="8208912" cy="5826760"/>
        </p:xfrm>
        <a:graphic>
          <a:graphicData uri="http://schemas.openxmlformats.org/drawingml/2006/table">
            <a:tbl>
              <a:tblPr firstRow="1" bandRow="1">
                <a:tableStyleId>{7DF18680-E054-41AD-8BC1-D1AEF772440D}</a:tableStyleId>
              </a:tblPr>
              <a:tblGrid>
                <a:gridCol w="504056">
                  <a:extLst>
                    <a:ext uri="{9D8B030D-6E8A-4147-A177-3AD203B41FA5}">
                      <a16:colId xmlns="" xmlns:a16="http://schemas.microsoft.com/office/drawing/2014/main" val="20000"/>
                    </a:ext>
                  </a:extLst>
                </a:gridCol>
                <a:gridCol w="3384376">
                  <a:extLst>
                    <a:ext uri="{9D8B030D-6E8A-4147-A177-3AD203B41FA5}">
                      <a16:colId xmlns="" xmlns:a16="http://schemas.microsoft.com/office/drawing/2014/main" val="20001"/>
                    </a:ext>
                  </a:extLst>
                </a:gridCol>
                <a:gridCol w="4320480">
                  <a:extLst>
                    <a:ext uri="{9D8B030D-6E8A-4147-A177-3AD203B41FA5}">
                      <a16:colId xmlns="" xmlns:a16="http://schemas.microsoft.com/office/drawing/2014/main" val="20002"/>
                    </a:ext>
                  </a:extLst>
                </a:gridCol>
              </a:tblGrid>
              <a:tr h="370840">
                <a:tc>
                  <a:txBody>
                    <a:bodyPr/>
                    <a:lstStyle/>
                    <a:p>
                      <a:endParaRPr lang="en-US" dirty="0"/>
                    </a:p>
                  </a:txBody>
                  <a:tcPr>
                    <a:cell3D prstMaterial="dkEdge">
                      <a:bevel prst="riblet"/>
                      <a:lightRig rig="flood" dir="t"/>
                    </a:cell3D>
                  </a:tcPr>
                </a:tc>
                <a:tc>
                  <a:txBody>
                    <a:bodyPr/>
                    <a:lstStyle/>
                    <a:p>
                      <a:pPr algn="ctr"/>
                      <a:r>
                        <a:rPr lang="en-US" b="1" dirty="0">
                          <a:solidFill>
                            <a:srgbClr val="FFFF00"/>
                          </a:solidFill>
                        </a:rPr>
                        <a:t>Content</a:t>
                      </a:r>
                      <a:r>
                        <a:rPr lang="en-US" b="1" baseline="0" dirty="0"/>
                        <a:t> of Verse</a:t>
                      </a:r>
                      <a:endParaRPr lang="en-US" b="1" dirty="0"/>
                    </a:p>
                  </a:txBody>
                  <a:tcPr>
                    <a:cell3D prstMaterial="dkEdge">
                      <a:bevel prst="riblet"/>
                      <a:lightRig rig="flood" dir="t"/>
                    </a:cell3D>
                  </a:tcPr>
                </a:tc>
                <a:tc>
                  <a:txBody>
                    <a:bodyPr/>
                    <a:lstStyle/>
                    <a:p>
                      <a:pPr algn="ctr"/>
                      <a:r>
                        <a:rPr lang="en-US" b="1" dirty="0">
                          <a:solidFill>
                            <a:srgbClr val="C4FB81"/>
                          </a:solidFill>
                        </a:rPr>
                        <a:t>Context</a:t>
                      </a:r>
                      <a:r>
                        <a:rPr lang="en-US" b="1" baseline="0" dirty="0"/>
                        <a:t> of Verse</a:t>
                      </a:r>
                      <a:endParaRPr lang="en-US" b="1" dirty="0"/>
                    </a:p>
                  </a:txBody>
                  <a:tcPr>
                    <a:cell3D prstMaterial="dkEdge">
                      <a:bevel prst="riblet"/>
                      <a:lightRig rig="flood" dir="t"/>
                    </a:cell3D>
                  </a:tcPr>
                </a:tc>
                <a:extLst>
                  <a:ext uri="{0D108BD9-81ED-4DB2-BD59-A6C34878D82A}">
                    <a16:rowId xmlns="" xmlns:a16="http://schemas.microsoft.com/office/drawing/2014/main" val="10000"/>
                  </a:ext>
                </a:extLst>
              </a:tr>
              <a:tr h="370840">
                <a:tc>
                  <a:txBody>
                    <a:bodyPr/>
                    <a:lstStyle/>
                    <a:p>
                      <a:pPr algn="ctr"/>
                      <a:r>
                        <a:rPr lang="en-US" dirty="0"/>
                        <a:t>26</a:t>
                      </a:r>
                    </a:p>
                  </a:txBody>
                  <a:tcPr>
                    <a:cell3D prstMaterial="dkEdge">
                      <a:bevel prst="riblet"/>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And Yahuah </a:t>
                      </a:r>
                      <a:r>
                        <a:rPr lang="en-US" sz="1800" kern="1200" dirty="0" err="1">
                          <a:solidFill>
                            <a:schemeClr val="dk1"/>
                          </a:solidFill>
                          <a:effectLst/>
                          <a:latin typeface="+mn-lt"/>
                          <a:ea typeface="+mn-ea"/>
                          <a:cs typeface="+mn-cs"/>
                        </a:rPr>
                        <a:t>spake</a:t>
                      </a:r>
                      <a:r>
                        <a:rPr lang="en-US" sz="1800" kern="1200" dirty="0">
                          <a:solidFill>
                            <a:schemeClr val="dk1"/>
                          </a:solidFill>
                          <a:effectLst/>
                          <a:latin typeface="+mn-lt"/>
                          <a:ea typeface="+mn-ea"/>
                          <a:cs typeface="+mn-cs"/>
                        </a:rPr>
                        <a:t> unto Moses, saying,</a:t>
                      </a:r>
                    </a:p>
                    <a:p>
                      <a:endParaRPr lang="en-US" dirty="0"/>
                    </a:p>
                  </a:txBody>
                  <a:tcPr>
                    <a:cell3D prstMaterial="dkEdge">
                      <a:bevel prst="riblet"/>
                      <a:lightRig rig="flood" dir="t"/>
                    </a:cell3D>
                  </a:tcPr>
                </a:tc>
                <a:tc>
                  <a:txBody>
                    <a:bodyPr/>
                    <a:lstStyle/>
                    <a:p>
                      <a:r>
                        <a:rPr lang="en-US" sz="1800" b="1" kern="1200" dirty="0">
                          <a:ln>
                            <a:solidFill>
                              <a:srgbClr val="002060"/>
                            </a:solidFill>
                          </a:ln>
                          <a:solidFill>
                            <a:srgbClr val="0070C0"/>
                          </a:solidFill>
                          <a:effectLst/>
                          <a:latin typeface="+mn-lt"/>
                          <a:ea typeface="+mn-ea"/>
                          <a:cs typeface="+mn-cs"/>
                        </a:rPr>
                        <a:t>A command is being given to Moses.  </a:t>
                      </a:r>
                      <a:br>
                        <a:rPr lang="en-US" sz="1800" b="1" kern="1200" dirty="0">
                          <a:ln>
                            <a:solidFill>
                              <a:srgbClr val="002060"/>
                            </a:solidFill>
                          </a:ln>
                          <a:solidFill>
                            <a:srgbClr val="0070C0"/>
                          </a:solidFill>
                          <a:effectLst/>
                          <a:latin typeface="+mn-lt"/>
                          <a:ea typeface="+mn-ea"/>
                          <a:cs typeface="+mn-cs"/>
                        </a:rPr>
                      </a:br>
                      <a:r>
                        <a:rPr lang="en-US" sz="1800" b="1" kern="1200" dirty="0">
                          <a:ln>
                            <a:solidFill>
                              <a:srgbClr val="002060"/>
                            </a:solidFill>
                          </a:ln>
                          <a:solidFill>
                            <a:srgbClr val="0070C0"/>
                          </a:solidFill>
                          <a:effectLst/>
                          <a:latin typeface="+mn-lt"/>
                          <a:ea typeface="+mn-ea"/>
                          <a:cs typeface="+mn-cs"/>
                        </a:rPr>
                        <a:t>It will be regarding the Day of Atonement. </a:t>
                      </a:r>
                      <a:endParaRPr lang="en-US" b="1" dirty="0">
                        <a:ln>
                          <a:solidFill>
                            <a:srgbClr val="002060"/>
                          </a:solidFill>
                        </a:ln>
                        <a:solidFill>
                          <a:srgbClr val="0070C0"/>
                        </a:solidFill>
                      </a:endParaRPr>
                    </a:p>
                  </a:txBody>
                  <a:tcPr>
                    <a:cell3D prstMaterial="dkEdge">
                      <a:bevel prst="riblet"/>
                      <a:lightRig rig="flood" dir="t"/>
                    </a:cell3D>
                  </a:tcPr>
                </a:tc>
                <a:extLst>
                  <a:ext uri="{0D108BD9-81ED-4DB2-BD59-A6C34878D82A}">
                    <a16:rowId xmlns="" xmlns:a16="http://schemas.microsoft.com/office/drawing/2014/main" val="10001"/>
                  </a:ext>
                </a:extLst>
              </a:tr>
              <a:tr h="370840">
                <a:tc>
                  <a:txBody>
                    <a:bodyPr/>
                    <a:lstStyle/>
                    <a:p>
                      <a:r>
                        <a:rPr lang="en-US" dirty="0"/>
                        <a:t>27</a:t>
                      </a:r>
                    </a:p>
                  </a:txBody>
                  <a:tcPr>
                    <a:cell3D prstMaterial="dkEdge">
                      <a:bevel prst="riblet"/>
                      <a:lightRig rig="flood" dir="t"/>
                    </a:cell3D>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US" sz="1800" kern="1200" dirty="0">
                          <a:solidFill>
                            <a:schemeClr val="dk1"/>
                          </a:solidFill>
                          <a:effectLst/>
                          <a:latin typeface="+mn-lt"/>
                          <a:ea typeface="+mn-ea"/>
                          <a:cs typeface="+mn-cs"/>
                        </a:rPr>
                        <a:t>Also on the </a:t>
                      </a:r>
                      <a:r>
                        <a:rPr lang="en-US" sz="1800" b="1" kern="1200" dirty="0">
                          <a:ln>
                            <a:solidFill>
                              <a:srgbClr val="002060"/>
                            </a:solidFill>
                          </a:ln>
                          <a:solidFill>
                            <a:srgbClr val="0070C0"/>
                          </a:solidFill>
                          <a:effectLst/>
                          <a:latin typeface="+mn-lt"/>
                          <a:ea typeface="+mn-ea"/>
                          <a:cs typeface="+mn-cs"/>
                        </a:rPr>
                        <a:t>tenth day of this  </a:t>
                      </a:r>
                      <a:br>
                        <a:rPr lang="en-US" sz="1800" b="1" kern="1200" dirty="0">
                          <a:ln>
                            <a:solidFill>
                              <a:srgbClr val="002060"/>
                            </a:solidFill>
                          </a:ln>
                          <a:solidFill>
                            <a:srgbClr val="0070C0"/>
                          </a:solidFill>
                          <a:effectLst/>
                          <a:latin typeface="+mn-lt"/>
                          <a:ea typeface="+mn-ea"/>
                          <a:cs typeface="+mn-cs"/>
                        </a:rPr>
                      </a:br>
                      <a:r>
                        <a:rPr lang="en-US" sz="1800" b="1" kern="1200" dirty="0">
                          <a:ln>
                            <a:solidFill>
                              <a:srgbClr val="002060"/>
                            </a:solidFill>
                          </a:ln>
                          <a:solidFill>
                            <a:srgbClr val="0070C0"/>
                          </a:solidFill>
                          <a:effectLst/>
                          <a:latin typeface="+mn-lt"/>
                          <a:ea typeface="+mn-ea"/>
                          <a:cs typeface="+mn-cs"/>
                        </a:rPr>
                        <a:t>   seventh month </a:t>
                      </a:r>
                      <a:r>
                        <a:rPr lang="en-US" sz="1800" kern="1200" dirty="0">
                          <a:solidFill>
                            <a:schemeClr val="dk1"/>
                          </a:solidFill>
                          <a:effectLst/>
                          <a:latin typeface="+mn-lt"/>
                          <a:ea typeface="+mn-ea"/>
                          <a:cs typeface="+mn-cs"/>
                        </a:rPr>
                        <a:t/>
                      </a:r>
                      <a:br>
                        <a:rPr lang="en-US" sz="1800" kern="1200" dirty="0">
                          <a:solidFill>
                            <a:schemeClr val="dk1"/>
                          </a:solidFill>
                          <a:effectLst/>
                          <a:latin typeface="+mn-lt"/>
                          <a:ea typeface="+mn-ea"/>
                          <a:cs typeface="+mn-cs"/>
                        </a:rPr>
                      </a:br>
                      <a:endParaRPr lang="en-US" sz="1800" kern="1200" dirty="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US" sz="1800" kern="1200" dirty="0">
                          <a:solidFill>
                            <a:schemeClr val="dk1"/>
                          </a:solidFill>
                          <a:effectLst/>
                          <a:latin typeface="+mn-lt"/>
                          <a:ea typeface="+mn-ea"/>
                          <a:cs typeface="+mn-cs"/>
                        </a:rPr>
                        <a:t>there shall be a </a:t>
                      </a:r>
                      <a:r>
                        <a:rPr lang="en-US" sz="1800" b="1" kern="1200" dirty="0">
                          <a:ln>
                            <a:solidFill>
                              <a:srgbClr val="002060"/>
                            </a:solidFill>
                          </a:ln>
                          <a:solidFill>
                            <a:srgbClr val="0070C0"/>
                          </a:solidFill>
                          <a:effectLst/>
                          <a:latin typeface="+mn-lt"/>
                          <a:ea typeface="+mn-ea"/>
                          <a:cs typeface="+mn-cs"/>
                        </a:rPr>
                        <a:t>day of </a:t>
                      </a:r>
                      <a:br>
                        <a:rPr lang="en-US" sz="1800" b="1" kern="1200" dirty="0">
                          <a:ln>
                            <a:solidFill>
                              <a:srgbClr val="002060"/>
                            </a:solidFill>
                          </a:ln>
                          <a:solidFill>
                            <a:srgbClr val="0070C0"/>
                          </a:solidFill>
                          <a:effectLst/>
                          <a:latin typeface="+mn-lt"/>
                          <a:ea typeface="+mn-ea"/>
                          <a:cs typeface="+mn-cs"/>
                        </a:rPr>
                      </a:br>
                      <a:r>
                        <a:rPr lang="en-US" sz="1800" b="1" kern="1200" dirty="0">
                          <a:ln>
                            <a:solidFill>
                              <a:srgbClr val="002060"/>
                            </a:solidFill>
                          </a:ln>
                          <a:solidFill>
                            <a:srgbClr val="0070C0"/>
                          </a:solidFill>
                          <a:effectLst/>
                          <a:latin typeface="+mn-lt"/>
                          <a:ea typeface="+mn-ea"/>
                          <a:cs typeface="+mn-cs"/>
                        </a:rPr>
                        <a:t>    atonement</a:t>
                      </a:r>
                      <a:r>
                        <a:rPr lang="en-US" sz="1800" kern="1200" dirty="0">
                          <a:solidFill>
                            <a:schemeClr val="dk1"/>
                          </a:solidFill>
                          <a:effectLst/>
                          <a:latin typeface="+mn-lt"/>
                          <a:ea typeface="+mn-ea"/>
                          <a:cs typeface="+mn-cs"/>
                        </a:rPr>
                        <a:t/>
                      </a:r>
                      <a:br>
                        <a:rPr lang="en-US" sz="1800" kern="1200" dirty="0">
                          <a:solidFill>
                            <a:schemeClr val="dk1"/>
                          </a:solidFill>
                          <a:effectLst/>
                          <a:latin typeface="+mn-lt"/>
                          <a:ea typeface="+mn-ea"/>
                          <a:cs typeface="+mn-cs"/>
                        </a:rPr>
                      </a:br>
                      <a:endParaRPr lang="en-US" sz="1800"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US" sz="1800" b="1" u="sng" kern="1200" dirty="0">
                          <a:ln>
                            <a:solidFill>
                              <a:srgbClr val="002060"/>
                            </a:solidFill>
                          </a:ln>
                          <a:solidFill>
                            <a:srgbClr val="0070C0"/>
                          </a:solidFill>
                          <a:effectLst/>
                          <a:latin typeface="+mn-lt"/>
                          <a:ea typeface="+mn-ea"/>
                          <a:cs typeface="+mn-cs"/>
                        </a:rPr>
                        <a:t>it</a:t>
                      </a:r>
                      <a:r>
                        <a:rPr lang="en-US" sz="1800" kern="1200" dirty="0">
                          <a:solidFill>
                            <a:schemeClr val="dk1"/>
                          </a:solidFill>
                          <a:effectLst/>
                          <a:latin typeface="+mn-lt"/>
                          <a:ea typeface="+mn-ea"/>
                          <a:cs typeface="+mn-cs"/>
                        </a:rPr>
                        <a:t> shall be an holy convocation unto you; and</a:t>
                      </a:r>
                      <a:br>
                        <a:rPr lang="en-US" sz="1800" kern="1200" dirty="0">
                          <a:solidFill>
                            <a:schemeClr val="dk1"/>
                          </a:solidFill>
                          <a:effectLst/>
                          <a:latin typeface="+mn-lt"/>
                          <a:ea typeface="+mn-ea"/>
                          <a:cs typeface="+mn-cs"/>
                        </a:rPr>
                      </a:br>
                      <a:r>
                        <a:rPr lang="en-US" sz="1800" kern="1200" dirty="0">
                          <a:solidFill>
                            <a:schemeClr val="dk1"/>
                          </a:solidFill>
                          <a:effectLst/>
                          <a:latin typeface="+mn-l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US" sz="1800" b="1" kern="1200" dirty="0">
                          <a:ln>
                            <a:solidFill>
                              <a:schemeClr val="accent6">
                                <a:lumMod val="50000"/>
                              </a:schemeClr>
                            </a:solidFill>
                          </a:ln>
                          <a:solidFill>
                            <a:srgbClr val="00B050"/>
                          </a:solidFill>
                          <a:effectLst/>
                          <a:latin typeface="+mn-lt"/>
                          <a:ea typeface="+mn-ea"/>
                          <a:cs typeface="+mn-cs"/>
                        </a:rPr>
                        <a:t>ye shall afflict your souls,</a:t>
                      </a:r>
                      <a:br>
                        <a:rPr lang="en-US" sz="1800" b="1" kern="1200" dirty="0">
                          <a:ln>
                            <a:solidFill>
                              <a:schemeClr val="accent6">
                                <a:lumMod val="50000"/>
                              </a:schemeClr>
                            </a:solidFill>
                          </a:ln>
                          <a:solidFill>
                            <a:srgbClr val="00B050"/>
                          </a:solidFill>
                          <a:effectLst/>
                          <a:latin typeface="+mn-lt"/>
                          <a:ea typeface="+mn-ea"/>
                          <a:cs typeface="+mn-cs"/>
                        </a:rPr>
                      </a:br>
                      <a:r>
                        <a:rPr lang="en-US" sz="2000" kern="1200" dirty="0">
                          <a:solidFill>
                            <a:schemeClr val="tx1"/>
                          </a:solidFill>
                          <a:effectLst/>
                          <a:latin typeface="+mn-lt"/>
                          <a:ea typeface="+mn-ea"/>
                          <a:cs typeface="+mn-cs"/>
                        </a:rPr>
                        <a:t>(</a:t>
                      </a:r>
                      <a:r>
                        <a:rPr lang="en-US" sz="1600" kern="1200" dirty="0">
                          <a:solidFill>
                            <a:schemeClr val="tx1"/>
                          </a:solidFill>
                          <a:effectLst/>
                          <a:latin typeface="+mn-lt"/>
                          <a:ea typeface="+mn-ea"/>
                          <a:cs typeface="+mn-cs"/>
                        </a:rPr>
                        <a:t>humbleness and</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meditation,</a:t>
                      </a:r>
                      <a:br>
                        <a:rPr lang="en-US" sz="1600" kern="1200" dirty="0">
                          <a:solidFill>
                            <a:schemeClr val="tx1"/>
                          </a:solidFill>
                          <a:effectLst/>
                          <a:latin typeface="+mn-lt"/>
                          <a:ea typeface="+mn-ea"/>
                          <a:cs typeface="+mn-cs"/>
                        </a:rPr>
                      </a:br>
                      <a:r>
                        <a:rPr lang="en-US" sz="1600" kern="1200" dirty="0">
                          <a:solidFill>
                            <a:schemeClr val="tx1"/>
                          </a:solidFill>
                          <a:effectLst/>
                          <a:latin typeface="+mn-lt"/>
                          <a:ea typeface="+mn-ea"/>
                          <a:cs typeface="+mn-cs"/>
                        </a:rPr>
                        <a:t>   etc.</a:t>
                      </a:r>
                      <a:r>
                        <a:rPr lang="en-US" sz="2000" kern="1200" dirty="0">
                          <a:solidFill>
                            <a:schemeClr val="tx1"/>
                          </a:solidFill>
                          <a:effectLst/>
                          <a:latin typeface="+mn-lt"/>
                          <a:ea typeface="+mn-ea"/>
                          <a:cs typeface="+mn-cs"/>
                        </a:rPr>
                        <a:t>)</a:t>
                      </a:r>
                      <a:br>
                        <a:rPr lang="en-US" sz="2000" kern="1200" dirty="0">
                          <a:solidFill>
                            <a:schemeClr val="tx1"/>
                          </a:solidFill>
                          <a:effectLst/>
                          <a:latin typeface="+mn-lt"/>
                          <a:ea typeface="+mn-ea"/>
                          <a:cs typeface="+mn-cs"/>
                        </a:rPr>
                      </a:br>
                      <a:endParaRPr lang="en-US" sz="1800" b="1" kern="1200" dirty="0">
                        <a:solidFill>
                          <a:schemeClr val="tx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US" sz="1800" kern="1200" dirty="0">
                          <a:solidFill>
                            <a:schemeClr val="dk1"/>
                          </a:solidFill>
                          <a:effectLst/>
                          <a:latin typeface="+mn-lt"/>
                          <a:ea typeface="+mn-ea"/>
                          <a:cs typeface="+mn-cs"/>
                        </a:rPr>
                        <a:t>and offer an offering made by fire unto Yahuah.</a:t>
                      </a:r>
                    </a:p>
                    <a:p>
                      <a:endParaRPr lang="en-US" dirty="0"/>
                    </a:p>
                  </a:txBody>
                  <a:tcPr>
                    <a:cell3D prstMaterial="dkEdge">
                      <a:bevel prst="riblet"/>
                      <a:lightRig rig="flood" dir="t"/>
                    </a:cell3D>
                  </a:tcPr>
                </a:tc>
                <a:tc>
                  <a:txBody>
                    <a:bodyPr/>
                    <a:lstStyle/>
                    <a:p>
                      <a:pPr marL="342900" lvl="0" indent="-342900">
                        <a:buFont typeface="+mj-lt"/>
                        <a:buAutoNum type="arabicPeriod"/>
                      </a:pPr>
                      <a:r>
                        <a:rPr lang="en-US" sz="1800" b="1" u="sng" kern="1200" dirty="0">
                          <a:ln>
                            <a:solidFill>
                              <a:srgbClr val="002060"/>
                            </a:solidFill>
                          </a:ln>
                          <a:solidFill>
                            <a:srgbClr val="0070C0"/>
                          </a:solidFill>
                          <a:effectLst/>
                          <a:latin typeface="+mn-lt"/>
                          <a:ea typeface="+mn-ea"/>
                          <a:cs typeface="+mn-cs"/>
                        </a:rPr>
                        <a:t>Date</a:t>
                      </a:r>
                      <a:r>
                        <a:rPr lang="en-US" sz="1800" kern="1200" dirty="0">
                          <a:ln>
                            <a:solidFill>
                              <a:srgbClr val="002060"/>
                            </a:solidFill>
                          </a:ln>
                          <a:solidFill>
                            <a:srgbClr val="0070C0"/>
                          </a:solidFill>
                          <a:effectLst/>
                          <a:latin typeface="+mn-lt"/>
                          <a:ea typeface="+mn-ea"/>
                          <a:cs typeface="+mn-cs"/>
                        </a:rPr>
                        <a:t>:  10</a:t>
                      </a:r>
                      <a:r>
                        <a:rPr lang="en-US" sz="1800" kern="1200" baseline="30000" dirty="0">
                          <a:ln>
                            <a:solidFill>
                              <a:srgbClr val="002060"/>
                            </a:solidFill>
                          </a:ln>
                          <a:solidFill>
                            <a:srgbClr val="0070C0"/>
                          </a:solidFill>
                          <a:effectLst/>
                          <a:latin typeface="+mn-lt"/>
                          <a:ea typeface="+mn-ea"/>
                          <a:cs typeface="+mn-cs"/>
                        </a:rPr>
                        <a:t>th</a:t>
                      </a:r>
                      <a:r>
                        <a:rPr lang="en-US" sz="1800" kern="1200" dirty="0">
                          <a:ln>
                            <a:solidFill>
                              <a:srgbClr val="002060"/>
                            </a:solidFill>
                          </a:ln>
                          <a:solidFill>
                            <a:srgbClr val="0070C0"/>
                          </a:solidFill>
                          <a:effectLst/>
                          <a:latin typeface="+mn-lt"/>
                          <a:ea typeface="+mn-ea"/>
                          <a:cs typeface="+mn-cs"/>
                        </a:rPr>
                        <a:t> Day of the 7</a:t>
                      </a:r>
                      <a:r>
                        <a:rPr lang="en-US" sz="1800" kern="1200" baseline="30000" dirty="0">
                          <a:ln>
                            <a:solidFill>
                              <a:srgbClr val="002060"/>
                            </a:solidFill>
                          </a:ln>
                          <a:solidFill>
                            <a:srgbClr val="0070C0"/>
                          </a:solidFill>
                          <a:effectLst/>
                          <a:latin typeface="+mn-lt"/>
                          <a:ea typeface="+mn-ea"/>
                          <a:cs typeface="+mn-cs"/>
                        </a:rPr>
                        <a:t>th</a:t>
                      </a:r>
                      <a:r>
                        <a:rPr lang="en-US" sz="1800" kern="1200" dirty="0">
                          <a:ln>
                            <a:solidFill>
                              <a:srgbClr val="002060"/>
                            </a:solidFill>
                          </a:ln>
                          <a:solidFill>
                            <a:srgbClr val="0070C0"/>
                          </a:solidFill>
                          <a:effectLst/>
                          <a:latin typeface="+mn-lt"/>
                          <a:ea typeface="+mn-ea"/>
                          <a:cs typeface="+mn-cs"/>
                        </a:rPr>
                        <a:t> Month.  </a:t>
                      </a:r>
                      <a:br>
                        <a:rPr lang="en-US" sz="1800" kern="1200" dirty="0">
                          <a:ln>
                            <a:solidFill>
                              <a:srgbClr val="002060"/>
                            </a:solidFill>
                          </a:ln>
                          <a:solidFill>
                            <a:srgbClr val="0070C0"/>
                          </a:solidFill>
                          <a:effectLst/>
                          <a:latin typeface="+mn-lt"/>
                          <a:ea typeface="+mn-ea"/>
                          <a:cs typeface="+mn-cs"/>
                        </a:rPr>
                      </a:br>
                      <a:r>
                        <a:rPr lang="en-US" sz="1800" kern="1200" dirty="0">
                          <a:solidFill>
                            <a:schemeClr val="dk1"/>
                          </a:solidFill>
                          <a:effectLst/>
                          <a:latin typeface="+mn-lt"/>
                          <a:ea typeface="+mn-ea"/>
                          <a:cs typeface="+mn-cs"/>
                        </a:rPr>
                        <a:t>(Gen 1 declares the commencement moment for this day as “dawn.”)</a:t>
                      </a:r>
                    </a:p>
                    <a:p>
                      <a:pPr marL="342900" lvl="0" indent="-342900">
                        <a:buFont typeface="+mj-lt"/>
                        <a:buAutoNum type="arabicPeriod"/>
                      </a:pPr>
                      <a:r>
                        <a:rPr lang="en-US" sz="1800" b="1" u="sng" kern="1200" dirty="0">
                          <a:ln>
                            <a:solidFill>
                              <a:srgbClr val="002060"/>
                            </a:solidFill>
                          </a:ln>
                          <a:solidFill>
                            <a:srgbClr val="0070C0"/>
                          </a:solidFill>
                          <a:effectLst/>
                          <a:latin typeface="+mn-lt"/>
                          <a:ea typeface="+mn-ea"/>
                          <a:cs typeface="+mn-cs"/>
                        </a:rPr>
                        <a:t>Name</a:t>
                      </a:r>
                      <a:r>
                        <a:rPr lang="en-US" sz="1800" kern="1200" dirty="0">
                          <a:ln>
                            <a:solidFill>
                              <a:srgbClr val="002060"/>
                            </a:solidFill>
                          </a:ln>
                          <a:solidFill>
                            <a:srgbClr val="0070C0"/>
                          </a:solidFill>
                          <a:effectLst/>
                          <a:latin typeface="+mn-lt"/>
                          <a:ea typeface="+mn-ea"/>
                          <a:cs typeface="+mn-cs"/>
                        </a:rPr>
                        <a:t>:  Day of Atonement Celebration.</a:t>
                      </a:r>
                      <a:br>
                        <a:rPr lang="en-US" sz="1800" kern="1200" dirty="0">
                          <a:ln>
                            <a:solidFill>
                              <a:srgbClr val="002060"/>
                            </a:solidFill>
                          </a:ln>
                          <a:solidFill>
                            <a:srgbClr val="0070C0"/>
                          </a:solidFill>
                          <a:effectLst/>
                          <a:latin typeface="+mn-lt"/>
                          <a:ea typeface="+mn-ea"/>
                          <a:cs typeface="+mn-cs"/>
                        </a:rPr>
                      </a:br>
                      <a:r>
                        <a:rPr lang="en-US" sz="1800" kern="1200" dirty="0">
                          <a:ln>
                            <a:solidFill>
                              <a:srgbClr val="002060"/>
                            </a:solidFill>
                          </a:ln>
                          <a:solidFill>
                            <a:srgbClr val="0070C0"/>
                          </a:solidFill>
                          <a:effectLst/>
                          <a:latin typeface="+mn-lt"/>
                          <a:ea typeface="+mn-ea"/>
                          <a:cs typeface="+mn-cs"/>
                        </a:rPr>
                        <a:t/>
                      </a:r>
                      <a:br>
                        <a:rPr lang="en-US" sz="1800" kern="1200" dirty="0">
                          <a:ln>
                            <a:solidFill>
                              <a:srgbClr val="002060"/>
                            </a:solidFill>
                          </a:ln>
                          <a:solidFill>
                            <a:srgbClr val="0070C0"/>
                          </a:solidFill>
                          <a:effectLst/>
                          <a:latin typeface="+mn-lt"/>
                          <a:ea typeface="+mn-ea"/>
                          <a:cs typeface="+mn-cs"/>
                        </a:rPr>
                      </a:br>
                      <a:endParaRPr lang="en-US" sz="1800" kern="1200" dirty="0">
                        <a:ln>
                          <a:solidFill>
                            <a:srgbClr val="002060"/>
                          </a:solidFill>
                        </a:ln>
                        <a:solidFill>
                          <a:srgbClr val="0070C0"/>
                        </a:solidFill>
                        <a:effectLst/>
                        <a:latin typeface="+mn-lt"/>
                        <a:ea typeface="+mn-ea"/>
                        <a:cs typeface="+mn-cs"/>
                      </a:endParaRPr>
                    </a:p>
                    <a:p>
                      <a:pPr marL="342900" lvl="0" indent="-342900">
                        <a:buFont typeface="+mj-lt"/>
                        <a:buAutoNum type="arabicPeriod"/>
                      </a:pPr>
                      <a:r>
                        <a:rPr lang="en-US" sz="1800" b="1" u="sng" kern="1200" dirty="0">
                          <a:ln>
                            <a:solidFill>
                              <a:srgbClr val="002060"/>
                            </a:solidFill>
                          </a:ln>
                          <a:solidFill>
                            <a:srgbClr val="0070C0"/>
                          </a:solidFill>
                          <a:effectLst/>
                          <a:latin typeface="+mn-lt"/>
                          <a:ea typeface="+mn-ea"/>
                          <a:cs typeface="+mn-cs"/>
                        </a:rPr>
                        <a:t>Status</a:t>
                      </a:r>
                      <a:r>
                        <a:rPr lang="en-US" sz="1800" kern="1200" dirty="0">
                          <a:ln>
                            <a:solidFill>
                              <a:srgbClr val="002060"/>
                            </a:solidFill>
                          </a:ln>
                          <a:solidFill>
                            <a:srgbClr val="0070C0"/>
                          </a:solidFill>
                          <a:effectLst/>
                          <a:latin typeface="+mn-lt"/>
                          <a:ea typeface="+mn-ea"/>
                          <a:cs typeface="+mn-cs"/>
                        </a:rPr>
                        <a:t>:  Holy Sabbath just as the weekly Sabbath.</a:t>
                      </a:r>
                      <a:br>
                        <a:rPr lang="en-US" sz="1800" kern="1200" dirty="0">
                          <a:ln>
                            <a:solidFill>
                              <a:srgbClr val="002060"/>
                            </a:solidFill>
                          </a:ln>
                          <a:solidFill>
                            <a:srgbClr val="0070C0"/>
                          </a:solidFill>
                          <a:effectLst/>
                          <a:latin typeface="+mn-lt"/>
                          <a:ea typeface="+mn-ea"/>
                          <a:cs typeface="+mn-cs"/>
                        </a:rPr>
                      </a:br>
                      <a:endParaRPr lang="en-US" sz="1800" kern="1200" dirty="0">
                        <a:ln>
                          <a:solidFill>
                            <a:srgbClr val="002060"/>
                          </a:solidFill>
                        </a:ln>
                        <a:solidFill>
                          <a:srgbClr val="0070C0"/>
                        </a:solidFill>
                        <a:effectLst/>
                        <a:latin typeface="+mn-lt"/>
                        <a:ea typeface="+mn-ea"/>
                        <a:cs typeface="+mn-cs"/>
                      </a:endParaRPr>
                    </a:p>
                    <a:p>
                      <a:pPr marL="342900" lvl="0" indent="-342900">
                        <a:buFont typeface="+mj-lt"/>
                        <a:buAutoNum type="arabicPeriod"/>
                      </a:pPr>
                      <a:r>
                        <a:rPr lang="en-US" sz="1800" b="1" kern="1200" dirty="0">
                          <a:ln>
                            <a:solidFill>
                              <a:schemeClr val="accent6">
                                <a:lumMod val="50000"/>
                              </a:schemeClr>
                            </a:solidFill>
                          </a:ln>
                          <a:solidFill>
                            <a:srgbClr val="00B050"/>
                          </a:solidFill>
                          <a:effectLst/>
                          <a:latin typeface="+mn-lt"/>
                          <a:ea typeface="+mn-ea"/>
                          <a:cs typeface="+mn-cs"/>
                        </a:rPr>
                        <a:t>*1</a:t>
                      </a:r>
                      <a:r>
                        <a:rPr lang="en-US" sz="1800" b="1" kern="1200" baseline="30000" dirty="0">
                          <a:ln>
                            <a:solidFill>
                              <a:schemeClr val="accent6">
                                <a:lumMod val="50000"/>
                              </a:schemeClr>
                            </a:solidFill>
                          </a:ln>
                          <a:solidFill>
                            <a:srgbClr val="00B050"/>
                          </a:solidFill>
                          <a:effectLst/>
                          <a:latin typeface="+mn-lt"/>
                          <a:ea typeface="+mn-ea"/>
                          <a:cs typeface="+mn-cs"/>
                        </a:rPr>
                        <a:t>st</a:t>
                      </a:r>
                      <a:r>
                        <a:rPr lang="en-US" sz="1800" b="1" kern="1200" dirty="0">
                          <a:ln>
                            <a:solidFill>
                              <a:schemeClr val="accent6">
                                <a:lumMod val="50000"/>
                              </a:schemeClr>
                            </a:solidFill>
                          </a:ln>
                          <a:solidFill>
                            <a:srgbClr val="00B050"/>
                          </a:solidFill>
                          <a:effectLst/>
                          <a:latin typeface="+mn-lt"/>
                          <a:ea typeface="+mn-ea"/>
                          <a:cs typeface="+mn-cs"/>
                        </a:rPr>
                        <a:t> Requirement for Observation:   </a:t>
                      </a:r>
                      <a:br>
                        <a:rPr lang="en-US" sz="1800" b="1" kern="1200" dirty="0">
                          <a:ln>
                            <a:solidFill>
                              <a:schemeClr val="accent6">
                                <a:lumMod val="50000"/>
                              </a:schemeClr>
                            </a:solidFill>
                          </a:ln>
                          <a:solidFill>
                            <a:srgbClr val="00B050"/>
                          </a:solidFill>
                          <a:effectLst/>
                          <a:latin typeface="+mn-lt"/>
                          <a:ea typeface="+mn-ea"/>
                          <a:cs typeface="+mn-cs"/>
                        </a:rPr>
                      </a:br>
                      <a:r>
                        <a:rPr lang="en-US" sz="1800" b="1" kern="1200" dirty="0">
                          <a:ln>
                            <a:solidFill>
                              <a:schemeClr val="accent6">
                                <a:lumMod val="50000"/>
                              </a:schemeClr>
                            </a:solidFill>
                          </a:ln>
                          <a:solidFill>
                            <a:srgbClr val="00B050"/>
                          </a:solidFill>
                          <a:effectLst/>
                          <a:latin typeface="+mn-lt"/>
                          <a:ea typeface="+mn-ea"/>
                          <a:cs typeface="+mn-cs"/>
                        </a:rPr>
                        <a:t>              “afflict your soul”</a:t>
                      </a:r>
                      <a:br>
                        <a:rPr lang="en-US" sz="1800" b="1" kern="1200" dirty="0">
                          <a:ln>
                            <a:solidFill>
                              <a:schemeClr val="accent6">
                                <a:lumMod val="50000"/>
                              </a:schemeClr>
                            </a:solidFill>
                          </a:ln>
                          <a:solidFill>
                            <a:srgbClr val="00B050"/>
                          </a:solidFill>
                          <a:effectLst/>
                          <a:latin typeface="+mn-lt"/>
                          <a:ea typeface="+mn-ea"/>
                          <a:cs typeface="+mn-cs"/>
                        </a:rPr>
                      </a:br>
                      <a:r>
                        <a:rPr lang="en-US" sz="1800" b="1" kern="1200" dirty="0">
                          <a:ln>
                            <a:solidFill>
                              <a:srgbClr val="002060"/>
                            </a:solidFill>
                          </a:ln>
                          <a:solidFill>
                            <a:srgbClr val="00B050"/>
                          </a:solidFill>
                          <a:effectLst/>
                          <a:latin typeface="+mn-lt"/>
                          <a:ea typeface="+mn-ea"/>
                          <a:cs typeface="+mn-cs"/>
                        </a:rPr>
                        <a:t>        </a:t>
                      </a:r>
                      <a:r>
                        <a:rPr lang="en-US" sz="1800" b="1" kern="1200" dirty="0">
                          <a:ln>
                            <a:solidFill>
                              <a:srgbClr val="002060"/>
                            </a:solidFill>
                          </a:ln>
                          <a:solidFill>
                            <a:schemeClr val="tx1"/>
                          </a:solidFill>
                          <a:effectLst>
                            <a:outerShdw blurRad="69850" dist="43180" dir="5400000" sx="0" sy="0">
                              <a:srgbClr val="000000">
                                <a:alpha val="65000"/>
                              </a:srgbClr>
                            </a:outerShdw>
                          </a:effectLst>
                          <a:latin typeface="+mn-lt"/>
                          <a:ea typeface="+mn-ea"/>
                          <a:cs typeface="+mn-cs"/>
                        </a:rPr>
                        <a:t>*This</a:t>
                      </a:r>
                      <a:r>
                        <a:rPr lang="en-US" sz="1800" b="1" kern="1200" baseline="0" dirty="0">
                          <a:ln>
                            <a:solidFill>
                              <a:srgbClr val="002060"/>
                            </a:solidFill>
                          </a:ln>
                          <a:solidFill>
                            <a:schemeClr val="tx1"/>
                          </a:solidFill>
                          <a:effectLst>
                            <a:outerShdw blurRad="69850" dist="43180" dir="5400000" sx="0" sy="0">
                              <a:srgbClr val="000000">
                                <a:alpha val="65000"/>
                              </a:srgbClr>
                            </a:outerShdw>
                          </a:effectLst>
                          <a:latin typeface="+mn-lt"/>
                          <a:ea typeface="+mn-ea"/>
                          <a:cs typeface="+mn-cs"/>
                        </a:rPr>
                        <a:t> is t</a:t>
                      </a:r>
                      <a:r>
                        <a:rPr lang="en-US" sz="1800" b="1" kern="1200" dirty="0">
                          <a:ln>
                            <a:solidFill>
                              <a:srgbClr val="002060"/>
                            </a:solidFill>
                          </a:ln>
                          <a:solidFill>
                            <a:schemeClr val="tx1"/>
                          </a:solidFill>
                          <a:effectLst>
                            <a:outerShdw blurRad="69850" dist="43180" dir="5400000" sx="0" sy="0">
                              <a:srgbClr val="000000">
                                <a:alpha val="65000"/>
                              </a:srgbClr>
                            </a:outerShdw>
                          </a:effectLst>
                          <a:latin typeface="+mn-lt"/>
                          <a:ea typeface="+mn-ea"/>
                          <a:cs typeface="+mn-cs"/>
                        </a:rPr>
                        <a:t>he </a:t>
                      </a:r>
                      <a:r>
                        <a:rPr lang="en-US" sz="1800" b="1" u="sng"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1</a:t>
                      </a:r>
                      <a:r>
                        <a:rPr lang="en-US" sz="1800" b="1" u="sng" kern="1200" baseline="300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st</a:t>
                      </a:r>
                      <a:r>
                        <a:rPr lang="en-US" sz="1800" b="1" u="sng"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  mention</a:t>
                      </a:r>
                      <a:r>
                        <a:rPr lang="en-US" sz="1800" b="0" u="none"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a:t>
                      </a:r>
                      <a:r>
                        <a:rPr lang="en-US" sz="1800" b="1"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 </a:t>
                      </a:r>
                      <a:br>
                        <a:rPr lang="en-US" sz="1800" b="1"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br>
                      <a:endParaRPr lang="en-US" sz="1800" b="1"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endParaRPr>
                    </a:p>
                    <a:p>
                      <a:pPr marL="342900" lvl="0" indent="-342900">
                        <a:buFont typeface="+mj-lt"/>
                        <a:buAutoNum type="arabicPeriod"/>
                      </a:pPr>
                      <a:r>
                        <a:rPr lang="en-US" sz="1800" b="0" u="sng" kern="1200" dirty="0">
                          <a:ln>
                            <a:noFill/>
                          </a:ln>
                          <a:solidFill>
                            <a:schemeClr val="tx1"/>
                          </a:solidFill>
                          <a:effectLst/>
                          <a:latin typeface="+mn-lt"/>
                          <a:ea typeface="+mn-ea"/>
                          <a:cs typeface="+mn-cs"/>
                        </a:rPr>
                        <a:t>Sacrifices Re</a:t>
                      </a:r>
                      <a:r>
                        <a:rPr lang="en-US" sz="1800" b="0" u="none" kern="1200" dirty="0">
                          <a:ln>
                            <a:noFill/>
                          </a:ln>
                          <a:solidFill>
                            <a:schemeClr val="tx1"/>
                          </a:solidFill>
                          <a:effectLst/>
                          <a:latin typeface="+mn-lt"/>
                          <a:ea typeface="+mn-ea"/>
                          <a:cs typeface="+mn-cs"/>
                        </a:rPr>
                        <a:t>q</a:t>
                      </a:r>
                      <a:r>
                        <a:rPr lang="en-US" sz="1800" b="0" u="sng" kern="1200" dirty="0">
                          <a:ln>
                            <a:noFill/>
                          </a:ln>
                          <a:solidFill>
                            <a:schemeClr val="tx1"/>
                          </a:solidFill>
                          <a:effectLst/>
                          <a:latin typeface="+mn-lt"/>
                          <a:ea typeface="+mn-ea"/>
                          <a:cs typeface="+mn-cs"/>
                        </a:rPr>
                        <a:t>uired</a:t>
                      </a:r>
                      <a:r>
                        <a:rPr lang="en-US" sz="1800" b="0" kern="1200" dirty="0">
                          <a:ln>
                            <a:noFill/>
                          </a:ln>
                          <a:solidFill>
                            <a:schemeClr val="tx1"/>
                          </a:solidFill>
                          <a:effectLst/>
                          <a:latin typeface="+mn-lt"/>
                          <a:ea typeface="+mn-ea"/>
                          <a:cs typeface="+mn-cs"/>
                        </a:rPr>
                        <a:t>:  </a:t>
                      </a:r>
                      <a:r>
                        <a:rPr lang="en-US" sz="1800" kern="1200" dirty="0">
                          <a:solidFill>
                            <a:srgbClr val="0070C0"/>
                          </a:solidFill>
                          <a:effectLst/>
                          <a:latin typeface="+mn-lt"/>
                          <a:ea typeface="+mn-ea"/>
                          <a:cs typeface="+mn-cs"/>
                        </a:rPr>
                        <a:t/>
                      </a:r>
                      <a:br>
                        <a:rPr lang="en-US" sz="1800" kern="1200" dirty="0">
                          <a:solidFill>
                            <a:srgbClr val="0070C0"/>
                          </a:solidFill>
                          <a:effectLst/>
                          <a:latin typeface="+mn-lt"/>
                          <a:ea typeface="+mn-ea"/>
                          <a:cs typeface="+mn-cs"/>
                        </a:rPr>
                      </a:br>
                      <a:r>
                        <a:rPr lang="en-US" sz="1600" kern="1200" dirty="0">
                          <a:solidFill>
                            <a:schemeClr val="dk1"/>
                          </a:solidFill>
                          <a:effectLst/>
                          <a:latin typeface="+mn-lt"/>
                          <a:ea typeface="+mn-ea"/>
                          <a:cs typeface="+mn-cs"/>
                        </a:rPr>
                        <a:t>(Will not be addressed as the </a:t>
                      </a:r>
                      <a:br>
                        <a:rPr lang="en-US" sz="1600" kern="1200" dirty="0">
                          <a:solidFill>
                            <a:schemeClr val="dk1"/>
                          </a:solidFill>
                          <a:effectLst/>
                          <a:latin typeface="+mn-lt"/>
                          <a:ea typeface="+mn-ea"/>
                          <a:cs typeface="+mn-cs"/>
                        </a:rPr>
                      </a:br>
                      <a:r>
                        <a:rPr lang="en-US" sz="1600" kern="1200" dirty="0">
                          <a:solidFill>
                            <a:schemeClr val="dk1"/>
                          </a:solidFill>
                          <a:effectLst/>
                          <a:latin typeface="+mn-lt"/>
                          <a:ea typeface="+mn-ea"/>
                          <a:cs typeface="+mn-cs"/>
                        </a:rPr>
                        <a:t> sacrifices have been fulfilled.)</a:t>
                      </a:r>
                      <a:endParaRPr lang="en-US" sz="1600" dirty="0"/>
                    </a:p>
                  </a:txBody>
                  <a:tcPr>
                    <a:cell3D prstMaterial="dkEdge">
                      <a:bevel prst="riblet"/>
                      <a:lightRig rig="flood" dir="t"/>
                    </a:cell3D>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467544" y="0"/>
            <a:ext cx="8208912"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solidFill>
                  <a:schemeClr val="bg1"/>
                </a:solidFill>
                <a:latin typeface="Berlin Sans FB Demi" panose="020E0802020502020306" pitchFamily="34" charset="0"/>
              </a:rPr>
              <a:t>Lev 23:26-27</a:t>
            </a:r>
          </a:p>
        </p:txBody>
      </p:sp>
      <p:sp>
        <p:nvSpPr>
          <p:cNvPr id="6" name="Rectangle 5"/>
          <p:cNvSpPr/>
          <p:nvPr/>
        </p:nvSpPr>
        <p:spPr>
          <a:xfrm>
            <a:off x="8499549" y="70210"/>
            <a:ext cx="3691234"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solidFill>
                    <a:schemeClr val="bg1"/>
                  </a:solidFill>
                </a:ln>
                <a:solidFill>
                  <a:schemeClr val="bg1"/>
                </a:solidFill>
                <a:effectLst>
                  <a:outerShdw blurRad="50800" dist="39000" dir="5460000" algn="tl">
                    <a:srgbClr val="000000">
                      <a:alpha val="38000"/>
                    </a:srgbClr>
                  </a:outerShdw>
                </a:effectLst>
                <a:latin typeface="Segoe Print" pitchFamily="2" charset="0"/>
              </a:rPr>
              <a:t>Of High Importance:</a:t>
            </a:r>
          </a:p>
          <a:p>
            <a:pPr algn="ctr"/>
            <a:r>
              <a:rPr lang="en-US" sz="2000" b="1" dirty="0">
                <a:ln w="11430">
                  <a:solidFill>
                    <a:schemeClr val="bg1"/>
                  </a:solidFill>
                </a:ln>
                <a:solidFill>
                  <a:schemeClr val="bg1"/>
                </a:solidFill>
                <a:effectLst>
                  <a:outerShdw blurRad="50800" dist="39000" dir="5460000" algn="tl">
                    <a:srgbClr val="000000">
                      <a:alpha val="38000"/>
                    </a:srgbClr>
                  </a:outerShdw>
                </a:effectLst>
                <a:latin typeface="Segoe Print" pitchFamily="2" charset="0"/>
              </a:rPr>
              <a:t>Read all the words</a:t>
            </a:r>
            <a:br>
              <a:rPr lang="en-US" sz="2000" b="1" dirty="0">
                <a:ln w="11430">
                  <a:solidFill>
                    <a:schemeClr val="bg1"/>
                  </a:solidFill>
                </a:ln>
                <a:solidFill>
                  <a:schemeClr val="bg1"/>
                </a:solidFill>
                <a:effectLst>
                  <a:outerShdw blurRad="50800" dist="39000" dir="5460000" algn="tl">
                    <a:srgbClr val="000000">
                      <a:alpha val="38000"/>
                    </a:srgbClr>
                  </a:outerShdw>
                </a:effectLst>
                <a:latin typeface="Segoe Print" pitchFamily="2" charset="0"/>
              </a:rPr>
            </a:br>
            <a:r>
              <a:rPr lang="en-US" sz="2000" b="1" dirty="0">
                <a:ln w="11430">
                  <a:solidFill>
                    <a:schemeClr val="bg1"/>
                  </a:solidFill>
                </a:ln>
                <a:solidFill>
                  <a:schemeClr val="bg1"/>
                </a:solidFill>
                <a:effectLst>
                  <a:outerShdw blurRad="50800" dist="39000" dir="5460000" algn="tl">
                    <a:srgbClr val="000000">
                      <a:alpha val="38000"/>
                    </a:srgbClr>
                  </a:outerShdw>
                </a:effectLst>
                <a:latin typeface="Segoe Print" pitchFamily="2" charset="0"/>
              </a:rPr>
              <a:t>to discern context!</a:t>
            </a:r>
            <a:endParaRPr lang="en-US" sz="2000" b="1" cap="none" spc="0" dirty="0">
              <a:ln w="11430">
                <a:solidFill>
                  <a:schemeClr val="bg1"/>
                </a:solidFill>
              </a:ln>
              <a:solidFill>
                <a:schemeClr val="bg1"/>
              </a:solidFill>
              <a:effectLst>
                <a:outerShdw blurRad="50800" dist="39000" dir="5460000" algn="tl">
                  <a:srgbClr val="000000">
                    <a:alpha val="38000"/>
                  </a:srgbClr>
                </a:outerShdw>
              </a:effectLst>
              <a:latin typeface="Segoe Print" pitchFamily="2" charset="0"/>
            </a:endParaRPr>
          </a:p>
        </p:txBody>
      </p:sp>
      <p:grpSp>
        <p:nvGrpSpPr>
          <p:cNvPr id="19" name="Group 18"/>
          <p:cNvGrpSpPr/>
          <p:nvPr/>
        </p:nvGrpSpPr>
        <p:grpSpPr>
          <a:xfrm>
            <a:off x="8791892" y="1032962"/>
            <a:ext cx="3288049" cy="1585411"/>
            <a:chOff x="8791892" y="1032962"/>
            <a:chExt cx="3288049" cy="1585411"/>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791892" y="1032962"/>
              <a:ext cx="1363598" cy="1260322"/>
            </a:xfrm>
            <a:prstGeom prst="rect">
              <a:avLst/>
            </a:prstGeom>
            <a:effectLst>
              <a:glow rad="101600">
                <a:schemeClr val="accent1">
                  <a:satMod val="175000"/>
                  <a:alpha val="40000"/>
                </a:schemeClr>
              </a:glow>
            </a:effectLst>
          </p:spPr>
        </p:pic>
        <p:sp>
          <p:nvSpPr>
            <p:cNvPr id="15" name="Rectangle 14"/>
            <p:cNvSpPr/>
            <p:nvPr/>
          </p:nvSpPr>
          <p:spPr>
            <a:xfrm>
              <a:off x="9511948" y="1602710"/>
              <a:ext cx="256799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a:ln w="11430">
                    <a:solidFill>
                      <a:srgbClr val="00B0F0"/>
                    </a:solidFill>
                  </a:ln>
                  <a:solidFill>
                    <a:srgbClr val="00B0F0"/>
                  </a:solidFill>
                  <a:effectLst>
                    <a:outerShdw blurRad="50800" dist="39000" dir="5460000" algn="tl">
                      <a:srgbClr val="000000">
                        <a:alpha val="38000"/>
                      </a:srgbClr>
                    </a:outerShdw>
                  </a:effectLst>
                  <a:latin typeface="Segoe Print" pitchFamily="2" charset="0"/>
                </a:rPr>
                <a:t>Vs</a:t>
              </a:r>
              <a:r>
                <a:rPr lang="en-US" sz="2000" b="1" dirty="0">
                  <a:ln w="11430">
                    <a:solidFill>
                      <a:srgbClr val="00B0F0"/>
                    </a:solidFill>
                  </a:ln>
                  <a:solidFill>
                    <a:srgbClr val="00B0F0"/>
                  </a:solidFill>
                  <a:effectLst>
                    <a:outerShdw blurRad="50800" dist="39000" dir="5460000" algn="tl">
                      <a:srgbClr val="000000">
                        <a:alpha val="38000"/>
                      </a:srgbClr>
                    </a:outerShdw>
                  </a:effectLst>
                  <a:latin typeface="Segoe Print" pitchFamily="2" charset="0"/>
                </a:rPr>
                <a:t> 27a: 10</a:t>
              </a:r>
              <a:r>
                <a:rPr lang="en-US" sz="2000" b="1" baseline="30000" dirty="0">
                  <a:ln w="11430">
                    <a:solidFill>
                      <a:srgbClr val="00B0F0"/>
                    </a:solidFill>
                  </a:ln>
                  <a:solidFill>
                    <a:srgbClr val="00B0F0"/>
                  </a:solidFill>
                  <a:effectLst>
                    <a:outerShdw blurRad="50800" dist="39000" dir="5460000" algn="tl">
                      <a:srgbClr val="000000">
                        <a:alpha val="38000"/>
                      </a:srgbClr>
                    </a:outerShdw>
                  </a:effectLst>
                  <a:latin typeface="Segoe Print" pitchFamily="2" charset="0"/>
                </a:rPr>
                <a:t>th</a:t>
              </a:r>
              <a:r>
                <a:rPr lang="en-US" sz="2000" b="1" dirty="0">
                  <a:ln w="11430">
                    <a:solidFill>
                      <a:srgbClr val="00B0F0"/>
                    </a:solidFill>
                  </a:ln>
                  <a:solidFill>
                    <a:srgbClr val="00B0F0"/>
                  </a:solidFill>
                  <a:effectLst>
                    <a:outerShdw blurRad="50800" dist="39000" dir="5460000" algn="tl">
                      <a:srgbClr val="000000">
                        <a:alpha val="38000"/>
                      </a:srgbClr>
                    </a:outerShdw>
                  </a:effectLst>
                  <a:latin typeface="Segoe Print" pitchFamily="2" charset="0"/>
                </a:rPr>
                <a:t> day</a:t>
              </a:r>
              <a:br>
                <a:rPr lang="en-US" sz="2000" b="1" dirty="0">
                  <a:ln w="11430">
                    <a:solidFill>
                      <a:srgbClr val="00B0F0"/>
                    </a:solidFill>
                  </a:ln>
                  <a:solidFill>
                    <a:srgbClr val="00B0F0"/>
                  </a:solidFill>
                  <a:effectLst>
                    <a:outerShdw blurRad="50800" dist="39000" dir="5460000" algn="tl">
                      <a:srgbClr val="000000">
                        <a:alpha val="38000"/>
                      </a:srgbClr>
                    </a:outerShdw>
                  </a:effectLst>
                  <a:latin typeface="Segoe Print" pitchFamily="2" charset="0"/>
                </a:rPr>
              </a:b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Premier</a:t>
              </a:r>
              <a:r>
                <a:rPr lang="en-US" sz="2000" b="1" dirty="0">
                  <a:ln w="11430">
                    <a:solidFill>
                      <a:srgbClr val="00B0F0"/>
                    </a:solidFill>
                  </a:ln>
                  <a:solidFill>
                    <a:srgbClr val="00B0F0"/>
                  </a:solidFill>
                  <a:effectLst>
                    <a:outerShdw blurRad="50800" dist="39000" dir="5460000" algn="tl">
                      <a:srgbClr val="000000">
                        <a:alpha val="38000"/>
                      </a:srgbClr>
                    </a:outerShdw>
                  </a:effectLst>
                  <a:latin typeface="Segoe Print" pitchFamily="2" charset="0"/>
                </a:rPr>
                <a:t> Entry </a:t>
              </a:r>
              <a:br>
                <a:rPr lang="en-US" sz="2000" b="1" dirty="0">
                  <a:ln w="11430">
                    <a:solidFill>
                      <a:srgbClr val="00B0F0"/>
                    </a:solidFill>
                  </a:ln>
                  <a:solidFill>
                    <a:srgbClr val="00B0F0"/>
                  </a:solidFill>
                  <a:effectLst>
                    <a:outerShdw blurRad="50800" dist="39000" dir="5460000" algn="tl">
                      <a:srgbClr val="000000">
                        <a:alpha val="38000"/>
                      </a:srgbClr>
                    </a:outerShdw>
                  </a:effectLst>
                  <a:latin typeface="Segoe Print" pitchFamily="2" charset="0"/>
                </a:rPr>
              </a:br>
              <a:r>
                <a:rPr lang="en-US" sz="2000" b="1" dirty="0">
                  <a:ln w="11430">
                    <a:solidFill>
                      <a:srgbClr val="00B0F0"/>
                    </a:solidFill>
                  </a:ln>
                  <a:solidFill>
                    <a:srgbClr val="00B0F0"/>
                  </a:solidFill>
                  <a:effectLst>
                    <a:outerShdw blurRad="50800" dist="39000" dir="5460000" algn="tl">
                      <a:srgbClr val="000000">
                        <a:alpha val="38000"/>
                      </a:srgbClr>
                    </a:outerShdw>
                  </a:effectLst>
                  <a:latin typeface="Segoe Print" pitchFamily="2" charset="0"/>
                </a:rPr>
                <a:t>#</a:t>
              </a:r>
              <a:r>
                <a:rPr lang="en-US" sz="2000" b="1" dirty="0">
                  <a:ln w="11430">
                    <a:solidFill>
                      <a:srgbClr val="00B0F0"/>
                    </a:solidFill>
                  </a:ln>
                  <a:solidFill>
                    <a:schemeClr val="bg1"/>
                  </a:solidFill>
                  <a:effectLst>
                    <a:outerShdw blurRad="50800" dist="39000" dir="5460000" algn="tl">
                      <a:srgbClr val="000000">
                        <a:alpha val="38000"/>
                      </a:srgbClr>
                    </a:outerShdw>
                  </a:effectLst>
                  <a:latin typeface="Segoe Print" pitchFamily="2" charset="0"/>
                </a:rPr>
                <a:t>1</a:t>
              </a:r>
              <a:r>
                <a:rPr lang="en-US" sz="2000" b="1" dirty="0">
                  <a:ln w="11430">
                    <a:solidFill>
                      <a:srgbClr val="00B0F0"/>
                    </a:solidFill>
                  </a:ln>
                  <a:solidFill>
                    <a:srgbClr val="00B0F0"/>
                  </a:solidFill>
                  <a:effectLst>
                    <a:outerShdw blurRad="50800" dist="39000" dir="5460000" algn="tl">
                      <a:srgbClr val="000000">
                        <a:alpha val="38000"/>
                      </a:srgbClr>
                    </a:outerShdw>
                  </a:effectLst>
                  <a:latin typeface="Segoe Print" pitchFamily="2" charset="0"/>
                </a:rPr>
                <a:t> of 7</a:t>
              </a:r>
              <a:endParaRPr lang="en-US" sz="2000" b="1" cap="none" spc="0" dirty="0">
                <a:ln w="11430">
                  <a:solidFill>
                    <a:srgbClr val="00B0F0"/>
                  </a:solidFill>
                </a:ln>
                <a:solidFill>
                  <a:srgbClr val="00B0F0"/>
                </a:solidFill>
                <a:effectLst>
                  <a:outerShdw blurRad="50800" dist="39000" dir="5460000" algn="tl">
                    <a:srgbClr val="000000">
                      <a:alpha val="38000"/>
                    </a:srgbClr>
                  </a:outerShdw>
                </a:effectLst>
                <a:latin typeface="Segoe Print" pitchFamily="2" charset="0"/>
              </a:endParaRPr>
            </a:p>
          </p:txBody>
        </p:sp>
      </p:grpSp>
      <p:grpSp>
        <p:nvGrpSpPr>
          <p:cNvPr id="21" name="Group 20"/>
          <p:cNvGrpSpPr/>
          <p:nvPr/>
        </p:nvGrpSpPr>
        <p:grpSpPr>
          <a:xfrm>
            <a:off x="8763890" y="4074215"/>
            <a:ext cx="3291645" cy="1646308"/>
            <a:chOff x="8763890" y="4074215"/>
            <a:chExt cx="3291645" cy="1646308"/>
          </a:xfrm>
        </p:grpSpPr>
        <p:pic>
          <p:nvPicPr>
            <p:cNvPr id="9" name="Picture 8"/>
            <p:cNvPicPr>
              <a:picLocks noChangeAspect="1"/>
            </p:cNvPicPr>
            <p:nvPr/>
          </p:nvPicPr>
          <p:blipFill>
            <a:blip r:embed="rId5" cstate="email">
              <a:clrChange>
                <a:clrFrom>
                  <a:srgbClr val="1B2E99"/>
                </a:clrFrom>
                <a:clrTo>
                  <a:srgbClr val="1B2E99">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flipH="1">
              <a:off x="8763890" y="4074215"/>
              <a:ext cx="1372350" cy="1260322"/>
            </a:xfrm>
            <a:prstGeom prst="rect">
              <a:avLst/>
            </a:prstGeom>
            <a:effectLst>
              <a:glow rad="101600">
                <a:schemeClr val="accent6">
                  <a:lumMod val="40000"/>
                  <a:lumOff val="60000"/>
                  <a:alpha val="40000"/>
                </a:schemeClr>
              </a:glow>
            </a:effectLst>
          </p:spPr>
        </p:pic>
        <p:sp>
          <p:nvSpPr>
            <p:cNvPr id="16" name="Rectangle 15"/>
            <p:cNvSpPr/>
            <p:nvPr/>
          </p:nvSpPr>
          <p:spPr>
            <a:xfrm>
              <a:off x="9487542" y="4704860"/>
              <a:ext cx="256799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Vs</a:t>
              </a:r>
              <a:r>
                <a:rPr lang="en-US" sz="2000"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 27d: Affliction</a:t>
              </a:r>
              <a:br>
                <a:rPr lang="en-US" sz="2000"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br>
              <a:r>
                <a:rPr lang="en-US"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[1</a:t>
              </a:r>
              <a:r>
                <a:rPr lang="en-US" b="1" baseline="30000"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st</a:t>
              </a:r>
              <a:r>
                <a:rPr lang="en-US"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 Requirement]</a:t>
              </a:r>
              <a:br>
                <a:rPr lang="en-US"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br>
              <a:r>
                <a:rPr lang="en-US" sz="2000"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1</a:t>
              </a:r>
              <a:r>
                <a:rPr lang="en-US" sz="2000" b="1" baseline="30000"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st</a:t>
              </a:r>
              <a:r>
                <a:rPr lang="en-US" sz="2000"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 mention of 3</a:t>
              </a:r>
              <a:endParaRPr lang="en-US" sz="2000" b="1" cap="none" spc="0"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endParaRPr>
            </a:p>
          </p:txBody>
        </p:sp>
      </p:grpSp>
      <p:grpSp>
        <p:nvGrpSpPr>
          <p:cNvPr id="20" name="Group 19"/>
          <p:cNvGrpSpPr/>
          <p:nvPr/>
        </p:nvGrpSpPr>
        <p:grpSpPr>
          <a:xfrm>
            <a:off x="8780665" y="2542529"/>
            <a:ext cx="3261019" cy="1316457"/>
            <a:chOff x="8780665" y="2542529"/>
            <a:chExt cx="3261019" cy="1316457"/>
          </a:xfrm>
        </p:grpSpPr>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780665" y="2542529"/>
              <a:ext cx="1363598" cy="1260322"/>
            </a:xfrm>
            <a:prstGeom prst="rect">
              <a:avLst/>
            </a:prstGeom>
            <a:effectLst>
              <a:glow rad="101600">
                <a:schemeClr val="accent1">
                  <a:satMod val="175000"/>
                  <a:alpha val="40000"/>
                </a:schemeClr>
              </a:glow>
            </a:effectLst>
          </p:spPr>
        </p:pic>
        <p:sp>
          <p:nvSpPr>
            <p:cNvPr id="18" name="Rectangle 17"/>
            <p:cNvSpPr/>
            <p:nvPr/>
          </p:nvSpPr>
          <p:spPr>
            <a:xfrm>
              <a:off x="9473691" y="3151100"/>
              <a:ext cx="2567993"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Vs</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27c: 10</a:t>
              </a:r>
              <a:r>
                <a:rPr lang="en-US" sz="2000" b="1" baseline="30000"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th</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day</a:t>
              </a:r>
              <a:b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b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a:t>
              </a:r>
              <a:r>
                <a:rPr lang="en-US" sz="2000" b="1" dirty="0">
                  <a:ln w="11430">
                    <a:solidFill>
                      <a:srgbClr val="00B0F0"/>
                    </a:solidFill>
                  </a:ln>
                  <a:solidFill>
                    <a:schemeClr val="bg1"/>
                  </a:solidFill>
                  <a:effectLst>
                    <a:outerShdw blurRad="50800" dist="39000" dir="5460000" algn="tl">
                      <a:srgbClr val="000000">
                        <a:alpha val="38000"/>
                      </a:srgbClr>
                    </a:outerShdw>
                  </a:effectLst>
                  <a:latin typeface="Segoe Print" pitchFamily="2" charset="0"/>
                </a:rPr>
                <a:t>2</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of 7… “it”</a:t>
              </a:r>
            </a:p>
          </p:txBody>
        </p:sp>
      </p:grpSp>
    </p:spTree>
    <p:extLst>
      <p:ext uri="{BB962C8B-B14F-4D97-AF65-F5344CB8AC3E}">
        <p14:creationId xmlns:p14="http://schemas.microsoft.com/office/powerpoint/2010/main" val="25854882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9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21805" y="6489574"/>
            <a:ext cx="2743200" cy="365125"/>
          </a:xfrm>
        </p:spPr>
        <p:txBody>
          <a:bodyPr/>
          <a:lstStyle/>
          <a:p>
            <a:fld id="{0FAB87E4-7748-4117-92E5-790DAABEC644}" type="slidenum">
              <a:rPr lang="en-US" smtClean="0">
                <a:solidFill>
                  <a:schemeClr val="bg1"/>
                </a:solidFill>
              </a:rPr>
              <a:pPr/>
              <a:t>84</a:t>
            </a:fld>
            <a:endParaRPr lang="en-US" dirty="0">
              <a:solidFill>
                <a:schemeClr val="bg1"/>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360375012"/>
              </p:ext>
            </p:extLst>
          </p:nvPr>
        </p:nvGraphicFramePr>
        <p:xfrm>
          <a:off x="467544" y="692150"/>
          <a:ext cx="8208912" cy="5765800"/>
        </p:xfrm>
        <a:graphic>
          <a:graphicData uri="http://schemas.openxmlformats.org/drawingml/2006/table">
            <a:tbl>
              <a:tblPr firstRow="1" bandRow="1">
                <a:tableStyleId>{7DF18680-E054-41AD-8BC1-D1AEF772440D}</a:tableStyleId>
              </a:tblPr>
              <a:tblGrid>
                <a:gridCol w="504056">
                  <a:extLst>
                    <a:ext uri="{9D8B030D-6E8A-4147-A177-3AD203B41FA5}">
                      <a16:colId xmlns="" xmlns:a16="http://schemas.microsoft.com/office/drawing/2014/main" val="20000"/>
                    </a:ext>
                  </a:extLst>
                </a:gridCol>
                <a:gridCol w="3384376">
                  <a:extLst>
                    <a:ext uri="{9D8B030D-6E8A-4147-A177-3AD203B41FA5}">
                      <a16:colId xmlns="" xmlns:a16="http://schemas.microsoft.com/office/drawing/2014/main" val="20001"/>
                    </a:ext>
                  </a:extLst>
                </a:gridCol>
                <a:gridCol w="4320480">
                  <a:extLst>
                    <a:ext uri="{9D8B030D-6E8A-4147-A177-3AD203B41FA5}">
                      <a16:colId xmlns="" xmlns:a16="http://schemas.microsoft.com/office/drawing/2014/main" val="20002"/>
                    </a:ext>
                  </a:extLst>
                </a:gridCol>
              </a:tblGrid>
              <a:tr h="370840">
                <a:tc>
                  <a:txBody>
                    <a:bodyPr/>
                    <a:lstStyle/>
                    <a:p>
                      <a:endParaRPr lang="en-US" dirty="0"/>
                    </a:p>
                  </a:txBody>
                  <a:tcPr>
                    <a:cell3D prstMaterial="dkEdge">
                      <a:bevel/>
                      <a:lightRig rig="flood" dir="t"/>
                    </a:cell3D>
                  </a:tcPr>
                </a:tc>
                <a:tc>
                  <a:txBody>
                    <a:bodyPr/>
                    <a:lstStyle/>
                    <a:p>
                      <a:pPr algn="ctr"/>
                      <a:r>
                        <a:rPr lang="en-US" b="1" dirty="0">
                          <a:solidFill>
                            <a:srgbClr val="FFFF00"/>
                          </a:solidFill>
                        </a:rPr>
                        <a:t>Content</a:t>
                      </a:r>
                      <a:r>
                        <a:rPr lang="en-US" b="1" baseline="0" dirty="0"/>
                        <a:t> of Verse</a:t>
                      </a:r>
                      <a:endParaRPr lang="en-US" b="1" dirty="0"/>
                    </a:p>
                  </a:txBody>
                  <a:tcPr>
                    <a:cell3D prstMaterial="dkEdge">
                      <a:bevel/>
                      <a:lightRig rig="flood" dir="t"/>
                    </a:cell3D>
                  </a:tcPr>
                </a:tc>
                <a:tc>
                  <a:txBody>
                    <a:bodyPr/>
                    <a:lstStyle/>
                    <a:p>
                      <a:pPr algn="ctr"/>
                      <a:r>
                        <a:rPr lang="en-US" b="1" dirty="0">
                          <a:solidFill>
                            <a:srgbClr val="C4FB81"/>
                          </a:solidFill>
                        </a:rPr>
                        <a:t>Context</a:t>
                      </a:r>
                      <a:r>
                        <a:rPr lang="en-US" b="1" baseline="0" dirty="0"/>
                        <a:t> of Verse</a:t>
                      </a:r>
                      <a:endParaRPr lang="en-US" b="1" dirty="0"/>
                    </a:p>
                  </a:txBody>
                  <a:tcPr>
                    <a:cell3D prstMaterial="dkEdge">
                      <a:bevel/>
                      <a:lightRig rig="flood" dir="t"/>
                    </a:cell3D>
                  </a:tcPr>
                </a:tc>
                <a:extLst>
                  <a:ext uri="{0D108BD9-81ED-4DB2-BD59-A6C34878D82A}">
                    <a16:rowId xmlns="" xmlns:a16="http://schemas.microsoft.com/office/drawing/2014/main" val="10000"/>
                  </a:ext>
                </a:extLst>
              </a:tr>
              <a:tr h="370840">
                <a:tc>
                  <a:txBody>
                    <a:bodyPr/>
                    <a:lstStyle/>
                    <a:p>
                      <a:pPr algn="ctr"/>
                      <a:r>
                        <a:rPr lang="en-US" dirty="0"/>
                        <a:t>28</a:t>
                      </a:r>
                    </a:p>
                  </a:txBody>
                  <a:tcPr>
                    <a:cell3D prstMaterial="dkEdge">
                      <a:bevel/>
                      <a:lightRig rig="flood" dir="t"/>
                    </a:cell3D>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r>
                        <a:rPr lang="en-US" sz="1800" kern="1200" dirty="0">
                          <a:solidFill>
                            <a:schemeClr val="dk1"/>
                          </a:solidFill>
                          <a:effectLst/>
                          <a:latin typeface="+mn-lt"/>
                          <a:ea typeface="+mn-ea"/>
                          <a:cs typeface="+mn-cs"/>
                        </a:rPr>
                        <a:t>And </a:t>
                      </a:r>
                      <a:r>
                        <a:rPr lang="en-US" sz="1800" b="1" kern="1200" dirty="0">
                          <a:ln>
                            <a:solidFill>
                              <a:srgbClr val="002060"/>
                            </a:solidFill>
                          </a:ln>
                          <a:solidFill>
                            <a:srgbClr val="FF0000"/>
                          </a:solidFill>
                          <a:effectLst>
                            <a:outerShdw blurRad="38100" dist="38100" dir="2700000" algn="tl">
                              <a:srgbClr val="000000">
                                <a:alpha val="43137"/>
                              </a:srgbClr>
                            </a:outerShdw>
                          </a:effectLst>
                          <a:latin typeface="+mn-lt"/>
                          <a:ea typeface="+mn-ea"/>
                          <a:cs typeface="+mn-cs"/>
                        </a:rPr>
                        <a:t>ye shall do no work </a:t>
                      </a:r>
                      <a:br>
                        <a:rPr lang="en-US" sz="1800" b="1" kern="1200" dirty="0">
                          <a:ln>
                            <a:solidFill>
                              <a:srgbClr val="002060"/>
                            </a:solidFill>
                          </a:ln>
                          <a:solidFill>
                            <a:srgbClr val="FF0000"/>
                          </a:solidFill>
                          <a:effectLst>
                            <a:outerShdw blurRad="38100" dist="38100" dir="2700000" algn="tl">
                              <a:srgbClr val="000000">
                                <a:alpha val="43137"/>
                              </a:srgbClr>
                            </a:outerShdw>
                          </a:effectLst>
                          <a:latin typeface="+mn-lt"/>
                          <a:ea typeface="+mn-ea"/>
                          <a:cs typeface="+mn-cs"/>
                        </a:rPr>
                      </a:br>
                      <a:r>
                        <a:rPr lang="en-US" sz="1800" b="1" kern="1200" dirty="0">
                          <a:ln>
                            <a:solidFill>
                              <a:srgbClr val="002060"/>
                            </a:solidFill>
                          </a:ln>
                          <a:solidFill>
                            <a:srgbClr val="FF0000"/>
                          </a:solidFill>
                          <a:effectLst>
                            <a:outerShdw blurRad="38100" dist="38100" dir="2700000" algn="tl">
                              <a:srgbClr val="000000">
                                <a:alpha val="43137"/>
                              </a:srgbClr>
                            </a:outerShdw>
                          </a:effectLst>
                          <a:latin typeface="+mn-lt"/>
                          <a:ea typeface="+mn-ea"/>
                          <a:cs typeface="+mn-cs"/>
                        </a:rPr>
                        <a:t>in </a:t>
                      </a:r>
                      <a:br>
                        <a:rPr lang="en-US" sz="1800" b="1" kern="1200" dirty="0">
                          <a:ln>
                            <a:solidFill>
                              <a:srgbClr val="002060"/>
                            </a:solidFill>
                          </a:ln>
                          <a:solidFill>
                            <a:srgbClr val="FF0000"/>
                          </a:solidFill>
                          <a:effectLst>
                            <a:outerShdw blurRad="38100" dist="38100" dir="2700000" algn="tl">
                              <a:srgbClr val="000000">
                                <a:alpha val="43137"/>
                              </a:srgbClr>
                            </a:outerShdw>
                          </a:effectLst>
                          <a:latin typeface="+mn-lt"/>
                          <a:ea typeface="+mn-ea"/>
                          <a:cs typeface="+mn-cs"/>
                        </a:rPr>
                      </a:br>
                      <a:r>
                        <a:rPr lang="en-US" sz="1800" b="1" kern="1200" dirty="0">
                          <a:ln>
                            <a:solidFill>
                              <a:srgbClr val="002060"/>
                            </a:solidFill>
                          </a:ln>
                          <a:solidFill>
                            <a:srgbClr val="FF0000"/>
                          </a:solidFill>
                          <a:effectLst>
                            <a:outerShdw blurRad="38100" dist="38100" dir="2700000" algn="tl">
                              <a:srgbClr val="000000">
                                <a:alpha val="43137"/>
                              </a:srgbClr>
                            </a:outerShdw>
                          </a:effectLst>
                          <a:latin typeface="+mn-lt"/>
                          <a:ea typeface="+mn-ea"/>
                          <a:cs typeface="+mn-cs"/>
                        </a:rPr>
                        <a:t/>
                      </a:r>
                      <a:br>
                        <a:rPr lang="en-US" sz="1800" b="1" kern="1200" dirty="0">
                          <a:ln>
                            <a:solidFill>
                              <a:srgbClr val="002060"/>
                            </a:solidFill>
                          </a:ln>
                          <a:solidFill>
                            <a:srgbClr val="FF0000"/>
                          </a:solidFill>
                          <a:effectLst>
                            <a:outerShdw blurRad="38100" dist="38100" dir="2700000" algn="tl">
                              <a:srgbClr val="000000">
                                <a:alpha val="43137"/>
                              </a:srgbClr>
                            </a:outerShdw>
                          </a:effectLst>
                          <a:latin typeface="+mn-lt"/>
                          <a:ea typeface="+mn-ea"/>
                          <a:cs typeface="+mn-cs"/>
                        </a:rPr>
                      </a:br>
                      <a:endParaRPr lang="en-US" sz="1800" b="1" kern="1200" dirty="0">
                        <a:ln>
                          <a:solidFill>
                            <a:srgbClr val="002060"/>
                          </a:solidFill>
                        </a:ln>
                        <a:solidFill>
                          <a:srgbClr val="FF0000"/>
                        </a:solidFill>
                        <a:effectLst>
                          <a:outerShdw blurRad="38100" dist="38100" dir="2700000" algn="tl">
                            <a:srgbClr val="000000">
                              <a:alpha val="43137"/>
                            </a:srgbClr>
                          </a:outerShdw>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r>
                        <a:rPr lang="en-US" sz="1800" b="1" u="sng" kern="1200" dirty="0">
                          <a:ln>
                            <a:solidFill>
                              <a:srgbClr val="002060"/>
                            </a:solidFill>
                          </a:ln>
                          <a:solidFill>
                            <a:srgbClr val="0070C0"/>
                          </a:solidFill>
                          <a:effectLst/>
                          <a:latin typeface="+mn-lt"/>
                          <a:ea typeface="+mn-ea"/>
                          <a:cs typeface="+mn-cs"/>
                        </a:rPr>
                        <a:t>that same da</a:t>
                      </a:r>
                      <a:r>
                        <a:rPr lang="en-US" sz="1800" b="1" u="none" kern="1200" dirty="0">
                          <a:ln>
                            <a:solidFill>
                              <a:srgbClr val="002060"/>
                            </a:solidFill>
                          </a:ln>
                          <a:solidFill>
                            <a:srgbClr val="0070C0"/>
                          </a:solidFill>
                          <a:effectLst/>
                          <a:latin typeface="+mn-lt"/>
                          <a:ea typeface="+mn-ea"/>
                          <a:cs typeface="+mn-cs"/>
                        </a:rPr>
                        <a:t>y</a:t>
                      </a:r>
                      <a:r>
                        <a:rPr lang="en-US" sz="1800" b="1" kern="1200" dirty="0">
                          <a:ln>
                            <a:solidFill>
                              <a:srgbClr val="002060"/>
                            </a:solidFill>
                          </a:ln>
                          <a:solidFill>
                            <a:srgbClr val="0070C0"/>
                          </a:solidFill>
                          <a:effectLst>
                            <a:outerShdw blurRad="38100" dist="38100" dir="2700000" algn="tl">
                              <a:srgbClr val="000000">
                                <a:alpha val="43137"/>
                              </a:srgbClr>
                            </a:outerShdw>
                          </a:effectLst>
                          <a:latin typeface="+mn-lt"/>
                          <a:ea typeface="+mn-ea"/>
                          <a:cs typeface="+mn-cs"/>
                        </a:rPr>
                        <a:t>: </a:t>
                      </a:r>
                      <a:r>
                        <a:rPr lang="en-US" sz="1800" b="1" kern="1200" dirty="0">
                          <a:ln>
                            <a:solidFill>
                              <a:srgbClr val="002060"/>
                            </a:solidFill>
                          </a:ln>
                          <a:solidFill>
                            <a:srgbClr val="0070C0"/>
                          </a:solidFill>
                          <a:effectLst/>
                          <a:latin typeface="+mn-lt"/>
                          <a:ea typeface="+mn-ea"/>
                          <a:cs typeface="+mn-cs"/>
                        </a:rPr>
                        <a:t/>
                      </a:r>
                      <a:br>
                        <a:rPr lang="en-US" sz="1800" b="1" kern="1200" dirty="0">
                          <a:ln>
                            <a:solidFill>
                              <a:srgbClr val="002060"/>
                            </a:solidFill>
                          </a:ln>
                          <a:solidFill>
                            <a:srgbClr val="0070C0"/>
                          </a:solidFill>
                          <a:effectLst/>
                          <a:latin typeface="+mn-lt"/>
                          <a:ea typeface="+mn-ea"/>
                          <a:cs typeface="+mn-cs"/>
                        </a:rPr>
                      </a:br>
                      <a:endParaRPr lang="en-US" sz="1800" b="1" kern="1200" dirty="0">
                        <a:solidFill>
                          <a:srgbClr val="FF0000"/>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r>
                        <a:rPr lang="en-US" sz="1800" kern="1200" dirty="0">
                          <a:solidFill>
                            <a:schemeClr val="dk1"/>
                          </a:solidFill>
                          <a:effectLst/>
                          <a:latin typeface="+mn-lt"/>
                          <a:ea typeface="+mn-ea"/>
                          <a:cs typeface="+mn-cs"/>
                        </a:rPr>
                        <a:t>For </a:t>
                      </a:r>
                      <a:r>
                        <a:rPr lang="en-US" sz="1800" u="sng" kern="1200" dirty="0">
                          <a:ln>
                            <a:solidFill>
                              <a:srgbClr val="002060"/>
                            </a:solidFill>
                          </a:ln>
                          <a:solidFill>
                            <a:srgbClr val="0070C0"/>
                          </a:solidFill>
                          <a:effectLst/>
                          <a:latin typeface="+mn-lt"/>
                          <a:ea typeface="+mn-ea"/>
                          <a:cs typeface="+mn-cs"/>
                        </a:rPr>
                        <a:t>it</a:t>
                      </a:r>
                      <a:r>
                        <a:rPr lang="en-US" sz="1800" kern="1200" dirty="0">
                          <a:ln>
                            <a:solidFill>
                              <a:srgbClr val="002060"/>
                            </a:solidFill>
                          </a:ln>
                          <a:solidFill>
                            <a:srgbClr val="0070C0"/>
                          </a:solidFill>
                          <a:effectLst/>
                          <a:latin typeface="+mn-lt"/>
                          <a:ea typeface="+mn-ea"/>
                          <a:cs typeface="+mn-cs"/>
                        </a:rPr>
                        <a:t> </a:t>
                      </a:r>
                      <a:r>
                        <a:rPr lang="en-US" sz="1800" kern="1200" dirty="0">
                          <a:solidFill>
                            <a:schemeClr val="dk1"/>
                          </a:solidFill>
                          <a:effectLst/>
                          <a:latin typeface="+mn-lt"/>
                          <a:ea typeface="+mn-ea"/>
                          <a:cs typeface="+mn-cs"/>
                        </a:rPr>
                        <a:t>is a day of atonement,</a:t>
                      </a:r>
                      <a:br>
                        <a:rPr lang="en-US" sz="1800" kern="1200" dirty="0">
                          <a:solidFill>
                            <a:schemeClr val="dk1"/>
                          </a:solidFill>
                          <a:effectLst/>
                          <a:latin typeface="+mn-lt"/>
                          <a:ea typeface="+mn-ea"/>
                          <a:cs typeface="+mn-cs"/>
                        </a:rPr>
                      </a:br>
                      <a:endParaRPr lang="en-US" sz="1800" kern="1200" dirty="0">
                        <a:solidFill>
                          <a:schemeClr val="dk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r>
                        <a:rPr lang="en-US" sz="1800" kern="1200" dirty="0">
                          <a:solidFill>
                            <a:schemeClr val="dk1"/>
                          </a:solidFill>
                          <a:effectLst/>
                          <a:latin typeface="+mn-lt"/>
                          <a:ea typeface="+mn-ea"/>
                          <a:cs typeface="+mn-cs"/>
                        </a:rPr>
                        <a:t>to make an atonement for you before Yahuah your Elohim.</a:t>
                      </a:r>
                    </a:p>
                  </a:txBody>
                  <a:tcPr>
                    <a:cell3D prstMaterial="dkEdge">
                      <a:bevel/>
                      <a:lightRig rig="flood" dir="t"/>
                    </a:cell3D>
                  </a:tcPr>
                </a:tc>
                <a:tc>
                  <a:txBody>
                    <a:bodyPr/>
                    <a:lstStyle/>
                    <a:p>
                      <a:pPr marL="342900" lvl="0" indent="-342900">
                        <a:buFont typeface="+mj-lt"/>
                        <a:buAutoNum type="arabicPeriod"/>
                      </a:pPr>
                      <a:r>
                        <a:rPr lang="en-US" sz="1800" b="1" kern="1200" dirty="0">
                          <a:solidFill>
                            <a:srgbClr val="002060"/>
                          </a:solidFill>
                          <a:effectLst/>
                          <a:latin typeface="+mn-lt"/>
                          <a:ea typeface="+mn-ea"/>
                          <a:cs typeface="+mn-cs"/>
                        </a:rPr>
                        <a:t>*</a:t>
                      </a:r>
                      <a:r>
                        <a:rPr lang="en-US" sz="1800" b="1" kern="1200" dirty="0">
                          <a:ln>
                            <a:solidFill>
                              <a:srgbClr val="002060"/>
                            </a:solidFill>
                          </a:ln>
                          <a:solidFill>
                            <a:srgbClr val="FF0000"/>
                          </a:solidFill>
                          <a:effectLst/>
                          <a:latin typeface="+mn-lt"/>
                          <a:ea typeface="+mn-ea"/>
                          <a:cs typeface="+mn-cs"/>
                        </a:rPr>
                        <a:t>2</a:t>
                      </a:r>
                      <a:r>
                        <a:rPr lang="en-US" sz="1800" b="1" kern="1200" baseline="30000" dirty="0">
                          <a:ln>
                            <a:solidFill>
                              <a:srgbClr val="002060"/>
                            </a:solidFill>
                          </a:ln>
                          <a:solidFill>
                            <a:srgbClr val="FF0000"/>
                          </a:solidFill>
                          <a:effectLst/>
                          <a:latin typeface="+mn-lt"/>
                          <a:ea typeface="+mn-ea"/>
                          <a:cs typeface="+mn-cs"/>
                        </a:rPr>
                        <a:t>nd</a:t>
                      </a:r>
                      <a:r>
                        <a:rPr lang="en-US" sz="1800" b="1" kern="1200" dirty="0">
                          <a:ln>
                            <a:solidFill>
                              <a:srgbClr val="002060"/>
                            </a:solidFill>
                          </a:ln>
                          <a:solidFill>
                            <a:srgbClr val="FF0000"/>
                          </a:solidFill>
                          <a:effectLst/>
                          <a:latin typeface="+mn-lt"/>
                          <a:ea typeface="+mn-ea"/>
                          <a:cs typeface="+mn-cs"/>
                        </a:rPr>
                        <a:t> Requirement for Observation:  </a:t>
                      </a:r>
                      <a:br>
                        <a:rPr lang="en-US" sz="1800" b="1" kern="1200" dirty="0">
                          <a:ln>
                            <a:solidFill>
                              <a:srgbClr val="002060"/>
                            </a:solidFill>
                          </a:ln>
                          <a:solidFill>
                            <a:srgbClr val="FF0000"/>
                          </a:solidFill>
                          <a:effectLst/>
                          <a:latin typeface="+mn-lt"/>
                          <a:ea typeface="+mn-ea"/>
                          <a:cs typeface="+mn-cs"/>
                        </a:rPr>
                      </a:br>
                      <a:r>
                        <a:rPr lang="en-US" sz="1800" b="1" kern="1200" dirty="0">
                          <a:ln>
                            <a:solidFill>
                              <a:srgbClr val="002060"/>
                            </a:solidFill>
                          </a:ln>
                          <a:solidFill>
                            <a:srgbClr val="FF0000"/>
                          </a:solidFill>
                          <a:effectLst/>
                          <a:latin typeface="+mn-lt"/>
                          <a:ea typeface="+mn-ea"/>
                          <a:cs typeface="+mn-cs"/>
                        </a:rPr>
                        <a:t>                “shall do NO work” </a:t>
                      </a:r>
                      <a:br>
                        <a:rPr lang="en-US" sz="1800" b="1" kern="1200" dirty="0">
                          <a:ln>
                            <a:solidFill>
                              <a:srgbClr val="002060"/>
                            </a:solidFill>
                          </a:ln>
                          <a:solidFill>
                            <a:srgbClr val="FF0000"/>
                          </a:solidFill>
                          <a:effectLst/>
                          <a:latin typeface="+mn-lt"/>
                          <a:ea typeface="+mn-ea"/>
                          <a:cs typeface="+mn-cs"/>
                        </a:rPr>
                      </a:br>
                      <a:r>
                        <a:rPr lang="en-US" sz="1800" b="1" kern="1200" dirty="0">
                          <a:ln>
                            <a:solidFill>
                              <a:srgbClr val="002060"/>
                            </a:solidFill>
                          </a:ln>
                          <a:solidFill>
                            <a:srgbClr val="FF0000"/>
                          </a:solidFill>
                          <a:effectLst/>
                          <a:latin typeface="+mn-lt"/>
                          <a:ea typeface="+mn-ea"/>
                          <a:cs typeface="+mn-cs"/>
                        </a:rPr>
                        <a:t> </a:t>
                      </a:r>
                      <a:r>
                        <a:rPr lang="en-US" sz="1800" b="1" kern="1200" dirty="0">
                          <a:ln>
                            <a:solidFill>
                              <a:srgbClr val="002060"/>
                            </a:solidFill>
                          </a:ln>
                          <a:solidFill>
                            <a:schemeClr val="tx1"/>
                          </a:solidFill>
                          <a:effectLst>
                            <a:outerShdw blurRad="69850" dist="43180" dir="5400000" sx="0" sy="0">
                              <a:srgbClr val="000000">
                                <a:alpha val="65000"/>
                              </a:srgbClr>
                            </a:outerShdw>
                          </a:effectLst>
                          <a:latin typeface="+mn-lt"/>
                          <a:ea typeface="+mn-ea"/>
                          <a:cs typeface="+mn-cs"/>
                        </a:rPr>
                        <a:t>*This</a:t>
                      </a:r>
                      <a:r>
                        <a:rPr lang="en-US" sz="1800" b="1" kern="1200" baseline="0" dirty="0">
                          <a:ln>
                            <a:solidFill>
                              <a:srgbClr val="002060"/>
                            </a:solidFill>
                          </a:ln>
                          <a:solidFill>
                            <a:schemeClr val="tx1"/>
                          </a:solidFill>
                          <a:effectLst>
                            <a:outerShdw blurRad="69850" dist="43180" dir="5400000" sx="0" sy="0">
                              <a:srgbClr val="000000">
                                <a:alpha val="65000"/>
                              </a:srgbClr>
                            </a:outerShdw>
                          </a:effectLst>
                          <a:latin typeface="+mn-lt"/>
                          <a:ea typeface="+mn-ea"/>
                          <a:cs typeface="+mn-cs"/>
                        </a:rPr>
                        <a:t> is t</a:t>
                      </a:r>
                      <a:r>
                        <a:rPr lang="en-US" sz="1800" b="1" kern="1200" dirty="0">
                          <a:ln>
                            <a:solidFill>
                              <a:srgbClr val="002060"/>
                            </a:solidFill>
                          </a:ln>
                          <a:solidFill>
                            <a:schemeClr val="tx1"/>
                          </a:solidFill>
                          <a:effectLst>
                            <a:outerShdw blurRad="69850" dist="43180" dir="5400000" sx="0" sy="0">
                              <a:srgbClr val="000000">
                                <a:alpha val="65000"/>
                              </a:srgbClr>
                            </a:outerShdw>
                          </a:effectLst>
                          <a:latin typeface="+mn-lt"/>
                          <a:ea typeface="+mn-ea"/>
                          <a:cs typeface="+mn-cs"/>
                        </a:rPr>
                        <a:t>he </a:t>
                      </a:r>
                      <a:r>
                        <a:rPr lang="en-US" sz="1800" b="1" u="sng"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1</a:t>
                      </a:r>
                      <a:r>
                        <a:rPr lang="en-US" sz="1800" b="1" u="sng" kern="1200" baseline="300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st</a:t>
                      </a:r>
                      <a:r>
                        <a:rPr lang="en-US" sz="1800" b="1" u="sng"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  mention of 3</a:t>
                      </a:r>
                      <a:r>
                        <a:rPr lang="en-US" sz="1800" b="0" u="none"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a:t>
                      </a:r>
                      <a:r>
                        <a:rPr lang="en-US" sz="1800" b="1"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 </a:t>
                      </a:r>
                      <a:br>
                        <a:rPr lang="en-US" sz="1800" b="1"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br>
                      <a:endParaRPr lang="en-US" sz="1800" b="1" kern="1200" dirty="0">
                        <a:ln>
                          <a:solidFill>
                            <a:srgbClr val="002060"/>
                          </a:solidFill>
                        </a:ln>
                        <a:solidFill>
                          <a:srgbClr val="FF0000"/>
                        </a:solidFill>
                        <a:effectLst/>
                        <a:latin typeface="+mn-lt"/>
                        <a:ea typeface="+mn-ea"/>
                        <a:cs typeface="+mn-cs"/>
                      </a:endParaRPr>
                    </a:p>
                    <a:p>
                      <a:pPr marL="342900" lvl="0" indent="-342900">
                        <a:buFont typeface="+mj-lt"/>
                        <a:buAutoNum type="arabicPeriod"/>
                      </a:pPr>
                      <a:r>
                        <a:rPr lang="en-US" sz="1800" b="1" u="sng" kern="1200" dirty="0">
                          <a:ln>
                            <a:solidFill>
                              <a:srgbClr val="002060"/>
                            </a:solidFill>
                          </a:ln>
                          <a:solidFill>
                            <a:srgbClr val="0070C0"/>
                          </a:solidFill>
                          <a:effectLst/>
                          <a:latin typeface="+mn-lt"/>
                          <a:ea typeface="+mn-ea"/>
                          <a:cs typeface="+mn-cs"/>
                        </a:rPr>
                        <a:t>Context</a:t>
                      </a:r>
                      <a:r>
                        <a:rPr lang="en-US" sz="1800" b="1" kern="1200" dirty="0">
                          <a:ln>
                            <a:solidFill>
                              <a:srgbClr val="002060"/>
                            </a:solidFill>
                          </a:ln>
                          <a:solidFill>
                            <a:srgbClr val="0070C0"/>
                          </a:solidFill>
                          <a:effectLst/>
                          <a:latin typeface="+mn-lt"/>
                          <a:ea typeface="+mn-ea"/>
                          <a:cs typeface="+mn-cs"/>
                        </a:rPr>
                        <a:t> is</a:t>
                      </a:r>
                      <a:r>
                        <a:rPr lang="en-US" sz="1800" kern="1200" dirty="0">
                          <a:ln>
                            <a:solidFill>
                              <a:srgbClr val="002060"/>
                            </a:solidFill>
                          </a:ln>
                          <a:solidFill>
                            <a:srgbClr val="0070C0"/>
                          </a:solidFill>
                          <a:effectLst/>
                          <a:latin typeface="+mn-lt"/>
                          <a:ea typeface="+mn-ea"/>
                          <a:cs typeface="+mn-cs"/>
                        </a:rPr>
                        <a:t>:  10</a:t>
                      </a:r>
                      <a:r>
                        <a:rPr lang="en-US" sz="1800" kern="1200" baseline="30000" dirty="0">
                          <a:ln>
                            <a:solidFill>
                              <a:srgbClr val="002060"/>
                            </a:solidFill>
                          </a:ln>
                          <a:solidFill>
                            <a:srgbClr val="0070C0"/>
                          </a:solidFill>
                          <a:effectLst/>
                          <a:latin typeface="+mn-lt"/>
                          <a:ea typeface="+mn-ea"/>
                          <a:cs typeface="+mn-cs"/>
                        </a:rPr>
                        <a:t>th</a:t>
                      </a:r>
                      <a:r>
                        <a:rPr lang="en-US" sz="1800" kern="1200" dirty="0">
                          <a:ln>
                            <a:solidFill>
                              <a:srgbClr val="002060"/>
                            </a:solidFill>
                          </a:ln>
                          <a:solidFill>
                            <a:srgbClr val="0070C0"/>
                          </a:solidFill>
                          <a:effectLst/>
                          <a:latin typeface="+mn-lt"/>
                          <a:ea typeface="+mn-ea"/>
                          <a:cs typeface="+mn-cs"/>
                        </a:rPr>
                        <a:t> Day of the </a:t>
                      </a:r>
                      <a:br>
                        <a:rPr lang="en-US" sz="1800" kern="1200" dirty="0">
                          <a:ln>
                            <a:solidFill>
                              <a:srgbClr val="002060"/>
                            </a:solidFill>
                          </a:ln>
                          <a:solidFill>
                            <a:srgbClr val="0070C0"/>
                          </a:solidFill>
                          <a:effectLst/>
                          <a:latin typeface="+mn-lt"/>
                          <a:ea typeface="+mn-ea"/>
                          <a:cs typeface="+mn-cs"/>
                        </a:rPr>
                      </a:br>
                      <a:r>
                        <a:rPr lang="en-US" sz="1800" kern="1200" dirty="0">
                          <a:ln>
                            <a:solidFill>
                              <a:srgbClr val="002060"/>
                            </a:solidFill>
                          </a:ln>
                          <a:solidFill>
                            <a:srgbClr val="0070C0"/>
                          </a:solidFill>
                          <a:effectLst/>
                          <a:latin typeface="+mn-lt"/>
                          <a:ea typeface="+mn-ea"/>
                          <a:cs typeface="+mn-cs"/>
                        </a:rPr>
                        <a:t>     7</a:t>
                      </a:r>
                      <a:r>
                        <a:rPr lang="en-US" sz="1800" kern="1200" baseline="30000" dirty="0">
                          <a:ln>
                            <a:solidFill>
                              <a:srgbClr val="002060"/>
                            </a:solidFill>
                          </a:ln>
                          <a:solidFill>
                            <a:srgbClr val="0070C0"/>
                          </a:solidFill>
                          <a:effectLst/>
                          <a:latin typeface="+mn-lt"/>
                          <a:ea typeface="+mn-ea"/>
                          <a:cs typeface="+mn-cs"/>
                        </a:rPr>
                        <a:t>th</a:t>
                      </a:r>
                      <a:r>
                        <a:rPr lang="en-US" sz="1800" kern="1200" dirty="0">
                          <a:ln>
                            <a:solidFill>
                              <a:srgbClr val="002060"/>
                            </a:solidFill>
                          </a:ln>
                          <a:solidFill>
                            <a:srgbClr val="0070C0"/>
                          </a:solidFill>
                          <a:effectLst/>
                          <a:latin typeface="+mn-lt"/>
                          <a:ea typeface="+mn-ea"/>
                          <a:cs typeface="+mn-cs"/>
                        </a:rPr>
                        <a:t> Month - Day of Atonement. </a:t>
                      </a:r>
                    </a:p>
                    <a:p>
                      <a:pPr marL="342900" indent="-342900">
                        <a:buFont typeface="+mj-lt"/>
                        <a:buAutoNum type="arabicPeriod"/>
                      </a:pPr>
                      <a:r>
                        <a:rPr lang="en-US" sz="1800" b="1" u="sng" kern="1200" dirty="0">
                          <a:ln>
                            <a:noFill/>
                          </a:ln>
                          <a:solidFill>
                            <a:schemeClr val="tx1"/>
                          </a:solidFill>
                          <a:effectLst/>
                          <a:latin typeface="+mn-lt"/>
                          <a:ea typeface="+mn-ea"/>
                          <a:cs typeface="+mn-cs"/>
                        </a:rPr>
                        <a:t>Pur</a:t>
                      </a:r>
                      <a:r>
                        <a:rPr lang="en-US" sz="1800" b="1" u="none" kern="1200" dirty="0">
                          <a:ln>
                            <a:noFill/>
                          </a:ln>
                          <a:solidFill>
                            <a:schemeClr val="tx1"/>
                          </a:solidFill>
                          <a:effectLst/>
                          <a:latin typeface="+mn-lt"/>
                          <a:ea typeface="+mn-ea"/>
                          <a:cs typeface="+mn-cs"/>
                        </a:rPr>
                        <a:t>p</a:t>
                      </a:r>
                      <a:r>
                        <a:rPr lang="en-US" sz="1800" b="1" u="sng" kern="1200" dirty="0">
                          <a:ln>
                            <a:noFill/>
                          </a:ln>
                          <a:solidFill>
                            <a:schemeClr val="tx1"/>
                          </a:solidFill>
                          <a:effectLst/>
                          <a:latin typeface="+mn-lt"/>
                          <a:ea typeface="+mn-ea"/>
                          <a:cs typeface="+mn-cs"/>
                        </a:rPr>
                        <a:t>ose</a:t>
                      </a:r>
                      <a:r>
                        <a:rPr lang="en-US" sz="1800" kern="1200" dirty="0">
                          <a:ln>
                            <a:noFill/>
                          </a:ln>
                          <a:solidFill>
                            <a:schemeClr val="tx1"/>
                          </a:solidFill>
                          <a:effectLst/>
                          <a:latin typeface="+mn-lt"/>
                          <a:ea typeface="+mn-ea"/>
                          <a:cs typeface="+mn-cs"/>
                        </a:rPr>
                        <a:t>:  Atonement for man’s sins.</a:t>
                      </a:r>
                      <a:endParaRPr lang="en-US" dirty="0">
                        <a:ln>
                          <a:noFill/>
                        </a:ln>
                        <a:solidFill>
                          <a:schemeClr val="tx1"/>
                        </a:solidFill>
                      </a:endParaRPr>
                    </a:p>
                  </a:txBody>
                  <a:tcPr>
                    <a:cell3D prstMaterial="dkEdge">
                      <a:bevel/>
                      <a:lightRig rig="flood" dir="t"/>
                    </a:cell3D>
                  </a:tcPr>
                </a:tc>
                <a:extLst>
                  <a:ext uri="{0D108BD9-81ED-4DB2-BD59-A6C34878D82A}">
                    <a16:rowId xmlns="" xmlns:a16="http://schemas.microsoft.com/office/drawing/2014/main" val="10001"/>
                  </a:ext>
                </a:extLst>
              </a:tr>
              <a:tr h="370840">
                <a:tc>
                  <a:txBody>
                    <a:bodyPr/>
                    <a:lstStyle/>
                    <a:p>
                      <a:r>
                        <a:rPr lang="en-US" dirty="0"/>
                        <a:t>29</a:t>
                      </a:r>
                    </a:p>
                  </a:txBody>
                  <a:tcPr>
                    <a:cell3D prstMaterial="dkEdge">
                      <a:bevel/>
                      <a:lightRig rig="flood" dir="t"/>
                    </a:cell3D>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r>
                        <a:rPr lang="en-US" sz="1800" kern="1200" dirty="0">
                          <a:solidFill>
                            <a:schemeClr val="dk1"/>
                          </a:solidFill>
                          <a:effectLst/>
                          <a:latin typeface="+mn-lt"/>
                          <a:ea typeface="+mn-ea"/>
                          <a:cs typeface="+mn-cs"/>
                        </a:rPr>
                        <a:t>For whatsoever soul it be</a:t>
                      </a:r>
                      <a:r>
                        <a:rPr lang="en-US" sz="1800" b="1" kern="1200" dirty="0">
                          <a:solidFill>
                            <a:srgbClr val="00B050"/>
                          </a:solidFill>
                          <a:effectLst/>
                          <a:latin typeface="+mn-lt"/>
                          <a:ea typeface="+mn-ea"/>
                          <a:cs typeface="+mn-cs"/>
                        </a:rPr>
                        <a:t> </a:t>
                      </a:r>
                      <a:br>
                        <a:rPr lang="en-US" sz="1800" b="1" kern="1200" dirty="0">
                          <a:solidFill>
                            <a:srgbClr val="00B050"/>
                          </a:solidFill>
                          <a:effectLst/>
                          <a:latin typeface="+mn-lt"/>
                          <a:ea typeface="+mn-ea"/>
                          <a:cs typeface="+mn-cs"/>
                        </a:rPr>
                      </a:br>
                      <a:r>
                        <a:rPr lang="en-US" sz="1800" b="1" kern="1200" dirty="0">
                          <a:ln>
                            <a:solidFill>
                              <a:schemeClr val="accent6">
                                <a:lumMod val="50000"/>
                              </a:schemeClr>
                            </a:solidFill>
                          </a:ln>
                          <a:solidFill>
                            <a:srgbClr val="00B050"/>
                          </a:solidFill>
                          <a:effectLst/>
                          <a:latin typeface="+mn-lt"/>
                          <a:ea typeface="+mn-ea"/>
                          <a:cs typeface="+mn-cs"/>
                        </a:rPr>
                        <a:t>that</a:t>
                      </a:r>
                      <a:r>
                        <a:rPr lang="en-US" sz="1800" b="1" kern="1200" dirty="0">
                          <a:ln>
                            <a:solidFill>
                              <a:schemeClr val="accent6">
                                <a:lumMod val="50000"/>
                              </a:schemeClr>
                            </a:solidFill>
                          </a:ln>
                          <a:solidFill>
                            <a:srgbClr val="00B050"/>
                          </a:solidFill>
                          <a:effectLst>
                            <a:outerShdw blurRad="38100" dist="38100" dir="2700000" algn="tl">
                              <a:srgbClr val="000000">
                                <a:alpha val="43137"/>
                              </a:srgbClr>
                            </a:outerShdw>
                          </a:effectLst>
                          <a:latin typeface="+mn-lt"/>
                          <a:ea typeface="+mn-ea"/>
                          <a:cs typeface="+mn-cs"/>
                        </a:rPr>
                        <a:t> </a:t>
                      </a:r>
                      <a:r>
                        <a:rPr lang="en-US" sz="1800" b="1" kern="1200" dirty="0">
                          <a:ln>
                            <a:solidFill>
                              <a:schemeClr val="accent6">
                                <a:lumMod val="50000"/>
                              </a:schemeClr>
                            </a:solidFill>
                          </a:ln>
                          <a:solidFill>
                            <a:srgbClr val="00B050"/>
                          </a:solidFill>
                          <a:effectLst/>
                          <a:latin typeface="+mn-lt"/>
                          <a:ea typeface="+mn-ea"/>
                          <a:cs typeface="+mn-cs"/>
                        </a:rPr>
                        <a:t>shall not be afflicted </a:t>
                      </a:r>
                      <a:br>
                        <a:rPr lang="en-US" sz="1800" b="1" kern="1200" dirty="0">
                          <a:ln>
                            <a:solidFill>
                              <a:schemeClr val="accent6">
                                <a:lumMod val="50000"/>
                              </a:schemeClr>
                            </a:solidFill>
                          </a:ln>
                          <a:solidFill>
                            <a:srgbClr val="00B050"/>
                          </a:solidFill>
                          <a:effectLst/>
                          <a:latin typeface="+mn-lt"/>
                          <a:ea typeface="+mn-ea"/>
                          <a:cs typeface="+mn-cs"/>
                        </a:rPr>
                      </a:br>
                      <a:endParaRPr lang="en-US" sz="1800" b="1" kern="1200" dirty="0">
                        <a:ln>
                          <a:solidFill>
                            <a:schemeClr val="accent6">
                              <a:lumMod val="50000"/>
                            </a:schemeClr>
                          </a:solidFill>
                        </a:ln>
                        <a:solidFill>
                          <a:srgbClr val="00B050"/>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endParaRPr lang="en-US" sz="1800" b="0" kern="1200" dirty="0">
                        <a:ln>
                          <a:solidFill>
                            <a:srgbClr val="002060"/>
                          </a:solidFill>
                        </a:ln>
                        <a:solidFill>
                          <a:srgbClr val="00B050"/>
                        </a:solidFill>
                        <a:effectLst>
                          <a:outerShdw blurRad="38100" dist="38100" dir="2700000" algn="tl">
                            <a:srgbClr val="000000">
                              <a:alpha val="43137"/>
                            </a:srgbClr>
                          </a:outerShdw>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r>
                        <a:rPr lang="en-US" sz="1800" b="1" kern="1200" dirty="0">
                          <a:ln>
                            <a:solidFill>
                              <a:srgbClr val="002060"/>
                            </a:solidFill>
                          </a:ln>
                          <a:solidFill>
                            <a:srgbClr val="0070C0"/>
                          </a:solidFill>
                          <a:effectLst/>
                          <a:latin typeface="+mn-lt"/>
                          <a:ea typeface="+mn-ea"/>
                          <a:cs typeface="+mn-cs"/>
                        </a:rPr>
                        <a:t>in </a:t>
                      </a:r>
                      <a:r>
                        <a:rPr lang="en-US" sz="1800" b="1" u="sng" kern="1200" dirty="0">
                          <a:ln>
                            <a:solidFill>
                              <a:srgbClr val="002060"/>
                            </a:solidFill>
                          </a:ln>
                          <a:solidFill>
                            <a:srgbClr val="0070C0"/>
                          </a:solidFill>
                          <a:effectLst/>
                          <a:latin typeface="+mn-lt"/>
                          <a:ea typeface="+mn-ea"/>
                          <a:cs typeface="+mn-cs"/>
                        </a:rPr>
                        <a:t>that </a:t>
                      </a:r>
                      <a:r>
                        <a:rPr lang="en-US" sz="1800" b="1" u="sng" kern="1200" dirty="0" smtClean="0">
                          <a:ln>
                            <a:solidFill>
                              <a:srgbClr val="002060"/>
                            </a:solidFill>
                          </a:ln>
                          <a:solidFill>
                            <a:srgbClr val="0070C0"/>
                          </a:solidFill>
                          <a:effectLst/>
                          <a:latin typeface="+mn-lt"/>
                          <a:ea typeface="+mn-ea"/>
                          <a:cs typeface="+mn-cs"/>
                        </a:rPr>
                        <a:t>same da</a:t>
                      </a:r>
                      <a:r>
                        <a:rPr lang="en-US" sz="1800" b="1" u="none" kern="1200" dirty="0" smtClean="0">
                          <a:ln>
                            <a:solidFill>
                              <a:srgbClr val="002060"/>
                            </a:solidFill>
                          </a:ln>
                          <a:solidFill>
                            <a:srgbClr val="0070C0"/>
                          </a:solidFill>
                          <a:effectLst/>
                          <a:latin typeface="+mn-lt"/>
                          <a:ea typeface="+mn-ea"/>
                          <a:cs typeface="+mn-cs"/>
                        </a:rPr>
                        <a:t>y</a:t>
                      </a:r>
                      <a:r>
                        <a:rPr lang="en-US" sz="1800" b="1" kern="1200" dirty="0" smtClean="0">
                          <a:ln>
                            <a:solidFill>
                              <a:srgbClr val="002060"/>
                            </a:solidFill>
                          </a:ln>
                          <a:solidFill>
                            <a:srgbClr val="0070C0"/>
                          </a:solidFill>
                          <a:effectLst/>
                          <a:latin typeface="+mn-lt"/>
                          <a:ea typeface="+mn-ea"/>
                          <a:cs typeface="+mn-cs"/>
                        </a:rPr>
                        <a:t>,</a:t>
                      </a:r>
                      <a:r>
                        <a:rPr lang="en-US" sz="1800" b="1" kern="1200" dirty="0">
                          <a:ln>
                            <a:solidFill>
                              <a:srgbClr val="002060"/>
                            </a:solidFill>
                          </a:ln>
                          <a:solidFill>
                            <a:srgbClr val="00B050"/>
                          </a:solidFill>
                          <a:effectLst/>
                          <a:latin typeface="+mn-lt"/>
                          <a:ea typeface="+mn-ea"/>
                          <a:cs typeface="+mn-cs"/>
                        </a:rPr>
                        <a:t/>
                      </a:r>
                      <a:br>
                        <a:rPr lang="en-US" sz="1800" b="1" kern="1200" dirty="0">
                          <a:ln>
                            <a:solidFill>
                              <a:srgbClr val="002060"/>
                            </a:solidFill>
                          </a:ln>
                          <a:solidFill>
                            <a:srgbClr val="00B050"/>
                          </a:solidFill>
                          <a:effectLst/>
                          <a:latin typeface="+mn-lt"/>
                          <a:ea typeface="+mn-ea"/>
                          <a:cs typeface="+mn-cs"/>
                        </a:rPr>
                      </a:br>
                      <a:r>
                        <a:rPr lang="en-US" sz="2000" kern="1200" dirty="0">
                          <a:solidFill>
                            <a:srgbClr val="0070C0"/>
                          </a:solidFill>
                          <a:effectLst/>
                          <a:latin typeface="+mn-lt"/>
                          <a:ea typeface="+mn-ea"/>
                          <a:cs typeface="+mn-cs"/>
                        </a:rPr>
                        <a:t/>
                      </a:r>
                      <a:br>
                        <a:rPr lang="en-US" sz="2000" kern="1200" dirty="0">
                          <a:solidFill>
                            <a:srgbClr val="0070C0"/>
                          </a:solidFill>
                          <a:effectLst/>
                          <a:latin typeface="+mn-lt"/>
                          <a:ea typeface="+mn-ea"/>
                          <a:cs typeface="+mn-cs"/>
                        </a:rPr>
                      </a:br>
                      <a:endParaRPr lang="en-US" sz="1600" kern="1200" dirty="0">
                        <a:solidFill>
                          <a:srgbClr val="0070C0"/>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r>
                        <a:rPr lang="en-US" sz="1800" kern="1200" dirty="0">
                          <a:solidFill>
                            <a:schemeClr val="dk1"/>
                          </a:solidFill>
                          <a:effectLst/>
                          <a:latin typeface="+mn-lt"/>
                          <a:ea typeface="+mn-ea"/>
                          <a:cs typeface="+mn-cs"/>
                        </a:rPr>
                        <a:t>he shall be cut off from </a:t>
                      </a:r>
                      <a:br>
                        <a:rPr lang="en-US" sz="1800" kern="1200" dirty="0">
                          <a:solidFill>
                            <a:schemeClr val="dk1"/>
                          </a:solidFill>
                          <a:effectLst/>
                          <a:latin typeface="+mn-lt"/>
                          <a:ea typeface="+mn-ea"/>
                          <a:cs typeface="+mn-cs"/>
                        </a:rPr>
                      </a:br>
                      <a:r>
                        <a:rPr lang="en-US" sz="1800" kern="1200" dirty="0">
                          <a:solidFill>
                            <a:schemeClr val="dk1"/>
                          </a:solidFill>
                          <a:effectLst/>
                          <a:latin typeface="+mn-lt"/>
                          <a:ea typeface="+mn-ea"/>
                          <a:cs typeface="+mn-cs"/>
                        </a:rPr>
                        <a:t>among his people.</a:t>
                      </a:r>
                    </a:p>
                  </a:txBody>
                  <a:tcPr>
                    <a:cell3D prstMaterial="dkEdge">
                      <a:bevel/>
                      <a:lightRig rig="flood" dir="t"/>
                    </a:cell3D>
                  </a:tcPr>
                </a:tc>
                <a:tc>
                  <a:txBody>
                    <a:bodyPr/>
                    <a:lstStyle/>
                    <a:p>
                      <a:pPr marL="342900" lvl="0" indent="-342900">
                        <a:buFont typeface="+mj-lt"/>
                        <a:buAutoNum type="arabicPeriod"/>
                      </a:pPr>
                      <a:r>
                        <a:rPr lang="en-US" sz="1800" b="1" kern="1200" dirty="0">
                          <a:ln>
                            <a:solidFill>
                              <a:schemeClr val="accent6">
                                <a:lumMod val="50000"/>
                              </a:schemeClr>
                            </a:solidFill>
                          </a:ln>
                          <a:solidFill>
                            <a:srgbClr val="00B050"/>
                          </a:solidFill>
                          <a:effectLst/>
                          <a:latin typeface="+mn-lt"/>
                          <a:ea typeface="+mn-ea"/>
                          <a:cs typeface="+mn-cs"/>
                        </a:rPr>
                        <a:t>*1</a:t>
                      </a:r>
                      <a:r>
                        <a:rPr lang="en-US" sz="1800" b="1" kern="1200" baseline="30000" dirty="0">
                          <a:ln>
                            <a:solidFill>
                              <a:schemeClr val="accent6">
                                <a:lumMod val="50000"/>
                              </a:schemeClr>
                            </a:solidFill>
                          </a:ln>
                          <a:solidFill>
                            <a:srgbClr val="00B050"/>
                          </a:solidFill>
                          <a:effectLst/>
                          <a:latin typeface="+mn-lt"/>
                          <a:ea typeface="+mn-ea"/>
                          <a:cs typeface="+mn-cs"/>
                        </a:rPr>
                        <a:t>st</a:t>
                      </a:r>
                      <a:r>
                        <a:rPr lang="en-US" sz="1800" b="1" kern="1200" dirty="0">
                          <a:ln>
                            <a:solidFill>
                              <a:schemeClr val="accent6">
                                <a:lumMod val="50000"/>
                              </a:schemeClr>
                            </a:solidFill>
                          </a:ln>
                          <a:solidFill>
                            <a:srgbClr val="00B050"/>
                          </a:solidFill>
                          <a:effectLst/>
                          <a:latin typeface="+mn-lt"/>
                          <a:ea typeface="+mn-ea"/>
                          <a:cs typeface="+mn-cs"/>
                        </a:rPr>
                        <a:t> Requirement for Observation:  </a:t>
                      </a:r>
                      <a:br>
                        <a:rPr lang="en-US" sz="1800" b="1" kern="1200" dirty="0">
                          <a:ln>
                            <a:solidFill>
                              <a:schemeClr val="accent6">
                                <a:lumMod val="50000"/>
                              </a:schemeClr>
                            </a:solidFill>
                          </a:ln>
                          <a:solidFill>
                            <a:srgbClr val="00B050"/>
                          </a:solidFill>
                          <a:effectLst/>
                          <a:latin typeface="+mn-lt"/>
                          <a:ea typeface="+mn-ea"/>
                          <a:cs typeface="+mn-cs"/>
                        </a:rPr>
                      </a:br>
                      <a:r>
                        <a:rPr lang="en-US" sz="1800" b="1" kern="1200" dirty="0">
                          <a:ln>
                            <a:solidFill>
                              <a:schemeClr val="accent6">
                                <a:lumMod val="50000"/>
                              </a:schemeClr>
                            </a:solidFill>
                          </a:ln>
                          <a:solidFill>
                            <a:srgbClr val="00B050"/>
                          </a:solidFill>
                          <a:effectLst/>
                          <a:latin typeface="+mn-lt"/>
                          <a:ea typeface="+mn-ea"/>
                          <a:cs typeface="+mn-cs"/>
                        </a:rPr>
                        <a:t>               “afflict your soul” </a:t>
                      </a:r>
                      <a:br>
                        <a:rPr lang="en-US" sz="1800" b="1" kern="1200" dirty="0">
                          <a:ln>
                            <a:solidFill>
                              <a:schemeClr val="accent6">
                                <a:lumMod val="50000"/>
                              </a:schemeClr>
                            </a:solidFill>
                          </a:ln>
                          <a:solidFill>
                            <a:srgbClr val="00B050"/>
                          </a:solidFill>
                          <a:effectLst/>
                          <a:latin typeface="+mn-lt"/>
                          <a:ea typeface="+mn-ea"/>
                          <a:cs typeface="+mn-cs"/>
                        </a:rPr>
                      </a:br>
                      <a:r>
                        <a:rPr lang="en-US" sz="1800" kern="1200" dirty="0">
                          <a:ln>
                            <a:solidFill>
                              <a:srgbClr val="002060"/>
                            </a:solidFill>
                          </a:ln>
                          <a:solidFill>
                            <a:schemeClr val="dk1"/>
                          </a:solidFill>
                          <a:effectLst>
                            <a:outerShdw blurRad="38100" dist="38100" dir="2700000" algn="tl">
                              <a:srgbClr val="000000">
                                <a:alpha val="43137"/>
                              </a:srgbClr>
                            </a:outerShdw>
                          </a:effectLst>
                          <a:latin typeface="+mn-lt"/>
                          <a:ea typeface="+mn-ea"/>
                          <a:cs typeface="+mn-cs"/>
                        </a:rPr>
                        <a:t/>
                      </a:r>
                      <a:br>
                        <a:rPr lang="en-US" sz="1800" kern="1200" dirty="0">
                          <a:ln>
                            <a:solidFill>
                              <a:srgbClr val="002060"/>
                            </a:solidFill>
                          </a:ln>
                          <a:solidFill>
                            <a:schemeClr val="dk1"/>
                          </a:solidFill>
                          <a:effectLst>
                            <a:outerShdw blurRad="38100" dist="38100" dir="2700000" algn="tl">
                              <a:srgbClr val="000000">
                                <a:alpha val="43137"/>
                              </a:srgbClr>
                            </a:outerShdw>
                          </a:effectLst>
                          <a:latin typeface="+mn-lt"/>
                          <a:ea typeface="+mn-ea"/>
                          <a:cs typeface="+mn-cs"/>
                        </a:rPr>
                      </a:br>
                      <a:r>
                        <a:rPr lang="en-US" sz="1800" b="1" kern="1200" dirty="0">
                          <a:ln>
                            <a:solidFill>
                              <a:srgbClr val="002060"/>
                            </a:solidFill>
                          </a:ln>
                          <a:solidFill>
                            <a:schemeClr val="tx1"/>
                          </a:solidFill>
                          <a:effectLst>
                            <a:outerShdw blurRad="38100" dist="38100" dir="2700000" sx="0" sy="0" algn="tl">
                              <a:srgbClr val="000000">
                                <a:alpha val="43137"/>
                              </a:srgbClr>
                            </a:outerShdw>
                          </a:effectLst>
                          <a:latin typeface="+mn-lt"/>
                          <a:ea typeface="+mn-ea"/>
                          <a:cs typeface="+mn-cs"/>
                        </a:rPr>
                        <a:t>**This is the </a:t>
                      </a:r>
                      <a:r>
                        <a:rPr lang="en-US" sz="1800" b="1" u="sng" kern="1200"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latin typeface="+mn-lt"/>
                          <a:ea typeface="+mn-ea"/>
                          <a:cs typeface="+mn-cs"/>
                        </a:rPr>
                        <a:t>2</a:t>
                      </a:r>
                      <a:r>
                        <a:rPr lang="en-US" sz="1800" b="1" u="sng" kern="1200" baseline="30000"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latin typeface="+mn-lt"/>
                          <a:ea typeface="+mn-ea"/>
                          <a:cs typeface="+mn-cs"/>
                        </a:rPr>
                        <a:t>nd</a:t>
                      </a:r>
                      <a:r>
                        <a:rPr lang="en-US" sz="1800" b="1" u="sng" kern="1200"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latin typeface="+mn-lt"/>
                          <a:ea typeface="+mn-ea"/>
                          <a:cs typeface="+mn-cs"/>
                        </a:rPr>
                        <a:t> mention of 3</a:t>
                      </a:r>
                      <a:r>
                        <a:rPr lang="en-US" sz="1800" b="1" kern="1200"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latin typeface="+mn-lt"/>
                          <a:ea typeface="+mn-ea"/>
                          <a:cs typeface="+mn-cs"/>
                        </a:rPr>
                        <a:t> </a:t>
                      </a:r>
                      <a:r>
                        <a:rPr lang="en-US" sz="1800" b="1" kern="1200" baseline="0" dirty="0">
                          <a:ln>
                            <a:solidFill>
                              <a:schemeClr val="accent6">
                                <a:lumMod val="50000"/>
                              </a:schemeClr>
                            </a:solidFill>
                          </a:ln>
                          <a:solidFill>
                            <a:srgbClr val="00B050"/>
                          </a:solidFill>
                          <a:effectLst/>
                          <a:latin typeface="+mn-lt"/>
                          <a:ea typeface="+mn-ea"/>
                          <a:cs typeface="+mn-cs"/>
                        </a:rPr>
                        <a:t>where t</a:t>
                      </a:r>
                      <a:r>
                        <a:rPr lang="en-US" sz="1800" b="1" kern="1200" dirty="0">
                          <a:ln>
                            <a:solidFill>
                              <a:schemeClr val="accent6">
                                <a:lumMod val="50000"/>
                              </a:schemeClr>
                            </a:solidFill>
                          </a:ln>
                          <a:solidFill>
                            <a:srgbClr val="00B050"/>
                          </a:solidFill>
                          <a:effectLst/>
                          <a:latin typeface="+mn-lt"/>
                          <a:ea typeface="+mn-ea"/>
                          <a:cs typeface="+mn-cs"/>
                        </a:rPr>
                        <a:t>he 1</a:t>
                      </a:r>
                      <a:r>
                        <a:rPr lang="en-US" sz="1800" b="1" kern="1200" baseline="30000" dirty="0">
                          <a:ln>
                            <a:solidFill>
                              <a:schemeClr val="accent6">
                                <a:lumMod val="50000"/>
                              </a:schemeClr>
                            </a:solidFill>
                          </a:ln>
                          <a:solidFill>
                            <a:srgbClr val="00B050"/>
                          </a:solidFill>
                          <a:effectLst/>
                          <a:latin typeface="+mn-lt"/>
                          <a:ea typeface="+mn-ea"/>
                          <a:cs typeface="+mn-cs"/>
                        </a:rPr>
                        <a:t>st</a:t>
                      </a:r>
                      <a:r>
                        <a:rPr lang="en-US" sz="1800" b="1" kern="1200" dirty="0">
                          <a:ln>
                            <a:solidFill>
                              <a:schemeClr val="accent6">
                                <a:lumMod val="50000"/>
                              </a:schemeClr>
                            </a:solidFill>
                          </a:ln>
                          <a:solidFill>
                            <a:srgbClr val="00B050"/>
                          </a:solidFill>
                          <a:effectLst/>
                          <a:latin typeface="+mn-lt"/>
                          <a:ea typeface="+mn-ea"/>
                          <a:cs typeface="+mn-cs"/>
                        </a:rPr>
                        <a:t> requirement is emphasized!</a:t>
                      </a:r>
                      <a:br>
                        <a:rPr lang="en-US" sz="1800" b="1" kern="1200" dirty="0">
                          <a:ln>
                            <a:solidFill>
                              <a:schemeClr val="accent6">
                                <a:lumMod val="50000"/>
                              </a:schemeClr>
                            </a:solidFill>
                          </a:ln>
                          <a:solidFill>
                            <a:srgbClr val="00B050"/>
                          </a:solidFill>
                          <a:effectLst/>
                          <a:latin typeface="+mn-lt"/>
                          <a:ea typeface="+mn-ea"/>
                          <a:cs typeface="+mn-cs"/>
                        </a:rPr>
                      </a:br>
                      <a:endParaRPr lang="en-US" sz="1800" b="1" kern="1200" dirty="0">
                        <a:ln>
                          <a:solidFill>
                            <a:schemeClr val="accent6">
                              <a:lumMod val="50000"/>
                            </a:schemeClr>
                          </a:solidFill>
                        </a:ln>
                        <a:solidFill>
                          <a:srgbClr val="00B050"/>
                        </a:solidFill>
                        <a:effectLst/>
                        <a:latin typeface="+mn-lt"/>
                        <a:ea typeface="+mn-ea"/>
                        <a:cs typeface="+mn-cs"/>
                      </a:endParaRPr>
                    </a:p>
                    <a:p>
                      <a:pPr marL="342900" indent="-342900">
                        <a:buFont typeface="+mj-lt"/>
                        <a:buAutoNum type="arabicPeriod"/>
                      </a:pPr>
                      <a:r>
                        <a:rPr lang="en-US" sz="1800" b="1" u="sng" kern="1200" dirty="0">
                          <a:ln>
                            <a:noFill/>
                          </a:ln>
                          <a:solidFill>
                            <a:schemeClr val="tx1"/>
                          </a:solidFill>
                          <a:effectLst/>
                          <a:latin typeface="+mn-lt"/>
                          <a:ea typeface="+mn-ea"/>
                          <a:cs typeface="+mn-cs"/>
                        </a:rPr>
                        <a:t>Conse</a:t>
                      </a:r>
                      <a:r>
                        <a:rPr lang="en-US" sz="1800" b="1" u="none" kern="1200" dirty="0">
                          <a:ln>
                            <a:noFill/>
                          </a:ln>
                          <a:solidFill>
                            <a:schemeClr val="tx1"/>
                          </a:solidFill>
                          <a:effectLst/>
                          <a:latin typeface="+mn-lt"/>
                          <a:ea typeface="+mn-ea"/>
                          <a:cs typeface="+mn-cs"/>
                        </a:rPr>
                        <a:t>q</a:t>
                      </a:r>
                      <a:r>
                        <a:rPr lang="en-US" sz="1800" b="1" u="sng" kern="1200" dirty="0">
                          <a:ln>
                            <a:noFill/>
                          </a:ln>
                          <a:solidFill>
                            <a:schemeClr val="tx1"/>
                          </a:solidFill>
                          <a:effectLst/>
                          <a:latin typeface="+mn-lt"/>
                          <a:ea typeface="+mn-ea"/>
                          <a:cs typeface="+mn-cs"/>
                        </a:rPr>
                        <a:t>uence</a:t>
                      </a:r>
                      <a:r>
                        <a:rPr lang="en-US" sz="1800" kern="1200" dirty="0">
                          <a:ln>
                            <a:noFill/>
                          </a:ln>
                          <a:solidFill>
                            <a:schemeClr val="tx1"/>
                          </a:solidFill>
                          <a:effectLst/>
                          <a:latin typeface="+mn-lt"/>
                          <a:ea typeface="+mn-ea"/>
                          <a:cs typeface="+mn-cs"/>
                        </a:rPr>
                        <a:t> for </a:t>
                      </a:r>
                      <a:r>
                        <a:rPr lang="en-US" sz="1800" u="sng" kern="1200" dirty="0">
                          <a:ln>
                            <a:noFill/>
                          </a:ln>
                          <a:solidFill>
                            <a:schemeClr val="tx1"/>
                          </a:solidFill>
                          <a:effectLst/>
                          <a:latin typeface="+mn-lt"/>
                          <a:ea typeface="+mn-ea"/>
                          <a:cs typeface="+mn-cs"/>
                        </a:rPr>
                        <a:t>disobedience</a:t>
                      </a:r>
                      <a:r>
                        <a:rPr lang="en-US" sz="1800" kern="1200" dirty="0">
                          <a:ln>
                            <a:noFill/>
                          </a:ln>
                          <a:solidFill>
                            <a:schemeClr val="tx1"/>
                          </a:solidFill>
                          <a:effectLst/>
                          <a:latin typeface="+mn-lt"/>
                          <a:ea typeface="+mn-ea"/>
                          <a:cs typeface="+mn-cs"/>
                        </a:rPr>
                        <a:t> to the </a:t>
                      </a:r>
                      <a:br>
                        <a:rPr lang="en-US" sz="1800" kern="1200" dirty="0">
                          <a:ln>
                            <a:noFill/>
                          </a:ln>
                          <a:solidFill>
                            <a:schemeClr val="tx1"/>
                          </a:solidFill>
                          <a:effectLst/>
                          <a:latin typeface="+mn-lt"/>
                          <a:ea typeface="+mn-ea"/>
                          <a:cs typeface="+mn-cs"/>
                        </a:rPr>
                      </a:br>
                      <a:r>
                        <a:rPr lang="en-US" sz="1800" kern="1200" dirty="0">
                          <a:ln>
                            <a:noFill/>
                          </a:ln>
                          <a:solidFill>
                            <a:schemeClr val="tx1"/>
                          </a:solidFill>
                          <a:effectLst/>
                          <a:latin typeface="+mn-lt"/>
                          <a:ea typeface="+mn-ea"/>
                          <a:cs typeface="+mn-cs"/>
                        </a:rPr>
                        <a:t>1</a:t>
                      </a:r>
                      <a:r>
                        <a:rPr lang="en-US" sz="1800" kern="1200" baseline="30000" dirty="0">
                          <a:ln>
                            <a:noFill/>
                          </a:ln>
                          <a:solidFill>
                            <a:schemeClr val="tx1"/>
                          </a:solidFill>
                          <a:effectLst/>
                          <a:latin typeface="+mn-lt"/>
                          <a:ea typeface="+mn-ea"/>
                          <a:cs typeface="+mn-cs"/>
                        </a:rPr>
                        <a:t>st</a:t>
                      </a:r>
                      <a:r>
                        <a:rPr lang="en-US" sz="1800" kern="1200" dirty="0">
                          <a:ln>
                            <a:noFill/>
                          </a:ln>
                          <a:solidFill>
                            <a:schemeClr val="tx1"/>
                          </a:solidFill>
                          <a:effectLst/>
                          <a:latin typeface="+mn-lt"/>
                          <a:ea typeface="+mn-ea"/>
                          <a:cs typeface="+mn-cs"/>
                        </a:rPr>
                        <a:t> requirement:  that person would not be part of the genealogy of the Messiah.</a:t>
                      </a:r>
                      <a:endParaRPr lang="en-US" dirty="0">
                        <a:ln>
                          <a:noFill/>
                        </a:ln>
                        <a:solidFill>
                          <a:schemeClr val="tx1"/>
                        </a:solidFill>
                      </a:endParaRPr>
                    </a:p>
                  </a:txBody>
                  <a:tcPr>
                    <a:cell3D prstMaterial="dkEdge">
                      <a:bevel/>
                      <a:lightRig rig="flood" dir="t"/>
                    </a:cell3D>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467544" y="0"/>
            <a:ext cx="8208912"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solidFill>
                  <a:schemeClr val="bg1"/>
                </a:solidFill>
                <a:latin typeface="Berlin Sans FB Demi" panose="020E0802020502020306" pitchFamily="34" charset="0"/>
              </a:rPr>
              <a:t>Lev 23:28-29</a:t>
            </a:r>
          </a:p>
        </p:txBody>
      </p:sp>
      <p:grpSp>
        <p:nvGrpSpPr>
          <p:cNvPr id="22" name="Group 21"/>
          <p:cNvGrpSpPr/>
          <p:nvPr/>
        </p:nvGrpSpPr>
        <p:grpSpPr>
          <a:xfrm>
            <a:off x="8831111" y="104639"/>
            <a:ext cx="3311054" cy="1569667"/>
            <a:chOff x="8831111" y="104639"/>
            <a:chExt cx="3311054" cy="1569667"/>
          </a:xfrm>
        </p:grpSpPr>
        <p:pic>
          <p:nvPicPr>
            <p:cNvPr id="9" name="Picture 8"/>
            <p:cNvPicPr>
              <a:picLocks noChangeAspect="1"/>
            </p:cNvPicPr>
            <p:nvPr/>
          </p:nvPicPr>
          <p:blipFill>
            <a:blip r:embed="rId3" cstate="email">
              <a:clrChange>
                <a:clrFrom>
                  <a:srgbClr val="1B2E99"/>
                </a:clrFrom>
                <a:clrTo>
                  <a:srgbClr val="1B2E99">
                    <a:alpha val="0"/>
                  </a:srgbClr>
                </a:clrTo>
              </a:clrChange>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flipH="1">
              <a:off x="8831111" y="104639"/>
              <a:ext cx="1372350" cy="1260322"/>
            </a:xfrm>
            <a:prstGeom prst="rect">
              <a:avLst/>
            </a:prstGeom>
            <a:effectLst>
              <a:glow rad="101600">
                <a:srgbClr val="FF0000">
                  <a:alpha val="40000"/>
                </a:srgbClr>
              </a:glow>
            </a:effectLst>
          </p:spPr>
        </p:pic>
        <p:sp>
          <p:nvSpPr>
            <p:cNvPr id="14" name="Rectangle 13"/>
            <p:cNvSpPr/>
            <p:nvPr/>
          </p:nvSpPr>
          <p:spPr>
            <a:xfrm>
              <a:off x="9574172" y="658643"/>
              <a:ext cx="256799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Vs</a:t>
              </a:r>
              <a:r>
                <a:rPr lang="en-US" sz="2000"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 28a: NO Work</a:t>
              </a:r>
              <a:br>
                <a:rPr lang="en-US" sz="2000"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br>
              <a:r>
                <a:rPr lang="en-US"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[2</a:t>
              </a:r>
              <a:r>
                <a:rPr lang="en-US" b="1" baseline="30000"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nd</a:t>
              </a:r>
              <a:r>
                <a:rPr lang="en-US"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 Requirement]</a:t>
              </a:r>
              <a:br>
                <a:rPr lang="en-US"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br>
              <a:r>
                <a:rPr lang="en-US" sz="2000"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1</a:t>
              </a:r>
              <a:r>
                <a:rPr lang="en-US" sz="2000" b="1" baseline="30000"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st</a:t>
              </a:r>
              <a:r>
                <a:rPr lang="en-US" sz="2000"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 mention of 3</a:t>
              </a:r>
              <a:endParaRPr lang="en-US" sz="2000" b="1" cap="none" spc="0"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endParaRPr>
            </a:p>
          </p:txBody>
        </p:sp>
      </p:grpSp>
      <p:grpSp>
        <p:nvGrpSpPr>
          <p:cNvPr id="24" name="Group 23"/>
          <p:cNvGrpSpPr/>
          <p:nvPr/>
        </p:nvGrpSpPr>
        <p:grpSpPr>
          <a:xfrm>
            <a:off x="8776124" y="3519120"/>
            <a:ext cx="3357157" cy="1644941"/>
            <a:chOff x="8776124" y="3519120"/>
            <a:chExt cx="3357157" cy="1644941"/>
          </a:xfrm>
        </p:grpSpPr>
        <p:pic>
          <p:nvPicPr>
            <p:cNvPr id="15" name="Picture 14"/>
            <p:cNvPicPr>
              <a:picLocks noChangeAspect="1"/>
            </p:cNvPicPr>
            <p:nvPr/>
          </p:nvPicPr>
          <p:blipFill>
            <a:blip r:embed="rId3" cstate="email">
              <a:clrChange>
                <a:clrFrom>
                  <a:srgbClr val="1B2E99"/>
                </a:clrFrom>
                <a:clrTo>
                  <a:srgbClr val="1B2E99">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flipH="1">
              <a:off x="8776124" y="3519120"/>
              <a:ext cx="1372350" cy="1260322"/>
            </a:xfrm>
            <a:prstGeom prst="rect">
              <a:avLst/>
            </a:prstGeom>
            <a:effectLst>
              <a:glow rad="101600">
                <a:schemeClr val="accent6">
                  <a:lumMod val="40000"/>
                  <a:lumOff val="60000"/>
                  <a:alpha val="40000"/>
                </a:schemeClr>
              </a:glow>
            </a:effectLst>
          </p:spPr>
        </p:pic>
        <p:sp>
          <p:nvSpPr>
            <p:cNvPr id="16" name="Rectangle 15"/>
            <p:cNvSpPr/>
            <p:nvPr/>
          </p:nvSpPr>
          <p:spPr>
            <a:xfrm>
              <a:off x="9565288" y="4148398"/>
              <a:ext cx="256799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Vs</a:t>
              </a:r>
              <a:r>
                <a:rPr lang="en-US" sz="2000"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 29: Affliction</a:t>
              </a:r>
              <a:br>
                <a:rPr lang="en-US" sz="2000"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br>
              <a:r>
                <a:rPr lang="en-US"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[1</a:t>
              </a:r>
              <a:r>
                <a:rPr lang="en-US" b="1" baseline="30000"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st</a:t>
              </a:r>
              <a:r>
                <a:rPr lang="en-US"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 Requirement]</a:t>
              </a:r>
              <a:br>
                <a:rPr lang="en-US"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br>
              <a:r>
                <a:rPr lang="en-US" sz="2000"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2</a:t>
              </a:r>
              <a:r>
                <a:rPr lang="en-US" sz="2000" b="1" baseline="30000"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nd</a:t>
              </a:r>
              <a:r>
                <a:rPr lang="en-US" sz="2000"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 mention of 3</a:t>
              </a:r>
              <a:endParaRPr lang="en-US" sz="2000" b="1" cap="none" spc="0"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endParaRPr>
            </a:p>
          </p:txBody>
        </p:sp>
      </p:grpSp>
      <p:grpSp>
        <p:nvGrpSpPr>
          <p:cNvPr id="23" name="Group 22"/>
          <p:cNvGrpSpPr/>
          <p:nvPr/>
        </p:nvGrpSpPr>
        <p:grpSpPr>
          <a:xfrm>
            <a:off x="8811142" y="1544902"/>
            <a:ext cx="3231044" cy="2569742"/>
            <a:chOff x="8811142" y="1544902"/>
            <a:chExt cx="3231044" cy="2569742"/>
          </a:xfrm>
        </p:grpSpPr>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811142" y="1544902"/>
              <a:ext cx="1363598" cy="1260322"/>
            </a:xfrm>
            <a:prstGeom prst="rect">
              <a:avLst/>
            </a:prstGeom>
            <a:effectLst>
              <a:glow rad="101600">
                <a:schemeClr val="accent1">
                  <a:satMod val="175000"/>
                  <a:alpha val="40000"/>
                </a:schemeClr>
              </a:glow>
            </a:effectLst>
          </p:spPr>
        </p:pic>
        <p:sp>
          <p:nvSpPr>
            <p:cNvPr id="18" name="Rectangle 17"/>
            <p:cNvSpPr/>
            <p:nvPr/>
          </p:nvSpPr>
          <p:spPr>
            <a:xfrm>
              <a:off x="9474193" y="2175652"/>
              <a:ext cx="2567993"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Vs</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28b: 10</a:t>
              </a:r>
              <a:r>
                <a:rPr lang="en-US" sz="2000" b="1" baseline="30000"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th</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day</a:t>
              </a:r>
              <a:b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b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a:t>
              </a:r>
              <a:r>
                <a:rPr lang="en-US" sz="2000" b="1" dirty="0">
                  <a:ln w="11430">
                    <a:solidFill>
                      <a:srgbClr val="00B0F0"/>
                    </a:solidFill>
                  </a:ln>
                  <a:solidFill>
                    <a:schemeClr val="bg1"/>
                  </a:solidFill>
                  <a:effectLst>
                    <a:outerShdw blurRad="50800" dist="39000" dir="5460000" algn="tl">
                      <a:srgbClr val="000000">
                        <a:alpha val="38000"/>
                      </a:srgbClr>
                    </a:outerShdw>
                  </a:effectLst>
                  <a:latin typeface="Segoe Print" pitchFamily="2" charset="0"/>
                </a:rPr>
                <a:t>3</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of 7 </a:t>
              </a:r>
              <a:b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b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“that same day”</a:t>
              </a:r>
              <a:b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br>
              <a:r>
                <a:rPr lang="en-US" sz="2000" b="1" dirty="0" err="1">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Vs</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28c:  10</a:t>
              </a:r>
              <a:r>
                <a:rPr lang="en-US" sz="2000" b="1" baseline="30000"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th</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day</a:t>
              </a:r>
              <a:b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b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a:t>
              </a:r>
              <a:r>
                <a:rPr lang="en-US" sz="2000" b="1" dirty="0">
                  <a:ln w="11430">
                    <a:solidFill>
                      <a:srgbClr val="00B0F0"/>
                    </a:solidFill>
                  </a:ln>
                  <a:solidFill>
                    <a:schemeClr val="bg1"/>
                  </a:solidFill>
                  <a:effectLst>
                    <a:outerShdw blurRad="50800" dist="39000" dir="5460000" algn="tl">
                      <a:srgbClr val="000000">
                        <a:alpha val="38000"/>
                      </a:srgbClr>
                    </a:outerShdw>
                  </a:effectLst>
                  <a:latin typeface="Segoe Print" pitchFamily="2" charset="0"/>
                </a:rPr>
                <a:t>4</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of 7 “it”</a:t>
              </a:r>
            </a:p>
            <a:p>
              <a:pPr algn="ctr"/>
              <a:endParaRPr lang="en-US" sz="2000" b="1" dirty="0">
                <a:ln w="11430">
                  <a:solidFill>
                    <a:schemeClr val="bg1"/>
                  </a:solidFill>
                </a:ln>
                <a:solidFill>
                  <a:schemeClr val="bg1"/>
                </a:solidFill>
                <a:effectLst>
                  <a:outerShdw blurRad="50800" dist="39000" dir="5460000" algn="tl">
                    <a:srgbClr val="000000">
                      <a:alpha val="38000"/>
                    </a:srgbClr>
                  </a:outerShdw>
                </a:effectLst>
                <a:latin typeface="Segoe Print" pitchFamily="2" charset="0"/>
              </a:endParaRPr>
            </a:p>
          </p:txBody>
        </p:sp>
      </p:grpSp>
      <p:grpSp>
        <p:nvGrpSpPr>
          <p:cNvPr id="25" name="Group 24"/>
          <p:cNvGrpSpPr/>
          <p:nvPr/>
        </p:nvGrpSpPr>
        <p:grpSpPr>
          <a:xfrm>
            <a:off x="8763813" y="5029532"/>
            <a:ext cx="3312318" cy="1604503"/>
            <a:chOff x="8763813" y="5029532"/>
            <a:chExt cx="3312318" cy="1604503"/>
          </a:xfrm>
        </p:grpSpPr>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763813" y="5029532"/>
              <a:ext cx="1363598" cy="1260322"/>
            </a:xfrm>
            <a:prstGeom prst="rect">
              <a:avLst/>
            </a:prstGeom>
            <a:effectLst>
              <a:glow rad="101600">
                <a:schemeClr val="accent1">
                  <a:satMod val="175000"/>
                  <a:alpha val="40000"/>
                </a:schemeClr>
              </a:glow>
            </a:effectLst>
          </p:spPr>
        </p:pic>
        <p:sp>
          <p:nvSpPr>
            <p:cNvPr id="21" name="Rectangle 20"/>
            <p:cNvSpPr/>
            <p:nvPr/>
          </p:nvSpPr>
          <p:spPr>
            <a:xfrm>
              <a:off x="9508138" y="5618372"/>
              <a:ext cx="256799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Vs</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29: 10</a:t>
              </a:r>
              <a:r>
                <a:rPr lang="en-US" sz="2000" b="1" baseline="30000"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th</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day</a:t>
              </a:r>
              <a:b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b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a:t>
              </a:r>
              <a:r>
                <a:rPr lang="en-US" sz="2000" b="1" dirty="0">
                  <a:ln w="11430">
                    <a:solidFill>
                      <a:srgbClr val="00B0F0"/>
                    </a:solidFill>
                  </a:ln>
                  <a:solidFill>
                    <a:schemeClr val="bg1"/>
                  </a:solidFill>
                  <a:effectLst>
                    <a:outerShdw blurRad="50800" dist="39000" dir="5460000" algn="tl">
                      <a:srgbClr val="000000">
                        <a:alpha val="38000"/>
                      </a:srgbClr>
                    </a:outerShdw>
                  </a:effectLst>
                  <a:latin typeface="Segoe Print" pitchFamily="2" charset="0"/>
                </a:rPr>
                <a:t>5</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of 7 </a:t>
              </a:r>
              <a:b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b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“that same day”</a:t>
              </a:r>
              <a:endParaRPr lang="en-US" sz="2000" b="1" cap="none" spc="0"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endParaRPr>
            </a:p>
          </p:txBody>
        </p:sp>
      </p:grpSp>
    </p:spTree>
    <p:extLst>
      <p:ext uri="{BB962C8B-B14F-4D97-AF65-F5344CB8AC3E}">
        <p14:creationId xmlns:p14="http://schemas.microsoft.com/office/powerpoint/2010/main" val="2371062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9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B87E4-7748-4117-92E5-790DAABEC644}" type="slidenum">
              <a:rPr lang="en-US" smtClean="0">
                <a:solidFill>
                  <a:schemeClr val="bg1"/>
                </a:solidFill>
              </a:rPr>
              <a:pPr/>
              <a:t>85</a:t>
            </a:fld>
            <a:endParaRPr lang="en-US" dirty="0">
              <a:solidFill>
                <a:schemeClr val="bg1"/>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3526189010"/>
              </p:ext>
            </p:extLst>
          </p:nvPr>
        </p:nvGraphicFramePr>
        <p:xfrm>
          <a:off x="467544" y="692150"/>
          <a:ext cx="8208912" cy="5765800"/>
        </p:xfrm>
        <a:graphic>
          <a:graphicData uri="http://schemas.openxmlformats.org/drawingml/2006/table">
            <a:tbl>
              <a:tblPr firstRow="1" bandRow="1">
                <a:tableStyleId>{7DF18680-E054-41AD-8BC1-D1AEF772440D}</a:tableStyleId>
              </a:tblPr>
              <a:tblGrid>
                <a:gridCol w="504056">
                  <a:extLst>
                    <a:ext uri="{9D8B030D-6E8A-4147-A177-3AD203B41FA5}">
                      <a16:colId xmlns="" xmlns:a16="http://schemas.microsoft.com/office/drawing/2014/main" val="20000"/>
                    </a:ext>
                  </a:extLst>
                </a:gridCol>
                <a:gridCol w="3384376">
                  <a:extLst>
                    <a:ext uri="{9D8B030D-6E8A-4147-A177-3AD203B41FA5}">
                      <a16:colId xmlns="" xmlns:a16="http://schemas.microsoft.com/office/drawing/2014/main" val="20001"/>
                    </a:ext>
                  </a:extLst>
                </a:gridCol>
                <a:gridCol w="4320480">
                  <a:extLst>
                    <a:ext uri="{9D8B030D-6E8A-4147-A177-3AD203B41FA5}">
                      <a16:colId xmlns="" xmlns:a16="http://schemas.microsoft.com/office/drawing/2014/main" val="20002"/>
                    </a:ext>
                  </a:extLst>
                </a:gridCol>
              </a:tblGrid>
              <a:tr h="370840">
                <a:tc>
                  <a:txBody>
                    <a:bodyPr/>
                    <a:lstStyle/>
                    <a:p>
                      <a:endParaRPr lang="en-US" dirty="0"/>
                    </a:p>
                  </a:txBody>
                  <a:tcPr>
                    <a:cell3D prstMaterial="dkEdge">
                      <a:bevel/>
                      <a:lightRig rig="flood" dir="t"/>
                    </a:cell3D>
                  </a:tcPr>
                </a:tc>
                <a:tc>
                  <a:txBody>
                    <a:bodyPr/>
                    <a:lstStyle/>
                    <a:p>
                      <a:pPr algn="ctr"/>
                      <a:r>
                        <a:rPr lang="en-US" b="1" dirty="0">
                          <a:solidFill>
                            <a:srgbClr val="FFFF00"/>
                          </a:solidFill>
                        </a:rPr>
                        <a:t>Content</a:t>
                      </a:r>
                      <a:r>
                        <a:rPr lang="en-US" b="1" baseline="0" dirty="0"/>
                        <a:t> of Verse</a:t>
                      </a:r>
                      <a:endParaRPr lang="en-US" b="1" dirty="0"/>
                    </a:p>
                  </a:txBody>
                  <a:tcPr>
                    <a:cell3D prstMaterial="dkEdge">
                      <a:bevel/>
                      <a:lightRig rig="flood" dir="t"/>
                    </a:cell3D>
                  </a:tcPr>
                </a:tc>
                <a:tc>
                  <a:txBody>
                    <a:bodyPr/>
                    <a:lstStyle/>
                    <a:p>
                      <a:pPr algn="ctr"/>
                      <a:r>
                        <a:rPr lang="en-US" b="1" dirty="0">
                          <a:solidFill>
                            <a:srgbClr val="C4FB81"/>
                          </a:solidFill>
                        </a:rPr>
                        <a:t>Context</a:t>
                      </a:r>
                      <a:r>
                        <a:rPr lang="en-US" b="1" baseline="0" dirty="0"/>
                        <a:t> of Verse</a:t>
                      </a:r>
                      <a:endParaRPr lang="en-US" b="1" dirty="0"/>
                    </a:p>
                  </a:txBody>
                  <a:tcPr>
                    <a:cell3D prstMaterial="dkEdge">
                      <a:bevel/>
                      <a:lightRig rig="flood" dir="t"/>
                    </a:cell3D>
                  </a:tcPr>
                </a:tc>
                <a:extLst>
                  <a:ext uri="{0D108BD9-81ED-4DB2-BD59-A6C34878D82A}">
                    <a16:rowId xmlns="" xmlns:a16="http://schemas.microsoft.com/office/drawing/2014/main" val="10000"/>
                  </a:ext>
                </a:extLst>
              </a:tr>
              <a:tr h="370840">
                <a:tc>
                  <a:txBody>
                    <a:bodyPr/>
                    <a:lstStyle/>
                    <a:p>
                      <a:pPr algn="ctr"/>
                      <a:r>
                        <a:rPr lang="en-US" dirty="0"/>
                        <a:t>30</a:t>
                      </a:r>
                    </a:p>
                  </a:txBody>
                  <a:tcPr>
                    <a:cell3D prstMaterial="dkEdge">
                      <a:bevel/>
                      <a:lightRig rig="flood" dir="t"/>
                    </a:cell3D>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r>
                        <a:rPr lang="en-US" sz="1800" kern="1200" dirty="0">
                          <a:solidFill>
                            <a:schemeClr val="dk1"/>
                          </a:solidFill>
                          <a:effectLst/>
                          <a:latin typeface="+mn-lt"/>
                          <a:ea typeface="+mn-ea"/>
                          <a:cs typeface="+mn-cs"/>
                        </a:rPr>
                        <a:t>And whatsoever </a:t>
                      </a:r>
                      <a:r>
                        <a:rPr lang="en-US" sz="1800" b="1" kern="1200" dirty="0">
                          <a:ln>
                            <a:solidFill>
                              <a:srgbClr val="002060"/>
                            </a:solidFill>
                          </a:ln>
                          <a:solidFill>
                            <a:srgbClr val="FF0000"/>
                          </a:solidFill>
                          <a:effectLst/>
                          <a:latin typeface="+mn-lt"/>
                          <a:ea typeface="+mn-ea"/>
                          <a:cs typeface="+mn-cs"/>
                        </a:rPr>
                        <a:t>soul</a:t>
                      </a:r>
                      <a:r>
                        <a:rPr lang="en-US" sz="1800" kern="1200" dirty="0">
                          <a:solidFill>
                            <a:schemeClr val="dk1"/>
                          </a:solidFill>
                          <a:effectLst/>
                          <a:latin typeface="+mn-lt"/>
                          <a:ea typeface="+mn-ea"/>
                          <a:cs typeface="+mn-cs"/>
                        </a:rPr>
                        <a:t> it be </a:t>
                      </a:r>
                      <a:br>
                        <a:rPr lang="en-US" sz="1800" kern="1200" dirty="0">
                          <a:solidFill>
                            <a:schemeClr val="dk1"/>
                          </a:solidFill>
                          <a:effectLst/>
                          <a:latin typeface="+mn-lt"/>
                          <a:ea typeface="+mn-ea"/>
                          <a:cs typeface="+mn-cs"/>
                        </a:rPr>
                      </a:br>
                      <a:r>
                        <a:rPr lang="en-US" sz="1800" b="1" kern="1200" dirty="0">
                          <a:ln>
                            <a:solidFill>
                              <a:srgbClr val="002060"/>
                            </a:solidFill>
                          </a:ln>
                          <a:solidFill>
                            <a:srgbClr val="FF0000"/>
                          </a:solidFill>
                          <a:effectLst/>
                          <a:latin typeface="+mn-lt"/>
                          <a:ea typeface="+mn-ea"/>
                          <a:cs typeface="+mn-cs"/>
                        </a:rPr>
                        <a:t>that doeth any work in </a:t>
                      </a:r>
                      <a:br>
                        <a:rPr lang="en-US" sz="1800" b="1" kern="1200" dirty="0">
                          <a:ln>
                            <a:solidFill>
                              <a:srgbClr val="002060"/>
                            </a:solidFill>
                          </a:ln>
                          <a:solidFill>
                            <a:srgbClr val="FF0000"/>
                          </a:solidFill>
                          <a:effectLst/>
                          <a:latin typeface="+mn-lt"/>
                          <a:ea typeface="+mn-ea"/>
                          <a:cs typeface="+mn-cs"/>
                        </a:rPr>
                      </a:br>
                      <a:r>
                        <a:rPr lang="en-US" sz="1800" b="1" kern="1200" dirty="0">
                          <a:ln>
                            <a:solidFill>
                              <a:srgbClr val="002060"/>
                            </a:solidFill>
                          </a:ln>
                          <a:solidFill>
                            <a:srgbClr val="FF0000"/>
                          </a:solidFill>
                          <a:effectLst/>
                          <a:latin typeface="+mn-lt"/>
                          <a:ea typeface="+mn-ea"/>
                          <a:cs typeface="+mn-cs"/>
                        </a:rPr>
                        <a:t/>
                      </a:r>
                      <a:br>
                        <a:rPr lang="en-US" sz="1800" b="1" kern="1200" dirty="0">
                          <a:ln>
                            <a:solidFill>
                              <a:srgbClr val="002060"/>
                            </a:solidFill>
                          </a:ln>
                          <a:solidFill>
                            <a:srgbClr val="FF0000"/>
                          </a:solidFill>
                          <a:effectLst/>
                          <a:latin typeface="+mn-lt"/>
                          <a:ea typeface="+mn-ea"/>
                          <a:cs typeface="+mn-cs"/>
                        </a:rPr>
                      </a:br>
                      <a:r>
                        <a:rPr lang="en-US" sz="1800" b="1" kern="1200" dirty="0">
                          <a:ln>
                            <a:solidFill>
                              <a:srgbClr val="002060"/>
                            </a:solidFill>
                          </a:ln>
                          <a:solidFill>
                            <a:srgbClr val="FF0000"/>
                          </a:solidFill>
                          <a:effectLst/>
                          <a:latin typeface="+mn-lt"/>
                          <a:ea typeface="+mn-ea"/>
                          <a:cs typeface="+mn-cs"/>
                        </a:rPr>
                        <a:t/>
                      </a:r>
                      <a:br>
                        <a:rPr lang="en-US" sz="1800" b="1" kern="1200" dirty="0">
                          <a:ln>
                            <a:solidFill>
                              <a:srgbClr val="002060"/>
                            </a:solidFill>
                          </a:ln>
                          <a:solidFill>
                            <a:srgbClr val="FF0000"/>
                          </a:solidFill>
                          <a:effectLst/>
                          <a:latin typeface="+mn-lt"/>
                          <a:ea typeface="+mn-ea"/>
                          <a:cs typeface="+mn-cs"/>
                        </a:rPr>
                      </a:br>
                      <a:endParaRPr lang="en-US" sz="1800" b="1" kern="1200" dirty="0">
                        <a:ln>
                          <a:solidFill>
                            <a:srgbClr val="002060"/>
                          </a:solidFill>
                        </a:ln>
                        <a:solidFill>
                          <a:srgbClr val="FF0000"/>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r>
                        <a:rPr lang="en-US" sz="1800" b="1" u="sng" kern="1200" dirty="0">
                          <a:ln>
                            <a:solidFill>
                              <a:srgbClr val="002060"/>
                            </a:solidFill>
                          </a:ln>
                          <a:solidFill>
                            <a:srgbClr val="0070C0"/>
                          </a:solidFill>
                          <a:effectLst/>
                          <a:latin typeface="+mn-lt"/>
                          <a:ea typeface="+mn-ea"/>
                          <a:cs typeface="+mn-cs"/>
                        </a:rPr>
                        <a:t>that same da</a:t>
                      </a:r>
                      <a:r>
                        <a:rPr lang="en-US" sz="1800" b="1" u="none" kern="1200" dirty="0">
                          <a:ln>
                            <a:solidFill>
                              <a:srgbClr val="002060"/>
                            </a:solidFill>
                          </a:ln>
                          <a:solidFill>
                            <a:srgbClr val="0070C0"/>
                          </a:solidFill>
                          <a:effectLst/>
                          <a:latin typeface="+mn-lt"/>
                          <a:ea typeface="+mn-ea"/>
                          <a:cs typeface="+mn-cs"/>
                        </a:rPr>
                        <a:t>y</a:t>
                      </a:r>
                      <a:r>
                        <a:rPr lang="en-US" sz="1800" b="1" kern="1200" dirty="0">
                          <a:ln>
                            <a:solidFill>
                              <a:srgbClr val="002060"/>
                            </a:solidFill>
                          </a:ln>
                          <a:solidFill>
                            <a:srgbClr val="0070C0"/>
                          </a:solidFill>
                          <a:effectLst/>
                          <a:latin typeface="+mn-lt"/>
                          <a:ea typeface="+mn-ea"/>
                          <a:cs typeface="+mn-cs"/>
                        </a:rPr>
                        <a:t>, </a:t>
                      </a:r>
                      <a:r>
                        <a:rPr lang="en-US" sz="1800" b="1" kern="1200" dirty="0">
                          <a:ln>
                            <a:solidFill>
                              <a:srgbClr val="002060"/>
                            </a:solidFill>
                          </a:ln>
                          <a:solidFill>
                            <a:srgbClr val="FF0000"/>
                          </a:solidFill>
                          <a:effectLst/>
                          <a:latin typeface="+mn-lt"/>
                          <a:ea typeface="+mn-ea"/>
                          <a:cs typeface="+mn-cs"/>
                        </a:rPr>
                        <a:t/>
                      </a:r>
                      <a:br>
                        <a:rPr lang="en-US" sz="1800" b="1" kern="1200" dirty="0">
                          <a:ln>
                            <a:solidFill>
                              <a:srgbClr val="002060"/>
                            </a:solidFill>
                          </a:ln>
                          <a:solidFill>
                            <a:srgbClr val="FF0000"/>
                          </a:solidFill>
                          <a:effectLst/>
                          <a:latin typeface="+mn-lt"/>
                          <a:ea typeface="+mn-ea"/>
                          <a:cs typeface="+mn-cs"/>
                        </a:rPr>
                      </a:br>
                      <a:endParaRPr lang="en-US" sz="1800" b="1" kern="1200" dirty="0">
                        <a:solidFill>
                          <a:srgbClr val="FF0000"/>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r>
                        <a:rPr lang="en-US" sz="1800" kern="1200" dirty="0">
                          <a:solidFill>
                            <a:schemeClr val="dk1"/>
                          </a:solidFill>
                          <a:effectLst/>
                          <a:latin typeface="+mn-lt"/>
                          <a:ea typeface="+mn-ea"/>
                          <a:cs typeface="+mn-cs"/>
                        </a:rPr>
                        <a:t>the same soul will I destroy from among his people.</a:t>
                      </a:r>
                      <a:endParaRPr lang="en-US" dirty="0"/>
                    </a:p>
                  </a:txBody>
                  <a:tcPr>
                    <a:cell3D prstMaterial="dkEdge">
                      <a:bevel/>
                      <a:lightRig rig="flood" dir="t"/>
                    </a:cell3D>
                  </a:tcPr>
                </a:tc>
                <a:tc>
                  <a:txBody>
                    <a:bodyPr/>
                    <a:lstStyle/>
                    <a:p>
                      <a:pPr marL="342900" lvl="0" indent="-342900">
                        <a:buFont typeface="+mj-lt"/>
                        <a:buAutoNum type="arabicPeriod"/>
                      </a:pPr>
                      <a:r>
                        <a:rPr lang="en-US" sz="1800" b="1" kern="1200" dirty="0">
                          <a:solidFill>
                            <a:srgbClr val="002060"/>
                          </a:solidFill>
                          <a:effectLst/>
                          <a:latin typeface="+mn-lt"/>
                          <a:ea typeface="+mn-ea"/>
                          <a:cs typeface="+mn-cs"/>
                        </a:rPr>
                        <a:t>*</a:t>
                      </a:r>
                      <a:r>
                        <a:rPr lang="en-US" sz="1800" b="1" kern="1200" dirty="0">
                          <a:ln>
                            <a:solidFill>
                              <a:srgbClr val="002060"/>
                            </a:solidFill>
                          </a:ln>
                          <a:solidFill>
                            <a:srgbClr val="FF0000"/>
                          </a:solidFill>
                          <a:effectLst/>
                          <a:latin typeface="+mn-lt"/>
                          <a:ea typeface="+mn-ea"/>
                          <a:cs typeface="+mn-cs"/>
                        </a:rPr>
                        <a:t>2</a:t>
                      </a:r>
                      <a:r>
                        <a:rPr lang="en-US" sz="1800" b="1" kern="1200" baseline="30000" dirty="0">
                          <a:ln>
                            <a:solidFill>
                              <a:srgbClr val="002060"/>
                            </a:solidFill>
                          </a:ln>
                          <a:solidFill>
                            <a:srgbClr val="FF0000"/>
                          </a:solidFill>
                          <a:effectLst/>
                          <a:latin typeface="+mn-lt"/>
                          <a:ea typeface="+mn-ea"/>
                          <a:cs typeface="+mn-cs"/>
                        </a:rPr>
                        <a:t>nd</a:t>
                      </a:r>
                      <a:r>
                        <a:rPr lang="en-US" sz="1800" b="1" kern="1200" dirty="0">
                          <a:ln>
                            <a:solidFill>
                              <a:srgbClr val="002060"/>
                            </a:solidFill>
                          </a:ln>
                          <a:solidFill>
                            <a:srgbClr val="FF0000"/>
                          </a:solidFill>
                          <a:effectLst/>
                          <a:latin typeface="+mn-lt"/>
                          <a:ea typeface="+mn-ea"/>
                          <a:cs typeface="+mn-cs"/>
                        </a:rPr>
                        <a:t> Requirement for Observation:  “shall do NO work” </a:t>
                      </a:r>
                      <a:br>
                        <a:rPr lang="en-US" sz="1800" b="1" kern="1200" dirty="0">
                          <a:ln>
                            <a:solidFill>
                              <a:srgbClr val="002060"/>
                            </a:solidFill>
                          </a:ln>
                          <a:solidFill>
                            <a:srgbClr val="FF0000"/>
                          </a:solidFill>
                          <a:effectLst/>
                          <a:latin typeface="+mn-lt"/>
                          <a:ea typeface="+mn-ea"/>
                          <a:cs typeface="+mn-cs"/>
                        </a:rPr>
                      </a:br>
                      <a:r>
                        <a:rPr lang="en-US" sz="1800" b="1" kern="1200" dirty="0">
                          <a:ln>
                            <a:solidFill>
                              <a:srgbClr val="002060"/>
                            </a:solidFill>
                          </a:ln>
                          <a:solidFill>
                            <a:schemeClr val="tx1"/>
                          </a:solidFill>
                          <a:effectLst/>
                          <a:latin typeface="+mn-lt"/>
                          <a:ea typeface="+mn-ea"/>
                          <a:cs typeface="+mn-cs"/>
                        </a:rPr>
                        <a:t>**This is the </a:t>
                      </a:r>
                      <a:r>
                        <a:rPr lang="en-US" sz="1800" b="1" u="sng" kern="1200" dirty="0">
                          <a:ln>
                            <a:solidFill>
                              <a:srgbClr val="002060"/>
                            </a:solidFill>
                          </a:ln>
                          <a:solidFill>
                            <a:srgbClr val="7030A0"/>
                          </a:solidFill>
                          <a:effectLst>
                            <a:glow rad="228600">
                              <a:schemeClr val="accent4">
                                <a:satMod val="175000"/>
                                <a:alpha val="40000"/>
                              </a:schemeClr>
                            </a:glow>
                          </a:effectLst>
                          <a:latin typeface="+mn-lt"/>
                          <a:ea typeface="+mn-ea"/>
                          <a:cs typeface="+mn-cs"/>
                        </a:rPr>
                        <a:t>2</a:t>
                      </a:r>
                      <a:r>
                        <a:rPr lang="en-US" sz="1800" b="1" u="sng" kern="1200" baseline="30000" dirty="0">
                          <a:ln>
                            <a:solidFill>
                              <a:srgbClr val="002060"/>
                            </a:solidFill>
                          </a:ln>
                          <a:solidFill>
                            <a:srgbClr val="7030A0"/>
                          </a:solidFill>
                          <a:effectLst>
                            <a:glow rad="228600">
                              <a:schemeClr val="accent4">
                                <a:satMod val="175000"/>
                                <a:alpha val="40000"/>
                              </a:schemeClr>
                            </a:glow>
                          </a:effectLst>
                          <a:latin typeface="+mn-lt"/>
                          <a:ea typeface="+mn-ea"/>
                          <a:cs typeface="+mn-cs"/>
                        </a:rPr>
                        <a:t>nd</a:t>
                      </a:r>
                      <a:r>
                        <a:rPr lang="en-US" sz="1800" b="1" u="sng" kern="1200" dirty="0">
                          <a:ln>
                            <a:solidFill>
                              <a:srgbClr val="002060"/>
                            </a:solidFill>
                          </a:ln>
                          <a:solidFill>
                            <a:srgbClr val="7030A0"/>
                          </a:solidFill>
                          <a:effectLst>
                            <a:glow rad="228600">
                              <a:schemeClr val="accent4">
                                <a:satMod val="175000"/>
                                <a:alpha val="40000"/>
                              </a:schemeClr>
                            </a:glow>
                          </a:effectLst>
                          <a:latin typeface="+mn-lt"/>
                          <a:ea typeface="+mn-ea"/>
                          <a:cs typeface="+mn-cs"/>
                        </a:rPr>
                        <a:t> mention of 3</a:t>
                      </a:r>
                      <a:r>
                        <a:rPr lang="en-US" sz="1800" b="1" kern="1200" dirty="0">
                          <a:ln>
                            <a:solidFill>
                              <a:srgbClr val="002060"/>
                            </a:solidFill>
                          </a:ln>
                          <a:solidFill>
                            <a:srgbClr val="7030A0"/>
                          </a:solidFill>
                          <a:effectLst>
                            <a:glow rad="228600">
                              <a:schemeClr val="accent4">
                                <a:satMod val="175000"/>
                                <a:alpha val="40000"/>
                              </a:schemeClr>
                            </a:glow>
                          </a:effectLst>
                          <a:latin typeface="+mn-lt"/>
                          <a:ea typeface="+mn-ea"/>
                          <a:cs typeface="+mn-cs"/>
                        </a:rPr>
                        <a:t> </a:t>
                      </a:r>
                      <a:r>
                        <a:rPr lang="en-US" sz="1800" b="1" kern="1200" dirty="0">
                          <a:ln>
                            <a:solidFill>
                              <a:srgbClr val="002060"/>
                            </a:solidFill>
                          </a:ln>
                          <a:solidFill>
                            <a:srgbClr val="FF0000"/>
                          </a:solidFill>
                          <a:effectLst/>
                          <a:latin typeface="+mn-lt"/>
                          <a:ea typeface="+mn-ea"/>
                          <a:cs typeface="+mn-cs"/>
                        </a:rPr>
                        <a:t>where</a:t>
                      </a:r>
                      <a:r>
                        <a:rPr lang="en-US" sz="1800" b="1" kern="1200" baseline="0" dirty="0">
                          <a:ln>
                            <a:solidFill>
                              <a:srgbClr val="002060"/>
                            </a:solidFill>
                          </a:ln>
                          <a:solidFill>
                            <a:srgbClr val="FF0000"/>
                          </a:solidFill>
                          <a:effectLst/>
                          <a:latin typeface="+mn-lt"/>
                          <a:ea typeface="+mn-ea"/>
                          <a:cs typeface="+mn-cs"/>
                        </a:rPr>
                        <a:t> </a:t>
                      </a:r>
                      <a:br>
                        <a:rPr lang="en-US" sz="1800" b="1" kern="1200" baseline="0" dirty="0">
                          <a:ln>
                            <a:solidFill>
                              <a:srgbClr val="002060"/>
                            </a:solidFill>
                          </a:ln>
                          <a:solidFill>
                            <a:srgbClr val="FF0000"/>
                          </a:solidFill>
                          <a:effectLst/>
                          <a:latin typeface="+mn-lt"/>
                          <a:ea typeface="+mn-ea"/>
                          <a:cs typeface="+mn-cs"/>
                        </a:rPr>
                      </a:br>
                      <a:r>
                        <a:rPr lang="en-US" sz="1800" b="1" kern="1200" baseline="0" dirty="0">
                          <a:ln>
                            <a:solidFill>
                              <a:srgbClr val="002060"/>
                            </a:solidFill>
                          </a:ln>
                          <a:solidFill>
                            <a:srgbClr val="FF0000"/>
                          </a:solidFill>
                          <a:effectLst/>
                          <a:latin typeface="+mn-lt"/>
                          <a:ea typeface="+mn-ea"/>
                          <a:cs typeface="+mn-cs"/>
                        </a:rPr>
                        <a:t>t</a:t>
                      </a:r>
                      <a:r>
                        <a:rPr lang="en-US" sz="1800" b="1" kern="1200" dirty="0">
                          <a:ln>
                            <a:solidFill>
                              <a:srgbClr val="002060"/>
                            </a:solidFill>
                          </a:ln>
                          <a:solidFill>
                            <a:srgbClr val="FF0000"/>
                          </a:solidFill>
                          <a:effectLst/>
                          <a:latin typeface="+mn-lt"/>
                          <a:ea typeface="+mn-ea"/>
                          <a:cs typeface="+mn-cs"/>
                        </a:rPr>
                        <a:t>he 2</a:t>
                      </a:r>
                      <a:r>
                        <a:rPr lang="en-US" sz="1800" b="1" kern="1200" baseline="30000" dirty="0">
                          <a:ln>
                            <a:solidFill>
                              <a:srgbClr val="002060"/>
                            </a:solidFill>
                          </a:ln>
                          <a:solidFill>
                            <a:srgbClr val="FF0000"/>
                          </a:solidFill>
                          <a:effectLst/>
                          <a:latin typeface="+mn-lt"/>
                          <a:ea typeface="+mn-ea"/>
                          <a:cs typeface="+mn-cs"/>
                        </a:rPr>
                        <a:t>nd</a:t>
                      </a:r>
                      <a:r>
                        <a:rPr lang="en-US" sz="1800" b="1" kern="1200" dirty="0">
                          <a:ln>
                            <a:solidFill>
                              <a:srgbClr val="002060"/>
                            </a:solidFill>
                          </a:ln>
                          <a:solidFill>
                            <a:srgbClr val="FF0000"/>
                          </a:solidFill>
                          <a:effectLst/>
                          <a:latin typeface="+mn-lt"/>
                          <a:ea typeface="+mn-ea"/>
                          <a:cs typeface="+mn-cs"/>
                        </a:rPr>
                        <a:t> requirement is emphasized!</a:t>
                      </a:r>
                      <a:br>
                        <a:rPr lang="en-US" sz="1800" b="1" kern="1200" dirty="0">
                          <a:ln>
                            <a:solidFill>
                              <a:srgbClr val="002060"/>
                            </a:solidFill>
                          </a:ln>
                          <a:solidFill>
                            <a:srgbClr val="FF0000"/>
                          </a:solidFill>
                          <a:effectLst/>
                          <a:latin typeface="+mn-lt"/>
                          <a:ea typeface="+mn-ea"/>
                          <a:cs typeface="+mn-cs"/>
                        </a:rPr>
                      </a:br>
                      <a:r>
                        <a:rPr lang="en-US" sz="1800" b="1" kern="1200" dirty="0">
                          <a:ln>
                            <a:solidFill>
                              <a:srgbClr val="002060"/>
                            </a:solidFill>
                          </a:ln>
                          <a:solidFill>
                            <a:srgbClr val="FF0000"/>
                          </a:solidFill>
                          <a:effectLst/>
                          <a:latin typeface="+mn-lt"/>
                          <a:ea typeface="+mn-ea"/>
                          <a:cs typeface="+mn-cs"/>
                        </a:rPr>
                        <a:t/>
                      </a:r>
                      <a:br>
                        <a:rPr lang="en-US" sz="1800" b="1" kern="1200" dirty="0">
                          <a:ln>
                            <a:solidFill>
                              <a:srgbClr val="002060"/>
                            </a:solidFill>
                          </a:ln>
                          <a:solidFill>
                            <a:srgbClr val="FF0000"/>
                          </a:solidFill>
                          <a:effectLst/>
                          <a:latin typeface="+mn-lt"/>
                          <a:ea typeface="+mn-ea"/>
                          <a:cs typeface="+mn-cs"/>
                        </a:rPr>
                      </a:br>
                      <a:r>
                        <a:rPr lang="en-US" sz="1800" b="0" kern="1200" dirty="0">
                          <a:ln>
                            <a:solidFill>
                              <a:srgbClr val="002060"/>
                            </a:solidFill>
                          </a:ln>
                          <a:solidFill>
                            <a:srgbClr val="FF0000"/>
                          </a:solidFill>
                          <a:effectLst>
                            <a:outerShdw blurRad="38100" dist="38100" dir="2700000" algn="tl">
                              <a:srgbClr val="000000">
                                <a:alpha val="43137"/>
                              </a:srgbClr>
                            </a:outerShdw>
                          </a:effectLst>
                          <a:latin typeface="+mn-lt"/>
                          <a:ea typeface="+mn-ea"/>
                          <a:cs typeface="+mn-cs"/>
                        </a:rPr>
                        <a:t/>
                      </a:r>
                      <a:br>
                        <a:rPr lang="en-US" sz="1800" b="0" kern="1200" dirty="0">
                          <a:ln>
                            <a:solidFill>
                              <a:srgbClr val="002060"/>
                            </a:solidFill>
                          </a:ln>
                          <a:solidFill>
                            <a:srgbClr val="FF0000"/>
                          </a:solidFill>
                          <a:effectLst>
                            <a:outerShdw blurRad="38100" dist="38100" dir="2700000" algn="tl">
                              <a:srgbClr val="000000">
                                <a:alpha val="43137"/>
                              </a:srgbClr>
                            </a:outerShdw>
                          </a:effectLst>
                          <a:latin typeface="+mn-lt"/>
                          <a:ea typeface="+mn-ea"/>
                          <a:cs typeface="+mn-cs"/>
                        </a:rPr>
                      </a:br>
                      <a:endParaRPr lang="en-US" sz="1800" b="0" kern="1200" dirty="0">
                        <a:ln>
                          <a:solidFill>
                            <a:srgbClr val="002060"/>
                          </a:solidFill>
                        </a:ln>
                        <a:solidFill>
                          <a:srgbClr val="FF0000"/>
                        </a:solidFill>
                        <a:effectLst>
                          <a:outerShdw blurRad="38100" dist="38100" dir="2700000" algn="tl">
                            <a:srgbClr val="000000">
                              <a:alpha val="43137"/>
                            </a:srgbClr>
                          </a:outerShdw>
                        </a:effectLst>
                        <a:latin typeface="+mn-lt"/>
                        <a:ea typeface="+mn-ea"/>
                        <a:cs typeface="+mn-cs"/>
                      </a:endParaRPr>
                    </a:p>
                    <a:p>
                      <a:pPr marL="342900" indent="-342900">
                        <a:buFont typeface="+mj-lt"/>
                        <a:buAutoNum type="arabicPeriod"/>
                      </a:pPr>
                      <a:r>
                        <a:rPr lang="en-US" sz="1800" b="1" u="sng" kern="1200" dirty="0">
                          <a:ln>
                            <a:noFill/>
                          </a:ln>
                          <a:solidFill>
                            <a:schemeClr val="tx1"/>
                          </a:solidFill>
                          <a:effectLst/>
                          <a:latin typeface="+mn-lt"/>
                          <a:ea typeface="+mn-ea"/>
                          <a:cs typeface="+mn-cs"/>
                        </a:rPr>
                        <a:t>Conse</a:t>
                      </a:r>
                      <a:r>
                        <a:rPr lang="en-US" sz="1800" b="1" u="none" kern="1200" dirty="0">
                          <a:ln>
                            <a:noFill/>
                          </a:ln>
                          <a:solidFill>
                            <a:schemeClr val="tx1"/>
                          </a:solidFill>
                          <a:effectLst/>
                          <a:latin typeface="+mn-lt"/>
                          <a:ea typeface="+mn-ea"/>
                          <a:cs typeface="+mn-cs"/>
                        </a:rPr>
                        <a:t>q</a:t>
                      </a:r>
                      <a:r>
                        <a:rPr lang="en-US" sz="1800" b="1" u="sng" kern="1200" dirty="0">
                          <a:ln>
                            <a:noFill/>
                          </a:ln>
                          <a:solidFill>
                            <a:schemeClr val="tx1"/>
                          </a:solidFill>
                          <a:effectLst/>
                          <a:latin typeface="+mn-lt"/>
                          <a:ea typeface="+mn-ea"/>
                          <a:cs typeface="+mn-cs"/>
                        </a:rPr>
                        <a:t>uence</a:t>
                      </a:r>
                      <a:r>
                        <a:rPr lang="en-US" sz="1800" b="1" kern="1200" dirty="0">
                          <a:ln>
                            <a:noFill/>
                          </a:ln>
                          <a:solidFill>
                            <a:schemeClr val="tx1"/>
                          </a:solidFill>
                          <a:effectLst/>
                          <a:latin typeface="+mn-lt"/>
                          <a:ea typeface="+mn-ea"/>
                          <a:cs typeface="+mn-cs"/>
                        </a:rPr>
                        <a:t> for </a:t>
                      </a:r>
                      <a:r>
                        <a:rPr lang="en-US" sz="1800" b="1" u="sng" kern="1200" dirty="0">
                          <a:ln>
                            <a:noFill/>
                          </a:ln>
                          <a:solidFill>
                            <a:schemeClr val="tx1"/>
                          </a:solidFill>
                          <a:effectLst/>
                          <a:latin typeface="+mn-lt"/>
                          <a:ea typeface="+mn-ea"/>
                          <a:cs typeface="+mn-cs"/>
                        </a:rPr>
                        <a:t>disobedience</a:t>
                      </a:r>
                      <a:r>
                        <a:rPr lang="en-US" sz="1800" b="1" kern="1200" dirty="0">
                          <a:ln>
                            <a:noFill/>
                          </a:ln>
                          <a:solidFill>
                            <a:schemeClr val="tx1"/>
                          </a:solidFill>
                          <a:effectLst/>
                          <a:latin typeface="+mn-lt"/>
                          <a:ea typeface="+mn-ea"/>
                          <a:cs typeface="+mn-cs"/>
                        </a:rPr>
                        <a:t> </a:t>
                      </a:r>
                      <a:br>
                        <a:rPr lang="en-US" sz="1800" b="1" kern="1200" dirty="0">
                          <a:ln>
                            <a:noFill/>
                          </a:ln>
                          <a:solidFill>
                            <a:schemeClr val="tx1"/>
                          </a:solidFill>
                          <a:effectLst/>
                          <a:latin typeface="+mn-lt"/>
                          <a:ea typeface="+mn-ea"/>
                          <a:cs typeface="+mn-cs"/>
                        </a:rPr>
                      </a:br>
                      <a:r>
                        <a:rPr lang="en-US" sz="1800" b="1" kern="1200" dirty="0">
                          <a:ln>
                            <a:noFill/>
                          </a:ln>
                          <a:solidFill>
                            <a:schemeClr val="tx1"/>
                          </a:solidFill>
                          <a:effectLst/>
                          <a:latin typeface="+mn-lt"/>
                          <a:ea typeface="+mn-ea"/>
                          <a:cs typeface="+mn-cs"/>
                        </a:rPr>
                        <a:t>to the 2</a:t>
                      </a:r>
                      <a:r>
                        <a:rPr lang="en-US" sz="1800" b="1" kern="1200" baseline="30000" dirty="0">
                          <a:ln>
                            <a:noFill/>
                          </a:ln>
                          <a:solidFill>
                            <a:schemeClr val="tx1"/>
                          </a:solidFill>
                          <a:effectLst/>
                          <a:latin typeface="+mn-lt"/>
                          <a:ea typeface="+mn-ea"/>
                          <a:cs typeface="+mn-cs"/>
                        </a:rPr>
                        <a:t>nd</a:t>
                      </a:r>
                      <a:r>
                        <a:rPr lang="en-US" sz="1800" b="1" kern="1200" dirty="0">
                          <a:ln>
                            <a:noFill/>
                          </a:ln>
                          <a:solidFill>
                            <a:schemeClr val="tx1"/>
                          </a:solidFill>
                          <a:effectLst/>
                          <a:latin typeface="+mn-lt"/>
                          <a:ea typeface="+mn-ea"/>
                          <a:cs typeface="+mn-cs"/>
                        </a:rPr>
                        <a:t> requirement:</a:t>
                      </a:r>
                      <a:br>
                        <a:rPr lang="en-US" sz="1800" b="1" kern="1200" dirty="0">
                          <a:ln>
                            <a:noFill/>
                          </a:ln>
                          <a:solidFill>
                            <a:schemeClr val="tx1"/>
                          </a:solidFill>
                          <a:effectLst/>
                          <a:latin typeface="+mn-lt"/>
                          <a:ea typeface="+mn-ea"/>
                          <a:cs typeface="+mn-cs"/>
                        </a:rPr>
                      </a:br>
                      <a:r>
                        <a:rPr lang="en-US" sz="1800" b="1" kern="1200" dirty="0">
                          <a:ln>
                            <a:noFill/>
                          </a:ln>
                          <a:solidFill>
                            <a:schemeClr val="tx1"/>
                          </a:solidFill>
                          <a:effectLst/>
                          <a:latin typeface="+mn-lt"/>
                          <a:ea typeface="+mn-ea"/>
                          <a:cs typeface="+mn-cs"/>
                        </a:rPr>
                        <a:t>that soul will be destroyed.</a:t>
                      </a:r>
                    </a:p>
                    <a:p>
                      <a:pPr marL="0" indent="0">
                        <a:buFont typeface="+mj-lt"/>
                        <a:buNone/>
                      </a:pPr>
                      <a:endParaRPr lang="en-US" dirty="0">
                        <a:solidFill>
                          <a:srgbClr val="0070C0"/>
                        </a:solidFill>
                      </a:endParaRPr>
                    </a:p>
                  </a:txBody>
                  <a:tcPr>
                    <a:cell3D prstMaterial="dkEdge">
                      <a:bevel/>
                      <a:lightRig rig="flood" dir="t"/>
                    </a:cell3D>
                  </a:tcPr>
                </a:tc>
                <a:extLst>
                  <a:ext uri="{0D108BD9-81ED-4DB2-BD59-A6C34878D82A}">
                    <a16:rowId xmlns="" xmlns:a16="http://schemas.microsoft.com/office/drawing/2014/main" val="10001"/>
                  </a:ext>
                </a:extLst>
              </a:tr>
              <a:tr h="370840">
                <a:tc>
                  <a:txBody>
                    <a:bodyPr/>
                    <a:lstStyle/>
                    <a:p>
                      <a:r>
                        <a:rPr lang="en-US" dirty="0"/>
                        <a:t>31</a:t>
                      </a:r>
                    </a:p>
                  </a:txBody>
                  <a:tcPr>
                    <a:cell3D prstMaterial="dkEdge">
                      <a:bevel/>
                      <a:lightRig rig="flood" dir="t"/>
                    </a:cell3D>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r>
                        <a:rPr lang="en-US" sz="1800" b="1" kern="1200" dirty="0">
                          <a:ln>
                            <a:solidFill>
                              <a:srgbClr val="002060"/>
                            </a:solidFill>
                          </a:ln>
                          <a:solidFill>
                            <a:srgbClr val="FF0000"/>
                          </a:solidFill>
                          <a:effectLst/>
                          <a:latin typeface="+mn-lt"/>
                          <a:ea typeface="+mn-ea"/>
                          <a:cs typeface="+mn-cs"/>
                        </a:rPr>
                        <a:t>Ye shall do no manner of work:</a:t>
                      </a:r>
                      <a:br>
                        <a:rPr lang="en-US" sz="1800" b="1" kern="1200" dirty="0">
                          <a:ln>
                            <a:solidFill>
                              <a:srgbClr val="002060"/>
                            </a:solidFill>
                          </a:ln>
                          <a:solidFill>
                            <a:srgbClr val="FF0000"/>
                          </a:solidFill>
                          <a:effectLst/>
                          <a:latin typeface="+mn-lt"/>
                          <a:ea typeface="+mn-ea"/>
                          <a:cs typeface="+mn-cs"/>
                        </a:rPr>
                      </a:br>
                      <a:r>
                        <a:rPr lang="en-US" sz="1800" b="1" kern="1200" dirty="0">
                          <a:solidFill>
                            <a:srgbClr val="FF0000"/>
                          </a:solidFill>
                          <a:effectLst/>
                          <a:latin typeface="+mn-lt"/>
                          <a:ea typeface="+mn-ea"/>
                          <a:cs typeface="+mn-cs"/>
                        </a:rPr>
                        <a:t/>
                      </a:r>
                      <a:br>
                        <a:rPr lang="en-US" sz="1800" b="1" kern="1200" dirty="0">
                          <a:solidFill>
                            <a:srgbClr val="FF0000"/>
                          </a:solidFill>
                          <a:effectLst/>
                          <a:latin typeface="+mn-lt"/>
                          <a:ea typeface="+mn-ea"/>
                          <a:cs typeface="+mn-cs"/>
                        </a:rPr>
                      </a:br>
                      <a:r>
                        <a:rPr lang="en-US" sz="1800" kern="1200" dirty="0">
                          <a:solidFill>
                            <a:srgbClr val="FF0000"/>
                          </a:solidFill>
                          <a:effectLst/>
                          <a:latin typeface="+mn-lt"/>
                          <a:ea typeface="+mn-ea"/>
                          <a:cs typeface="+mn-cs"/>
                        </a:rPr>
                        <a:t/>
                      </a:r>
                      <a:br>
                        <a:rPr lang="en-US" sz="1800" kern="1200" dirty="0">
                          <a:solidFill>
                            <a:srgbClr val="FF0000"/>
                          </a:solidFill>
                          <a:effectLst/>
                          <a:latin typeface="+mn-lt"/>
                          <a:ea typeface="+mn-ea"/>
                          <a:cs typeface="+mn-cs"/>
                        </a:rPr>
                      </a:br>
                      <a:endParaRPr lang="en-US" sz="1800" kern="1200" dirty="0">
                        <a:solidFill>
                          <a:srgbClr val="FF0000"/>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Tx/>
                        <a:buAutoNum type="alphaLcPeriod"/>
                        <a:tabLst/>
                        <a:defRPr/>
                      </a:pPr>
                      <a:r>
                        <a:rPr lang="en-US" sz="1800" kern="1200" dirty="0">
                          <a:solidFill>
                            <a:schemeClr val="dk1"/>
                          </a:solidFill>
                          <a:effectLst/>
                          <a:latin typeface="+mn-lt"/>
                          <a:ea typeface="+mn-ea"/>
                          <a:cs typeface="+mn-cs"/>
                        </a:rPr>
                        <a:t>it shall be a statute for ever throughout your generations in all your dwellings.</a:t>
                      </a:r>
                      <a:endParaRPr lang="en-US" dirty="0"/>
                    </a:p>
                  </a:txBody>
                  <a:tcPr>
                    <a:cell3D prstMaterial="dkEdge">
                      <a:bevel/>
                      <a:lightRig rig="flood" dir="t"/>
                    </a:cell3D>
                  </a:tcPr>
                </a:tc>
                <a:tc>
                  <a:txBody>
                    <a:bodyPr/>
                    <a:lstStyle/>
                    <a:p>
                      <a:pPr marL="342900" lvl="0" indent="-342900">
                        <a:buFont typeface="+mj-lt"/>
                        <a:buAutoNum type="arabicPeriod"/>
                      </a:pPr>
                      <a:r>
                        <a:rPr lang="en-US" sz="1800" b="0" kern="1200" dirty="0">
                          <a:solidFill>
                            <a:srgbClr val="002060"/>
                          </a:solidFill>
                          <a:effectLst>
                            <a:outerShdw blurRad="38100" dist="38100" dir="2700000" algn="tl">
                              <a:srgbClr val="000000">
                                <a:alpha val="43137"/>
                              </a:srgbClr>
                            </a:outerShdw>
                          </a:effectLst>
                          <a:latin typeface="+mn-lt"/>
                          <a:ea typeface="+mn-ea"/>
                          <a:cs typeface="+mn-cs"/>
                        </a:rPr>
                        <a:t>*</a:t>
                      </a:r>
                      <a:r>
                        <a:rPr lang="en-US" sz="1800" b="1" kern="1200" dirty="0">
                          <a:ln>
                            <a:solidFill>
                              <a:srgbClr val="002060"/>
                            </a:solidFill>
                          </a:ln>
                          <a:solidFill>
                            <a:srgbClr val="FF0000"/>
                          </a:solidFill>
                          <a:effectLst/>
                          <a:latin typeface="+mn-lt"/>
                          <a:ea typeface="+mn-ea"/>
                          <a:cs typeface="+mn-cs"/>
                        </a:rPr>
                        <a:t>2</a:t>
                      </a:r>
                      <a:r>
                        <a:rPr lang="en-US" sz="1800" b="1" kern="1200" baseline="30000" dirty="0">
                          <a:ln>
                            <a:solidFill>
                              <a:srgbClr val="002060"/>
                            </a:solidFill>
                          </a:ln>
                          <a:solidFill>
                            <a:srgbClr val="FF0000"/>
                          </a:solidFill>
                          <a:effectLst/>
                          <a:latin typeface="+mn-lt"/>
                          <a:ea typeface="+mn-ea"/>
                          <a:cs typeface="+mn-cs"/>
                        </a:rPr>
                        <a:t>nd</a:t>
                      </a:r>
                      <a:r>
                        <a:rPr lang="en-US" sz="1800" b="1" kern="1200" dirty="0">
                          <a:ln>
                            <a:solidFill>
                              <a:srgbClr val="002060"/>
                            </a:solidFill>
                          </a:ln>
                          <a:solidFill>
                            <a:srgbClr val="FF0000"/>
                          </a:solidFill>
                          <a:effectLst/>
                          <a:latin typeface="+mn-lt"/>
                          <a:ea typeface="+mn-ea"/>
                          <a:cs typeface="+mn-cs"/>
                        </a:rPr>
                        <a:t> Requirement for Observation:  “shall do NO work” </a:t>
                      </a:r>
                      <a:br>
                        <a:rPr lang="en-US" sz="1800" b="1" kern="1200" dirty="0">
                          <a:ln>
                            <a:solidFill>
                              <a:srgbClr val="002060"/>
                            </a:solidFill>
                          </a:ln>
                          <a:solidFill>
                            <a:srgbClr val="FF0000"/>
                          </a:solidFill>
                          <a:effectLst/>
                          <a:latin typeface="+mn-lt"/>
                          <a:ea typeface="+mn-ea"/>
                          <a:cs typeface="+mn-cs"/>
                        </a:rPr>
                      </a:br>
                      <a:r>
                        <a:rPr lang="en-US" sz="1800" b="0" kern="1200" dirty="0">
                          <a:ln>
                            <a:solidFill>
                              <a:srgbClr val="002060"/>
                            </a:solidFill>
                          </a:ln>
                          <a:solidFill>
                            <a:schemeClr val="tx1"/>
                          </a:solidFill>
                          <a:effectLst>
                            <a:outerShdw blurRad="38100" dist="38100" dir="2700000" sx="0" sy="0" algn="tl">
                              <a:srgbClr val="000000">
                                <a:alpha val="43137"/>
                              </a:srgbClr>
                            </a:outerShdw>
                          </a:effectLst>
                          <a:latin typeface="+mn-lt"/>
                          <a:ea typeface="+mn-ea"/>
                          <a:cs typeface="+mn-cs"/>
                        </a:rPr>
                        <a:t>***This is the </a:t>
                      </a:r>
                      <a:r>
                        <a:rPr lang="en-US" sz="1800" b="0" u="sng" kern="1200"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latin typeface="+mn-lt"/>
                          <a:ea typeface="+mn-ea"/>
                          <a:cs typeface="+mn-cs"/>
                        </a:rPr>
                        <a:t>3</a:t>
                      </a:r>
                      <a:r>
                        <a:rPr lang="en-US" sz="1800" b="0" u="sng" kern="1200" baseline="30000"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latin typeface="+mn-lt"/>
                          <a:ea typeface="+mn-ea"/>
                          <a:cs typeface="+mn-cs"/>
                        </a:rPr>
                        <a:t>rd</a:t>
                      </a:r>
                      <a:r>
                        <a:rPr lang="en-US" sz="1800" b="0" u="sng" kern="1200"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latin typeface="+mn-lt"/>
                          <a:ea typeface="+mn-ea"/>
                          <a:cs typeface="+mn-cs"/>
                        </a:rPr>
                        <a:t> mention of 3</a:t>
                      </a:r>
                      <a:r>
                        <a:rPr lang="en-US" sz="1800" b="0" kern="1200" dirty="0">
                          <a:ln>
                            <a:solidFill>
                              <a:srgbClr val="002060"/>
                            </a:solidFill>
                          </a:ln>
                          <a:solidFill>
                            <a:srgbClr val="7030A0"/>
                          </a:solidFill>
                          <a:effectLst>
                            <a:glow rad="228600">
                              <a:schemeClr val="accent4">
                                <a:satMod val="175000"/>
                                <a:alpha val="40000"/>
                              </a:schemeClr>
                            </a:glow>
                            <a:outerShdw blurRad="38100" dist="38100" dir="2700000" sx="0" sy="0" algn="tl">
                              <a:srgbClr val="000000">
                                <a:alpha val="43137"/>
                              </a:srgbClr>
                            </a:outerShdw>
                          </a:effectLst>
                          <a:latin typeface="+mn-lt"/>
                          <a:ea typeface="+mn-ea"/>
                          <a:cs typeface="+mn-cs"/>
                        </a:rPr>
                        <a:t> </a:t>
                      </a:r>
                      <a:r>
                        <a:rPr lang="en-US" sz="1800" b="1" kern="1200" dirty="0">
                          <a:ln>
                            <a:solidFill>
                              <a:srgbClr val="002060"/>
                            </a:solidFill>
                          </a:ln>
                          <a:solidFill>
                            <a:srgbClr val="FF0000"/>
                          </a:solidFill>
                          <a:effectLst/>
                          <a:latin typeface="+mn-lt"/>
                          <a:ea typeface="+mn-ea"/>
                          <a:cs typeface="+mn-cs"/>
                        </a:rPr>
                        <a:t>where</a:t>
                      </a:r>
                      <a:r>
                        <a:rPr lang="en-US" sz="1800" b="1" kern="1200" baseline="0" dirty="0">
                          <a:ln>
                            <a:solidFill>
                              <a:srgbClr val="002060"/>
                            </a:solidFill>
                          </a:ln>
                          <a:solidFill>
                            <a:srgbClr val="FF0000"/>
                          </a:solidFill>
                          <a:effectLst/>
                          <a:latin typeface="+mn-lt"/>
                          <a:ea typeface="+mn-ea"/>
                          <a:cs typeface="+mn-cs"/>
                        </a:rPr>
                        <a:t> t</a:t>
                      </a:r>
                      <a:r>
                        <a:rPr lang="en-US" sz="1800" b="1" kern="1200" dirty="0">
                          <a:ln>
                            <a:solidFill>
                              <a:srgbClr val="002060"/>
                            </a:solidFill>
                          </a:ln>
                          <a:solidFill>
                            <a:srgbClr val="FF0000"/>
                          </a:solidFill>
                          <a:effectLst/>
                          <a:latin typeface="+mn-lt"/>
                          <a:ea typeface="+mn-ea"/>
                          <a:cs typeface="+mn-cs"/>
                        </a:rPr>
                        <a:t>he 2</a:t>
                      </a:r>
                      <a:r>
                        <a:rPr lang="en-US" sz="1800" b="1" kern="1200" baseline="30000" dirty="0">
                          <a:ln>
                            <a:solidFill>
                              <a:srgbClr val="002060"/>
                            </a:solidFill>
                          </a:ln>
                          <a:solidFill>
                            <a:srgbClr val="FF0000"/>
                          </a:solidFill>
                          <a:effectLst/>
                          <a:latin typeface="+mn-lt"/>
                          <a:ea typeface="+mn-ea"/>
                          <a:cs typeface="+mn-cs"/>
                        </a:rPr>
                        <a:t>nd</a:t>
                      </a:r>
                      <a:r>
                        <a:rPr lang="en-US" sz="1800" b="1" kern="1200" dirty="0">
                          <a:ln>
                            <a:solidFill>
                              <a:srgbClr val="002060"/>
                            </a:solidFill>
                          </a:ln>
                          <a:solidFill>
                            <a:srgbClr val="FF0000"/>
                          </a:solidFill>
                          <a:effectLst/>
                          <a:latin typeface="+mn-lt"/>
                          <a:ea typeface="+mn-ea"/>
                          <a:cs typeface="+mn-cs"/>
                        </a:rPr>
                        <a:t> requirement is emphasized!</a:t>
                      </a:r>
                      <a:br>
                        <a:rPr lang="en-US" sz="1800" b="1" kern="1200" dirty="0">
                          <a:ln>
                            <a:solidFill>
                              <a:srgbClr val="002060"/>
                            </a:solidFill>
                          </a:ln>
                          <a:solidFill>
                            <a:srgbClr val="FF0000"/>
                          </a:solidFill>
                          <a:effectLst/>
                          <a:latin typeface="+mn-lt"/>
                          <a:ea typeface="+mn-ea"/>
                          <a:cs typeface="+mn-cs"/>
                        </a:rPr>
                      </a:br>
                      <a:endParaRPr lang="en-US" sz="1800" b="1" kern="1200" dirty="0">
                        <a:ln>
                          <a:solidFill>
                            <a:srgbClr val="002060"/>
                          </a:solidFill>
                        </a:ln>
                        <a:solidFill>
                          <a:srgbClr val="FF0000"/>
                        </a:solidFill>
                        <a:effectLst/>
                        <a:latin typeface="+mn-lt"/>
                        <a:ea typeface="+mn-ea"/>
                        <a:cs typeface="+mn-cs"/>
                      </a:endParaRPr>
                    </a:p>
                    <a:p>
                      <a:pPr marL="342900" lvl="0" indent="-342900">
                        <a:buFont typeface="+mj-lt"/>
                        <a:buAutoNum type="arabicPeriod"/>
                      </a:pPr>
                      <a:r>
                        <a:rPr lang="en-US" sz="1800" b="1" u="sng" kern="1200" dirty="0">
                          <a:ln>
                            <a:noFill/>
                          </a:ln>
                          <a:solidFill>
                            <a:schemeClr val="tx1"/>
                          </a:solidFill>
                          <a:effectLst/>
                          <a:latin typeface="+mn-lt"/>
                          <a:ea typeface="+mn-ea"/>
                          <a:cs typeface="+mn-cs"/>
                        </a:rPr>
                        <a:t>Status of Re</a:t>
                      </a:r>
                      <a:r>
                        <a:rPr lang="en-US" sz="1800" b="1" u="none" kern="1200" dirty="0">
                          <a:ln>
                            <a:noFill/>
                          </a:ln>
                          <a:solidFill>
                            <a:schemeClr val="tx1"/>
                          </a:solidFill>
                          <a:effectLst/>
                          <a:latin typeface="+mn-lt"/>
                          <a:ea typeface="+mn-ea"/>
                          <a:cs typeface="+mn-cs"/>
                        </a:rPr>
                        <a:t>q</a:t>
                      </a:r>
                      <a:r>
                        <a:rPr lang="en-US" sz="1800" b="1" u="sng" kern="1200" dirty="0">
                          <a:ln>
                            <a:noFill/>
                          </a:ln>
                          <a:solidFill>
                            <a:schemeClr val="tx1"/>
                          </a:solidFill>
                          <a:effectLst/>
                          <a:latin typeface="+mn-lt"/>
                          <a:ea typeface="+mn-ea"/>
                          <a:cs typeface="+mn-cs"/>
                        </a:rPr>
                        <a:t>uirement</a:t>
                      </a:r>
                      <a:r>
                        <a:rPr lang="en-US" sz="1800" b="1" u="none" kern="1200" dirty="0">
                          <a:ln>
                            <a:noFill/>
                          </a:ln>
                          <a:solidFill>
                            <a:schemeClr val="tx1"/>
                          </a:solidFill>
                          <a:effectLst/>
                          <a:latin typeface="+mn-lt"/>
                          <a:ea typeface="+mn-ea"/>
                          <a:cs typeface="+mn-cs"/>
                        </a:rPr>
                        <a:t>:</a:t>
                      </a:r>
                      <a:r>
                        <a:rPr lang="en-US" sz="1800" b="1" kern="1200" dirty="0">
                          <a:ln>
                            <a:noFill/>
                          </a:ln>
                          <a:solidFill>
                            <a:schemeClr val="tx1"/>
                          </a:solidFill>
                          <a:effectLst/>
                          <a:latin typeface="+mn-lt"/>
                          <a:ea typeface="+mn-ea"/>
                          <a:cs typeface="+mn-cs"/>
                        </a:rPr>
                        <a:t>  </a:t>
                      </a:r>
                      <a:br>
                        <a:rPr lang="en-US" sz="1800" b="1" kern="1200" dirty="0">
                          <a:ln>
                            <a:noFill/>
                          </a:ln>
                          <a:solidFill>
                            <a:schemeClr val="tx1"/>
                          </a:solidFill>
                          <a:effectLst/>
                          <a:latin typeface="+mn-lt"/>
                          <a:ea typeface="+mn-ea"/>
                          <a:cs typeface="+mn-cs"/>
                        </a:rPr>
                      </a:br>
                      <a:r>
                        <a:rPr lang="en-US" sz="1800" b="1" kern="1200" dirty="0">
                          <a:ln>
                            <a:noFill/>
                          </a:ln>
                          <a:solidFill>
                            <a:schemeClr val="tx1"/>
                          </a:solidFill>
                          <a:effectLst/>
                          <a:latin typeface="+mn-lt"/>
                          <a:ea typeface="+mn-ea"/>
                          <a:cs typeface="+mn-cs"/>
                        </a:rPr>
                        <a:t>a statute to be observed forever </a:t>
                      </a:r>
                      <a:br>
                        <a:rPr lang="en-US" sz="1800" b="1" kern="1200" dirty="0">
                          <a:ln>
                            <a:noFill/>
                          </a:ln>
                          <a:solidFill>
                            <a:schemeClr val="tx1"/>
                          </a:solidFill>
                          <a:effectLst/>
                          <a:latin typeface="+mn-lt"/>
                          <a:ea typeface="+mn-ea"/>
                          <a:cs typeface="+mn-cs"/>
                        </a:rPr>
                      </a:br>
                      <a:r>
                        <a:rPr lang="en-US" sz="1800" b="1" kern="1200" dirty="0">
                          <a:ln>
                            <a:noFill/>
                          </a:ln>
                          <a:solidFill>
                            <a:schemeClr val="tx1"/>
                          </a:solidFill>
                          <a:effectLst/>
                          <a:latin typeface="+mn-lt"/>
                          <a:ea typeface="+mn-ea"/>
                          <a:cs typeface="+mn-cs"/>
                        </a:rPr>
                        <a:t>in all generations.</a:t>
                      </a:r>
                      <a:endParaRPr lang="en-US" sz="1800" kern="1200" dirty="0">
                        <a:solidFill>
                          <a:srgbClr val="0070C0"/>
                        </a:solidFill>
                        <a:effectLst/>
                        <a:latin typeface="+mn-lt"/>
                        <a:ea typeface="+mn-ea"/>
                        <a:cs typeface="+mn-cs"/>
                      </a:endParaRPr>
                    </a:p>
                  </a:txBody>
                  <a:tcPr>
                    <a:cell3D prstMaterial="dkEdge">
                      <a:bevel/>
                      <a:lightRig rig="flood" dir="t"/>
                    </a:cell3D>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467544" y="0"/>
            <a:ext cx="8208912"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solidFill>
                  <a:schemeClr val="bg1"/>
                </a:solidFill>
                <a:latin typeface="Berlin Sans FB Demi" panose="020E0802020502020306" pitchFamily="34" charset="0"/>
              </a:rPr>
              <a:t>Lev 23:30-31</a:t>
            </a:r>
          </a:p>
        </p:txBody>
      </p:sp>
      <p:grpSp>
        <p:nvGrpSpPr>
          <p:cNvPr id="18" name="Group 17"/>
          <p:cNvGrpSpPr/>
          <p:nvPr/>
        </p:nvGrpSpPr>
        <p:grpSpPr>
          <a:xfrm>
            <a:off x="8831111" y="333239"/>
            <a:ext cx="3231044" cy="1683967"/>
            <a:chOff x="8831111" y="333239"/>
            <a:chExt cx="3231044" cy="1683967"/>
          </a:xfrm>
        </p:grpSpPr>
        <p:pic>
          <p:nvPicPr>
            <p:cNvPr id="10" name="Picture 9"/>
            <p:cNvPicPr>
              <a:picLocks noChangeAspect="1"/>
            </p:cNvPicPr>
            <p:nvPr/>
          </p:nvPicPr>
          <p:blipFill>
            <a:blip r:embed="rId3" cstate="email">
              <a:clrChange>
                <a:clrFrom>
                  <a:srgbClr val="1B2E99"/>
                </a:clrFrom>
                <a:clrTo>
                  <a:srgbClr val="1B2E99">
                    <a:alpha val="0"/>
                  </a:srgbClr>
                </a:clrTo>
              </a:clrChange>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flipH="1">
              <a:off x="8831111" y="333239"/>
              <a:ext cx="1372350" cy="1260322"/>
            </a:xfrm>
            <a:prstGeom prst="rect">
              <a:avLst/>
            </a:prstGeom>
            <a:effectLst>
              <a:glow rad="101600">
                <a:srgbClr val="FF0000">
                  <a:alpha val="40000"/>
                </a:srgbClr>
              </a:glow>
            </a:effectLst>
          </p:spPr>
        </p:pic>
        <p:sp>
          <p:nvSpPr>
            <p:cNvPr id="11" name="Rectangle 10"/>
            <p:cNvSpPr/>
            <p:nvPr/>
          </p:nvSpPr>
          <p:spPr>
            <a:xfrm>
              <a:off x="9494162" y="1001543"/>
              <a:ext cx="256799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Vs</a:t>
              </a:r>
              <a:r>
                <a:rPr lang="en-US" sz="2000"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 30a: NO Work</a:t>
              </a:r>
              <a:br>
                <a:rPr lang="en-US" sz="2000"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br>
              <a:r>
                <a:rPr lang="en-US"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[2</a:t>
              </a:r>
              <a:r>
                <a:rPr lang="en-US" b="1" baseline="30000"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nd</a:t>
              </a:r>
              <a:r>
                <a:rPr lang="en-US"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 Requirement]</a:t>
              </a:r>
              <a:br>
                <a:rPr lang="en-US"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br>
              <a:r>
                <a:rPr lang="en-US"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2</a:t>
              </a:r>
              <a:r>
                <a:rPr lang="en-US" b="1" baseline="30000"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nd</a:t>
              </a:r>
              <a:r>
                <a:rPr lang="en-US"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 </a:t>
              </a:r>
              <a:r>
                <a:rPr lang="en-US" sz="2000"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mention of 3</a:t>
              </a:r>
              <a:endParaRPr lang="en-US" sz="2000" b="1" cap="none" spc="0"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endParaRPr>
            </a:p>
          </p:txBody>
        </p:sp>
      </p:grpSp>
      <p:grpSp>
        <p:nvGrpSpPr>
          <p:cNvPr id="19" name="Group 18"/>
          <p:cNvGrpSpPr/>
          <p:nvPr/>
        </p:nvGrpSpPr>
        <p:grpSpPr>
          <a:xfrm>
            <a:off x="8811142" y="1967812"/>
            <a:ext cx="3231044" cy="1646413"/>
            <a:chOff x="8811142" y="1967812"/>
            <a:chExt cx="3231044" cy="1646413"/>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811142" y="1967812"/>
              <a:ext cx="1363598" cy="1260322"/>
            </a:xfrm>
            <a:prstGeom prst="rect">
              <a:avLst/>
            </a:prstGeom>
            <a:effectLst>
              <a:glow rad="101600">
                <a:schemeClr val="accent1">
                  <a:satMod val="175000"/>
                  <a:alpha val="40000"/>
                </a:schemeClr>
              </a:glow>
            </a:effectLst>
          </p:spPr>
        </p:pic>
        <p:sp>
          <p:nvSpPr>
            <p:cNvPr id="15" name="Rectangle 14"/>
            <p:cNvSpPr/>
            <p:nvPr/>
          </p:nvSpPr>
          <p:spPr>
            <a:xfrm>
              <a:off x="9474193" y="2598562"/>
              <a:ext cx="256799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Vs</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30b: 10</a:t>
              </a:r>
              <a:r>
                <a:rPr lang="en-US" sz="2000" b="1" baseline="30000"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th</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day</a:t>
              </a:r>
              <a:b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b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a:t>
              </a:r>
              <a:r>
                <a:rPr lang="en-US" sz="2000" b="1" dirty="0">
                  <a:ln w="11430">
                    <a:solidFill>
                      <a:srgbClr val="00B0F0"/>
                    </a:solidFill>
                  </a:ln>
                  <a:solidFill>
                    <a:schemeClr val="bg1"/>
                  </a:solidFill>
                  <a:effectLst>
                    <a:outerShdw blurRad="50800" dist="39000" dir="5460000" algn="tl">
                      <a:srgbClr val="000000">
                        <a:alpha val="38000"/>
                      </a:srgbClr>
                    </a:outerShdw>
                  </a:effectLst>
                  <a:latin typeface="Segoe Print" pitchFamily="2" charset="0"/>
                </a:rPr>
                <a:t>6</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of 7 </a:t>
              </a:r>
              <a:b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b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“that same day”</a:t>
              </a:r>
              <a:endParaRPr lang="en-US" sz="2000" b="1" cap="none" spc="0"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endParaRPr>
            </a:p>
          </p:txBody>
        </p:sp>
      </p:grpSp>
      <p:grpSp>
        <p:nvGrpSpPr>
          <p:cNvPr id="20" name="Group 19"/>
          <p:cNvGrpSpPr/>
          <p:nvPr/>
        </p:nvGrpSpPr>
        <p:grpSpPr>
          <a:xfrm>
            <a:off x="8800631" y="3720329"/>
            <a:ext cx="3231044" cy="1653189"/>
            <a:chOff x="8800631" y="3720329"/>
            <a:chExt cx="3231044" cy="1653189"/>
          </a:xfrm>
        </p:grpSpPr>
        <p:pic>
          <p:nvPicPr>
            <p:cNvPr id="16" name="Picture 15"/>
            <p:cNvPicPr>
              <a:picLocks noChangeAspect="1"/>
            </p:cNvPicPr>
            <p:nvPr/>
          </p:nvPicPr>
          <p:blipFill>
            <a:blip r:embed="rId3" cstate="email">
              <a:clrChange>
                <a:clrFrom>
                  <a:srgbClr val="1B2E99"/>
                </a:clrFrom>
                <a:clrTo>
                  <a:srgbClr val="1B2E99">
                    <a:alpha val="0"/>
                  </a:srgbClr>
                </a:clrTo>
              </a:clrChange>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flipH="1">
              <a:off x="8800631" y="3720329"/>
              <a:ext cx="1372350" cy="1260322"/>
            </a:xfrm>
            <a:prstGeom prst="rect">
              <a:avLst/>
            </a:prstGeom>
            <a:effectLst>
              <a:glow rad="101600">
                <a:srgbClr val="FF0000">
                  <a:alpha val="40000"/>
                </a:srgbClr>
              </a:glow>
            </a:effectLst>
          </p:spPr>
        </p:pic>
        <p:sp>
          <p:nvSpPr>
            <p:cNvPr id="17" name="Rectangle 16"/>
            <p:cNvSpPr/>
            <p:nvPr/>
          </p:nvSpPr>
          <p:spPr>
            <a:xfrm>
              <a:off x="9463682" y="4388633"/>
              <a:ext cx="2567993" cy="98488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Vs</a:t>
              </a:r>
              <a:r>
                <a:rPr lang="en-US" sz="2000"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 31: NO Work</a:t>
              </a:r>
              <a:br>
                <a:rPr lang="en-US" sz="2000"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br>
              <a:r>
                <a:rPr lang="en-US"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[2</a:t>
              </a:r>
              <a:r>
                <a:rPr lang="en-US" b="1" baseline="30000"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nd</a:t>
              </a:r>
              <a:r>
                <a:rPr lang="en-US"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 Requirement]</a:t>
              </a:r>
              <a:br>
                <a:rPr lang="en-US"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br>
              <a:r>
                <a:rPr lang="en-US"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3</a:t>
              </a:r>
              <a:r>
                <a:rPr lang="en-US" b="1" baseline="30000"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rd</a:t>
              </a:r>
              <a:r>
                <a:rPr lang="en-US"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 </a:t>
              </a:r>
              <a:r>
                <a:rPr lang="en-US" sz="2000" b="1"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rPr>
                <a:t>mention of 3</a:t>
              </a:r>
              <a:endParaRPr lang="en-US" sz="2000" b="1" cap="none" spc="0" dirty="0">
                <a:ln w="11430">
                  <a:solidFill>
                    <a:srgbClr val="FF0000"/>
                  </a:solidFill>
                </a:ln>
                <a:solidFill>
                  <a:srgbClr val="FF0000"/>
                </a:solidFill>
                <a:effectLst>
                  <a:outerShdw blurRad="50800" dist="39000" dir="5460000" algn="tl">
                    <a:srgbClr val="000000">
                      <a:alpha val="38000"/>
                    </a:srgbClr>
                  </a:outerShdw>
                </a:effectLst>
                <a:latin typeface="Segoe Print" pitchFamily="2" charset="0"/>
              </a:endParaRPr>
            </a:p>
          </p:txBody>
        </p:sp>
      </p:grpSp>
    </p:spTree>
    <p:extLst>
      <p:ext uri="{BB962C8B-B14F-4D97-AF65-F5344CB8AC3E}">
        <p14:creationId xmlns:p14="http://schemas.microsoft.com/office/powerpoint/2010/main" val="16360478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9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B87E4-7748-4117-92E5-790DAABEC644}" type="slidenum">
              <a:rPr lang="en-US" smtClean="0">
                <a:solidFill>
                  <a:schemeClr val="bg1"/>
                </a:solidFill>
              </a:rPr>
              <a:pPr/>
              <a:t>86</a:t>
            </a:fld>
            <a:endParaRPr lang="en-US" dirty="0">
              <a:solidFill>
                <a:schemeClr val="bg1"/>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4032366904"/>
              </p:ext>
            </p:extLst>
          </p:nvPr>
        </p:nvGraphicFramePr>
        <p:xfrm>
          <a:off x="467544" y="913241"/>
          <a:ext cx="8208912" cy="5590286"/>
        </p:xfrm>
        <a:graphic>
          <a:graphicData uri="http://schemas.openxmlformats.org/drawingml/2006/table">
            <a:tbl>
              <a:tblPr firstRow="1" bandRow="1">
                <a:tableStyleId>{7DF18680-E054-41AD-8BC1-D1AEF772440D}</a:tableStyleId>
              </a:tblPr>
              <a:tblGrid>
                <a:gridCol w="504056">
                  <a:extLst>
                    <a:ext uri="{9D8B030D-6E8A-4147-A177-3AD203B41FA5}">
                      <a16:colId xmlns="" xmlns:a16="http://schemas.microsoft.com/office/drawing/2014/main" val="20000"/>
                    </a:ext>
                  </a:extLst>
                </a:gridCol>
                <a:gridCol w="3384376">
                  <a:extLst>
                    <a:ext uri="{9D8B030D-6E8A-4147-A177-3AD203B41FA5}">
                      <a16:colId xmlns="" xmlns:a16="http://schemas.microsoft.com/office/drawing/2014/main" val="20001"/>
                    </a:ext>
                  </a:extLst>
                </a:gridCol>
                <a:gridCol w="4320480">
                  <a:extLst>
                    <a:ext uri="{9D8B030D-6E8A-4147-A177-3AD203B41FA5}">
                      <a16:colId xmlns="" xmlns:a16="http://schemas.microsoft.com/office/drawing/2014/main" val="20002"/>
                    </a:ext>
                  </a:extLst>
                </a:gridCol>
              </a:tblGrid>
              <a:tr h="370840">
                <a:tc>
                  <a:txBody>
                    <a:bodyPr/>
                    <a:lstStyle/>
                    <a:p>
                      <a:endParaRPr lang="en-US" dirty="0"/>
                    </a:p>
                  </a:txBody>
                  <a:tcPr>
                    <a:cell3D prstMaterial="dkEdge">
                      <a:bevel/>
                      <a:lightRig rig="flood" dir="t"/>
                    </a:cell3D>
                  </a:tcPr>
                </a:tc>
                <a:tc>
                  <a:txBody>
                    <a:bodyPr/>
                    <a:lstStyle/>
                    <a:p>
                      <a:pPr algn="ctr"/>
                      <a:r>
                        <a:rPr lang="en-US" b="1" dirty="0">
                          <a:solidFill>
                            <a:srgbClr val="FFFF00"/>
                          </a:solidFill>
                        </a:rPr>
                        <a:t>Content</a:t>
                      </a:r>
                      <a:r>
                        <a:rPr lang="en-US" b="1" baseline="0" dirty="0"/>
                        <a:t> of Verse</a:t>
                      </a:r>
                      <a:endParaRPr lang="en-US" b="1" dirty="0"/>
                    </a:p>
                  </a:txBody>
                  <a:tcPr>
                    <a:cell3D prstMaterial="dkEdge">
                      <a:bevel/>
                      <a:lightRig rig="flood" dir="t"/>
                    </a:cell3D>
                  </a:tcPr>
                </a:tc>
                <a:tc>
                  <a:txBody>
                    <a:bodyPr/>
                    <a:lstStyle/>
                    <a:p>
                      <a:pPr algn="ctr"/>
                      <a:r>
                        <a:rPr lang="en-US" b="1" dirty="0">
                          <a:solidFill>
                            <a:srgbClr val="C4FB81"/>
                          </a:solidFill>
                        </a:rPr>
                        <a:t>Context</a:t>
                      </a:r>
                      <a:r>
                        <a:rPr lang="en-US" b="1" baseline="0" dirty="0"/>
                        <a:t> of Verse</a:t>
                      </a:r>
                      <a:endParaRPr lang="en-US" b="1" dirty="0"/>
                    </a:p>
                  </a:txBody>
                  <a:tcPr>
                    <a:cell3D prstMaterial="dkEdge">
                      <a:bevel/>
                      <a:lightRig rig="flood" dir="t"/>
                    </a:cell3D>
                  </a:tcPr>
                </a:tc>
                <a:extLst>
                  <a:ext uri="{0D108BD9-81ED-4DB2-BD59-A6C34878D82A}">
                    <a16:rowId xmlns="" xmlns:a16="http://schemas.microsoft.com/office/drawing/2014/main" val="10000"/>
                  </a:ext>
                </a:extLst>
              </a:tr>
              <a:tr h="370840">
                <a:tc>
                  <a:txBody>
                    <a:bodyPr/>
                    <a:lstStyle/>
                    <a:p>
                      <a:pPr algn="ctr"/>
                      <a:r>
                        <a:rPr lang="en-US" dirty="0"/>
                        <a:t>32</a:t>
                      </a:r>
                    </a:p>
                    <a:p>
                      <a:pPr algn="ctr"/>
                      <a:r>
                        <a:rPr lang="en-US" dirty="0"/>
                        <a:t>a.</a:t>
                      </a:r>
                    </a:p>
                    <a:p>
                      <a:pPr algn="ctr"/>
                      <a:endParaRPr lang="en-US" dirty="0"/>
                    </a:p>
                    <a:p>
                      <a:pPr algn="ctr"/>
                      <a:endParaRPr lang="en-US" dirty="0"/>
                    </a:p>
                    <a:p>
                      <a:pPr algn="ctr"/>
                      <a:r>
                        <a:rPr lang="en-US" dirty="0"/>
                        <a:t>b.</a:t>
                      </a:r>
                    </a:p>
                  </a:txBody>
                  <a:tcPr>
                    <a:cell3D prstMaterial="dkEdge">
                      <a:bevel/>
                      <a:lightRig rig="flood" dir="t"/>
                    </a:cell3D>
                  </a:tcPr>
                </a:tc>
                <a:tc>
                  <a:txBody>
                    <a:bodyPr/>
                    <a:lstStyle/>
                    <a:p>
                      <a:endParaRPr lang="en-US" dirty="0">
                        <a:effectLst/>
                        <a:latin typeface="+mn-lt"/>
                      </a:endParaRPr>
                    </a:p>
                    <a:p>
                      <a:r>
                        <a:rPr lang="en-US" b="1" u="sng" dirty="0">
                          <a:ln>
                            <a:solidFill>
                              <a:srgbClr val="002060"/>
                            </a:solidFill>
                          </a:ln>
                          <a:solidFill>
                            <a:srgbClr val="0070C0"/>
                          </a:solidFill>
                          <a:effectLst/>
                          <a:latin typeface="+mn-lt"/>
                        </a:rPr>
                        <a:t>It</a:t>
                      </a:r>
                      <a:r>
                        <a:rPr lang="en-US" dirty="0">
                          <a:effectLst/>
                          <a:latin typeface="+mn-lt"/>
                        </a:rPr>
                        <a:t> </a:t>
                      </a: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r>
                        <a:rPr lang="en-US" dirty="0">
                          <a:effectLst/>
                        </a:rPr>
                        <a:t>shall be unto you </a:t>
                      </a:r>
                      <a:r>
                        <a:rPr lang="en-US" b="1" dirty="0">
                          <a:ln>
                            <a:solidFill>
                              <a:srgbClr val="002060"/>
                            </a:solidFill>
                          </a:ln>
                          <a:solidFill>
                            <a:srgbClr val="0070C0"/>
                          </a:solidFill>
                          <a:effectLst/>
                        </a:rPr>
                        <a:t>a sabbath of rest, </a:t>
                      </a:r>
                      <a:r>
                        <a:rPr lang="en-US" dirty="0">
                          <a:effectLst/>
                        </a:rPr>
                        <a:t/>
                      </a:r>
                      <a:br>
                        <a:rPr lang="en-US" dirty="0">
                          <a:effectLst/>
                        </a:rPr>
                      </a:br>
                      <a:endParaRPr lang="en-US" sz="1800" kern="1200" dirty="0">
                        <a:solidFill>
                          <a:schemeClr val="dk1"/>
                        </a:solidFill>
                        <a:effectLst/>
                        <a:latin typeface="+mn-lt"/>
                        <a:ea typeface="+mn-ea"/>
                        <a:cs typeface="+mn-cs"/>
                      </a:endParaRPr>
                    </a:p>
                  </a:txBody>
                  <a:tcPr>
                    <a:cell3D prstMaterial="dkEdge">
                      <a:bevel/>
                      <a:lightRig rig="flood" dir="t"/>
                    </a:cell3D>
                  </a:tcPr>
                </a:tc>
                <a:tc>
                  <a:txBody>
                    <a:bodyPr/>
                    <a:lstStyle/>
                    <a:p>
                      <a:pPr marL="342900" marR="0" lvl="0" indent="-342900">
                        <a:lnSpc>
                          <a:spcPct val="115000"/>
                        </a:lnSpc>
                        <a:spcBef>
                          <a:spcPts val="0"/>
                        </a:spcBef>
                        <a:spcAft>
                          <a:spcPts val="0"/>
                        </a:spcAft>
                        <a:buFont typeface="+mj-lt"/>
                        <a:buAutoNum type="arabicPeriod"/>
                      </a:pPr>
                      <a:endParaRPr lang="en-US" sz="1800" b="1" u="sng" dirty="0">
                        <a:solidFill>
                          <a:srgbClr val="0070C0"/>
                        </a:solidFill>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1800" b="1" u="sng" dirty="0">
                          <a:ln>
                            <a:solidFill>
                              <a:srgbClr val="002060"/>
                            </a:solidFill>
                          </a:ln>
                          <a:solidFill>
                            <a:srgbClr val="0070C0"/>
                          </a:solidFill>
                          <a:effectLst/>
                          <a:latin typeface="+mn-lt"/>
                          <a:ea typeface="Calibri"/>
                          <a:cs typeface="Times New Roman"/>
                        </a:rPr>
                        <a:t>Date</a:t>
                      </a:r>
                      <a:r>
                        <a:rPr lang="en-US" sz="1800" dirty="0">
                          <a:ln>
                            <a:solidFill>
                              <a:srgbClr val="002060"/>
                            </a:solidFill>
                          </a:ln>
                          <a:solidFill>
                            <a:srgbClr val="0070C0"/>
                          </a:solidFill>
                          <a:effectLst/>
                          <a:latin typeface="+mn-lt"/>
                          <a:ea typeface="Calibri"/>
                          <a:cs typeface="Times New Roman"/>
                        </a:rPr>
                        <a:t>:  Context for “</a:t>
                      </a:r>
                      <a:r>
                        <a:rPr lang="en-US" sz="1800" b="1" u="sng" dirty="0">
                          <a:ln>
                            <a:solidFill>
                              <a:srgbClr val="002060"/>
                            </a:solidFill>
                          </a:ln>
                          <a:solidFill>
                            <a:srgbClr val="0070C0"/>
                          </a:solidFill>
                          <a:effectLst/>
                          <a:latin typeface="+mn-lt"/>
                          <a:ea typeface="Calibri"/>
                          <a:cs typeface="Times New Roman"/>
                        </a:rPr>
                        <a:t>IT</a:t>
                      </a:r>
                      <a:r>
                        <a:rPr lang="en-US" sz="1800" dirty="0">
                          <a:ln>
                            <a:solidFill>
                              <a:srgbClr val="002060"/>
                            </a:solidFill>
                          </a:ln>
                          <a:solidFill>
                            <a:srgbClr val="0070C0"/>
                          </a:solidFill>
                          <a:effectLst/>
                          <a:latin typeface="+mn-lt"/>
                          <a:ea typeface="Calibri"/>
                          <a:cs typeface="Times New Roman"/>
                        </a:rPr>
                        <a:t>” is from </a:t>
                      </a:r>
                      <a:r>
                        <a:rPr lang="en-US" sz="1800" dirty="0" err="1">
                          <a:ln>
                            <a:solidFill>
                              <a:srgbClr val="002060"/>
                            </a:solidFill>
                          </a:ln>
                          <a:solidFill>
                            <a:srgbClr val="0070C0"/>
                          </a:solidFill>
                          <a:effectLst/>
                          <a:latin typeface="+mn-lt"/>
                          <a:ea typeface="Calibri"/>
                          <a:cs typeface="Times New Roman"/>
                        </a:rPr>
                        <a:t>vs</a:t>
                      </a:r>
                      <a:r>
                        <a:rPr lang="en-US" sz="1800" dirty="0">
                          <a:ln>
                            <a:solidFill>
                              <a:srgbClr val="002060"/>
                            </a:solidFill>
                          </a:ln>
                          <a:solidFill>
                            <a:srgbClr val="0070C0"/>
                          </a:solidFill>
                          <a:effectLst/>
                          <a:latin typeface="+mn-lt"/>
                          <a:ea typeface="Calibri"/>
                          <a:cs typeface="Times New Roman"/>
                        </a:rPr>
                        <a:t> 27 as </a:t>
                      </a:r>
                      <a:br>
                        <a:rPr lang="en-US" sz="1800" dirty="0">
                          <a:ln>
                            <a:solidFill>
                              <a:srgbClr val="002060"/>
                            </a:solidFill>
                          </a:ln>
                          <a:solidFill>
                            <a:srgbClr val="0070C0"/>
                          </a:solidFill>
                          <a:effectLst/>
                          <a:latin typeface="+mn-lt"/>
                          <a:ea typeface="Calibri"/>
                          <a:cs typeface="Times New Roman"/>
                        </a:rPr>
                      </a:br>
                      <a:r>
                        <a:rPr lang="en-US" sz="1800" dirty="0">
                          <a:ln>
                            <a:solidFill>
                              <a:srgbClr val="002060"/>
                            </a:solidFill>
                          </a:ln>
                          <a:solidFill>
                            <a:srgbClr val="0070C0"/>
                          </a:solidFill>
                          <a:effectLst/>
                          <a:latin typeface="+mn-lt"/>
                          <a:ea typeface="Calibri"/>
                          <a:cs typeface="Times New Roman"/>
                        </a:rPr>
                        <a:t>the 10</a:t>
                      </a:r>
                      <a:r>
                        <a:rPr lang="en-US" sz="1800" baseline="30000" dirty="0">
                          <a:ln>
                            <a:solidFill>
                              <a:srgbClr val="002060"/>
                            </a:solidFill>
                          </a:ln>
                          <a:solidFill>
                            <a:srgbClr val="0070C0"/>
                          </a:solidFill>
                          <a:effectLst/>
                          <a:latin typeface="+mn-lt"/>
                          <a:ea typeface="Calibri"/>
                          <a:cs typeface="Times New Roman"/>
                        </a:rPr>
                        <a:t>th</a:t>
                      </a:r>
                      <a:r>
                        <a:rPr lang="en-US" sz="1800" dirty="0">
                          <a:ln>
                            <a:solidFill>
                              <a:srgbClr val="002060"/>
                            </a:solidFill>
                          </a:ln>
                          <a:solidFill>
                            <a:srgbClr val="0070C0"/>
                          </a:solidFill>
                          <a:effectLst/>
                          <a:latin typeface="+mn-lt"/>
                          <a:ea typeface="Calibri"/>
                          <a:cs typeface="Times New Roman"/>
                        </a:rPr>
                        <a:t> Day of the 7</a:t>
                      </a:r>
                      <a:r>
                        <a:rPr lang="en-US" sz="1800" baseline="30000" dirty="0">
                          <a:ln>
                            <a:solidFill>
                              <a:srgbClr val="002060"/>
                            </a:solidFill>
                          </a:ln>
                          <a:solidFill>
                            <a:srgbClr val="0070C0"/>
                          </a:solidFill>
                          <a:effectLst/>
                          <a:latin typeface="+mn-lt"/>
                          <a:ea typeface="Calibri"/>
                          <a:cs typeface="Times New Roman"/>
                        </a:rPr>
                        <a:t>th</a:t>
                      </a:r>
                      <a:r>
                        <a:rPr lang="en-US" sz="1800" dirty="0">
                          <a:ln>
                            <a:solidFill>
                              <a:srgbClr val="002060"/>
                            </a:solidFill>
                          </a:ln>
                          <a:solidFill>
                            <a:srgbClr val="0070C0"/>
                          </a:solidFill>
                          <a:effectLst/>
                          <a:latin typeface="+mn-lt"/>
                          <a:ea typeface="Calibri"/>
                          <a:cs typeface="Times New Roman"/>
                        </a:rPr>
                        <a:t> Month.</a:t>
                      </a:r>
                    </a:p>
                    <a:p>
                      <a:pPr marL="342900" marR="0" lvl="0" indent="-342900">
                        <a:lnSpc>
                          <a:spcPct val="115000"/>
                        </a:lnSpc>
                        <a:spcBef>
                          <a:spcPts val="0"/>
                        </a:spcBef>
                        <a:spcAft>
                          <a:spcPts val="0"/>
                        </a:spcAft>
                        <a:buFont typeface="+mj-lt"/>
                        <a:buAutoNum type="arabicPeriod"/>
                      </a:pPr>
                      <a:endParaRPr lang="en-US" sz="1800" dirty="0">
                        <a:ln>
                          <a:solidFill>
                            <a:srgbClr val="002060"/>
                          </a:solidFill>
                        </a:ln>
                        <a:solidFill>
                          <a:srgbClr val="0070C0"/>
                        </a:solidFill>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1800" b="1" u="sng" dirty="0">
                          <a:ln>
                            <a:solidFill>
                              <a:srgbClr val="002060"/>
                            </a:solidFill>
                          </a:ln>
                          <a:solidFill>
                            <a:srgbClr val="0070C0"/>
                          </a:solidFill>
                          <a:effectLst/>
                          <a:latin typeface="+mn-lt"/>
                          <a:ea typeface="Calibri"/>
                          <a:cs typeface="Times New Roman"/>
                        </a:rPr>
                        <a:t>Context</a:t>
                      </a:r>
                      <a:r>
                        <a:rPr lang="en-US" sz="1800" b="0" u="none" dirty="0">
                          <a:ln>
                            <a:solidFill>
                              <a:srgbClr val="002060"/>
                            </a:solidFill>
                          </a:ln>
                          <a:solidFill>
                            <a:srgbClr val="0070C0"/>
                          </a:solidFill>
                          <a:effectLst/>
                          <a:latin typeface="+mn-lt"/>
                          <a:ea typeface="Calibri"/>
                          <a:cs typeface="Times New Roman"/>
                        </a:rPr>
                        <a:t>:  “</a:t>
                      </a:r>
                      <a:r>
                        <a:rPr lang="en-US" sz="1800" b="1" u="none" dirty="0">
                          <a:ln>
                            <a:solidFill>
                              <a:srgbClr val="002060"/>
                            </a:solidFill>
                          </a:ln>
                          <a:solidFill>
                            <a:srgbClr val="0070C0"/>
                          </a:solidFill>
                          <a:effectLst/>
                          <a:latin typeface="+mn-lt"/>
                          <a:ea typeface="Calibri"/>
                          <a:cs typeface="Times New Roman"/>
                        </a:rPr>
                        <a:t>IT</a:t>
                      </a:r>
                      <a:r>
                        <a:rPr lang="en-US" sz="1800" b="0" u="none" dirty="0">
                          <a:ln>
                            <a:solidFill>
                              <a:srgbClr val="002060"/>
                            </a:solidFill>
                          </a:ln>
                          <a:solidFill>
                            <a:srgbClr val="0070C0"/>
                          </a:solidFill>
                          <a:effectLst/>
                          <a:latin typeface="+mn-lt"/>
                          <a:ea typeface="Calibri"/>
                          <a:cs typeface="Times New Roman"/>
                        </a:rPr>
                        <a:t>” refers to the set-apart </a:t>
                      </a:r>
                      <a:br>
                        <a:rPr lang="en-US" sz="1800" b="0" u="none" dirty="0">
                          <a:ln>
                            <a:solidFill>
                              <a:srgbClr val="002060"/>
                            </a:solidFill>
                          </a:ln>
                          <a:solidFill>
                            <a:srgbClr val="0070C0"/>
                          </a:solidFill>
                          <a:effectLst/>
                          <a:latin typeface="+mn-lt"/>
                          <a:ea typeface="Calibri"/>
                          <a:cs typeface="Times New Roman"/>
                        </a:rPr>
                      </a:br>
                      <a:r>
                        <a:rPr lang="en-US" sz="1800" b="0" u="none" dirty="0">
                          <a:ln>
                            <a:solidFill>
                              <a:srgbClr val="002060"/>
                            </a:solidFill>
                          </a:ln>
                          <a:solidFill>
                            <a:srgbClr val="0070C0"/>
                          </a:solidFill>
                          <a:effectLst/>
                          <a:latin typeface="+mn-lt"/>
                          <a:ea typeface="Calibri"/>
                          <a:cs typeface="Times New Roman"/>
                        </a:rPr>
                        <a:t>Day of Atonement Shabbat.</a:t>
                      </a:r>
                      <a:endParaRPr lang="en-US" sz="1800" dirty="0">
                        <a:ln>
                          <a:solidFill>
                            <a:srgbClr val="002060"/>
                          </a:solidFill>
                        </a:ln>
                        <a:effectLst/>
                        <a:latin typeface="+mn-lt"/>
                        <a:ea typeface="Calibri"/>
                        <a:cs typeface="Times New Roman"/>
                      </a:endParaRPr>
                    </a:p>
                  </a:txBody>
                  <a:tcPr marL="68580" marR="68580" marT="0" marB="0">
                    <a:cell3D prstMaterial="dkEdge">
                      <a:bevel/>
                      <a:lightRig rig="flood" dir="t"/>
                    </a:cell3D>
                  </a:tcPr>
                </a:tc>
                <a:extLst>
                  <a:ext uri="{0D108BD9-81ED-4DB2-BD59-A6C34878D82A}">
                    <a16:rowId xmlns="" xmlns:a16="http://schemas.microsoft.com/office/drawing/2014/main" val="10001"/>
                  </a:ext>
                </a:extLst>
              </a:tr>
              <a:tr h="370840">
                <a:tc>
                  <a:txBody>
                    <a:bodyPr/>
                    <a:lstStyle/>
                    <a:p>
                      <a:pPr algn="ctr"/>
                      <a:endParaRPr lang="en-US" dirty="0"/>
                    </a:p>
                  </a:txBody>
                  <a:tcPr>
                    <a:cell3D prstMaterial="dkEdge">
                      <a:bevel/>
                      <a:lightRig rig="flood" dir="t"/>
                    </a:cell3D>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1" kern="1200" cap="small" dirty="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cap="small" dirty="0">
                          <a:solidFill>
                            <a:srgbClr val="C00000"/>
                          </a:solidFill>
                          <a:effectLst/>
                          <a:latin typeface="+mn-lt"/>
                          <a:ea typeface="+mn-ea"/>
                          <a:cs typeface="+mn-cs"/>
                        </a:rPr>
                        <a:t>HUGE Change of Context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cap="small" dirty="0">
                          <a:solidFill>
                            <a:srgbClr val="C00000"/>
                          </a:solidFill>
                          <a:effectLst/>
                          <a:latin typeface="+mn-lt"/>
                          <a:ea typeface="+mn-ea"/>
                          <a:cs typeface="+mn-cs"/>
                        </a:rPr>
                        <a:t>Right Here!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effectLst/>
                        <a:latin typeface="+mn-lt"/>
                        <a:ea typeface="+mn-ea"/>
                        <a:cs typeface="+mn-cs"/>
                      </a:endParaRPr>
                    </a:p>
                  </a:txBody>
                  <a:tcPr>
                    <a:cell3D prstMaterial="dkEdge">
                      <a:bevel/>
                      <a:lightRig rig="flood" dir="t"/>
                    </a:cell3D>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kern="1200" cap="small" dirty="0">
                        <a:solidFill>
                          <a:srgbClr val="C00000"/>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cap="small" dirty="0">
                          <a:ln>
                            <a:solidFill>
                              <a:schemeClr val="accent6">
                                <a:lumMod val="50000"/>
                              </a:schemeClr>
                            </a:solidFill>
                          </a:ln>
                          <a:solidFill>
                            <a:srgbClr val="00B050"/>
                          </a:solidFill>
                          <a:effectLst/>
                          <a:latin typeface="+mn-lt"/>
                          <a:ea typeface="+mn-ea"/>
                          <a:cs typeface="+mn-cs"/>
                        </a:rPr>
                        <a:t>Context IS</a:t>
                      </a:r>
                      <a:r>
                        <a:rPr lang="en-US" sz="2400" b="1" kern="1200" cap="small" baseline="0" dirty="0">
                          <a:ln>
                            <a:solidFill>
                              <a:schemeClr val="accent6">
                                <a:lumMod val="50000"/>
                              </a:schemeClr>
                            </a:solidFill>
                          </a:ln>
                          <a:solidFill>
                            <a:srgbClr val="00B050"/>
                          </a:solidFill>
                          <a:effectLst/>
                          <a:latin typeface="+mn-lt"/>
                          <a:ea typeface="+mn-ea"/>
                          <a:cs typeface="+mn-cs"/>
                        </a:rPr>
                        <a:t> all about </a:t>
                      </a:r>
                      <a:br>
                        <a:rPr lang="en-US" sz="2400" b="1" kern="1200" cap="small" baseline="0" dirty="0">
                          <a:ln>
                            <a:solidFill>
                              <a:schemeClr val="accent6">
                                <a:lumMod val="50000"/>
                              </a:schemeClr>
                            </a:solidFill>
                          </a:ln>
                          <a:solidFill>
                            <a:srgbClr val="00B050"/>
                          </a:solidFill>
                          <a:effectLst/>
                          <a:latin typeface="+mn-lt"/>
                          <a:ea typeface="+mn-ea"/>
                          <a:cs typeface="+mn-cs"/>
                        </a:rPr>
                      </a:br>
                      <a:r>
                        <a:rPr lang="en-US" sz="2400" b="1" kern="1200" cap="small" baseline="0" dirty="0">
                          <a:ln>
                            <a:solidFill>
                              <a:schemeClr val="accent6">
                                <a:lumMod val="50000"/>
                              </a:schemeClr>
                            </a:solidFill>
                          </a:ln>
                          <a:solidFill>
                            <a:srgbClr val="00B050"/>
                          </a:solidFill>
                          <a:effectLst/>
                          <a:latin typeface="+mn-lt"/>
                          <a:ea typeface="+mn-ea"/>
                          <a:cs typeface="+mn-cs"/>
                        </a:rPr>
                        <a:t>AFFLICTION</a:t>
                      </a:r>
                      <a:r>
                        <a:rPr lang="en-US" sz="2400" b="1" kern="1200" cap="small" dirty="0">
                          <a:ln>
                            <a:solidFill>
                              <a:schemeClr val="accent6">
                                <a:lumMod val="50000"/>
                              </a:schemeClr>
                            </a:solidFill>
                          </a:ln>
                          <a:solidFill>
                            <a:srgbClr val="00B050"/>
                          </a:solidFill>
                          <a:effectLst/>
                          <a:latin typeface="+mn-lt"/>
                          <a:ea typeface="+mn-ea"/>
                          <a:cs typeface="+mn-cs"/>
                        </a:rPr>
                        <a:t>!</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800" kern="1200" dirty="0">
                        <a:solidFill>
                          <a:schemeClr val="dk1"/>
                        </a:solidFill>
                        <a:effectLst/>
                        <a:latin typeface="+mn-lt"/>
                        <a:ea typeface="+mn-ea"/>
                        <a:cs typeface="+mn-cs"/>
                      </a:endParaRPr>
                    </a:p>
                  </a:txBody>
                  <a:tcPr marL="68580" marR="68580" marT="0" marB="0">
                    <a:cell3D prstMaterial="dkEdge">
                      <a:bevel/>
                      <a:lightRig rig="flood" dir="t"/>
                    </a:cell3D>
                    <a:solidFill>
                      <a:schemeClr val="accent4">
                        <a:lumMod val="20000"/>
                        <a:lumOff val="80000"/>
                      </a:schemeClr>
                    </a:solidFill>
                  </a:tcPr>
                </a:tc>
                <a:extLst>
                  <a:ext uri="{0D108BD9-81ED-4DB2-BD59-A6C34878D82A}">
                    <a16:rowId xmlns="" xmlns:a16="http://schemas.microsoft.com/office/drawing/2014/main" val="10002"/>
                  </a:ext>
                </a:extLst>
              </a:tr>
              <a:tr h="370840">
                <a:tc>
                  <a:txBody>
                    <a:bodyPr/>
                    <a:lstStyle/>
                    <a:p>
                      <a:pPr algn="ctr"/>
                      <a:r>
                        <a:rPr lang="en-US" dirty="0"/>
                        <a:t>c.</a:t>
                      </a:r>
                    </a:p>
                  </a:txBody>
                  <a:tcPr>
                    <a:cell3D prstMaterial="dkEdge">
                      <a:bevel/>
                      <a:lightRig rig="flood" dir="t"/>
                    </a:cell3D>
                  </a:tcPr>
                </a:tc>
                <a:tc>
                  <a:txBody>
                    <a:bodyPr/>
                    <a:lstStyle/>
                    <a:p>
                      <a:r>
                        <a:rPr lang="en-US" sz="1800" kern="1200" dirty="0">
                          <a:solidFill>
                            <a:schemeClr val="dk1"/>
                          </a:solidFill>
                          <a:effectLst/>
                          <a:latin typeface="+mn-lt"/>
                          <a:ea typeface="+mn-ea"/>
                          <a:cs typeface="+mn-cs"/>
                        </a:rPr>
                        <a:t>and </a:t>
                      </a:r>
                      <a:r>
                        <a:rPr lang="en-US" sz="1800" b="1" kern="1200" dirty="0">
                          <a:ln>
                            <a:solidFill>
                              <a:schemeClr val="accent6">
                                <a:lumMod val="50000"/>
                              </a:schemeClr>
                            </a:solidFill>
                          </a:ln>
                          <a:solidFill>
                            <a:srgbClr val="00B050"/>
                          </a:solidFill>
                          <a:effectLst/>
                          <a:latin typeface="+mn-lt"/>
                          <a:ea typeface="+mn-ea"/>
                          <a:cs typeface="+mn-cs"/>
                        </a:rPr>
                        <a:t>ye shall afflict your souls:</a:t>
                      </a:r>
                      <a:br>
                        <a:rPr lang="en-US" sz="1800" b="1" kern="1200" dirty="0">
                          <a:ln>
                            <a:solidFill>
                              <a:schemeClr val="accent6">
                                <a:lumMod val="50000"/>
                              </a:schemeClr>
                            </a:solidFill>
                          </a:ln>
                          <a:solidFill>
                            <a:srgbClr val="00B050"/>
                          </a:solidFill>
                          <a:effectLst/>
                          <a:latin typeface="+mn-lt"/>
                          <a:ea typeface="+mn-ea"/>
                          <a:cs typeface="+mn-cs"/>
                        </a:rPr>
                      </a:br>
                      <a:endParaRPr lang="en-US" sz="1800" b="1" kern="1200" dirty="0">
                        <a:ln>
                          <a:solidFill>
                            <a:schemeClr val="accent6">
                              <a:lumMod val="50000"/>
                            </a:schemeClr>
                          </a:solidFill>
                        </a:ln>
                        <a:solidFill>
                          <a:srgbClr val="00B050"/>
                        </a:solidFill>
                        <a:effectLst/>
                        <a:latin typeface="+mn-lt"/>
                        <a:ea typeface="+mn-ea"/>
                        <a:cs typeface="+mn-cs"/>
                      </a:endParaRPr>
                    </a:p>
                    <a:p>
                      <a:endParaRPr lang="en-US" dirty="0"/>
                    </a:p>
                  </a:txBody>
                  <a:tcPr>
                    <a:cell3D prstMaterial="dkEdge">
                      <a:bevel/>
                      <a:lightRig rig="flood" dir="t"/>
                    </a:cell3D>
                  </a:tcPr>
                </a:tc>
                <a:tc>
                  <a:txBody>
                    <a:bodyPr/>
                    <a:lstStyle/>
                    <a:p>
                      <a:pPr marL="342900" lvl="0" indent="-342900">
                        <a:buFont typeface="+mj-lt"/>
                        <a:buAutoNum type="arabicPeriod"/>
                      </a:pPr>
                      <a:r>
                        <a:rPr lang="en-US" sz="1800" b="1" kern="1200" dirty="0">
                          <a:ln>
                            <a:solidFill>
                              <a:schemeClr val="accent6">
                                <a:lumMod val="50000"/>
                              </a:schemeClr>
                            </a:solidFill>
                          </a:ln>
                          <a:solidFill>
                            <a:srgbClr val="00B050"/>
                          </a:solidFill>
                          <a:effectLst/>
                          <a:latin typeface="+mn-lt"/>
                          <a:ea typeface="+mn-ea"/>
                          <a:cs typeface="+mn-cs"/>
                        </a:rPr>
                        <a:t>*1</a:t>
                      </a:r>
                      <a:r>
                        <a:rPr lang="en-US" sz="1800" b="1" kern="1200" baseline="30000" dirty="0">
                          <a:ln>
                            <a:solidFill>
                              <a:schemeClr val="accent6">
                                <a:lumMod val="50000"/>
                              </a:schemeClr>
                            </a:solidFill>
                          </a:ln>
                          <a:solidFill>
                            <a:srgbClr val="00B050"/>
                          </a:solidFill>
                          <a:effectLst/>
                          <a:latin typeface="+mn-lt"/>
                          <a:ea typeface="+mn-ea"/>
                          <a:cs typeface="+mn-cs"/>
                        </a:rPr>
                        <a:t>st</a:t>
                      </a:r>
                      <a:r>
                        <a:rPr lang="en-US" sz="1800" b="1" kern="1200" dirty="0">
                          <a:ln>
                            <a:solidFill>
                              <a:schemeClr val="accent6">
                                <a:lumMod val="50000"/>
                              </a:schemeClr>
                            </a:solidFill>
                          </a:ln>
                          <a:solidFill>
                            <a:srgbClr val="00B050"/>
                          </a:solidFill>
                          <a:effectLst/>
                          <a:latin typeface="+mn-lt"/>
                          <a:ea typeface="+mn-ea"/>
                          <a:cs typeface="+mn-cs"/>
                        </a:rPr>
                        <a:t> Requirement for Observation:   </a:t>
                      </a:r>
                      <a:br>
                        <a:rPr lang="en-US" sz="1800" b="1" kern="1200" dirty="0">
                          <a:ln>
                            <a:solidFill>
                              <a:schemeClr val="accent6">
                                <a:lumMod val="50000"/>
                              </a:schemeClr>
                            </a:solidFill>
                          </a:ln>
                          <a:solidFill>
                            <a:srgbClr val="00B050"/>
                          </a:solidFill>
                          <a:effectLst/>
                          <a:latin typeface="+mn-lt"/>
                          <a:ea typeface="+mn-ea"/>
                          <a:cs typeface="+mn-cs"/>
                        </a:rPr>
                      </a:br>
                      <a:r>
                        <a:rPr lang="en-US" sz="1800" b="1" kern="1200" dirty="0">
                          <a:ln>
                            <a:solidFill>
                              <a:schemeClr val="accent6">
                                <a:lumMod val="50000"/>
                              </a:schemeClr>
                            </a:solidFill>
                          </a:ln>
                          <a:solidFill>
                            <a:srgbClr val="00B050"/>
                          </a:solidFill>
                          <a:effectLst/>
                          <a:latin typeface="+mn-lt"/>
                          <a:ea typeface="+mn-ea"/>
                          <a:cs typeface="+mn-cs"/>
                        </a:rPr>
                        <a:t>              “afflict your soul”</a:t>
                      </a:r>
                      <a:br>
                        <a:rPr lang="en-US" sz="1800" b="1" kern="1200" dirty="0">
                          <a:ln>
                            <a:solidFill>
                              <a:schemeClr val="accent6">
                                <a:lumMod val="50000"/>
                              </a:schemeClr>
                            </a:solidFill>
                          </a:ln>
                          <a:solidFill>
                            <a:srgbClr val="00B050"/>
                          </a:solidFill>
                          <a:effectLst/>
                          <a:latin typeface="+mn-lt"/>
                          <a:ea typeface="+mn-ea"/>
                          <a:cs typeface="+mn-cs"/>
                        </a:rPr>
                      </a:br>
                      <a:r>
                        <a:rPr lang="en-US" sz="1800" b="0" kern="1200" dirty="0">
                          <a:ln>
                            <a:solidFill>
                              <a:srgbClr val="002060"/>
                            </a:solidFill>
                          </a:ln>
                          <a:solidFill>
                            <a:srgbClr val="00B050"/>
                          </a:solidFill>
                          <a:effectLst>
                            <a:outerShdw blurRad="38100" dist="38100" dir="2700000" algn="tl">
                              <a:srgbClr val="000000">
                                <a:alpha val="43137"/>
                              </a:srgbClr>
                            </a:outerShdw>
                          </a:effectLst>
                          <a:latin typeface="+mn-lt"/>
                          <a:ea typeface="+mn-ea"/>
                          <a:cs typeface="+mn-cs"/>
                        </a:rPr>
                        <a:t> </a:t>
                      </a:r>
                      <a:r>
                        <a:rPr lang="en-US" sz="1800" b="1" kern="1200" dirty="0">
                          <a:ln>
                            <a:solidFill>
                              <a:srgbClr val="002060"/>
                            </a:solidFill>
                          </a:ln>
                          <a:solidFill>
                            <a:srgbClr val="00B050"/>
                          </a:solidFill>
                          <a:effectLst/>
                          <a:latin typeface="+mn-lt"/>
                          <a:ea typeface="+mn-ea"/>
                          <a:cs typeface="+mn-cs"/>
                        </a:rPr>
                        <a:t>***</a:t>
                      </a:r>
                      <a:r>
                        <a:rPr lang="en-US" sz="1800" b="1" kern="1200" dirty="0">
                          <a:ln>
                            <a:solidFill>
                              <a:srgbClr val="002060"/>
                            </a:solidFill>
                          </a:ln>
                          <a:solidFill>
                            <a:schemeClr val="tx1"/>
                          </a:solidFill>
                          <a:effectLst>
                            <a:outerShdw blurRad="69850" dist="43180" dir="5400000" sx="0" sy="0">
                              <a:srgbClr val="000000">
                                <a:alpha val="65000"/>
                              </a:srgbClr>
                            </a:outerShdw>
                          </a:effectLst>
                          <a:latin typeface="+mn-lt"/>
                          <a:ea typeface="+mn-ea"/>
                          <a:cs typeface="+mn-cs"/>
                        </a:rPr>
                        <a:t>This</a:t>
                      </a:r>
                      <a:r>
                        <a:rPr lang="en-US" sz="1800" b="1" kern="1200" baseline="0" dirty="0">
                          <a:ln>
                            <a:solidFill>
                              <a:srgbClr val="002060"/>
                            </a:solidFill>
                          </a:ln>
                          <a:solidFill>
                            <a:schemeClr val="tx1"/>
                          </a:solidFill>
                          <a:effectLst>
                            <a:outerShdw blurRad="69850" dist="43180" dir="5400000" sx="0" sy="0">
                              <a:srgbClr val="000000">
                                <a:alpha val="65000"/>
                              </a:srgbClr>
                            </a:outerShdw>
                          </a:effectLst>
                          <a:latin typeface="+mn-lt"/>
                          <a:ea typeface="+mn-ea"/>
                          <a:cs typeface="+mn-cs"/>
                        </a:rPr>
                        <a:t> is t</a:t>
                      </a:r>
                      <a:r>
                        <a:rPr lang="en-US" sz="1800" b="1" kern="1200" dirty="0">
                          <a:ln>
                            <a:solidFill>
                              <a:srgbClr val="002060"/>
                            </a:solidFill>
                          </a:ln>
                          <a:solidFill>
                            <a:schemeClr val="tx1"/>
                          </a:solidFill>
                          <a:effectLst>
                            <a:outerShdw blurRad="69850" dist="43180" dir="5400000" sx="0" sy="0">
                              <a:srgbClr val="000000">
                                <a:alpha val="65000"/>
                              </a:srgbClr>
                            </a:outerShdw>
                          </a:effectLst>
                          <a:latin typeface="+mn-lt"/>
                          <a:ea typeface="+mn-ea"/>
                          <a:cs typeface="+mn-cs"/>
                        </a:rPr>
                        <a:t>he </a:t>
                      </a:r>
                      <a:r>
                        <a:rPr lang="en-US" sz="1800" b="1" u="sng"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3</a:t>
                      </a:r>
                      <a:r>
                        <a:rPr lang="en-US" sz="1800" b="1" u="sng" kern="1200" baseline="300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rd</a:t>
                      </a:r>
                      <a:r>
                        <a:rPr lang="en-US" sz="1800" b="1" u="sng" kern="1200" baseline="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 </a:t>
                      </a:r>
                      <a:r>
                        <a:rPr lang="en-US" sz="1800" b="1" u="sng"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mention of 3</a:t>
                      </a:r>
                      <a:r>
                        <a:rPr lang="en-US" sz="1800" b="1" u="none"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a:t>
                      </a:r>
                      <a:r>
                        <a:rPr lang="en-US" sz="1800" b="1"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 </a:t>
                      </a:r>
                      <a:br>
                        <a:rPr lang="en-US" sz="1800" b="1"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br>
                      <a:r>
                        <a:rPr lang="en-US" sz="1800" b="1"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t/>
                      </a:r>
                      <a:br>
                        <a:rPr lang="en-US" sz="1800" b="1" kern="1200" dirty="0">
                          <a:ln>
                            <a:solidFill>
                              <a:srgbClr val="002060"/>
                            </a:solidFill>
                          </a:ln>
                          <a:solidFill>
                            <a:srgbClr val="7030A0"/>
                          </a:solidFill>
                          <a:effectLst>
                            <a:glow rad="228600">
                              <a:schemeClr val="accent4">
                                <a:satMod val="175000"/>
                                <a:alpha val="40000"/>
                              </a:schemeClr>
                            </a:glow>
                            <a:outerShdw blurRad="69850" dist="43180" dir="5400000" sx="0" sy="0">
                              <a:srgbClr val="000000">
                                <a:alpha val="65000"/>
                              </a:srgbClr>
                            </a:outerShdw>
                          </a:effectLst>
                          <a:latin typeface="+mn-lt"/>
                          <a:ea typeface="+mn-ea"/>
                          <a:cs typeface="+mn-cs"/>
                        </a:rPr>
                      </a:br>
                      <a:r>
                        <a:rPr lang="en-US" sz="1800" b="1" kern="1200" dirty="0">
                          <a:ln>
                            <a:solidFill>
                              <a:srgbClr val="002060"/>
                            </a:solidFill>
                          </a:ln>
                          <a:solidFill>
                            <a:srgbClr val="7030A0"/>
                          </a:solidFill>
                          <a:effectLst>
                            <a:outerShdw blurRad="69850" dist="43180" dir="5400000" sx="0" sy="0">
                              <a:srgbClr val="000000">
                                <a:alpha val="65000"/>
                              </a:srgbClr>
                            </a:outerShdw>
                          </a:effectLst>
                          <a:latin typeface="+mn-lt"/>
                          <a:ea typeface="+mn-ea"/>
                          <a:cs typeface="+mn-cs"/>
                        </a:rPr>
                        <a:t>So far </a:t>
                      </a:r>
                      <a:r>
                        <a:rPr lang="en-US" sz="1800" b="1" kern="1200" dirty="0">
                          <a:ln>
                            <a:solidFill>
                              <a:srgbClr val="002060"/>
                            </a:solidFill>
                          </a:ln>
                          <a:solidFill>
                            <a:srgbClr val="7030A0"/>
                          </a:solidFill>
                          <a:effectLst>
                            <a:glow rad="139700">
                              <a:schemeClr val="accent3">
                                <a:satMod val="175000"/>
                                <a:alpha val="40000"/>
                              </a:schemeClr>
                            </a:glow>
                            <a:outerShdw blurRad="69850" dist="43180" dir="5400000" sx="0" sy="0">
                              <a:srgbClr val="000000">
                                <a:alpha val="65000"/>
                              </a:srgbClr>
                            </a:outerShdw>
                          </a:effectLst>
                          <a:latin typeface="+mn-lt"/>
                          <a:ea typeface="+mn-ea"/>
                          <a:cs typeface="+mn-cs"/>
                        </a:rPr>
                        <a:t>in verse 32 the </a:t>
                      </a:r>
                      <a:r>
                        <a:rPr lang="en-US" sz="1800" b="1" u="sng" kern="1200" dirty="0">
                          <a:ln>
                            <a:solidFill>
                              <a:schemeClr val="accent6">
                                <a:lumMod val="50000"/>
                              </a:schemeClr>
                            </a:solidFill>
                          </a:ln>
                          <a:solidFill>
                            <a:srgbClr val="00B050"/>
                          </a:solidFill>
                          <a:effectLst>
                            <a:glow rad="139700">
                              <a:schemeClr val="accent3">
                                <a:satMod val="175000"/>
                                <a:alpha val="40000"/>
                              </a:schemeClr>
                            </a:glow>
                          </a:effectLst>
                          <a:latin typeface="+mn-lt"/>
                          <a:ea typeface="+mn-ea"/>
                          <a:cs typeface="+mn-cs"/>
                        </a:rPr>
                        <a:t>context</a:t>
                      </a:r>
                      <a:r>
                        <a:rPr lang="en-US" sz="1800" b="1" u="sng" kern="1200" dirty="0">
                          <a:ln>
                            <a:solidFill>
                              <a:srgbClr val="002060"/>
                            </a:solidFill>
                          </a:ln>
                          <a:solidFill>
                            <a:srgbClr val="7030A0"/>
                          </a:solidFill>
                          <a:effectLst>
                            <a:glow rad="139700">
                              <a:schemeClr val="accent3">
                                <a:satMod val="175000"/>
                                <a:alpha val="40000"/>
                              </a:schemeClr>
                            </a:glow>
                            <a:outerShdw blurRad="69850" dist="43180" dir="5400000" sx="0" sy="0">
                              <a:srgbClr val="000000">
                                <a:alpha val="65000"/>
                              </a:srgbClr>
                            </a:outerShdw>
                          </a:effectLst>
                          <a:latin typeface="+mn-lt"/>
                          <a:ea typeface="+mn-ea"/>
                          <a:cs typeface="+mn-cs"/>
                        </a:rPr>
                        <a:t> is</a:t>
                      </a:r>
                      <a:r>
                        <a:rPr lang="en-US" sz="1800" b="1" kern="1200" dirty="0">
                          <a:ln>
                            <a:solidFill>
                              <a:srgbClr val="002060"/>
                            </a:solidFill>
                          </a:ln>
                          <a:solidFill>
                            <a:srgbClr val="7030A0"/>
                          </a:solidFill>
                          <a:effectLst>
                            <a:glow rad="139700">
                              <a:schemeClr val="accent3">
                                <a:satMod val="175000"/>
                                <a:alpha val="40000"/>
                              </a:schemeClr>
                            </a:glow>
                            <a:outerShdw blurRad="69850" dist="43180" dir="5400000" sx="0" sy="0">
                              <a:srgbClr val="000000">
                                <a:alpha val="65000"/>
                              </a:srgbClr>
                            </a:outerShdw>
                          </a:effectLst>
                          <a:latin typeface="+mn-lt"/>
                          <a:ea typeface="+mn-ea"/>
                          <a:cs typeface="+mn-cs"/>
                        </a:rPr>
                        <a:t> a required </a:t>
                      </a:r>
                      <a:r>
                        <a:rPr lang="en-US" sz="1800" b="1" kern="1200" dirty="0">
                          <a:ln>
                            <a:solidFill>
                              <a:schemeClr val="accent6">
                                <a:lumMod val="50000"/>
                              </a:schemeClr>
                            </a:solidFill>
                          </a:ln>
                          <a:solidFill>
                            <a:srgbClr val="00B050"/>
                          </a:solidFill>
                          <a:effectLst>
                            <a:glow rad="139700">
                              <a:schemeClr val="accent3">
                                <a:satMod val="175000"/>
                                <a:alpha val="40000"/>
                              </a:schemeClr>
                            </a:glow>
                            <a:outerShdw blurRad="69850" dist="43180" dir="5400000" sx="0" sy="0">
                              <a:srgbClr val="000000">
                                <a:alpha val="65000"/>
                              </a:srgbClr>
                            </a:outerShdw>
                          </a:effectLst>
                          <a:latin typeface="+mn-lt"/>
                          <a:ea typeface="+mn-ea"/>
                          <a:cs typeface="+mn-cs"/>
                        </a:rPr>
                        <a:t>“</a:t>
                      </a:r>
                      <a:r>
                        <a:rPr lang="en-US" sz="1800" b="1" u="sng" kern="1200" dirty="0">
                          <a:ln>
                            <a:solidFill>
                              <a:schemeClr val="accent6">
                                <a:lumMod val="50000"/>
                              </a:schemeClr>
                            </a:solidFill>
                          </a:ln>
                          <a:solidFill>
                            <a:srgbClr val="00B050"/>
                          </a:solidFill>
                          <a:effectLst>
                            <a:glow rad="139700">
                              <a:schemeClr val="accent3">
                                <a:satMod val="175000"/>
                                <a:alpha val="40000"/>
                              </a:schemeClr>
                            </a:glow>
                          </a:effectLst>
                          <a:latin typeface="+mn-lt"/>
                          <a:ea typeface="+mn-ea"/>
                          <a:cs typeface="+mn-cs"/>
                        </a:rPr>
                        <a:t>affliction</a:t>
                      </a:r>
                      <a:r>
                        <a:rPr lang="en-US" sz="1800" b="1" kern="1200" dirty="0">
                          <a:ln>
                            <a:solidFill>
                              <a:schemeClr val="accent6">
                                <a:lumMod val="50000"/>
                              </a:schemeClr>
                            </a:solidFill>
                          </a:ln>
                          <a:solidFill>
                            <a:srgbClr val="00B050"/>
                          </a:solidFill>
                          <a:effectLst>
                            <a:glow rad="139700">
                              <a:schemeClr val="accent3">
                                <a:satMod val="175000"/>
                                <a:alpha val="40000"/>
                              </a:schemeClr>
                            </a:glow>
                            <a:outerShdw blurRad="69850" dist="43180" dir="5400000" sx="0" sy="0">
                              <a:srgbClr val="000000">
                                <a:alpha val="65000"/>
                              </a:srgbClr>
                            </a:outerShdw>
                          </a:effectLst>
                          <a:latin typeface="+mn-lt"/>
                          <a:ea typeface="+mn-ea"/>
                          <a:cs typeface="+mn-cs"/>
                        </a:rPr>
                        <a:t>” </a:t>
                      </a:r>
                      <a:r>
                        <a:rPr lang="en-US" sz="1800" b="1" kern="1200" dirty="0">
                          <a:ln>
                            <a:solidFill>
                              <a:srgbClr val="002060"/>
                            </a:solidFill>
                          </a:ln>
                          <a:solidFill>
                            <a:srgbClr val="7030A0"/>
                          </a:solidFill>
                          <a:effectLst>
                            <a:outerShdw blurRad="69850" dist="43180" dir="5400000" sx="0" sy="0">
                              <a:srgbClr val="000000">
                                <a:alpha val="65000"/>
                              </a:srgbClr>
                            </a:outerShdw>
                          </a:effectLst>
                          <a:latin typeface="+mn-lt"/>
                          <a:ea typeface="+mn-ea"/>
                          <a:cs typeface="+mn-cs"/>
                        </a:rPr>
                        <a:t>on Day of Atonement, but there’s more!</a:t>
                      </a:r>
                      <a:endParaRPr lang="en-US" sz="1800" dirty="0">
                        <a:ln>
                          <a:solidFill>
                            <a:srgbClr val="002060"/>
                          </a:solidFill>
                        </a:ln>
                        <a:solidFill>
                          <a:srgbClr val="7030A0"/>
                        </a:solidFill>
                        <a:effectLst/>
                        <a:latin typeface="Calibri"/>
                        <a:ea typeface="Calibri"/>
                        <a:cs typeface="Times New Roman"/>
                      </a:endParaRPr>
                    </a:p>
                  </a:txBody>
                  <a:tcPr>
                    <a:cell3D prstMaterial="dkEdge">
                      <a:bevel/>
                      <a:lightRig rig="flood" dir="t"/>
                    </a:cell3D>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467544" y="0"/>
            <a:ext cx="8208912"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solidFill>
                  <a:schemeClr val="bg1"/>
                </a:solidFill>
                <a:latin typeface="Berlin Sans FB Demi" panose="020E0802020502020306" pitchFamily="34" charset="0"/>
              </a:rPr>
              <a:t>Lev</a:t>
            </a:r>
            <a:r>
              <a:rPr lang="en-US" sz="4000" dirty="0">
                <a:solidFill>
                  <a:schemeClr val="bg1"/>
                </a:solidFill>
                <a:latin typeface="Berlin Sans FB Demi" panose="020E0802020502020306" pitchFamily="34" charset="0"/>
              </a:rPr>
              <a:t> </a:t>
            </a:r>
            <a:r>
              <a:rPr lang="en-US" sz="4000" b="1" dirty="0">
                <a:solidFill>
                  <a:schemeClr val="bg1"/>
                </a:solidFill>
                <a:latin typeface="Berlin Sans FB Demi" panose="020E0802020502020306" pitchFamily="34" charset="0"/>
              </a:rPr>
              <a:t>23:32 (a, b, c)</a:t>
            </a:r>
          </a:p>
        </p:txBody>
      </p:sp>
      <p:grpSp>
        <p:nvGrpSpPr>
          <p:cNvPr id="18" name="Group 17"/>
          <p:cNvGrpSpPr/>
          <p:nvPr/>
        </p:nvGrpSpPr>
        <p:grpSpPr>
          <a:xfrm>
            <a:off x="8762148" y="4102050"/>
            <a:ext cx="3300007" cy="1690661"/>
            <a:chOff x="8762148" y="4102050"/>
            <a:chExt cx="3300007" cy="1690661"/>
          </a:xfrm>
        </p:grpSpPr>
        <p:pic>
          <p:nvPicPr>
            <p:cNvPr id="12" name="Picture 11"/>
            <p:cNvPicPr>
              <a:picLocks noChangeAspect="1"/>
            </p:cNvPicPr>
            <p:nvPr/>
          </p:nvPicPr>
          <p:blipFill>
            <a:blip r:embed="rId3" cstate="email">
              <a:clrChange>
                <a:clrFrom>
                  <a:srgbClr val="1B2E99"/>
                </a:clrFrom>
                <a:clrTo>
                  <a:srgbClr val="1B2E99">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flipH="1">
              <a:off x="8762148" y="4102050"/>
              <a:ext cx="1372350" cy="1260322"/>
            </a:xfrm>
            <a:prstGeom prst="rect">
              <a:avLst/>
            </a:prstGeom>
            <a:effectLst>
              <a:glow rad="101600">
                <a:schemeClr val="accent6">
                  <a:lumMod val="40000"/>
                  <a:lumOff val="60000"/>
                  <a:alpha val="40000"/>
                </a:schemeClr>
              </a:glow>
            </a:effectLst>
          </p:spPr>
        </p:pic>
        <p:sp>
          <p:nvSpPr>
            <p:cNvPr id="13" name="Rectangle 12"/>
            <p:cNvSpPr/>
            <p:nvPr/>
          </p:nvSpPr>
          <p:spPr>
            <a:xfrm>
              <a:off x="9494162" y="4777048"/>
              <a:ext cx="256799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Vs</a:t>
              </a:r>
              <a:r>
                <a:rPr lang="en-US" sz="2000"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 32a: Affliction</a:t>
              </a:r>
              <a:br>
                <a:rPr lang="en-US" sz="2000"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br>
              <a:r>
                <a:rPr lang="en-US"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[1</a:t>
              </a:r>
              <a:r>
                <a:rPr lang="en-US" b="1" baseline="30000"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st</a:t>
              </a:r>
              <a:r>
                <a:rPr lang="en-US"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 Requirement]</a:t>
              </a:r>
              <a:br>
                <a:rPr lang="en-US"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br>
              <a:r>
                <a:rPr lang="en-US"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3</a:t>
              </a:r>
              <a:r>
                <a:rPr lang="en-US" b="1" baseline="30000"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rd</a:t>
              </a:r>
              <a:r>
                <a:rPr lang="en-US"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 </a:t>
              </a:r>
              <a:r>
                <a:rPr lang="en-US" sz="2000" b="1"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rPr>
                <a:t>mention of 3</a:t>
              </a:r>
              <a:endParaRPr lang="en-US" sz="2000" b="1" cap="none" spc="0" dirty="0">
                <a:ln w="11430">
                  <a:solidFill>
                    <a:srgbClr val="00B050"/>
                  </a:solidFill>
                </a:ln>
                <a:solidFill>
                  <a:srgbClr val="00B050"/>
                </a:solidFill>
                <a:effectLst>
                  <a:outerShdw blurRad="50800" dist="39000" dir="5460000" algn="tl">
                    <a:srgbClr val="000000">
                      <a:alpha val="38000"/>
                    </a:srgbClr>
                  </a:outerShdw>
                </a:effectLst>
                <a:latin typeface="Segoe Print" pitchFamily="2" charset="0"/>
              </a:endParaRPr>
            </a:p>
          </p:txBody>
        </p:sp>
      </p:grpSp>
      <p:grpSp>
        <p:nvGrpSpPr>
          <p:cNvPr id="17" name="Group 16"/>
          <p:cNvGrpSpPr/>
          <p:nvPr/>
        </p:nvGrpSpPr>
        <p:grpSpPr>
          <a:xfrm>
            <a:off x="8811142" y="1327732"/>
            <a:ext cx="3231044" cy="1338636"/>
            <a:chOff x="8811142" y="1327732"/>
            <a:chExt cx="3231044" cy="1338636"/>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811142" y="1327732"/>
              <a:ext cx="1363598" cy="1260322"/>
            </a:xfrm>
            <a:prstGeom prst="rect">
              <a:avLst/>
            </a:prstGeom>
            <a:effectLst>
              <a:glow rad="101600">
                <a:schemeClr val="accent1">
                  <a:satMod val="175000"/>
                  <a:alpha val="40000"/>
                </a:schemeClr>
              </a:glow>
            </a:effectLst>
          </p:spPr>
        </p:pic>
        <p:sp>
          <p:nvSpPr>
            <p:cNvPr id="15" name="Rectangle 14"/>
            <p:cNvSpPr/>
            <p:nvPr/>
          </p:nvSpPr>
          <p:spPr>
            <a:xfrm>
              <a:off x="9474193" y="1958482"/>
              <a:ext cx="2567993"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Vs</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32a: 10</a:t>
              </a:r>
              <a:r>
                <a:rPr lang="en-US" sz="2000" b="1" baseline="30000"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th</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day</a:t>
              </a:r>
              <a:b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b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a:t>
              </a:r>
              <a:r>
                <a:rPr lang="en-US" sz="2000" b="1" dirty="0">
                  <a:ln w="11430">
                    <a:solidFill>
                      <a:srgbClr val="00B0F0"/>
                    </a:solidFill>
                  </a:ln>
                  <a:solidFill>
                    <a:schemeClr val="bg1"/>
                  </a:solidFill>
                  <a:effectLst>
                    <a:outerShdw blurRad="50800" dist="39000" dir="5460000" algn="tl">
                      <a:srgbClr val="000000">
                        <a:alpha val="38000"/>
                      </a:srgbClr>
                    </a:outerShdw>
                  </a:effectLst>
                  <a:latin typeface="Segoe Print" pitchFamily="2" charset="0"/>
                </a:rPr>
                <a:t>7</a:t>
              </a:r>
              <a:r>
                <a:rPr lang="en-US" sz="2000" b="1"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rPr>
                <a:t> of 7 “it”</a:t>
              </a:r>
              <a:endParaRPr lang="en-US" sz="2000" b="1" cap="none" spc="0" dirty="0">
                <a:ln w="11430">
                  <a:solidFill>
                    <a:srgbClr val="00B0F0"/>
                  </a:solidFill>
                </a:ln>
                <a:solidFill>
                  <a:srgbClr val="0070C0"/>
                </a:solidFill>
                <a:effectLst>
                  <a:outerShdw blurRad="50800" dist="39000" dir="5460000" algn="tl">
                    <a:srgbClr val="000000">
                      <a:alpha val="38000"/>
                    </a:srgbClr>
                  </a:outerShdw>
                </a:effectLst>
                <a:latin typeface="Segoe Print" pitchFamily="2" charset="0"/>
              </a:endParaRPr>
            </a:p>
          </p:txBody>
        </p:sp>
      </p:grpSp>
      <p:sp>
        <p:nvSpPr>
          <p:cNvPr id="16" name="Rectangle 15"/>
          <p:cNvSpPr/>
          <p:nvPr/>
        </p:nvSpPr>
        <p:spPr>
          <a:xfrm>
            <a:off x="8493576" y="3372651"/>
            <a:ext cx="3515543"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chemeClr val="bg1"/>
                  </a:solidFill>
                </a:ln>
                <a:solidFill>
                  <a:schemeClr val="bg1"/>
                </a:solidFill>
                <a:effectLst>
                  <a:outerShdw blurRad="50800" dist="39000" dir="5460000" algn="tl">
                    <a:srgbClr val="000000">
                      <a:alpha val="38000"/>
                    </a:srgbClr>
                  </a:outerShdw>
                </a:effectLst>
                <a:latin typeface="Segoe Print" pitchFamily="2" charset="0"/>
              </a:rPr>
              <a:t> </a:t>
            </a:r>
            <a:r>
              <a:rPr lang="en-US" sz="4000" b="1" dirty="0">
                <a:ln w="11430">
                  <a:solidFill>
                    <a:schemeClr val="accent6">
                      <a:lumMod val="50000"/>
                    </a:schemeClr>
                  </a:solidFill>
                </a:ln>
                <a:solidFill>
                  <a:srgbClr val="00B050"/>
                </a:solidFill>
                <a:effectLst>
                  <a:outerShdw blurRad="50800" dist="39000" dir="5460000" algn="tl">
                    <a:srgbClr val="000000">
                      <a:alpha val="38000"/>
                    </a:srgbClr>
                  </a:outerShdw>
                </a:effectLst>
                <a:latin typeface="Segoe Print" pitchFamily="2" charset="0"/>
              </a:rPr>
              <a:t>* * * * * * *</a:t>
            </a:r>
            <a:endParaRPr lang="en-US" sz="4000" b="1" cap="none" spc="0" dirty="0">
              <a:ln w="11430">
                <a:solidFill>
                  <a:schemeClr val="accent6">
                    <a:lumMod val="50000"/>
                  </a:schemeClr>
                </a:solidFill>
              </a:ln>
              <a:solidFill>
                <a:srgbClr val="00B050"/>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1454371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9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B87E4-7748-4117-92E5-790DAABEC644}" type="slidenum">
              <a:rPr lang="en-US" smtClean="0">
                <a:solidFill>
                  <a:schemeClr val="bg1"/>
                </a:solidFill>
              </a:rPr>
              <a:pPr/>
              <a:t>87</a:t>
            </a:fld>
            <a:endParaRPr lang="en-US" dirty="0">
              <a:solidFill>
                <a:schemeClr val="bg1"/>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3076156540"/>
              </p:ext>
            </p:extLst>
          </p:nvPr>
        </p:nvGraphicFramePr>
        <p:xfrm>
          <a:off x="467544" y="1008982"/>
          <a:ext cx="8208912" cy="5278120"/>
        </p:xfrm>
        <a:graphic>
          <a:graphicData uri="http://schemas.openxmlformats.org/drawingml/2006/table">
            <a:tbl>
              <a:tblPr firstRow="1" bandRow="1">
                <a:tableStyleId>{7DF18680-E054-41AD-8BC1-D1AEF772440D}</a:tableStyleId>
              </a:tblPr>
              <a:tblGrid>
                <a:gridCol w="504056">
                  <a:extLst>
                    <a:ext uri="{9D8B030D-6E8A-4147-A177-3AD203B41FA5}">
                      <a16:colId xmlns="" xmlns:a16="http://schemas.microsoft.com/office/drawing/2014/main" val="20000"/>
                    </a:ext>
                  </a:extLst>
                </a:gridCol>
                <a:gridCol w="3384376">
                  <a:extLst>
                    <a:ext uri="{9D8B030D-6E8A-4147-A177-3AD203B41FA5}">
                      <a16:colId xmlns="" xmlns:a16="http://schemas.microsoft.com/office/drawing/2014/main" val="20001"/>
                    </a:ext>
                  </a:extLst>
                </a:gridCol>
                <a:gridCol w="4320480">
                  <a:extLst>
                    <a:ext uri="{9D8B030D-6E8A-4147-A177-3AD203B41FA5}">
                      <a16:colId xmlns="" xmlns:a16="http://schemas.microsoft.com/office/drawing/2014/main" val="20002"/>
                    </a:ext>
                  </a:extLst>
                </a:gridCol>
              </a:tblGrid>
              <a:tr h="370840">
                <a:tc>
                  <a:txBody>
                    <a:bodyPr/>
                    <a:lstStyle/>
                    <a:p>
                      <a:endParaRPr lang="en-US" dirty="0"/>
                    </a:p>
                  </a:txBody>
                  <a:tcPr>
                    <a:cell3D prstMaterial="dkEdge">
                      <a:bevel/>
                      <a:lightRig rig="flood" dir="t"/>
                    </a:cell3D>
                  </a:tcPr>
                </a:tc>
                <a:tc>
                  <a:txBody>
                    <a:bodyPr/>
                    <a:lstStyle/>
                    <a:p>
                      <a:pPr algn="ctr"/>
                      <a:r>
                        <a:rPr lang="en-US" b="1" dirty="0">
                          <a:solidFill>
                            <a:srgbClr val="FFFF00"/>
                          </a:solidFill>
                        </a:rPr>
                        <a:t>Content</a:t>
                      </a:r>
                      <a:r>
                        <a:rPr lang="en-US" b="1" baseline="0" dirty="0"/>
                        <a:t> of Verse</a:t>
                      </a:r>
                      <a:endParaRPr lang="en-US" b="1" dirty="0"/>
                    </a:p>
                  </a:txBody>
                  <a:tcPr>
                    <a:cell3D prstMaterial="dkEdge">
                      <a:bevel/>
                      <a:lightRig rig="flood" dir="t"/>
                    </a:cell3D>
                  </a:tcPr>
                </a:tc>
                <a:tc>
                  <a:txBody>
                    <a:bodyPr/>
                    <a:lstStyle/>
                    <a:p>
                      <a:pPr algn="ctr"/>
                      <a:r>
                        <a:rPr lang="en-US" b="1" dirty="0">
                          <a:solidFill>
                            <a:srgbClr val="C4FB81"/>
                          </a:solidFill>
                        </a:rPr>
                        <a:t>Context</a:t>
                      </a:r>
                      <a:r>
                        <a:rPr lang="en-US" b="1" baseline="0" dirty="0"/>
                        <a:t> of Verse</a:t>
                      </a:r>
                      <a:endParaRPr lang="en-US" b="1" dirty="0"/>
                    </a:p>
                  </a:txBody>
                  <a:tcPr>
                    <a:cell3D prstMaterial="dkEdge">
                      <a:bevel/>
                      <a:lightRig rig="flood" dir="t"/>
                    </a:cell3D>
                  </a:tcPr>
                </a:tc>
                <a:extLst>
                  <a:ext uri="{0D108BD9-81ED-4DB2-BD59-A6C34878D82A}">
                    <a16:rowId xmlns="" xmlns:a16="http://schemas.microsoft.com/office/drawing/2014/main" val="10000"/>
                  </a:ext>
                </a:extLst>
              </a:tr>
              <a:tr h="370840">
                <a:tc>
                  <a:txBody>
                    <a:bodyPr/>
                    <a:lstStyle/>
                    <a:p>
                      <a:pPr algn="ctr"/>
                      <a:r>
                        <a:rPr lang="en-US" sz="2000" dirty="0"/>
                        <a:t>32</a:t>
                      </a:r>
                    </a:p>
                    <a:p>
                      <a:pPr algn="ctr"/>
                      <a:r>
                        <a:rPr lang="en-US" sz="2400" dirty="0"/>
                        <a:t>d.</a:t>
                      </a:r>
                    </a:p>
                    <a:p>
                      <a:pPr algn="ctr"/>
                      <a:endParaRPr lang="en-US" sz="2400" dirty="0"/>
                    </a:p>
                    <a:p>
                      <a:pPr algn="ctr"/>
                      <a:endParaRPr lang="en-US" sz="2400" dirty="0"/>
                    </a:p>
                    <a:p>
                      <a:pPr algn="ctr"/>
                      <a:endParaRPr lang="en-US" sz="2400" dirty="0"/>
                    </a:p>
                    <a:p>
                      <a:pPr algn="ctr"/>
                      <a:endParaRPr lang="en-US" sz="2400" dirty="0"/>
                    </a:p>
                    <a:p>
                      <a:pPr algn="ctr"/>
                      <a:endParaRPr lang="en-US" sz="3600" dirty="0"/>
                    </a:p>
                    <a:p>
                      <a:pPr algn="ctr"/>
                      <a:r>
                        <a:rPr lang="en-US" sz="2400" dirty="0"/>
                        <a:t>e.</a:t>
                      </a:r>
                    </a:p>
                    <a:p>
                      <a:pPr algn="ctr"/>
                      <a:endParaRPr lang="en-US" sz="2400" dirty="0"/>
                    </a:p>
                    <a:p>
                      <a:pPr algn="ctr"/>
                      <a:endParaRPr lang="en-US" sz="2000" dirty="0"/>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ln>
                            <a:solidFill>
                              <a:schemeClr val="accent6">
                                <a:lumMod val="50000"/>
                              </a:schemeClr>
                            </a:solidFill>
                          </a:ln>
                          <a:solidFill>
                            <a:srgbClr val="00B050"/>
                          </a:solidFill>
                          <a:effectLst/>
                          <a:latin typeface="+mn-lt"/>
                          <a:ea typeface="+mn-ea"/>
                          <a:cs typeface="+mn-cs"/>
                        </a:rPr>
                        <a:t>in the ninth day of the month</a:t>
                      </a:r>
                      <a:br>
                        <a:rPr lang="en-US" sz="2400" b="1" kern="1200" dirty="0">
                          <a:ln>
                            <a:solidFill>
                              <a:schemeClr val="accent6">
                                <a:lumMod val="50000"/>
                              </a:schemeClr>
                            </a:solidFill>
                          </a:ln>
                          <a:solidFill>
                            <a:srgbClr val="00B050"/>
                          </a:solidFill>
                          <a:effectLst/>
                          <a:latin typeface="+mn-lt"/>
                          <a:ea typeface="+mn-ea"/>
                          <a:cs typeface="+mn-cs"/>
                        </a:rPr>
                      </a:br>
                      <a:r>
                        <a:rPr lang="en-US" sz="2400" b="1" kern="1200" dirty="0">
                          <a:ln>
                            <a:solidFill>
                              <a:schemeClr val="accent6">
                                <a:lumMod val="50000"/>
                              </a:schemeClr>
                            </a:solidFill>
                          </a:ln>
                          <a:solidFill>
                            <a:srgbClr val="00B050"/>
                          </a:solidFill>
                          <a:effectLst/>
                          <a:latin typeface="+mn-lt"/>
                          <a:ea typeface="+mn-ea"/>
                          <a:cs typeface="+mn-cs"/>
                        </a:rPr>
                        <a:t/>
                      </a:r>
                      <a:br>
                        <a:rPr lang="en-US" sz="2400" b="1" kern="1200" dirty="0">
                          <a:ln>
                            <a:solidFill>
                              <a:schemeClr val="accent6">
                                <a:lumMod val="50000"/>
                              </a:schemeClr>
                            </a:solidFill>
                          </a:ln>
                          <a:solidFill>
                            <a:srgbClr val="00B050"/>
                          </a:solidFill>
                          <a:effectLst/>
                          <a:latin typeface="+mn-lt"/>
                          <a:ea typeface="+mn-ea"/>
                          <a:cs typeface="+mn-cs"/>
                        </a:rPr>
                      </a:br>
                      <a:endParaRPr lang="en-US" sz="2400" b="1" kern="1200" dirty="0">
                        <a:ln>
                          <a:solidFill>
                            <a:schemeClr val="accent6">
                              <a:lumMod val="50000"/>
                            </a:schemeClr>
                          </a:solidFill>
                        </a:ln>
                        <a:solidFill>
                          <a:srgbClr val="00B05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kern="1200" dirty="0">
                        <a:ln>
                          <a:solidFill>
                            <a:schemeClr val="accent6">
                              <a:lumMod val="50000"/>
                            </a:schemeClr>
                          </a:solidFill>
                        </a:ln>
                        <a:solidFill>
                          <a:srgbClr val="00B05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3600" b="1" kern="1200" dirty="0">
                        <a:ln>
                          <a:solidFill>
                            <a:schemeClr val="accent6">
                              <a:lumMod val="50000"/>
                            </a:schemeClr>
                          </a:solidFill>
                        </a:ln>
                        <a:solidFill>
                          <a:srgbClr val="00B05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ln>
                            <a:solidFill>
                              <a:schemeClr val="accent6">
                                <a:lumMod val="50000"/>
                              </a:schemeClr>
                            </a:solidFill>
                          </a:ln>
                          <a:solidFill>
                            <a:srgbClr val="00B050"/>
                          </a:solidFill>
                          <a:effectLst/>
                          <a:latin typeface="+mn-lt"/>
                          <a:ea typeface="+mn-ea"/>
                          <a:cs typeface="+mn-cs"/>
                        </a:rPr>
                        <a:t>at even,</a:t>
                      </a:r>
                      <a:r>
                        <a:rPr lang="en-US" sz="2400" kern="1200" dirty="0">
                          <a:ln>
                            <a:solidFill>
                              <a:schemeClr val="accent6">
                                <a:lumMod val="50000"/>
                              </a:schemeClr>
                            </a:solidFill>
                          </a:ln>
                          <a:solidFill>
                            <a:srgbClr val="00B050"/>
                          </a:solidFill>
                          <a:effectLst/>
                          <a:latin typeface="+mn-lt"/>
                          <a:ea typeface="+mn-ea"/>
                          <a:cs typeface="+mn-cs"/>
                        </a:rPr>
                        <a:t/>
                      </a:r>
                      <a:br>
                        <a:rPr lang="en-US" sz="2400" kern="1200" dirty="0">
                          <a:ln>
                            <a:solidFill>
                              <a:schemeClr val="accent6">
                                <a:lumMod val="50000"/>
                              </a:schemeClr>
                            </a:solidFill>
                          </a:ln>
                          <a:solidFill>
                            <a:srgbClr val="00B050"/>
                          </a:solidFill>
                          <a:effectLst/>
                          <a:latin typeface="+mn-lt"/>
                          <a:ea typeface="+mn-ea"/>
                          <a:cs typeface="+mn-cs"/>
                        </a:rPr>
                      </a:br>
                      <a:r>
                        <a:rPr lang="en-US" sz="1800" kern="1200" dirty="0">
                          <a:solidFill>
                            <a:srgbClr val="0070C0"/>
                          </a:solidFill>
                          <a:effectLst/>
                          <a:latin typeface="+mn-lt"/>
                          <a:ea typeface="+mn-ea"/>
                          <a:cs typeface="+mn-cs"/>
                        </a:rPr>
                        <a:t>(of the 9</a:t>
                      </a:r>
                      <a:r>
                        <a:rPr lang="en-US" sz="1800" kern="1200" baseline="30000" dirty="0">
                          <a:solidFill>
                            <a:srgbClr val="0070C0"/>
                          </a:solidFill>
                          <a:effectLst/>
                          <a:latin typeface="+mn-lt"/>
                          <a:ea typeface="+mn-ea"/>
                          <a:cs typeface="+mn-cs"/>
                        </a:rPr>
                        <a:t>th</a:t>
                      </a:r>
                      <a:r>
                        <a:rPr lang="en-US" sz="1800" kern="1200" dirty="0">
                          <a:solidFill>
                            <a:srgbClr val="0070C0"/>
                          </a:solidFill>
                          <a:effectLst/>
                          <a:latin typeface="+mn-lt"/>
                          <a:ea typeface="+mn-ea"/>
                          <a:cs typeface="+mn-cs"/>
                        </a:rPr>
                        <a:t> day the “affliction of</a:t>
                      </a:r>
                      <a:r>
                        <a:rPr lang="en-US" sz="1800" kern="1200" baseline="0" dirty="0">
                          <a:solidFill>
                            <a:srgbClr val="0070C0"/>
                          </a:solidFill>
                          <a:effectLst/>
                          <a:latin typeface="+mn-lt"/>
                          <a:ea typeface="+mn-ea"/>
                          <a:cs typeface="+mn-cs"/>
                        </a:rPr>
                        <a:t> </a:t>
                      </a:r>
                      <a:r>
                        <a:rPr lang="en-US" sz="1800" kern="1200" dirty="0">
                          <a:solidFill>
                            <a:srgbClr val="0070C0"/>
                          </a:solidFill>
                          <a:effectLst/>
                          <a:latin typeface="+mn-lt"/>
                          <a:ea typeface="+mn-ea"/>
                          <a:cs typeface="+mn-cs"/>
                        </a:rPr>
                        <a:t>one’s soul” begins.)</a:t>
                      </a:r>
                      <a:r>
                        <a:rPr lang="en-US" sz="2400" kern="1200" dirty="0">
                          <a:solidFill>
                            <a:srgbClr val="0070C0"/>
                          </a:solidFill>
                          <a:effectLst/>
                          <a:latin typeface="+mn-lt"/>
                          <a:ea typeface="+mn-ea"/>
                          <a:cs typeface="+mn-cs"/>
                        </a:rPr>
                        <a:t/>
                      </a:r>
                      <a:br>
                        <a:rPr lang="en-US" sz="2400" kern="1200" dirty="0">
                          <a:solidFill>
                            <a:srgbClr val="0070C0"/>
                          </a:solidFill>
                          <a:effectLst/>
                          <a:latin typeface="+mn-lt"/>
                          <a:ea typeface="+mn-ea"/>
                          <a:cs typeface="+mn-cs"/>
                        </a:rPr>
                      </a:br>
                      <a:r>
                        <a:rPr lang="en-US" sz="2400" kern="1200" dirty="0">
                          <a:solidFill>
                            <a:schemeClr val="dk1"/>
                          </a:solidFill>
                          <a:effectLst/>
                          <a:latin typeface="+mn-lt"/>
                          <a:ea typeface="+mn-ea"/>
                          <a:cs typeface="+mn-cs"/>
                        </a:rPr>
                        <a:t> </a:t>
                      </a:r>
                      <a:r>
                        <a:rPr lang="en-US" sz="2800" kern="1200" dirty="0">
                          <a:solidFill>
                            <a:schemeClr val="dk1"/>
                          </a:solidFill>
                          <a:effectLst/>
                          <a:latin typeface="+mn-lt"/>
                          <a:ea typeface="+mn-ea"/>
                          <a:cs typeface="+mn-cs"/>
                        </a:rPr>
                        <a:t/>
                      </a:r>
                      <a:br>
                        <a:rPr lang="en-US" sz="2800" kern="1200" dirty="0">
                          <a:solidFill>
                            <a:schemeClr val="dk1"/>
                          </a:solidFill>
                          <a:effectLst/>
                          <a:latin typeface="+mn-lt"/>
                          <a:ea typeface="+mn-ea"/>
                          <a:cs typeface="+mn-cs"/>
                        </a:rPr>
                      </a:br>
                      <a:r>
                        <a:rPr lang="en-US" sz="2800" kern="1200" dirty="0">
                          <a:solidFill>
                            <a:schemeClr val="dk1"/>
                          </a:solidFill>
                          <a:effectLst/>
                          <a:latin typeface="+mn-lt"/>
                          <a:ea typeface="+mn-ea"/>
                          <a:cs typeface="+mn-cs"/>
                        </a:rPr>
                        <a:t/>
                      </a:r>
                      <a:br>
                        <a:rPr lang="en-US" sz="2800" kern="1200" dirty="0">
                          <a:solidFill>
                            <a:schemeClr val="dk1"/>
                          </a:solidFill>
                          <a:effectLst/>
                          <a:latin typeface="+mn-lt"/>
                          <a:ea typeface="+mn-ea"/>
                          <a:cs typeface="+mn-cs"/>
                        </a:rPr>
                      </a:br>
                      <a:endParaRPr lang="en-US" sz="2800" kern="1200" dirty="0">
                        <a:solidFill>
                          <a:schemeClr val="dk1"/>
                        </a:solidFill>
                        <a:effectLst/>
                        <a:latin typeface="+mn-lt"/>
                        <a:ea typeface="+mn-ea"/>
                        <a:cs typeface="+mn-cs"/>
                      </a:endParaRPr>
                    </a:p>
                  </a:txBody>
                  <a:tcPr>
                    <a:cell3D prstMaterial="dkEdge">
                      <a:bevel/>
                      <a:lightRig rig="flood" dir="t"/>
                    </a:cell3D>
                  </a:tcPr>
                </a:tc>
                <a:tc>
                  <a:txBody>
                    <a:bodyPr/>
                    <a:lstStyle/>
                    <a:p>
                      <a:pPr marL="342900" marR="0" lvl="0" indent="-342900">
                        <a:lnSpc>
                          <a:spcPct val="115000"/>
                        </a:lnSpc>
                        <a:spcBef>
                          <a:spcPts val="0"/>
                        </a:spcBef>
                        <a:spcAft>
                          <a:spcPts val="0"/>
                        </a:spcAft>
                        <a:buFont typeface="+mj-lt"/>
                        <a:buAutoNum type="arabicPeriod"/>
                      </a:pPr>
                      <a:endParaRPr lang="en-US" sz="2000" b="1" u="sng" dirty="0">
                        <a:solidFill>
                          <a:srgbClr val="0070C0"/>
                        </a:solidFill>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2400" b="1" u="sng" dirty="0">
                          <a:ln>
                            <a:solidFill>
                              <a:srgbClr val="002060"/>
                            </a:solidFill>
                          </a:ln>
                          <a:solidFill>
                            <a:srgbClr val="0070C0"/>
                          </a:solidFill>
                          <a:effectLst/>
                          <a:latin typeface="+mn-lt"/>
                          <a:ea typeface="Calibri"/>
                          <a:cs typeface="Times New Roman"/>
                        </a:rPr>
                        <a:t>When</a:t>
                      </a:r>
                      <a:r>
                        <a:rPr lang="en-US" sz="2400" dirty="0">
                          <a:ln>
                            <a:solidFill>
                              <a:srgbClr val="002060"/>
                            </a:solidFill>
                          </a:ln>
                          <a:solidFill>
                            <a:srgbClr val="0070C0"/>
                          </a:solidFill>
                          <a:effectLst/>
                          <a:latin typeface="+mn-lt"/>
                          <a:ea typeface="Calibri"/>
                          <a:cs typeface="Times New Roman"/>
                        </a:rPr>
                        <a:t>? </a:t>
                      </a:r>
                      <a:r>
                        <a:rPr lang="en-US" sz="1800" kern="1200" dirty="0">
                          <a:ln>
                            <a:solidFill>
                              <a:srgbClr val="002060"/>
                            </a:solidFill>
                          </a:ln>
                          <a:solidFill>
                            <a:srgbClr val="0070C0"/>
                          </a:solidFill>
                          <a:effectLst/>
                          <a:latin typeface="+mn-lt"/>
                          <a:ea typeface="+mn-ea"/>
                          <a:cs typeface="+mn-cs"/>
                        </a:rPr>
                        <a:t>The </a:t>
                      </a:r>
                      <a:r>
                        <a:rPr lang="en-US" sz="1800" b="1" kern="1200" dirty="0">
                          <a:ln>
                            <a:solidFill>
                              <a:schemeClr val="accent6">
                                <a:lumMod val="50000"/>
                              </a:schemeClr>
                            </a:solidFill>
                          </a:ln>
                          <a:solidFill>
                            <a:srgbClr val="00B050"/>
                          </a:solidFill>
                          <a:effectLst/>
                          <a:latin typeface="+mn-lt"/>
                          <a:ea typeface="+mn-ea"/>
                          <a:cs typeface="+mn-cs"/>
                        </a:rPr>
                        <a:t>affliction</a:t>
                      </a:r>
                      <a:r>
                        <a:rPr lang="en-US" sz="1800" kern="1200" dirty="0">
                          <a:ln>
                            <a:solidFill>
                              <a:srgbClr val="002060"/>
                            </a:solidFill>
                          </a:ln>
                          <a:solidFill>
                            <a:srgbClr val="0070C0"/>
                          </a:solidFill>
                          <a:effectLst/>
                          <a:latin typeface="+mn-lt"/>
                          <a:ea typeface="+mn-ea"/>
                          <a:cs typeface="+mn-cs"/>
                        </a:rPr>
                        <a:t> begins on the </a:t>
                      </a:r>
                      <a:br>
                        <a:rPr lang="en-US" sz="1800" kern="1200" dirty="0">
                          <a:ln>
                            <a:solidFill>
                              <a:srgbClr val="002060"/>
                            </a:solidFill>
                          </a:ln>
                          <a:solidFill>
                            <a:srgbClr val="0070C0"/>
                          </a:solidFill>
                          <a:effectLst/>
                          <a:latin typeface="+mn-lt"/>
                          <a:ea typeface="+mn-ea"/>
                          <a:cs typeface="+mn-cs"/>
                        </a:rPr>
                      </a:br>
                      <a:r>
                        <a:rPr lang="en-US" sz="1800" kern="1200" dirty="0">
                          <a:ln>
                            <a:solidFill>
                              <a:srgbClr val="002060"/>
                            </a:solidFill>
                          </a:ln>
                          <a:solidFill>
                            <a:srgbClr val="0070C0"/>
                          </a:solidFill>
                          <a:effectLst/>
                          <a:latin typeface="+mn-lt"/>
                          <a:ea typeface="+mn-ea"/>
                          <a:cs typeface="+mn-cs"/>
                        </a:rPr>
                        <a:t>9</a:t>
                      </a:r>
                      <a:r>
                        <a:rPr lang="en-US" sz="1800" kern="1200" baseline="30000" dirty="0">
                          <a:ln>
                            <a:solidFill>
                              <a:srgbClr val="002060"/>
                            </a:solidFill>
                          </a:ln>
                          <a:solidFill>
                            <a:srgbClr val="0070C0"/>
                          </a:solidFill>
                          <a:effectLst/>
                          <a:latin typeface="+mn-lt"/>
                          <a:ea typeface="+mn-ea"/>
                          <a:cs typeface="+mn-cs"/>
                        </a:rPr>
                        <a:t>th</a:t>
                      </a:r>
                      <a:r>
                        <a:rPr lang="en-US" sz="1800" kern="1200" dirty="0">
                          <a:ln>
                            <a:solidFill>
                              <a:srgbClr val="002060"/>
                            </a:solidFill>
                          </a:ln>
                          <a:solidFill>
                            <a:srgbClr val="0070C0"/>
                          </a:solidFill>
                          <a:effectLst/>
                          <a:latin typeface="+mn-lt"/>
                          <a:ea typeface="+mn-ea"/>
                          <a:cs typeface="+mn-cs"/>
                        </a:rPr>
                        <a:t> day (of the 7</a:t>
                      </a:r>
                      <a:r>
                        <a:rPr lang="en-US" sz="1800" kern="1200" baseline="30000" dirty="0">
                          <a:ln>
                            <a:solidFill>
                              <a:srgbClr val="002060"/>
                            </a:solidFill>
                          </a:ln>
                          <a:solidFill>
                            <a:srgbClr val="0070C0"/>
                          </a:solidFill>
                          <a:effectLst/>
                          <a:latin typeface="+mn-lt"/>
                          <a:ea typeface="+mn-ea"/>
                          <a:cs typeface="+mn-cs"/>
                        </a:rPr>
                        <a:t>th</a:t>
                      </a:r>
                      <a:r>
                        <a:rPr lang="en-US" sz="1800" kern="1200" dirty="0">
                          <a:ln>
                            <a:solidFill>
                              <a:srgbClr val="002060"/>
                            </a:solidFill>
                          </a:ln>
                          <a:solidFill>
                            <a:srgbClr val="0070C0"/>
                          </a:solidFill>
                          <a:effectLst/>
                          <a:latin typeface="+mn-lt"/>
                          <a:ea typeface="+mn-ea"/>
                          <a:cs typeface="+mn-cs"/>
                        </a:rPr>
                        <a:t> month); </a:t>
                      </a:r>
                      <a:br>
                        <a:rPr lang="en-US" sz="1800" kern="1200" dirty="0">
                          <a:ln>
                            <a:solidFill>
                              <a:srgbClr val="002060"/>
                            </a:solidFill>
                          </a:ln>
                          <a:solidFill>
                            <a:srgbClr val="0070C0"/>
                          </a:solidFill>
                          <a:effectLst/>
                          <a:latin typeface="+mn-lt"/>
                          <a:ea typeface="+mn-ea"/>
                          <a:cs typeface="+mn-cs"/>
                        </a:rPr>
                      </a:br>
                      <a:r>
                        <a:rPr lang="en-US" sz="20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[The </a:t>
                      </a:r>
                      <a:r>
                        <a:rPr lang="en-US" sz="2000" b="1" u="sng"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context</a:t>
                      </a:r>
                      <a:r>
                        <a:rPr lang="en-US" sz="20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 for this phrase </a:t>
                      </a:r>
                      <a:r>
                        <a:rPr lang="en-US" sz="2000" b="1" u="sng"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is STILL</a:t>
                      </a:r>
                      <a:r>
                        <a:rPr lang="en-US" sz="20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 </a:t>
                      </a:r>
                      <a:r>
                        <a:rPr lang="en-US" sz="2000" b="1" dirty="0">
                          <a:ln>
                            <a:solidFill>
                              <a:schemeClr val="accent6">
                                <a:lumMod val="50000"/>
                              </a:schemeClr>
                            </a:solidFill>
                          </a:ln>
                          <a:solidFill>
                            <a:srgbClr val="00B050"/>
                          </a:solidFill>
                          <a:effectLst/>
                          <a:latin typeface="+mn-lt"/>
                          <a:ea typeface="Calibri"/>
                          <a:cs typeface="Times New Roman"/>
                        </a:rPr>
                        <a:t>“</a:t>
                      </a:r>
                      <a:r>
                        <a:rPr lang="en-US" sz="2000" b="1" u="sng" dirty="0">
                          <a:ln>
                            <a:solidFill>
                              <a:schemeClr val="accent6">
                                <a:lumMod val="50000"/>
                              </a:schemeClr>
                            </a:solidFill>
                          </a:ln>
                          <a:solidFill>
                            <a:srgbClr val="00B050"/>
                          </a:solidFill>
                          <a:effectLst/>
                          <a:latin typeface="+mn-lt"/>
                          <a:ea typeface="Calibri"/>
                          <a:cs typeface="Times New Roman"/>
                        </a:rPr>
                        <a:t>affliction</a:t>
                      </a:r>
                      <a:r>
                        <a:rPr lang="en-US" sz="2000" b="1" dirty="0">
                          <a:ln>
                            <a:solidFill>
                              <a:schemeClr val="accent6">
                                <a:lumMod val="50000"/>
                              </a:schemeClr>
                            </a:solidFill>
                          </a:ln>
                          <a:solidFill>
                            <a:srgbClr val="00B050"/>
                          </a:solidFill>
                          <a:effectLst/>
                          <a:latin typeface="+mn-lt"/>
                          <a:ea typeface="Calibri"/>
                          <a:cs typeface="Times New Roman"/>
                        </a:rPr>
                        <a:t>” </a:t>
                      </a:r>
                      <a:r>
                        <a:rPr lang="en-US" sz="20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in </a:t>
                      </a:r>
                      <a:r>
                        <a:rPr lang="en-US" sz="2000" b="1" u="none"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p</a:t>
                      </a:r>
                      <a:r>
                        <a:rPr lang="en-US" sz="2000" b="1" u="sng"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re</a:t>
                      </a:r>
                      <a:r>
                        <a:rPr lang="en-US" sz="2000" b="1" u="none"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p</a:t>
                      </a:r>
                      <a:r>
                        <a:rPr lang="en-US" sz="2000" b="1" u="sng"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aration</a:t>
                      </a:r>
                      <a:r>
                        <a:rPr lang="en-US" sz="20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 </a:t>
                      </a:r>
                      <a:r>
                        <a:rPr lang="en-US" sz="2000" b="1" u="sng"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for</a:t>
                      </a:r>
                      <a:r>
                        <a:rPr lang="en-US" sz="20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 </a:t>
                      </a:r>
                      <a:br>
                        <a:rPr lang="en-US" sz="20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br>
                      <a:r>
                        <a:rPr lang="en-US" sz="20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Day of Atonement IN 12 hours.]</a:t>
                      </a:r>
                      <a:r>
                        <a:rPr lang="en-US" sz="2400" dirty="0">
                          <a:ln>
                            <a:solidFill>
                              <a:srgbClr val="002060"/>
                            </a:solidFill>
                          </a:ln>
                          <a:solidFill>
                            <a:srgbClr val="0070C0"/>
                          </a:solidFill>
                          <a:effectLst/>
                          <a:latin typeface="+mn-lt"/>
                          <a:ea typeface="Calibri"/>
                          <a:cs typeface="Times New Roman"/>
                        </a:rPr>
                        <a:t> </a:t>
                      </a:r>
                    </a:p>
                    <a:p>
                      <a:pPr marL="342900" marR="0" lvl="0" indent="-342900">
                        <a:lnSpc>
                          <a:spcPct val="115000"/>
                        </a:lnSpc>
                        <a:spcBef>
                          <a:spcPts val="0"/>
                        </a:spcBef>
                        <a:spcAft>
                          <a:spcPts val="0"/>
                        </a:spcAft>
                        <a:buFont typeface="+mj-lt"/>
                        <a:buAutoNum type="arabicPeriod"/>
                      </a:pPr>
                      <a:endParaRPr lang="en-US" sz="2400" dirty="0">
                        <a:ln>
                          <a:solidFill>
                            <a:srgbClr val="002060"/>
                          </a:solidFill>
                        </a:ln>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2400" b="1" u="sng" dirty="0">
                          <a:ln>
                            <a:solidFill>
                              <a:srgbClr val="002060"/>
                            </a:solidFill>
                          </a:ln>
                          <a:solidFill>
                            <a:srgbClr val="0070C0"/>
                          </a:solidFill>
                          <a:effectLst/>
                          <a:latin typeface="+mn-lt"/>
                          <a:ea typeface="Calibri"/>
                          <a:cs typeface="Times New Roman"/>
                        </a:rPr>
                        <a:t>What time on the 9</a:t>
                      </a:r>
                      <a:r>
                        <a:rPr lang="en-US" sz="2400" b="1" u="sng" baseline="30000" dirty="0">
                          <a:ln>
                            <a:solidFill>
                              <a:srgbClr val="002060"/>
                            </a:solidFill>
                          </a:ln>
                          <a:solidFill>
                            <a:srgbClr val="0070C0"/>
                          </a:solidFill>
                          <a:effectLst/>
                          <a:latin typeface="+mn-lt"/>
                          <a:ea typeface="Calibri"/>
                          <a:cs typeface="Times New Roman"/>
                        </a:rPr>
                        <a:t>th</a:t>
                      </a:r>
                      <a:r>
                        <a:rPr lang="en-US" sz="2400" b="1" u="sng" dirty="0">
                          <a:ln>
                            <a:solidFill>
                              <a:srgbClr val="002060"/>
                            </a:solidFill>
                          </a:ln>
                          <a:solidFill>
                            <a:srgbClr val="0070C0"/>
                          </a:solidFill>
                          <a:effectLst/>
                          <a:latin typeface="+mn-lt"/>
                          <a:ea typeface="Calibri"/>
                          <a:cs typeface="Times New Roman"/>
                        </a:rPr>
                        <a:t> da</a:t>
                      </a:r>
                      <a:r>
                        <a:rPr lang="en-US" sz="2400" b="1" u="none" dirty="0">
                          <a:ln>
                            <a:solidFill>
                              <a:srgbClr val="002060"/>
                            </a:solidFill>
                          </a:ln>
                          <a:solidFill>
                            <a:srgbClr val="0070C0"/>
                          </a:solidFill>
                          <a:effectLst/>
                          <a:latin typeface="+mn-lt"/>
                          <a:ea typeface="Calibri"/>
                          <a:cs typeface="Times New Roman"/>
                        </a:rPr>
                        <a:t>y</a:t>
                      </a:r>
                      <a:r>
                        <a:rPr lang="en-US" sz="2400" dirty="0">
                          <a:ln>
                            <a:solidFill>
                              <a:srgbClr val="002060"/>
                            </a:solidFill>
                          </a:ln>
                          <a:solidFill>
                            <a:srgbClr val="0070C0"/>
                          </a:solidFill>
                          <a:effectLst/>
                          <a:latin typeface="+mn-lt"/>
                          <a:ea typeface="Calibri"/>
                          <a:cs typeface="Times New Roman"/>
                        </a:rPr>
                        <a:t>?  </a:t>
                      </a:r>
                      <a:br>
                        <a:rPr lang="en-US" sz="2400" dirty="0">
                          <a:ln>
                            <a:solidFill>
                              <a:srgbClr val="002060"/>
                            </a:solidFill>
                          </a:ln>
                          <a:solidFill>
                            <a:srgbClr val="0070C0"/>
                          </a:solidFill>
                          <a:effectLst/>
                          <a:latin typeface="+mn-lt"/>
                          <a:ea typeface="Calibri"/>
                          <a:cs typeface="Times New Roman"/>
                        </a:rPr>
                      </a:br>
                      <a:r>
                        <a:rPr lang="en-US" sz="20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The context </a:t>
                      </a:r>
                      <a:r>
                        <a:rPr lang="en-US" sz="2000" b="1" dirty="0">
                          <a:ln>
                            <a:solidFill>
                              <a:schemeClr val="accent6">
                                <a:lumMod val="50000"/>
                              </a:schemeClr>
                            </a:solidFill>
                          </a:ln>
                          <a:solidFill>
                            <a:srgbClr val="00B050"/>
                          </a:solidFill>
                          <a:effectLst/>
                          <a:latin typeface="+mn-lt"/>
                          <a:ea typeface="Calibri"/>
                          <a:cs typeface="Times New Roman"/>
                        </a:rPr>
                        <a:t>for affliction </a:t>
                      </a:r>
                      <a:r>
                        <a:rPr lang="en-US" sz="20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 begins at “even” – the time of dusk twilight.</a:t>
                      </a:r>
                      <a:r>
                        <a:rPr lang="en-US" sz="2000" b="1" dirty="0">
                          <a:ln>
                            <a:solidFill>
                              <a:srgbClr val="002060"/>
                            </a:solidFill>
                          </a:ln>
                          <a:solidFill>
                            <a:srgbClr val="0070C0"/>
                          </a:solidFill>
                          <a:effectLst>
                            <a:outerShdw blurRad="69850" dist="43180" dir="5400000" sx="0" sy="0">
                              <a:srgbClr val="000000">
                                <a:alpha val="65000"/>
                              </a:srgbClr>
                            </a:outerShdw>
                          </a:effectLst>
                          <a:latin typeface="+mn-lt"/>
                          <a:ea typeface="Calibri"/>
                          <a:cs typeface="Times New Roman"/>
                        </a:rPr>
                        <a:t> </a:t>
                      </a:r>
                      <a:endParaRPr lang="en-US" sz="2000" dirty="0">
                        <a:ln>
                          <a:solidFill>
                            <a:srgbClr val="002060"/>
                          </a:solidFill>
                        </a:ln>
                        <a:effectLst/>
                        <a:latin typeface="+mn-lt"/>
                        <a:ea typeface="Calibri"/>
                        <a:cs typeface="Times New Roman"/>
                      </a:endParaRPr>
                    </a:p>
                    <a:p>
                      <a:pPr marL="0" marR="0" lvl="0" indent="0">
                        <a:lnSpc>
                          <a:spcPct val="115000"/>
                        </a:lnSpc>
                        <a:spcBef>
                          <a:spcPts val="0"/>
                        </a:spcBef>
                        <a:spcAft>
                          <a:spcPts val="0"/>
                        </a:spcAft>
                        <a:buFont typeface="+mj-lt"/>
                        <a:buNone/>
                      </a:pPr>
                      <a:endParaRPr lang="en-US" sz="1600" dirty="0">
                        <a:effectLst/>
                        <a:latin typeface="Calibri"/>
                        <a:ea typeface="Calibri"/>
                        <a:cs typeface="Times New Roman"/>
                      </a:endParaRPr>
                    </a:p>
                  </a:txBody>
                  <a:tcPr marL="68580" marR="68580" marT="0" marB="0">
                    <a:cell3D prstMaterial="dkEdge">
                      <a:bevel/>
                      <a:lightRig rig="flood" dir="t"/>
                    </a:cell3D>
                  </a:tcPr>
                </a:tc>
                <a:extLst>
                  <a:ext uri="{0D108BD9-81ED-4DB2-BD59-A6C34878D82A}">
                    <a16:rowId xmlns="" xmlns:a16="http://schemas.microsoft.com/office/drawing/2014/main" val="10001"/>
                  </a:ext>
                </a:extLst>
              </a:tr>
            </a:tbl>
          </a:graphicData>
        </a:graphic>
      </p:graphicFrame>
      <p:sp>
        <p:nvSpPr>
          <p:cNvPr id="4" name="TextBox 3"/>
          <p:cNvSpPr txBox="1"/>
          <p:nvPr/>
        </p:nvSpPr>
        <p:spPr>
          <a:xfrm>
            <a:off x="467544" y="44624"/>
            <a:ext cx="8208912"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solidFill>
                  <a:schemeClr val="bg1"/>
                </a:solidFill>
                <a:latin typeface="Berlin Sans FB Demi" panose="020E0802020502020306" pitchFamily="34" charset="0"/>
              </a:rPr>
              <a:t>Lev 23:32 (d, e)</a:t>
            </a:r>
          </a:p>
        </p:txBody>
      </p:sp>
      <p:sp>
        <p:nvSpPr>
          <p:cNvPr id="17" name="Rectangle 16"/>
          <p:cNvSpPr/>
          <p:nvPr/>
        </p:nvSpPr>
        <p:spPr>
          <a:xfrm>
            <a:off x="8828583" y="1702002"/>
            <a:ext cx="3122623" cy="39703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a:ln w="11430">
                  <a:solidFill>
                    <a:schemeClr val="bg1"/>
                  </a:solidFill>
                </a:ln>
                <a:solidFill>
                  <a:schemeClr val="bg1"/>
                </a:solidFill>
                <a:effectLst>
                  <a:outerShdw blurRad="50800" dist="39000" dir="5460000" algn="tl">
                    <a:srgbClr val="000000">
                      <a:alpha val="38000"/>
                    </a:srgbClr>
                  </a:outerShdw>
                </a:effectLst>
                <a:latin typeface="Segoe Print" pitchFamily="2" charset="0"/>
              </a:rPr>
              <a:t>Don’t forget the “affliction” context to </a:t>
            </a:r>
            <a:br>
              <a:rPr lang="en-US" sz="2800" b="1" cap="none" spc="0" dirty="0">
                <a:ln w="11430">
                  <a:solidFill>
                    <a:schemeClr val="bg1"/>
                  </a:solidFill>
                </a:ln>
                <a:solidFill>
                  <a:schemeClr val="bg1"/>
                </a:solidFill>
                <a:effectLst>
                  <a:outerShdw blurRad="50800" dist="39000" dir="5460000" algn="tl">
                    <a:srgbClr val="000000">
                      <a:alpha val="38000"/>
                    </a:srgbClr>
                  </a:outerShdw>
                </a:effectLst>
                <a:latin typeface="Segoe Print" pitchFamily="2" charset="0"/>
              </a:rPr>
            </a:br>
            <a:r>
              <a:rPr lang="en-US" sz="2800" b="1" cap="none" spc="0" dirty="0">
                <a:ln w="11430">
                  <a:solidFill>
                    <a:schemeClr val="bg1"/>
                  </a:solidFill>
                </a:ln>
                <a:solidFill>
                  <a:schemeClr val="bg1"/>
                </a:solidFill>
                <a:effectLst>
                  <a:outerShdw blurRad="50800" dist="39000" dir="5460000" algn="tl">
                    <a:srgbClr val="000000">
                      <a:alpha val="38000"/>
                    </a:srgbClr>
                  </a:outerShdw>
                </a:effectLst>
                <a:latin typeface="Segoe Print" pitchFamily="2" charset="0"/>
              </a:rPr>
              <a:t>avoid all defaults </a:t>
            </a:r>
            <a:br>
              <a:rPr lang="en-US" sz="2800" b="1" cap="none" spc="0" dirty="0">
                <a:ln w="11430">
                  <a:solidFill>
                    <a:schemeClr val="bg1"/>
                  </a:solidFill>
                </a:ln>
                <a:solidFill>
                  <a:schemeClr val="bg1"/>
                </a:solidFill>
                <a:effectLst>
                  <a:outerShdw blurRad="50800" dist="39000" dir="5460000" algn="tl">
                    <a:srgbClr val="000000">
                      <a:alpha val="38000"/>
                    </a:srgbClr>
                  </a:outerShdw>
                </a:effectLst>
                <a:latin typeface="Segoe Print" pitchFamily="2" charset="0"/>
              </a:rPr>
            </a:br>
            <a:r>
              <a:rPr lang="en-US" sz="2800" b="1" cap="none" spc="0" dirty="0">
                <a:ln w="11430">
                  <a:solidFill>
                    <a:schemeClr val="bg1"/>
                  </a:solidFill>
                </a:ln>
                <a:solidFill>
                  <a:schemeClr val="bg1"/>
                </a:solidFill>
                <a:effectLst>
                  <a:outerShdw blurRad="50800" dist="39000" dir="5460000" algn="tl">
                    <a:srgbClr val="000000">
                      <a:alpha val="38000"/>
                    </a:srgbClr>
                  </a:outerShdw>
                </a:effectLst>
                <a:latin typeface="Segoe Print" pitchFamily="2" charset="0"/>
              </a:rPr>
              <a:t>to a sunset commencement as many have been taught!</a:t>
            </a:r>
          </a:p>
        </p:txBody>
      </p:sp>
    </p:spTree>
    <p:extLst>
      <p:ext uri="{BB962C8B-B14F-4D97-AF65-F5344CB8AC3E}">
        <p14:creationId xmlns:p14="http://schemas.microsoft.com/office/powerpoint/2010/main" val="39088766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9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B87E4-7748-4117-92E5-790DAABEC644}" type="slidenum">
              <a:rPr lang="en-US" smtClean="0">
                <a:solidFill>
                  <a:schemeClr val="bg1"/>
                </a:solidFill>
              </a:rPr>
              <a:pPr/>
              <a:t>88</a:t>
            </a:fld>
            <a:endParaRPr lang="en-US" dirty="0">
              <a:solidFill>
                <a:schemeClr val="bg1"/>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1298471807"/>
              </p:ext>
            </p:extLst>
          </p:nvPr>
        </p:nvGraphicFramePr>
        <p:xfrm>
          <a:off x="467544" y="692150"/>
          <a:ext cx="8208912" cy="5509768"/>
        </p:xfrm>
        <a:graphic>
          <a:graphicData uri="http://schemas.openxmlformats.org/drawingml/2006/table">
            <a:tbl>
              <a:tblPr firstRow="1" bandRow="1">
                <a:tableStyleId>{7DF18680-E054-41AD-8BC1-D1AEF772440D}</a:tableStyleId>
              </a:tblPr>
              <a:tblGrid>
                <a:gridCol w="504056">
                  <a:extLst>
                    <a:ext uri="{9D8B030D-6E8A-4147-A177-3AD203B41FA5}">
                      <a16:colId xmlns="" xmlns:a16="http://schemas.microsoft.com/office/drawing/2014/main" val="20000"/>
                    </a:ext>
                  </a:extLst>
                </a:gridCol>
                <a:gridCol w="3384376">
                  <a:extLst>
                    <a:ext uri="{9D8B030D-6E8A-4147-A177-3AD203B41FA5}">
                      <a16:colId xmlns="" xmlns:a16="http://schemas.microsoft.com/office/drawing/2014/main" val="20001"/>
                    </a:ext>
                  </a:extLst>
                </a:gridCol>
                <a:gridCol w="4320480">
                  <a:extLst>
                    <a:ext uri="{9D8B030D-6E8A-4147-A177-3AD203B41FA5}">
                      <a16:colId xmlns="" xmlns:a16="http://schemas.microsoft.com/office/drawing/2014/main" val="20002"/>
                    </a:ext>
                  </a:extLst>
                </a:gridCol>
              </a:tblGrid>
              <a:tr h="370840">
                <a:tc>
                  <a:txBody>
                    <a:bodyPr/>
                    <a:lstStyle/>
                    <a:p>
                      <a:endParaRPr lang="en-US" dirty="0"/>
                    </a:p>
                  </a:txBody>
                  <a:tcPr>
                    <a:cell3D prstMaterial="dkEdge">
                      <a:bevel/>
                      <a:lightRig rig="flood" dir="t"/>
                    </a:cell3D>
                  </a:tcPr>
                </a:tc>
                <a:tc>
                  <a:txBody>
                    <a:bodyPr/>
                    <a:lstStyle/>
                    <a:p>
                      <a:pPr algn="ctr"/>
                      <a:r>
                        <a:rPr lang="en-US" b="1" dirty="0">
                          <a:solidFill>
                            <a:srgbClr val="FFFF00"/>
                          </a:solidFill>
                        </a:rPr>
                        <a:t>Content</a:t>
                      </a:r>
                      <a:r>
                        <a:rPr lang="en-US" b="1" baseline="0" dirty="0"/>
                        <a:t> of Verse</a:t>
                      </a:r>
                      <a:endParaRPr lang="en-US" b="1" dirty="0"/>
                    </a:p>
                  </a:txBody>
                  <a:tcPr>
                    <a:cell3D prstMaterial="dkEdge">
                      <a:bevel/>
                      <a:lightRig rig="flood" dir="t"/>
                    </a:cell3D>
                  </a:tcPr>
                </a:tc>
                <a:tc>
                  <a:txBody>
                    <a:bodyPr/>
                    <a:lstStyle/>
                    <a:p>
                      <a:pPr algn="ctr"/>
                      <a:r>
                        <a:rPr lang="en-US" b="1" dirty="0">
                          <a:solidFill>
                            <a:srgbClr val="C4FB81"/>
                          </a:solidFill>
                        </a:rPr>
                        <a:t>Context</a:t>
                      </a:r>
                      <a:r>
                        <a:rPr lang="en-US" b="1" baseline="0" dirty="0"/>
                        <a:t> of Verse</a:t>
                      </a:r>
                      <a:endParaRPr lang="en-US" b="1" dirty="0"/>
                    </a:p>
                  </a:txBody>
                  <a:tcPr>
                    <a:cell3D prstMaterial="dkEdge">
                      <a:bevel/>
                      <a:lightRig rig="flood" dir="t"/>
                    </a:cell3D>
                  </a:tcPr>
                </a:tc>
                <a:extLst>
                  <a:ext uri="{0D108BD9-81ED-4DB2-BD59-A6C34878D82A}">
                    <a16:rowId xmlns="" xmlns:a16="http://schemas.microsoft.com/office/drawing/2014/main" val="10000"/>
                  </a:ext>
                </a:extLst>
              </a:tr>
              <a:tr h="370840">
                <a:tc>
                  <a:txBody>
                    <a:bodyPr/>
                    <a:lstStyle/>
                    <a:p>
                      <a:r>
                        <a:rPr lang="en-US" dirty="0"/>
                        <a:t>32</a:t>
                      </a:r>
                    </a:p>
                    <a:p>
                      <a:r>
                        <a:rPr lang="en-US" sz="500" dirty="0"/>
                        <a:t> </a:t>
                      </a:r>
                    </a:p>
                    <a:p>
                      <a:pPr algn="ctr"/>
                      <a:r>
                        <a:rPr lang="en-US" sz="2400" dirty="0"/>
                        <a:t>f.</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1400" dirty="0"/>
                    </a:p>
                    <a:p>
                      <a:endParaRPr lang="en-US" sz="2400" dirty="0"/>
                    </a:p>
                    <a:p>
                      <a:pPr algn="ctr"/>
                      <a:r>
                        <a:rPr lang="en-US" sz="2400" dirty="0"/>
                        <a:t>g</a:t>
                      </a:r>
                      <a:r>
                        <a:rPr lang="en-US" dirty="0"/>
                        <a:t>.</a:t>
                      </a:r>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
                      </a:r>
                      <a:br>
                        <a:rPr lang="en-US" sz="2400" kern="1200" dirty="0">
                          <a:solidFill>
                            <a:schemeClr val="dk1"/>
                          </a:solidFill>
                          <a:effectLst/>
                          <a:latin typeface="+mn-lt"/>
                          <a:ea typeface="+mn-ea"/>
                          <a:cs typeface="+mn-cs"/>
                        </a:rPr>
                      </a:br>
                      <a:r>
                        <a:rPr lang="en-US" sz="2400" b="1" kern="1200" dirty="0">
                          <a:ln>
                            <a:solidFill>
                              <a:schemeClr val="accent6">
                                <a:lumMod val="50000"/>
                              </a:schemeClr>
                            </a:solidFill>
                          </a:ln>
                          <a:solidFill>
                            <a:srgbClr val="00B050"/>
                          </a:solidFill>
                          <a:effectLst/>
                          <a:latin typeface="+mn-lt"/>
                          <a:ea typeface="+mn-ea"/>
                          <a:cs typeface="+mn-cs"/>
                        </a:rPr>
                        <a:t>from even unto even,</a:t>
                      </a:r>
                      <a:r>
                        <a:rPr lang="en-US" sz="2400" b="1" kern="1200" dirty="0">
                          <a:solidFill>
                            <a:schemeClr val="dk1"/>
                          </a:solidFill>
                          <a:effectLst/>
                          <a:latin typeface="+mn-lt"/>
                          <a:ea typeface="+mn-ea"/>
                          <a:cs typeface="+mn-cs"/>
                        </a:rPr>
                        <a:t> </a:t>
                      </a:r>
                      <a:br>
                        <a:rPr lang="en-US" sz="2400" b="1" kern="1200" dirty="0">
                          <a:solidFill>
                            <a:schemeClr val="dk1"/>
                          </a:solidFill>
                          <a:effectLst/>
                          <a:latin typeface="+mn-lt"/>
                          <a:ea typeface="+mn-ea"/>
                          <a:cs typeface="+mn-cs"/>
                        </a:rPr>
                      </a:br>
                      <a:r>
                        <a:rPr lang="en-US" sz="2400" b="1" kern="1200" dirty="0">
                          <a:solidFill>
                            <a:schemeClr val="dk1"/>
                          </a:solidFill>
                          <a:effectLst/>
                          <a:latin typeface="+mn-lt"/>
                          <a:ea typeface="+mn-ea"/>
                          <a:cs typeface="+mn-cs"/>
                        </a:rPr>
                        <a:t/>
                      </a:r>
                      <a:br>
                        <a:rPr lang="en-US" sz="2400" b="1" kern="1200" dirty="0">
                          <a:solidFill>
                            <a:schemeClr val="dk1"/>
                          </a:solidFill>
                          <a:effectLst/>
                          <a:latin typeface="+mn-lt"/>
                          <a:ea typeface="+mn-ea"/>
                          <a:cs typeface="+mn-cs"/>
                        </a:rPr>
                      </a:br>
                      <a:endParaRPr lang="en-US" sz="2400" b="1"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
                      </a:r>
                      <a:br>
                        <a:rPr lang="en-US" sz="2400" kern="1200" dirty="0">
                          <a:solidFill>
                            <a:schemeClr val="dk1"/>
                          </a:solidFill>
                          <a:effectLst/>
                          <a:latin typeface="+mn-lt"/>
                          <a:ea typeface="+mn-ea"/>
                          <a:cs typeface="+mn-cs"/>
                        </a:rPr>
                      </a:br>
                      <a:r>
                        <a:rPr lang="en-US" sz="2400" kern="1200" dirty="0">
                          <a:solidFill>
                            <a:schemeClr val="dk1"/>
                          </a:solidFill>
                          <a:effectLst/>
                          <a:latin typeface="+mn-lt"/>
                          <a:ea typeface="+mn-ea"/>
                          <a:cs typeface="+mn-cs"/>
                        </a:rPr>
                        <a:t>shall ye celebrate </a:t>
                      </a:r>
                      <a:r>
                        <a:rPr lang="en-US" sz="2000" kern="1200" dirty="0">
                          <a:solidFill>
                            <a:srgbClr val="C00000"/>
                          </a:solidFill>
                          <a:effectLst/>
                          <a:latin typeface="+mn-lt"/>
                          <a:ea typeface="+mn-ea"/>
                          <a:cs typeface="+mn-cs"/>
                        </a:rPr>
                        <a:t>[desist from work; be still &amp; quiet]</a:t>
                      </a:r>
                      <a:r>
                        <a:rPr lang="en-US" sz="2400" kern="1200" dirty="0">
                          <a:solidFill>
                            <a:schemeClr val="dk1"/>
                          </a:solidFill>
                          <a:effectLst/>
                          <a:latin typeface="+mn-lt"/>
                          <a:ea typeface="+mn-ea"/>
                          <a:cs typeface="+mn-cs"/>
                        </a:rPr>
                        <a:t> your Sabbath.</a:t>
                      </a:r>
                      <a:endParaRPr lang="en-US" sz="1800" kern="1200" dirty="0">
                        <a:solidFill>
                          <a:schemeClr val="dk1"/>
                        </a:solidFill>
                        <a:effectLst/>
                        <a:latin typeface="+mn-lt"/>
                        <a:ea typeface="+mn-ea"/>
                        <a:cs typeface="+mn-cs"/>
                      </a:endParaRPr>
                    </a:p>
                    <a:p>
                      <a:endParaRPr lang="en-US" dirty="0"/>
                    </a:p>
                  </a:txBody>
                  <a:tcPr>
                    <a:cell3D prstMaterial="dkEdge">
                      <a:bevel/>
                      <a:lightRig rig="flood" dir="t"/>
                    </a:cell3D>
                  </a:tcPr>
                </a:tc>
                <a:tc>
                  <a:txBody>
                    <a:bodyPr/>
                    <a:lstStyle/>
                    <a:p>
                      <a:pPr marL="0" marR="0" lvl="0" indent="0">
                        <a:lnSpc>
                          <a:spcPct val="115000"/>
                        </a:lnSpc>
                        <a:spcBef>
                          <a:spcPts val="0"/>
                        </a:spcBef>
                        <a:spcAft>
                          <a:spcPts val="0"/>
                        </a:spcAft>
                        <a:buFont typeface="+mj-lt"/>
                        <a:buNone/>
                      </a:pPr>
                      <a:endParaRPr lang="en-US" sz="1800" b="1" u="sng" dirty="0">
                        <a:ln>
                          <a:noFill/>
                        </a:ln>
                        <a:solidFill>
                          <a:srgbClr val="0070C0"/>
                        </a:solidFill>
                        <a:effectLst>
                          <a:outerShdw blurRad="69850" dist="43180" dir="5400000" sx="0" sy="0">
                            <a:srgbClr val="000000">
                              <a:alpha val="65000"/>
                            </a:srgbClr>
                          </a:outerShdw>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2400" b="1" u="sng" dirty="0">
                          <a:ln>
                            <a:solidFill>
                              <a:srgbClr val="002060"/>
                            </a:solidFill>
                          </a:ln>
                          <a:solidFill>
                            <a:srgbClr val="0070C0"/>
                          </a:solidFill>
                          <a:effectLst>
                            <a:outerShdw blurRad="69850" dist="43180" dir="5400000" sx="0" sy="0">
                              <a:srgbClr val="000000">
                                <a:alpha val="65000"/>
                              </a:srgbClr>
                            </a:outerShdw>
                          </a:effectLst>
                          <a:latin typeface="+mn-lt"/>
                          <a:ea typeface="Calibri"/>
                          <a:cs typeface="Times New Roman"/>
                        </a:rPr>
                        <a:t>Len</a:t>
                      </a:r>
                      <a:r>
                        <a:rPr lang="en-US" sz="2400" b="1" u="none" dirty="0">
                          <a:ln>
                            <a:solidFill>
                              <a:srgbClr val="002060"/>
                            </a:solidFill>
                          </a:ln>
                          <a:solidFill>
                            <a:srgbClr val="0070C0"/>
                          </a:solidFill>
                          <a:effectLst>
                            <a:outerShdw blurRad="69850" dist="43180" dir="5400000" sx="0" sy="0">
                              <a:srgbClr val="000000">
                                <a:alpha val="65000"/>
                              </a:srgbClr>
                            </a:outerShdw>
                          </a:effectLst>
                          <a:latin typeface="+mn-lt"/>
                          <a:ea typeface="Calibri"/>
                          <a:cs typeface="Times New Roman"/>
                        </a:rPr>
                        <a:t>g</a:t>
                      </a:r>
                      <a:r>
                        <a:rPr lang="en-US" sz="2400" b="1" u="sng" dirty="0">
                          <a:ln>
                            <a:solidFill>
                              <a:srgbClr val="002060"/>
                            </a:solidFill>
                          </a:ln>
                          <a:solidFill>
                            <a:srgbClr val="0070C0"/>
                          </a:solidFill>
                          <a:effectLst>
                            <a:outerShdw blurRad="69850" dist="43180" dir="5400000" sx="0" sy="0">
                              <a:srgbClr val="000000">
                                <a:alpha val="65000"/>
                              </a:srgbClr>
                            </a:outerShdw>
                          </a:effectLst>
                          <a:latin typeface="+mn-lt"/>
                          <a:ea typeface="Calibri"/>
                          <a:cs typeface="Times New Roman"/>
                        </a:rPr>
                        <a:t>th of time for</a:t>
                      </a:r>
                      <a:r>
                        <a:rPr lang="en-US" sz="2400" dirty="0">
                          <a:ln>
                            <a:solidFill>
                              <a:srgbClr val="002060"/>
                            </a:solidFill>
                          </a:ln>
                          <a:solidFill>
                            <a:srgbClr val="0070C0"/>
                          </a:solidFill>
                          <a:effectLst>
                            <a:outerShdw blurRad="69850" dist="43180" dir="5400000" sx="0" sy="0">
                              <a:srgbClr val="000000">
                                <a:alpha val="65000"/>
                              </a:srgbClr>
                            </a:outerShdw>
                          </a:effectLst>
                          <a:latin typeface="+mn-lt"/>
                          <a:ea typeface="Calibri"/>
                          <a:cs typeface="Times New Roman"/>
                        </a:rPr>
                        <a:t> </a:t>
                      </a:r>
                      <a:r>
                        <a:rPr lang="en-US" sz="2400" dirty="0">
                          <a:ln>
                            <a:solidFill>
                              <a:schemeClr val="accent6">
                                <a:lumMod val="50000"/>
                              </a:schemeClr>
                            </a:solidFill>
                          </a:ln>
                          <a:solidFill>
                            <a:srgbClr val="00B050"/>
                          </a:solidFill>
                          <a:effectLst>
                            <a:outerShdw blurRad="69850" dist="43180" dir="5400000" sx="0" sy="0">
                              <a:srgbClr val="000000">
                                <a:alpha val="65000"/>
                              </a:srgbClr>
                            </a:outerShdw>
                          </a:effectLst>
                          <a:latin typeface="+mn-lt"/>
                          <a:ea typeface="Calibri"/>
                          <a:cs typeface="Times New Roman"/>
                        </a:rPr>
                        <a:t>“</a:t>
                      </a:r>
                      <a:r>
                        <a:rPr lang="en-US" sz="2400" b="1" u="sng" dirty="0">
                          <a:ln>
                            <a:solidFill>
                              <a:schemeClr val="accent6">
                                <a:lumMod val="50000"/>
                              </a:schemeClr>
                            </a:solidFill>
                          </a:ln>
                          <a:solidFill>
                            <a:srgbClr val="00B050"/>
                          </a:solidFill>
                          <a:effectLst/>
                          <a:latin typeface="+mn-lt"/>
                          <a:ea typeface="Calibri"/>
                          <a:cs typeface="Times New Roman"/>
                        </a:rPr>
                        <a:t>affliction </a:t>
                      </a:r>
                      <a:r>
                        <a:rPr lang="en-US" sz="2400" b="1" u="sng" dirty="0">
                          <a:ln>
                            <a:solidFill>
                              <a:schemeClr val="accent6">
                                <a:lumMod val="50000"/>
                              </a:schemeClr>
                            </a:solidFill>
                          </a:ln>
                          <a:solidFill>
                            <a:srgbClr val="00B050"/>
                          </a:solidFill>
                          <a:effectLst>
                            <a:outerShdw blurRad="69850" dist="43180" dir="5400000" sx="0" sy="0">
                              <a:srgbClr val="000000">
                                <a:alpha val="65000"/>
                              </a:srgbClr>
                            </a:outerShdw>
                          </a:effectLst>
                          <a:latin typeface="+mn-lt"/>
                          <a:ea typeface="Calibri"/>
                          <a:cs typeface="Times New Roman"/>
                        </a:rPr>
                        <a:t>re</a:t>
                      </a:r>
                      <a:r>
                        <a:rPr lang="en-US" sz="2400" b="1" u="none" dirty="0">
                          <a:ln>
                            <a:solidFill>
                              <a:schemeClr val="accent6">
                                <a:lumMod val="50000"/>
                              </a:schemeClr>
                            </a:solidFill>
                          </a:ln>
                          <a:solidFill>
                            <a:srgbClr val="00B050"/>
                          </a:solidFill>
                          <a:effectLst>
                            <a:outerShdw blurRad="69850" dist="43180" dir="5400000" sx="0" sy="0">
                              <a:srgbClr val="000000">
                                <a:alpha val="65000"/>
                              </a:srgbClr>
                            </a:outerShdw>
                          </a:effectLst>
                          <a:latin typeface="+mn-lt"/>
                          <a:ea typeface="Calibri"/>
                          <a:cs typeface="Times New Roman"/>
                        </a:rPr>
                        <a:t>q</a:t>
                      </a:r>
                      <a:r>
                        <a:rPr lang="en-US" sz="2400" b="1" u="sng" dirty="0">
                          <a:ln>
                            <a:solidFill>
                              <a:schemeClr val="accent6">
                                <a:lumMod val="50000"/>
                              </a:schemeClr>
                            </a:solidFill>
                          </a:ln>
                          <a:solidFill>
                            <a:srgbClr val="00B050"/>
                          </a:solidFill>
                          <a:effectLst>
                            <a:outerShdw blurRad="69850" dist="43180" dir="5400000" sx="0" sy="0">
                              <a:srgbClr val="000000">
                                <a:alpha val="65000"/>
                              </a:srgbClr>
                            </a:outerShdw>
                          </a:effectLst>
                          <a:latin typeface="+mn-lt"/>
                          <a:ea typeface="Calibri"/>
                          <a:cs typeface="Times New Roman"/>
                        </a:rPr>
                        <a:t>uirement</a:t>
                      </a:r>
                      <a:r>
                        <a:rPr lang="en-US" sz="2400" dirty="0">
                          <a:ln>
                            <a:solidFill>
                              <a:schemeClr val="accent6">
                                <a:lumMod val="50000"/>
                              </a:schemeClr>
                            </a:solidFill>
                          </a:ln>
                          <a:solidFill>
                            <a:srgbClr val="00B050"/>
                          </a:solidFill>
                          <a:effectLst>
                            <a:outerShdw blurRad="69850" dist="43180" dir="5400000" sx="0" sy="0">
                              <a:srgbClr val="000000">
                                <a:alpha val="65000"/>
                              </a:srgbClr>
                            </a:outerShdw>
                          </a:effectLst>
                          <a:latin typeface="+mn-lt"/>
                          <a:ea typeface="Calibri"/>
                          <a:cs typeface="Times New Roman"/>
                        </a:rPr>
                        <a:t>”</a:t>
                      </a:r>
                      <a:r>
                        <a:rPr lang="en-US" sz="2400" dirty="0">
                          <a:ln>
                            <a:solidFill>
                              <a:srgbClr val="002060"/>
                            </a:solidFill>
                          </a:ln>
                          <a:solidFill>
                            <a:srgbClr val="0070C0"/>
                          </a:solidFill>
                          <a:effectLst>
                            <a:outerShdw blurRad="69850" dist="43180" dir="5400000" sx="0" sy="0">
                              <a:srgbClr val="000000">
                                <a:alpha val="65000"/>
                              </a:srgbClr>
                            </a:outerShdw>
                          </a:effectLst>
                          <a:latin typeface="+mn-lt"/>
                          <a:ea typeface="Calibri"/>
                          <a:cs typeface="Times New Roman"/>
                        </a:rPr>
                        <a:t> - </a:t>
                      </a:r>
                      <a:r>
                        <a:rPr lang="en-US" sz="22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The context has not changed from </a:t>
                      </a:r>
                      <a:r>
                        <a:rPr lang="en-US" sz="2200" b="1" dirty="0">
                          <a:ln>
                            <a:solidFill>
                              <a:schemeClr val="accent6">
                                <a:lumMod val="50000"/>
                              </a:schemeClr>
                            </a:solidFill>
                          </a:ln>
                          <a:solidFill>
                            <a:srgbClr val="00B050"/>
                          </a:solidFill>
                          <a:effectLst/>
                          <a:latin typeface="+mn-lt"/>
                          <a:ea typeface="Calibri"/>
                          <a:cs typeface="Times New Roman"/>
                        </a:rPr>
                        <a:t>affliction</a:t>
                      </a:r>
                      <a:r>
                        <a:rPr lang="en-US" sz="22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 – it lasts 24 hours from </a:t>
                      </a:r>
                      <a:r>
                        <a:rPr lang="en-US" sz="2200" b="1" dirty="0">
                          <a:ln>
                            <a:solidFill>
                              <a:schemeClr val="accent6">
                                <a:lumMod val="50000"/>
                              </a:schemeClr>
                            </a:solidFill>
                          </a:ln>
                          <a:solidFill>
                            <a:srgbClr val="00B050"/>
                          </a:solidFill>
                          <a:effectLst>
                            <a:outerShdw blurRad="69850" dist="43180" dir="5400000" sx="0" sy="0">
                              <a:srgbClr val="000000">
                                <a:alpha val="65000"/>
                              </a:srgbClr>
                            </a:outerShdw>
                          </a:effectLst>
                          <a:latin typeface="+mn-lt"/>
                          <a:ea typeface="Calibri"/>
                          <a:cs typeface="Times New Roman"/>
                        </a:rPr>
                        <a:t>the “even” of the 9</a:t>
                      </a:r>
                      <a:r>
                        <a:rPr lang="en-US" sz="2200" b="1" baseline="30000" dirty="0">
                          <a:ln>
                            <a:solidFill>
                              <a:schemeClr val="accent6">
                                <a:lumMod val="50000"/>
                              </a:schemeClr>
                            </a:solidFill>
                          </a:ln>
                          <a:solidFill>
                            <a:srgbClr val="00B050"/>
                          </a:solidFill>
                          <a:effectLst>
                            <a:outerShdw blurRad="69850" dist="43180" dir="5400000" sx="0" sy="0">
                              <a:srgbClr val="000000">
                                <a:alpha val="65000"/>
                              </a:srgbClr>
                            </a:outerShdw>
                          </a:effectLst>
                          <a:latin typeface="+mn-lt"/>
                          <a:ea typeface="Calibri"/>
                          <a:cs typeface="Times New Roman"/>
                        </a:rPr>
                        <a:t>th</a:t>
                      </a:r>
                      <a:r>
                        <a:rPr lang="en-US" sz="2200" b="1" dirty="0">
                          <a:ln>
                            <a:solidFill>
                              <a:schemeClr val="accent6">
                                <a:lumMod val="50000"/>
                              </a:schemeClr>
                            </a:solidFill>
                          </a:ln>
                          <a:solidFill>
                            <a:srgbClr val="00B050"/>
                          </a:solidFill>
                          <a:effectLst>
                            <a:outerShdw blurRad="69850" dist="43180" dir="5400000" sx="0" sy="0">
                              <a:srgbClr val="000000">
                                <a:alpha val="65000"/>
                              </a:srgbClr>
                            </a:outerShdw>
                          </a:effectLst>
                          <a:latin typeface="+mn-lt"/>
                          <a:ea typeface="Calibri"/>
                          <a:cs typeface="Times New Roman"/>
                        </a:rPr>
                        <a:t> day</a:t>
                      </a:r>
                      <a:r>
                        <a:rPr lang="en-US" sz="22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 until </a:t>
                      </a:r>
                      <a:r>
                        <a:rPr lang="en-US" sz="2200" b="1" dirty="0">
                          <a:ln>
                            <a:solidFill>
                              <a:srgbClr val="002060"/>
                            </a:solidFill>
                          </a:ln>
                          <a:solidFill>
                            <a:srgbClr val="0070C0"/>
                          </a:solidFill>
                          <a:effectLst>
                            <a:outerShdw blurRad="69850" dist="43180" dir="5400000" sx="0" sy="0">
                              <a:srgbClr val="000000">
                                <a:alpha val="65000"/>
                              </a:srgbClr>
                            </a:outerShdw>
                          </a:effectLst>
                          <a:latin typeface="+mn-lt"/>
                          <a:ea typeface="Calibri"/>
                          <a:cs typeface="Times New Roman"/>
                        </a:rPr>
                        <a:t>the “even” on the 10</a:t>
                      </a:r>
                      <a:r>
                        <a:rPr lang="en-US" sz="2200" b="1" baseline="30000" dirty="0">
                          <a:ln>
                            <a:solidFill>
                              <a:srgbClr val="002060"/>
                            </a:solidFill>
                          </a:ln>
                          <a:solidFill>
                            <a:srgbClr val="0070C0"/>
                          </a:solidFill>
                          <a:effectLst>
                            <a:outerShdw blurRad="69850" dist="43180" dir="5400000" sx="0" sy="0">
                              <a:srgbClr val="000000">
                                <a:alpha val="65000"/>
                              </a:srgbClr>
                            </a:outerShdw>
                          </a:effectLst>
                          <a:latin typeface="+mn-lt"/>
                          <a:ea typeface="Calibri"/>
                          <a:cs typeface="Times New Roman"/>
                        </a:rPr>
                        <a:t>th</a:t>
                      </a:r>
                      <a:r>
                        <a:rPr lang="en-US" sz="2200" b="1" dirty="0">
                          <a:ln>
                            <a:solidFill>
                              <a:srgbClr val="002060"/>
                            </a:solidFill>
                          </a:ln>
                          <a:solidFill>
                            <a:srgbClr val="0070C0"/>
                          </a:solidFill>
                          <a:effectLst>
                            <a:outerShdw blurRad="69850" dist="43180" dir="5400000" sx="0" sy="0">
                              <a:srgbClr val="000000">
                                <a:alpha val="65000"/>
                              </a:srgbClr>
                            </a:outerShdw>
                          </a:effectLst>
                          <a:latin typeface="+mn-lt"/>
                          <a:ea typeface="Calibri"/>
                          <a:cs typeface="Times New Roman"/>
                        </a:rPr>
                        <a:t> Day of Atonement.</a:t>
                      </a:r>
                      <a:br>
                        <a:rPr lang="en-US" sz="2200" b="1" dirty="0">
                          <a:ln>
                            <a:solidFill>
                              <a:srgbClr val="002060"/>
                            </a:solidFill>
                          </a:ln>
                          <a:solidFill>
                            <a:srgbClr val="0070C0"/>
                          </a:solidFill>
                          <a:effectLst>
                            <a:outerShdw blurRad="69850" dist="43180" dir="5400000" sx="0" sy="0">
                              <a:srgbClr val="000000">
                                <a:alpha val="65000"/>
                              </a:srgbClr>
                            </a:outerShdw>
                          </a:effectLst>
                          <a:latin typeface="+mn-lt"/>
                          <a:ea typeface="Calibri"/>
                          <a:cs typeface="Times New Roman"/>
                        </a:rPr>
                      </a:br>
                      <a:r>
                        <a:rPr lang="en-US" sz="22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
                      </a:r>
                      <a:br>
                        <a:rPr lang="en-US" sz="22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br>
                      <a:endParaRPr lang="en-US" sz="2200" dirty="0">
                        <a:ln>
                          <a:solidFill>
                            <a:srgbClr val="002060"/>
                          </a:solidFill>
                        </a:ln>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2400" b="1" u="sng" dirty="0">
                          <a:ln>
                            <a:solidFill>
                              <a:srgbClr val="002060"/>
                            </a:solidFill>
                          </a:ln>
                          <a:solidFill>
                            <a:srgbClr val="0070C0"/>
                          </a:solidFill>
                          <a:effectLst>
                            <a:outerShdw blurRad="69850" dist="43180" dir="5400000" sx="0" sy="0">
                              <a:srgbClr val="000000">
                                <a:alpha val="65000"/>
                              </a:srgbClr>
                            </a:outerShdw>
                          </a:effectLst>
                          <a:latin typeface="+mn-lt"/>
                          <a:ea typeface="Calibri"/>
                          <a:cs typeface="Times New Roman"/>
                        </a:rPr>
                        <a:t>Declaration</a:t>
                      </a:r>
                      <a:r>
                        <a:rPr lang="en-US" sz="2400" dirty="0">
                          <a:ln>
                            <a:solidFill>
                              <a:srgbClr val="002060"/>
                            </a:solidFill>
                          </a:ln>
                          <a:solidFill>
                            <a:srgbClr val="0070C0"/>
                          </a:solidFill>
                          <a:effectLst>
                            <a:outerShdw blurRad="69850" dist="43180" dir="5400000" sx="0" sy="0">
                              <a:srgbClr val="000000">
                                <a:alpha val="65000"/>
                              </a:srgbClr>
                            </a:outerShdw>
                          </a:effectLst>
                          <a:latin typeface="+mn-lt"/>
                          <a:ea typeface="Calibri"/>
                          <a:cs typeface="Times New Roman"/>
                        </a:rPr>
                        <a:t>:  </a:t>
                      </a:r>
                      <a:r>
                        <a:rPr lang="en-US" sz="2200" b="1" dirty="0">
                          <a:ln>
                            <a:solidFill>
                              <a:schemeClr val="accent6">
                                <a:lumMod val="50000"/>
                              </a:schemeClr>
                            </a:solidFill>
                          </a:ln>
                          <a:solidFill>
                            <a:srgbClr val="00B050"/>
                          </a:solidFill>
                          <a:effectLst/>
                          <a:latin typeface="+mn-lt"/>
                          <a:ea typeface="Calibri"/>
                          <a:cs typeface="Times New Roman"/>
                        </a:rPr>
                        <a:t>affliction</a:t>
                      </a:r>
                      <a:r>
                        <a:rPr lang="en-US" sz="2200" b="0" dirty="0">
                          <a:ln>
                            <a:solidFill>
                              <a:srgbClr val="002060"/>
                            </a:solidFill>
                          </a:ln>
                          <a:solidFill>
                            <a:srgbClr val="00B050"/>
                          </a:solidFill>
                          <a:effectLst>
                            <a:outerShdw blurRad="38100" dist="38100" dir="2700000" algn="tl">
                              <a:srgbClr val="000000">
                                <a:alpha val="43137"/>
                              </a:srgbClr>
                            </a:outerShdw>
                          </a:effectLst>
                          <a:latin typeface="+mn-lt"/>
                          <a:ea typeface="Calibri"/>
                          <a:cs typeface="Times New Roman"/>
                        </a:rPr>
                        <a:t> </a:t>
                      </a:r>
                      <a:r>
                        <a:rPr lang="en-US" sz="22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of </a:t>
                      </a:r>
                      <a:br>
                        <a:rPr lang="en-US" sz="22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br>
                      <a:r>
                        <a:rPr lang="en-US" sz="22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one’s soul begins 12 hours in advance for the </a:t>
                      </a:r>
                      <a:r>
                        <a:rPr lang="en-US" sz="2200" b="1" dirty="0">
                          <a:ln>
                            <a:solidFill>
                              <a:srgbClr val="002060"/>
                            </a:solidFill>
                          </a:ln>
                          <a:solidFill>
                            <a:srgbClr val="0070C0"/>
                          </a:solidFill>
                          <a:effectLst/>
                          <a:latin typeface="+mn-lt"/>
                          <a:ea typeface="Calibri"/>
                          <a:cs typeface="Times New Roman"/>
                        </a:rPr>
                        <a:t>celebration</a:t>
                      </a:r>
                      <a:r>
                        <a:rPr lang="en-US" sz="2200" b="1" dirty="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 of Atonement </a:t>
                      </a:r>
                      <a:r>
                        <a:rPr lang="en-US" sz="2200" b="1" dirty="0" smtClean="0">
                          <a:ln>
                            <a:solidFill>
                              <a:srgbClr val="002060"/>
                            </a:solidFill>
                          </a:ln>
                          <a:solidFill>
                            <a:srgbClr val="7030A0"/>
                          </a:solidFill>
                          <a:effectLst>
                            <a:outerShdw blurRad="69850" dist="43180" dir="5400000" sx="0" sy="0">
                              <a:srgbClr val="000000">
                                <a:alpha val="65000"/>
                              </a:srgbClr>
                            </a:outerShdw>
                          </a:effectLst>
                          <a:latin typeface="+mn-lt"/>
                          <a:ea typeface="Calibri"/>
                          <a:cs typeface="Times New Roman"/>
                        </a:rPr>
                        <a:t>Shabbat.  </a:t>
                      </a:r>
                      <a:endParaRPr lang="en-US" sz="2200" kern="1200" dirty="0">
                        <a:ln>
                          <a:solidFill>
                            <a:srgbClr val="002060"/>
                          </a:solidFill>
                        </a:ln>
                        <a:solidFill>
                          <a:srgbClr val="0070C0"/>
                        </a:solidFill>
                        <a:effectLst/>
                        <a:latin typeface="+mn-lt"/>
                        <a:ea typeface="+mn-ea"/>
                        <a:cs typeface="+mn-cs"/>
                      </a:endParaRPr>
                    </a:p>
                  </a:txBody>
                  <a:tcPr>
                    <a:cell3D prstMaterial="dkEdge">
                      <a:bevel/>
                      <a:lightRig rig="flood" dir="t"/>
                    </a:cell3D>
                  </a:tcPr>
                </a:tc>
                <a:extLst>
                  <a:ext uri="{0D108BD9-81ED-4DB2-BD59-A6C34878D82A}">
                    <a16:rowId xmlns="" xmlns:a16="http://schemas.microsoft.com/office/drawing/2014/main" val="10001"/>
                  </a:ext>
                </a:extLst>
              </a:tr>
            </a:tbl>
          </a:graphicData>
        </a:graphic>
      </p:graphicFrame>
      <p:sp>
        <p:nvSpPr>
          <p:cNvPr id="4" name="TextBox 3"/>
          <p:cNvSpPr txBox="1"/>
          <p:nvPr/>
        </p:nvSpPr>
        <p:spPr>
          <a:xfrm>
            <a:off x="467544" y="0"/>
            <a:ext cx="8208912"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solidFill>
                  <a:schemeClr val="bg1"/>
                </a:solidFill>
                <a:latin typeface="Berlin Sans FB Demi" panose="020E0802020502020306" pitchFamily="34" charset="0"/>
              </a:rPr>
              <a:t>Lev 23:32 (f, g)</a:t>
            </a:r>
          </a:p>
        </p:txBody>
      </p:sp>
      <p:pic>
        <p:nvPicPr>
          <p:cNvPr id="5" name="Content Placeholder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0062" y="1895904"/>
            <a:ext cx="2247976" cy="2721816"/>
          </a:xfrm>
          <a:prstGeom prst="rect">
            <a:avLst/>
          </a:prstGeom>
          <a:effectLst>
            <a:softEdge rad="127000"/>
          </a:effectLst>
        </p:spPr>
      </p:pic>
      <p:sp>
        <p:nvSpPr>
          <p:cNvPr id="18" name="Rectangle 17"/>
          <p:cNvSpPr/>
          <p:nvPr/>
        </p:nvSpPr>
        <p:spPr>
          <a:xfrm>
            <a:off x="8760002" y="422523"/>
            <a:ext cx="3122623" cy="267765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a:ln w="11430">
                  <a:solidFill>
                    <a:srgbClr val="00B0F0"/>
                  </a:solidFill>
                </a:ln>
                <a:solidFill>
                  <a:srgbClr val="00B0F0"/>
                </a:solidFill>
                <a:effectLst>
                  <a:outerShdw blurRad="50800" dist="39000" dir="5460000" algn="tl">
                    <a:srgbClr val="000000">
                      <a:alpha val="38000"/>
                    </a:srgbClr>
                  </a:outerShdw>
                </a:effectLst>
                <a:latin typeface="Segoe Print" pitchFamily="2" charset="0"/>
              </a:rPr>
              <a:t>Q:</a:t>
            </a:r>
            <a:r>
              <a:rPr lang="en-US" sz="2800" b="1" cap="none" spc="0" dirty="0">
                <a:ln w="11430">
                  <a:solidFill>
                    <a:schemeClr val="bg1"/>
                  </a:solidFill>
                </a:ln>
                <a:solidFill>
                  <a:schemeClr val="bg1"/>
                </a:solidFill>
                <a:effectLst>
                  <a:outerShdw blurRad="50800" dist="39000" dir="5460000" algn="tl">
                    <a:srgbClr val="000000">
                      <a:alpha val="38000"/>
                    </a:srgbClr>
                  </a:outerShdw>
                </a:effectLst>
                <a:latin typeface="Segoe Print" pitchFamily="2" charset="0"/>
              </a:rPr>
              <a:t> What percentage of words in </a:t>
            </a:r>
            <a:r>
              <a:rPr lang="en-US" sz="2800" b="1" cap="none" spc="0" dirty="0" err="1">
                <a:ln w="11430">
                  <a:solidFill>
                    <a:schemeClr val="bg1"/>
                  </a:solidFill>
                </a:ln>
                <a:solidFill>
                  <a:schemeClr val="bg1"/>
                </a:solidFill>
                <a:effectLst>
                  <a:outerShdw blurRad="50800" dist="39000" dir="5460000" algn="tl">
                    <a:srgbClr val="000000">
                      <a:alpha val="38000"/>
                    </a:srgbClr>
                  </a:outerShdw>
                </a:effectLst>
                <a:latin typeface="Segoe Print" pitchFamily="2" charset="0"/>
              </a:rPr>
              <a:t>vs</a:t>
            </a:r>
            <a:r>
              <a:rPr lang="en-US" sz="2800" b="1" cap="none" spc="0" dirty="0">
                <a:ln w="11430">
                  <a:solidFill>
                    <a:schemeClr val="bg1"/>
                  </a:solidFill>
                </a:ln>
                <a:solidFill>
                  <a:schemeClr val="bg1"/>
                </a:solidFill>
                <a:effectLst>
                  <a:outerShdw blurRad="50800" dist="39000" dir="5460000" algn="tl">
                    <a:srgbClr val="000000">
                      <a:alpha val="38000"/>
                    </a:srgbClr>
                  </a:outerShdw>
                </a:effectLst>
                <a:latin typeface="Segoe Print" pitchFamily="2" charset="0"/>
              </a:rPr>
              <a:t> 32 referred to the context of “affliction”?</a:t>
            </a:r>
          </a:p>
        </p:txBody>
      </p:sp>
      <p:sp>
        <p:nvSpPr>
          <p:cNvPr id="21" name="Rectangle 20"/>
          <p:cNvSpPr/>
          <p:nvPr/>
        </p:nvSpPr>
        <p:spPr>
          <a:xfrm>
            <a:off x="8760002" y="3122403"/>
            <a:ext cx="3122623"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002060"/>
                  </a:solidFill>
                </a:ln>
                <a:solidFill>
                  <a:srgbClr val="00B0F0"/>
                </a:solidFill>
                <a:effectLst>
                  <a:glow rad="292100">
                    <a:schemeClr val="bg1">
                      <a:alpha val="80000"/>
                    </a:schemeClr>
                  </a:glow>
                  <a:outerShdw blurRad="50800" dist="39000" dir="5460000" algn="tl">
                    <a:srgbClr val="000000">
                      <a:alpha val="38000"/>
                    </a:srgbClr>
                  </a:outerShdw>
                </a:effectLst>
                <a:latin typeface="Segoe Print" pitchFamily="2" charset="0"/>
              </a:rPr>
              <a:t>A: </a:t>
            </a:r>
            <a:r>
              <a:rPr lang="en-US" sz="4000" b="1" cap="none" spc="0" dirty="0" smtClean="0">
                <a:ln w="11430">
                  <a:solidFill>
                    <a:srgbClr val="002060"/>
                  </a:solidFill>
                </a:ln>
                <a:solidFill>
                  <a:srgbClr val="00B0F0"/>
                </a:solidFill>
                <a:effectLst>
                  <a:glow rad="292100">
                    <a:schemeClr val="bg1">
                      <a:alpha val="80000"/>
                    </a:schemeClr>
                  </a:glow>
                  <a:outerShdw blurRad="50800" dist="39000" dir="5460000" algn="tl">
                    <a:srgbClr val="000000">
                      <a:alpha val="38000"/>
                    </a:srgbClr>
                  </a:outerShdw>
                </a:effectLst>
                <a:latin typeface="Segoe Print" pitchFamily="2" charset="0"/>
              </a:rPr>
              <a:t>60</a:t>
            </a:r>
            <a:r>
              <a:rPr lang="en-US" sz="4000" b="1" cap="none" spc="0" dirty="0">
                <a:ln w="11430">
                  <a:solidFill>
                    <a:srgbClr val="002060"/>
                  </a:solidFill>
                </a:ln>
                <a:solidFill>
                  <a:srgbClr val="00B0F0"/>
                </a:solidFill>
                <a:effectLst>
                  <a:glow rad="292100">
                    <a:schemeClr val="bg1">
                      <a:alpha val="80000"/>
                    </a:schemeClr>
                  </a:glow>
                  <a:outerShdw blurRad="50800" dist="39000" dir="5460000" algn="tl">
                    <a:srgbClr val="000000">
                      <a:alpha val="38000"/>
                    </a:srgbClr>
                  </a:outerShdw>
                </a:effectLst>
                <a:latin typeface="Segoe Print" pitchFamily="2" charset="0"/>
              </a:rPr>
              <a:t>%</a:t>
            </a:r>
          </a:p>
          <a:p>
            <a:pPr algn="ctr"/>
            <a:endParaRPr lang="en-US" b="1" dirty="0">
              <a:ln w="11430">
                <a:solidFill>
                  <a:srgbClr val="002060"/>
                </a:solidFill>
              </a:ln>
              <a:solidFill>
                <a:srgbClr val="C00000"/>
              </a:solidFill>
              <a:effectLst>
                <a:glow rad="292100">
                  <a:schemeClr val="bg1">
                    <a:alpha val="80000"/>
                  </a:schemeClr>
                </a:glow>
                <a:outerShdw blurRad="50800" dist="39000" dir="5460000" algn="tl">
                  <a:srgbClr val="000000">
                    <a:alpha val="38000"/>
                  </a:srgbClr>
                </a:outerShdw>
              </a:effectLst>
              <a:latin typeface="Segoe Print" pitchFamily="2" charset="0"/>
            </a:endParaRPr>
          </a:p>
          <a:p>
            <a:pPr algn="ctr"/>
            <a:r>
              <a:rPr lang="en-US" sz="3200" b="1" dirty="0" err="1">
                <a:ln w="11430">
                  <a:solidFill>
                    <a:srgbClr val="002060"/>
                  </a:solidFill>
                </a:ln>
                <a:solidFill>
                  <a:srgbClr val="C00000"/>
                </a:solidFill>
                <a:effectLst>
                  <a:glow rad="292100">
                    <a:schemeClr val="bg1">
                      <a:alpha val="80000"/>
                    </a:schemeClr>
                  </a:glow>
                  <a:outerShdw blurRad="50800" dist="39000" dir="5460000" algn="tl">
                    <a:srgbClr val="000000">
                      <a:alpha val="38000"/>
                    </a:srgbClr>
                  </a:outerShdw>
                </a:effectLst>
                <a:latin typeface="Segoe Print" pitchFamily="2" charset="0"/>
              </a:rPr>
              <a:t>Vs</a:t>
            </a:r>
            <a:r>
              <a:rPr lang="en-US" sz="3200" b="1" dirty="0">
                <a:ln w="11430">
                  <a:solidFill>
                    <a:srgbClr val="002060"/>
                  </a:solidFill>
                </a:ln>
                <a:solidFill>
                  <a:srgbClr val="C00000"/>
                </a:solidFill>
                <a:effectLst>
                  <a:glow rad="292100">
                    <a:schemeClr val="bg1">
                      <a:alpha val="80000"/>
                    </a:schemeClr>
                  </a:glow>
                  <a:outerShdw blurRad="50800" dist="39000" dir="5460000" algn="tl">
                    <a:srgbClr val="000000">
                      <a:alpha val="38000"/>
                    </a:srgbClr>
                  </a:outerShdw>
                </a:effectLst>
                <a:latin typeface="Segoe Print" pitchFamily="2" charset="0"/>
              </a:rPr>
              <a:t> 32 is </a:t>
            </a:r>
            <a:br>
              <a:rPr lang="en-US" sz="3200" b="1" dirty="0">
                <a:ln w="11430">
                  <a:solidFill>
                    <a:srgbClr val="002060"/>
                  </a:solidFill>
                </a:ln>
                <a:solidFill>
                  <a:srgbClr val="C00000"/>
                </a:solidFill>
                <a:effectLst>
                  <a:glow rad="292100">
                    <a:schemeClr val="bg1">
                      <a:alpha val="80000"/>
                    </a:schemeClr>
                  </a:glow>
                  <a:outerShdw blurRad="50800" dist="39000" dir="5460000" algn="tl">
                    <a:srgbClr val="000000">
                      <a:alpha val="38000"/>
                    </a:srgbClr>
                  </a:outerShdw>
                </a:effectLst>
                <a:latin typeface="Segoe Print" pitchFamily="2" charset="0"/>
              </a:rPr>
            </a:br>
            <a:r>
              <a:rPr lang="en-US" sz="3200" b="1" dirty="0">
                <a:ln w="11430">
                  <a:solidFill>
                    <a:srgbClr val="002060"/>
                  </a:solidFill>
                </a:ln>
                <a:solidFill>
                  <a:srgbClr val="C00000"/>
                </a:solidFill>
                <a:effectLst>
                  <a:glow rad="292100">
                    <a:schemeClr val="bg1">
                      <a:alpha val="80000"/>
                    </a:schemeClr>
                  </a:glow>
                  <a:outerShdw blurRad="50800" dist="39000" dir="5460000" algn="tl">
                    <a:srgbClr val="000000">
                      <a:alpha val="38000"/>
                    </a:srgbClr>
                  </a:outerShdw>
                </a:effectLst>
                <a:latin typeface="Segoe Print" pitchFamily="2" charset="0"/>
              </a:rPr>
              <a:t>not about </a:t>
            </a:r>
            <a:br>
              <a:rPr lang="en-US" sz="3200" b="1" dirty="0">
                <a:ln w="11430">
                  <a:solidFill>
                    <a:srgbClr val="002060"/>
                  </a:solidFill>
                </a:ln>
                <a:solidFill>
                  <a:srgbClr val="C00000"/>
                </a:solidFill>
                <a:effectLst>
                  <a:glow rad="292100">
                    <a:schemeClr val="bg1">
                      <a:alpha val="80000"/>
                    </a:schemeClr>
                  </a:glow>
                  <a:outerShdw blurRad="50800" dist="39000" dir="5460000" algn="tl">
                    <a:srgbClr val="000000">
                      <a:alpha val="38000"/>
                    </a:srgbClr>
                  </a:outerShdw>
                </a:effectLst>
                <a:latin typeface="Segoe Print" pitchFamily="2" charset="0"/>
              </a:rPr>
            </a:br>
            <a:r>
              <a:rPr lang="en-US" sz="3200" b="1" dirty="0">
                <a:ln w="11430">
                  <a:solidFill>
                    <a:srgbClr val="002060"/>
                  </a:solidFill>
                </a:ln>
                <a:solidFill>
                  <a:srgbClr val="C00000"/>
                </a:solidFill>
                <a:effectLst>
                  <a:glow rad="292100">
                    <a:schemeClr val="bg1">
                      <a:alpha val="80000"/>
                    </a:schemeClr>
                  </a:glow>
                  <a:outerShdw blurRad="50800" dist="39000" dir="5460000" algn="tl">
                    <a:srgbClr val="000000">
                      <a:alpha val="38000"/>
                    </a:srgbClr>
                  </a:outerShdw>
                </a:effectLst>
                <a:latin typeface="Segoe Print" pitchFamily="2" charset="0"/>
              </a:rPr>
              <a:t>a sunset </a:t>
            </a:r>
            <a:br>
              <a:rPr lang="en-US" sz="3200" b="1" dirty="0">
                <a:ln w="11430">
                  <a:solidFill>
                    <a:srgbClr val="002060"/>
                  </a:solidFill>
                </a:ln>
                <a:solidFill>
                  <a:srgbClr val="C00000"/>
                </a:solidFill>
                <a:effectLst>
                  <a:glow rad="292100">
                    <a:schemeClr val="bg1">
                      <a:alpha val="80000"/>
                    </a:schemeClr>
                  </a:glow>
                  <a:outerShdw blurRad="50800" dist="39000" dir="5460000" algn="tl">
                    <a:srgbClr val="000000">
                      <a:alpha val="38000"/>
                    </a:srgbClr>
                  </a:outerShdw>
                </a:effectLst>
                <a:latin typeface="Segoe Print" pitchFamily="2" charset="0"/>
              </a:rPr>
            </a:br>
            <a:r>
              <a:rPr lang="en-US" sz="3200" b="1" dirty="0">
                <a:ln w="11430">
                  <a:solidFill>
                    <a:srgbClr val="002060"/>
                  </a:solidFill>
                </a:ln>
                <a:solidFill>
                  <a:srgbClr val="C00000"/>
                </a:solidFill>
                <a:effectLst>
                  <a:glow rad="292100">
                    <a:schemeClr val="bg1">
                      <a:alpha val="80000"/>
                    </a:schemeClr>
                  </a:glow>
                  <a:outerShdw blurRad="50800" dist="39000" dir="5460000" algn="tl">
                    <a:srgbClr val="000000">
                      <a:alpha val="38000"/>
                    </a:srgbClr>
                  </a:outerShdw>
                </a:effectLst>
                <a:latin typeface="Segoe Print" pitchFamily="2" charset="0"/>
              </a:rPr>
              <a:t>day-start!</a:t>
            </a:r>
            <a:endParaRPr lang="en-US" sz="3200" b="1" cap="none" spc="0" dirty="0">
              <a:ln w="11430">
                <a:solidFill>
                  <a:srgbClr val="002060"/>
                </a:solidFill>
              </a:ln>
              <a:solidFill>
                <a:srgbClr val="C00000"/>
              </a:solidFill>
              <a:effectLst>
                <a:glow rad="292100">
                  <a:schemeClr val="bg1">
                    <a:alpha val="80000"/>
                  </a:schemeClr>
                </a:glow>
                <a:outerShdw blurRad="50800" dist="39000" dir="5460000" algn="tl">
                  <a:srgbClr val="000000">
                    <a:alpha val="38000"/>
                  </a:srgbClr>
                </a:outerShdw>
              </a:effectLst>
              <a:latin typeface="Segoe Print" pitchFamily="2" charset="0"/>
            </a:endParaRPr>
          </a:p>
        </p:txBody>
      </p:sp>
      <p:sp>
        <p:nvSpPr>
          <p:cNvPr id="8" name="Rectangle 7"/>
          <p:cNvSpPr/>
          <p:nvPr/>
        </p:nvSpPr>
        <p:spPr>
          <a:xfrm>
            <a:off x="12458700" y="839059"/>
            <a:ext cx="6096000" cy="5909310"/>
          </a:xfrm>
          <a:prstGeom prst="rect">
            <a:avLst/>
          </a:prstGeom>
          <a:solidFill>
            <a:schemeClr val="accent6">
              <a:lumMod val="20000"/>
              <a:lumOff val="80000"/>
            </a:schemeClr>
          </a:solidFill>
        </p:spPr>
        <p:txBody>
          <a:bodyPr>
            <a:spAutoFit/>
          </a:bodyPr>
          <a:lstStyle/>
          <a:p>
            <a:r>
              <a:rPr lang="en-CA" sz="1200" b="1" baseline="30000" dirty="0">
                <a:solidFill>
                  <a:srgbClr val="000000"/>
                </a:solidFill>
                <a:latin typeface="Segoe UI" panose="020B0502040204020203" pitchFamily="34" charset="0"/>
                <a:ea typeface="Times New Roman" panose="02020603050405020304" pitchFamily="18" charset="0"/>
              </a:rPr>
              <a:t>23 </a:t>
            </a:r>
            <a:r>
              <a:rPr lang="en-CA" sz="1200" dirty="0">
                <a:solidFill>
                  <a:srgbClr val="000000"/>
                </a:solidFill>
                <a:latin typeface="Segoe UI" panose="020B0502040204020203" pitchFamily="34" charset="0"/>
                <a:ea typeface="Times New Roman" panose="02020603050405020304" pitchFamily="18" charset="0"/>
              </a:rPr>
              <a:t>And the </a:t>
            </a:r>
            <a:r>
              <a:rPr lang="en-CA" sz="1200" cap="small" dirty="0">
                <a:solidFill>
                  <a:srgbClr val="000000"/>
                </a:solidFill>
                <a:latin typeface="Segoe UI" panose="020B0502040204020203" pitchFamily="34" charset="0"/>
                <a:ea typeface="Times New Roman" panose="02020603050405020304" pitchFamily="18" charset="0"/>
              </a:rPr>
              <a:t>Lord</a:t>
            </a:r>
            <a:r>
              <a:rPr lang="en-CA" sz="1200" dirty="0">
                <a:solidFill>
                  <a:srgbClr val="000000"/>
                </a:solidFill>
                <a:latin typeface="Segoe UI" panose="020B0502040204020203" pitchFamily="34" charset="0"/>
                <a:ea typeface="Times New Roman" panose="02020603050405020304" pitchFamily="18" charset="0"/>
              </a:rPr>
              <a:t> </a:t>
            </a:r>
            <a:r>
              <a:rPr lang="en-CA" sz="1200" dirty="0" err="1">
                <a:solidFill>
                  <a:srgbClr val="000000"/>
                </a:solidFill>
                <a:latin typeface="Segoe UI" panose="020B0502040204020203" pitchFamily="34" charset="0"/>
                <a:ea typeface="Times New Roman" panose="02020603050405020304" pitchFamily="18" charset="0"/>
              </a:rPr>
              <a:t>spake</a:t>
            </a:r>
            <a:r>
              <a:rPr lang="en-CA" sz="1200" dirty="0">
                <a:solidFill>
                  <a:srgbClr val="000000"/>
                </a:solidFill>
                <a:latin typeface="Segoe UI" panose="020B0502040204020203" pitchFamily="34" charset="0"/>
                <a:ea typeface="Times New Roman" panose="02020603050405020304" pitchFamily="18" charset="0"/>
              </a:rPr>
              <a:t> unto Moses, saying,</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24 </a:t>
            </a:r>
            <a:r>
              <a:rPr lang="en-CA" sz="1200" dirty="0">
                <a:solidFill>
                  <a:srgbClr val="000000"/>
                </a:solidFill>
                <a:latin typeface="Segoe UI" panose="020B0502040204020203" pitchFamily="34" charset="0"/>
                <a:ea typeface="Times New Roman" panose="02020603050405020304" pitchFamily="18" charset="0"/>
              </a:rPr>
              <a:t>Speak unto the children of Israel, saying, In the seventh month, in the first day of the month, shall ye have a </a:t>
            </a:r>
            <a:r>
              <a:rPr lang="en-CA" sz="1200" dirty="0" err="1">
                <a:solidFill>
                  <a:srgbClr val="000000"/>
                </a:solidFill>
                <a:latin typeface="Segoe UI" panose="020B0502040204020203" pitchFamily="34" charset="0"/>
                <a:ea typeface="Times New Roman" panose="02020603050405020304" pitchFamily="18" charset="0"/>
              </a:rPr>
              <a:t>sabbath</a:t>
            </a:r>
            <a:r>
              <a:rPr lang="en-CA" sz="1200" dirty="0">
                <a:solidFill>
                  <a:srgbClr val="000000"/>
                </a:solidFill>
                <a:latin typeface="Segoe UI" panose="020B0502040204020203" pitchFamily="34" charset="0"/>
                <a:ea typeface="Times New Roman" panose="02020603050405020304" pitchFamily="18" charset="0"/>
              </a:rPr>
              <a:t>, a memorial of blowing of trumpets, an holy convocation.</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25 </a:t>
            </a:r>
            <a:r>
              <a:rPr lang="en-CA" sz="1200" dirty="0">
                <a:solidFill>
                  <a:srgbClr val="000000"/>
                </a:solidFill>
                <a:latin typeface="Segoe UI" panose="020B0502040204020203" pitchFamily="34" charset="0"/>
                <a:ea typeface="Times New Roman" panose="02020603050405020304" pitchFamily="18" charset="0"/>
              </a:rPr>
              <a:t>Ye shall do no servile work therein: but ye shall offer an offering made by fire unto the </a:t>
            </a:r>
            <a:r>
              <a:rPr lang="en-CA" sz="1200" cap="small" dirty="0">
                <a:solidFill>
                  <a:srgbClr val="000000"/>
                </a:solidFill>
                <a:latin typeface="Segoe UI" panose="020B0502040204020203" pitchFamily="34" charset="0"/>
                <a:ea typeface="Times New Roman" panose="02020603050405020304" pitchFamily="18" charset="0"/>
              </a:rPr>
              <a:t>Lord</a:t>
            </a:r>
            <a:r>
              <a:rPr lang="en-CA" sz="1200" dirty="0">
                <a:solidFill>
                  <a:srgbClr val="000000"/>
                </a:solidFill>
                <a:latin typeface="Segoe UI" panose="020B0502040204020203" pitchFamily="34" charset="0"/>
                <a:ea typeface="Times New Roman" panose="02020603050405020304" pitchFamily="18" charset="0"/>
              </a:rPr>
              <a:t>.</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26 </a:t>
            </a:r>
            <a:r>
              <a:rPr lang="en-CA" sz="1200" dirty="0">
                <a:solidFill>
                  <a:srgbClr val="000000"/>
                </a:solidFill>
                <a:latin typeface="Segoe UI" panose="020B0502040204020203" pitchFamily="34" charset="0"/>
                <a:ea typeface="Times New Roman" panose="02020603050405020304" pitchFamily="18" charset="0"/>
              </a:rPr>
              <a:t>And the </a:t>
            </a:r>
            <a:r>
              <a:rPr lang="en-CA" sz="1200" cap="small" dirty="0">
                <a:solidFill>
                  <a:srgbClr val="000000"/>
                </a:solidFill>
                <a:latin typeface="Segoe UI" panose="020B0502040204020203" pitchFamily="34" charset="0"/>
                <a:ea typeface="Times New Roman" panose="02020603050405020304" pitchFamily="18" charset="0"/>
              </a:rPr>
              <a:t>Lord</a:t>
            </a:r>
            <a:r>
              <a:rPr lang="en-CA" sz="1200" dirty="0">
                <a:solidFill>
                  <a:srgbClr val="000000"/>
                </a:solidFill>
                <a:latin typeface="Segoe UI" panose="020B0502040204020203" pitchFamily="34" charset="0"/>
                <a:ea typeface="Times New Roman" panose="02020603050405020304" pitchFamily="18" charset="0"/>
              </a:rPr>
              <a:t> </a:t>
            </a:r>
            <a:r>
              <a:rPr lang="en-CA" sz="1200" dirty="0" err="1">
                <a:solidFill>
                  <a:srgbClr val="000000"/>
                </a:solidFill>
                <a:latin typeface="Segoe UI" panose="020B0502040204020203" pitchFamily="34" charset="0"/>
                <a:ea typeface="Times New Roman" panose="02020603050405020304" pitchFamily="18" charset="0"/>
              </a:rPr>
              <a:t>spake</a:t>
            </a:r>
            <a:r>
              <a:rPr lang="en-CA" sz="1200" dirty="0">
                <a:solidFill>
                  <a:srgbClr val="000000"/>
                </a:solidFill>
                <a:latin typeface="Segoe UI" panose="020B0502040204020203" pitchFamily="34" charset="0"/>
                <a:ea typeface="Times New Roman" panose="02020603050405020304" pitchFamily="18" charset="0"/>
              </a:rPr>
              <a:t> unto Moses, saying,</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27 </a:t>
            </a:r>
            <a:r>
              <a:rPr lang="en-CA" sz="1200" dirty="0">
                <a:solidFill>
                  <a:srgbClr val="000000"/>
                </a:solidFill>
                <a:latin typeface="Segoe UI" panose="020B0502040204020203" pitchFamily="34" charset="0"/>
                <a:ea typeface="Times New Roman" panose="02020603050405020304" pitchFamily="18" charset="0"/>
              </a:rPr>
              <a:t>Also on the tenth day of this seventh month there shall be a day of atonement: it shall be an holy convocation unto you; and ye shall afflict your souls, and offer an offering made by fire unto the </a:t>
            </a:r>
            <a:r>
              <a:rPr lang="en-CA" sz="1200" cap="small" dirty="0">
                <a:solidFill>
                  <a:srgbClr val="000000"/>
                </a:solidFill>
                <a:latin typeface="Segoe UI" panose="020B0502040204020203" pitchFamily="34" charset="0"/>
                <a:ea typeface="Times New Roman" panose="02020603050405020304" pitchFamily="18" charset="0"/>
              </a:rPr>
              <a:t>Lord</a:t>
            </a:r>
            <a:r>
              <a:rPr lang="en-CA" sz="1200" dirty="0">
                <a:solidFill>
                  <a:srgbClr val="000000"/>
                </a:solidFill>
                <a:latin typeface="Segoe UI" panose="020B0502040204020203" pitchFamily="34" charset="0"/>
                <a:ea typeface="Times New Roman" panose="02020603050405020304" pitchFamily="18" charset="0"/>
              </a:rPr>
              <a:t>.</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28 </a:t>
            </a:r>
            <a:r>
              <a:rPr lang="en-CA" sz="1200" dirty="0">
                <a:solidFill>
                  <a:srgbClr val="000000"/>
                </a:solidFill>
                <a:latin typeface="Segoe UI" panose="020B0502040204020203" pitchFamily="34" charset="0"/>
                <a:ea typeface="Times New Roman" panose="02020603050405020304" pitchFamily="18" charset="0"/>
              </a:rPr>
              <a:t>And ye shall do no work in that same day: for it is a day of atonement, to make an atonement for you before the </a:t>
            </a:r>
            <a:r>
              <a:rPr lang="en-CA" sz="1200" cap="small" dirty="0">
                <a:solidFill>
                  <a:srgbClr val="000000"/>
                </a:solidFill>
                <a:latin typeface="Segoe UI" panose="020B0502040204020203" pitchFamily="34" charset="0"/>
                <a:ea typeface="Times New Roman" panose="02020603050405020304" pitchFamily="18" charset="0"/>
              </a:rPr>
              <a:t>Lord</a:t>
            </a:r>
            <a:r>
              <a:rPr lang="en-CA" sz="1200" dirty="0">
                <a:solidFill>
                  <a:srgbClr val="000000"/>
                </a:solidFill>
                <a:latin typeface="Segoe UI" panose="020B0502040204020203" pitchFamily="34" charset="0"/>
                <a:ea typeface="Times New Roman" panose="02020603050405020304" pitchFamily="18" charset="0"/>
              </a:rPr>
              <a:t> your God.</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29 </a:t>
            </a:r>
            <a:r>
              <a:rPr lang="en-CA" sz="1200" dirty="0">
                <a:solidFill>
                  <a:srgbClr val="000000"/>
                </a:solidFill>
                <a:latin typeface="Segoe UI" panose="020B0502040204020203" pitchFamily="34" charset="0"/>
                <a:ea typeface="Times New Roman" panose="02020603050405020304" pitchFamily="18" charset="0"/>
              </a:rPr>
              <a:t>For whatsoever soul it be that shall not be afflicted in that same day, he shall be cut off from among his people.</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30 </a:t>
            </a:r>
            <a:r>
              <a:rPr lang="en-CA" sz="1200" dirty="0">
                <a:solidFill>
                  <a:srgbClr val="000000"/>
                </a:solidFill>
                <a:latin typeface="Segoe UI" panose="020B0502040204020203" pitchFamily="34" charset="0"/>
                <a:ea typeface="Times New Roman" panose="02020603050405020304" pitchFamily="18" charset="0"/>
              </a:rPr>
              <a:t>And whatsoever soul it be that doeth any work in that same day, the same soul will I destroy from among his people.</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31 </a:t>
            </a:r>
            <a:r>
              <a:rPr lang="en-CA" sz="1200" dirty="0">
                <a:solidFill>
                  <a:srgbClr val="000000"/>
                </a:solidFill>
                <a:latin typeface="Segoe UI" panose="020B0502040204020203" pitchFamily="34" charset="0"/>
                <a:ea typeface="Times New Roman" panose="02020603050405020304" pitchFamily="18" charset="0"/>
              </a:rPr>
              <a:t>Ye shall do no manner of work: it shall be a statute for ever throughout your generations in all your dwellings.</a:t>
            </a:r>
            <a:endParaRPr lang="en-CA" sz="1200" dirty="0">
              <a:latin typeface="Times New Roman" panose="02020603050405020304" pitchFamily="18" charset="0"/>
              <a:ea typeface="Times New Roman" panose="02020603050405020304" pitchFamily="18" charset="0"/>
            </a:endParaRPr>
          </a:p>
          <a:p>
            <a:r>
              <a:rPr lang="en-CA" sz="1200" b="1" baseline="30000" dirty="0">
                <a:solidFill>
                  <a:srgbClr val="000000"/>
                </a:solidFill>
                <a:latin typeface="Segoe UI" panose="020B0502040204020203" pitchFamily="34" charset="0"/>
                <a:ea typeface="Times New Roman" panose="02020603050405020304" pitchFamily="18" charset="0"/>
              </a:rPr>
              <a:t>32 </a:t>
            </a:r>
            <a:r>
              <a:rPr lang="en-CA" sz="1200" dirty="0">
                <a:solidFill>
                  <a:srgbClr val="000000"/>
                </a:solidFill>
                <a:latin typeface="Segoe UI" panose="020B0502040204020203" pitchFamily="34" charset="0"/>
                <a:ea typeface="Times New Roman" panose="02020603050405020304" pitchFamily="18" charset="0"/>
              </a:rPr>
              <a:t>It shall be unto you a </a:t>
            </a:r>
            <a:r>
              <a:rPr lang="en-CA" sz="1200" dirty="0" err="1">
                <a:solidFill>
                  <a:srgbClr val="000000"/>
                </a:solidFill>
                <a:latin typeface="Segoe UI" panose="020B0502040204020203" pitchFamily="34" charset="0"/>
                <a:ea typeface="Times New Roman" panose="02020603050405020304" pitchFamily="18" charset="0"/>
              </a:rPr>
              <a:t>sabbath</a:t>
            </a:r>
            <a:r>
              <a:rPr lang="en-CA" sz="1200" dirty="0">
                <a:solidFill>
                  <a:srgbClr val="000000"/>
                </a:solidFill>
                <a:latin typeface="Segoe UI" panose="020B0502040204020203" pitchFamily="34" charset="0"/>
                <a:ea typeface="Times New Roman" panose="02020603050405020304" pitchFamily="18" charset="0"/>
              </a:rPr>
              <a:t> of rest, and ye shall afflict your souls: in the ninth day of the month at even, from even unto even, shall ye celebrate your </a:t>
            </a:r>
            <a:r>
              <a:rPr lang="en-CA" sz="1200" dirty="0" err="1">
                <a:solidFill>
                  <a:srgbClr val="000000"/>
                </a:solidFill>
                <a:latin typeface="Segoe UI" panose="020B0502040204020203" pitchFamily="34" charset="0"/>
                <a:ea typeface="Times New Roman" panose="02020603050405020304" pitchFamily="18" charset="0"/>
              </a:rPr>
              <a:t>sabbath</a:t>
            </a:r>
            <a:r>
              <a:rPr lang="en-CA" sz="1200" dirty="0">
                <a:solidFill>
                  <a:srgbClr val="000000"/>
                </a:solidFill>
                <a:latin typeface="Segoe UI" panose="020B0502040204020203" pitchFamily="34" charset="0"/>
                <a:ea typeface="Times New Roman" panose="02020603050405020304" pitchFamily="18" charset="0"/>
              </a:rPr>
              <a:t>.</a:t>
            </a:r>
            <a:endParaRPr lang="en-CA" sz="1200" dirty="0">
              <a:latin typeface="Times New Roman" panose="02020603050405020304" pitchFamily="18" charset="0"/>
              <a:ea typeface="Times New Roman" panose="02020603050405020304" pitchFamily="18" charset="0"/>
            </a:endParaRPr>
          </a:p>
          <a:p>
            <a:r>
              <a:rPr lang="en-CA" sz="1200" dirty="0">
                <a:solidFill>
                  <a:srgbClr val="000000"/>
                </a:solidFill>
                <a:latin typeface="Segoe UI" panose="020B0502040204020203" pitchFamily="34" charset="0"/>
                <a:ea typeface="Times New Roman" panose="02020603050405020304" pitchFamily="18" charset="0"/>
              </a:rPr>
              <a:t> </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233 words … 13 words = 1/2 %  0.055%</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9 words = 0.038%</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 </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 32:  33 words … </a:t>
            </a:r>
            <a:r>
              <a:rPr lang="en-CA" dirty="0" err="1">
                <a:solidFill>
                  <a:srgbClr val="000000"/>
                </a:solidFill>
                <a:latin typeface="Segoe UI" panose="020B0502040204020203" pitchFamily="34" charset="0"/>
                <a:ea typeface="Times New Roman" panose="02020603050405020304" pitchFamily="18" charset="0"/>
              </a:rPr>
              <a:t>vss</a:t>
            </a:r>
            <a:r>
              <a:rPr lang="en-CA" dirty="0">
                <a:solidFill>
                  <a:srgbClr val="000000"/>
                </a:solidFill>
                <a:latin typeface="Segoe UI" panose="020B0502040204020203" pitchFamily="34" charset="0"/>
                <a:ea typeface="Times New Roman" panose="02020603050405020304" pitchFamily="18" charset="0"/>
              </a:rPr>
              <a:t> 13 words: in the ninth day of the month at even, from even unto even 39% (61%)</a:t>
            </a:r>
            <a:endParaRPr lang="en-CA" dirty="0">
              <a:latin typeface="Times New Roman" panose="02020603050405020304" pitchFamily="18" charset="0"/>
              <a:ea typeface="Times New Roman" panose="02020603050405020304" pitchFamily="18" charset="0"/>
            </a:endParaRPr>
          </a:p>
          <a:p>
            <a:r>
              <a:rPr lang="en-CA" dirty="0">
                <a:solidFill>
                  <a:srgbClr val="000000"/>
                </a:solidFill>
                <a:latin typeface="Segoe UI" panose="020B0502040204020203" pitchFamily="34" charset="0"/>
                <a:ea typeface="Times New Roman" panose="02020603050405020304" pitchFamily="18" charset="0"/>
              </a:rPr>
              <a:t>32  33 words … </a:t>
            </a:r>
            <a:r>
              <a:rPr lang="en-CA" dirty="0" err="1">
                <a:solidFill>
                  <a:srgbClr val="000000"/>
                </a:solidFill>
                <a:latin typeface="Segoe UI" panose="020B0502040204020203" pitchFamily="34" charset="0"/>
                <a:ea typeface="Times New Roman" panose="02020603050405020304" pitchFamily="18" charset="0"/>
              </a:rPr>
              <a:t>vss</a:t>
            </a:r>
            <a:r>
              <a:rPr lang="en-CA" dirty="0">
                <a:solidFill>
                  <a:srgbClr val="000000"/>
                </a:solidFill>
                <a:latin typeface="Segoe UI" panose="020B0502040204020203" pitchFamily="34" charset="0"/>
                <a:ea typeface="Times New Roman" panose="02020603050405020304" pitchFamily="18" charset="0"/>
              </a:rPr>
              <a:t> 9 words:  in the ninth day of the month at even  27% (73%)</a:t>
            </a:r>
            <a:endParaRPr lang="en-CA"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01247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53" presetClass="entr" presetSubtype="16"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 calcmode="lin" valueType="num">
                                      <p:cBhvr>
                                        <p:cTn id="10" dur="1250" fill="hold"/>
                                        <p:tgtEl>
                                          <p:spTgt spid="5"/>
                                        </p:tgtEl>
                                        <p:attrNameLst>
                                          <p:attrName>ppt_w</p:attrName>
                                        </p:attrNameLst>
                                      </p:cBhvr>
                                      <p:tavLst>
                                        <p:tav tm="0">
                                          <p:val>
                                            <p:fltVal val="0"/>
                                          </p:val>
                                        </p:tav>
                                        <p:tav tm="100000">
                                          <p:val>
                                            <p:strVal val="#ppt_w"/>
                                          </p:val>
                                        </p:tav>
                                      </p:tavLst>
                                    </p:anim>
                                    <p:anim calcmode="lin" valueType="num">
                                      <p:cBhvr>
                                        <p:cTn id="11" dur="1250" fill="hold"/>
                                        <p:tgtEl>
                                          <p:spTgt spid="5"/>
                                        </p:tgtEl>
                                        <p:attrNameLst>
                                          <p:attrName>ppt_h</p:attrName>
                                        </p:attrNameLst>
                                      </p:cBhvr>
                                      <p:tavLst>
                                        <p:tav tm="0">
                                          <p:val>
                                            <p:fltVal val="0"/>
                                          </p:val>
                                        </p:tav>
                                        <p:tav tm="100000">
                                          <p:val>
                                            <p:strVal val="#ppt_h"/>
                                          </p:val>
                                        </p:tav>
                                      </p:tavLst>
                                    </p:anim>
                                    <p:animEffect transition="in" filter="fade">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4903987" y="1339110"/>
            <a:ext cx="380538" cy="676367"/>
          </a:xfrm>
          <a:prstGeom prst="ellipse">
            <a:avLst/>
          </a:prstGeom>
          <a:noFill/>
          <a:ln w="57150">
            <a:solidFill>
              <a:srgbClr val="95F1FD"/>
            </a:solidFill>
          </a:ln>
          <a:effectLst>
            <a:glow rad="63500">
              <a:srgbClr val="FF3399">
                <a:alpha val="94000"/>
              </a:srgb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C:\Users\Rae\Desktop\Man-with-Bible-1200x38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4021" y="122549"/>
            <a:ext cx="3568731" cy="11412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Double Wave 4"/>
          <p:cNvSpPr/>
          <p:nvPr/>
        </p:nvSpPr>
        <p:spPr>
          <a:xfrm rot="5400000" flipH="1">
            <a:off x="-2907542" y="2948378"/>
            <a:ext cx="6858002" cy="961246"/>
          </a:xfrm>
          <a:prstGeom prst="doubleWave">
            <a:avLst>
              <a:gd name="adj1" fmla="val 12500"/>
              <a:gd name="adj2" fmla="val -4369"/>
            </a:avLst>
          </a:prstGeom>
          <a:gradFill flip="none" rotWithShape="1">
            <a:gsLst>
              <a:gs pos="0">
                <a:srgbClr val="000000"/>
              </a:gs>
              <a:gs pos="24000">
                <a:srgbClr val="000040"/>
              </a:gs>
              <a:gs pos="38000">
                <a:srgbClr val="400040"/>
              </a:gs>
              <a:gs pos="55000">
                <a:srgbClr val="8F0040"/>
              </a:gs>
              <a:gs pos="76000">
                <a:srgbClr val="F27300"/>
              </a:gs>
              <a:gs pos="100000">
                <a:srgbClr val="FFBF00"/>
              </a:gs>
            </a:gsLst>
            <a:lin ang="162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p:nvSpPr>
        <p:spPr>
          <a:xfrm rot="16200000">
            <a:off x="8260322" y="2948176"/>
            <a:ext cx="6858003" cy="1005840"/>
          </a:xfrm>
          <a:prstGeom prst="doubleWave">
            <a:avLst>
              <a:gd name="adj1" fmla="val 12500"/>
              <a:gd name="adj2" fmla="val -4369"/>
            </a:avLst>
          </a:prstGeom>
          <a:gradFill flip="none" rotWithShape="1">
            <a:gsLst>
              <a:gs pos="0">
                <a:srgbClr val="000000"/>
              </a:gs>
              <a:gs pos="24000">
                <a:srgbClr val="000040"/>
              </a:gs>
              <a:gs pos="38000">
                <a:srgbClr val="400040"/>
              </a:gs>
              <a:gs pos="55000">
                <a:srgbClr val="8F0040"/>
              </a:gs>
              <a:gs pos="76000">
                <a:srgbClr val="F27300"/>
              </a:gs>
              <a:gs pos="100000">
                <a:srgbClr val="FFBF00"/>
              </a:gs>
            </a:gsLst>
            <a:lin ang="162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Art on Desktop - 1\All white man clip art\3d white people\remember 3d man 2.jpg"/>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a:ext>
            </a:extLst>
          </a:blip>
          <a:srcRect/>
          <a:stretch>
            <a:fillRect/>
          </a:stretch>
        </p:blipFill>
        <p:spPr bwMode="auto">
          <a:xfrm>
            <a:off x="10692098" y="4571999"/>
            <a:ext cx="1218137" cy="2041611"/>
          </a:xfrm>
          <a:prstGeom prst="ellipse">
            <a:avLst/>
          </a:prstGeom>
          <a:ln w="63500" cap="rnd">
            <a:solidFill>
              <a:schemeClr val="accent4">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softRound"/>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687482" y="5080308"/>
            <a:ext cx="10237746" cy="1631216"/>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2400" b="1" cap="none" spc="0" dirty="0" smtClean="0">
                <a:ln w="1905"/>
                <a:solidFill>
                  <a:schemeClr val="accent4">
                    <a:lumMod val="60000"/>
                    <a:lumOff val="40000"/>
                  </a:schemeClr>
                </a:solidFill>
                <a:effectLst>
                  <a:innerShdw blurRad="69850" dist="43180" dir="5400000">
                    <a:srgbClr val="000000">
                      <a:alpha val="65000"/>
                    </a:srgbClr>
                  </a:innerShdw>
                </a:effectLst>
              </a:rPr>
              <a:t>Lev 23:26-32 has a total of 230+ words.  </a:t>
            </a:r>
          </a:p>
          <a:p>
            <a:pPr algn="ctr"/>
            <a:r>
              <a:rPr lang="en-US" sz="2400" b="1" cap="none" spc="0" dirty="0" smtClean="0">
                <a:ln w="1905"/>
                <a:solidFill>
                  <a:schemeClr val="accent4">
                    <a:lumMod val="60000"/>
                    <a:lumOff val="40000"/>
                  </a:schemeClr>
                </a:solidFill>
                <a:effectLst>
                  <a:innerShdw blurRad="69850" dist="43180" dir="5400000">
                    <a:srgbClr val="000000">
                      <a:alpha val="65000"/>
                    </a:srgbClr>
                  </a:innerShdw>
                </a:effectLst>
              </a:rPr>
              <a:t>The last 9 words of the Atonement content are used </a:t>
            </a:r>
            <a:br>
              <a:rPr lang="en-US" sz="2400" b="1" cap="none" spc="0" dirty="0" smtClean="0">
                <a:ln w="1905"/>
                <a:solidFill>
                  <a:schemeClr val="accent4">
                    <a:lumMod val="60000"/>
                    <a:lumOff val="40000"/>
                  </a:schemeClr>
                </a:solidFill>
                <a:effectLst>
                  <a:innerShdw blurRad="69850" dist="43180" dir="5400000">
                    <a:srgbClr val="000000">
                      <a:alpha val="65000"/>
                    </a:srgbClr>
                  </a:innerShdw>
                </a:effectLst>
              </a:rPr>
            </a:br>
            <a:r>
              <a:rPr lang="en-US" sz="2400" b="1" cap="none" spc="0" dirty="0" smtClean="0">
                <a:ln w="1905"/>
                <a:solidFill>
                  <a:schemeClr val="accent4">
                    <a:lumMod val="60000"/>
                    <a:lumOff val="40000"/>
                  </a:schemeClr>
                </a:solidFill>
                <a:effectLst>
                  <a:innerShdw blurRad="69850" dist="43180" dir="5400000">
                    <a:srgbClr val="000000">
                      <a:alpha val="65000"/>
                    </a:srgbClr>
                  </a:innerShdw>
                </a:effectLst>
              </a:rPr>
              <a:t>to determine the day-start for ALL yearly Sabbaths.  </a:t>
            </a:r>
            <a:br>
              <a:rPr lang="en-US" sz="2400" b="1" cap="none" spc="0" dirty="0" smtClean="0">
                <a:ln w="1905"/>
                <a:solidFill>
                  <a:schemeClr val="accent4">
                    <a:lumMod val="60000"/>
                    <a:lumOff val="40000"/>
                  </a:schemeClr>
                </a:solidFill>
                <a:effectLst>
                  <a:innerShdw blurRad="69850" dist="43180" dir="5400000">
                    <a:srgbClr val="000000">
                      <a:alpha val="65000"/>
                    </a:srgbClr>
                  </a:innerShdw>
                </a:effectLst>
              </a:rPr>
            </a:br>
            <a:r>
              <a:rPr lang="en-US" sz="2800" b="1" dirty="0" smtClean="0">
                <a:ln w="1905">
                  <a:solidFill>
                    <a:srgbClr val="0070C0"/>
                  </a:solidFill>
                </a:ln>
                <a:solidFill>
                  <a:srgbClr val="95F1FD"/>
                </a:solidFill>
                <a:effectLst>
                  <a:glow rad="50800">
                    <a:srgbClr val="FF3399"/>
                  </a:glow>
                  <a:innerShdw blurRad="69850" dist="43180" dir="5400000">
                    <a:srgbClr val="000000">
                      <a:alpha val="65000"/>
                    </a:srgbClr>
                  </a:innerShdw>
                </a:effectLst>
                <a:latin typeface="Comic Sans MS" pitchFamily="66" charset="0"/>
              </a:rPr>
              <a:t>That’s </a:t>
            </a:r>
            <a:r>
              <a:rPr lang="en-US" sz="2800" b="1" u="sng" dirty="0" smtClean="0">
                <a:ln w="1905">
                  <a:solidFill>
                    <a:srgbClr val="0070C0"/>
                  </a:solidFill>
                </a:ln>
                <a:solidFill>
                  <a:srgbClr val="95F1FD"/>
                </a:solidFill>
                <a:effectLst>
                  <a:glow rad="50800">
                    <a:srgbClr val="FF3399"/>
                  </a:glow>
                  <a:innerShdw blurRad="69850" dist="43180" dir="5400000">
                    <a:srgbClr val="000000">
                      <a:alpha val="65000"/>
                    </a:srgbClr>
                  </a:innerShdw>
                </a:effectLst>
                <a:latin typeface="Comic Sans MS" pitchFamily="66" charset="0"/>
              </a:rPr>
              <a:t>onl</a:t>
            </a:r>
            <a:r>
              <a:rPr lang="en-US" sz="2800" b="1" dirty="0" smtClean="0">
                <a:ln w="1905">
                  <a:solidFill>
                    <a:srgbClr val="0070C0"/>
                  </a:solidFill>
                </a:ln>
                <a:solidFill>
                  <a:srgbClr val="95F1FD"/>
                </a:solidFill>
                <a:effectLst>
                  <a:glow rad="50800">
                    <a:srgbClr val="FF3399"/>
                  </a:glow>
                  <a:innerShdw blurRad="69850" dist="43180" dir="5400000">
                    <a:srgbClr val="000000">
                      <a:alpha val="65000"/>
                    </a:srgbClr>
                  </a:innerShdw>
                </a:effectLst>
                <a:latin typeface="Comic Sans MS" pitchFamily="66" charset="0"/>
              </a:rPr>
              <a:t>y 3% of the words used to establish a doctrine!</a:t>
            </a:r>
            <a:endParaRPr lang="en-US" sz="2800" b="1" cap="none" spc="0" dirty="0">
              <a:ln w="1905">
                <a:solidFill>
                  <a:srgbClr val="0070C0"/>
                </a:solidFill>
              </a:ln>
              <a:solidFill>
                <a:srgbClr val="95F1FD"/>
              </a:solidFill>
              <a:effectLst>
                <a:innerShdw blurRad="69850" dist="43180" dir="5400000">
                  <a:srgbClr val="000000">
                    <a:alpha val="65000"/>
                  </a:srgbClr>
                </a:innerShdw>
              </a:effectLst>
            </a:endParaRPr>
          </a:p>
        </p:txBody>
      </p:sp>
      <p:sp>
        <p:nvSpPr>
          <p:cNvPr id="13" name="Rectangle 12"/>
          <p:cNvSpPr/>
          <p:nvPr/>
        </p:nvSpPr>
        <p:spPr>
          <a:xfrm>
            <a:off x="1638300" y="3007014"/>
            <a:ext cx="9006840" cy="707886"/>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4000" b="1" dirty="0" smtClean="0">
                <a:ln w="1905">
                  <a:solidFill>
                    <a:srgbClr val="0070C0"/>
                  </a:solidFill>
                </a:ln>
                <a:solidFill>
                  <a:srgbClr val="95F1FD"/>
                </a:solidFill>
                <a:effectLst>
                  <a:glow rad="50800">
                    <a:srgbClr val="FF3399"/>
                  </a:glow>
                  <a:innerShdw blurRad="69850" dist="43180" dir="5400000">
                    <a:srgbClr val="000000">
                      <a:alpha val="65000"/>
                    </a:srgbClr>
                  </a:innerShdw>
                </a:effectLst>
                <a:latin typeface="Comic Sans MS" pitchFamily="66" charset="0"/>
              </a:rPr>
              <a:t>With a</a:t>
            </a:r>
            <a:r>
              <a:rPr lang="en-US" sz="4000" b="1" cap="none" spc="0" dirty="0" smtClean="0">
                <a:ln w="1905">
                  <a:solidFill>
                    <a:srgbClr val="0070C0"/>
                  </a:solidFill>
                </a:ln>
                <a:solidFill>
                  <a:srgbClr val="95F1FD"/>
                </a:solidFill>
                <a:effectLst>
                  <a:glow rad="50800">
                    <a:srgbClr val="FF3399"/>
                  </a:glow>
                  <a:innerShdw blurRad="69850" dist="43180" dir="5400000">
                    <a:srgbClr val="000000">
                      <a:alpha val="65000"/>
                    </a:srgbClr>
                  </a:innerShdw>
                </a:effectLst>
                <a:latin typeface="Comic Sans MS" pitchFamily="66" charset="0"/>
              </a:rPr>
              <a:t> </a:t>
            </a:r>
            <a:r>
              <a:rPr lang="en-US" sz="4000" b="1" cap="none" spc="0" dirty="0">
                <a:ln w="1905">
                  <a:solidFill>
                    <a:srgbClr val="0070C0"/>
                  </a:solidFill>
                </a:ln>
                <a:solidFill>
                  <a:srgbClr val="95F1FD"/>
                </a:solidFill>
                <a:effectLst>
                  <a:glow rad="50800">
                    <a:srgbClr val="FF3399"/>
                  </a:glow>
                  <a:innerShdw blurRad="69850" dist="43180" dir="5400000">
                    <a:srgbClr val="000000">
                      <a:alpha val="65000"/>
                    </a:srgbClr>
                  </a:innerShdw>
                </a:effectLst>
                <a:latin typeface="Comic Sans MS" pitchFamily="66" charset="0"/>
              </a:rPr>
              <a:t>total of only 9 words …</a:t>
            </a:r>
          </a:p>
        </p:txBody>
      </p:sp>
      <p:pic>
        <p:nvPicPr>
          <p:cNvPr id="2055" name="Picture 7" descr="F:\Art on Desktop - 1\All white man clip art\3d white people\png\doe man with horn png.png"/>
          <p:cNvPicPr>
            <a:picLocks noChangeAspect="1" noChangeArrowheads="1"/>
          </p:cNvPicPr>
          <p:nvPr/>
        </p:nvPicPr>
        <p:blipFill>
          <a:blip r:embed="rId6" cstate="email">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flipH="1">
            <a:off x="-330834" y="3709460"/>
            <a:ext cx="2226310" cy="21701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4382" y="4788844"/>
            <a:ext cx="2775858" cy="707886"/>
          </a:xfrm>
          <a:prstGeom prst="rect">
            <a:avLst/>
          </a:prstGeom>
          <a:noFill/>
        </p:spPr>
        <p:txBody>
          <a:bodyPr wrap="square" lIns="91440" tIns="45720" rIns="91440" bIns="45720">
            <a:spAutoFit/>
            <a:scene3d>
              <a:camera prst="perspectiveContrastingRightFacing"/>
              <a:lightRig rig="threePt" dir="t"/>
            </a:scene3d>
            <a:sp3d extrusionH="57150">
              <a:bevelT w="38100" h="38100" prst="angle"/>
            </a:sp3d>
          </a:bodyPr>
          <a:lstStyle/>
          <a:p>
            <a:pPr algn="ctr"/>
            <a:r>
              <a:rPr lang="en-US" sz="4000" b="1" cap="none" spc="0" dirty="0">
                <a:ln w="1905"/>
                <a:solidFill>
                  <a:srgbClr val="0000FF"/>
                </a:solidFill>
                <a:effectLst>
                  <a:glow rad="177800">
                    <a:srgbClr val="FFFF00"/>
                  </a:glow>
                  <a:innerShdw blurRad="69850" dist="43180" dir="5400000">
                    <a:srgbClr val="000000">
                      <a:alpha val="65000"/>
                    </a:srgbClr>
                  </a:innerShdw>
                </a:effectLst>
              </a:rPr>
              <a:t>Remember</a:t>
            </a:r>
            <a:r>
              <a:rPr lang="en-US" sz="1200" b="1" cap="none" spc="0" dirty="0">
                <a:ln w="1905"/>
                <a:solidFill>
                  <a:srgbClr val="0000FF"/>
                </a:solidFill>
                <a:effectLst>
                  <a:glow rad="177800">
                    <a:srgbClr val="FFFF00"/>
                  </a:glow>
                  <a:innerShdw blurRad="69850" dist="43180" dir="5400000">
                    <a:srgbClr val="000000">
                      <a:alpha val="65000"/>
                    </a:srgbClr>
                  </a:innerShdw>
                </a:effectLst>
              </a:rPr>
              <a:t> </a:t>
            </a:r>
            <a:r>
              <a:rPr lang="en-US" sz="4000" b="1" cap="none" spc="0" dirty="0">
                <a:ln w="1905"/>
                <a:solidFill>
                  <a:srgbClr val="0000FF"/>
                </a:solidFill>
                <a:effectLst>
                  <a:glow rad="177800">
                    <a:srgbClr val="FFFF00"/>
                  </a:glow>
                  <a:innerShdw blurRad="69850" dist="43180" dir="5400000">
                    <a:srgbClr val="000000">
                      <a:alpha val="65000"/>
                    </a:srgbClr>
                  </a:innerShdw>
                </a:effectLst>
              </a:rPr>
              <a:t>:</a:t>
            </a:r>
          </a:p>
        </p:txBody>
      </p:sp>
      <p:sp>
        <p:nvSpPr>
          <p:cNvPr id="2" name="Slide Number Placeholder 1"/>
          <p:cNvSpPr>
            <a:spLocks noGrp="1"/>
          </p:cNvSpPr>
          <p:nvPr>
            <p:ph type="sldNum" sz="quarter" idx="12"/>
          </p:nvPr>
        </p:nvSpPr>
        <p:spPr/>
        <p:txBody>
          <a:bodyPr/>
          <a:lstStyle/>
          <a:p>
            <a:fld id="{0FAB87E4-7748-4117-92E5-790DAABEC644}" type="slidenum">
              <a:rPr lang="en-US" smtClean="0">
                <a:solidFill>
                  <a:schemeClr val="bg1"/>
                </a:solidFill>
              </a:rPr>
              <a:pPr/>
              <a:t>9</a:t>
            </a:fld>
            <a:endParaRPr lang="en-US" dirty="0">
              <a:solidFill>
                <a:schemeClr val="bg1"/>
              </a:solidFill>
            </a:endParaRPr>
          </a:p>
        </p:txBody>
      </p:sp>
      <p:sp>
        <p:nvSpPr>
          <p:cNvPr id="14" name="Rectangle 13"/>
          <p:cNvSpPr/>
          <p:nvPr/>
        </p:nvSpPr>
        <p:spPr>
          <a:xfrm>
            <a:off x="945339" y="1328792"/>
            <a:ext cx="10237746" cy="1754326"/>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3600" b="1" cap="none" spc="0" dirty="0" smtClean="0">
                <a:ln w="1905">
                  <a:solidFill>
                    <a:srgbClr val="002060"/>
                  </a:solidFill>
                </a:ln>
                <a:solidFill>
                  <a:schemeClr val="accent4">
                    <a:lumMod val="60000"/>
                    <a:lumOff val="40000"/>
                  </a:schemeClr>
                </a:solidFill>
                <a:effectLst>
                  <a:glow rad="127000">
                    <a:schemeClr val="tx1"/>
                  </a:glow>
                  <a:outerShdw blurRad="50800" dist="38100" dir="10800000" algn="r" rotWithShape="0">
                    <a:prstClr val="black">
                      <a:alpha val="40000"/>
                    </a:prstClr>
                  </a:outerShdw>
                </a:effectLst>
                <a:latin typeface="Arial Black" panose="020B0A04020102020204" pitchFamily="34" charset="0"/>
              </a:rPr>
              <a:t>Lev 23:32[b] is the main Bible</a:t>
            </a:r>
            <a:br>
              <a:rPr lang="en-US" sz="3600" b="1" cap="none" spc="0" dirty="0" smtClean="0">
                <a:ln w="1905">
                  <a:solidFill>
                    <a:srgbClr val="002060"/>
                  </a:solidFill>
                </a:ln>
                <a:solidFill>
                  <a:schemeClr val="accent4">
                    <a:lumMod val="60000"/>
                    <a:lumOff val="40000"/>
                  </a:schemeClr>
                </a:solidFill>
                <a:effectLst>
                  <a:glow rad="127000">
                    <a:schemeClr val="tx1"/>
                  </a:glow>
                  <a:outerShdw blurRad="50800" dist="38100" dir="10800000" algn="r" rotWithShape="0">
                    <a:prstClr val="black">
                      <a:alpha val="40000"/>
                    </a:prstClr>
                  </a:outerShdw>
                </a:effectLst>
                <a:latin typeface="Arial Black" panose="020B0A04020102020204" pitchFamily="34" charset="0"/>
              </a:rPr>
            </a:br>
            <a:r>
              <a:rPr lang="en-US" sz="3600" b="1" cap="none" spc="0" dirty="0" smtClean="0">
                <a:ln w="1905">
                  <a:solidFill>
                    <a:srgbClr val="002060"/>
                  </a:solidFill>
                </a:ln>
                <a:solidFill>
                  <a:schemeClr val="accent4">
                    <a:lumMod val="60000"/>
                    <a:lumOff val="40000"/>
                  </a:schemeClr>
                </a:solidFill>
                <a:effectLst>
                  <a:glow rad="127000">
                    <a:schemeClr val="tx1"/>
                  </a:glow>
                  <a:outerShdw blurRad="50800" dist="38100" dir="10800000" algn="r" rotWithShape="0">
                    <a:prstClr val="black">
                      <a:alpha val="40000"/>
                    </a:prstClr>
                  </a:outerShdw>
                </a:effectLst>
                <a:latin typeface="Arial Black" panose="020B0A04020102020204" pitchFamily="34" charset="0"/>
              </a:rPr>
              <a:t>text that is used to support the</a:t>
            </a:r>
            <a:br>
              <a:rPr lang="en-US" sz="3600" b="1" cap="none" spc="0" dirty="0" smtClean="0">
                <a:ln w="1905">
                  <a:solidFill>
                    <a:srgbClr val="002060"/>
                  </a:solidFill>
                </a:ln>
                <a:solidFill>
                  <a:schemeClr val="accent4">
                    <a:lumMod val="60000"/>
                    <a:lumOff val="40000"/>
                  </a:schemeClr>
                </a:solidFill>
                <a:effectLst>
                  <a:glow rad="127000">
                    <a:schemeClr val="tx1"/>
                  </a:glow>
                  <a:outerShdw blurRad="50800" dist="38100" dir="10800000" algn="r" rotWithShape="0">
                    <a:prstClr val="black">
                      <a:alpha val="40000"/>
                    </a:prstClr>
                  </a:outerShdw>
                </a:effectLst>
                <a:latin typeface="Arial Black" panose="020B0A04020102020204" pitchFamily="34" charset="0"/>
              </a:rPr>
            </a:br>
            <a:r>
              <a:rPr lang="en-US" sz="3600" b="1" cap="none" spc="0" dirty="0" smtClean="0">
                <a:ln w="1905">
                  <a:solidFill>
                    <a:srgbClr val="002060"/>
                  </a:solidFill>
                </a:ln>
                <a:solidFill>
                  <a:schemeClr val="accent4">
                    <a:lumMod val="60000"/>
                    <a:lumOff val="40000"/>
                  </a:schemeClr>
                </a:solidFill>
                <a:effectLst>
                  <a:glow rad="127000">
                    <a:schemeClr val="tx1"/>
                  </a:glow>
                  <a:outerShdw blurRad="50800" dist="38100" dir="10800000" algn="r" rotWithShape="0">
                    <a:prstClr val="black">
                      <a:alpha val="40000"/>
                    </a:prstClr>
                  </a:outerShdw>
                </a:effectLst>
                <a:latin typeface="Arial Black" panose="020B0A04020102020204" pitchFamily="34" charset="0"/>
              </a:rPr>
              <a:t>“day” beginning at sunset:</a:t>
            </a:r>
            <a:endParaRPr lang="en-US" sz="4000" b="1" cap="none" spc="0" dirty="0">
              <a:ln w="1905">
                <a:solidFill>
                  <a:srgbClr val="002060"/>
                </a:solidFill>
              </a:ln>
              <a:solidFill>
                <a:srgbClr val="95F1FD"/>
              </a:solidFill>
              <a:effectLst>
                <a:glow rad="127000">
                  <a:schemeClr val="tx1"/>
                </a:glow>
                <a:outerShdw blurRad="50800" dist="38100" dir="10800000" algn="r" rotWithShape="0">
                  <a:prstClr val="black">
                    <a:alpha val="40000"/>
                  </a:prstClr>
                </a:outerShdw>
              </a:effectLst>
              <a:latin typeface="Arial Black" panose="020B0A04020102020204" pitchFamily="34" charset="0"/>
            </a:endParaRPr>
          </a:p>
        </p:txBody>
      </p:sp>
      <p:sp>
        <p:nvSpPr>
          <p:cNvPr id="15" name="Rectangle 14"/>
          <p:cNvSpPr/>
          <p:nvPr/>
        </p:nvSpPr>
        <p:spPr>
          <a:xfrm>
            <a:off x="947969" y="3663753"/>
            <a:ext cx="10237746" cy="1477328"/>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3600" b="1" cap="none" spc="0" dirty="0" smtClean="0">
                <a:ln w="1905">
                  <a:solidFill>
                    <a:srgbClr val="002060"/>
                  </a:solidFill>
                </a:ln>
                <a:solidFill>
                  <a:schemeClr val="accent4">
                    <a:lumMod val="60000"/>
                    <a:lumOff val="40000"/>
                  </a:schemeClr>
                </a:solidFill>
                <a:effectLst>
                  <a:glow rad="127000">
                    <a:schemeClr val="tx1"/>
                  </a:glow>
                  <a:outerShdw blurRad="50800" dist="38100" dir="10800000" algn="r" rotWithShape="0">
                    <a:prstClr val="black">
                      <a:alpha val="40000"/>
                    </a:prstClr>
                  </a:outerShdw>
                </a:effectLst>
                <a:latin typeface="Arial Black" panose="020B0A04020102020204" pitchFamily="34" charset="0"/>
              </a:rPr>
              <a:t>“From evening to evening, you </a:t>
            </a:r>
            <a:br>
              <a:rPr lang="en-US" sz="3600" b="1" cap="none" spc="0" dirty="0" smtClean="0">
                <a:ln w="1905">
                  <a:solidFill>
                    <a:srgbClr val="002060"/>
                  </a:solidFill>
                </a:ln>
                <a:solidFill>
                  <a:schemeClr val="accent4">
                    <a:lumMod val="60000"/>
                    <a:lumOff val="40000"/>
                  </a:schemeClr>
                </a:solidFill>
                <a:effectLst>
                  <a:glow rad="127000">
                    <a:schemeClr val="tx1"/>
                  </a:glow>
                  <a:outerShdw blurRad="50800" dist="38100" dir="10800000" algn="r" rotWithShape="0">
                    <a:prstClr val="black">
                      <a:alpha val="40000"/>
                    </a:prstClr>
                  </a:outerShdw>
                </a:effectLst>
                <a:latin typeface="Arial Black" panose="020B0A04020102020204" pitchFamily="34" charset="0"/>
              </a:rPr>
            </a:br>
            <a:r>
              <a:rPr lang="en-US" sz="3600" b="1" cap="none" spc="0" dirty="0" smtClean="0">
                <a:ln w="1905">
                  <a:solidFill>
                    <a:srgbClr val="002060"/>
                  </a:solidFill>
                </a:ln>
                <a:solidFill>
                  <a:schemeClr val="accent4">
                    <a:lumMod val="60000"/>
                    <a:lumOff val="40000"/>
                  </a:schemeClr>
                </a:solidFill>
                <a:effectLst>
                  <a:glow rad="127000">
                    <a:schemeClr val="tx1"/>
                  </a:glow>
                  <a:outerShdw blurRad="50800" dist="38100" dir="10800000" algn="r" rotWithShape="0">
                    <a:prstClr val="black">
                      <a:alpha val="40000"/>
                    </a:prstClr>
                  </a:outerShdw>
                </a:effectLst>
                <a:latin typeface="Arial Black" panose="020B0A04020102020204" pitchFamily="34" charset="0"/>
              </a:rPr>
              <a:t>shall celebrate your Sabbath.” </a:t>
            </a:r>
            <a:r>
              <a:rPr lang="en-US" sz="1600" b="1" cap="none" spc="0" dirty="0" smtClean="0">
                <a:ln w="1905">
                  <a:solidFill>
                    <a:srgbClr val="002060"/>
                  </a:solidFill>
                </a:ln>
                <a:solidFill>
                  <a:schemeClr val="accent4">
                    <a:lumMod val="60000"/>
                    <a:lumOff val="40000"/>
                  </a:schemeClr>
                </a:solidFill>
                <a:effectLst>
                  <a:glow rad="127000">
                    <a:schemeClr val="tx1"/>
                  </a:glow>
                  <a:outerShdw blurRad="50800" dist="38100" dir="10800000" algn="r" rotWithShape="0">
                    <a:prstClr val="black">
                      <a:alpha val="40000"/>
                    </a:prstClr>
                  </a:outerShdw>
                </a:effectLst>
                <a:latin typeface="Arial Black" panose="020B0A04020102020204" pitchFamily="34" charset="0"/>
              </a:rPr>
              <a:t> </a:t>
            </a:r>
            <a:br>
              <a:rPr lang="en-US" sz="1600" b="1" cap="none" spc="0" dirty="0" smtClean="0">
                <a:ln w="1905">
                  <a:solidFill>
                    <a:srgbClr val="002060"/>
                  </a:solidFill>
                </a:ln>
                <a:solidFill>
                  <a:schemeClr val="accent4">
                    <a:lumMod val="60000"/>
                    <a:lumOff val="40000"/>
                  </a:schemeClr>
                </a:solidFill>
                <a:effectLst>
                  <a:glow rad="127000">
                    <a:schemeClr val="tx1"/>
                  </a:glow>
                  <a:outerShdw blurRad="50800" dist="38100" dir="10800000" algn="r" rotWithShape="0">
                    <a:prstClr val="black">
                      <a:alpha val="40000"/>
                    </a:prstClr>
                  </a:outerShdw>
                </a:effectLst>
                <a:latin typeface="Arial Black" panose="020B0A04020102020204" pitchFamily="34" charset="0"/>
              </a:rPr>
            </a:br>
            <a:r>
              <a:rPr lang="en-US" b="1" cap="none" spc="0" dirty="0" smtClean="0">
                <a:ln w="1905">
                  <a:solidFill>
                    <a:srgbClr val="002060"/>
                  </a:solidFill>
                </a:ln>
                <a:solidFill>
                  <a:schemeClr val="accent4">
                    <a:lumMod val="60000"/>
                    <a:lumOff val="40000"/>
                  </a:schemeClr>
                </a:solidFill>
                <a:effectLst>
                  <a:glow rad="127000">
                    <a:schemeClr val="tx1"/>
                  </a:glow>
                  <a:outerShdw blurRad="50800" dist="38100" dir="10800000" algn="r" rotWithShape="0">
                    <a:prstClr val="black">
                      <a:alpha val="40000"/>
                    </a:prstClr>
                  </a:outerShdw>
                </a:effectLst>
                <a:latin typeface="Arial Black" panose="020B0A04020102020204" pitchFamily="34" charset="0"/>
              </a:rPr>
              <a:t>                                                                                       </a:t>
            </a:r>
            <a:r>
              <a:rPr lang="en-US" i="1" dirty="0" smtClean="0">
                <a:ln w="1905">
                  <a:solidFill>
                    <a:srgbClr val="002060"/>
                  </a:solidFill>
                </a:ln>
                <a:solidFill>
                  <a:schemeClr val="accent4">
                    <a:lumMod val="60000"/>
                    <a:lumOff val="40000"/>
                  </a:schemeClr>
                </a:solidFill>
                <a:effectLst>
                  <a:glow rad="127000">
                    <a:schemeClr val="tx1"/>
                  </a:glow>
                  <a:outerShdw blurRad="50800" dist="38100" dir="10800000" algn="r" rotWithShape="0">
                    <a:prstClr val="black">
                      <a:alpha val="40000"/>
                    </a:prstClr>
                  </a:outerShdw>
                </a:effectLst>
                <a:latin typeface="Arial Black" panose="020B0A04020102020204" pitchFamily="34" charset="0"/>
              </a:rPr>
              <a:t>[</a:t>
            </a:r>
            <a:r>
              <a:rPr lang="en-US" i="1" cap="none" spc="0" dirty="0" smtClean="0">
                <a:ln w="1905">
                  <a:solidFill>
                    <a:srgbClr val="002060"/>
                  </a:solidFill>
                </a:ln>
                <a:solidFill>
                  <a:schemeClr val="accent4">
                    <a:lumMod val="60000"/>
                    <a:lumOff val="40000"/>
                  </a:schemeClr>
                </a:solidFill>
                <a:effectLst>
                  <a:glow rad="127000">
                    <a:schemeClr val="tx1"/>
                  </a:glow>
                  <a:outerShdw blurRad="50800" dist="38100" dir="10800000" algn="r" rotWithShape="0">
                    <a:prstClr val="black">
                      <a:alpha val="40000"/>
                    </a:prstClr>
                  </a:outerShdw>
                </a:effectLst>
                <a:latin typeface="Arial Black" panose="020B0A04020102020204" pitchFamily="34" charset="0"/>
              </a:rPr>
              <a:t>NKJV]</a:t>
            </a:r>
            <a:endParaRPr lang="en-US" sz="4000" i="1" cap="none" spc="0" dirty="0">
              <a:ln w="1905">
                <a:solidFill>
                  <a:srgbClr val="002060"/>
                </a:solidFill>
              </a:ln>
              <a:solidFill>
                <a:srgbClr val="95F1FD"/>
              </a:solidFill>
              <a:effectLst>
                <a:glow rad="127000">
                  <a:schemeClr val="tx1"/>
                </a:glow>
                <a:outerShdw blurRad="50800" dist="38100" dir="10800000" algn="r" rotWithShape="0">
                  <a:prstClr val="black">
                    <a:alpha val="40000"/>
                  </a:prstClr>
                </a:outerShdw>
              </a:effectLst>
              <a:latin typeface="Arial Black" panose="020B0A04020102020204" pitchFamily="34" charset="0"/>
            </a:endParaRPr>
          </a:p>
        </p:txBody>
      </p:sp>
    </p:spTree>
    <p:extLst>
      <p:ext uri="{BB962C8B-B14F-4D97-AF65-F5344CB8AC3E}">
        <p14:creationId xmlns:p14="http://schemas.microsoft.com/office/powerpoint/2010/main" val="6841772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3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16" presetClass="entr" presetSubtype="21" fill="hold" nodeType="withEffect">
                                  <p:stCondLst>
                                    <p:cond delay="10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arn(inVertical)">
                                      <p:cBhvr>
                                        <p:cTn id="10" dur="1500"/>
                                        <p:tgtEl>
                                          <p:spTgt spid="13">
                                            <p:txEl>
                                              <p:pRg st="0" end="0"/>
                                            </p:txEl>
                                          </p:spTgt>
                                        </p:tgtEl>
                                      </p:cBhvr>
                                    </p:animEffect>
                                  </p:childTnLst>
                                </p:cTn>
                              </p:par>
                            </p:childTnLst>
                          </p:cTn>
                        </p:par>
                        <p:par>
                          <p:cTn id="11" fill="hold">
                            <p:stCondLst>
                              <p:cond delay="6000"/>
                            </p:stCondLst>
                            <p:childTnLst>
                              <p:par>
                                <p:cTn id="12" presetID="42"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750"/>
                                        <p:tgtEl>
                                          <p:spTgt spid="7"/>
                                        </p:tgtEl>
                                      </p:cBhvr>
                                    </p:animEffect>
                                  </p:childTnLst>
                                </p:cTn>
                              </p:par>
                            </p:childTnLst>
                          </p:cTn>
                        </p:par>
                        <p:par>
                          <p:cTn id="22" fill="hold">
                            <p:stCondLst>
                              <p:cond delay="175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14304</TotalTime>
  <Words>4136</Words>
  <Application>Microsoft Office PowerPoint</Application>
  <PresentationFormat>Widescreen</PresentationFormat>
  <Paragraphs>1059</Paragraphs>
  <Slides>88</Slides>
  <Notes>37</Notes>
  <HiddenSlides>0</HiddenSlides>
  <MMClips>0</MMClips>
  <ScaleCrop>false</ScaleCrop>
  <HeadingPairs>
    <vt:vector size="6" baseType="variant">
      <vt:variant>
        <vt:lpstr>Fonts Used</vt:lpstr>
      </vt:variant>
      <vt:variant>
        <vt:i4>29</vt:i4>
      </vt:variant>
      <vt:variant>
        <vt:lpstr>Theme</vt:lpstr>
      </vt:variant>
      <vt:variant>
        <vt:i4>1</vt:i4>
      </vt:variant>
      <vt:variant>
        <vt:lpstr>Slide Titles</vt:lpstr>
      </vt:variant>
      <vt:variant>
        <vt:i4>88</vt:i4>
      </vt:variant>
    </vt:vector>
  </HeadingPairs>
  <TitlesOfParts>
    <vt:vector size="118" baseType="lpstr">
      <vt:lpstr>Aharoni</vt:lpstr>
      <vt:lpstr>Albertus Medium</vt:lpstr>
      <vt:lpstr>Algerian</vt:lpstr>
      <vt:lpstr>Arial</vt:lpstr>
      <vt:lpstr>Arial Black</vt:lpstr>
      <vt:lpstr>Arial Rounded MT Bold</vt:lpstr>
      <vt:lpstr>Berlin Sans FB Demi</vt:lpstr>
      <vt:lpstr>Bodoni MT Black</vt:lpstr>
      <vt:lpstr>Brush Script MT</vt:lpstr>
      <vt:lpstr>Calibri</vt:lpstr>
      <vt:lpstr>Calibri Light</vt:lpstr>
      <vt:lpstr>Comic Sans MS</vt:lpstr>
      <vt:lpstr>Cooper Black</vt:lpstr>
      <vt:lpstr>Courier New</vt:lpstr>
      <vt:lpstr>Edwardian Script ITC</vt:lpstr>
      <vt:lpstr>Georgia</vt:lpstr>
      <vt:lpstr>Matura MT Script Capitals</vt:lpstr>
      <vt:lpstr>MV Boli</vt:lpstr>
      <vt:lpstr>Old English Text MT</vt:lpstr>
      <vt:lpstr>Papyrus</vt:lpstr>
      <vt:lpstr>Ravie</vt:lpstr>
      <vt:lpstr>Rockwell</vt:lpstr>
      <vt:lpstr>SBL Hebrew</vt:lpstr>
      <vt:lpstr>Script MT Bold</vt:lpstr>
      <vt:lpstr>Segoe Print</vt:lpstr>
      <vt:lpstr>Segoe UI</vt:lpstr>
      <vt:lpstr>Times New Roman</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vt:lpstr>
      <vt:lpstr>.</vt:lpstr>
      <vt:lpstr>.</vt:lpstr>
      <vt:lpstr>.</vt:lpstr>
      <vt:lpstr>.</vt:lpstr>
      <vt:lpstr>.</vt:lpstr>
      <vt:lpstr>.</vt:lpstr>
      <vt:lpstr>.</vt:lpstr>
      <vt:lpstr>.</vt:lpstr>
      <vt:lpstr>.</vt:lpstr>
      <vt:lpstr>PowerPoint Presentation</vt:lpstr>
      <vt:lpstr>.</vt:lpstr>
      <vt:lpstr>.</vt:lpstr>
      <vt:lpstr>PowerPoint Presentation</vt:lpstr>
      <vt:lpstr>PowerPoint Presentation</vt:lpstr>
      <vt:lpstr>PowerPoint Presentation</vt:lpstr>
      <vt:lpstr>.</vt:lpstr>
      <vt:lpstr>.</vt:lpstr>
      <vt:lpstr>.</vt:lpstr>
      <vt:lpstr>PowerPoint Presentation</vt:lpstr>
      <vt:lpstr>PowerPoint Presentation</vt:lpstr>
      <vt:lpstr>PowerPoint Presentation</vt:lpstr>
      <vt:lpstr>A Complicated Problem Needing a Solution!</vt:lpstr>
      <vt:lpstr>A  Solution  to  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vt:lpstr>
      <vt:lpstr>. </vt:lpstr>
      <vt:lpstr>.</vt:lpstr>
      <vt:lpstr>.</vt:lpstr>
      <vt:lpstr>.</vt:lpstr>
      <vt:lpstr>.</vt:lpstr>
      <vt:lpstr>PowerPoint Presentation</vt:lpstr>
      <vt:lpstr>PowerPoint Presentation</vt:lpstr>
      <vt:lpstr>PowerPoint Presentation</vt:lpstr>
      <vt:lpstr>PowerPoint Presentation</vt:lpstr>
      <vt:lpstr>PowerPoint Presentation</vt:lpstr>
      <vt:lpstr>PowerPoint Presentation</vt:lpstr>
      <vt:lpstr>Three Simple Study Techniques</vt:lpstr>
      <vt:lpstr>Two Strict Requirements</vt:lpstr>
      <vt:lpstr>Two Strict Requirements Repeated 3 Times Each</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timothy Astleford</dc:creator>
  <cp:lastModifiedBy>User55</cp:lastModifiedBy>
  <cp:revision>1233</cp:revision>
  <cp:lastPrinted>2021-12-13T00:39:12Z</cp:lastPrinted>
  <dcterms:created xsi:type="dcterms:W3CDTF">2015-10-03T01:56:30Z</dcterms:created>
  <dcterms:modified xsi:type="dcterms:W3CDTF">2021-12-13T00:40:33Z</dcterms:modified>
</cp:coreProperties>
</file>