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70" r:id="rId2"/>
    <p:sldId id="366" r:id="rId3"/>
    <p:sldId id="371" r:id="rId4"/>
    <p:sldId id="325" r:id="rId5"/>
    <p:sldId id="320" r:id="rId6"/>
    <p:sldId id="361" r:id="rId7"/>
    <p:sldId id="384" r:id="rId8"/>
    <p:sldId id="313" r:id="rId9"/>
    <p:sldId id="406" r:id="rId10"/>
    <p:sldId id="404" r:id="rId11"/>
    <p:sldId id="405" r:id="rId12"/>
    <p:sldId id="357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e" initials="S" lastIdx="94" clrIdx="0"/>
  <p:cmAuthor id="1" name="timothy Astleford" initials="tA" lastIdx="2" clrIdx="1">
    <p:extLst/>
  </p:cmAuthor>
  <p:cmAuthor id="2" name="Timothy" initials="T" lastIdx="146" clrIdx="2">
    <p:extLst/>
  </p:cmAuthor>
  <p:cmAuthor id="3" name="Rae" initials="R" lastIdx="86" clrIdx="3"/>
  <p:cmAuthor id="4" name="User55" initials="U" lastIdx="170" clrIdx="4">
    <p:extLst>
      <p:ext uri="{19B8F6BF-5375-455C-9EA6-DF929625EA0E}">
        <p15:presenceInfo xmlns:p15="http://schemas.microsoft.com/office/powerpoint/2012/main" userId="User55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66CC"/>
    <a:srgbClr val="66FF33"/>
    <a:srgbClr val="E329D6"/>
    <a:srgbClr val="0000FF"/>
    <a:srgbClr val="580C53"/>
    <a:srgbClr val="C4FB81"/>
    <a:srgbClr val="FF00FF"/>
    <a:srgbClr val="FF6161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15" autoAdjust="0"/>
    <p:restoredTop sz="93445" autoAdjust="0"/>
  </p:normalViewPr>
  <p:slideViewPr>
    <p:cSldViewPr snapToGrid="0">
      <p:cViewPr varScale="1">
        <p:scale>
          <a:sx n="105" d="100"/>
          <a:sy n="105" d="100"/>
        </p:scale>
        <p:origin x="462" y="78"/>
      </p:cViewPr>
      <p:guideLst>
        <p:guide orient="horz" pos="2160"/>
        <p:guide pos="3840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12-11T06:46:43.271" idx="142">
    <p:pos x="10" y="10"/>
    <p:text>I would FAR RATHER see this slide here instead of #12 (the next slide). This one is MUCH simpler and get an extremely important message across. We are dealing with seconds here to attrach people attention.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1-12-10T21:14:11.256" idx="164">
    <p:pos x="10" y="10"/>
    <p:text>this could get axed.</p:text>
    <p:extLst>
      <p:ext uri="{C676402C-5697-4E1C-873F-D02D1690AC5C}">
        <p15:threadingInfo xmlns:p15="http://schemas.microsoft.com/office/powerpoint/2012/main" timeZoneBias="480"/>
      </p:ext>
    </p:extLst>
  </p:cm>
  <p:cm authorId="2" dt="2021-12-11T06:50:29.913" idx="143">
    <p:pos x="10" y="106"/>
    <p:text>this needs to be near the beginning!</p:text>
    <p:extLst>
      <p:ext uri="{C676402C-5697-4E1C-873F-D02D1690AC5C}">
        <p15:threadingInfo xmlns:p15="http://schemas.microsoft.com/office/powerpoint/2012/main" timeZoneBias="420">
          <p15:parentCm authorId="4" idx="164"/>
        </p15:threadingInfo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1-12-10T21:15:48.033" idx="168">
    <p:pos x="2750" y="2295"/>
    <p:text>This could be the last slide.</p:text>
    <p:extLst>
      <p:ext uri="{C676402C-5697-4E1C-873F-D02D1690AC5C}">
        <p15:threadingInfo xmlns:p15="http://schemas.microsoft.com/office/powerpoint/2012/main" timeZoneBias="4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91BF7-2A5F-444E-B3ED-060581C99508}" type="datetimeFigureOut">
              <a:rPr lang="en-CA" smtClean="0"/>
              <a:t>2021-12-11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C3A46-73B2-40A3-9B39-09A734955D7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7746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265050-468C-4174-A6A8-BEFF5BDE4191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1D2096C-2369-40D2-9E5E-D8DC4E11E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2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096C-2369-40D2-9E5E-D8DC4E11E8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5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096C-2369-40D2-9E5E-D8DC4E11E8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59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2096C-2369-40D2-9E5E-D8DC4E11E8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59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D2096C-2369-40D2-9E5E-D8DC4E11E8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7631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096C-2369-40D2-9E5E-D8DC4E11E8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29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096C-2369-40D2-9E5E-D8DC4E11E8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64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F901-63D5-4149-8D22-BA327DFD8AF4}" type="datetime1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36741" y="6383244"/>
            <a:ext cx="27432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0FAB87E4-7748-4117-92E5-790DAABEC6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531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72A9-3D70-47C0-97FA-B69D5A91A392}" type="datetime1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87E4-7748-4117-92E5-790DAABEC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5741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994E-F0A1-47F0-A39C-E923D779AF8D}" type="datetime1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87E4-7748-4117-92E5-790DAABEC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1931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7CA1-90E5-49F1-8085-93E4C60EBECE}" type="datetime1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36741" y="6383244"/>
            <a:ext cx="27432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0FAB87E4-7748-4117-92E5-790DAABEC6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92406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DA8D-394A-4D77-B417-9BF2BF0E19A1}" type="datetime1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36741" y="6383244"/>
            <a:ext cx="27432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0FAB87E4-7748-4117-92E5-790DAABEC6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43907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26EA-CB0F-400A-A685-9397DB8E670D}" type="datetime1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36741" y="6383244"/>
            <a:ext cx="27432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0FAB87E4-7748-4117-92E5-790DAABEC6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70338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B63D-88BE-4523-815C-376FA2CD90EC}" type="datetime1">
              <a:rPr lang="en-US" smtClean="0"/>
              <a:t>12/11/2021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36741" y="6383244"/>
            <a:ext cx="27432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0FAB87E4-7748-4117-92E5-790DAABEC6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2276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4C58-E9C6-45BB-BAAA-7752DCE4D9E7}" type="datetime1">
              <a:rPr lang="en-US" smtClean="0"/>
              <a:t>12/11/2021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36741" y="6383244"/>
            <a:ext cx="27432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0FAB87E4-7748-4117-92E5-790DAABEC6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4955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3F9E-4146-40D8-BF2E-CBD231DBEE27}" type="datetime1">
              <a:rPr lang="en-US" smtClean="0"/>
              <a:t>12/11/2021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36741" y="6383244"/>
            <a:ext cx="27432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0FAB87E4-7748-4117-92E5-790DAABEC6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48878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1DDA0-0666-40B4-8D18-1793F8197EEE}" type="datetime1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87E4-7748-4117-92E5-790DAABEC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132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FDB5-C294-4C05-8D0C-BF3C3F0D61C2}" type="datetime1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87E4-7748-4117-92E5-790DAABEC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7826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9AA10-78D2-42F7-9720-E49682649338}" type="datetime1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B87E4-7748-4117-92E5-790DAABEC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3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3.xml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6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microsoft.com/office/2007/relationships/hdphoto" Target="../media/hdphoto3.wd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79">
              <a:srgbClr val="060A4E"/>
            </a:gs>
            <a:gs pos="100000">
              <a:srgbClr val="01020F"/>
            </a:gs>
            <a:gs pos="0">
              <a:srgbClr val="000000"/>
            </a:gs>
            <a:gs pos="39999">
              <a:srgbClr val="0A128C"/>
            </a:gs>
            <a:gs pos="55000">
              <a:srgbClr val="181CC7"/>
            </a:gs>
            <a:gs pos="72000">
              <a:srgbClr val="7005D4"/>
            </a:gs>
            <a:gs pos="87000">
              <a:srgbClr val="8C3D9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43167" y="7076095"/>
            <a:ext cx="2743200" cy="365125"/>
          </a:xfrm>
        </p:spPr>
        <p:txBody>
          <a:bodyPr/>
          <a:lstStyle/>
          <a:p>
            <a:fld id="{0FAB87E4-7748-4117-92E5-790DAABEC644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22" y="96976"/>
            <a:ext cx="9144000" cy="6858000"/>
          </a:xfrm>
          <a:prstGeom prst="rect">
            <a:avLst/>
          </a:prstGeom>
          <a:effectLst>
            <a:softEdge rad="406400"/>
          </a:effectLst>
        </p:spPr>
      </p:pic>
      <p:pic>
        <p:nvPicPr>
          <p:cNvPr id="4" name="Picture 2" descr="C:\Users\Rae\Desktop\draped curtain1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726" y="-308205"/>
            <a:ext cx="5441030" cy="739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Rae\Desktop\draped curtain1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65280" y="-308205"/>
            <a:ext cx="4817359" cy="739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72734" y="125928"/>
            <a:ext cx="9474788" cy="65556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DFA6C0"/>
                </a:solidFill>
                <a:effectLst>
                  <a:glow rad="292100">
                    <a:srgbClr val="002060"/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Is the </a:t>
            </a:r>
            <a:r>
              <a:rPr lang="en-US" sz="3600" b="1" dirty="0">
                <a:ln w="11430"/>
                <a:solidFill>
                  <a:srgbClr val="DFA6C0"/>
                </a:solidFill>
                <a:effectLst>
                  <a:glow rad="292100">
                    <a:srgbClr val="002060"/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Day of Atonement</a:t>
            </a:r>
          </a:p>
          <a:p>
            <a:pPr algn="ctr"/>
            <a:r>
              <a:rPr lang="en-US" sz="3600" b="1" dirty="0" smtClean="0">
                <a:ln w="11430"/>
                <a:solidFill>
                  <a:srgbClr val="DFA6C0"/>
                </a:solidFill>
                <a:effectLst>
                  <a:glow rad="292100">
                    <a:srgbClr val="002060"/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             </a:t>
            </a:r>
            <a:r>
              <a:rPr lang="en-US" sz="2400" b="1" dirty="0" smtClean="0">
                <a:ln w="11430"/>
                <a:solidFill>
                  <a:srgbClr val="DFA6C0"/>
                </a:solidFill>
                <a:effectLst>
                  <a:glow rad="292100">
                    <a:srgbClr val="002060"/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(</a:t>
            </a:r>
            <a:r>
              <a:rPr lang="en-US" sz="2400" b="1" dirty="0">
                <a:ln w="11430"/>
                <a:solidFill>
                  <a:srgbClr val="DFA6C0"/>
                </a:solidFill>
                <a:effectLst>
                  <a:glow rad="292100">
                    <a:srgbClr val="002060"/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Yom Kippur)           </a:t>
            </a:r>
            <a:endParaRPr lang="en-US" sz="3600" b="1" dirty="0">
              <a:ln w="11430"/>
              <a:solidFill>
                <a:srgbClr val="DFA6C0"/>
              </a:solidFill>
              <a:effectLst>
                <a:glow rad="292100">
                  <a:srgbClr val="002060"/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  <a:p>
            <a:pPr algn="ctr"/>
            <a:r>
              <a:rPr lang="en-US" sz="3600" b="1" dirty="0" smtClean="0">
                <a:ln w="11430"/>
                <a:solidFill>
                  <a:srgbClr val="66FF33"/>
                </a:solidFill>
                <a:effectLst>
                  <a:glow rad="292100">
                    <a:srgbClr val="002060"/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             an anomaly             </a:t>
            </a:r>
            <a:r>
              <a:rPr lang="en-US" sz="2400" b="1" dirty="0" smtClean="0">
                <a:ln w="11430"/>
                <a:solidFill>
                  <a:srgbClr val="DFA6C0"/>
                </a:solidFill>
                <a:effectLst>
                  <a:glow rad="292100">
                    <a:srgbClr val="002060"/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/>
            </a:r>
            <a:br>
              <a:rPr lang="en-US" sz="2400" b="1" dirty="0" smtClean="0">
                <a:ln w="11430"/>
                <a:solidFill>
                  <a:srgbClr val="DFA6C0"/>
                </a:solidFill>
                <a:effectLst>
                  <a:glow rad="292100">
                    <a:srgbClr val="002060"/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</a:br>
            <a:r>
              <a:rPr lang="en-US" sz="2400" b="1" dirty="0" smtClean="0">
                <a:ln w="11430"/>
                <a:solidFill>
                  <a:srgbClr val="DFA6C0"/>
                </a:solidFill>
                <a:effectLst>
                  <a:glow rad="292100">
                    <a:srgbClr val="002060"/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             </a:t>
            </a:r>
            <a:endParaRPr lang="en-US" sz="3600" b="1" dirty="0">
              <a:ln w="11430"/>
              <a:solidFill>
                <a:srgbClr val="DFA6C0"/>
              </a:solidFill>
              <a:effectLst>
                <a:glow rad="292100">
                  <a:srgbClr val="002060"/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  <a:p>
            <a:pPr algn="ctr"/>
            <a:endParaRPr lang="en-US" sz="3600" b="1" dirty="0">
              <a:ln w="11430"/>
              <a:solidFill>
                <a:srgbClr val="DFA6C0"/>
              </a:solidFill>
              <a:effectLst>
                <a:glow rad="292100">
                  <a:srgbClr val="002060"/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  <a:p>
            <a:pPr algn="ctr"/>
            <a:endParaRPr lang="en-US" sz="3600" b="1" dirty="0">
              <a:ln w="11430"/>
              <a:solidFill>
                <a:srgbClr val="DFA6C0"/>
              </a:solidFill>
              <a:effectLst>
                <a:glow rad="292100">
                  <a:srgbClr val="002060"/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  <a:p>
            <a:pPr algn="ctr"/>
            <a:endParaRPr lang="en-US" sz="3600" b="1" dirty="0">
              <a:ln w="11430"/>
              <a:solidFill>
                <a:srgbClr val="DFA6C0"/>
              </a:solidFill>
              <a:effectLst>
                <a:glow rad="292100">
                  <a:srgbClr val="002060"/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  <a:p>
            <a:pPr algn="ctr"/>
            <a:endParaRPr lang="en-US" sz="3600" b="1" dirty="0">
              <a:ln w="11430"/>
              <a:solidFill>
                <a:srgbClr val="DFA6C0"/>
              </a:solidFill>
              <a:effectLst>
                <a:glow rad="292100">
                  <a:srgbClr val="002060"/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  <a:p>
            <a:pPr algn="ctr"/>
            <a:endParaRPr lang="en-US" sz="3600" b="1" dirty="0">
              <a:ln w="11430"/>
              <a:solidFill>
                <a:srgbClr val="DFA6C0"/>
              </a:solidFill>
              <a:effectLst>
                <a:glow rad="292100">
                  <a:srgbClr val="002060"/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  <a:p>
            <a:pPr algn="ctr"/>
            <a:endParaRPr lang="en-US" sz="3600" b="1" dirty="0">
              <a:ln w="11430"/>
              <a:solidFill>
                <a:srgbClr val="DFA6C0"/>
              </a:solidFill>
              <a:effectLst>
                <a:glow rad="292100">
                  <a:srgbClr val="002060"/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  <a:p>
            <a:pPr algn="ctr"/>
            <a:r>
              <a:rPr lang="en-US" sz="3600" b="1" dirty="0">
                <a:ln w="11430"/>
                <a:solidFill>
                  <a:srgbClr val="DFA6C0"/>
                </a:solidFill>
                <a:effectLst>
                  <a:glow rad="292100">
                    <a:srgbClr val="002060"/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b</a:t>
            </a:r>
            <a:r>
              <a:rPr lang="en-US" sz="3600" b="1" dirty="0" smtClean="0">
                <a:ln w="11430"/>
                <a:solidFill>
                  <a:srgbClr val="DFA6C0"/>
                </a:solidFill>
                <a:effectLst>
                  <a:glow rad="292100">
                    <a:srgbClr val="002060"/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y actually beginning at </a:t>
            </a:r>
            <a:r>
              <a:rPr lang="en-US" sz="3600" b="1" dirty="0">
                <a:ln w="11430"/>
                <a:solidFill>
                  <a:srgbClr val="DFA6C0"/>
                </a:solidFill>
                <a:effectLst>
                  <a:glow rad="292100">
                    <a:srgbClr val="002060"/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“evening” </a:t>
            </a:r>
            <a:r>
              <a:rPr lang="en-US" sz="3600" b="1" dirty="0" smtClean="0">
                <a:ln w="11430"/>
                <a:solidFill>
                  <a:srgbClr val="DFA6C0"/>
                </a:solidFill>
                <a:effectLst>
                  <a:glow rad="292100">
                    <a:srgbClr val="002060"/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/>
            </a:r>
            <a:br>
              <a:rPr lang="en-US" sz="3600" b="1" dirty="0" smtClean="0">
                <a:ln w="11430"/>
                <a:solidFill>
                  <a:srgbClr val="DFA6C0"/>
                </a:solidFill>
                <a:effectLst>
                  <a:glow rad="292100">
                    <a:srgbClr val="002060"/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</a:br>
            <a:r>
              <a:rPr lang="en-US" sz="3600" b="1" dirty="0" smtClean="0">
                <a:ln w="11430"/>
                <a:solidFill>
                  <a:srgbClr val="DFA6C0"/>
                </a:solidFill>
                <a:effectLst>
                  <a:glow rad="292100">
                    <a:srgbClr val="002060"/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after </a:t>
            </a:r>
            <a:r>
              <a:rPr lang="en-US" sz="3600" b="1" dirty="0">
                <a:ln w="11430"/>
                <a:solidFill>
                  <a:srgbClr val="DFA6C0"/>
                </a:solidFill>
                <a:effectLst>
                  <a:glow rad="292100">
                    <a:srgbClr val="002060"/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the sun has set?</a:t>
            </a:r>
            <a:endParaRPr lang="en-US" sz="4400" b="1" cap="none" spc="0" dirty="0">
              <a:ln w="11430"/>
              <a:solidFill>
                <a:srgbClr val="DFA6C0"/>
              </a:solidFill>
              <a:effectLst>
                <a:glow rad="292100">
                  <a:srgbClr val="002060"/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8" name="Picture 7" descr="C:\Users\Rae\Desktop\Best CCC Logo Clear with colors in circle SMS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1597" y="5476954"/>
            <a:ext cx="1040361" cy="1076484"/>
          </a:xfrm>
          <a:prstGeom prst="rect">
            <a:avLst/>
          </a:prstGeom>
          <a:noFill/>
          <a:effectLst>
            <a:glow rad="520700">
              <a:schemeClr val="accent1">
                <a:satMod val="175000"/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400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87E4-7748-4117-92E5-790DAABEC644}" type="slidenum">
              <a:rPr lang="en-US" smtClean="0">
                <a:solidFill>
                  <a:schemeClr val="bg1"/>
                </a:solidFill>
              </a:rPr>
              <a:pPr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611533" y="660400"/>
            <a:ext cx="4963767" cy="3206750"/>
          </a:xfrm>
          <a:prstGeom prst="snip2DiagRect">
            <a:avLst>
              <a:gd name="adj1" fmla="val 0"/>
              <a:gd name="adj2" fmla="val 16851"/>
            </a:avLst>
          </a:prstGeom>
          <a:gradFill>
            <a:gsLst>
              <a:gs pos="1000">
                <a:schemeClr val="dk1">
                  <a:satMod val="103000"/>
                  <a:lumMod val="102000"/>
                  <a:tint val="94000"/>
                  <a:alpha val="59000"/>
                </a:schemeClr>
              </a:gs>
              <a:gs pos="50000">
                <a:schemeClr val="dk1">
                  <a:satMod val="110000"/>
                  <a:lumMod val="100000"/>
                  <a:shade val="100000"/>
                  <a:alpha val="27000"/>
                </a:schemeClr>
              </a:gs>
              <a:gs pos="100000">
                <a:schemeClr val="dk1">
                  <a:lumMod val="99000"/>
                  <a:satMod val="120000"/>
                  <a:shade val="78000"/>
                  <a:alpha val="8000"/>
                </a:schemeClr>
              </a:gs>
            </a:gsLst>
          </a:gradFill>
          <a:ln w="5715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3d extrusionH="57150">
              <a:bevelT h="25400" prst="softRound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John 8:32 says:</a:t>
            </a:r>
          </a:p>
          <a:p>
            <a:pPr marL="0" indent="0" algn="ctr">
              <a:buNone/>
            </a:pPr>
            <a:r>
              <a:rPr 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“And ye shall </a:t>
            </a: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know </a:t>
            </a:r>
            <a:r>
              <a:rPr 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truth, </a:t>
            </a: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and </a:t>
            </a:r>
            <a:r>
              <a:rPr 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truth shall </a:t>
            </a: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make </a:t>
            </a:r>
            <a:r>
              <a:rPr 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 free</a:t>
            </a: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.”</a:t>
            </a:r>
            <a:endParaRPr lang="en-CA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15776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87E4-7748-4117-92E5-790DAABEC644}" type="slidenum">
              <a:rPr lang="en-US" smtClean="0">
                <a:solidFill>
                  <a:schemeClr val="bg1"/>
                </a:solidFill>
              </a:rPr>
              <a:pPr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 flipH="1">
            <a:off x="466344" y="391414"/>
            <a:ext cx="6565392" cy="5818094"/>
          </a:xfrm>
          <a:prstGeom prst="snip2DiagRect">
            <a:avLst>
              <a:gd name="adj1" fmla="val 0"/>
              <a:gd name="adj2" fmla="val 16851"/>
            </a:avLst>
          </a:prstGeom>
          <a:gradFill>
            <a:gsLst>
              <a:gs pos="1000">
                <a:schemeClr val="dk1">
                  <a:satMod val="103000"/>
                  <a:lumMod val="102000"/>
                  <a:tint val="94000"/>
                  <a:alpha val="75000"/>
                </a:schemeClr>
              </a:gs>
              <a:gs pos="50000">
                <a:schemeClr val="dk1">
                  <a:satMod val="110000"/>
                  <a:lumMod val="100000"/>
                  <a:shade val="100000"/>
                  <a:alpha val="58000"/>
                </a:schemeClr>
              </a:gs>
              <a:gs pos="100000">
                <a:schemeClr val="dk1">
                  <a:lumMod val="99000"/>
                  <a:satMod val="120000"/>
                  <a:shade val="78000"/>
                  <a:alpha val="48000"/>
                </a:schemeClr>
              </a:gs>
            </a:gsLst>
          </a:gradFill>
          <a:ln w="5715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3d extrusionH="57150">
              <a:bevelT h="25400" prst="softRound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View the complete study to </a:t>
            </a:r>
            <a:r>
              <a:rPr 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see what the nugget of truth is to understand “</a:t>
            </a:r>
            <a:r>
              <a:rPr 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what</a:t>
            </a:r>
            <a:r>
              <a:rPr 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 begins </a:t>
            </a: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 the </a:t>
            </a: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evening of the 9</a:t>
            </a:r>
            <a:r>
              <a:rPr lang="en-US" sz="4000" b="1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</a:t>
            </a: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day, </a:t>
            </a:r>
            <a:r>
              <a:rPr 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and “</a:t>
            </a:r>
            <a:r>
              <a:rPr 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what</a:t>
            </a:r>
            <a:r>
              <a:rPr 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 begins </a:t>
            </a: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 </a:t>
            </a:r>
            <a:b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next </a:t>
            </a:r>
            <a:r>
              <a:rPr 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329D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dawn</a:t>
            </a:r>
            <a:r>
              <a:rPr 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in the </a:t>
            </a: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full passage of Lev 23 </a:t>
            </a:r>
            <a:b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 </a:t>
            </a: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Day </a:t>
            </a:r>
            <a:r>
              <a:rPr 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 Atonement.</a:t>
            </a:r>
            <a:endParaRPr lang="en-CA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01807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08339" y="6479971"/>
            <a:ext cx="2743200" cy="365125"/>
          </a:xfrm>
        </p:spPr>
        <p:txBody>
          <a:bodyPr/>
          <a:lstStyle/>
          <a:p>
            <a:fld id="{0FAB87E4-7748-4117-92E5-790DAABEC644}" type="slidenum">
              <a:rPr lang="en-US" b="1" smtClean="0">
                <a:solidFill>
                  <a:schemeClr val="bg1"/>
                </a:solidFill>
              </a:rPr>
              <a:t>12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78578" y="870013"/>
            <a:ext cx="10915650" cy="887766"/>
          </a:xfrm>
          <a:prstGeom prst="homePlate">
            <a:avLst/>
          </a:prstGeom>
          <a:blipFill dpi="0"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b">
            <a:normAutofit fontScale="90000"/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Aharoni" pitchFamily="2" charset="-79"/>
              </a:rPr>
              <a:t>Please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Aharoni" pitchFamily="2" charset="-79"/>
              </a:rPr>
              <a:t>Join Us Live Each Week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4194" y="1821687"/>
            <a:ext cx="11445332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150" normalizeH="0" baseline="0" noProof="0" dirty="0">
                <a:ln w="11430">
                  <a:solidFill>
                    <a:srgbClr val="4472C4">
                      <a:lumMod val="75000"/>
                    </a:srgbClr>
                  </a:solidFill>
                </a:ln>
                <a:solidFill>
                  <a:srgbClr val="5B9BD5">
                    <a:lumMod val="40000"/>
                    <a:lumOff val="60000"/>
                  </a:srgbClr>
                </a:solidFill>
                <a:effectLst>
                  <a:glow rad="114300">
                    <a:srgbClr val="FF5050"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Sign up with Covenant Calendar Club</a:t>
            </a:r>
            <a:br>
              <a:rPr kumimoji="0" lang="en-US" sz="4000" b="1" i="0" u="none" strike="noStrike" kern="1200" cap="none" spc="150" normalizeH="0" baseline="0" noProof="0" dirty="0">
                <a:ln w="11430">
                  <a:solidFill>
                    <a:srgbClr val="4472C4">
                      <a:lumMod val="75000"/>
                    </a:srgbClr>
                  </a:solidFill>
                </a:ln>
                <a:solidFill>
                  <a:srgbClr val="5B9BD5">
                    <a:lumMod val="40000"/>
                    <a:lumOff val="60000"/>
                  </a:srgbClr>
                </a:solidFill>
                <a:effectLst>
                  <a:glow rad="114300">
                    <a:srgbClr val="FF5050"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</a:br>
            <a:r>
              <a:rPr kumimoji="0" lang="en-US" sz="4000" b="1" i="0" u="none" strike="noStrike" kern="1200" cap="none" spc="150" normalizeH="0" baseline="0" noProof="0" dirty="0">
                <a:ln w="11430">
                  <a:solidFill>
                    <a:srgbClr val="4472C4">
                      <a:lumMod val="75000"/>
                    </a:srgbClr>
                  </a:solidFill>
                </a:ln>
                <a:solidFill>
                  <a:srgbClr val="5B9BD5">
                    <a:lumMod val="40000"/>
                    <a:lumOff val="60000"/>
                  </a:srgbClr>
                </a:solidFill>
                <a:effectLst>
                  <a:glow rad="114300">
                    <a:srgbClr val="FF5050"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for the Friday &amp; Shabbat Zoom Meetings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150" normalizeH="0" baseline="0" noProof="0" dirty="0">
                <a:ln w="11430">
                  <a:solidFill>
                    <a:srgbClr val="4472C4">
                      <a:lumMod val="75000"/>
                    </a:srgbClr>
                  </a:solidFill>
                </a:ln>
                <a:solidFill>
                  <a:srgbClr val="5B9BD5">
                    <a:lumMod val="40000"/>
                    <a:lumOff val="60000"/>
                  </a:srgbClr>
                </a:solidFill>
                <a:effectLst>
                  <a:glow rad="114300">
                    <a:srgbClr val="FF5050"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(including live discussion)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5354" y="5473670"/>
            <a:ext cx="970589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angle"/>
              <a:contourClr>
                <a:srgbClr val="DDDDDD"/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150" normalizeH="0" baseline="0" noProof="0" dirty="0">
                <a:ln w="11430">
                  <a:noFill/>
                </a:ln>
                <a:solidFill>
                  <a:srgbClr val="F8F8F8"/>
                </a:solidFill>
                <a:effectLst>
                  <a:glow rad="127000">
                    <a:srgbClr val="2A1500">
                      <a:alpha val="55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https://studythecalendar.com/sign-up/</a:t>
            </a:r>
          </a:p>
        </p:txBody>
      </p:sp>
      <p:pic>
        <p:nvPicPr>
          <p:cNvPr id="13" name="Picture 2" descr="C:\Users\Rae\Desktop\Grammar Art\email mouse best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2126" y="4146778"/>
            <a:ext cx="1384277" cy="1002217"/>
          </a:xfrm>
          <a:prstGeom prst="rect">
            <a:avLst/>
          </a:prstGeom>
          <a:noFill/>
          <a:effectLst>
            <a:glow rad="2286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Rae\Documents\A CF Desktop Feb 2021\Best CCC Logo Clear with colors in circle SMS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2226" y="4956912"/>
            <a:ext cx="1428750" cy="1478359"/>
          </a:xfrm>
          <a:prstGeom prst="rect">
            <a:avLst/>
          </a:prstGeom>
          <a:noFill/>
          <a:effectLst>
            <a:glow rad="2286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89478" y="124738"/>
            <a:ext cx="1028078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angle"/>
              <a:contourClr>
                <a:srgbClr val="DDDDDD"/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150" normalizeH="0" baseline="0" noProof="0" dirty="0">
                <a:ln w="11430">
                  <a:solidFill>
                    <a:srgbClr val="4472C4">
                      <a:lumMod val="75000"/>
                    </a:srgbClr>
                  </a:solidFill>
                </a:ln>
                <a:solidFill>
                  <a:srgbClr val="5B9BD5">
                    <a:lumMod val="40000"/>
                    <a:lumOff val="60000"/>
                  </a:srgbClr>
                </a:solidFill>
                <a:effectLst>
                  <a:glow rad="114300">
                    <a:srgbClr val="FF5050"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If you enjoyed this study today 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E5B756E-593C-4F32-9DC5-0C146D70C07C}"/>
              </a:ext>
            </a:extLst>
          </p:cNvPr>
          <p:cNvSpPr/>
          <p:nvPr/>
        </p:nvSpPr>
        <p:spPr>
          <a:xfrm rot="21127155">
            <a:off x="7589160" y="4525241"/>
            <a:ext cx="4267199" cy="2137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ArchUp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8000" b="1" dirty="0">
                <a:ln w="28575">
                  <a:solidFill>
                    <a:srgbClr val="0000FF"/>
                  </a:solidFill>
                </a:ln>
                <a:gradFill>
                  <a:gsLst>
                    <a:gs pos="42000">
                      <a:srgbClr val="FFFF00"/>
                    </a:gs>
                    <a:gs pos="71000">
                      <a:srgbClr val="00B0F0"/>
                    </a:gs>
                    <a:gs pos="67000">
                      <a:srgbClr val="EF755F">
                        <a:lumMod val="75000"/>
                      </a:srgbClr>
                    </a:gs>
                    <a:gs pos="6000">
                      <a:prstClr val="black"/>
                    </a:gs>
                  </a:gsLst>
                  <a:lin ang="54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Shalom!</a:t>
            </a:r>
            <a:endParaRPr lang="en-CA" sz="80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4904" y="3487178"/>
            <a:ext cx="436569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solidFill>
                  <a:srgbClr val="95054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dwardian Script ITC" pitchFamily="66" charset="0"/>
              </a:rPr>
              <a:t>Thank-you!</a:t>
            </a:r>
          </a:p>
        </p:txBody>
      </p:sp>
    </p:spTree>
    <p:extLst>
      <p:ext uri="{BB962C8B-B14F-4D97-AF65-F5344CB8AC3E}">
        <p14:creationId xmlns:p14="http://schemas.microsoft.com/office/powerpoint/2010/main" val="22577873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9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90019" y="6346215"/>
            <a:ext cx="384595" cy="365125"/>
          </a:xfrm>
        </p:spPr>
        <p:txBody>
          <a:bodyPr/>
          <a:lstStyle/>
          <a:p>
            <a:fld id="{0FAB87E4-7748-4117-92E5-790DAABEC644}" type="slidenum">
              <a:rPr lang="en-US" sz="1400" b="1" smtClean="0">
                <a:solidFill>
                  <a:schemeClr val="tx1"/>
                </a:solidFill>
              </a:rPr>
              <a:t>2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48050" y="285825"/>
            <a:ext cx="8526564" cy="5686782"/>
          </a:xfrm>
          <a:prstGeom prst="roundRect">
            <a:avLst>
              <a:gd name="adj" fmla="val 3071"/>
            </a:avLst>
          </a:prstGeom>
          <a:noFill/>
          <a:ln w="7620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p3d extrusionH="57150">
              <a:bevelT h="25400" prst="softRound"/>
            </a:sp3d>
          </a:bodyPr>
          <a:lstStyle/>
          <a:p>
            <a:pPr algn="ctr"/>
            <a:r>
              <a:rPr lang="en-US" sz="4000" b="1" dirty="0">
                <a:ln w="1905"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Some Feast Teachers Claim </a:t>
            </a:r>
            <a:r>
              <a:rPr lang="en-US" sz="4000" b="1" dirty="0">
                <a:ln w="1905"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there are 4 main Scriptures that assure everyone the weekly &amp; annual Sabbaths always begin </a:t>
            </a:r>
            <a:br>
              <a:rPr lang="en-US" sz="4000" b="1" dirty="0">
                <a:ln w="1905"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4000" b="1" dirty="0">
                <a:ln w="1905"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at sunset/evening!</a:t>
            </a:r>
          </a:p>
          <a:p>
            <a:r>
              <a:rPr lang="en-US" sz="4000" b="1" dirty="0">
                <a:ln w="1905"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4000" b="1" dirty="0">
                <a:ln w="1905"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Three of these witnesses are:</a:t>
            </a:r>
          </a:p>
          <a:p>
            <a:pPr algn="ctr"/>
            <a:r>
              <a:rPr lang="en-US" sz="4000" b="1" dirty="0">
                <a:ln w="1905"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Gen 1:5 </a:t>
            </a:r>
            <a:r>
              <a:rPr lang="en-US" sz="3200" b="1" dirty="0">
                <a:ln w="1905"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(last ½ of verse)</a:t>
            </a:r>
          </a:p>
          <a:p>
            <a:pPr algn="ctr"/>
            <a:r>
              <a:rPr lang="en-US" sz="4000" b="1" dirty="0" err="1">
                <a:ln w="1905"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Neh</a:t>
            </a:r>
            <a:r>
              <a:rPr lang="en-US" sz="4000" b="1" dirty="0">
                <a:ln w="1905"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13:19 </a:t>
            </a:r>
            <a:r>
              <a:rPr lang="en-US" sz="3200" b="1" dirty="0">
                <a:ln w="1905"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(part of context)</a:t>
            </a:r>
          </a:p>
          <a:p>
            <a:pPr algn="ctr"/>
            <a:r>
              <a:rPr lang="en-US" sz="4000" b="1" dirty="0">
                <a:ln w="1905"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John 20:1 </a:t>
            </a:r>
            <a:r>
              <a:rPr lang="en-US" sz="3200" b="1" dirty="0">
                <a:ln w="1905"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(part of context)</a:t>
            </a:r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54" y="508740"/>
            <a:ext cx="4063146" cy="6090195"/>
          </a:xfrm>
          <a:prstGeom prst="rect">
            <a:avLst/>
          </a:prstGeom>
          <a:effectLst>
            <a:glow rad="127000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31765243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79">
              <a:srgbClr val="060A4E"/>
            </a:gs>
            <a:gs pos="100000">
              <a:srgbClr val="01020F"/>
            </a:gs>
            <a:gs pos="0">
              <a:srgbClr val="000000"/>
            </a:gs>
            <a:gs pos="39999">
              <a:srgbClr val="0A128C"/>
            </a:gs>
            <a:gs pos="55000">
              <a:srgbClr val="181CC7"/>
            </a:gs>
            <a:gs pos="72000">
              <a:srgbClr val="7005D4"/>
            </a:gs>
            <a:gs pos="87000">
              <a:srgbClr val="8C3D9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33541" y="6383244"/>
            <a:ext cx="2743200" cy="365125"/>
          </a:xfrm>
        </p:spPr>
        <p:txBody>
          <a:bodyPr/>
          <a:lstStyle/>
          <a:p>
            <a:fld id="{0FAB87E4-7748-4117-92E5-790DAABEC64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2" descr="C:\Users\Rae\Desktop\draped curtain1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819" y="-279630"/>
            <a:ext cx="4691681" cy="739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Rae\Desktop\draped curtain1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65280" y="-308205"/>
            <a:ext cx="4817359" cy="739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742573" y="584454"/>
            <a:ext cx="8762568" cy="5734159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angle"/>
              <a:contourClr>
                <a:srgbClr val="DDDDDD"/>
              </a:contourClr>
            </a:sp3d>
          </a:bodyPr>
          <a:lstStyle>
            <a:lvl1pPr marL="228600" indent="-2286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2800" b="1" i="0" kern="1200" cap="none" spc="150">
                <a:ln w="11430"/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US" sz="4000" dirty="0">
                <a:ln w="10541" cmpd="sng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But some people and</a:t>
            </a:r>
            <a:br>
              <a:rPr lang="en-US" sz="4000" dirty="0">
                <a:ln w="10541" cmpd="sng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4000" dirty="0">
                <a:ln w="10541" cmpd="sng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 leaders still say this:</a:t>
            </a:r>
          </a:p>
          <a:p>
            <a:pPr marL="0" indent="0" algn="ctr">
              <a:buFont typeface="Georgia" pitchFamily="18" charset="0"/>
              <a:buNone/>
            </a:pPr>
            <a:r>
              <a:rPr lang="en-US" sz="4000" dirty="0">
                <a:ln w="10541" cmpd="sng">
                  <a:noFill/>
                  <a:prstDash val="solid"/>
                </a:ln>
                <a:solidFill>
                  <a:srgbClr val="C4FB81"/>
                </a:solidFill>
                <a:latin typeface="Berlin Sans FB Demi" panose="020E0802020502020306" pitchFamily="34" charset="0"/>
              </a:rPr>
              <a:t>“Day of Atonement </a:t>
            </a:r>
            <a:br>
              <a:rPr lang="en-US" sz="4000" dirty="0">
                <a:ln w="10541" cmpd="sng">
                  <a:noFill/>
                  <a:prstDash val="solid"/>
                </a:ln>
                <a:solidFill>
                  <a:srgbClr val="C4FB81"/>
                </a:solidFill>
                <a:latin typeface="Berlin Sans FB Demi" panose="020E0802020502020306" pitchFamily="34" charset="0"/>
              </a:rPr>
            </a:br>
            <a:r>
              <a:rPr lang="en-US" sz="4000" dirty="0">
                <a:ln w="10541" cmpd="sng">
                  <a:noFill/>
                  <a:prstDash val="solid"/>
                </a:ln>
                <a:solidFill>
                  <a:srgbClr val="C4FB81"/>
                </a:solidFill>
                <a:latin typeface="Berlin Sans FB Demi" panose="020E0802020502020306" pitchFamily="34" charset="0"/>
              </a:rPr>
              <a:t>is the strongest witness” </a:t>
            </a:r>
            <a:br>
              <a:rPr lang="en-US" sz="4000" dirty="0">
                <a:ln w="10541" cmpd="sng">
                  <a:noFill/>
                  <a:prstDash val="solid"/>
                </a:ln>
                <a:solidFill>
                  <a:srgbClr val="C4FB81"/>
                </a:solidFill>
                <a:latin typeface="Berlin Sans FB Demi" panose="020E0802020502020306" pitchFamily="34" charset="0"/>
              </a:rPr>
            </a:br>
            <a:r>
              <a:rPr lang="en-US" sz="4000" dirty="0">
                <a:ln w="10541" cmpd="sng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claiming this most solemn </a:t>
            </a:r>
            <a:br>
              <a:rPr lang="en-US" sz="4000" dirty="0">
                <a:ln w="10541" cmpd="sng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4000" dirty="0">
                <a:ln w="10541" cmpd="sng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Sabbath of the year </a:t>
            </a:r>
            <a:br>
              <a:rPr lang="en-US" sz="4000" dirty="0">
                <a:ln w="10541" cmpd="sng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4000" dirty="0">
                <a:ln w="10541" cmpd="sng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still begins with </a:t>
            </a:r>
            <a:br>
              <a:rPr lang="en-US" sz="4000" dirty="0">
                <a:ln w="10541" cmpd="sng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4000" dirty="0">
                <a:ln w="10541" cmpd="sng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the evening – because </a:t>
            </a:r>
            <a:br>
              <a:rPr lang="en-US" sz="4000" dirty="0">
                <a:ln w="10541" cmpd="sng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4000" dirty="0">
                <a:ln w="10541" cmpd="sng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of a </a:t>
            </a:r>
            <a:r>
              <a:rPr lang="en-US" sz="4000" u="sng" dirty="0">
                <a:ln w="10541" cmpd="sng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few</a:t>
            </a:r>
            <a:r>
              <a:rPr lang="en-US" sz="4000" dirty="0">
                <a:ln w="10541" cmpd="sng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 words in Lev 23:32.</a:t>
            </a:r>
            <a:endParaRPr lang="en-US" sz="3200" dirty="0">
              <a:ln w="10541" cmpd="sng">
                <a:noFill/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1" name="Picture 2" descr="C:\Users\Rae\Desktop\Grammar Art\Questionmark blue p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429" y="2195389"/>
            <a:ext cx="1566064" cy="1566064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ontent Placeholder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313" y="3609040"/>
            <a:ext cx="2739391" cy="279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76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87E4-7748-4117-92E5-790DAABEC644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887527" y="4896117"/>
            <a:ext cx="380538" cy="676367"/>
          </a:xfrm>
          <a:prstGeom prst="ellipse">
            <a:avLst/>
          </a:prstGeom>
          <a:noFill/>
          <a:ln w="57150">
            <a:solidFill>
              <a:srgbClr val="95F1FD"/>
            </a:solidFill>
          </a:ln>
          <a:effectLst>
            <a:glow rad="63500">
              <a:srgbClr val="FF3399">
                <a:alpha val="94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C:\Users\Rae\Desktop\Man-with-Bible-1200x3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21" y="122549"/>
            <a:ext cx="3568731" cy="11412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uble Wave 4"/>
          <p:cNvSpPr/>
          <p:nvPr/>
        </p:nvSpPr>
        <p:spPr>
          <a:xfrm rot="5400000" flipH="1">
            <a:off x="-2780961" y="2922004"/>
            <a:ext cx="6858002" cy="1013993"/>
          </a:xfrm>
          <a:prstGeom prst="doubleWave">
            <a:avLst>
              <a:gd name="adj1" fmla="val 12500"/>
              <a:gd name="adj2" fmla="val -4369"/>
            </a:avLst>
          </a:prstGeom>
          <a:gradFill flip="none" rotWithShape="1">
            <a:gsLst>
              <a:gs pos="0">
                <a:srgbClr val="000000"/>
              </a:gs>
              <a:gs pos="24000">
                <a:srgbClr val="000040"/>
              </a:gs>
              <a:gs pos="38000">
                <a:srgbClr val="400040"/>
              </a:gs>
              <a:gs pos="55000">
                <a:srgbClr val="8F0040"/>
              </a:gs>
              <a:gs pos="76000">
                <a:srgbClr val="F27300"/>
              </a:gs>
              <a:gs pos="100000">
                <a:srgbClr val="FFBF00"/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uble Wave 10"/>
          <p:cNvSpPr/>
          <p:nvPr/>
        </p:nvSpPr>
        <p:spPr>
          <a:xfrm rot="16200000">
            <a:off x="8084958" y="2948176"/>
            <a:ext cx="6858003" cy="1005840"/>
          </a:xfrm>
          <a:prstGeom prst="doubleWave">
            <a:avLst>
              <a:gd name="adj1" fmla="val 12500"/>
              <a:gd name="adj2" fmla="val -4369"/>
            </a:avLst>
          </a:prstGeom>
          <a:gradFill flip="none" rotWithShape="1">
            <a:gsLst>
              <a:gs pos="0">
                <a:srgbClr val="000000"/>
              </a:gs>
              <a:gs pos="24000">
                <a:srgbClr val="000040"/>
              </a:gs>
              <a:gs pos="38000">
                <a:srgbClr val="400040"/>
              </a:gs>
              <a:gs pos="55000">
                <a:srgbClr val="8F0040"/>
              </a:gs>
              <a:gs pos="76000">
                <a:srgbClr val="F27300"/>
              </a:gs>
              <a:gs pos="100000">
                <a:srgbClr val="FFBF00"/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:\Art on Desktop - 1\All white man clip art\3d white people\remember 3d man 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598" y="4571999"/>
            <a:ext cx="1218137" cy="2041611"/>
          </a:xfrm>
          <a:prstGeom prst="ellips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softRound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38282" y="5531844"/>
            <a:ext cx="10237746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2400" b="1" cap="none" spc="0" dirty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Lev 23:26-32 has a total of 230+ words.  The last 9 words of the Atonement content are used to determine the day-start for ALL yearly Sabbaths.  </a:t>
            </a:r>
            <a:br>
              <a:rPr lang="en-US" sz="2400" b="1" cap="none" spc="0" dirty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800" b="1" dirty="0">
                <a:ln w="1905">
                  <a:solidFill>
                    <a:srgbClr val="0070C0"/>
                  </a:solidFill>
                </a:ln>
                <a:solidFill>
                  <a:srgbClr val="95F1FD"/>
                </a:solidFill>
                <a:effectLst>
                  <a:glow rad="50800">
                    <a:srgbClr val="FF3399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That’s </a:t>
            </a:r>
            <a:r>
              <a:rPr lang="en-US" sz="2800" b="1" u="sng" dirty="0">
                <a:ln w="1905">
                  <a:solidFill>
                    <a:srgbClr val="0070C0"/>
                  </a:solidFill>
                </a:ln>
                <a:solidFill>
                  <a:srgbClr val="95F1FD"/>
                </a:solidFill>
                <a:effectLst>
                  <a:glow rad="50800">
                    <a:srgbClr val="FF3399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onl</a:t>
            </a:r>
            <a:r>
              <a:rPr lang="en-US" sz="2800" b="1" dirty="0">
                <a:ln w="1905">
                  <a:solidFill>
                    <a:srgbClr val="0070C0"/>
                  </a:solidFill>
                </a:ln>
                <a:solidFill>
                  <a:srgbClr val="95F1FD"/>
                </a:solidFill>
                <a:effectLst>
                  <a:glow rad="50800">
                    <a:srgbClr val="FF3399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y 3% of the words used to establish a doctrine!</a:t>
            </a:r>
            <a:endParaRPr lang="en-US" sz="2800" b="1" cap="none" spc="0" dirty="0">
              <a:ln w="1905">
                <a:solidFill>
                  <a:srgbClr val="0070C0"/>
                </a:solidFill>
              </a:ln>
              <a:solidFill>
                <a:srgbClr val="95F1F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75840" y="2869924"/>
            <a:ext cx="77317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000" b="1" cap="none" spc="0" dirty="0" smtClean="0">
                <a:ln w="1905">
                  <a:solidFill>
                    <a:srgbClr val="0070C0"/>
                  </a:solidFill>
                </a:ln>
                <a:solidFill>
                  <a:srgbClr val="95F1FD"/>
                </a:solidFill>
                <a:effectLst>
                  <a:glow rad="50800">
                    <a:srgbClr val="FF3399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A </a:t>
            </a:r>
            <a:r>
              <a:rPr lang="en-US" sz="4000" b="1" cap="none" spc="0" dirty="0">
                <a:ln w="1905">
                  <a:solidFill>
                    <a:srgbClr val="0070C0"/>
                  </a:solidFill>
                </a:ln>
                <a:solidFill>
                  <a:srgbClr val="95F1FD"/>
                </a:solidFill>
                <a:effectLst>
                  <a:glow rad="50800">
                    <a:srgbClr val="FF3399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total of only 9 words …</a:t>
            </a:r>
          </a:p>
        </p:txBody>
      </p:sp>
      <p:pic>
        <p:nvPicPr>
          <p:cNvPr id="2055" name="Picture 7" descr="F:\Art on Desktop - 1\All white man clip art\3d white people\png\doe man with horn png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30834" y="3709460"/>
            <a:ext cx="2226310" cy="217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4382" y="4788844"/>
            <a:ext cx="27758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000" b="1" cap="none" spc="0" dirty="0">
                <a:ln w="1905"/>
                <a:solidFill>
                  <a:srgbClr val="0000FF"/>
                </a:solidFill>
                <a:effectLst>
                  <a:glow rad="177800">
                    <a:srgbClr val="FFFF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Remember</a:t>
            </a:r>
            <a:r>
              <a:rPr lang="en-US" sz="1200" b="1" cap="none" spc="0" dirty="0">
                <a:ln w="1905"/>
                <a:solidFill>
                  <a:srgbClr val="0000FF"/>
                </a:solidFill>
                <a:effectLst>
                  <a:glow rad="177800">
                    <a:srgbClr val="FFFF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>
                <a:ln w="1905"/>
                <a:solidFill>
                  <a:srgbClr val="0000FF"/>
                </a:solidFill>
                <a:effectLst>
                  <a:glow rad="177800">
                    <a:srgbClr val="FFFF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84638" y="370630"/>
            <a:ext cx="2666915" cy="893170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angle"/>
              <a:contourClr>
                <a:srgbClr val="DDDDDD"/>
              </a:contourClr>
            </a:sp3d>
          </a:bodyPr>
          <a:lstStyle>
            <a:lvl1pPr marL="228600" indent="-2286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2800" b="1" i="0" kern="1200" cap="none" spc="150">
                <a:ln w="11430"/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US" sz="4000" dirty="0">
                <a:ln w="10541" cmpd="sng">
                  <a:noFill/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And because:</a:t>
            </a:r>
            <a:endParaRPr lang="en-US" sz="3200" dirty="0">
              <a:ln w="10541" cmpd="sng">
                <a:noFill/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8029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1" presetClass="entr" presetSubtype="1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FAB87E4-7748-4117-92E5-790DAABEC644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77645" y="306983"/>
            <a:ext cx="5246454" cy="2486918"/>
          </a:xfrm>
          <a:prstGeom prst="roundRect">
            <a:avLst>
              <a:gd name="adj" fmla="val 13493"/>
            </a:avLst>
          </a:prstGeom>
          <a:solidFill>
            <a:schemeClr val="accent2">
              <a:lumMod val="20000"/>
              <a:lumOff val="80000"/>
              <a:alpha val="57000"/>
            </a:schemeClr>
          </a:solidFill>
          <a:ln w="762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p3d extrusionH="57150">
              <a:bevelT h="25400" prst="softRound"/>
            </a:sp3d>
          </a:bodyPr>
          <a:lstStyle/>
          <a:p>
            <a:pPr algn="ctr"/>
            <a:r>
              <a:rPr lang="en-US" sz="7200" b="1" dirty="0">
                <a:ln w="1905">
                  <a:solidFill>
                    <a:sysClr val="windowText" lastClr="000000"/>
                  </a:solidFill>
                </a:ln>
                <a:solidFill>
                  <a:schemeClr val="bg2">
                    <a:lumMod val="90000"/>
                  </a:schemeClr>
                </a:solidFill>
                <a:effectLst>
                  <a:glow rad="76200">
                    <a:schemeClr val="accent5">
                      <a:lumMod val="75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ld English Text MT" panose="03040902040508030806" pitchFamily="66" charset="0"/>
              </a:rPr>
              <a:t>Ponder this Thought!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838200" y="3033676"/>
            <a:ext cx="8324850" cy="3271874"/>
          </a:xfrm>
          <a:prstGeom prst="snip2DiagRect">
            <a:avLst>
              <a:gd name="adj1" fmla="val 0"/>
              <a:gd name="adj2" fmla="val 30636"/>
            </a:avLst>
          </a:prstGeom>
          <a:solidFill>
            <a:schemeClr val="accent1">
              <a:lumMod val="20000"/>
              <a:lumOff val="80000"/>
              <a:alpha val="70000"/>
            </a:schemeClr>
          </a:solid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CA" sz="3200" b="1" dirty="0">
                <a:solidFill>
                  <a:srgbClr val="580C53"/>
                </a:solidFill>
              </a:rPr>
              <a:t>If around 3% of the context for </a:t>
            </a:r>
            <a:br>
              <a:rPr lang="en-CA" sz="3200" b="1" dirty="0">
                <a:solidFill>
                  <a:srgbClr val="580C53"/>
                </a:solidFill>
              </a:rPr>
            </a:br>
            <a:r>
              <a:rPr lang="en-CA" sz="3200" b="1" dirty="0">
                <a:solidFill>
                  <a:srgbClr val="580C53"/>
                </a:solidFill>
              </a:rPr>
              <a:t>Day of Atonement establishes such an important worship statute, </a:t>
            </a:r>
            <a:r>
              <a:rPr lang="en-CA" sz="3200" b="1" dirty="0">
                <a:solidFill>
                  <a:srgbClr val="FF0000"/>
                </a:solidFill>
              </a:rPr>
              <a:t>are we not accountable to find support for the sunset day commencement in the rest of the Scriptures, no matter what?</a:t>
            </a:r>
          </a:p>
        </p:txBody>
      </p:sp>
    </p:spTree>
    <p:extLst>
      <p:ext uri="{BB962C8B-B14F-4D97-AF65-F5344CB8AC3E}">
        <p14:creationId xmlns:p14="http://schemas.microsoft.com/office/powerpoint/2010/main" val="15318564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ent-Up Arrow 24"/>
          <p:cNvSpPr/>
          <p:nvPr/>
        </p:nvSpPr>
        <p:spPr>
          <a:xfrm rot="5400000">
            <a:off x="3723320" y="5212418"/>
            <a:ext cx="1076763" cy="945847"/>
          </a:xfrm>
          <a:prstGeom prst="bentUpArrow">
            <a:avLst>
              <a:gd name="adj1" fmla="val 13210"/>
              <a:gd name="adj2" fmla="val 25000"/>
              <a:gd name="adj3" fmla="val 25000"/>
            </a:avLst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90019" y="6346215"/>
            <a:ext cx="384595" cy="365125"/>
          </a:xfrm>
        </p:spPr>
        <p:txBody>
          <a:bodyPr/>
          <a:lstStyle/>
          <a:p>
            <a:fld id="{0FAB87E4-7748-4117-92E5-790DAABEC644}" type="slidenum">
              <a:rPr lang="en-US" sz="1400" b="1" smtClean="0">
                <a:solidFill>
                  <a:schemeClr val="tx1"/>
                </a:solidFill>
              </a:rPr>
              <a:t>6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66921" y="210474"/>
            <a:ext cx="7728507" cy="1160562"/>
          </a:xfrm>
          <a:prstGeom prst="roundRect">
            <a:avLst>
              <a:gd name="adj" fmla="val 13493"/>
            </a:avLst>
          </a:prstGeom>
          <a:solidFill>
            <a:schemeClr val="accent2">
              <a:lumMod val="20000"/>
              <a:lumOff val="80000"/>
              <a:alpha val="57000"/>
            </a:schemeClr>
          </a:solidFill>
          <a:ln w="7620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p3d extrusionH="57150">
              <a:bevelT h="25400" prst="softRound"/>
            </a:sp3d>
          </a:bodyPr>
          <a:lstStyle/>
          <a:p>
            <a:pPr algn="ctr"/>
            <a:r>
              <a:rPr lang="en-US" sz="3200" b="1" dirty="0">
                <a:ln w="190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anose="020E0802020502020306" pitchFamily="34" charset="0"/>
              </a:rPr>
              <a:t>The foundation of Sunset Theory claims </a:t>
            </a:r>
            <a:br>
              <a:rPr lang="en-US" sz="3200" b="1" dirty="0">
                <a:ln w="190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anose="020E0802020502020306" pitchFamily="34" charset="0"/>
              </a:rPr>
            </a:br>
            <a:r>
              <a:rPr lang="en-US" sz="3200" b="1" dirty="0">
                <a:ln w="190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anose="020E0802020502020306" pitchFamily="34" charset="0"/>
              </a:rPr>
              <a:t>each new day begins at sunset/evening!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44966" y="1415640"/>
            <a:ext cx="11829648" cy="1584841"/>
          </a:xfrm>
          <a:prstGeom prst="roundRect">
            <a:avLst>
              <a:gd name="adj" fmla="val 3071"/>
            </a:avLst>
          </a:prstGeom>
          <a:noFill/>
          <a:ln w="7620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p3d extrusionH="57150">
              <a:bevelT h="25400" prst="softRound"/>
            </a:sp3d>
          </a:bodyPr>
          <a:lstStyle/>
          <a:p>
            <a:pPr algn="ctr"/>
            <a:r>
              <a:rPr lang="en-US" sz="3200" b="1" dirty="0">
                <a:ln w="1905"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To illustrate this concept for Day of Atonement, </a:t>
            </a:r>
            <a:r>
              <a:rPr lang="en-US" sz="3200" b="1" dirty="0">
                <a:ln w="190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Sunset Theory</a:t>
            </a:r>
            <a:r>
              <a:rPr lang="en-US" sz="3200" b="1" dirty="0">
                <a:ln w="1905"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claims the 10</a:t>
            </a:r>
            <a:r>
              <a:rPr lang="en-US" sz="3200" b="1" baseline="30000" dirty="0">
                <a:ln w="1905"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th</a:t>
            </a:r>
            <a:r>
              <a:rPr lang="en-US" sz="3200" b="1" dirty="0">
                <a:ln w="1905"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day begins at evening of the 9</a:t>
            </a:r>
            <a:r>
              <a:rPr lang="en-US" sz="3200" b="1" baseline="30000" dirty="0">
                <a:ln w="1905"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th</a:t>
            </a:r>
            <a:r>
              <a:rPr lang="en-US" sz="3200" b="1" dirty="0">
                <a:ln w="1905"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day!  </a:t>
            </a:r>
            <a:br>
              <a:rPr lang="en-US" sz="3200" b="1" dirty="0">
                <a:ln w="1905"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3200" b="1" dirty="0">
                <a:ln w="1905"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Exactly, where is the “even” of the 9</a:t>
            </a:r>
            <a:r>
              <a:rPr lang="en-US" sz="3200" b="1" baseline="30000" dirty="0">
                <a:ln w="1905"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th</a:t>
            </a:r>
            <a:r>
              <a:rPr lang="en-US" sz="3200" b="1" dirty="0">
                <a:ln w="1905"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day?</a:t>
            </a:r>
            <a:endParaRPr lang="en-US" sz="3200" b="1" dirty="0">
              <a:ln w="1905">
                <a:solidFill>
                  <a:sysClr val="windowText" lastClr="000000"/>
                </a:solidFill>
              </a:ln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87" y="3134293"/>
            <a:ext cx="6388992" cy="20126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3293269" y="4231482"/>
            <a:ext cx="899902" cy="915476"/>
          </a:xfrm>
          <a:prstGeom prst="rect">
            <a:avLst/>
          </a:prstGeom>
          <a:gradFill flip="none" rotWithShape="1">
            <a:gsLst>
              <a:gs pos="51000">
                <a:schemeClr val="accent2">
                  <a:lumMod val="50000"/>
                </a:schemeClr>
              </a:gs>
              <a:gs pos="44000">
                <a:srgbClr val="002060">
                  <a:alpha val="80000"/>
                </a:srgbClr>
              </a:gs>
              <a:gs pos="59000">
                <a:schemeClr val="accent4">
                  <a:lumMod val="60000"/>
                  <a:lumOff val="40000"/>
                  <a:alpha val="80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4193171" y="5235900"/>
            <a:ext cx="528536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Sunset on the 8</a:t>
            </a:r>
            <a:r>
              <a:rPr lang="en-US" sz="3200" b="1" baseline="30000" dirty="0">
                <a:solidFill>
                  <a:schemeClr val="accent4">
                    <a:lumMod val="75000"/>
                  </a:schemeClr>
                </a:solidFill>
              </a:rPr>
              <a:t>th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 day … </a:t>
            </a:r>
            <a:endParaRPr lang="en-CA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563" y="3590690"/>
            <a:ext cx="2665135" cy="49308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>
                <a:gd name="adj1" fmla="val 12500"/>
                <a:gd name="adj2" fmla="val 0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>
                <a:ln/>
                <a:solidFill>
                  <a:srgbClr val="C00000"/>
                </a:solidFill>
                <a:effectLst/>
              </a:rPr>
              <a:t>Therefore:</a:t>
            </a:r>
            <a:endParaRPr lang="en-US" sz="54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23" name="Bent Arrow 22"/>
          <p:cNvSpPr/>
          <p:nvPr/>
        </p:nvSpPr>
        <p:spPr>
          <a:xfrm rot="10800000" flipH="1">
            <a:off x="3668756" y="5046599"/>
            <a:ext cx="591321" cy="707430"/>
          </a:xfrm>
          <a:prstGeom prst="bentArrow">
            <a:avLst>
              <a:gd name="adj1" fmla="val 18176"/>
              <a:gd name="adj2" fmla="val 33844"/>
              <a:gd name="adj3" fmla="val 50000"/>
              <a:gd name="adj4" fmla="val 50000"/>
            </a:avLst>
          </a:prstGeom>
          <a:gradFill>
            <a:gsLst>
              <a:gs pos="0">
                <a:srgbClr val="002060"/>
              </a:gs>
              <a:gs pos="46000">
                <a:srgbClr val="FFFF00"/>
              </a:gs>
              <a:gs pos="22000">
                <a:schemeClr val="accent2">
                  <a:lumMod val="50000"/>
                </a:schemeClr>
              </a:gs>
            </a:gsLst>
            <a:lin ang="5400000" scaled="1"/>
          </a:gra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77244" y="5691008"/>
            <a:ext cx="7230464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Ushers in the “even/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</a:rPr>
              <a:t>ereb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” of the 9</a:t>
            </a:r>
            <a:r>
              <a:rPr lang="en-US" sz="3200" b="1" baseline="30000" dirty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 day </a:t>
            </a:r>
            <a:b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according to Sunset Theory!</a:t>
            </a:r>
            <a:endParaRPr lang="en-CA" sz="3200" b="1" dirty="0">
              <a:solidFill>
                <a:srgbClr val="C0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890312" y="3085947"/>
            <a:ext cx="4207179" cy="2579251"/>
          </a:xfrm>
          <a:prstGeom prst="roundRect">
            <a:avLst>
              <a:gd name="adj" fmla="val 3071"/>
            </a:avLst>
          </a:prstGeom>
          <a:noFill/>
          <a:ln w="7620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p3d extrusionH="57150">
              <a:bevelT h="25400" prst="softRound"/>
            </a:sp3d>
          </a:bodyPr>
          <a:lstStyle/>
          <a:p>
            <a:pPr algn="ctr"/>
            <a:r>
              <a:rPr lang="en-US" sz="3200" b="1" dirty="0">
                <a:ln w="1905">
                  <a:solidFill>
                    <a:sysClr val="windowText" lastClr="000000"/>
                  </a:solidFill>
                </a:ln>
                <a:solidFill>
                  <a:srgbClr val="66FF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Question:</a:t>
            </a:r>
          </a:p>
          <a:p>
            <a:pPr algn="ctr"/>
            <a:r>
              <a:rPr lang="en-US" sz="3200" b="1" dirty="0">
                <a:ln w="190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Is there any day that has more than ONE “even/</a:t>
            </a:r>
            <a:r>
              <a:rPr lang="en-US" sz="3200" b="1" dirty="0" err="1">
                <a:ln w="190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ereb</a:t>
            </a:r>
            <a:r>
              <a:rPr lang="en-US" sz="3200" b="1" dirty="0">
                <a:ln w="190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”? </a:t>
            </a:r>
            <a:br>
              <a:rPr lang="en-US" sz="3200" b="1" dirty="0">
                <a:ln w="190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3200" b="1" dirty="0">
                <a:ln w="1905">
                  <a:solidFill>
                    <a:sysClr val="windowText" lastClr="000000"/>
                  </a:solidFill>
                </a:ln>
                <a:solidFill>
                  <a:srgbClr val="66FF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993" y="2748511"/>
            <a:ext cx="1426346" cy="141415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9" name="Rounded Rectangle 18"/>
          <p:cNvSpPr/>
          <p:nvPr/>
        </p:nvSpPr>
        <p:spPr>
          <a:xfrm>
            <a:off x="8223550" y="204124"/>
            <a:ext cx="3746350" cy="1160562"/>
          </a:xfrm>
          <a:prstGeom prst="roundRect">
            <a:avLst>
              <a:gd name="adj" fmla="val 13493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p3d extrusionH="57150">
              <a:bevelT h="25400" prst="softRound"/>
            </a:sp3d>
          </a:bodyPr>
          <a:lstStyle/>
          <a:p>
            <a:pPr algn="ctr"/>
            <a:r>
              <a:rPr lang="en-US" sz="3200" b="1" dirty="0">
                <a:ln w="190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anose="020E0802020502020306" pitchFamily="34" charset="0"/>
              </a:rPr>
              <a:t>Example with Dawn Day Timing</a:t>
            </a:r>
          </a:p>
        </p:txBody>
      </p:sp>
      <p:sp>
        <p:nvSpPr>
          <p:cNvPr id="21" name="Oval 20"/>
          <p:cNvSpPr/>
          <p:nvPr/>
        </p:nvSpPr>
        <p:spPr>
          <a:xfrm>
            <a:off x="7702581" y="509672"/>
            <a:ext cx="813816" cy="502920"/>
          </a:xfrm>
          <a:prstGeom prst="ellipse">
            <a:avLst/>
          </a:prstGeom>
          <a:solidFill>
            <a:srgbClr val="FFCCFF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20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FF"/>
                </a:solidFill>
              </a:rPr>
              <a:t>#1a</a:t>
            </a:r>
            <a:endParaRPr lang="en-CA" sz="20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0693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C 0.03802 -1.48148E-6 0.06901 0.03102 0.06901 0.06898 C 0.06901 0.09398 0.05599 0.11597 0.03698 0.12894 C 0.03698 0.12917 0.03594 0.12894 0.03594 0.12917 C 0.02904 0.13403 0.025 0.1419 0.025 0.15093 C 0.025 0.15903 0.02904 0.16597 0.03398 0.17107 C 0.04206 0.17894 0.047 0.19097 0.047 0.20301 C 0.047 0.22894 0.02604 0.25 1.25E-6 0.25 C -0.02604 0.25 -0.04701 0.22894 -0.04701 0.20301 C -0.04701 0.19097 -0.04206 0.17894 -0.03399 0.17107 C -0.02904 0.16597 -0.02604 0.15903 -0.02604 0.15093 C -0.02604 0.1419 -0.02995 0.13403 -0.03594 0.12894 C -0.03594 0.12917 -0.03698 0.12894 -0.03698 0.12917 C -0.05703 0.11597 -0.07005 0.09398 -0.07005 0.06898 C -0.07005 0.03102 -0.03906 -1.48148E-6 1.25E-6 -1.48148E-6 C 1.25E-6 0.00023 1.25E-6 -1.48148E-6 1.25E-6 0.00023 L 1.25E-6 -1.48148E-6 Z " pathEditMode="relative" rAng="0" ptsTypes="AAAAAAAAAAAAAAAAA">
                                      <p:cBhvr>
                                        <p:cTn id="5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8" grpId="0" animBg="1"/>
      <p:bldP spid="22" grpId="0"/>
      <p:bldP spid="23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ent-Up Arrow 24"/>
          <p:cNvSpPr/>
          <p:nvPr/>
        </p:nvSpPr>
        <p:spPr>
          <a:xfrm rot="5400000" flipV="1">
            <a:off x="3026449" y="4722417"/>
            <a:ext cx="1076765" cy="605047"/>
          </a:xfrm>
          <a:prstGeom prst="bentUpArrow">
            <a:avLst>
              <a:gd name="adj1" fmla="val 13210"/>
              <a:gd name="adj2" fmla="val 25000"/>
              <a:gd name="adj3" fmla="val 25000"/>
            </a:avLst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90019" y="6346215"/>
            <a:ext cx="384595" cy="365125"/>
          </a:xfrm>
        </p:spPr>
        <p:txBody>
          <a:bodyPr/>
          <a:lstStyle/>
          <a:p>
            <a:fld id="{0FAB87E4-7748-4117-92E5-790DAABEC644}" type="slidenum">
              <a:rPr lang="en-US" sz="1400" b="1" smtClean="0">
                <a:solidFill>
                  <a:schemeClr val="tx1"/>
                </a:solidFill>
              </a:rPr>
              <a:t>7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10731" y="210474"/>
            <a:ext cx="8229181" cy="828973"/>
          </a:xfrm>
          <a:prstGeom prst="roundRect">
            <a:avLst>
              <a:gd name="adj" fmla="val 13493"/>
            </a:avLst>
          </a:prstGeom>
          <a:solidFill>
            <a:schemeClr val="accent2">
              <a:lumMod val="20000"/>
              <a:lumOff val="80000"/>
              <a:alpha val="57000"/>
            </a:schemeClr>
          </a:solidFill>
          <a:ln w="76200"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p3d extrusionH="57150">
              <a:bevelT h="25400" prst="softRound"/>
            </a:sp3d>
          </a:bodyPr>
          <a:lstStyle/>
          <a:p>
            <a:pPr algn="ctr"/>
            <a:r>
              <a:rPr lang="en-US" sz="4400" b="1" dirty="0">
                <a:ln w="190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anose="020E0802020502020306" pitchFamily="34" charset="0"/>
              </a:rPr>
              <a:t>Time to consider the next step: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44966" y="1179409"/>
            <a:ext cx="11829648" cy="1087636"/>
          </a:xfrm>
          <a:prstGeom prst="roundRect">
            <a:avLst>
              <a:gd name="adj" fmla="val 3071"/>
            </a:avLst>
          </a:prstGeom>
          <a:noFill/>
          <a:ln w="7620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p3d extrusionH="57150">
              <a:bevelT h="25400" prst="softRound"/>
            </a:sp3d>
          </a:bodyPr>
          <a:lstStyle/>
          <a:p>
            <a:pPr algn="ctr"/>
            <a:r>
              <a:rPr lang="en-US" sz="3200" b="1" dirty="0">
                <a:ln w="1905"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Now that we have located the evening of the 9</a:t>
            </a:r>
            <a:r>
              <a:rPr lang="en-US" sz="3200" b="1" baseline="30000" dirty="0">
                <a:ln w="1905"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th</a:t>
            </a:r>
            <a:r>
              <a:rPr lang="en-US" sz="3200" b="1" dirty="0">
                <a:ln w="1905"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day, </a:t>
            </a:r>
            <a:br>
              <a:rPr lang="en-US" sz="3200" b="1" dirty="0">
                <a:ln w="1905"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3200" b="1" dirty="0">
                <a:ln w="1905"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find the full 24 hour span of the cycle to the next sunset</a:t>
            </a:r>
            <a:r>
              <a:rPr lang="en-US" sz="2400" b="1" dirty="0">
                <a:ln w="1905"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V Boli" panose="02000500030200090000" pitchFamily="2" charset="0"/>
              </a:rPr>
              <a:t>.</a:t>
            </a:r>
            <a:r>
              <a:rPr lang="en-US" sz="3200" b="1" dirty="0">
                <a:ln w="1905"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87" y="2473893"/>
            <a:ext cx="6388992" cy="20126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3298825" y="3564612"/>
            <a:ext cx="894346" cy="905062"/>
          </a:xfrm>
          <a:prstGeom prst="rect">
            <a:avLst/>
          </a:prstGeom>
          <a:gradFill flip="none" rotWithShape="1">
            <a:gsLst>
              <a:gs pos="51000">
                <a:schemeClr val="accent2">
                  <a:lumMod val="50000"/>
                </a:schemeClr>
              </a:gs>
              <a:gs pos="44000">
                <a:srgbClr val="002060">
                  <a:alpha val="80000"/>
                </a:srgbClr>
              </a:gs>
              <a:gs pos="59000">
                <a:schemeClr val="accent4">
                  <a:lumMod val="60000"/>
                  <a:lumOff val="40000"/>
                  <a:alpha val="80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457521" y="4687010"/>
            <a:ext cx="2954761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Sunset 8</a:t>
            </a:r>
            <a:r>
              <a:rPr lang="en-US" sz="2400" b="1" baseline="30000" dirty="0">
                <a:solidFill>
                  <a:schemeClr val="accent4">
                    <a:lumMod val="75000"/>
                  </a:schemeClr>
                </a:solidFill>
              </a:rPr>
              <a:t>th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day </a:t>
            </a:r>
            <a:endParaRPr lang="en-C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9436" y="2977282"/>
            <a:ext cx="2665135" cy="49308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>
                <a:gd name="adj1" fmla="val 12500"/>
                <a:gd name="adj2" fmla="val 0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>
                <a:ln/>
                <a:solidFill>
                  <a:srgbClr val="C00000"/>
                </a:solidFill>
                <a:effectLst/>
              </a:rPr>
              <a:t>Is this correct?</a:t>
            </a:r>
            <a:endParaRPr lang="en-US" sz="54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23" name="Bent Arrow 22"/>
          <p:cNvSpPr/>
          <p:nvPr/>
        </p:nvSpPr>
        <p:spPr>
          <a:xfrm rot="10800000">
            <a:off x="3353472" y="4279710"/>
            <a:ext cx="422718" cy="825826"/>
          </a:xfrm>
          <a:prstGeom prst="bentArrow">
            <a:avLst>
              <a:gd name="adj1" fmla="val 18176"/>
              <a:gd name="adj2" fmla="val 33844"/>
              <a:gd name="adj3" fmla="val 50000"/>
              <a:gd name="adj4" fmla="val 50000"/>
            </a:avLst>
          </a:prstGeom>
          <a:gradFill>
            <a:gsLst>
              <a:gs pos="0">
                <a:srgbClr val="002060"/>
              </a:gs>
              <a:gs pos="63000">
                <a:srgbClr val="FFFF00"/>
              </a:gs>
              <a:gs pos="17000">
                <a:schemeClr val="accent2">
                  <a:lumMod val="50000"/>
                </a:schemeClr>
              </a:gs>
            </a:gsLst>
            <a:lin ang="5400000" scaled="1"/>
          </a:gra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7563" y="5164420"/>
            <a:ext cx="27655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“even/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ereb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” 9</a:t>
            </a:r>
            <a:r>
              <a:rPr lang="en-US" sz="2400" b="1" baseline="30000" dirty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day</a:t>
            </a:r>
            <a:endParaRPr lang="en-C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07955" y="3565699"/>
            <a:ext cx="929004" cy="905062"/>
          </a:xfrm>
          <a:prstGeom prst="rect">
            <a:avLst/>
          </a:prstGeom>
          <a:gradFill flip="none" rotWithShape="1">
            <a:gsLst>
              <a:gs pos="51000">
                <a:schemeClr val="accent2">
                  <a:lumMod val="50000"/>
                </a:schemeClr>
              </a:gs>
              <a:gs pos="44000">
                <a:srgbClr val="002060">
                  <a:alpha val="80000"/>
                </a:srgbClr>
              </a:gs>
              <a:gs pos="59000">
                <a:schemeClr val="accent4">
                  <a:lumMod val="60000"/>
                  <a:lumOff val="40000"/>
                  <a:alpha val="80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Left Bracket 25"/>
          <p:cNvSpPr/>
          <p:nvPr/>
        </p:nvSpPr>
        <p:spPr>
          <a:xfrm rot="5400000">
            <a:off x="4085513" y="3024784"/>
            <a:ext cx="230504" cy="849150"/>
          </a:xfrm>
          <a:prstGeom prst="leftBracket">
            <a:avLst>
              <a:gd name="adj" fmla="val 91111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ctr"/>
          <a:lstStyle/>
          <a:p>
            <a:pPr algn="ctr"/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9</a:t>
            </a:r>
            <a:r>
              <a:rPr lang="en-US" sz="1400" b="1" baseline="30000" dirty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 DAY</a:t>
            </a:r>
          </a:p>
        </p:txBody>
      </p:sp>
      <p:sp>
        <p:nvSpPr>
          <p:cNvPr id="27" name="Bent-Up Arrow 26"/>
          <p:cNvSpPr/>
          <p:nvPr/>
        </p:nvSpPr>
        <p:spPr>
          <a:xfrm rot="5400000">
            <a:off x="4601692" y="4592656"/>
            <a:ext cx="1066949" cy="882472"/>
          </a:xfrm>
          <a:prstGeom prst="bentUpArrow">
            <a:avLst>
              <a:gd name="adj1" fmla="val 13210"/>
              <a:gd name="adj2" fmla="val 25000"/>
              <a:gd name="adj3" fmla="val 25000"/>
            </a:avLst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C00000"/>
              </a:solidFill>
            </a:endParaRPr>
          </a:p>
        </p:txBody>
      </p:sp>
      <p:sp>
        <p:nvSpPr>
          <p:cNvPr id="28" name="Bent Arrow 27"/>
          <p:cNvSpPr/>
          <p:nvPr/>
        </p:nvSpPr>
        <p:spPr>
          <a:xfrm rot="10800000" flipH="1">
            <a:off x="4575536" y="4306143"/>
            <a:ext cx="591321" cy="795106"/>
          </a:xfrm>
          <a:prstGeom prst="bentArrow">
            <a:avLst>
              <a:gd name="adj1" fmla="val 18176"/>
              <a:gd name="adj2" fmla="val 33844"/>
              <a:gd name="adj3" fmla="val 50000"/>
              <a:gd name="adj4" fmla="val 50000"/>
            </a:avLst>
          </a:prstGeom>
          <a:gradFill>
            <a:gsLst>
              <a:gs pos="0">
                <a:srgbClr val="002060"/>
              </a:gs>
              <a:gs pos="61000">
                <a:srgbClr val="FFFF00"/>
              </a:gs>
              <a:gs pos="29000">
                <a:schemeClr val="accent2">
                  <a:lumMod val="50000"/>
                </a:schemeClr>
              </a:gs>
            </a:gsLst>
            <a:lin ang="5400000" scaled="1"/>
          </a:gra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92331" y="4575500"/>
            <a:ext cx="528536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Sunset on the 9</a:t>
            </a:r>
            <a:r>
              <a:rPr lang="en-US" sz="3200" b="1" baseline="30000" dirty="0">
                <a:solidFill>
                  <a:schemeClr val="accent4">
                    <a:lumMod val="75000"/>
                  </a:schemeClr>
                </a:solidFill>
              </a:rPr>
              <a:t>th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 day … </a:t>
            </a:r>
            <a:endParaRPr lang="en-CA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00196" y="5030608"/>
            <a:ext cx="627269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Ushers in the “even/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</a:rPr>
              <a:t>ereb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” </a:t>
            </a:r>
            <a:b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of &lt;???&gt; day?  </a:t>
            </a:r>
            <a:endParaRPr lang="en-CA" sz="32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595" y="2161025"/>
            <a:ext cx="1840840" cy="2005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208" y="5296028"/>
            <a:ext cx="1310532" cy="145682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273" y="3076089"/>
            <a:ext cx="1426346" cy="141415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1" name="Rounded Rectangle 30"/>
          <p:cNvSpPr/>
          <p:nvPr/>
        </p:nvSpPr>
        <p:spPr>
          <a:xfrm>
            <a:off x="9441710" y="357044"/>
            <a:ext cx="2574712" cy="563701"/>
          </a:xfrm>
          <a:prstGeom prst="roundRect">
            <a:avLst>
              <a:gd name="adj" fmla="val 13493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p3d extrusionH="57150">
              <a:bevelT h="25400" prst="softRound"/>
            </a:sp3d>
          </a:bodyPr>
          <a:lstStyle/>
          <a:p>
            <a:pPr algn="ctr"/>
            <a:r>
              <a:rPr lang="en-US" sz="2800" b="1" dirty="0">
                <a:ln w="190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anose="020E0802020502020306" pitchFamily="34" charset="0"/>
              </a:rPr>
              <a:t>Dawn Timing</a:t>
            </a:r>
          </a:p>
        </p:txBody>
      </p:sp>
      <p:sp>
        <p:nvSpPr>
          <p:cNvPr id="33" name="Oval 32"/>
          <p:cNvSpPr/>
          <p:nvPr/>
        </p:nvSpPr>
        <p:spPr>
          <a:xfrm>
            <a:off x="8513064" y="385385"/>
            <a:ext cx="813816" cy="502920"/>
          </a:xfrm>
          <a:prstGeom prst="ellipse">
            <a:avLst/>
          </a:prstGeom>
          <a:solidFill>
            <a:srgbClr val="FFCCFF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20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FF"/>
                </a:solidFill>
              </a:rPr>
              <a:t>#1b</a:t>
            </a:r>
            <a:endParaRPr lang="en-CA" sz="20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28068" y="6135141"/>
            <a:ext cx="843192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OR:  is this really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a 2</a:t>
            </a:r>
            <a:r>
              <a:rPr lang="en-US" sz="3200" b="1" baseline="30000" dirty="0">
                <a:solidFill>
                  <a:schemeClr val="accent2">
                    <a:lumMod val="50000"/>
                  </a:schemeClr>
                </a:solidFill>
              </a:rPr>
              <a:t>nd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“evening” </a:t>
            </a:r>
            <a:r>
              <a:rPr lang="en-US" sz="3200" b="1" dirty="0">
                <a:solidFill>
                  <a:srgbClr val="C00000"/>
                </a:solidFill>
              </a:rPr>
              <a:t>of the 9</a:t>
            </a:r>
            <a:r>
              <a:rPr lang="en-US" sz="3200" b="1" baseline="30000" dirty="0">
                <a:solidFill>
                  <a:srgbClr val="C00000"/>
                </a:solidFill>
              </a:rPr>
              <a:t>th</a:t>
            </a:r>
            <a:r>
              <a:rPr lang="en-US" sz="3200" b="1" dirty="0">
                <a:solidFill>
                  <a:srgbClr val="C00000"/>
                </a:solidFill>
              </a:rPr>
              <a:t> day?</a:t>
            </a:r>
            <a:endParaRPr lang="en-CA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116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rgbClr val="9966FF">
              <a:alpha val="30000"/>
            </a:srgbClr>
          </a:solidFill>
        </p:spPr>
        <p:txBody>
          <a:bodyPr>
            <a:normAutofit/>
          </a:bodyPr>
          <a:lstStyle/>
          <a:p>
            <a:r>
              <a:rPr lang="en-US" sz="800" dirty="0">
                <a:noFill/>
              </a:rPr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279" y="168577"/>
            <a:ext cx="11861442" cy="6569071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anchor="t">
            <a:normAutofit/>
            <a:sp3d extrusionH="57150">
              <a:bevelT w="38100" h="38100"/>
            </a:sp3d>
          </a:bodyPr>
          <a:lstStyle/>
          <a:p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									</a:t>
            </a:r>
          </a:p>
        </p:txBody>
      </p:sp>
      <p:sp>
        <p:nvSpPr>
          <p:cNvPr id="5" name="Rectangle 4"/>
          <p:cNvSpPr/>
          <p:nvPr/>
        </p:nvSpPr>
        <p:spPr>
          <a:xfrm>
            <a:off x="666023" y="3479074"/>
            <a:ext cx="1363075" cy="631372"/>
          </a:xfrm>
          <a:prstGeom prst="rect">
            <a:avLst/>
          </a:prstGeom>
          <a:solidFill>
            <a:schemeClr val="bg1"/>
          </a:solidFill>
          <a:ln w="28575">
            <a:solidFill>
              <a:srgbClr val="A5002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  <a:r>
              <a:rPr kumimoji="0" lang="en-CA" sz="3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7478" y="3479074"/>
            <a:ext cx="173989" cy="63137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CC66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1468" y="3479074"/>
            <a:ext cx="4006125" cy="631372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  <a:r>
              <a:rPr kumimoji="0" lang="en-CA" sz="36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Tishri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120000" flipH="1" flipV="1">
            <a:off x="2046516" y="2498784"/>
            <a:ext cx="43545" cy="1620541"/>
          </a:xfrm>
          <a:prstGeom prst="line">
            <a:avLst/>
          </a:prstGeom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74359" y="2645766"/>
            <a:ext cx="1223923" cy="496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Sunset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6886" y="4748788"/>
            <a:ext cx="11608710" cy="159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That is </a:t>
            </a:r>
            <a:r>
              <a:rPr kumimoji="0" lang="en-CA" sz="32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 hours of Atonement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</a:t>
            </a:r>
            <a:r>
              <a:rPr kumimoji="0" lang="en-CA" sz="4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>
                  <a:glow rad="127000">
                    <a:srgbClr val="00CC00"/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BEFORE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Tishri 10 even begins!</a:t>
            </a:r>
            <a:b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Would that be the </a:t>
            </a:r>
            <a:r>
              <a:rPr kumimoji="0" lang="en-CA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FIRST OF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CA" sz="3200" b="1" i="0" u="sng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FF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TWO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CA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DAYS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Atonement celebration?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613389" y="2913013"/>
            <a:ext cx="1223923" cy="496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Sunset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74359" y="1860266"/>
            <a:ext cx="2270172" cy="63851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Sunset changes the “day” here! 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(???)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30000" y="6308911"/>
            <a:ext cx="52197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B87E4-7748-4117-92E5-790DAABEC64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2068830" y="2041584"/>
            <a:ext cx="2427930" cy="1776036"/>
          </a:xfrm>
          <a:prstGeom prst="straightConnector1">
            <a:avLst/>
          </a:prstGeom>
          <a:ln w="76200">
            <a:solidFill>
              <a:srgbClr val="009999"/>
            </a:solidFill>
            <a:tailEnd type="triangle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ight Brace 29"/>
          <p:cNvSpPr/>
          <p:nvPr/>
        </p:nvSpPr>
        <p:spPr>
          <a:xfrm rot="5400000">
            <a:off x="6222420" y="4652"/>
            <a:ext cx="887987" cy="9117874"/>
          </a:xfrm>
          <a:prstGeom prst="rightBrace">
            <a:avLst>
              <a:gd name="adj1" fmla="val 145327"/>
              <a:gd name="adj2" fmla="val 69043"/>
            </a:avLst>
          </a:prstGeom>
          <a:solidFill>
            <a:srgbClr val="C4FB81"/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76200">
              <a:srgbClr val="CC66FF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Yom Kippur begins here? … on the “even” of the 9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3103" y="319428"/>
            <a:ext cx="3524278" cy="1201652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Sunset Theory – </a:t>
            </a:r>
            <a:b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Tishri </a:t>
            </a: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15900">
                    <a:srgbClr val="66FF33"/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9</a:t>
            </a:r>
            <a:r>
              <a:rPr kumimoji="0" lang="en-CA" sz="3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>
                  <a:glow rad="215900">
                    <a:srgbClr val="66FF33"/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15900">
                    <a:srgbClr val="66FF33"/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6296301" y="3479074"/>
            <a:ext cx="4929051" cy="631372"/>
          </a:xfrm>
          <a:prstGeom prst="rect">
            <a:avLst/>
          </a:prstGeom>
          <a:solidFill>
            <a:srgbClr val="FFFF00"/>
          </a:solidFill>
          <a:ln w="12700">
            <a:solidFill>
              <a:srgbClr val="A5002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  <a:r>
              <a:rPr kumimoji="0" lang="en-CA" sz="3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Tishri</a:t>
            </a:r>
          </a:p>
        </p:txBody>
      </p:sp>
      <p:sp>
        <p:nvSpPr>
          <p:cNvPr id="24" name="Cloud 23"/>
          <p:cNvSpPr/>
          <p:nvPr/>
        </p:nvSpPr>
        <p:spPr>
          <a:xfrm>
            <a:off x="3596642" y="73779"/>
            <a:ext cx="6404788" cy="3708114"/>
          </a:xfrm>
          <a:prstGeom prst="cloud">
            <a:avLst/>
          </a:prstGeom>
          <a:gradFill>
            <a:gsLst>
              <a:gs pos="39000">
                <a:srgbClr val="95F1FD">
                  <a:alpha val="17000"/>
                </a:srgbClr>
              </a:gs>
              <a:gs pos="63000">
                <a:srgbClr val="0000FF">
                  <a:alpha val="39000"/>
                </a:srgbClr>
              </a:gs>
              <a:gs pos="100000">
                <a:srgbClr val="FF0066">
                  <a:alpha val="34000"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009999"/>
            </a:solidFill>
          </a:ln>
          <a:effectLst>
            <a:glow rad="127000">
              <a:schemeClr val="accent6">
                <a:lumMod val="40000"/>
                <a:lumOff val="6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33104" y="499854"/>
            <a:ext cx="5861416" cy="2617470"/>
          </a:xfrm>
          <a:prstGeom prst="rect">
            <a:avLst/>
          </a:prstGeom>
          <a:noFill/>
          <a:ln w="38100">
            <a:noFill/>
          </a:ln>
          <a:effectLst>
            <a:glow rad="241300">
              <a:schemeClr val="bg1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 w="6600">
                  <a:solidFill>
                    <a:srgbClr val="002060"/>
                  </a:solidFill>
                  <a:prstDash val="solid"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  </a:t>
            </a:r>
            <a:r>
              <a:rPr kumimoji="0" lang="en-CA" sz="3200" b="1" i="0" u="none" strike="noStrike" kern="1200" cap="none" spc="0" normalizeH="0" baseline="0" noProof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Sunset, </a:t>
            </a:r>
            <a:br>
              <a:rPr kumimoji="0" lang="en-CA" sz="3200" b="1" i="0" u="none" strike="noStrike" kern="1200" cap="none" spc="0" normalizeH="0" baseline="0" noProof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n-CA" sz="3200" b="1" i="0" u="none" strike="noStrike" kern="1200" cap="none" spc="0" normalizeH="0" baseline="0" noProof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of the 8</a:t>
            </a:r>
            <a:r>
              <a:rPr kumimoji="0" lang="en-CA" sz="3200" b="1" i="0" u="none" strike="noStrike" kern="1200" cap="none" spc="0" normalizeH="0" baseline="30000" noProof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</a:t>
            </a:r>
            <a:r>
              <a:rPr kumimoji="0" lang="en-CA" sz="3200" b="1" i="0" u="none" strike="noStrike" kern="1200" cap="none" spc="0" normalizeH="0" baseline="0" noProof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</a:t>
            </a:r>
            <a:r>
              <a:rPr kumimoji="0" lang="en-CA" sz="1600" b="1" i="0" u="none" strike="noStrike" kern="1200" cap="none" spc="0" normalizeH="0" baseline="0" noProof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CA" sz="3200" b="1" i="0" u="none" strike="noStrike" kern="1200" cap="none" spc="0" normalizeH="0" baseline="0" noProof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ushering in </a:t>
            </a:r>
            <a:br>
              <a:rPr kumimoji="0" lang="en-CA" sz="3200" b="1" i="0" u="none" strike="noStrike" kern="1200" cap="none" spc="0" normalizeH="0" baseline="0" noProof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n-CA" sz="3200" b="1" i="0" u="none" strike="noStrike" kern="1200" cap="none" spc="0" normalizeH="0" baseline="0" noProof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evening of </a:t>
            </a:r>
            <a:r>
              <a:rPr kumimoji="0" lang="en-CA" sz="3200" b="1" i="0" u="none" strike="noStrike" kern="1200" cap="none" spc="0" normalizeH="0" baseline="0" noProof="0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9</a:t>
            </a:r>
            <a:r>
              <a:rPr kumimoji="0" lang="en-CA" sz="3200" b="1" i="0" u="none" strike="noStrike" kern="1200" cap="none" spc="0" normalizeH="0" baseline="30000" noProof="0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</a:t>
            </a:r>
            <a:r>
              <a:rPr kumimoji="0" lang="en-CA" sz="3200" b="1" i="0" u="none" strike="noStrike" kern="1200" cap="none" spc="0" normalizeH="0" baseline="0" noProof="0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CA" sz="3200" b="1" i="0" u="none" strike="noStrike" kern="1200" cap="none" spc="0" normalizeH="0" noProof="0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day</a:t>
            </a:r>
            <a:r>
              <a:rPr kumimoji="0" lang="en-CA" sz="3200" b="1" i="0" u="none" strike="noStrike" kern="1200" cap="none" spc="0" normalizeH="0" baseline="0" noProof="0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CA" sz="3200" b="1" i="0" u="none" strike="noStrike" kern="1200" cap="none" spc="0" normalizeH="0" baseline="0" noProof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kumimoji="0" lang="en-CA" sz="3200" b="1" i="0" u="none" strike="noStrike" kern="1200" cap="none" spc="0" normalizeH="0" baseline="0" noProof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n-CA" sz="3200" b="1" i="0" u="none" strike="noStrike" kern="1200" cap="none" spc="0" normalizeH="0" baseline="0" noProof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 declared by many as </a:t>
            </a:r>
            <a:br>
              <a:rPr kumimoji="0" lang="en-CA" sz="3200" b="1" i="0" u="none" strike="noStrike" kern="1200" cap="none" spc="0" normalizeH="0" baseline="0" noProof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n-CA" sz="3200" b="1" i="0" u="none" strike="noStrike" kern="1200" cap="none" spc="0" normalizeH="0" baseline="0" noProof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being the </a:t>
            </a:r>
            <a:r>
              <a:rPr kumimoji="0" lang="en-CA" sz="3200" b="1" i="0" u="sng" strike="noStrike" kern="1200" cap="none" spc="0" normalizeH="0" baseline="0" noProof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start</a:t>
            </a:r>
            <a:r>
              <a:rPr kumimoji="0" lang="en-CA" sz="3200" b="1" i="0" u="none" strike="noStrike" kern="1200" cap="none" spc="0" normalizeH="0" baseline="0" noProof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of the </a:t>
            </a:r>
            <a:br>
              <a:rPr kumimoji="0" lang="en-CA" sz="3200" b="1" i="0" u="none" strike="noStrike" kern="1200" cap="none" spc="0" normalizeH="0" baseline="0" noProof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n-CA" sz="3200" b="1" i="0" u="none" strike="noStrike" kern="1200" cap="none" spc="0" normalizeH="0" baseline="0" noProof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Atonement </a:t>
            </a:r>
            <a:r>
              <a:rPr kumimoji="0" lang="en-CA" sz="3200" b="1" i="0" u="none" strike="noStrike" kern="1200" cap="none" spc="0" normalizeH="0" baseline="0" noProof="0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Shabbat!</a:t>
            </a:r>
            <a:endParaRPr kumimoji="0" lang="en-CA" sz="3200" b="1" i="0" u="none" strike="noStrike" kern="1200" cap="none" spc="0" normalizeH="0" baseline="0" noProof="0" dirty="0">
              <a:ln w="66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11225351" y="3309054"/>
            <a:ext cx="1" cy="801393"/>
          </a:xfrm>
          <a:prstGeom prst="line">
            <a:avLst/>
          </a:prstGeom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887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87E4-7748-4117-92E5-790DAABEC64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170" name="Picture 2" descr="F:\Art on Desktop - 1\All white man clip art\3d white people\3d white board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00625" y="-513521"/>
            <a:ext cx="5988359" cy="6974450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F:\Art on Desktop - 1\All white man clip art\3d white people\notebook 3d 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04" y="1567806"/>
            <a:ext cx="6410702" cy="47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F:\Art on Desktop - 1\All white man clip art\3d white people\Decisions gold arrows png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" t="58252" r="-6455" b="-4119"/>
          <a:stretch/>
        </p:blipFill>
        <p:spPr bwMode="auto">
          <a:xfrm>
            <a:off x="2880995" y="-372862"/>
            <a:ext cx="6067696" cy="295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-119612" y="-32087"/>
            <a:ext cx="3839366" cy="165088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4800" b="1" dirty="0">
                <a:ln w="1905">
                  <a:solidFill>
                    <a:srgbClr val="002060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ckwell" pitchFamily="18" charset="0"/>
              </a:rPr>
              <a:t>Have you </a:t>
            </a:r>
            <a:br>
              <a:rPr lang="en-US" sz="4800" b="1" dirty="0">
                <a:ln w="1905">
                  <a:solidFill>
                    <a:srgbClr val="002060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ckwell" pitchFamily="18" charset="0"/>
              </a:rPr>
            </a:br>
            <a:r>
              <a:rPr lang="en-US" sz="4800" b="1" dirty="0">
                <a:ln w="1905">
                  <a:solidFill>
                    <a:srgbClr val="002060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ckwell" pitchFamily="18" charset="0"/>
              </a:rPr>
              <a:t>noticed … </a:t>
            </a:r>
            <a:endParaRPr lang="en-US" sz="2400" b="1" dirty="0">
              <a:ln w="1905">
                <a:solidFill>
                  <a:srgbClr val="002060"/>
                </a:soli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Rockwell" pitchFamily="18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572001" y="5146526"/>
            <a:ext cx="7325350" cy="1605358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500" b="1" dirty="0">
                <a:ln w="1905">
                  <a:solidFill>
                    <a:srgbClr val="002060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ckwell" pitchFamily="18" charset="0"/>
              </a:rPr>
              <a:t>… some things </a:t>
            </a:r>
            <a:br>
              <a:rPr lang="en-US" sz="3500" b="1" dirty="0">
                <a:ln w="1905">
                  <a:solidFill>
                    <a:srgbClr val="002060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ckwell" pitchFamily="18" charset="0"/>
              </a:rPr>
            </a:br>
            <a:r>
              <a:rPr lang="en-US" sz="3500" b="1" dirty="0">
                <a:ln w="1905">
                  <a:solidFill>
                    <a:srgbClr val="002060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ckwell" pitchFamily="18" charset="0"/>
              </a:rPr>
              <a:t>about Lev 23:26-32??</a:t>
            </a:r>
            <a:endParaRPr lang="en-US" sz="3500" b="1" dirty="0">
              <a:ln w="1905">
                <a:solidFill>
                  <a:srgbClr val="002060"/>
                </a:soli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Rockwell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36071" y="2084988"/>
            <a:ext cx="382385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000" b="1" cap="none" spc="0" dirty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The  passage has</a:t>
            </a:r>
            <a:br>
              <a:rPr lang="en-US" sz="4000" b="1" cap="none" spc="0" dirty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</a:br>
            <a:r>
              <a:rPr lang="en-US" sz="4000" b="1" cap="none" spc="0" dirty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about 230 words </a:t>
            </a:r>
            <a:br>
              <a:rPr lang="en-US" sz="4000" b="1" cap="none" spc="0" dirty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</a:br>
            <a:r>
              <a:rPr lang="en-US" sz="4000" b="1" cap="none" spc="0" dirty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to read for the </a:t>
            </a:r>
            <a:br>
              <a:rPr lang="en-US" sz="4000" b="1" cap="none" spc="0" dirty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</a:br>
            <a:r>
              <a:rPr lang="en-US" sz="4000" b="1" cap="none" spc="0" dirty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rgbClr val="FFCCFF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full </a:t>
            </a:r>
            <a:r>
              <a:rPr lang="en-US" sz="4000" b="1" cap="none" spc="0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rgbClr val="FFCCFF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context</a:t>
            </a:r>
            <a:r>
              <a:rPr lang="en-US" sz="4000" b="1" cap="none" spc="0" dirty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rgbClr val="FFCCFF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.  </a:t>
            </a:r>
            <a:r>
              <a:rPr lang="en-US" sz="4000" b="1" cap="none" spc="0" dirty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/>
            </a:r>
            <a:br>
              <a:rPr lang="en-US" sz="4000" b="1" cap="none" spc="0" dirty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</a:br>
            <a:r>
              <a:rPr lang="en-US" sz="4000" b="1" cap="none" spc="0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Content </a:t>
            </a:r>
            <a:r>
              <a:rPr lang="en-US" sz="4000" b="1" cap="none" spc="0" dirty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includes </a:t>
            </a:r>
            <a:r>
              <a:rPr lang="en-US" sz="4000" b="1" cap="none" spc="0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the </a:t>
            </a:r>
            <a:r>
              <a:rPr lang="en-US" sz="4000" b="1" cap="none" spc="0" dirty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9</a:t>
            </a:r>
            <a:r>
              <a:rPr lang="en-US" sz="4000" b="1" cap="none" spc="0" baseline="30000" dirty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th</a:t>
            </a:r>
            <a:r>
              <a:rPr lang="en-US" sz="4000" b="1" cap="none" spc="0" dirty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 &amp; 10</a:t>
            </a:r>
            <a:r>
              <a:rPr lang="en-US" sz="4000" b="1" cap="none" spc="0" baseline="30000" dirty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th</a:t>
            </a:r>
            <a:r>
              <a:rPr lang="en-US" sz="4000" b="1" cap="none" spc="0" dirty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 days.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594767" y="2149240"/>
            <a:ext cx="473746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000" b="1" cap="none" spc="0" dirty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The sunset </a:t>
            </a:r>
            <a:br>
              <a:rPr lang="en-US" sz="4000" b="1" cap="none" spc="0" dirty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</a:br>
            <a:r>
              <a:rPr lang="en-US" sz="4000" b="1" cap="none" spc="0" dirty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commencement is </a:t>
            </a:r>
            <a:br>
              <a:rPr lang="en-US" sz="4000" b="1" cap="none" spc="0" dirty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</a:br>
            <a:r>
              <a:rPr lang="en-US" sz="4000" b="1" cap="none" spc="0" dirty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based on </a:t>
            </a:r>
            <a:r>
              <a:rPr lang="en-US" sz="4000" b="1" dirty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about</a:t>
            </a:r>
            <a:r>
              <a:rPr lang="en-US" sz="4000" b="1" cap="none" spc="0" dirty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 </a:t>
            </a:r>
            <a:br>
              <a:rPr lang="en-US" sz="4000" b="1" cap="none" spc="0" dirty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</a:br>
            <a:r>
              <a:rPr lang="en-US" sz="4000" b="1" cap="none" spc="0" dirty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3% of the content!</a:t>
            </a:r>
          </a:p>
        </p:txBody>
      </p:sp>
    </p:spTree>
    <p:extLst>
      <p:ext uri="{BB962C8B-B14F-4D97-AF65-F5344CB8AC3E}">
        <p14:creationId xmlns:p14="http://schemas.microsoft.com/office/powerpoint/2010/main" val="1570674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13715</TotalTime>
  <Words>371</Words>
  <Application>Microsoft Office PowerPoint</Application>
  <PresentationFormat>Widescreen</PresentationFormat>
  <Paragraphs>89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Aharoni</vt:lpstr>
      <vt:lpstr>Arial</vt:lpstr>
      <vt:lpstr>Arial Rounded MT Bold</vt:lpstr>
      <vt:lpstr>Berlin Sans FB Demi</vt:lpstr>
      <vt:lpstr>Brush Script MT</vt:lpstr>
      <vt:lpstr>Calibri</vt:lpstr>
      <vt:lpstr>Calibri Light</vt:lpstr>
      <vt:lpstr>Comic Sans MS</vt:lpstr>
      <vt:lpstr>Cooper Black</vt:lpstr>
      <vt:lpstr>Edwardian Script ITC</vt:lpstr>
      <vt:lpstr>Georgia</vt:lpstr>
      <vt:lpstr>MV Boli</vt:lpstr>
      <vt:lpstr>Old English Text MT</vt:lpstr>
      <vt:lpstr>Rockwell</vt:lpstr>
      <vt:lpstr>Segoe Print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timothy Astleford</dc:creator>
  <cp:lastModifiedBy>User55</cp:lastModifiedBy>
  <cp:revision>1224</cp:revision>
  <cp:lastPrinted>2021-12-11T01:51:17Z</cp:lastPrinted>
  <dcterms:created xsi:type="dcterms:W3CDTF">2015-10-03T01:56:30Z</dcterms:created>
  <dcterms:modified xsi:type="dcterms:W3CDTF">2021-12-12T03:54:18Z</dcterms:modified>
</cp:coreProperties>
</file>