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667" r:id="rId2"/>
    <p:sldMasterId id="2147483679" r:id="rId3"/>
  </p:sldMasterIdLst>
  <p:notesMasterIdLst>
    <p:notesMasterId r:id="rId13"/>
  </p:notesMasterIdLst>
  <p:handoutMasterIdLst>
    <p:handoutMasterId r:id="rId14"/>
  </p:handoutMasterIdLst>
  <p:sldIdLst>
    <p:sldId id="526" r:id="rId4"/>
    <p:sldId id="490" r:id="rId5"/>
    <p:sldId id="527" r:id="rId6"/>
    <p:sldId id="429" r:id="rId7"/>
    <p:sldId id="421" r:id="rId8"/>
    <p:sldId id="518" r:id="rId9"/>
    <p:sldId id="294" r:id="rId10"/>
    <p:sldId id="483" r:id="rId11"/>
    <p:sldId id="425"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initials="T" lastIdx="135" clrIdx="0">
    <p:extLst>
      <p:ext uri="{19B8F6BF-5375-455C-9EA6-DF929625EA0E}">
        <p15:presenceInfo xmlns:p15="http://schemas.microsoft.com/office/powerpoint/2012/main" userId="6f70958e3069516c" providerId="Windows Live"/>
      </p:ext>
    </p:extLst>
  </p:cmAuthor>
  <p:cmAuthor id="2" name="Rae" initials="R" lastIdx="226" clrIdx="1"/>
  <p:cmAuthor id="3" name="User55" initials="U" lastIdx="62" clrIdx="2">
    <p:extLst>
      <p:ext uri="{19B8F6BF-5375-455C-9EA6-DF929625EA0E}">
        <p15:presenceInfo xmlns:p15="http://schemas.microsoft.com/office/powerpoint/2012/main" userId="User5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6699"/>
    <a:srgbClr val="00CCFF"/>
    <a:srgbClr val="FF9933"/>
    <a:srgbClr val="0000FF"/>
    <a:srgbClr val="996633"/>
    <a:srgbClr val="00FF00"/>
    <a:srgbClr val="CC66FF"/>
    <a:srgbClr val="BF07C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7" autoAdjust="0"/>
    <p:restoredTop sz="79380" autoAdjust="0"/>
  </p:normalViewPr>
  <p:slideViewPr>
    <p:cSldViewPr snapToGrid="0" showGuides="1">
      <p:cViewPr varScale="1">
        <p:scale>
          <a:sx n="89" d="100"/>
          <a:sy n="89" d="100"/>
        </p:scale>
        <p:origin x="744" y="96"/>
      </p:cViewPr>
      <p:guideLst>
        <p:guide orient="horz" pos="2092"/>
        <p:guide pos="3885"/>
      </p:guideLst>
    </p:cSldViewPr>
  </p:slideViewPr>
  <p:notesTextViewPr>
    <p:cViewPr>
      <p:scale>
        <a:sx n="100" d="100"/>
        <a:sy n="100" d="100"/>
      </p:scale>
      <p:origin x="0" y="0"/>
    </p:cViewPr>
  </p:notesTextViewPr>
  <p:sorterViewPr>
    <p:cViewPr varScale="1">
      <p:scale>
        <a:sx n="1" d="1"/>
        <a:sy n="1" d="1"/>
      </p:scale>
      <p:origin x="0" y="-37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70A1E9B-2577-4005-895D-71F379233C67}" type="datetimeFigureOut">
              <a:rPr lang="en-CA" smtClean="0"/>
              <a:t>2021-12-04</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4968981-04AD-4BEB-B7EA-E11953E9AE14}" type="slidenum">
              <a:rPr lang="en-CA" smtClean="0"/>
              <a:t>‹#›</a:t>
            </a:fld>
            <a:endParaRPr lang="en-CA"/>
          </a:p>
        </p:txBody>
      </p:sp>
    </p:spTree>
    <p:extLst>
      <p:ext uri="{BB962C8B-B14F-4D97-AF65-F5344CB8AC3E}">
        <p14:creationId xmlns:p14="http://schemas.microsoft.com/office/powerpoint/2010/main" val="4171909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47242E3-DD98-4767-ADE5-D40AC9665AF6}" type="datetimeFigureOut">
              <a:rPr lang="en-CA" smtClean="0"/>
              <a:t>2021-12-04</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73EF5D-F37C-4396-8DBD-9828DA25E1FA}" type="slidenum">
              <a:rPr lang="en-CA" smtClean="0"/>
              <a:t>‹#›</a:t>
            </a:fld>
            <a:endParaRPr lang="en-CA"/>
          </a:p>
        </p:txBody>
      </p:sp>
    </p:spTree>
    <p:extLst>
      <p:ext uri="{BB962C8B-B14F-4D97-AF65-F5344CB8AC3E}">
        <p14:creationId xmlns:p14="http://schemas.microsoft.com/office/powerpoint/2010/main" val="170760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edHzG2L9yqQ"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4.16 teaser: </a:t>
            </a:r>
            <a:r>
              <a:rPr lang="en-CA" dirty="0"/>
              <a:t>Pagan Decapitation Discovered at Dawn </a:t>
            </a:r>
            <a:r>
              <a:rPr lang="en-CA" dirty="0" smtClean="0"/>
              <a:t>[9 </a:t>
            </a:r>
            <a:r>
              <a:rPr lang="en-CA" dirty="0"/>
              <a:t>slides] </a:t>
            </a:r>
            <a:r>
              <a:rPr lang="en-CA" dirty="0" smtClean="0"/>
              <a:t> </a:t>
            </a:r>
            <a:r>
              <a:rPr lang="en-CA" dirty="0"/>
              <a:t>Dec</a:t>
            </a:r>
            <a:r>
              <a:rPr lang="en-CA" baseline="0" dirty="0"/>
              <a:t> </a:t>
            </a:r>
            <a:r>
              <a:rPr lang="en-CA" baseline="0" dirty="0" smtClean="0"/>
              <a:t>3/21  Email Blast by Neil.   </a:t>
            </a:r>
            <a:r>
              <a:rPr lang="en-CA" baseline="0" dirty="0"/>
              <a:t>Website:        You-tube</a:t>
            </a:r>
            <a:r>
              <a:rPr lang="en-CA" baseline="0" dirty="0" smtClean="0"/>
              <a:t>:  </a:t>
            </a:r>
            <a:r>
              <a:rPr lang="en-CA" sz="1200" b="0" i="0" kern="1200" dirty="0" smtClean="0">
                <a:solidFill>
                  <a:schemeClr val="tx1"/>
                </a:solidFill>
                <a:effectLst/>
                <a:latin typeface="+mn-lt"/>
                <a:ea typeface="+mn-ea"/>
                <a:cs typeface="+mn-cs"/>
              </a:rPr>
              <a:t>​</a:t>
            </a:r>
            <a:r>
              <a:rPr lang="en-CA" sz="1200" b="0" i="0" kern="1200" dirty="0" smtClean="0">
                <a:solidFill>
                  <a:schemeClr val="tx1"/>
                </a:solidFill>
                <a:effectLst/>
                <a:latin typeface="+mn-lt"/>
                <a:ea typeface="+mn-ea"/>
                <a:cs typeface="+mn-cs"/>
                <a:hlinkClick r:id="rId3"/>
              </a:rPr>
              <a:t>https://youtu.be/edHzG2L9yqQ</a:t>
            </a:r>
            <a:endParaRPr lang="en-CA" sz="1200" b="0" i="0" kern="1200" dirty="0" smtClean="0">
              <a:solidFill>
                <a:schemeClr val="tx1"/>
              </a:solidFill>
              <a:effectLst/>
              <a:latin typeface="+mn-lt"/>
              <a:ea typeface="+mn-ea"/>
              <a:cs typeface="+mn-cs"/>
            </a:endParaRPr>
          </a:p>
          <a:p>
            <a:pPr defTabSz="931774">
              <a:defRPr/>
            </a:pPr>
            <a:endParaRPr lang="en-CA" baseline="0" dirty="0" smtClean="0"/>
          </a:p>
          <a:p>
            <a:pPr defTabSz="931774">
              <a:defRPr/>
            </a:pPr>
            <a:r>
              <a:rPr lang="en-US" baseline="0" dirty="0" smtClean="0"/>
              <a:t>692 views in the 1</a:t>
            </a:r>
            <a:r>
              <a:rPr lang="en-US" baseline="30000" dirty="0" smtClean="0"/>
              <a:t>st</a:t>
            </a:r>
            <a:r>
              <a:rPr lang="en-US" baseline="0" dirty="0" smtClean="0"/>
              <a:t> six hours on Dec </a:t>
            </a:r>
            <a:r>
              <a:rPr lang="en-US" baseline="0" dirty="0" smtClean="0"/>
              <a:t>4/21;  1100 views in 17 </a:t>
            </a:r>
            <a:r>
              <a:rPr lang="en-US" baseline="0" dirty="0" err="1" smtClean="0"/>
              <a:t>hrs</a:t>
            </a:r>
            <a:r>
              <a:rPr lang="en-US" baseline="0" smtClean="0"/>
              <a:t>; </a:t>
            </a:r>
            <a:endParaRPr lang="en-US" baseline="0" smtClean="0"/>
          </a:p>
          <a:p>
            <a:pPr defTabSz="931774">
              <a:defRPr/>
            </a:pPr>
            <a:endParaRPr lang="en-US" baseline="0"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dirty="0" smtClean="0"/>
              <a:t>Dec 3/21 Blurb:    There are over 40 witnesses in the Scriptures that are very firm creation’s day(s) begin with the first dawn light – not at sunset.  And while the testimony of Dagon, the fish-god, is fascinating to all ages, how many realize that this story</a:t>
            </a:r>
            <a:r>
              <a:rPr lang="en-US" baseline="0" dirty="0" smtClean="0"/>
              <a:t> is another witness for </a:t>
            </a:r>
            <a:r>
              <a:rPr lang="en-US" baseline="0" dirty="0" err="1" smtClean="0"/>
              <a:t>Yahuah’s</a:t>
            </a:r>
            <a:r>
              <a:rPr lang="en-US" baseline="0" dirty="0" smtClean="0"/>
              <a:t> Dawn Day commencement?  Enjoy this short introduction to see what is yet to follow, as this DAWN day story has even more to offer – and – it’s all around “the threshold.”</a:t>
            </a:r>
          </a:p>
          <a:p>
            <a:pPr marL="0" marR="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In 6 </a:t>
            </a:r>
            <a:r>
              <a:rPr lang="en-US" baseline="0" dirty="0" err="1" smtClean="0"/>
              <a:t>hrs</a:t>
            </a:r>
            <a:r>
              <a:rPr lang="en-US" baseline="0" dirty="0" smtClean="0"/>
              <a:t> after you-tube blast:  </a:t>
            </a:r>
            <a:r>
              <a:rPr lang="en-US" sz="1200" b="1" i="0" kern="1200" dirty="0" smtClean="0">
                <a:solidFill>
                  <a:schemeClr val="tx1"/>
                </a:solidFill>
                <a:effectLst/>
                <a:latin typeface="+mn-lt"/>
                <a:ea typeface="+mn-ea"/>
                <a:cs typeface="+mn-cs"/>
              </a:rPr>
              <a:t>Dagon’s decapitation discovered at dawn - QUICK TEASER – 3:45 min</a:t>
            </a:r>
          </a:p>
          <a:p>
            <a:r>
              <a:rPr lang="en-US" sz="1200" b="0" i="0" kern="1200" dirty="0" smtClean="0">
                <a:solidFill>
                  <a:schemeClr val="tx1"/>
                </a:solidFill>
                <a:effectLst/>
                <a:latin typeface="+mn-lt"/>
                <a:ea typeface="+mn-ea"/>
                <a:cs typeface="+mn-cs"/>
              </a:rPr>
              <a:t>692 views  Premiered 6 hours ago  (8 AM Pacific time) </a:t>
            </a:r>
          </a:p>
          <a:p>
            <a:pPr marL="0" marR="0" indent="0" algn="l" defTabSz="931774" rtl="0" eaLnBrk="1" fontAlgn="auto" latinLnBrk="0" hangingPunct="1">
              <a:lnSpc>
                <a:spcPct val="100000"/>
              </a:lnSpc>
              <a:spcBef>
                <a:spcPts val="0"/>
              </a:spcBef>
              <a:spcAft>
                <a:spcPts val="0"/>
              </a:spcAft>
              <a:buClrTx/>
              <a:buSzTx/>
              <a:buFontTx/>
              <a:buNone/>
              <a:tabLst/>
              <a:defRPr/>
            </a:pPr>
            <a:endParaRPr lang="en-CA" dirty="0" smtClean="0"/>
          </a:p>
          <a:p>
            <a:pPr defTabSz="931774">
              <a:defRPr/>
            </a:pPr>
            <a:endParaRPr lang="en-CA" dirty="0"/>
          </a:p>
          <a:p>
            <a:pPr marL="0" marR="0" indent="0" algn="l" defTabSz="931774" rtl="0" eaLnBrk="1" fontAlgn="auto" latinLnBrk="0" hangingPunct="1">
              <a:lnSpc>
                <a:spcPct val="100000"/>
              </a:lnSpc>
              <a:spcBef>
                <a:spcPts val="0"/>
              </a:spcBef>
              <a:spcAft>
                <a:spcPts val="0"/>
              </a:spcAft>
              <a:buClrTx/>
              <a:buSzTx/>
              <a:buFontTx/>
              <a:buNone/>
              <a:tabLst/>
              <a:defRPr/>
            </a:pPr>
            <a:r>
              <a:rPr lang="en-US" dirty="0" smtClean="0"/>
              <a:t>Dec 4/21 Blurb FOR FULL TEACHING:   </a:t>
            </a:r>
            <a:r>
              <a:rPr lang="en-CA" baseline="0" dirty="0" smtClean="0"/>
              <a:t>Website:        You-tube:</a:t>
            </a:r>
          </a:p>
          <a:p>
            <a:pPr marL="0" marR="0" indent="0" algn="l" defTabSz="931774"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dirty="0" smtClean="0"/>
              <a:t> There are over 40 witnesses in the Scriptures that are very firm creation’s day(s) begin with the first dawn light – not at sunset.  And while the testimony of Dagon, the fish-god, is fascinating to all ages, how many realize that this story</a:t>
            </a:r>
            <a:r>
              <a:rPr lang="en-US" baseline="0" dirty="0" smtClean="0"/>
              <a:t> is another witness for </a:t>
            </a:r>
            <a:r>
              <a:rPr lang="en-US" baseline="0" dirty="0" err="1" smtClean="0"/>
              <a:t>Yahuah’s</a:t>
            </a:r>
            <a:r>
              <a:rPr lang="en-US" baseline="0" dirty="0" smtClean="0"/>
              <a:t> Dawn Day commencement?  Enjoy this short introduction to see what is yet to follow, as this DAWN day story has even more to offer – and – it’s all around “the threshold.”</a:t>
            </a:r>
            <a:endParaRPr lang="en-CA" dirty="0" smtClean="0"/>
          </a:p>
          <a:p>
            <a:pPr defTabSz="931774">
              <a:defRPr/>
            </a:pPr>
            <a:r>
              <a:rPr lang="en-CA" dirty="0" smtClean="0"/>
              <a:t>Who </a:t>
            </a:r>
            <a:r>
              <a:rPr lang="en-CA" dirty="0"/>
              <a:t>does Dagon represent today?  Is there serious implications in the head and hands being cut off AT THE THRESHOLD?  When considering the pagan background of Dagon, what threshold is it that this representation will be blocked from crossing at the time of the advent of Yahusha Ha Mashiach?  Also, in extreme importance – WHO is the guard of The Threshold?  It may not be who you think!  As an introduction, this last question will be expounded more in the upcoming Priesthood studies.</a:t>
            </a:r>
          </a:p>
          <a:p>
            <a:endParaRPr lang="en-US" dirty="0"/>
          </a:p>
        </p:txBody>
      </p:sp>
      <p:sp>
        <p:nvSpPr>
          <p:cNvPr id="4" name="Slide Number Placeholder 3"/>
          <p:cNvSpPr>
            <a:spLocks noGrp="1"/>
          </p:cNvSpPr>
          <p:nvPr>
            <p:ph type="sldNum" sz="quarter" idx="10"/>
          </p:nvPr>
        </p:nvSpPr>
        <p:spPr/>
        <p:txBody>
          <a:bodyPr/>
          <a:lstStyle/>
          <a:p>
            <a:fld id="{6273EF5D-F37C-4396-8DBD-9828DA25E1FA}" type="slidenum">
              <a:rPr lang="en-CA" smtClean="0"/>
              <a:t>1</a:t>
            </a:fld>
            <a:endParaRPr lang="en-CA"/>
          </a:p>
        </p:txBody>
      </p:sp>
    </p:spTree>
    <p:extLst>
      <p:ext uri="{BB962C8B-B14F-4D97-AF65-F5344CB8AC3E}">
        <p14:creationId xmlns:p14="http://schemas.microsoft.com/office/powerpoint/2010/main" val="378552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73EF5D-F37C-4396-8DBD-9828DA25E1FA}" type="slidenum">
              <a:rPr lang="en-CA" smtClean="0"/>
              <a:t>2</a:t>
            </a:fld>
            <a:endParaRPr lang="en-CA"/>
          </a:p>
        </p:txBody>
      </p:sp>
    </p:spTree>
    <p:extLst>
      <p:ext uri="{BB962C8B-B14F-4D97-AF65-F5344CB8AC3E}">
        <p14:creationId xmlns:p14="http://schemas.microsoft.com/office/powerpoint/2010/main" val="2115609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273EF5D-F37C-4396-8DBD-9828DA25E1FA}" type="slidenum">
              <a:rPr lang="en-CA" smtClean="0"/>
              <a:t>3</a:t>
            </a:fld>
            <a:endParaRPr lang="en-CA"/>
          </a:p>
        </p:txBody>
      </p:sp>
    </p:spTree>
    <p:extLst>
      <p:ext uri="{BB962C8B-B14F-4D97-AF65-F5344CB8AC3E}">
        <p14:creationId xmlns:p14="http://schemas.microsoft.com/office/powerpoint/2010/main" val="383511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Who does Dagon represent today?  Is there serious implications in the head and hands being cut off AT THE THRESHOLD?  When considering the pagan background of Dagon, what threshold is it that this representation will be blocked from crossing at the time of the advent of Yahusha Ha Mashiach?  Also, in extreme importance – WHO is the guard of The Threshold?  It may not be who you think!  As an introduction, this last question will be expounded more in the upcoming Priesthood studies.</a:t>
            </a:r>
          </a:p>
        </p:txBody>
      </p:sp>
      <p:sp>
        <p:nvSpPr>
          <p:cNvPr id="4" name="Slide Number Placeholder 3"/>
          <p:cNvSpPr>
            <a:spLocks noGrp="1"/>
          </p:cNvSpPr>
          <p:nvPr>
            <p:ph type="sldNum" sz="quarter" idx="5"/>
          </p:nvPr>
        </p:nvSpPr>
        <p:spPr/>
        <p:txBody>
          <a:bodyPr/>
          <a:lstStyle/>
          <a:p>
            <a:fld id="{6273EF5D-F37C-4396-8DBD-9828DA25E1FA}" type="slidenum">
              <a:rPr lang="en-CA" smtClean="0"/>
              <a:t>6</a:t>
            </a:fld>
            <a:endParaRPr lang="en-CA"/>
          </a:p>
        </p:txBody>
      </p:sp>
    </p:spTree>
    <p:extLst>
      <p:ext uri="{BB962C8B-B14F-4D97-AF65-F5344CB8AC3E}">
        <p14:creationId xmlns:p14="http://schemas.microsoft.com/office/powerpoint/2010/main" val="941813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273EF5D-F37C-4396-8DBD-9828DA25E1FA}" type="slidenum">
              <a:rPr lang="en-CA" smtClean="0"/>
              <a:t>7</a:t>
            </a:fld>
            <a:endParaRPr lang="en-CA"/>
          </a:p>
        </p:txBody>
      </p:sp>
    </p:spTree>
    <p:extLst>
      <p:ext uri="{BB962C8B-B14F-4D97-AF65-F5344CB8AC3E}">
        <p14:creationId xmlns:p14="http://schemas.microsoft.com/office/powerpoint/2010/main" val="3441656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73EF5D-F37C-4396-8DBD-9828DA25E1FA}" type="slidenum">
              <a:rPr lang="en-CA" smtClean="0"/>
              <a:t>8</a:t>
            </a:fld>
            <a:endParaRPr lang="en-CA"/>
          </a:p>
        </p:txBody>
      </p:sp>
    </p:spTree>
    <p:extLst>
      <p:ext uri="{BB962C8B-B14F-4D97-AF65-F5344CB8AC3E}">
        <p14:creationId xmlns:p14="http://schemas.microsoft.com/office/powerpoint/2010/main" val="1472496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scene3d>
            <a:camera prst="orthographicFront"/>
            <a:lightRig rig="threePt" dir="t"/>
          </a:scene3d>
          <a:sp3d>
            <a:bevelT w="165100" prst="coolSlant"/>
          </a:sp3d>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7AEAFE-DFDF-49CA-9D0E-CF1D3B63730C}" type="datetime1">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F2FD7B1-EC4F-4D15-BDCA-BFCFA832AAC6}" type="datetime1">
              <a:rPr lang="en-US" smtClean="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7284F661-25F7-47F6-8CEF-B8E2A6319C73}" type="datetime1">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97225289-0C85-46D9-87C0-6956354CC976}" type="datetime1">
              <a:rPr lang="en-US" smtClean="0"/>
              <a:t>12/4/2021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26F6CE-A783-4181-ABF9-AEDA81C0F5E3}" type="datetime1">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425270-6851-4039-B654-7F3022223E91}" type="datetime1">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B310D9-1776-4426-8FE9-81FC076C7FA2}" type="datetime1">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4123851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5D466A-5BC3-42B7-9DCE-41A112865A91}" type="datetime1">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2659147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7AB6AA-9D67-4B1F-916A-CC6010D6D9B3}" type="datetime1">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2634527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F6A348-C409-463A-9089-39382A58FC1E}" type="datetime1">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555247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7ED7F-FF44-4052-9B48-8B8A7E56150C}" type="datetime1">
              <a:rPr lang="en-US" smtClean="0"/>
              <a:t>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521385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D5659-AD81-43BF-B555-E3BA22897FB1}" type="datetime1">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83A714-CA45-446B-85A5-FB92DD61FFD6}" type="datetime1">
              <a:rPr lang="en-US" smtClean="0"/>
              <a:t>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175360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D600-FC3D-439E-8E5D-D734D45951B3}" type="datetime1">
              <a:rPr lang="en-US" smtClean="0"/>
              <a:t>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723141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6C03E3-EF0E-4530-B85B-AEB5ABD800D2}" type="datetime1">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153281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CE652C-C015-41D2-B285-455AAFA4E01C}" type="datetime1">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2323524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D44BFD-4793-4005-9AE5-5722650F13A8}" type="datetime1">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863603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73EBD5-C469-4168-B53C-D129C5EE9D35}" type="datetime1">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454C9-693C-4B68-AEF7-F33F1BD73953}" type="slidenum">
              <a:rPr lang="en-US" smtClean="0"/>
              <a:t>‹#›</a:t>
            </a:fld>
            <a:endParaRPr lang="en-US"/>
          </a:p>
        </p:txBody>
      </p:sp>
    </p:spTree>
    <p:extLst>
      <p:ext uri="{BB962C8B-B14F-4D97-AF65-F5344CB8AC3E}">
        <p14:creationId xmlns:p14="http://schemas.microsoft.com/office/powerpoint/2010/main" val="390193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9FB2DC4-76E6-4CC0-9DB4-A3F85C0133E5}" type="datetime1">
              <a:rPr lang="en-CA" smtClean="0"/>
              <a:t>2021-12-04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2610862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FD6D0FC-452E-4B9D-B49B-FF78EADC2C27}" type="datetime1">
              <a:rPr lang="en-CA" smtClean="0"/>
              <a:t>2021-12-04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1714622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19873F-41FA-4046-AA7F-74AEE33AFB66}" type="datetime1">
              <a:rPr lang="en-CA" smtClean="0"/>
              <a:t>2021-12-04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2027540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769BF39-5A2E-4E12-984C-40B3E540DD13}" type="datetime1">
              <a:rPr lang="en-CA" smtClean="0"/>
              <a:t>2021-12-04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106209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318D05-3718-4050-9924-EE785EC5FEDB}" type="datetime1">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FE435D0-9BEC-405C-BDB1-99BCF11F276E}" type="datetime1">
              <a:rPr lang="en-CA" smtClean="0"/>
              <a:t>2021-12-04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3344761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A83D909-07C0-4930-B8B6-B80ACDA6EF06}" type="datetime1">
              <a:rPr lang="en-CA" smtClean="0"/>
              <a:t>2021-12-04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1168002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F590F-A70D-49EF-A790-752A853620A5}" type="datetime1">
              <a:rPr lang="en-CA" smtClean="0"/>
              <a:t>2021-12-04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587592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C7FB50-F289-46DD-8558-252BCDEA4F7C}" type="datetime1">
              <a:rPr lang="en-CA" smtClean="0"/>
              <a:t>2021-12-04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1353203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892B7C-079E-41E4-9665-87B1D1E6852A}" type="datetime1">
              <a:rPr lang="en-CA" smtClean="0"/>
              <a:t>2021-12-04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2508643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79F1CEF-7789-4E19-AAFE-93C5F5FD5F49}" type="datetime1">
              <a:rPr lang="en-CA" smtClean="0"/>
              <a:t>2021-12-04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2657322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A1E1A7-7BFD-4228-9382-C2C9C4B9ED20}" type="datetime1">
              <a:rPr lang="en-CA" smtClean="0"/>
              <a:t>2021-12-04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873667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3EABA4-DEA6-4B26-9E25-290905042EAA}" type="datetime1">
              <a:rPr lang="en-US" smtClean="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9F618C-B92A-4FE4-9607-2A1D49A7B979}" type="datetime1">
              <a:rPr lang="en-US" smtClean="0"/>
              <a:t>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84B367-ECEA-487C-923A-CA994116F138}" type="datetime1">
              <a:rPr lang="en-US" smtClean="0"/>
              <a:t>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29CF2-9DB6-4419-9FD2-D8000291F09C}" type="datetime1">
              <a:rPr lang="en-US" smtClean="0"/>
              <a:t>12/4/2021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482A272-946B-4C31-A1DD-346A4C514DB8}" type="datetime1">
              <a:rPr lang="en-US" smtClean="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3FD18EF9-2F65-4E5C-B29B-A87E506583CB}" type="datetime1">
              <a:rPr lang="en-US" smtClean="0"/>
              <a:t>12/4/2021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D937A013-7225-4DC7-B91C-7989BBF88A18}" type="datetime1">
              <a:rPr lang="en-US" smtClean="0"/>
              <a:t>12/4/2021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hf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50000">
              <a:srgbClr val="E2FD59"/>
            </a:gs>
            <a:gs pos="100000">
              <a:srgbClr val="CC00FF">
                <a:alpha val="51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007D3-6557-4C78-9B4B-20479B513931}" type="datetime1">
              <a:rPr lang="en-US" smtClean="0"/>
              <a:t>12/4/2021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454C9-693C-4B68-AEF7-F33F1BD73953}" type="slidenum">
              <a:rPr lang="en-US" smtClean="0"/>
              <a:t>‹#›</a:t>
            </a:fld>
            <a:endParaRPr lang="en-US"/>
          </a:p>
        </p:txBody>
      </p:sp>
    </p:spTree>
    <p:extLst>
      <p:ext uri="{BB962C8B-B14F-4D97-AF65-F5344CB8AC3E}">
        <p14:creationId xmlns:p14="http://schemas.microsoft.com/office/powerpoint/2010/main" val="32145773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DB615-A10B-4BAC-93B2-26A9E8AD285A}" type="datetime1">
              <a:rPr lang="en-CA" smtClean="0"/>
              <a:t>2021-12-04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F0C8B-F959-4B64-89A8-DBC3EC2ED197}" type="slidenum">
              <a:rPr lang="en-CA" smtClean="0"/>
              <a:t>‹#›</a:t>
            </a:fld>
            <a:endParaRPr lang="en-CA"/>
          </a:p>
        </p:txBody>
      </p:sp>
    </p:spTree>
    <p:extLst>
      <p:ext uri="{BB962C8B-B14F-4D97-AF65-F5344CB8AC3E}">
        <p14:creationId xmlns:p14="http://schemas.microsoft.com/office/powerpoint/2010/main" val="75825003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www.aloha.net/~mikesch/dagon4.jpg" TargetMode="Externa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1.jpeg"/><Relationship Id="rId5" Type="http://schemas.microsoft.com/office/2007/relationships/hdphoto" Target="../media/hdphoto2.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7.xml"/><Relationship Id="rId6" Type="http://schemas.microsoft.com/office/2007/relationships/hdphoto" Target="../media/hdphoto6.wdp"/><Relationship Id="rId5" Type="http://schemas.openxmlformats.org/officeDocument/2006/relationships/image" Target="../media/image23.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rgbClr val="00B050"/>
            </a:gs>
            <a:gs pos="83000">
              <a:schemeClr val="accent5">
                <a:lumMod val="7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06FA30E2-6CAC-440D-B74A-398EC2C9BFAC}"/>
              </a:ext>
            </a:extLst>
          </p:cNvPr>
          <p:cNvSpPr>
            <a:spLocks noGrp="1"/>
          </p:cNvSpPr>
          <p:nvPr>
            <p:ph type="subTitle" idx="1"/>
          </p:nvPr>
        </p:nvSpPr>
        <p:spPr>
          <a:xfrm>
            <a:off x="9715" y="197867"/>
            <a:ext cx="4709769" cy="3710903"/>
          </a:xfrm>
        </p:spPr>
        <p:txBody>
          <a:bodyPr>
            <a:noAutofit/>
            <a:scene3d>
              <a:camera prst="orthographicFront"/>
              <a:lightRig rig="threePt" dir="t"/>
            </a:scene3d>
            <a:sp3d extrusionH="57150">
              <a:bevelT w="82550" h="38100" prst="coolSlant"/>
            </a:sp3d>
          </a:bodyPr>
          <a:lstStyle/>
          <a:p>
            <a:pPr algn="ctr"/>
            <a:r>
              <a:rPr lang="en-CA" sz="5400" dirty="0" smtClean="0">
                <a:ln>
                  <a:solidFill>
                    <a:srgbClr val="0000FF"/>
                  </a:solidFill>
                </a:ln>
                <a:solidFill>
                  <a:schemeClr val="accent5">
                    <a:lumMod val="75000"/>
                  </a:schemeClr>
                </a:solidFill>
                <a:latin typeface="Cooper Black" panose="0208090404030B020404" pitchFamily="18" charset="0"/>
              </a:rPr>
              <a:t>Who </a:t>
            </a:r>
            <a:br>
              <a:rPr lang="en-CA" sz="5400" dirty="0" smtClean="0">
                <a:ln>
                  <a:solidFill>
                    <a:srgbClr val="0000FF"/>
                  </a:solidFill>
                </a:ln>
                <a:solidFill>
                  <a:schemeClr val="accent5">
                    <a:lumMod val="75000"/>
                  </a:schemeClr>
                </a:solidFill>
                <a:latin typeface="Cooper Black" panose="0208090404030B020404" pitchFamily="18" charset="0"/>
              </a:rPr>
            </a:br>
            <a:r>
              <a:rPr lang="en-CA" sz="5400" dirty="0" smtClean="0">
                <a:ln>
                  <a:solidFill>
                    <a:srgbClr val="0000FF"/>
                  </a:solidFill>
                </a:ln>
                <a:solidFill>
                  <a:schemeClr val="accent5">
                    <a:lumMod val="75000"/>
                  </a:schemeClr>
                </a:solidFill>
                <a:latin typeface="Cooper Black" panose="0208090404030B020404" pitchFamily="18" charset="0"/>
              </a:rPr>
              <a:t>Does </a:t>
            </a:r>
            <a:br>
              <a:rPr lang="en-CA" sz="5400" dirty="0" smtClean="0">
                <a:ln>
                  <a:solidFill>
                    <a:srgbClr val="0000FF"/>
                  </a:solidFill>
                </a:ln>
                <a:solidFill>
                  <a:schemeClr val="accent5">
                    <a:lumMod val="75000"/>
                  </a:schemeClr>
                </a:solidFill>
                <a:latin typeface="Cooper Black" panose="0208090404030B020404" pitchFamily="18" charset="0"/>
              </a:rPr>
            </a:br>
            <a:r>
              <a:rPr lang="en-CA" sz="5400" dirty="0" smtClean="0">
                <a:ln>
                  <a:solidFill>
                    <a:srgbClr val="0000FF"/>
                  </a:solidFill>
                </a:ln>
                <a:solidFill>
                  <a:schemeClr val="accent5">
                    <a:lumMod val="75000"/>
                  </a:schemeClr>
                </a:solidFill>
                <a:latin typeface="Cooper Black" panose="0208090404030B020404" pitchFamily="18" charset="0"/>
              </a:rPr>
              <a:t>Dagon </a:t>
            </a:r>
            <a:r>
              <a:rPr lang="en-CA" sz="5400" dirty="0" smtClean="0">
                <a:ln>
                  <a:solidFill>
                    <a:srgbClr val="0000FF"/>
                  </a:solidFill>
                </a:ln>
                <a:solidFill>
                  <a:srgbClr val="7030A0"/>
                </a:solidFill>
                <a:latin typeface="Cooper Black" panose="0208090404030B020404" pitchFamily="18" charset="0"/>
              </a:rPr>
              <a:t>Represent </a:t>
            </a:r>
            <a:r>
              <a:rPr lang="en-CA" sz="5400" dirty="0">
                <a:ln>
                  <a:solidFill>
                    <a:srgbClr val="0000FF"/>
                  </a:solidFill>
                </a:ln>
                <a:solidFill>
                  <a:srgbClr val="7030A0"/>
                </a:solidFill>
                <a:latin typeface="Cooper Black" panose="0208090404030B020404" pitchFamily="18" charset="0"/>
              </a:rPr>
              <a:t/>
            </a:r>
            <a:br>
              <a:rPr lang="en-CA" sz="5400" dirty="0">
                <a:ln>
                  <a:solidFill>
                    <a:srgbClr val="0000FF"/>
                  </a:solidFill>
                </a:ln>
                <a:solidFill>
                  <a:srgbClr val="7030A0"/>
                </a:solidFill>
                <a:latin typeface="Cooper Black" panose="0208090404030B020404" pitchFamily="18" charset="0"/>
              </a:rPr>
            </a:br>
            <a:endParaRPr lang="en-CA" sz="5400" dirty="0">
              <a:ln w="28575">
                <a:solidFill>
                  <a:srgbClr val="0000FF"/>
                </a:solidFill>
              </a:ln>
              <a:gradFill>
                <a:gsLst>
                  <a:gs pos="42000">
                    <a:srgbClr val="FFFF00"/>
                  </a:gs>
                  <a:gs pos="71000">
                    <a:srgbClr val="00B0F0"/>
                  </a:gs>
                  <a:gs pos="67000">
                    <a:schemeClr val="accent5">
                      <a:lumMod val="75000"/>
                    </a:schemeClr>
                  </a:gs>
                  <a:gs pos="6000">
                    <a:schemeClr val="bg1"/>
                  </a:gs>
                </a:gsLst>
                <a:lin ang="5400000" scaled="1"/>
              </a:gradFill>
              <a:effectLst>
                <a:glow rad="88900">
                  <a:srgbClr val="FFFF00"/>
                </a:glow>
              </a:effectLst>
              <a:latin typeface="Cooper Black" panose="0208090404030B020404" pitchFamily="18" charset="0"/>
            </a:endParaRPr>
          </a:p>
        </p:txBody>
      </p:sp>
      <p:sp>
        <p:nvSpPr>
          <p:cNvPr id="2" name="Rectangle 1">
            <a:extLst>
              <a:ext uri="{FF2B5EF4-FFF2-40B4-BE49-F238E27FC236}">
                <a16:creationId xmlns:a16="http://schemas.microsoft.com/office/drawing/2014/main" xmlns="" id="{6E5B756E-593C-4F32-9DC5-0C146D70C07C}"/>
              </a:ext>
            </a:extLst>
          </p:cNvPr>
          <p:cNvSpPr/>
          <p:nvPr/>
        </p:nvSpPr>
        <p:spPr>
          <a:xfrm>
            <a:off x="304503" y="4225190"/>
            <a:ext cx="4267199" cy="997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w="82550" h="38100" prst="coolSlant"/>
            </a:sp3d>
          </a:bodyPr>
          <a:lstStyle/>
          <a:p>
            <a:pPr algn="ctr"/>
            <a:r>
              <a:rPr lang="en-CA" sz="8000" dirty="0" smtClean="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88900">
                    <a:srgbClr val="FFFF00"/>
                  </a:glow>
                </a:effectLst>
                <a:latin typeface="Cooper Black" panose="0208090404030B020404" pitchFamily="18" charset="0"/>
              </a:rPr>
              <a:t>Today?</a:t>
            </a:r>
            <a:endParaRPr lang="en-CA" sz="8000" dirty="0"/>
          </a:p>
        </p:txBody>
      </p:sp>
      <p:grpSp>
        <p:nvGrpSpPr>
          <p:cNvPr id="8" name="Group 7">
            <a:extLst>
              <a:ext uri="{FF2B5EF4-FFF2-40B4-BE49-F238E27FC236}">
                <a16:creationId xmlns:a16="http://schemas.microsoft.com/office/drawing/2014/main" xmlns="" id="{37D51492-609A-4E9B-B144-233951B11899}"/>
              </a:ext>
            </a:extLst>
          </p:cNvPr>
          <p:cNvGrpSpPr/>
          <p:nvPr/>
        </p:nvGrpSpPr>
        <p:grpSpPr>
          <a:xfrm>
            <a:off x="4803564" y="16412"/>
            <a:ext cx="7048976" cy="5196905"/>
            <a:chOff x="4803564" y="16412"/>
            <a:chExt cx="7048976" cy="5196905"/>
          </a:xfrm>
          <a:scene3d>
            <a:camera prst="orthographicFront">
              <a:rot lat="0" lon="0" rev="0"/>
            </a:camera>
            <a:lightRig rig="glow" dir="t">
              <a:rot lat="0" lon="0" rev="4800000"/>
            </a:lightRig>
          </a:scene3d>
        </p:grpSpPr>
        <p:pic>
          <p:nvPicPr>
            <p:cNvPr id="6" name="Picture 5">
              <a:extLst>
                <a:ext uri="{FF2B5EF4-FFF2-40B4-BE49-F238E27FC236}">
                  <a16:creationId xmlns:a16="http://schemas.microsoft.com/office/drawing/2014/main" xmlns="" id="{4213655C-888A-416E-8283-61619FE921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3564" y="16412"/>
              <a:ext cx="7048976" cy="5175885"/>
            </a:xfrm>
            <a:prstGeom prst="rect">
              <a:avLst/>
            </a:prstGeom>
            <a:ln w="38100">
              <a:solidFill>
                <a:schemeClr val="accent1">
                  <a:lumMod val="50000"/>
                </a:schemeClr>
              </a:solidFill>
            </a:ln>
            <a:effectLst>
              <a:outerShdw blurRad="190500" dist="228600" dir="2700000" algn="ctr">
                <a:srgbClr val="000000">
                  <a:alpha val="30000"/>
                </a:srgbClr>
              </a:outerShdw>
            </a:effectLst>
            <a:sp3d prstMaterial="matte">
              <a:bevelT w="127000" h="63500"/>
            </a:sp3d>
          </p:spPr>
        </p:pic>
        <p:sp>
          <p:nvSpPr>
            <p:cNvPr id="7" name="Rectangle: Rounded Corners 6">
              <a:extLst>
                <a:ext uri="{FF2B5EF4-FFF2-40B4-BE49-F238E27FC236}">
                  <a16:creationId xmlns:a16="http://schemas.microsoft.com/office/drawing/2014/main" xmlns="" id="{1481B163-BB4B-4FDD-A7A8-B589D9CC1CC8}"/>
                </a:ext>
              </a:extLst>
            </p:cNvPr>
            <p:cNvSpPr/>
            <p:nvPr/>
          </p:nvSpPr>
          <p:spPr>
            <a:xfrm>
              <a:off x="10927630" y="5003110"/>
              <a:ext cx="672662" cy="210207"/>
            </a:xfrm>
            <a:prstGeom prst="roundRect">
              <a:avLst/>
            </a:prstGeom>
            <a:noFill/>
            <a:ln w="38100">
              <a:solidFill>
                <a:schemeClr val="accent1">
                  <a:lumMod val="50000"/>
                </a:schemeClr>
              </a:solid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bg1"/>
                  </a:solidFill>
                </a:rPr>
                <a:t>Sabine</a:t>
              </a:r>
            </a:p>
          </p:txBody>
        </p:sp>
      </p:grpSp>
      <p:pic>
        <p:nvPicPr>
          <p:cNvPr id="9" name="Picture 8" descr="C:\Users\Rae\Desktop\Best CCC Logo Clear with colors in circle SM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72155" y="3382290"/>
            <a:ext cx="1419145" cy="1468420"/>
          </a:xfrm>
          <a:prstGeom prst="rect">
            <a:avLst/>
          </a:prstGeom>
          <a:noFill/>
          <a:effectLst>
            <a:glow rad="520700">
              <a:schemeClr val="accent1">
                <a:satMod val="175000"/>
                <a:alpha val="24000"/>
              </a:schemeClr>
            </a:glo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175174" y="5206852"/>
            <a:ext cx="11826325" cy="1569660"/>
          </a:xfrm>
          <a:prstGeom prst="rect">
            <a:avLst/>
          </a:prstGeom>
          <a:noFill/>
        </p:spPr>
        <p:txBody>
          <a:bodyPr wrap="square" lIns="91440" tIns="45720" rIns="91440" bIns="45720">
            <a:spAutoFit/>
          </a:bodyPr>
          <a:lstStyle/>
          <a:p>
            <a:pPr algn="ctr"/>
            <a:r>
              <a:rPr lang="en-US"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Rounded MT Bold" panose="020F0704030504030204" pitchFamily="34" charset="0"/>
              </a:rPr>
              <a:t>Did you know this study in 1 Samuel 5 makes it clear when the day begins?</a:t>
            </a:r>
            <a:endPar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Rounded MT Bold" panose="020F0704030504030204" pitchFamily="34" charset="0"/>
            </a:endParaRPr>
          </a:p>
        </p:txBody>
      </p:sp>
    </p:spTree>
    <p:extLst>
      <p:ext uri="{BB962C8B-B14F-4D97-AF65-F5344CB8AC3E}">
        <p14:creationId xmlns:p14="http://schemas.microsoft.com/office/powerpoint/2010/main" val="2461530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73000">
              <a:srgbClr val="FFFF00"/>
            </a:gs>
            <a:gs pos="98000">
              <a:srgbClr val="00B050"/>
            </a:gs>
          </a:gsLst>
          <a:lin ang="5400000" scaled="1"/>
        </a:gra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E95D1A0C-BDAB-4CC4-9584-DB5A645F8257}"/>
              </a:ext>
            </a:extLst>
          </p:cNvPr>
          <p:cNvSpPr/>
          <p:nvPr/>
        </p:nvSpPr>
        <p:spPr>
          <a:xfrm>
            <a:off x="221812" y="0"/>
            <a:ext cx="4507047" cy="4960453"/>
          </a:xfrm>
          <a:prstGeom prst="roundRect">
            <a:avLst>
              <a:gd name="adj" fmla="val 7989"/>
            </a:avLst>
          </a:prstGeom>
          <a:noFill/>
          <a:ln w="381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dirty="0" smtClean="0">
                <a:ln>
                  <a:solidFill>
                    <a:srgbClr val="0000FF"/>
                  </a:solidFill>
                </a:ln>
                <a:solidFill>
                  <a:srgbClr val="00B050"/>
                </a:solidFill>
                <a:effectLst>
                  <a:glow rad="203200">
                    <a:schemeClr val="tx1"/>
                  </a:glow>
                </a:effectLst>
                <a:latin typeface="Matura MT Script Capitals" panose="03020802060602070202" pitchFamily="66" charset="0"/>
              </a:rPr>
              <a:t>Are there </a:t>
            </a:r>
            <a:r>
              <a:rPr lang="en-CA" sz="4000" b="1" dirty="0" smtClean="0">
                <a:ln>
                  <a:solidFill>
                    <a:srgbClr val="0000FF"/>
                  </a:solidFill>
                </a:ln>
                <a:solidFill>
                  <a:srgbClr val="FF3300"/>
                </a:solidFill>
                <a:effectLst>
                  <a:glow rad="203200">
                    <a:schemeClr val="tx1"/>
                  </a:glow>
                </a:effectLst>
                <a:latin typeface="Matura MT Script Capitals" panose="03020802060602070202" pitchFamily="66" charset="0"/>
              </a:rPr>
              <a:t>serious implications </a:t>
            </a:r>
            <a:r>
              <a:rPr lang="en-CA" sz="4000" b="1" dirty="0" smtClean="0">
                <a:ln>
                  <a:solidFill>
                    <a:srgbClr val="0000FF"/>
                  </a:solidFill>
                </a:ln>
                <a:solidFill>
                  <a:srgbClr val="00B050"/>
                </a:solidFill>
                <a:effectLst>
                  <a:glow rad="203200">
                    <a:schemeClr val="tx1"/>
                  </a:glow>
                </a:effectLst>
                <a:latin typeface="Matura MT Script Capitals" panose="03020802060602070202" pitchFamily="66" charset="0"/>
              </a:rPr>
              <a:t>when only the head and hands are cut off at “the” threshold of this pagan </a:t>
            </a:r>
            <a:br>
              <a:rPr lang="en-CA" sz="4000" b="1" dirty="0" smtClean="0">
                <a:ln>
                  <a:solidFill>
                    <a:srgbClr val="0000FF"/>
                  </a:solidFill>
                </a:ln>
                <a:solidFill>
                  <a:srgbClr val="00B050"/>
                </a:solidFill>
                <a:effectLst>
                  <a:glow rad="203200">
                    <a:schemeClr val="tx1"/>
                  </a:glow>
                </a:effectLst>
                <a:latin typeface="Matura MT Script Capitals" panose="03020802060602070202" pitchFamily="66" charset="0"/>
              </a:rPr>
            </a:br>
            <a:r>
              <a:rPr lang="en-CA" sz="4000" b="1" dirty="0" smtClean="0">
                <a:ln>
                  <a:solidFill>
                    <a:srgbClr val="0000FF"/>
                  </a:solidFill>
                </a:ln>
                <a:solidFill>
                  <a:srgbClr val="00B050"/>
                </a:solidFill>
                <a:effectLst>
                  <a:glow rad="203200">
                    <a:schemeClr val="tx1"/>
                  </a:glow>
                </a:effectLst>
                <a:latin typeface="Matura MT Script Capitals" panose="03020802060602070202" pitchFamily="66" charset="0"/>
              </a:rPr>
              <a:t>fish-god?  </a:t>
            </a:r>
            <a:endParaRPr lang="en-CA" sz="4000" b="1" dirty="0">
              <a:ln>
                <a:solidFill>
                  <a:srgbClr val="0000FF"/>
                </a:solidFill>
              </a:ln>
              <a:solidFill>
                <a:srgbClr val="0000FF"/>
              </a:solidFill>
              <a:effectLst>
                <a:glow rad="203200">
                  <a:schemeClr val="tx1"/>
                </a:glow>
              </a:effectLst>
              <a:latin typeface="Matura MT Script Capitals" panose="03020802060602070202" pitchFamily="66" charset="0"/>
            </a:endParaRPr>
          </a:p>
        </p:txBody>
      </p:sp>
      <p:sp>
        <p:nvSpPr>
          <p:cNvPr id="2" name="Rectangle 1">
            <a:extLst>
              <a:ext uri="{FF2B5EF4-FFF2-40B4-BE49-F238E27FC236}">
                <a16:creationId xmlns:a16="http://schemas.microsoft.com/office/drawing/2014/main" xmlns="" id="{6E5B756E-593C-4F32-9DC5-0C146D70C07C}"/>
              </a:ext>
            </a:extLst>
          </p:cNvPr>
          <p:cNvSpPr/>
          <p:nvPr/>
        </p:nvSpPr>
        <p:spPr>
          <a:xfrm>
            <a:off x="-2591097" y="-1068531"/>
            <a:ext cx="4267199" cy="213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algn="ctr"/>
            <a:r>
              <a:rPr lang="en-CA" sz="8000"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88900">
                    <a:srgbClr val="FFFF00"/>
                  </a:glow>
                </a:effectLst>
                <a:latin typeface="Cooper Black" panose="0208090404030B020404" pitchFamily="18" charset="0"/>
              </a:rPr>
              <a:t>Dawn!</a:t>
            </a:r>
            <a:endParaRPr lang="en-CA" sz="8000" dirty="0"/>
          </a:p>
        </p:txBody>
      </p:sp>
      <p:sp>
        <p:nvSpPr>
          <p:cNvPr id="9" name="Slide Number Placeholder 6">
            <a:extLst>
              <a:ext uri="{FF2B5EF4-FFF2-40B4-BE49-F238E27FC236}">
                <a16:creationId xmlns:a16="http://schemas.microsoft.com/office/drawing/2014/main" xmlns="" id="{B38BCAA2-B0ED-4748-8EF6-F2EA9FE35ED6}"/>
              </a:ext>
            </a:extLst>
          </p:cNvPr>
          <p:cNvSpPr>
            <a:spLocks noGrp="1"/>
          </p:cNvSpPr>
          <p:nvPr>
            <p:ph type="sldNum" sz="quarter" idx="12"/>
          </p:nvPr>
        </p:nvSpPr>
        <p:spPr>
          <a:xfrm>
            <a:off x="11610672" y="6391851"/>
            <a:ext cx="535709" cy="402851"/>
          </a:xfrm>
        </p:spPr>
        <p:txBody>
          <a:bodyPr/>
          <a:lstStyle/>
          <a:p>
            <a:fld id="{D57F1E4F-1CFF-5643-939E-217C01CDF565}" type="slidenum">
              <a:rPr lang="en-US" sz="1200" smtClean="0">
                <a:solidFill>
                  <a:schemeClr val="tx1"/>
                </a:solidFill>
              </a:rPr>
              <a:pPr/>
              <a:t>2</a:t>
            </a:fld>
            <a:endParaRPr lang="en-US" sz="1200" dirty="0">
              <a:solidFill>
                <a:schemeClr val="tx1"/>
              </a:solidFil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843159" y="-83257"/>
            <a:ext cx="6881813" cy="50457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TextBox 9"/>
          <p:cNvSpPr txBox="1"/>
          <p:nvPr/>
        </p:nvSpPr>
        <p:spPr>
          <a:xfrm>
            <a:off x="12499764" y="197867"/>
            <a:ext cx="7048976" cy="9571851"/>
          </a:xfrm>
          <a:prstGeom prst="rect">
            <a:avLst/>
          </a:prstGeom>
          <a:solidFill>
            <a:schemeClr val="accent4">
              <a:lumMod val="20000"/>
              <a:lumOff val="80000"/>
            </a:schemeClr>
          </a:solidFill>
        </p:spPr>
        <p:txBody>
          <a:bodyPr wrap="square" rtlCol="0">
            <a:spAutoFit/>
          </a:bodyPr>
          <a:lstStyle/>
          <a:p>
            <a:r>
              <a:rPr lang="en-US" sz="2800" dirty="0">
                <a:solidFill>
                  <a:srgbClr val="CC0066"/>
                </a:solidFill>
              </a:rPr>
              <a:t>Dec 2</a:t>
            </a:r>
            <a:r>
              <a:rPr lang="en-US" sz="2800" baseline="30000" dirty="0">
                <a:solidFill>
                  <a:srgbClr val="CC0066"/>
                </a:solidFill>
              </a:rPr>
              <a:t>nd</a:t>
            </a:r>
            <a:r>
              <a:rPr lang="en-US" sz="2800" dirty="0">
                <a:solidFill>
                  <a:srgbClr val="CC0066"/>
                </a:solidFill>
              </a:rPr>
              <a:t> @ </a:t>
            </a:r>
            <a:r>
              <a:rPr lang="en-US" sz="2800" b="1" dirty="0">
                <a:solidFill>
                  <a:srgbClr val="006699"/>
                </a:solidFill>
              </a:rPr>
              <a:t>8</a:t>
            </a:r>
            <a:r>
              <a:rPr lang="en-US" sz="2800" b="1" dirty="0" smtClean="0">
                <a:solidFill>
                  <a:srgbClr val="006699"/>
                </a:solidFill>
              </a:rPr>
              <a:t>15 pm   Only 4 slides have comments – that’s all! </a:t>
            </a:r>
          </a:p>
          <a:p>
            <a:r>
              <a:rPr lang="en-US" sz="2800" b="1" dirty="0" smtClean="0">
                <a:solidFill>
                  <a:srgbClr val="006699"/>
                </a:solidFill>
              </a:rPr>
              <a:t>We are done, so see how good of a job it will be on Friday.</a:t>
            </a:r>
          </a:p>
          <a:p>
            <a:r>
              <a:rPr lang="en-US" sz="2800" b="1" dirty="0" err="1" smtClean="0">
                <a:solidFill>
                  <a:srgbClr val="006699"/>
                </a:solidFill>
              </a:rPr>
              <a:t>Melki-tsedek</a:t>
            </a:r>
            <a:r>
              <a:rPr lang="en-US" sz="2800" b="1" dirty="0" smtClean="0">
                <a:solidFill>
                  <a:srgbClr val="006699"/>
                </a:solidFill>
              </a:rPr>
              <a:t> is the new spelling – by the way.</a:t>
            </a:r>
          </a:p>
          <a:p>
            <a:r>
              <a:rPr lang="en-CA" sz="2800" dirty="0">
                <a:solidFill>
                  <a:schemeClr val="accent1">
                    <a:lumMod val="50000"/>
                  </a:schemeClr>
                </a:solidFill>
              </a:rPr>
              <a:t>Who does Dagon represent today?  Is there serious implications in the head and hands being cut off AT THE THRESHOLD? </a:t>
            </a:r>
            <a:endParaRPr lang="en-CA" sz="2800" dirty="0" smtClean="0">
              <a:solidFill>
                <a:schemeClr val="accent1">
                  <a:lumMod val="50000"/>
                </a:schemeClr>
              </a:solidFill>
            </a:endParaRPr>
          </a:p>
          <a:p>
            <a:r>
              <a:rPr lang="en-CA" sz="2800" dirty="0" smtClean="0">
                <a:solidFill>
                  <a:schemeClr val="accent1">
                    <a:lumMod val="50000"/>
                  </a:schemeClr>
                </a:solidFill>
              </a:rPr>
              <a:t> </a:t>
            </a:r>
            <a:r>
              <a:rPr lang="en-CA" sz="2800" dirty="0">
                <a:solidFill>
                  <a:schemeClr val="accent1">
                    <a:lumMod val="50000"/>
                  </a:schemeClr>
                </a:solidFill>
              </a:rPr>
              <a:t>When considering the pagan background of Dagon, what threshold is it that this representation will be blocked from crossing at the time of the advent of </a:t>
            </a:r>
            <a:r>
              <a:rPr lang="en-CA" sz="2800" dirty="0" err="1">
                <a:solidFill>
                  <a:schemeClr val="accent1">
                    <a:lumMod val="50000"/>
                  </a:schemeClr>
                </a:solidFill>
              </a:rPr>
              <a:t>Yahusha</a:t>
            </a:r>
            <a:r>
              <a:rPr lang="en-CA" sz="2800" dirty="0">
                <a:solidFill>
                  <a:schemeClr val="accent1">
                    <a:lumMod val="50000"/>
                  </a:schemeClr>
                </a:solidFill>
              </a:rPr>
              <a:t> Ha </a:t>
            </a:r>
            <a:r>
              <a:rPr lang="en-CA" sz="2800" dirty="0" err="1">
                <a:solidFill>
                  <a:schemeClr val="accent1">
                    <a:lumMod val="50000"/>
                  </a:schemeClr>
                </a:solidFill>
              </a:rPr>
              <a:t>Mashiach</a:t>
            </a:r>
            <a:r>
              <a:rPr lang="en-CA" sz="2800" dirty="0">
                <a:solidFill>
                  <a:schemeClr val="accent1">
                    <a:lumMod val="50000"/>
                  </a:schemeClr>
                </a:solidFill>
              </a:rPr>
              <a:t>?  Also, in extreme importance – WHO is the guard of The Threshold?  It may not be who you think!  As an introduction, this last question will be expounded more in the upcoming Priesthood studies.</a:t>
            </a:r>
          </a:p>
          <a:p>
            <a:endParaRPr lang="en-CA" sz="2800" dirty="0">
              <a:solidFill>
                <a:schemeClr val="accent1">
                  <a:lumMod val="50000"/>
                </a:schemeClr>
              </a:solidFill>
            </a:endParaRPr>
          </a:p>
        </p:txBody>
      </p:sp>
      <p:sp>
        <p:nvSpPr>
          <p:cNvPr id="11" name="Rectangle: Rounded Corners 4">
            <a:extLst>
              <a:ext uri="{FF2B5EF4-FFF2-40B4-BE49-F238E27FC236}">
                <a16:creationId xmlns:a16="http://schemas.microsoft.com/office/drawing/2014/main" xmlns="" id="{E95D1A0C-BDAB-4CC4-9584-DB5A645F8257}"/>
              </a:ext>
            </a:extLst>
          </p:cNvPr>
          <p:cNvSpPr/>
          <p:nvPr/>
        </p:nvSpPr>
        <p:spPr>
          <a:xfrm>
            <a:off x="45120" y="4676775"/>
            <a:ext cx="12146880" cy="2447925"/>
          </a:xfrm>
          <a:prstGeom prst="roundRect">
            <a:avLst>
              <a:gd name="adj" fmla="val 7989"/>
            </a:avLst>
          </a:prstGeom>
          <a:noFill/>
          <a:ln w="381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dirty="0" smtClean="0">
                <a:ln>
                  <a:solidFill>
                    <a:srgbClr val="0000FF"/>
                  </a:solidFill>
                </a:ln>
                <a:solidFill>
                  <a:srgbClr val="00B050"/>
                </a:solidFill>
                <a:effectLst>
                  <a:glow rad="203200">
                    <a:schemeClr val="tx1"/>
                  </a:glow>
                </a:effectLst>
                <a:latin typeface="MV Boli" panose="02000500030200090000" pitchFamily="2" charset="0"/>
                <a:cs typeface="MV Boli" panose="02000500030200090000" pitchFamily="2" charset="0"/>
              </a:rPr>
              <a:t>What is </a:t>
            </a:r>
            <a:r>
              <a:rPr lang="en-CA" sz="4000" b="1" dirty="0" smtClean="0">
                <a:ln>
                  <a:solidFill>
                    <a:srgbClr val="0000FF"/>
                  </a:solidFill>
                </a:ln>
                <a:solidFill>
                  <a:srgbClr val="FF3300"/>
                </a:solidFill>
                <a:effectLst>
                  <a:glow rad="203200">
                    <a:schemeClr val="tx1"/>
                  </a:glow>
                </a:effectLst>
                <a:latin typeface="MV Boli" panose="02000500030200090000" pitchFamily="2" charset="0"/>
                <a:cs typeface="MV Boli" panose="02000500030200090000" pitchFamily="2" charset="0"/>
              </a:rPr>
              <a:t>“the” threshold?   </a:t>
            </a:r>
            <a:r>
              <a:rPr lang="en-CA" sz="4000" b="1" dirty="0" smtClean="0">
                <a:ln>
                  <a:solidFill>
                    <a:srgbClr val="0000FF"/>
                  </a:solidFill>
                </a:ln>
                <a:solidFill>
                  <a:srgbClr val="00B050"/>
                </a:solidFill>
                <a:effectLst>
                  <a:glow rad="203200">
                    <a:schemeClr val="tx1"/>
                  </a:glow>
                </a:effectLst>
                <a:latin typeface="MV Boli" panose="02000500030200090000" pitchFamily="2" charset="0"/>
                <a:cs typeface="MV Boli" panose="02000500030200090000" pitchFamily="2" charset="0"/>
              </a:rPr>
              <a:t>And why was the </a:t>
            </a:r>
            <a:br>
              <a:rPr lang="en-CA" sz="4000" b="1" dirty="0" smtClean="0">
                <a:ln>
                  <a:solidFill>
                    <a:srgbClr val="0000FF"/>
                  </a:solidFill>
                </a:ln>
                <a:solidFill>
                  <a:srgbClr val="00B050"/>
                </a:solidFill>
                <a:effectLst>
                  <a:glow rad="203200">
                    <a:schemeClr val="tx1"/>
                  </a:glow>
                </a:effectLst>
                <a:latin typeface="MV Boli" panose="02000500030200090000" pitchFamily="2" charset="0"/>
                <a:cs typeface="MV Boli" panose="02000500030200090000" pitchFamily="2" charset="0"/>
              </a:rPr>
            </a:br>
            <a:r>
              <a:rPr lang="en-CA" sz="4000" b="1" dirty="0" smtClean="0">
                <a:ln>
                  <a:solidFill>
                    <a:srgbClr val="0000FF"/>
                  </a:solidFill>
                </a:ln>
                <a:solidFill>
                  <a:srgbClr val="00B050"/>
                </a:solidFill>
                <a:effectLst>
                  <a:glow rad="203200">
                    <a:schemeClr val="tx1"/>
                  </a:glow>
                </a:effectLst>
                <a:latin typeface="MV Boli" panose="02000500030200090000" pitchFamily="2" charset="0"/>
                <a:cs typeface="MV Boli" panose="02000500030200090000" pitchFamily="2" charset="0"/>
              </a:rPr>
              <a:t>fish portion of this god not damaged?</a:t>
            </a:r>
            <a:endParaRPr lang="en-CA" sz="4000" b="1" dirty="0">
              <a:ln>
                <a:solidFill>
                  <a:srgbClr val="0000FF"/>
                </a:solidFill>
              </a:ln>
              <a:solidFill>
                <a:srgbClr val="0000FF"/>
              </a:solidFill>
              <a:effectLst>
                <a:glow rad="203200">
                  <a:schemeClr val="tx1"/>
                </a:glow>
              </a:effectLst>
              <a:latin typeface="MV Boli" panose="02000500030200090000" pitchFamily="2" charset="0"/>
              <a:cs typeface="MV Boli" panose="02000500030200090000" pitchFamily="2" charset="0"/>
            </a:endParaRPr>
          </a:p>
        </p:txBody>
      </p:sp>
      <p:sp>
        <p:nvSpPr>
          <p:cNvPr id="12" name="TextBox 11"/>
          <p:cNvSpPr txBox="1"/>
          <p:nvPr/>
        </p:nvSpPr>
        <p:spPr>
          <a:xfrm>
            <a:off x="12499764" y="197867"/>
            <a:ext cx="7048976" cy="6986528"/>
          </a:xfrm>
          <a:prstGeom prst="rect">
            <a:avLst/>
          </a:prstGeom>
          <a:solidFill>
            <a:schemeClr val="accent4">
              <a:lumMod val="20000"/>
              <a:lumOff val="80000"/>
            </a:schemeClr>
          </a:solidFill>
        </p:spPr>
        <p:txBody>
          <a:bodyPr wrap="square" rtlCol="0">
            <a:spAutoFit/>
          </a:bodyPr>
          <a:lstStyle/>
          <a:p>
            <a:r>
              <a:rPr lang="en-US" sz="2800" dirty="0">
                <a:solidFill>
                  <a:srgbClr val="CC0066"/>
                </a:solidFill>
              </a:rPr>
              <a:t>Dec 2</a:t>
            </a:r>
            <a:r>
              <a:rPr lang="en-US" sz="2800" baseline="30000" dirty="0">
                <a:solidFill>
                  <a:srgbClr val="CC0066"/>
                </a:solidFill>
              </a:rPr>
              <a:t>nd</a:t>
            </a:r>
            <a:r>
              <a:rPr lang="en-US" sz="2800" dirty="0">
                <a:solidFill>
                  <a:srgbClr val="CC0066"/>
                </a:solidFill>
              </a:rPr>
              <a:t> @ </a:t>
            </a:r>
            <a:r>
              <a:rPr lang="en-US" sz="2800" b="1" dirty="0">
                <a:solidFill>
                  <a:srgbClr val="006699"/>
                </a:solidFill>
              </a:rPr>
              <a:t>8</a:t>
            </a:r>
            <a:r>
              <a:rPr lang="en-US" sz="2800" b="1" dirty="0" smtClean="0">
                <a:solidFill>
                  <a:srgbClr val="006699"/>
                </a:solidFill>
              </a:rPr>
              <a:t>15 pm   </a:t>
            </a:r>
            <a:r>
              <a:rPr lang="en-CA" sz="2800" dirty="0" smtClean="0">
                <a:solidFill>
                  <a:schemeClr val="accent1">
                    <a:lumMod val="50000"/>
                  </a:schemeClr>
                </a:solidFill>
              </a:rPr>
              <a:t>Who </a:t>
            </a:r>
            <a:r>
              <a:rPr lang="en-CA" sz="2800" dirty="0">
                <a:solidFill>
                  <a:schemeClr val="accent1">
                    <a:lumMod val="50000"/>
                  </a:schemeClr>
                </a:solidFill>
              </a:rPr>
              <a:t>does Dagon represent today?  Is there serious implications in the head and hands being cut off AT THE THRESHOLD?  When considering the pagan background of Dagon, what threshold is it that this representation will be blocked from crossing at the time of the advent of </a:t>
            </a:r>
            <a:r>
              <a:rPr lang="en-CA" sz="2800" dirty="0" err="1">
                <a:solidFill>
                  <a:schemeClr val="accent1">
                    <a:lumMod val="50000"/>
                  </a:schemeClr>
                </a:solidFill>
              </a:rPr>
              <a:t>Yahusha</a:t>
            </a:r>
            <a:r>
              <a:rPr lang="en-CA" sz="2800" dirty="0">
                <a:solidFill>
                  <a:schemeClr val="accent1">
                    <a:lumMod val="50000"/>
                  </a:schemeClr>
                </a:solidFill>
              </a:rPr>
              <a:t> Ha </a:t>
            </a:r>
            <a:r>
              <a:rPr lang="en-CA" sz="2800" dirty="0" err="1">
                <a:solidFill>
                  <a:schemeClr val="accent1">
                    <a:lumMod val="50000"/>
                  </a:schemeClr>
                </a:solidFill>
              </a:rPr>
              <a:t>Mashiach</a:t>
            </a:r>
            <a:r>
              <a:rPr lang="en-CA" sz="2800" dirty="0">
                <a:solidFill>
                  <a:schemeClr val="accent1">
                    <a:lumMod val="50000"/>
                  </a:schemeClr>
                </a:solidFill>
              </a:rPr>
              <a:t>?  Also, in extreme importance – WHO is the guard of The Threshold?  It may not be who you think!  As an introduction, this last question will be expounded more in the upcoming Priesthood studies.</a:t>
            </a:r>
          </a:p>
          <a:p>
            <a:endParaRPr lang="en-CA" sz="2800" dirty="0">
              <a:solidFill>
                <a:schemeClr val="accent1">
                  <a:lumMod val="50000"/>
                </a:schemeClr>
              </a:solidFill>
            </a:endParaRPr>
          </a:p>
        </p:txBody>
      </p:sp>
    </p:spTree>
    <p:extLst>
      <p:ext uri="{BB962C8B-B14F-4D97-AF65-F5344CB8AC3E}">
        <p14:creationId xmlns:p14="http://schemas.microsoft.com/office/powerpoint/2010/main" val="2014261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500"/>
                                        <p:tgtEl>
                                          <p:spTgt spid="5"/>
                                        </p:tgtEl>
                                      </p:cBhvr>
                                    </p:animEffect>
                                  </p:childTnLst>
                                </p:cTn>
                              </p:par>
                            </p:childTnLst>
                          </p:cTn>
                        </p:par>
                        <p:par>
                          <p:cTn id="8" fill="hold">
                            <p:stCondLst>
                              <p:cond delay="2000"/>
                            </p:stCondLst>
                            <p:childTnLst>
                              <p:par>
                                <p:cTn id="9" presetID="22" presetClass="entr" presetSubtype="1"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chemeClr val="accent1">
                <a:lumMod val="60000"/>
                <a:lumOff val="40000"/>
              </a:schemeClr>
            </a:gs>
            <a:gs pos="34000">
              <a:schemeClr val="accent4">
                <a:lumMod val="20000"/>
                <a:lumOff val="80000"/>
              </a:schemeClr>
            </a:gs>
            <a:gs pos="64000">
              <a:srgbClr val="FF9900">
                <a:alpha val="35000"/>
              </a:srgbClr>
            </a:gs>
            <a:gs pos="100000">
              <a:srgbClr val="00B050">
                <a:alpha val="69000"/>
              </a:srgbClr>
            </a:gs>
          </a:gsLst>
          <a:lin ang="16200000" scaled="1"/>
          <a:tileRect/>
        </a:gradFill>
        <a:effectLst/>
      </p:bgPr>
    </p:bg>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xmlns="" id="{23F1C655-FEF8-48E6-AEFD-CB7110177EB3}"/>
              </a:ext>
            </a:extLst>
          </p:cNvPr>
          <p:cNvSpPr>
            <a:spLocks noGrp="1"/>
          </p:cNvSpPr>
          <p:nvPr>
            <p:ph type="sldNum" sz="quarter" idx="12"/>
          </p:nvPr>
        </p:nvSpPr>
        <p:spPr>
          <a:xfrm>
            <a:off x="11830714" y="6482858"/>
            <a:ext cx="361286" cy="37514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chemeClr val="tx1"/>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2000" b="0" i="0" u="none" strike="noStrike" kern="1200" cap="none" spc="0" normalizeH="0" baseline="0" noProof="0" dirty="0">
              <a:ln>
                <a:noFill/>
              </a:ln>
              <a:solidFill>
                <a:schemeClr val="tx1"/>
              </a:solidFill>
              <a:effectLst/>
              <a:uLnTx/>
              <a:uFillTx/>
              <a:latin typeface="Century Gothic"/>
              <a:ea typeface="+mn-ea"/>
              <a:cs typeface="+mn-cs"/>
            </a:endParaRPr>
          </a:p>
        </p:txBody>
      </p:sp>
      <p:sp>
        <p:nvSpPr>
          <p:cNvPr id="13" name="Rectangle 12">
            <a:extLst>
              <a:ext uri="{FF2B5EF4-FFF2-40B4-BE49-F238E27FC236}">
                <a16:creationId xmlns:a16="http://schemas.microsoft.com/office/drawing/2014/main" xmlns="" id="{E5B0AF8C-B65B-44C5-92F0-C63D18BAD0B5}"/>
              </a:ext>
            </a:extLst>
          </p:cNvPr>
          <p:cNvSpPr/>
          <p:nvPr/>
        </p:nvSpPr>
        <p:spPr>
          <a:xfrm>
            <a:off x="4855028" y="5090211"/>
            <a:ext cx="7794171" cy="2078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8800" b="1" spc="600" dirty="0" smtClean="0">
                <a:ln>
                  <a:solidFill>
                    <a:sysClr val="windowText" lastClr="000000"/>
                  </a:solidFill>
                </a:ln>
                <a:solidFill>
                  <a:schemeClr val="accent6">
                    <a:lumMod val="50000"/>
                  </a:schemeClr>
                </a:solidFill>
                <a:effectLst>
                  <a:glow rad="177800">
                    <a:srgbClr val="FF0000">
                      <a:alpha val="57000"/>
                    </a:srgbClr>
                  </a:glow>
                </a:effectLst>
                <a:latin typeface="Chiller" panose="04020404031007020602" pitchFamily="82" charset="0"/>
              </a:rPr>
              <a:t>who you think?</a:t>
            </a:r>
            <a:endParaRPr lang="en-CA" b="1" dirty="0">
              <a:ln>
                <a:solidFill>
                  <a:sysClr val="windowText" lastClr="000000"/>
                </a:solidFill>
              </a:ln>
              <a:solidFill>
                <a:schemeClr val="accent6">
                  <a:lumMod val="50000"/>
                </a:schemeClr>
              </a:solidFill>
              <a:effectLst>
                <a:glow rad="177800">
                  <a:srgbClr val="FF0000">
                    <a:alpha val="57000"/>
                  </a:srgbClr>
                </a:glow>
              </a:effectLst>
              <a:latin typeface="Chiller" panose="04020404031007020602" pitchFamily="82" charset="0"/>
            </a:endParaRPr>
          </a:p>
        </p:txBody>
      </p:sp>
      <p:sp>
        <p:nvSpPr>
          <p:cNvPr id="15" name="TextBox 14"/>
          <p:cNvSpPr txBox="1"/>
          <p:nvPr/>
        </p:nvSpPr>
        <p:spPr>
          <a:xfrm>
            <a:off x="12499764" y="197867"/>
            <a:ext cx="7048976" cy="6986528"/>
          </a:xfrm>
          <a:prstGeom prst="rect">
            <a:avLst/>
          </a:prstGeom>
          <a:solidFill>
            <a:schemeClr val="accent4">
              <a:lumMod val="20000"/>
              <a:lumOff val="80000"/>
            </a:schemeClr>
          </a:solidFill>
        </p:spPr>
        <p:txBody>
          <a:bodyPr wrap="square" rtlCol="0">
            <a:spAutoFit/>
          </a:bodyPr>
          <a:lstStyle/>
          <a:p>
            <a:r>
              <a:rPr lang="en-US" sz="2800" dirty="0">
                <a:solidFill>
                  <a:srgbClr val="CC0066"/>
                </a:solidFill>
              </a:rPr>
              <a:t>Dec 2</a:t>
            </a:r>
            <a:r>
              <a:rPr lang="en-US" sz="2800" baseline="30000" dirty="0">
                <a:solidFill>
                  <a:srgbClr val="CC0066"/>
                </a:solidFill>
              </a:rPr>
              <a:t>nd</a:t>
            </a:r>
            <a:r>
              <a:rPr lang="en-US" sz="2800" dirty="0">
                <a:solidFill>
                  <a:srgbClr val="CC0066"/>
                </a:solidFill>
              </a:rPr>
              <a:t> @ </a:t>
            </a:r>
            <a:r>
              <a:rPr lang="en-US" sz="2800" b="1" dirty="0">
                <a:solidFill>
                  <a:srgbClr val="006699"/>
                </a:solidFill>
              </a:rPr>
              <a:t>8</a:t>
            </a:r>
            <a:r>
              <a:rPr lang="en-US" sz="2800" b="1" dirty="0" smtClean="0">
                <a:solidFill>
                  <a:srgbClr val="006699"/>
                </a:solidFill>
              </a:rPr>
              <a:t>15 pm   </a:t>
            </a:r>
            <a:r>
              <a:rPr lang="en-CA" sz="2800" dirty="0" smtClean="0">
                <a:solidFill>
                  <a:schemeClr val="accent1">
                    <a:lumMod val="50000"/>
                  </a:schemeClr>
                </a:solidFill>
              </a:rPr>
              <a:t>Who </a:t>
            </a:r>
            <a:r>
              <a:rPr lang="en-CA" sz="2800" dirty="0">
                <a:solidFill>
                  <a:schemeClr val="accent1">
                    <a:lumMod val="50000"/>
                  </a:schemeClr>
                </a:solidFill>
              </a:rPr>
              <a:t>does Dagon represent today?  Is there serious implications in the head and hands being cut off AT THE THRESHOLD?  When considering the pagan background of Dagon, what threshold is it that this representation will be blocked from crossing at the time of the advent of </a:t>
            </a:r>
            <a:r>
              <a:rPr lang="en-CA" sz="2800" dirty="0" err="1">
                <a:solidFill>
                  <a:schemeClr val="accent1">
                    <a:lumMod val="50000"/>
                  </a:schemeClr>
                </a:solidFill>
              </a:rPr>
              <a:t>Yahusha</a:t>
            </a:r>
            <a:r>
              <a:rPr lang="en-CA" sz="2800" dirty="0">
                <a:solidFill>
                  <a:schemeClr val="accent1">
                    <a:lumMod val="50000"/>
                  </a:schemeClr>
                </a:solidFill>
              </a:rPr>
              <a:t> Ha </a:t>
            </a:r>
            <a:r>
              <a:rPr lang="en-CA" sz="2800" dirty="0" err="1">
                <a:solidFill>
                  <a:schemeClr val="accent1">
                    <a:lumMod val="50000"/>
                  </a:schemeClr>
                </a:solidFill>
              </a:rPr>
              <a:t>Mashiach</a:t>
            </a:r>
            <a:r>
              <a:rPr lang="en-CA" sz="2800" dirty="0">
                <a:solidFill>
                  <a:schemeClr val="accent1">
                    <a:lumMod val="50000"/>
                  </a:schemeClr>
                </a:solidFill>
              </a:rPr>
              <a:t>?  Also, in extreme importance – WHO is the guard of The Threshold?  It may not be who you think!  As an introduction, this last question will be expounded more in the upcoming Priesthood studies.</a:t>
            </a:r>
          </a:p>
          <a:p>
            <a:endParaRPr lang="en-CA" sz="2800" dirty="0">
              <a:solidFill>
                <a:schemeClr val="accent1">
                  <a:lumMod val="5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850" y="378837"/>
            <a:ext cx="4356100" cy="491817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1" name="Rectangle 10">
            <a:extLst>
              <a:ext uri="{FF2B5EF4-FFF2-40B4-BE49-F238E27FC236}">
                <a16:creationId xmlns:a16="http://schemas.microsoft.com/office/drawing/2014/main" xmlns="" id="{6E5B756E-593C-4F32-9DC5-0C146D70C07C}"/>
              </a:ext>
            </a:extLst>
          </p:cNvPr>
          <p:cNvSpPr/>
          <p:nvPr/>
        </p:nvSpPr>
        <p:spPr>
          <a:xfrm rot="21127155">
            <a:off x="821628" y="4309395"/>
            <a:ext cx="4267199" cy="213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algn="ctr"/>
            <a:r>
              <a:rPr lang="en-US" sz="8000" dirty="0" smtClean="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88900">
                    <a:srgbClr val="FFFF00"/>
                  </a:glow>
                </a:effectLst>
                <a:latin typeface="Cooper Black" panose="0208090404030B020404" pitchFamily="18" charset="0"/>
              </a:rPr>
              <a:t>Who is</a:t>
            </a:r>
            <a:br>
              <a:rPr lang="en-US" sz="8000" dirty="0" smtClean="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88900">
                    <a:srgbClr val="FFFF00"/>
                  </a:glow>
                </a:effectLst>
                <a:latin typeface="Cooper Black" panose="0208090404030B020404" pitchFamily="18" charset="0"/>
              </a:rPr>
            </a:br>
            <a:r>
              <a:rPr lang="en-US" sz="8000" dirty="0" smtClean="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88900">
                    <a:srgbClr val="FFFF00"/>
                  </a:glow>
                </a:effectLst>
                <a:latin typeface="Cooper Black" panose="0208090404030B020404" pitchFamily="18" charset="0"/>
              </a:rPr>
              <a:t>the guard</a:t>
            </a:r>
            <a:br>
              <a:rPr lang="en-US" sz="8000" dirty="0" smtClean="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88900">
                    <a:srgbClr val="FFFF00"/>
                  </a:glow>
                </a:effectLst>
                <a:latin typeface="Cooper Black" panose="0208090404030B020404" pitchFamily="18" charset="0"/>
              </a:rPr>
            </a:br>
            <a:r>
              <a:rPr lang="en-US" sz="8000" dirty="0" smtClean="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88900">
                    <a:srgbClr val="FFFF00"/>
                  </a:glow>
                </a:effectLst>
                <a:latin typeface="Cooper Black" panose="0208090404030B020404" pitchFamily="18" charset="0"/>
              </a:rPr>
              <a:t>of this</a:t>
            </a:r>
            <a:br>
              <a:rPr lang="en-US" sz="8000" dirty="0" smtClean="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88900">
                    <a:srgbClr val="FFFF00"/>
                  </a:glow>
                </a:effectLst>
                <a:latin typeface="Cooper Black" panose="0208090404030B020404" pitchFamily="18" charset="0"/>
              </a:rPr>
            </a:br>
            <a:r>
              <a:rPr lang="en-US" sz="8000" dirty="0" smtClean="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88900">
                    <a:srgbClr val="FFFF00"/>
                  </a:glow>
                </a:effectLst>
                <a:latin typeface="Cooper Black" panose="0208090404030B020404" pitchFamily="18" charset="0"/>
              </a:rPr>
              <a:t>threshold?</a:t>
            </a:r>
            <a:endParaRPr lang="en-CA" sz="8000" dirty="0"/>
          </a:p>
        </p:txBody>
      </p:sp>
      <p:sp>
        <p:nvSpPr>
          <p:cNvPr id="16" name="Rectangle 15">
            <a:extLst>
              <a:ext uri="{FF2B5EF4-FFF2-40B4-BE49-F238E27FC236}">
                <a16:creationId xmlns:a16="http://schemas.microsoft.com/office/drawing/2014/main" xmlns="" id="{E5B0AF8C-B65B-44C5-92F0-C63D18BAD0B5}"/>
              </a:ext>
            </a:extLst>
          </p:cNvPr>
          <p:cNvSpPr/>
          <p:nvPr/>
        </p:nvSpPr>
        <p:spPr>
          <a:xfrm>
            <a:off x="9230057" y="-435404"/>
            <a:ext cx="2324100" cy="6531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8800" b="1" spc="600" dirty="0" smtClean="0">
                <a:ln>
                  <a:solidFill>
                    <a:sysClr val="windowText" lastClr="000000"/>
                  </a:solidFill>
                </a:ln>
                <a:solidFill>
                  <a:schemeClr val="accent6">
                    <a:lumMod val="50000"/>
                  </a:schemeClr>
                </a:solidFill>
                <a:effectLst>
                  <a:glow rad="177800">
                    <a:srgbClr val="FF0000">
                      <a:alpha val="57000"/>
                    </a:srgbClr>
                  </a:glow>
                </a:effectLst>
                <a:latin typeface="Chiller" panose="04020404031007020602" pitchFamily="82" charset="0"/>
              </a:rPr>
              <a:t>It </a:t>
            </a:r>
            <a:br>
              <a:rPr lang="en-US" sz="8800" b="1" spc="600" dirty="0" smtClean="0">
                <a:ln>
                  <a:solidFill>
                    <a:sysClr val="windowText" lastClr="000000"/>
                  </a:solidFill>
                </a:ln>
                <a:solidFill>
                  <a:schemeClr val="accent6">
                    <a:lumMod val="50000"/>
                  </a:schemeClr>
                </a:solidFill>
                <a:effectLst>
                  <a:glow rad="177800">
                    <a:srgbClr val="FF0000">
                      <a:alpha val="57000"/>
                    </a:srgbClr>
                  </a:glow>
                </a:effectLst>
                <a:latin typeface="Chiller" panose="04020404031007020602" pitchFamily="82" charset="0"/>
              </a:rPr>
            </a:br>
            <a:r>
              <a:rPr lang="en-US" sz="8800" b="1" spc="600" dirty="0" smtClean="0">
                <a:ln>
                  <a:solidFill>
                    <a:sysClr val="windowText" lastClr="000000"/>
                  </a:solidFill>
                </a:ln>
                <a:solidFill>
                  <a:schemeClr val="accent6">
                    <a:lumMod val="50000"/>
                  </a:schemeClr>
                </a:solidFill>
                <a:effectLst>
                  <a:glow rad="177800">
                    <a:srgbClr val="FF0000">
                      <a:alpha val="57000"/>
                    </a:srgbClr>
                  </a:glow>
                </a:effectLst>
                <a:latin typeface="Chiller" panose="04020404031007020602" pitchFamily="82" charset="0"/>
              </a:rPr>
              <a:t>may </a:t>
            </a:r>
            <a:br>
              <a:rPr lang="en-US" sz="8800" b="1" spc="600" dirty="0" smtClean="0">
                <a:ln>
                  <a:solidFill>
                    <a:sysClr val="windowText" lastClr="000000"/>
                  </a:solidFill>
                </a:ln>
                <a:solidFill>
                  <a:schemeClr val="accent6">
                    <a:lumMod val="50000"/>
                  </a:schemeClr>
                </a:solidFill>
                <a:effectLst>
                  <a:glow rad="177800">
                    <a:srgbClr val="FF0000">
                      <a:alpha val="57000"/>
                    </a:srgbClr>
                  </a:glow>
                </a:effectLst>
                <a:latin typeface="Chiller" panose="04020404031007020602" pitchFamily="82" charset="0"/>
              </a:rPr>
            </a:br>
            <a:r>
              <a:rPr lang="en-US" sz="8800" b="1" spc="600" dirty="0" smtClean="0">
                <a:ln>
                  <a:solidFill>
                    <a:sysClr val="windowText" lastClr="000000"/>
                  </a:solidFill>
                </a:ln>
                <a:solidFill>
                  <a:schemeClr val="accent6">
                    <a:lumMod val="50000"/>
                  </a:schemeClr>
                </a:solidFill>
                <a:effectLst>
                  <a:glow rad="177800">
                    <a:srgbClr val="FF0000">
                      <a:alpha val="57000"/>
                    </a:srgbClr>
                  </a:glow>
                </a:effectLst>
                <a:latin typeface="Chiller" panose="04020404031007020602" pitchFamily="82" charset="0"/>
              </a:rPr>
              <a:t>not </a:t>
            </a:r>
            <a:br>
              <a:rPr lang="en-US" sz="8800" b="1" spc="600" dirty="0" smtClean="0">
                <a:ln>
                  <a:solidFill>
                    <a:sysClr val="windowText" lastClr="000000"/>
                  </a:solidFill>
                </a:ln>
                <a:solidFill>
                  <a:schemeClr val="accent6">
                    <a:lumMod val="50000"/>
                  </a:schemeClr>
                </a:solidFill>
                <a:effectLst>
                  <a:glow rad="177800">
                    <a:srgbClr val="FF0000">
                      <a:alpha val="57000"/>
                    </a:srgbClr>
                  </a:glow>
                </a:effectLst>
                <a:latin typeface="Chiller" panose="04020404031007020602" pitchFamily="82" charset="0"/>
              </a:rPr>
            </a:br>
            <a:r>
              <a:rPr lang="en-US" sz="8800" b="1" spc="600" dirty="0" smtClean="0">
                <a:ln>
                  <a:solidFill>
                    <a:sysClr val="windowText" lastClr="000000"/>
                  </a:solidFill>
                </a:ln>
                <a:solidFill>
                  <a:schemeClr val="accent6">
                    <a:lumMod val="50000"/>
                  </a:schemeClr>
                </a:solidFill>
                <a:effectLst>
                  <a:glow rad="177800">
                    <a:srgbClr val="FF0000">
                      <a:alpha val="57000"/>
                    </a:srgbClr>
                  </a:glow>
                </a:effectLst>
                <a:latin typeface="Chiller" panose="04020404031007020602" pitchFamily="82" charset="0"/>
              </a:rPr>
              <a:t>be</a:t>
            </a:r>
            <a:endParaRPr lang="en-CA" b="1" dirty="0">
              <a:ln>
                <a:solidFill>
                  <a:sysClr val="windowText" lastClr="000000"/>
                </a:solidFill>
              </a:ln>
              <a:solidFill>
                <a:schemeClr val="accent6">
                  <a:lumMod val="50000"/>
                </a:schemeClr>
              </a:solidFill>
              <a:effectLst>
                <a:glow rad="177800">
                  <a:srgbClr val="FF0000">
                    <a:alpha val="57000"/>
                  </a:srgbClr>
                </a:glow>
              </a:effectLst>
              <a:latin typeface="Chiller" panose="04020404031007020602" pitchFamily="82" charset="0"/>
            </a:endParaRPr>
          </a:p>
        </p:txBody>
      </p:sp>
    </p:spTree>
    <p:extLst>
      <p:ext uri="{BB962C8B-B14F-4D97-AF65-F5344CB8AC3E}">
        <p14:creationId xmlns:p14="http://schemas.microsoft.com/office/powerpoint/2010/main" val="2076935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500"/>
                                        <p:tgtEl>
                                          <p:spTgt spid="16"/>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5" name="Picture 4" descr="http://www.crystalinks.com/dagon2.jpg">
            <a:extLst>
              <a:ext uri="{FF2B5EF4-FFF2-40B4-BE49-F238E27FC236}">
                <a16:creationId xmlns:a16="http://schemas.microsoft.com/office/drawing/2014/main" xmlns="" id="{B40DA7A5-5896-4690-BBA3-F3F933294F68}"/>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361951" y="349480"/>
            <a:ext cx="2855628" cy="34485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Rounded Corners 6">
            <a:extLst>
              <a:ext uri="{FF2B5EF4-FFF2-40B4-BE49-F238E27FC236}">
                <a16:creationId xmlns:a16="http://schemas.microsoft.com/office/drawing/2014/main" xmlns="" id="{05D3C95D-29F1-41E1-A1D1-54B75EDB4D6D}"/>
              </a:ext>
            </a:extLst>
          </p:cNvPr>
          <p:cNvSpPr/>
          <p:nvPr/>
        </p:nvSpPr>
        <p:spPr>
          <a:xfrm>
            <a:off x="3490829" y="1086775"/>
            <a:ext cx="5335872" cy="2701740"/>
          </a:xfrm>
          <a:prstGeom prst="roundRect">
            <a:avLst>
              <a:gd name="adj" fmla="val 15596"/>
            </a:avLst>
          </a:prstGeom>
          <a:solidFill>
            <a:srgbClr val="FFFF00"/>
          </a:solidFill>
          <a:ln w="57150">
            <a:solidFill>
              <a:schemeClr val="accent5">
                <a:lumMod val="50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solidFill>
                  <a:srgbClr val="0070C0"/>
                </a:solidFill>
                <a:latin typeface="Comic Sans MS" panose="030F0702030302020204" pitchFamily="66" charset="0"/>
              </a:rPr>
              <a:t>In Hebrew the </a:t>
            </a:r>
            <a:r>
              <a:rPr lang="en-CA" sz="2400" b="1" dirty="0">
                <a:solidFill>
                  <a:srgbClr val="0070C0"/>
                </a:solidFill>
                <a:latin typeface="Comic Sans MS" panose="030F0702030302020204" pitchFamily="66" charset="0"/>
              </a:rPr>
              <a:t>word for fish is – </a:t>
            </a:r>
            <a:r>
              <a:rPr lang="en-CA" sz="2400" b="1" dirty="0">
                <a:solidFill>
                  <a:srgbClr val="FF0000"/>
                </a:solidFill>
                <a:latin typeface="Comic Sans MS" panose="030F0702030302020204" pitchFamily="66" charset="0"/>
              </a:rPr>
              <a:t>dag. </a:t>
            </a:r>
          </a:p>
          <a:p>
            <a:pPr algn="ctr"/>
            <a:r>
              <a:rPr lang="en-CA" sz="2400" b="1" dirty="0" smtClean="0">
                <a:solidFill>
                  <a:schemeClr val="bg1">
                    <a:lumMod val="65000"/>
                    <a:lumOff val="35000"/>
                  </a:schemeClr>
                </a:solidFill>
                <a:latin typeface="Comic Sans MS" panose="030F0702030302020204" pitchFamily="66" charset="0"/>
              </a:rPr>
              <a:t>Dagon was </a:t>
            </a:r>
            <a:r>
              <a:rPr lang="en-CA" sz="2400" b="1" dirty="0">
                <a:solidFill>
                  <a:schemeClr val="bg1">
                    <a:lumMod val="65000"/>
                    <a:lumOff val="35000"/>
                  </a:schemeClr>
                </a:solidFill>
                <a:latin typeface="Comic Sans MS" panose="030F0702030302020204" pitchFamily="66" charset="0"/>
              </a:rPr>
              <a:t>a pagan god of the Philistines and Phoenicia. </a:t>
            </a:r>
            <a:br>
              <a:rPr lang="en-CA" sz="2400" b="1" dirty="0">
                <a:solidFill>
                  <a:schemeClr val="bg1">
                    <a:lumMod val="65000"/>
                    <a:lumOff val="35000"/>
                  </a:schemeClr>
                </a:solidFill>
                <a:latin typeface="Comic Sans MS" panose="030F0702030302020204" pitchFamily="66" charset="0"/>
              </a:rPr>
            </a:br>
            <a:r>
              <a:rPr lang="en-CA" sz="2400" b="1" dirty="0">
                <a:solidFill>
                  <a:schemeClr val="accent5">
                    <a:lumMod val="50000"/>
                  </a:schemeClr>
                </a:solidFill>
                <a:latin typeface="Comic Sans MS" panose="030F0702030302020204" pitchFamily="66" charset="0"/>
              </a:rPr>
              <a:t>It is recorded they believed Dagon was </a:t>
            </a:r>
            <a:r>
              <a:rPr lang="en-CA" sz="2400" b="1" dirty="0" smtClean="0">
                <a:solidFill>
                  <a:schemeClr val="accent5">
                    <a:lumMod val="50000"/>
                  </a:schemeClr>
                </a:solidFill>
                <a:latin typeface="Comic Sans MS" panose="030F0702030302020204" pitchFamily="66" charset="0"/>
              </a:rPr>
              <a:t>the </a:t>
            </a:r>
            <a:r>
              <a:rPr lang="en-CA" sz="2400" b="1" dirty="0">
                <a:solidFill>
                  <a:schemeClr val="accent5">
                    <a:lumMod val="50000"/>
                  </a:schemeClr>
                </a:solidFill>
                <a:latin typeface="Comic Sans MS" panose="030F0702030302020204" pitchFamily="66" charset="0"/>
              </a:rPr>
              <a:t>father of </a:t>
            </a:r>
            <a:r>
              <a:rPr lang="en-CA" sz="2400" b="1" dirty="0" smtClean="0">
                <a:solidFill>
                  <a:schemeClr val="accent5">
                    <a:lumMod val="50000"/>
                  </a:schemeClr>
                </a:solidFill>
                <a:latin typeface="Comic Sans MS" panose="030F0702030302020204" pitchFamily="66" charset="0"/>
              </a:rPr>
              <a:t>Baal.</a:t>
            </a:r>
            <a:endParaRPr lang="en-CA" sz="2400" b="1" dirty="0">
              <a:solidFill>
                <a:schemeClr val="accent5">
                  <a:lumMod val="50000"/>
                </a:schemeClr>
              </a:solidFill>
              <a:latin typeface="Comic Sans MS" panose="030F0702030302020204" pitchFamily="66" charset="0"/>
            </a:endParaRPr>
          </a:p>
        </p:txBody>
      </p:sp>
      <p:sp>
        <p:nvSpPr>
          <p:cNvPr id="8" name="Slide Number Placeholder 7">
            <a:extLst>
              <a:ext uri="{FF2B5EF4-FFF2-40B4-BE49-F238E27FC236}">
                <a16:creationId xmlns:a16="http://schemas.microsoft.com/office/drawing/2014/main" xmlns="" id="{B0BCA3D8-B3D9-4386-A8F9-D33E058345D4}"/>
              </a:ext>
            </a:extLst>
          </p:cNvPr>
          <p:cNvSpPr>
            <a:spLocks noGrp="1"/>
          </p:cNvSpPr>
          <p:nvPr>
            <p:ph type="sldNum" sz="quarter" idx="12"/>
          </p:nvPr>
        </p:nvSpPr>
        <p:spPr>
          <a:xfrm>
            <a:off x="5915025" y="6332106"/>
            <a:ext cx="6057900" cy="421842"/>
          </a:xfrm>
        </p:spPr>
        <p:txBody>
          <a:bodyPr/>
          <a:lstStyle/>
          <a:p>
            <a:fld id="{D57F1E4F-1CFF-5643-939E-217C01CDF565}" type="slidenum">
              <a:rPr lang="en-US" sz="1600" smtClean="0">
                <a:solidFill>
                  <a:schemeClr val="bg1"/>
                </a:solidFill>
              </a:rPr>
              <a:pPr/>
              <a:t>4</a:t>
            </a:fld>
            <a:endParaRPr lang="en-US" sz="1600" dirty="0">
              <a:solidFill>
                <a:schemeClr val="bg1"/>
              </a:solidFill>
            </a:endParaRPr>
          </a:p>
        </p:txBody>
      </p:sp>
      <p:pic>
        <p:nvPicPr>
          <p:cNvPr id="1028" name="Picture 4" descr="C:\Users\Rae\Desktop\fish symbol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7907" y="4202837"/>
            <a:ext cx="5715000" cy="22574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29" name="Picture 5" descr="C:\Users\Rae\Desktop\fish symbol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20175" y="2229523"/>
            <a:ext cx="2952750" cy="15525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30" name="Picture 6" descr="C:\Users\Rae\Desktop\fish symbol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020175" y="349480"/>
            <a:ext cx="2962275" cy="15430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xmlns="" id="{1CB64E2B-C5ED-44C5-B4FF-B8C6325FAC2E}"/>
              </a:ext>
            </a:extLst>
          </p:cNvPr>
          <p:cNvSpPr/>
          <p:nvPr/>
        </p:nvSpPr>
        <p:spPr>
          <a:xfrm>
            <a:off x="4399930" y="218397"/>
            <a:ext cx="3517669" cy="648860"/>
          </a:xfrm>
          <a:prstGeom prst="roundRect">
            <a:avLst>
              <a:gd name="adj" fmla="val 50000"/>
            </a:avLst>
          </a:prstGeom>
          <a:solidFill>
            <a:schemeClr val="accent4">
              <a:lumMod val="60000"/>
              <a:lumOff val="40000"/>
            </a:schemeClr>
          </a:solidFill>
          <a:ln w="57150">
            <a:solidFill>
              <a:schemeClr val="accent5">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200" b="1" dirty="0">
                <a:solidFill>
                  <a:schemeClr val="accent6">
                    <a:lumMod val="75000"/>
                  </a:schemeClr>
                </a:solidFill>
                <a:latin typeface="Comic Sans MS" panose="030F0702030302020204" pitchFamily="66" charset="0"/>
              </a:rPr>
              <a:t>Who is Dagon?</a:t>
            </a:r>
          </a:p>
        </p:txBody>
      </p:sp>
      <p:sp>
        <p:nvSpPr>
          <p:cNvPr id="11" name="Rectangle: Rounded Corners 9">
            <a:extLst>
              <a:ext uri="{FF2B5EF4-FFF2-40B4-BE49-F238E27FC236}">
                <a16:creationId xmlns:a16="http://schemas.microsoft.com/office/drawing/2014/main" xmlns="" id="{1CB64E2B-C5ED-44C5-B4FF-B8C6325FAC2E}"/>
              </a:ext>
            </a:extLst>
          </p:cNvPr>
          <p:cNvSpPr/>
          <p:nvPr/>
        </p:nvSpPr>
        <p:spPr>
          <a:xfrm>
            <a:off x="6630788" y="4125508"/>
            <a:ext cx="4626373" cy="2334754"/>
          </a:xfrm>
          <a:prstGeom prst="roundRect">
            <a:avLst>
              <a:gd name="adj" fmla="val 0"/>
            </a:avLst>
          </a:prstGeom>
          <a:solidFill>
            <a:schemeClr val="accent1">
              <a:lumMod val="20000"/>
              <a:lumOff val="80000"/>
            </a:schemeClr>
          </a:solidFill>
          <a:ln w="57150">
            <a:solidFill>
              <a:srgbClr val="7030A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b="1" dirty="0" smtClean="0">
                <a:solidFill>
                  <a:srgbClr val="0070C0"/>
                </a:solidFill>
                <a:latin typeface="Comic Sans MS" panose="030F0702030302020204" pitchFamily="66" charset="0"/>
              </a:rPr>
              <a:t>Did you know this </a:t>
            </a:r>
            <a:r>
              <a:rPr lang="en-CA" sz="2800" b="1" dirty="0">
                <a:solidFill>
                  <a:srgbClr val="0070C0"/>
                </a:solidFill>
                <a:latin typeface="Comic Sans MS" panose="030F0702030302020204" pitchFamily="66" charset="0"/>
              </a:rPr>
              <a:t>name – </a:t>
            </a:r>
            <a:r>
              <a:rPr lang="en-CA" sz="2800" b="1" u="sng" dirty="0" smtClean="0">
                <a:solidFill>
                  <a:schemeClr val="bg1"/>
                </a:solidFill>
                <a:latin typeface="Comic Sans MS" panose="030F0702030302020204" pitchFamily="66" charset="0"/>
              </a:rPr>
              <a:t>ICHTHYS</a:t>
            </a:r>
            <a:r>
              <a:rPr lang="en-CA" sz="2800" b="1" dirty="0" smtClean="0">
                <a:solidFill>
                  <a:schemeClr val="bg1"/>
                </a:solidFill>
                <a:latin typeface="Comic Sans MS" panose="030F0702030302020204" pitchFamily="66" charset="0"/>
              </a:rPr>
              <a:t> </a:t>
            </a:r>
            <a:r>
              <a:rPr lang="en-CA" sz="2800" b="1" dirty="0" smtClean="0">
                <a:solidFill>
                  <a:srgbClr val="0070C0"/>
                </a:solidFill>
                <a:latin typeface="Comic Sans MS" panose="030F0702030302020204" pitchFamily="66" charset="0"/>
              </a:rPr>
              <a:t>is</a:t>
            </a:r>
            <a:r>
              <a:rPr lang="en-CA" sz="2800" b="1" dirty="0" smtClean="0">
                <a:solidFill>
                  <a:srgbClr val="FF0000"/>
                </a:solidFill>
                <a:latin typeface="Comic Sans MS" panose="030F0702030302020204" pitchFamily="66" charset="0"/>
              </a:rPr>
              <a:t> </a:t>
            </a:r>
            <a:r>
              <a:rPr lang="en-CA" sz="2800" b="1" dirty="0" smtClean="0">
                <a:solidFill>
                  <a:srgbClr val="0070C0"/>
                </a:solidFill>
                <a:latin typeface="Comic Sans MS" panose="030F0702030302020204" pitchFamily="66" charset="0"/>
              </a:rPr>
              <a:t>connected </a:t>
            </a:r>
            <a:br>
              <a:rPr lang="en-CA" sz="2800" b="1" dirty="0" smtClean="0">
                <a:solidFill>
                  <a:srgbClr val="0070C0"/>
                </a:solidFill>
                <a:latin typeface="Comic Sans MS" panose="030F0702030302020204" pitchFamily="66" charset="0"/>
              </a:rPr>
            </a:br>
            <a:r>
              <a:rPr lang="en-CA" sz="2800" b="1" dirty="0" smtClean="0">
                <a:solidFill>
                  <a:srgbClr val="0070C0"/>
                </a:solidFill>
                <a:latin typeface="Comic Sans MS" panose="030F0702030302020204" pitchFamily="66" charset="0"/>
              </a:rPr>
              <a:t>to Dagon </a:t>
            </a:r>
            <a:r>
              <a:rPr lang="en-CA" sz="2800" b="1" u="sng" dirty="0" smtClean="0">
                <a:solidFill>
                  <a:srgbClr val="0070C0"/>
                </a:solidFill>
                <a:latin typeface="Comic Sans MS" panose="030F0702030302020204" pitchFamily="66" charset="0"/>
              </a:rPr>
              <a:t>and</a:t>
            </a:r>
            <a:r>
              <a:rPr lang="en-CA" sz="2800" b="1" dirty="0" smtClean="0">
                <a:solidFill>
                  <a:srgbClr val="0070C0"/>
                </a:solidFill>
                <a:latin typeface="Comic Sans MS" panose="030F0702030302020204" pitchFamily="66" charset="0"/>
              </a:rPr>
              <a:t> modern Christianity?</a:t>
            </a:r>
            <a:endParaRPr lang="en-CA" sz="2800" b="1" dirty="0">
              <a:solidFill>
                <a:srgbClr val="0070C0"/>
              </a:solidFill>
              <a:latin typeface="Comic Sans MS" panose="030F0702030302020204" pitchFamily="66" charset="0"/>
            </a:endParaRPr>
          </a:p>
        </p:txBody>
      </p:sp>
      <p:sp>
        <p:nvSpPr>
          <p:cNvPr id="12" name="TextBox 11"/>
          <p:cNvSpPr txBox="1"/>
          <p:nvPr/>
        </p:nvSpPr>
        <p:spPr>
          <a:xfrm>
            <a:off x="12499764" y="197867"/>
            <a:ext cx="7048976" cy="6986528"/>
          </a:xfrm>
          <a:prstGeom prst="rect">
            <a:avLst/>
          </a:prstGeom>
          <a:solidFill>
            <a:schemeClr val="accent4">
              <a:lumMod val="20000"/>
              <a:lumOff val="80000"/>
            </a:schemeClr>
          </a:solidFill>
        </p:spPr>
        <p:txBody>
          <a:bodyPr wrap="square" rtlCol="0">
            <a:spAutoFit/>
          </a:bodyPr>
          <a:lstStyle/>
          <a:p>
            <a:r>
              <a:rPr lang="en-US" sz="2800" dirty="0">
                <a:solidFill>
                  <a:srgbClr val="CC0066"/>
                </a:solidFill>
              </a:rPr>
              <a:t>Dec 2</a:t>
            </a:r>
            <a:r>
              <a:rPr lang="en-US" sz="2800" baseline="30000" dirty="0">
                <a:solidFill>
                  <a:srgbClr val="CC0066"/>
                </a:solidFill>
              </a:rPr>
              <a:t>nd</a:t>
            </a:r>
            <a:r>
              <a:rPr lang="en-US" sz="2800" dirty="0">
                <a:solidFill>
                  <a:srgbClr val="CC0066"/>
                </a:solidFill>
              </a:rPr>
              <a:t> @ </a:t>
            </a:r>
            <a:r>
              <a:rPr lang="en-US" sz="2800" b="1" dirty="0">
                <a:solidFill>
                  <a:srgbClr val="006699"/>
                </a:solidFill>
              </a:rPr>
              <a:t>8</a:t>
            </a:r>
            <a:r>
              <a:rPr lang="en-US" sz="2800" b="1" dirty="0" smtClean="0">
                <a:solidFill>
                  <a:srgbClr val="006699"/>
                </a:solidFill>
              </a:rPr>
              <a:t>15 pm   </a:t>
            </a:r>
            <a:r>
              <a:rPr lang="en-CA" sz="2800" dirty="0" smtClean="0">
                <a:solidFill>
                  <a:schemeClr val="accent1">
                    <a:lumMod val="50000"/>
                  </a:schemeClr>
                </a:solidFill>
              </a:rPr>
              <a:t>Who </a:t>
            </a:r>
            <a:r>
              <a:rPr lang="en-CA" sz="2800" dirty="0">
                <a:solidFill>
                  <a:schemeClr val="accent1">
                    <a:lumMod val="50000"/>
                  </a:schemeClr>
                </a:solidFill>
              </a:rPr>
              <a:t>does Dagon represent today?  Is there serious implications in the head and hands being cut off AT THE THRESHOLD?  When considering the pagan background of Dagon, what threshold is it that this representation will be blocked from crossing at the time of the advent of </a:t>
            </a:r>
            <a:r>
              <a:rPr lang="en-CA" sz="2800" dirty="0" err="1">
                <a:solidFill>
                  <a:schemeClr val="accent1">
                    <a:lumMod val="50000"/>
                  </a:schemeClr>
                </a:solidFill>
              </a:rPr>
              <a:t>Yahusha</a:t>
            </a:r>
            <a:r>
              <a:rPr lang="en-CA" sz="2800" dirty="0">
                <a:solidFill>
                  <a:schemeClr val="accent1">
                    <a:lumMod val="50000"/>
                  </a:schemeClr>
                </a:solidFill>
              </a:rPr>
              <a:t> Ha </a:t>
            </a:r>
            <a:r>
              <a:rPr lang="en-CA" sz="2800" dirty="0" err="1">
                <a:solidFill>
                  <a:schemeClr val="accent1">
                    <a:lumMod val="50000"/>
                  </a:schemeClr>
                </a:solidFill>
              </a:rPr>
              <a:t>Mashiach</a:t>
            </a:r>
            <a:r>
              <a:rPr lang="en-CA" sz="2800" dirty="0">
                <a:solidFill>
                  <a:schemeClr val="accent1">
                    <a:lumMod val="50000"/>
                  </a:schemeClr>
                </a:solidFill>
              </a:rPr>
              <a:t>?  Also, in extreme importance – WHO is the guard of The Threshold?  It may not be who you think!  As an introduction, this last question will be expounded more in the upcoming Priesthood studies.</a:t>
            </a:r>
          </a:p>
          <a:p>
            <a:endParaRPr lang="en-CA" sz="2800" dirty="0">
              <a:solidFill>
                <a:schemeClr val="accent1">
                  <a:lumMod val="50000"/>
                </a:schemeClr>
              </a:solidFill>
            </a:endParaRPr>
          </a:p>
        </p:txBody>
      </p:sp>
    </p:spTree>
    <p:extLst>
      <p:ext uri="{BB962C8B-B14F-4D97-AF65-F5344CB8AC3E}">
        <p14:creationId xmlns:p14="http://schemas.microsoft.com/office/powerpoint/2010/main" val="3793609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barn(inVertical)">
                                      <p:cBhvr>
                                        <p:cTn id="2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1028" name="Picture 4" descr="C:\Users\Rae\Desktop\dagon 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25" y="437041"/>
            <a:ext cx="2670175" cy="615315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8CAD0252-DD7C-4EF4-8509-77092E89A732}"/>
              </a:ext>
            </a:extLst>
          </p:cNvPr>
          <p:cNvSpPr/>
          <p:nvPr/>
        </p:nvSpPr>
        <p:spPr>
          <a:xfrm>
            <a:off x="642029" y="394152"/>
            <a:ext cx="5286375" cy="2334691"/>
          </a:xfrm>
          <a:prstGeom prst="roundRect">
            <a:avLst>
              <a:gd name="adj" fmla="val 11885"/>
            </a:avLst>
          </a:prstGeom>
          <a:solidFill>
            <a:schemeClr val="accent4">
              <a:lumMod val="20000"/>
              <a:lumOff val="80000"/>
            </a:schemeClr>
          </a:solidFill>
          <a:ln w="57150">
            <a:solidFill>
              <a:schemeClr val="accent5">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2060"/>
                </a:solidFill>
                <a:effectLst/>
                <a:uLnTx/>
                <a:uFillTx/>
                <a:latin typeface="Century Gothic"/>
                <a:ea typeface="+mn-ea"/>
                <a:cs typeface="+mn-cs"/>
              </a:rPr>
              <a:t>           First mention of </a:t>
            </a:r>
            <a:r>
              <a:rPr kumimoji="0" lang="en-CA" sz="2800" b="1" i="0" u="none" strike="noStrike" kern="1200" cap="none" spc="0" normalizeH="0" baseline="0" noProof="0" dirty="0">
                <a:ln>
                  <a:noFill/>
                </a:ln>
                <a:solidFill>
                  <a:srgbClr val="C00000"/>
                </a:solidFill>
                <a:effectLst/>
                <a:uLnTx/>
                <a:uFillTx/>
                <a:latin typeface="Century Gothic"/>
                <a:ea typeface="+mn-ea"/>
                <a:cs typeface="+mn-cs"/>
              </a:rPr>
              <a:t>Dagon</a:t>
            </a:r>
            <a:r>
              <a:rPr kumimoji="0" lang="en-CA" sz="2800" b="1" i="0" u="none" strike="noStrike" kern="1200" cap="none" spc="0" normalizeH="0" baseline="0" noProof="0" dirty="0">
                <a:ln>
                  <a:noFill/>
                </a:ln>
                <a:solidFill>
                  <a:srgbClr val="002060"/>
                </a:solidFill>
                <a:effectLst/>
                <a:uLnTx/>
                <a:uFillTx/>
                <a:latin typeface="Century Gothic"/>
                <a:ea typeface="+mn-ea"/>
                <a:cs typeface="+mn-cs"/>
              </a:rPr>
              <a:t> </a:t>
            </a:r>
            <a:br>
              <a:rPr kumimoji="0" lang="en-CA" sz="2800" b="1" i="0" u="none" strike="noStrike" kern="1200" cap="none" spc="0" normalizeH="0" baseline="0" noProof="0" dirty="0">
                <a:ln>
                  <a:noFill/>
                </a:ln>
                <a:solidFill>
                  <a:srgbClr val="002060"/>
                </a:solidFill>
                <a:effectLst/>
                <a:uLnTx/>
                <a:uFillTx/>
                <a:latin typeface="Century Gothic"/>
                <a:ea typeface="+mn-ea"/>
                <a:cs typeface="+mn-cs"/>
              </a:rPr>
            </a:br>
            <a:r>
              <a:rPr kumimoji="0" lang="en-CA" sz="2800" b="1" i="0" u="none" strike="noStrike" kern="1200" cap="none" spc="0" normalizeH="0" baseline="0" noProof="0" dirty="0">
                <a:ln>
                  <a:noFill/>
                </a:ln>
                <a:solidFill>
                  <a:srgbClr val="002060"/>
                </a:solidFill>
                <a:effectLst/>
                <a:uLnTx/>
                <a:uFillTx/>
                <a:latin typeface="Century Gothic"/>
                <a:ea typeface="+mn-ea"/>
                <a:cs typeface="+mn-cs"/>
              </a:rPr>
              <a:t>(“</a:t>
            </a:r>
            <a:r>
              <a:rPr kumimoji="0" lang="en-CA" sz="2800" b="1" i="0" u="none" strike="noStrike" kern="1200" cap="none" spc="0" normalizeH="0" baseline="0" noProof="0" dirty="0">
                <a:ln>
                  <a:noFill/>
                </a:ln>
                <a:solidFill>
                  <a:srgbClr val="C00000"/>
                </a:solidFill>
                <a:effectLst/>
                <a:uLnTx/>
                <a:uFillTx/>
                <a:latin typeface="Century Gothic"/>
                <a:ea typeface="+mn-ea"/>
                <a:cs typeface="+mn-cs"/>
              </a:rPr>
              <a:t>our mighty one</a:t>
            </a:r>
            <a:r>
              <a:rPr kumimoji="0" lang="en-CA" sz="2800" b="1" i="0" u="none" strike="noStrike" kern="1200" cap="none" spc="0" normalizeH="0" baseline="0" noProof="0" dirty="0">
                <a:ln>
                  <a:noFill/>
                </a:ln>
                <a:solidFill>
                  <a:srgbClr val="002060"/>
                </a:solidFill>
                <a:effectLst/>
                <a:uLnTx/>
                <a:uFillTx/>
                <a:latin typeface="Century Gothic"/>
                <a:ea typeface="+mn-ea"/>
                <a:cs typeface="+mn-cs"/>
              </a:rPr>
              <a:t>”) </a:t>
            </a:r>
            <a:br>
              <a:rPr kumimoji="0" lang="en-CA" sz="2800" b="1" i="0" u="none" strike="noStrike" kern="1200" cap="none" spc="0" normalizeH="0" baseline="0" noProof="0" dirty="0">
                <a:ln>
                  <a:noFill/>
                </a:ln>
                <a:solidFill>
                  <a:srgbClr val="002060"/>
                </a:solidFill>
                <a:effectLst/>
                <a:uLnTx/>
                <a:uFillTx/>
                <a:latin typeface="Century Gothic"/>
                <a:ea typeface="+mn-ea"/>
                <a:cs typeface="+mn-cs"/>
              </a:rPr>
            </a:br>
            <a:r>
              <a:rPr kumimoji="0" lang="en-CA" sz="2800" b="1" i="0" u="none" strike="noStrike" kern="1200" cap="none" spc="0" normalizeH="0" baseline="0" noProof="0" dirty="0">
                <a:ln>
                  <a:noFill/>
                </a:ln>
                <a:solidFill>
                  <a:srgbClr val="002060"/>
                </a:solidFill>
                <a:effectLst/>
                <a:uLnTx/>
                <a:uFillTx/>
                <a:latin typeface="Century Gothic"/>
                <a:ea typeface="+mn-ea"/>
                <a:cs typeface="+mn-cs"/>
              </a:rPr>
              <a:t>is found</a:t>
            </a:r>
            <a:r>
              <a:rPr lang="en-CA" sz="2800" b="1" dirty="0">
                <a:noFill/>
                <a:latin typeface="Century Gothic"/>
              </a:rPr>
              <a:t> </a:t>
            </a:r>
            <a:r>
              <a:rPr kumimoji="0" lang="en-CA" sz="2800" b="1" i="0" u="none" strike="noStrike" kern="1200" cap="none" spc="0" normalizeH="0" baseline="0" noProof="0" dirty="0">
                <a:ln>
                  <a:noFill/>
                </a:ln>
                <a:solidFill>
                  <a:srgbClr val="002060"/>
                </a:solidFill>
                <a:effectLst/>
                <a:uLnTx/>
                <a:uFillTx/>
                <a:latin typeface="Century Gothic"/>
                <a:ea typeface="+mn-ea"/>
                <a:cs typeface="+mn-cs"/>
              </a:rPr>
              <a:t>in </a:t>
            </a:r>
            <a:r>
              <a:rPr kumimoji="0" lang="en-CA" sz="2800" b="1" i="0" u="none" strike="noStrike" kern="1200" cap="none" spc="0" normalizeH="0" baseline="0" noProof="0" dirty="0">
                <a:ln>
                  <a:solidFill>
                    <a:prstClr val="black"/>
                  </a:solidFill>
                </a:ln>
                <a:solidFill>
                  <a:srgbClr val="00B050"/>
                </a:solidFill>
                <a:effectLst/>
                <a:uLnTx/>
                <a:uFillTx/>
                <a:latin typeface="Century Gothic"/>
                <a:ea typeface="+mn-ea"/>
                <a:cs typeface="+mn-cs"/>
              </a:rPr>
              <a:t>Judges 16.  </a:t>
            </a:r>
            <a:br>
              <a:rPr kumimoji="0" lang="en-CA" sz="2800" b="1" i="0" u="none" strike="noStrike" kern="1200" cap="none" spc="0" normalizeH="0" baseline="0" noProof="0" dirty="0">
                <a:ln>
                  <a:solidFill>
                    <a:prstClr val="black"/>
                  </a:solidFill>
                </a:ln>
                <a:solidFill>
                  <a:srgbClr val="00B050"/>
                </a:solidFill>
                <a:effectLst/>
                <a:uLnTx/>
                <a:uFillTx/>
                <a:latin typeface="Century Gothic"/>
                <a:ea typeface="+mn-ea"/>
                <a:cs typeface="+mn-cs"/>
              </a:rPr>
            </a:br>
            <a:r>
              <a:rPr kumimoji="0" lang="en-CA" sz="2800" b="1" i="0" u="none" strike="noStrike" kern="1200" cap="none" spc="0" normalizeH="0" baseline="0" noProof="0" dirty="0" smtClean="0">
                <a:ln>
                  <a:noFill/>
                </a:ln>
                <a:solidFill>
                  <a:srgbClr val="002060"/>
                </a:solidFill>
                <a:effectLst/>
                <a:uLnTx/>
                <a:uFillTx/>
                <a:latin typeface="Century Gothic"/>
                <a:ea typeface="+mn-ea"/>
                <a:cs typeface="+mn-cs"/>
              </a:rPr>
              <a:t>as their </a:t>
            </a:r>
            <a:r>
              <a:rPr kumimoji="0" lang="en-CA" sz="2800" b="1" i="0" u="none" strike="noStrike" kern="1200" cap="none" spc="0" normalizeH="0" baseline="0" noProof="0" dirty="0" smtClean="0">
                <a:ln>
                  <a:noFill/>
                </a:ln>
                <a:solidFill>
                  <a:srgbClr val="C00000"/>
                </a:solidFill>
                <a:effectLst/>
                <a:uLnTx/>
                <a:uFillTx/>
                <a:latin typeface="Century Gothic"/>
                <a:ea typeface="+mn-ea"/>
                <a:cs typeface="+mn-cs"/>
              </a:rPr>
              <a:t>“</a:t>
            </a:r>
            <a:r>
              <a:rPr kumimoji="0" lang="en-CA" sz="2800" b="1" i="0" u="none" strike="noStrike" kern="1200" cap="none" spc="0" normalizeH="0" baseline="0" noProof="0" dirty="0">
                <a:ln>
                  <a:noFill/>
                </a:ln>
                <a:solidFill>
                  <a:srgbClr val="C00000"/>
                </a:solidFill>
                <a:effectLst/>
                <a:uLnTx/>
                <a:uFillTx/>
                <a:latin typeface="Century Gothic"/>
                <a:ea typeface="+mn-ea"/>
                <a:cs typeface="+mn-cs"/>
              </a:rPr>
              <a:t>mighty </a:t>
            </a:r>
            <a:r>
              <a:rPr kumimoji="0" lang="en-CA" sz="2800" b="1" i="0" u="none" strike="noStrike" kern="1200" cap="none" spc="0" normalizeH="0" baseline="0" noProof="0" dirty="0" smtClean="0">
                <a:ln>
                  <a:noFill/>
                </a:ln>
                <a:solidFill>
                  <a:srgbClr val="C00000"/>
                </a:solidFill>
                <a:effectLst/>
                <a:uLnTx/>
                <a:uFillTx/>
                <a:latin typeface="Century Gothic"/>
                <a:ea typeface="+mn-ea"/>
                <a:cs typeface="+mn-cs"/>
              </a:rPr>
              <a:t>god.”</a:t>
            </a:r>
            <a:endParaRPr kumimoji="0" lang="en-CA" sz="2800" b="1" i="0" u="none" strike="noStrike" kern="1200" cap="none" spc="0" normalizeH="0" baseline="0" noProof="0" dirty="0">
              <a:ln>
                <a:noFill/>
              </a:ln>
              <a:solidFill>
                <a:srgbClr val="C00000"/>
              </a:solidFill>
              <a:effectLst/>
              <a:uLnTx/>
              <a:uFillTx/>
              <a:latin typeface="Century Gothic"/>
              <a:ea typeface="+mn-ea"/>
              <a:cs typeface="+mn-cs"/>
            </a:endParaRPr>
          </a:p>
        </p:txBody>
      </p:sp>
      <p:sp>
        <p:nvSpPr>
          <p:cNvPr id="7" name="Slide Number Placeholder 6">
            <a:extLst>
              <a:ext uri="{FF2B5EF4-FFF2-40B4-BE49-F238E27FC236}">
                <a16:creationId xmlns:a16="http://schemas.microsoft.com/office/drawing/2014/main" xmlns="" id="{B38BCAA2-B0ED-4748-8EF6-F2EA9FE35ED6}"/>
              </a:ext>
            </a:extLst>
          </p:cNvPr>
          <p:cNvSpPr>
            <a:spLocks noGrp="1"/>
          </p:cNvSpPr>
          <p:nvPr>
            <p:ph type="sldNum" sz="quarter" idx="12"/>
          </p:nvPr>
        </p:nvSpPr>
        <p:spPr>
          <a:xfrm>
            <a:off x="11839950" y="6455149"/>
            <a:ext cx="352050" cy="40285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chemeClr val="bg1"/>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chemeClr val="bg1"/>
              </a:solidFill>
              <a:effectLst/>
              <a:uLnTx/>
              <a:uFillTx/>
              <a:latin typeface="Century Gothic"/>
              <a:ea typeface="+mn-ea"/>
              <a:cs typeface="+mn-cs"/>
            </a:endParaRPr>
          </a:p>
        </p:txBody>
      </p:sp>
      <p:sp>
        <p:nvSpPr>
          <p:cNvPr id="2" name="Arrow: Bent 1">
            <a:extLst>
              <a:ext uri="{FF2B5EF4-FFF2-40B4-BE49-F238E27FC236}">
                <a16:creationId xmlns:a16="http://schemas.microsoft.com/office/drawing/2014/main" xmlns="" id="{18A918F3-7697-44AF-8F7B-85E9820C2BA0}"/>
              </a:ext>
            </a:extLst>
          </p:cNvPr>
          <p:cNvSpPr/>
          <p:nvPr/>
        </p:nvSpPr>
        <p:spPr>
          <a:xfrm flipV="1">
            <a:off x="5108120" y="1211317"/>
            <a:ext cx="1640569" cy="700362"/>
          </a:xfrm>
          <a:prstGeom prst="bentArrow">
            <a:avLst>
              <a:gd name="adj1" fmla="val 20538"/>
              <a:gd name="adj2" fmla="val 43759"/>
              <a:gd name="adj3" fmla="val 50000"/>
              <a:gd name="adj4" fmla="val 85269"/>
            </a:avLst>
          </a:prstGeom>
          <a:gradFill flip="none" rotWithShape="1">
            <a:gsLst>
              <a:gs pos="0">
                <a:schemeClr val="bg1"/>
              </a:gs>
              <a:gs pos="58000">
                <a:srgbClr val="FFC000"/>
              </a:gs>
              <a:gs pos="100000">
                <a:schemeClr val="accent1">
                  <a:lumMod val="30000"/>
                  <a:lumOff val="70000"/>
                </a:schemeClr>
              </a:gs>
            </a:gsLst>
            <a:lin ang="0" scaled="1"/>
            <a:tileRect/>
          </a:gradFill>
          <a:ln>
            <a:solidFill>
              <a:schemeClr val="accent6">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4" name="Picture 2" descr="C:\Users\Rae\Desktop\dagon 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42652" y="3749675"/>
            <a:ext cx="2706688" cy="256063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27" name="Picture 3" descr="C:\Users\Rae\Desktop\dagon 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61715" y="535441"/>
            <a:ext cx="2587625" cy="28257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8" name="floatingimageid">
            <a:hlinkClick r:id="rId5" tgtFrame="&quot;_blank&quot;"/>
            <a:extLst>
              <a:ext uri="{FF2B5EF4-FFF2-40B4-BE49-F238E27FC236}">
                <a16:creationId xmlns:a16="http://schemas.microsoft.com/office/drawing/2014/main" xmlns="" id="{7F3C7978-8B3B-48BE-9D10-BC2050C9C4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3434798" y="3234791"/>
            <a:ext cx="2605234" cy="3220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Rounded Corners 3">
            <a:extLst>
              <a:ext uri="{FF2B5EF4-FFF2-40B4-BE49-F238E27FC236}">
                <a16:creationId xmlns:a16="http://schemas.microsoft.com/office/drawing/2014/main" xmlns="" id="{41B57454-6700-488A-9B21-571DDD0CEBA1}"/>
              </a:ext>
            </a:extLst>
          </p:cNvPr>
          <p:cNvSpPr/>
          <p:nvPr/>
        </p:nvSpPr>
        <p:spPr>
          <a:xfrm>
            <a:off x="328545" y="3161433"/>
            <a:ext cx="2875753" cy="3293716"/>
          </a:xfrm>
          <a:prstGeom prst="roundRect">
            <a:avLst>
              <a:gd name="adj" fmla="val 15559"/>
            </a:avLst>
          </a:prstGeom>
          <a:solidFill>
            <a:schemeClr val="accent2">
              <a:lumMod val="20000"/>
              <a:lumOff val="80000"/>
            </a:schemeClr>
          </a:solidFill>
          <a:ln>
            <a:solidFill>
              <a:srgbClr val="006699"/>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dirty="0" smtClean="0">
                <a:solidFill>
                  <a:sysClr val="windowText" lastClr="000000"/>
                </a:solidFill>
              </a:rPr>
              <a:t>Is there a </a:t>
            </a:r>
            <a:r>
              <a:rPr lang="en-CA" sz="2800" u="sng" dirty="0">
                <a:solidFill>
                  <a:sysClr val="windowText" lastClr="000000"/>
                </a:solidFill>
              </a:rPr>
              <a:t>WORLD</a:t>
            </a:r>
            <a:r>
              <a:rPr lang="en-CA" sz="2800" dirty="0">
                <a:solidFill>
                  <a:sysClr val="windowText" lastClr="000000"/>
                </a:solidFill>
              </a:rPr>
              <a:t> </a:t>
            </a:r>
            <a:r>
              <a:rPr lang="en-CA" sz="2800" dirty="0" smtClean="0">
                <a:solidFill>
                  <a:sysClr val="windowText" lastClr="000000"/>
                </a:solidFill>
              </a:rPr>
              <a:t>system </a:t>
            </a:r>
            <a:br>
              <a:rPr lang="en-CA" sz="2800" dirty="0" smtClean="0">
                <a:solidFill>
                  <a:sysClr val="windowText" lastClr="000000"/>
                </a:solidFill>
              </a:rPr>
            </a:br>
            <a:r>
              <a:rPr lang="en-CA" sz="2800" b="1" dirty="0" smtClean="0">
                <a:solidFill>
                  <a:sysClr val="windowText" lastClr="000000"/>
                </a:solidFill>
                <a:effectLst>
                  <a:glow rad="127000">
                    <a:srgbClr val="FF9933"/>
                  </a:glow>
                </a:effectLst>
              </a:rPr>
              <a:t>today</a:t>
            </a:r>
            <a:r>
              <a:rPr lang="en-CA" sz="2800" dirty="0" smtClean="0">
                <a:solidFill>
                  <a:sysClr val="windowText" lastClr="000000"/>
                </a:solidFill>
              </a:rPr>
              <a:t> </a:t>
            </a:r>
            <a:br>
              <a:rPr lang="en-CA" sz="2800" dirty="0" smtClean="0">
                <a:solidFill>
                  <a:sysClr val="windowText" lastClr="000000"/>
                </a:solidFill>
              </a:rPr>
            </a:br>
            <a:r>
              <a:rPr lang="en-CA" sz="2800" dirty="0" smtClean="0">
                <a:solidFill>
                  <a:sysClr val="windowText" lastClr="000000"/>
                </a:solidFill>
              </a:rPr>
              <a:t>that </a:t>
            </a:r>
            <a:r>
              <a:rPr lang="en-CA" sz="2800" dirty="0">
                <a:solidFill>
                  <a:sysClr val="windowText" lastClr="000000"/>
                </a:solidFill>
              </a:rPr>
              <a:t>pays allegiance </a:t>
            </a:r>
            <a:r>
              <a:rPr lang="en-CA" sz="2800" dirty="0" smtClean="0">
                <a:solidFill>
                  <a:sysClr val="windowText" lastClr="000000"/>
                </a:solidFill>
              </a:rPr>
              <a:t/>
            </a:r>
            <a:br>
              <a:rPr lang="en-CA" sz="2800" dirty="0" smtClean="0">
                <a:solidFill>
                  <a:sysClr val="windowText" lastClr="000000"/>
                </a:solidFill>
              </a:rPr>
            </a:br>
            <a:r>
              <a:rPr lang="en-CA" sz="2800" dirty="0" smtClean="0">
                <a:solidFill>
                  <a:sysClr val="windowText" lastClr="000000"/>
                </a:solidFill>
              </a:rPr>
              <a:t>to Dagon</a:t>
            </a:r>
            <a:r>
              <a:rPr lang="en-CA" sz="2800" b="1" dirty="0" smtClean="0">
                <a:solidFill>
                  <a:sysClr val="windowText" lastClr="000000"/>
                </a:solidFill>
                <a:effectLst>
                  <a:glow rad="127000">
                    <a:srgbClr val="FF9933"/>
                  </a:glow>
                </a:effectLst>
              </a:rPr>
              <a:t>?</a:t>
            </a:r>
            <a:endParaRPr lang="en-CA" sz="2800" b="1" dirty="0">
              <a:solidFill>
                <a:sysClr val="windowText" lastClr="000000"/>
              </a:solidFill>
              <a:effectLst>
                <a:glow rad="127000">
                  <a:srgbClr val="FF9933"/>
                </a:glow>
              </a:effectLst>
            </a:endParaRPr>
          </a:p>
        </p:txBody>
      </p:sp>
    </p:spTree>
    <p:extLst>
      <p:ext uri="{BB962C8B-B14F-4D97-AF65-F5344CB8AC3E}">
        <p14:creationId xmlns:p14="http://schemas.microsoft.com/office/powerpoint/2010/main" val="2457498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500" fill="hold"/>
                                        <p:tgtEl>
                                          <p:spTgt spid="8"/>
                                        </p:tgtEl>
                                        <p:attrNameLst>
                                          <p:attrName>ppt_w</p:attrName>
                                        </p:attrNameLst>
                                      </p:cBhvr>
                                      <p:tavLst>
                                        <p:tav tm="0">
                                          <p:val>
                                            <p:fltVal val="0"/>
                                          </p:val>
                                        </p:tav>
                                        <p:tav tm="100000">
                                          <p:val>
                                            <p:strVal val="#ppt_w"/>
                                          </p:val>
                                        </p:tav>
                                      </p:tavLst>
                                    </p:anim>
                                    <p:anim calcmode="lin" valueType="num">
                                      <p:cBhvr>
                                        <p:cTn id="15" dur="1500" fill="hold"/>
                                        <p:tgtEl>
                                          <p:spTgt spid="8"/>
                                        </p:tgtEl>
                                        <p:attrNameLst>
                                          <p:attrName>ppt_h</p:attrName>
                                        </p:attrNameLst>
                                      </p:cBhvr>
                                      <p:tavLst>
                                        <p:tav tm="0">
                                          <p:val>
                                            <p:fltVal val="0"/>
                                          </p:val>
                                        </p:tav>
                                        <p:tav tm="100000">
                                          <p:val>
                                            <p:strVal val="#ppt_h"/>
                                          </p:val>
                                        </p:tav>
                                      </p:tavLst>
                                    </p:anim>
                                    <p:animEffect transition="in" filter="fade">
                                      <p:cBhvr>
                                        <p:cTn id="16" dur="1500"/>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0" fill="hold"/>
                                        <p:tgtEl>
                                          <p:spTgt spid="4"/>
                                        </p:tgtEl>
                                        <p:attrNameLst>
                                          <p:attrName>ppt_w</p:attrName>
                                        </p:attrNameLst>
                                      </p:cBhvr>
                                      <p:tavLst>
                                        <p:tav tm="0">
                                          <p:val>
                                            <p:fltVal val="0"/>
                                          </p:val>
                                        </p:tav>
                                        <p:tav tm="100000">
                                          <p:val>
                                            <p:strVal val="#ppt_w"/>
                                          </p:val>
                                        </p:tav>
                                      </p:tavLst>
                                    </p:anim>
                                    <p:anim calcmode="lin" valueType="num">
                                      <p:cBhvr>
                                        <p:cTn id="20" dur="1500" fill="hold"/>
                                        <p:tgtEl>
                                          <p:spTgt spid="4"/>
                                        </p:tgtEl>
                                        <p:attrNameLst>
                                          <p:attrName>ppt_h</p:attrName>
                                        </p:attrNameLst>
                                      </p:cBhvr>
                                      <p:tavLst>
                                        <p:tav tm="0">
                                          <p:val>
                                            <p:fltVal val="0"/>
                                          </p:val>
                                        </p:tav>
                                        <p:tav tm="100000">
                                          <p:val>
                                            <p:strVal val="#ppt_h"/>
                                          </p:val>
                                        </p:tav>
                                      </p:tavLst>
                                    </p:anim>
                                    <p:animEffect transition="in" filter="fade">
                                      <p:cBhvr>
                                        <p:cTn id="21"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86A6F6F-4AB6-4F6E-B54D-4906896CF9E3}"/>
              </a:ext>
            </a:extLst>
          </p:cNvPr>
          <p:cNvSpPr>
            <a:spLocks noGrp="1"/>
          </p:cNvSpPr>
          <p:nvPr>
            <p:ph type="sldNum" sz="quarter" idx="12"/>
          </p:nvPr>
        </p:nvSpPr>
        <p:spPr>
          <a:xfrm>
            <a:off x="9362440" y="6492875"/>
            <a:ext cx="2743200" cy="365125"/>
          </a:xfrm>
        </p:spPr>
        <p:txBody>
          <a:bodyPr/>
          <a:lstStyle/>
          <a:p>
            <a:fld id="{79D454C9-693C-4B68-AEF7-F33F1BD73953}" type="slidenum">
              <a:rPr lang="en-US" smtClean="0">
                <a:solidFill>
                  <a:schemeClr val="tx1"/>
                </a:solidFill>
              </a:rPr>
              <a:t>6</a:t>
            </a:fld>
            <a:endParaRPr lang="en-US" dirty="0">
              <a:solidFill>
                <a:schemeClr val="tx1"/>
              </a:solidFill>
            </a:endParaRPr>
          </a:p>
        </p:txBody>
      </p:sp>
      <p:pic>
        <p:nvPicPr>
          <p:cNvPr id="7" name="Picture 6">
            <a:extLst>
              <a:ext uri="{FF2B5EF4-FFF2-40B4-BE49-F238E27FC236}">
                <a16:creationId xmlns:a16="http://schemas.microsoft.com/office/drawing/2014/main" xmlns="" id="{50871114-C256-4D54-B6CB-46C4FAB657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0821" y="3556858"/>
            <a:ext cx="4140283" cy="3043667"/>
          </a:xfrm>
          <a:prstGeom prst="rect">
            <a:avLst/>
          </a:prstGeom>
          <a:ln w="38100">
            <a:solidFill>
              <a:srgbClr val="006699"/>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Rectangle: Rounded Corners 6">
            <a:extLst>
              <a:ext uri="{FF2B5EF4-FFF2-40B4-BE49-F238E27FC236}">
                <a16:creationId xmlns:a16="http://schemas.microsoft.com/office/drawing/2014/main" xmlns="" id="{1E00BBF7-F64E-45EF-9889-FE2B2B70976E}"/>
              </a:ext>
            </a:extLst>
          </p:cNvPr>
          <p:cNvSpPr/>
          <p:nvPr/>
        </p:nvSpPr>
        <p:spPr>
          <a:xfrm>
            <a:off x="7636588" y="818076"/>
            <a:ext cx="4618028" cy="2724806"/>
          </a:xfrm>
          <a:prstGeom prst="roundRect">
            <a:avLst>
              <a:gd name="adj" fmla="val 6180"/>
            </a:avLst>
          </a:prstGeom>
          <a:no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4800" b="1" dirty="0">
                <a:solidFill>
                  <a:srgbClr val="996633"/>
                </a:solidFill>
                <a:latin typeface="Comic Sans MS" panose="030F0702030302020204" pitchFamily="66" charset="0"/>
              </a:rPr>
              <a:t>Is there any connection </a:t>
            </a:r>
            <a:br>
              <a:rPr lang="en-CA" sz="4800" b="1" dirty="0">
                <a:solidFill>
                  <a:srgbClr val="996633"/>
                </a:solidFill>
                <a:latin typeface="Comic Sans MS" panose="030F0702030302020204" pitchFamily="66" charset="0"/>
              </a:rPr>
            </a:br>
            <a:r>
              <a:rPr lang="en-CA" sz="4800" b="1" dirty="0">
                <a:solidFill>
                  <a:srgbClr val="996633"/>
                </a:solidFill>
                <a:latin typeface="Comic Sans MS" panose="030F0702030302020204" pitchFamily="66" charset="0"/>
              </a:rPr>
              <a:t>to Dagon?</a:t>
            </a:r>
          </a:p>
        </p:txBody>
      </p:sp>
      <p:sp>
        <p:nvSpPr>
          <p:cNvPr id="9" name="Rectangle: Rounded Corners 6">
            <a:extLst>
              <a:ext uri="{FF2B5EF4-FFF2-40B4-BE49-F238E27FC236}">
                <a16:creationId xmlns:a16="http://schemas.microsoft.com/office/drawing/2014/main" xmlns="" id="{1E00BBF7-F64E-45EF-9889-FE2B2B70976E}"/>
              </a:ext>
            </a:extLst>
          </p:cNvPr>
          <p:cNvSpPr/>
          <p:nvPr/>
        </p:nvSpPr>
        <p:spPr>
          <a:xfrm>
            <a:off x="1" y="4306038"/>
            <a:ext cx="7790820" cy="2589364"/>
          </a:xfrm>
          <a:prstGeom prst="roundRect">
            <a:avLst>
              <a:gd name="adj" fmla="val 6180"/>
            </a:avLst>
          </a:prstGeom>
          <a:no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a:solidFill>
                  <a:srgbClr val="0000FF"/>
                </a:solidFill>
                <a:latin typeface="Comic Sans MS" panose="030F0702030302020204" pitchFamily="66" charset="0"/>
              </a:rPr>
              <a:t>Is this study all about a</a:t>
            </a:r>
            <a:br>
              <a:rPr lang="en-CA" sz="3200" b="1" dirty="0">
                <a:solidFill>
                  <a:srgbClr val="0000FF"/>
                </a:solidFill>
                <a:latin typeface="Comic Sans MS" panose="030F0702030302020204" pitchFamily="66" charset="0"/>
              </a:rPr>
            </a:br>
            <a:r>
              <a:rPr lang="en-CA" sz="3200" b="1" dirty="0">
                <a:solidFill>
                  <a:schemeClr val="accent2">
                    <a:lumMod val="50000"/>
                  </a:schemeClr>
                </a:solidFill>
                <a:latin typeface="Comic Sans MS" panose="030F0702030302020204" pitchFamily="66" charset="0"/>
              </a:rPr>
              <a:t>Righteous</a:t>
            </a:r>
            <a:r>
              <a:rPr lang="en-CA" sz="3200" dirty="0">
                <a:solidFill>
                  <a:schemeClr val="accent2">
                    <a:lumMod val="50000"/>
                  </a:schemeClr>
                </a:solidFill>
              </a:rPr>
              <a:t> </a:t>
            </a:r>
            <a:r>
              <a:rPr lang="en-CA" sz="3200" b="1" dirty="0">
                <a:solidFill>
                  <a:schemeClr val="accent2">
                    <a:lumMod val="50000"/>
                  </a:schemeClr>
                </a:solidFill>
                <a:latin typeface="Comic Sans MS" panose="030F0702030302020204" pitchFamily="66" charset="0"/>
              </a:rPr>
              <a:t>“Fish Fry” </a:t>
            </a:r>
            <a:r>
              <a:rPr lang="en-CA" sz="3200" b="1" dirty="0">
                <a:solidFill>
                  <a:srgbClr val="0000FF"/>
                </a:solidFill>
                <a:latin typeface="Comic Sans MS" panose="030F0702030302020204" pitchFamily="66" charset="0"/>
              </a:rPr>
              <a:t>or has </a:t>
            </a:r>
            <a:br>
              <a:rPr lang="en-CA" sz="3200" b="1" dirty="0">
                <a:solidFill>
                  <a:srgbClr val="0000FF"/>
                </a:solidFill>
                <a:latin typeface="Comic Sans MS" panose="030F0702030302020204" pitchFamily="66" charset="0"/>
              </a:rPr>
            </a:br>
            <a:r>
              <a:rPr lang="en-CA" sz="3200" b="1" dirty="0">
                <a:solidFill>
                  <a:srgbClr val="0000FF"/>
                </a:solidFill>
                <a:latin typeface="Comic Sans MS" panose="030F0702030302020204" pitchFamily="66" charset="0"/>
              </a:rPr>
              <a:t>this story been preserved to include an important reason for our future?</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rot="464448">
            <a:off x="4094751" y="757785"/>
            <a:ext cx="3532304" cy="3581170"/>
          </a:xfrm>
          <a:prstGeom prst="rect">
            <a:avLst/>
          </a:prstGeom>
          <a:ln w="571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Picture 2" descr="C:\Users\Rae\Desktop\dagon 3.jpg">
            <a:extLst>
              <a:ext uri="{FF2B5EF4-FFF2-40B4-BE49-F238E27FC236}">
                <a16:creationId xmlns:a16="http://schemas.microsoft.com/office/drawing/2014/main" xmlns="" id="{9B2879C0-4347-432B-B498-461C5D7742C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1146827" flipH="1">
            <a:off x="501596" y="1097658"/>
            <a:ext cx="3436434" cy="325100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54920"/>
            <a:ext cx="11925300" cy="830997"/>
          </a:xfrm>
          <a:prstGeom prst="rect">
            <a:avLst/>
          </a:prstGeom>
          <a:noFill/>
        </p:spPr>
        <p:txBody>
          <a:bodyPr wrap="square" lIns="91440" tIns="45720" rIns="91440" bIns="45720">
            <a:spAutoFit/>
          </a:bodyPr>
          <a:lstStyle/>
          <a:p>
            <a:pPr algn="ctr"/>
            <a:r>
              <a:rPr lang="en-US" sz="48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Have</a:t>
            </a:r>
            <a:r>
              <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t>
            </a:r>
            <a:r>
              <a:rPr lang="en-US" sz="48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you ever seen an ad like this?</a:t>
            </a:r>
          </a:p>
        </p:txBody>
      </p:sp>
      <p:sp>
        <p:nvSpPr>
          <p:cNvPr id="13" name="TextBox 12"/>
          <p:cNvSpPr txBox="1"/>
          <p:nvPr/>
        </p:nvSpPr>
        <p:spPr>
          <a:xfrm>
            <a:off x="12499764" y="197867"/>
            <a:ext cx="7048976" cy="6986528"/>
          </a:xfrm>
          <a:prstGeom prst="rect">
            <a:avLst/>
          </a:prstGeom>
          <a:solidFill>
            <a:schemeClr val="accent4">
              <a:lumMod val="20000"/>
              <a:lumOff val="80000"/>
            </a:schemeClr>
          </a:solidFill>
        </p:spPr>
        <p:txBody>
          <a:bodyPr wrap="square" rtlCol="0">
            <a:spAutoFit/>
          </a:bodyPr>
          <a:lstStyle/>
          <a:p>
            <a:r>
              <a:rPr lang="en-US" sz="2800" dirty="0">
                <a:solidFill>
                  <a:srgbClr val="CC0066"/>
                </a:solidFill>
              </a:rPr>
              <a:t>Dec 2</a:t>
            </a:r>
            <a:r>
              <a:rPr lang="en-US" sz="2800" baseline="30000" dirty="0">
                <a:solidFill>
                  <a:srgbClr val="CC0066"/>
                </a:solidFill>
              </a:rPr>
              <a:t>nd</a:t>
            </a:r>
            <a:r>
              <a:rPr lang="en-US" sz="2800" dirty="0">
                <a:solidFill>
                  <a:srgbClr val="CC0066"/>
                </a:solidFill>
              </a:rPr>
              <a:t> @ </a:t>
            </a:r>
            <a:r>
              <a:rPr lang="en-US" sz="2800" b="1" dirty="0">
                <a:solidFill>
                  <a:srgbClr val="006699"/>
                </a:solidFill>
              </a:rPr>
              <a:t>8</a:t>
            </a:r>
            <a:r>
              <a:rPr lang="en-US" sz="2800" b="1" dirty="0" smtClean="0">
                <a:solidFill>
                  <a:srgbClr val="006699"/>
                </a:solidFill>
              </a:rPr>
              <a:t>15 pm   </a:t>
            </a:r>
            <a:r>
              <a:rPr lang="en-CA" sz="2800" dirty="0" smtClean="0">
                <a:solidFill>
                  <a:schemeClr val="accent1">
                    <a:lumMod val="50000"/>
                  </a:schemeClr>
                </a:solidFill>
              </a:rPr>
              <a:t>Who </a:t>
            </a:r>
            <a:r>
              <a:rPr lang="en-CA" sz="2800" dirty="0">
                <a:solidFill>
                  <a:schemeClr val="accent1">
                    <a:lumMod val="50000"/>
                  </a:schemeClr>
                </a:solidFill>
              </a:rPr>
              <a:t>does Dagon represent today?  Is there serious implications in the head and hands being cut off AT THE THRESHOLD?  When considering the pagan background of Dagon, what threshold is it that this representation will be blocked from crossing at the time of the advent of </a:t>
            </a:r>
            <a:r>
              <a:rPr lang="en-CA" sz="2800" dirty="0" err="1">
                <a:solidFill>
                  <a:schemeClr val="accent1">
                    <a:lumMod val="50000"/>
                  </a:schemeClr>
                </a:solidFill>
              </a:rPr>
              <a:t>Yahusha</a:t>
            </a:r>
            <a:r>
              <a:rPr lang="en-CA" sz="2800" dirty="0">
                <a:solidFill>
                  <a:schemeClr val="accent1">
                    <a:lumMod val="50000"/>
                  </a:schemeClr>
                </a:solidFill>
              </a:rPr>
              <a:t> Ha </a:t>
            </a:r>
            <a:r>
              <a:rPr lang="en-CA" sz="2800" dirty="0" err="1">
                <a:solidFill>
                  <a:schemeClr val="accent1">
                    <a:lumMod val="50000"/>
                  </a:schemeClr>
                </a:solidFill>
              </a:rPr>
              <a:t>Mashiach</a:t>
            </a:r>
            <a:r>
              <a:rPr lang="en-CA" sz="2800" dirty="0">
                <a:solidFill>
                  <a:schemeClr val="accent1">
                    <a:lumMod val="50000"/>
                  </a:schemeClr>
                </a:solidFill>
              </a:rPr>
              <a:t>?  Also, in extreme importance – WHO is the guard of The Threshold?  It may not be who you think!  As an introduction, this last question will be expounded more in the upcoming Priesthood studies.</a:t>
            </a:r>
          </a:p>
          <a:p>
            <a:endParaRPr lang="en-CA" sz="2800" dirty="0">
              <a:solidFill>
                <a:schemeClr val="accent1">
                  <a:lumMod val="50000"/>
                </a:schemeClr>
              </a:solidFill>
            </a:endParaRPr>
          </a:p>
        </p:txBody>
      </p:sp>
    </p:spTree>
    <p:extLst>
      <p:ext uri="{BB962C8B-B14F-4D97-AF65-F5344CB8AC3E}">
        <p14:creationId xmlns:p14="http://schemas.microsoft.com/office/powerpoint/2010/main" val="2323828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1000"/>
                                        <p:tgtEl>
                                          <p:spTgt spid="9"/>
                                        </p:tgtEl>
                                      </p:cBhvr>
                                    </p:animEffect>
                                  </p:childTnLst>
                                </p:cTn>
                              </p:par>
                            </p:childTnLst>
                          </p:cTn>
                        </p:par>
                        <p:par>
                          <p:cTn id="18" fill="hold">
                            <p:stCondLst>
                              <p:cond delay="1000"/>
                            </p:stCondLst>
                            <p:childTnLst>
                              <p:par>
                                <p:cTn id="19" presetID="16" presetClass="entr" presetSubtype="2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8000">
              <a:schemeClr val="accent1">
                <a:lumMod val="60000"/>
                <a:lumOff val="40000"/>
              </a:schemeClr>
            </a:gs>
            <a:gs pos="34000">
              <a:schemeClr val="accent4">
                <a:lumMod val="20000"/>
                <a:lumOff val="80000"/>
              </a:schemeClr>
            </a:gs>
            <a:gs pos="64000">
              <a:srgbClr val="FF9900">
                <a:alpha val="35000"/>
              </a:srgbClr>
            </a:gs>
            <a:gs pos="100000">
              <a:srgbClr val="00B050">
                <a:alpha val="69000"/>
              </a:srgbClr>
            </a:gs>
          </a:gsLst>
          <a:lin ang="5400000" scaled="1"/>
        </a:gradFill>
        <a:effectLst/>
      </p:bgPr>
    </p:bg>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xmlns="" id="{23F1C655-FEF8-48E6-AEFD-CB7110177EB3}"/>
              </a:ext>
            </a:extLst>
          </p:cNvPr>
          <p:cNvSpPr>
            <a:spLocks noGrp="1"/>
          </p:cNvSpPr>
          <p:nvPr>
            <p:ph type="sldNum" sz="quarter" idx="12"/>
          </p:nvPr>
        </p:nvSpPr>
        <p:spPr>
          <a:xfrm>
            <a:off x="11830714" y="6482858"/>
            <a:ext cx="361286" cy="37514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chemeClr val="tx1"/>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2000" b="0" i="0" u="none" strike="noStrike" kern="1200" cap="none" spc="0" normalizeH="0" baseline="0" noProof="0" dirty="0">
              <a:ln>
                <a:noFill/>
              </a:ln>
              <a:solidFill>
                <a:schemeClr val="tx1"/>
              </a:solidFill>
              <a:effectLst/>
              <a:uLnTx/>
              <a:uFillTx/>
              <a:latin typeface="Century Gothic"/>
              <a:ea typeface="+mn-ea"/>
              <a:cs typeface="+mn-cs"/>
            </a:endParaRPr>
          </a:p>
        </p:txBody>
      </p:sp>
      <p:pic>
        <p:nvPicPr>
          <p:cNvPr id="9" name="Picture 2" descr="C:\Users\Rae\Desktop\dagon 3.jpg">
            <a:extLst>
              <a:ext uri="{FF2B5EF4-FFF2-40B4-BE49-F238E27FC236}">
                <a16:creationId xmlns:a16="http://schemas.microsoft.com/office/drawing/2014/main" xmlns="" id="{9B2879C0-4347-432B-B498-461C5D7742C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55164" flipH="1">
            <a:off x="433317" y="2500242"/>
            <a:ext cx="2090513" cy="197771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 name="Picture 2" descr="C:\Users\Rae\Desktop\joseph egyp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8031" y="1291394"/>
            <a:ext cx="2376946" cy="2453027"/>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8793919" y="1842227"/>
            <a:ext cx="3467100" cy="92333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5400" b="1" cap="none" spc="0" dirty="0" smtClean="0">
                <a:ln w="12700" cmpd="sng">
                  <a:solidFill>
                    <a:schemeClr val="accent4"/>
                  </a:solidFill>
                  <a:prstDash val="solid"/>
                </a:ln>
                <a:solidFill>
                  <a:schemeClr val="accent4">
                    <a:lumMod val="50000"/>
                  </a:schemeClr>
                </a:solidFill>
                <a:effectLst/>
                <a:latin typeface="Comic Sans MS" panose="030F0702030302020204" pitchFamily="66" charset="0"/>
              </a:rPr>
              <a:t>Joseph</a:t>
            </a:r>
            <a:r>
              <a:rPr lang="en-US" sz="5400" b="1" cap="none" spc="0" dirty="0">
                <a:ln w="12700" cmpd="sng">
                  <a:solidFill>
                    <a:schemeClr val="accent4"/>
                  </a:solidFill>
                  <a:prstDash val="solid"/>
                </a:ln>
                <a:solidFill>
                  <a:schemeClr val="accent4">
                    <a:lumMod val="50000"/>
                  </a:schemeClr>
                </a:solidFill>
                <a:effectLst/>
                <a:latin typeface="Comic Sans MS" panose="030F0702030302020204" pitchFamily="66" charset="0"/>
              </a:rPr>
              <a:t>?</a:t>
            </a:r>
          </a:p>
        </p:txBody>
      </p:sp>
      <p:sp>
        <p:nvSpPr>
          <p:cNvPr id="11" name="Rectangle 10">
            <a:extLst>
              <a:ext uri="{FF2B5EF4-FFF2-40B4-BE49-F238E27FC236}">
                <a16:creationId xmlns:a16="http://schemas.microsoft.com/office/drawing/2014/main" xmlns="" id="{6E5B756E-593C-4F32-9DC5-0C146D70C07C}"/>
              </a:ext>
            </a:extLst>
          </p:cNvPr>
          <p:cNvSpPr/>
          <p:nvPr/>
        </p:nvSpPr>
        <p:spPr>
          <a:xfrm rot="21127155">
            <a:off x="2556099" y="4250917"/>
            <a:ext cx="4267199" cy="213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algn="ctr"/>
            <a:r>
              <a:rPr lang="en-US" sz="8000" dirty="0" smtClean="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88900">
                    <a:srgbClr val="FFFF00"/>
                  </a:glow>
                </a:effectLst>
                <a:latin typeface="Cooper Black" panose="0208090404030B020404" pitchFamily="18" charset="0"/>
              </a:rPr>
              <a:t>How will this</a:t>
            </a:r>
            <a:endParaRPr lang="en-CA" sz="8000" dirty="0" smtClean="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88900">
                  <a:srgbClr val="FFFF00"/>
                </a:glow>
              </a:effectLst>
              <a:latin typeface="Cooper Black" panose="0208090404030B020404" pitchFamily="18" charset="0"/>
            </a:endParaRPr>
          </a:p>
          <a:p>
            <a:pPr algn="ctr"/>
            <a:r>
              <a:rPr lang="en-CA" sz="8000" dirty="0" smtClean="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88900">
                    <a:srgbClr val="FFFF00"/>
                  </a:glow>
                </a:effectLst>
                <a:latin typeface="Cooper Black" panose="0208090404030B020404" pitchFamily="18" charset="0"/>
              </a:rPr>
              <a:t>Study of </a:t>
            </a:r>
            <a:br>
              <a:rPr lang="en-CA" sz="8000" dirty="0" smtClean="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88900">
                    <a:srgbClr val="FFFF00"/>
                  </a:glow>
                </a:effectLst>
                <a:latin typeface="Cooper Black" panose="0208090404030B020404" pitchFamily="18" charset="0"/>
              </a:rPr>
            </a:br>
            <a:r>
              <a:rPr lang="en-CA" sz="8000" dirty="0" smtClean="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88900">
                    <a:srgbClr val="FFFF00"/>
                  </a:glow>
                </a:effectLst>
                <a:latin typeface="Cooper Black" panose="0208090404030B020404" pitchFamily="18" charset="0"/>
              </a:rPr>
              <a:t>Dagon </a:t>
            </a:r>
            <a:br>
              <a:rPr lang="en-CA" sz="8000" dirty="0" smtClean="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88900">
                    <a:srgbClr val="FFFF00"/>
                  </a:glow>
                </a:effectLst>
                <a:latin typeface="Cooper Black" panose="0208090404030B020404" pitchFamily="18" charset="0"/>
              </a:rPr>
            </a:br>
            <a:r>
              <a:rPr lang="en-CA" sz="8000" dirty="0" smtClean="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88900">
                    <a:srgbClr val="FFFF00"/>
                  </a:glow>
                </a:effectLst>
                <a:latin typeface="Cooper Black" panose="0208090404030B020404" pitchFamily="18" charset="0"/>
              </a:rPr>
              <a:t>connect </a:t>
            </a:r>
            <a:br>
              <a:rPr lang="en-CA" sz="8000" dirty="0" smtClean="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88900">
                    <a:srgbClr val="FFFF00"/>
                  </a:glow>
                </a:effectLst>
                <a:latin typeface="Cooper Black" panose="0208090404030B020404" pitchFamily="18" charset="0"/>
              </a:rPr>
            </a:br>
            <a:r>
              <a:rPr lang="en-CA" sz="8000" dirty="0" smtClean="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88900">
                    <a:srgbClr val="FFFF00"/>
                  </a:glow>
                </a:effectLst>
                <a:latin typeface="Cooper Black" panose="0208090404030B020404" pitchFamily="18" charset="0"/>
              </a:rPr>
              <a:t>to:</a:t>
            </a:r>
            <a:endParaRPr lang="en-CA" sz="8000" dirty="0"/>
          </a:p>
        </p:txBody>
      </p:sp>
      <p:pic>
        <p:nvPicPr>
          <p:cNvPr id="12" name="Picture 4" descr="C:\Users\Rae\Desktop\planting a seed2.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6881302" y="2294366"/>
            <a:ext cx="5379717" cy="40137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E5B0AF8C-B65B-44C5-92F0-C63D18BAD0B5}"/>
              </a:ext>
            </a:extLst>
          </p:cNvPr>
          <p:cNvSpPr/>
          <p:nvPr/>
        </p:nvSpPr>
        <p:spPr>
          <a:xfrm>
            <a:off x="555774" y="4929848"/>
            <a:ext cx="7227541" cy="1873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9600" b="1" spc="600" dirty="0" smtClean="0">
                <a:ln>
                  <a:solidFill>
                    <a:sysClr val="windowText" lastClr="000000"/>
                  </a:solidFill>
                </a:ln>
                <a:solidFill>
                  <a:schemeClr val="accent6">
                    <a:lumMod val="50000"/>
                  </a:schemeClr>
                </a:solidFill>
                <a:effectLst>
                  <a:glow rad="292100">
                    <a:srgbClr val="FF0000">
                      <a:alpha val="73000"/>
                    </a:srgbClr>
                  </a:glow>
                </a:effectLst>
                <a:latin typeface="Chiller" panose="04020404031007020602" pitchFamily="82" charset="0"/>
              </a:rPr>
              <a:t>SYNCRETISM</a:t>
            </a:r>
            <a:r>
              <a:rPr lang="en-US" sz="9600" b="1" spc="300" dirty="0" smtClean="0">
                <a:ln>
                  <a:solidFill>
                    <a:sysClr val="windowText" lastClr="000000"/>
                  </a:solidFill>
                </a:ln>
                <a:solidFill>
                  <a:schemeClr val="accent6">
                    <a:lumMod val="50000"/>
                  </a:schemeClr>
                </a:solidFill>
                <a:effectLst>
                  <a:glow rad="292100">
                    <a:srgbClr val="FF0000">
                      <a:alpha val="73000"/>
                    </a:srgbClr>
                  </a:glow>
                </a:effectLst>
                <a:latin typeface="Chiller" panose="04020404031007020602" pitchFamily="82" charset="0"/>
              </a:rPr>
              <a:t>?</a:t>
            </a:r>
            <a:endParaRPr lang="en-CA" sz="2000" b="1" dirty="0">
              <a:ln>
                <a:solidFill>
                  <a:sysClr val="windowText" lastClr="000000"/>
                </a:solidFill>
              </a:ln>
              <a:solidFill>
                <a:schemeClr val="accent6">
                  <a:lumMod val="50000"/>
                </a:schemeClr>
              </a:solidFill>
              <a:effectLst>
                <a:glow rad="292100">
                  <a:srgbClr val="FF0000">
                    <a:alpha val="73000"/>
                  </a:srgbClr>
                </a:glow>
              </a:effectLst>
              <a:latin typeface="Chiller" panose="04020404031007020602" pitchFamily="82" charset="0"/>
            </a:endParaRPr>
          </a:p>
        </p:txBody>
      </p:sp>
      <p:sp>
        <p:nvSpPr>
          <p:cNvPr id="14" name="Rectangle 13"/>
          <p:cNvSpPr/>
          <p:nvPr/>
        </p:nvSpPr>
        <p:spPr>
          <a:xfrm>
            <a:off x="7702428" y="5637526"/>
            <a:ext cx="3467100" cy="92333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5400" b="1" dirty="0" smtClean="0">
                <a:ln w="12700" cmpd="sng">
                  <a:solidFill>
                    <a:schemeClr val="accent4"/>
                  </a:solidFill>
                  <a:prstDash val="solid"/>
                </a:ln>
                <a:solidFill>
                  <a:schemeClr val="accent4">
                    <a:lumMod val="50000"/>
                  </a:schemeClr>
                </a:solidFill>
                <a:latin typeface="Comic Sans MS" panose="030F0702030302020204" pitchFamily="66" charset="0"/>
              </a:rPr>
              <a:t>A seed</a:t>
            </a:r>
            <a:r>
              <a:rPr lang="en-US" sz="5400" b="1" cap="none" spc="0" dirty="0" smtClean="0">
                <a:ln w="12700" cmpd="sng">
                  <a:solidFill>
                    <a:schemeClr val="accent4"/>
                  </a:solidFill>
                  <a:prstDash val="solid"/>
                </a:ln>
                <a:solidFill>
                  <a:schemeClr val="accent4">
                    <a:lumMod val="50000"/>
                  </a:schemeClr>
                </a:solidFill>
                <a:effectLst/>
                <a:latin typeface="Comic Sans MS" panose="030F0702030302020204" pitchFamily="66" charset="0"/>
              </a:rPr>
              <a:t>?</a:t>
            </a:r>
            <a:endParaRPr lang="en-US" sz="5400" b="1" cap="none" spc="0" dirty="0">
              <a:ln w="12700" cmpd="sng">
                <a:solidFill>
                  <a:schemeClr val="accent4"/>
                </a:solidFill>
                <a:prstDash val="solid"/>
              </a:ln>
              <a:solidFill>
                <a:schemeClr val="accent4">
                  <a:lumMod val="50000"/>
                </a:schemeClr>
              </a:solidFill>
              <a:effectLst/>
              <a:latin typeface="Comic Sans MS" panose="030F0702030302020204" pitchFamily="66" charset="0"/>
            </a:endParaRPr>
          </a:p>
        </p:txBody>
      </p:sp>
      <p:sp>
        <p:nvSpPr>
          <p:cNvPr id="15" name="TextBox 14"/>
          <p:cNvSpPr txBox="1"/>
          <p:nvPr/>
        </p:nvSpPr>
        <p:spPr>
          <a:xfrm>
            <a:off x="12499764" y="197867"/>
            <a:ext cx="7048976" cy="6986528"/>
          </a:xfrm>
          <a:prstGeom prst="rect">
            <a:avLst/>
          </a:prstGeom>
          <a:solidFill>
            <a:schemeClr val="accent4">
              <a:lumMod val="20000"/>
              <a:lumOff val="80000"/>
            </a:schemeClr>
          </a:solidFill>
        </p:spPr>
        <p:txBody>
          <a:bodyPr wrap="square" rtlCol="0">
            <a:spAutoFit/>
          </a:bodyPr>
          <a:lstStyle/>
          <a:p>
            <a:r>
              <a:rPr lang="en-US" sz="2800" dirty="0">
                <a:solidFill>
                  <a:srgbClr val="CC0066"/>
                </a:solidFill>
              </a:rPr>
              <a:t>Dec 2</a:t>
            </a:r>
            <a:r>
              <a:rPr lang="en-US" sz="2800" baseline="30000" dirty="0">
                <a:solidFill>
                  <a:srgbClr val="CC0066"/>
                </a:solidFill>
              </a:rPr>
              <a:t>nd</a:t>
            </a:r>
            <a:r>
              <a:rPr lang="en-US" sz="2800" dirty="0">
                <a:solidFill>
                  <a:srgbClr val="CC0066"/>
                </a:solidFill>
              </a:rPr>
              <a:t> @ </a:t>
            </a:r>
            <a:r>
              <a:rPr lang="en-US" sz="2800" b="1" dirty="0">
                <a:solidFill>
                  <a:srgbClr val="006699"/>
                </a:solidFill>
              </a:rPr>
              <a:t>8</a:t>
            </a:r>
            <a:r>
              <a:rPr lang="en-US" sz="2800" b="1" dirty="0" smtClean="0">
                <a:solidFill>
                  <a:srgbClr val="006699"/>
                </a:solidFill>
              </a:rPr>
              <a:t>15 pm   </a:t>
            </a:r>
            <a:r>
              <a:rPr lang="en-CA" sz="2800" dirty="0" smtClean="0">
                <a:solidFill>
                  <a:schemeClr val="accent1">
                    <a:lumMod val="50000"/>
                  </a:schemeClr>
                </a:solidFill>
              </a:rPr>
              <a:t>Who </a:t>
            </a:r>
            <a:r>
              <a:rPr lang="en-CA" sz="2800" dirty="0">
                <a:solidFill>
                  <a:schemeClr val="accent1">
                    <a:lumMod val="50000"/>
                  </a:schemeClr>
                </a:solidFill>
              </a:rPr>
              <a:t>does Dagon represent today?  Is there serious implications in the head and hands being cut off AT THE THRESHOLD?  When considering the pagan background of Dagon, what threshold is it that this representation will be blocked from crossing at the time of the advent of </a:t>
            </a:r>
            <a:r>
              <a:rPr lang="en-CA" sz="2800" dirty="0" err="1">
                <a:solidFill>
                  <a:schemeClr val="accent1">
                    <a:lumMod val="50000"/>
                  </a:schemeClr>
                </a:solidFill>
              </a:rPr>
              <a:t>Yahusha</a:t>
            </a:r>
            <a:r>
              <a:rPr lang="en-CA" sz="2800" dirty="0">
                <a:solidFill>
                  <a:schemeClr val="accent1">
                    <a:lumMod val="50000"/>
                  </a:schemeClr>
                </a:solidFill>
              </a:rPr>
              <a:t> Ha </a:t>
            </a:r>
            <a:r>
              <a:rPr lang="en-CA" sz="2800" dirty="0" err="1">
                <a:solidFill>
                  <a:schemeClr val="accent1">
                    <a:lumMod val="50000"/>
                  </a:schemeClr>
                </a:solidFill>
              </a:rPr>
              <a:t>Mashiach</a:t>
            </a:r>
            <a:r>
              <a:rPr lang="en-CA" sz="2800" dirty="0">
                <a:solidFill>
                  <a:schemeClr val="accent1">
                    <a:lumMod val="50000"/>
                  </a:schemeClr>
                </a:solidFill>
              </a:rPr>
              <a:t>?  Also, in extreme importance – WHO is the guard of The Threshold?  It may not be who you think!  As an introduction, this last question will be expounded more in the upcoming Priesthood studies.</a:t>
            </a:r>
          </a:p>
          <a:p>
            <a:endParaRPr lang="en-CA" sz="2800" dirty="0">
              <a:solidFill>
                <a:schemeClr val="accent1">
                  <a:lumMod val="50000"/>
                </a:schemeClr>
              </a:solidFill>
            </a:endParaRPr>
          </a:p>
        </p:txBody>
      </p:sp>
      <p:pic>
        <p:nvPicPr>
          <p:cNvPr id="16" name="Picture 6" descr="C:\Users\Rae\Desktop\belt3.jpg"/>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9912508" y="265145"/>
            <a:ext cx="1762125" cy="111992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633996" y="90434"/>
            <a:ext cx="3467100" cy="92333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5400" b="1" dirty="0" smtClean="0">
                <a:ln w="12700" cmpd="sng">
                  <a:solidFill>
                    <a:schemeClr val="accent4"/>
                  </a:solidFill>
                  <a:prstDash val="solid"/>
                </a:ln>
                <a:solidFill>
                  <a:schemeClr val="accent4">
                    <a:lumMod val="50000"/>
                  </a:schemeClr>
                </a:solidFill>
                <a:latin typeface="Comic Sans MS" panose="030F0702030302020204" pitchFamily="66" charset="0"/>
              </a:rPr>
              <a:t>A belt</a:t>
            </a:r>
            <a:r>
              <a:rPr lang="en-US" sz="5400" b="1" cap="none" spc="0" dirty="0" smtClean="0">
                <a:ln w="12700" cmpd="sng">
                  <a:solidFill>
                    <a:schemeClr val="accent4"/>
                  </a:solidFill>
                  <a:prstDash val="solid"/>
                </a:ln>
                <a:solidFill>
                  <a:schemeClr val="accent4">
                    <a:lumMod val="50000"/>
                  </a:schemeClr>
                </a:solidFill>
                <a:effectLst/>
                <a:latin typeface="Comic Sans MS" panose="030F0702030302020204" pitchFamily="66" charset="0"/>
              </a:rPr>
              <a:t>?</a:t>
            </a:r>
            <a:endParaRPr lang="en-US" sz="5400" b="1" cap="none" spc="0" dirty="0">
              <a:ln w="12700" cmpd="sng">
                <a:solidFill>
                  <a:schemeClr val="accent4"/>
                </a:solidFill>
                <a:prstDash val="solid"/>
              </a:ln>
              <a:solidFill>
                <a:schemeClr val="accent4">
                  <a:lumMod val="50000"/>
                </a:schemeClr>
              </a:solidFill>
              <a:effectLst/>
              <a:latin typeface="Comic Sans MS" panose="030F0702030302020204" pitchFamily="66" charset="0"/>
            </a:endParaRPr>
          </a:p>
        </p:txBody>
      </p:sp>
    </p:spTree>
    <p:extLst>
      <p:ext uri="{BB962C8B-B14F-4D97-AF65-F5344CB8AC3E}">
        <p14:creationId xmlns:p14="http://schemas.microsoft.com/office/powerpoint/2010/main" val="2665810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500"/>
                                        <p:tgtEl>
                                          <p:spTgt spid="17"/>
                                        </p:tgtEl>
                                      </p:cBhvr>
                                    </p:animEffect>
                                  </p:childTnLst>
                                </p:cTn>
                              </p:par>
                              <p:par>
                                <p:cTn id="8" presetID="42"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500" fill="hold"/>
                                        <p:tgtEl>
                                          <p:spTgt spid="10"/>
                                        </p:tgtEl>
                                        <p:attrNameLst>
                                          <p:attrName>ppt_w</p:attrName>
                                        </p:attrNameLst>
                                      </p:cBhvr>
                                      <p:tavLst>
                                        <p:tav tm="0">
                                          <p:val>
                                            <p:fltVal val="0"/>
                                          </p:val>
                                        </p:tav>
                                        <p:tav tm="100000">
                                          <p:val>
                                            <p:strVal val="#ppt_w"/>
                                          </p:val>
                                        </p:tav>
                                      </p:tavLst>
                                    </p:anim>
                                    <p:anim calcmode="lin" valueType="num">
                                      <p:cBhvr>
                                        <p:cTn id="21" dur="1500" fill="hold"/>
                                        <p:tgtEl>
                                          <p:spTgt spid="10"/>
                                        </p:tgtEl>
                                        <p:attrNameLst>
                                          <p:attrName>ppt_h</p:attrName>
                                        </p:attrNameLst>
                                      </p:cBhvr>
                                      <p:tavLst>
                                        <p:tav tm="0">
                                          <p:val>
                                            <p:fltVal val="0"/>
                                          </p:val>
                                        </p:tav>
                                        <p:tav tm="100000">
                                          <p:val>
                                            <p:strVal val="#ppt_h"/>
                                          </p:val>
                                        </p:tav>
                                      </p:tavLst>
                                    </p:anim>
                                    <p:animEffect transition="in" filter="fade">
                                      <p:cBhvr>
                                        <p:cTn id="22" dur="1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1750"/>
                                        <p:tgtEl>
                                          <p:spTgt spid="1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1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Effect transition="in" filter="fade">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23B286E-B249-452A-9CEA-43FA51421F48}"/>
              </a:ext>
            </a:extLst>
          </p:cNvPr>
          <p:cNvSpPr>
            <a:spLocks noGrp="1"/>
          </p:cNvSpPr>
          <p:nvPr>
            <p:ph type="sldNum" sz="quarter" idx="12"/>
          </p:nvPr>
        </p:nvSpPr>
        <p:spPr>
          <a:xfrm>
            <a:off x="9312564" y="6492875"/>
            <a:ext cx="2743200" cy="365125"/>
          </a:xfrm>
        </p:spPr>
        <p:txBody>
          <a:bodyPr/>
          <a:lstStyle/>
          <a:p>
            <a:fld id="{79D454C9-693C-4B68-AEF7-F33F1BD73953}" type="slidenum">
              <a:rPr lang="en-US" smtClean="0">
                <a:solidFill>
                  <a:schemeClr val="tx1"/>
                </a:solidFill>
              </a:rPr>
              <a:t>8</a:t>
            </a:fld>
            <a:endParaRPr lang="en-US"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35" y="-1746351"/>
            <a:ext cx="11223709" cy="1725318"/>
          </a:xfrm>
          <a:prstGeom prst="rect">
            <a:avLst/>
          </a:prstGeom>
        </p:spPr>
      </p:pic>
      <p:pic>
        <p:nvPicPr>
          <p:cNvPr id="7" name="Picture 6">
            <a:extLst>
              <a:ext uri="{FF2B5EF4-FFF2-40B4-BE49-F238E27FC236}">
                <a16:creationId xmlns:a16="http://schemas.microsoft.com/office/drawing/2014/main" xmlns="" id="{D36ACD53-06BB-4A7A-BECA-0D0000BA85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535" y="3396813"/>
            <a:ext cx="4441033" cy="3226688"/>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
        <p:nvSpPr>
          <p:cNvPr id="8" name="Rectangle 7"/>
          <p:cNvSpPr/>
          <p:nvPr/>
        </p:nvSpPr>
        <p:spPr>
          <a:xfrm>
            <a:off x="927360" y="1850529"/>
            <a:ext cx="10218057" cy="1446550"/>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r>
              <a:rPr lang="en-US" sz="44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Is this why we see ads like this for</a:t>
            </a:r>
            <a:br>
              <a:rPr lang="en-US" sz="44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br>
            <a:r>
              <a:rPr lang="en-US" sz="44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“Christian Lent”?</a:t>
            </a:r>
          </a:p>
        </p:txBody>
      </p:sp>
      <p:sp>
        <p:nvSpPr>
          <p:cNvPr id="9" name="Rectangle 8">
            <a:extLst>
              <a:ext uri="{FF2B5EF4-FFF2-40B4-BE49-F238E27FC236}">
                <a16:creationId xmlns:a16="http://schemas.microsoft.com/office/drawing/2014/main" xmlns="" id="{DA637371-2F8B-422A-8F6D-79809BF5CA35}"/>
              </a:ext>
            </a:extLst>
          </p:cNvPr>
          <p:cNvSpPr/>
          <p:nvPr/>
        </p:nvSpPr>
        <p:spPr>
          <a:xfrm>
            <a:off x="5820032" y="2710329"/>
            <a:ext cx="5573682" cy="4011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6000" u="sng" dirty="0">
                <a:ln>
                  <a:solidFill>
                    <a:srgbClr val="0000FF"/>
                  </a:solidFill>
                </a:ln>
                <a:solidFill>
                  <a:srgbClr val="CC0066"/>
                </a:solidFill>
                <a:latin typeface="Cooper Black" panose="0208090404030B020404" pitchFamily="18" charset="0"/>
              </a:rPr>
              <a:t>IS</a:t>
            </a:r>
            <a:r>
              <a:rPr lang="en-CA" sz="6000" dirty="0">
                <a:ln>
                  <a:solidFill>
                    <a:srgbClr val="0000FF"/>
                  </a:solidFill>
                </a:ln>
                <a:solidFill>
                  <a:srgbClr val="CC0066"/>
                </a:solidFill>
                <a:latin typeface="Cooper Black" panose="0208090404030B020404" pitchFamily="18" charset="0"/>
              </a:rPr>
              <a:t> </a:t>
            </a:r>
            <a:r>
              <a:rPr lang="en-CA" sz="6000" u="sng" dirty="0">
                <a:ln>
                  <a:solidFill>
                    <a:srgbClr val="0000FF"/>
                  </a:solidFill>
                </a:ln>
                <a:solidFill>
                  <a:srgbClr val="CC0066"/>
                </a:solidFill>
                <a:latin typeface="Cooper Black" panose="0208090404030B020404" pitchFamily="18" charset="0"/>
              </a:rPr>
              <a:t>THIS</a:t>
            </a:r>
            <a:r>
              <a:rPr lang="en-CA" sz="6000" dirty="0">
                <a:solidFill>
                  <a:srgbClr val="CC0066"/>
                </a:solidFill>
              </a:rPr>
              <a:t> </a:t>
            </a:r>
            <a:r>
              <a:rPr lang="en-CA" sz="6000" dirty="0">
                <a:solidFill>
                  <a:srgbClr val="CC0066"/>
                </a:solidFill>
                <a:latin typeface="Berlin Sans FB Demi" panose="020E0802020502020306" pitchFamily="34" charset="0"/>
              </a:rPr>
              <a:t>the open mouth seeking whom </a:t>
            </a:r>
            <a:br>
              <a:rPr lang="en-CA" sz="6000" dirty="0">
                <a:solidFill>
                  <a:srgbClr val="CC0066"/>
                </a:solidFill>
                <a:latin typeface="Berlin Sans FB Demi" panose="020E0802020502020306" pitchFamily="34" charset="0"/>
              </a:rPr>
            </a:br>
            <a:r>
              <a:rPr lang="en-CA" sz="6000" dirty="0">
                <a:solidFill>
                  <a:srgbClr val="CC0066"/>
                </a:solidFill>
                <a:latin typeface="Berlin Sans FB Demi" panose="020E0802020502020306" pitchFamily="34" charset="0"/>
              </a:rPr>
              <a:t>it may devour? </a:t>
            </a:r>
          </a:p>
        </p:txBody>
      </p:sp>
      <p:sp>
        <p:nvSpPr>
          <p:cNvPr id="12" name="Rectangle 11"/>
          <p:cNvSpPr/>
          <p:nvPr/>
        </p:nvSpPr>
        <p:spPr>
          <a:xfrm>
            <a:off x="206829" y="181535"/>
            <a:ext cx="11738627" cy="1446550"/>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r>
              <a:rPr lang="en-US" sz="4400" b="1" cap="none" spc="0" dirty="0" smtClean="0">
                <a:ln w="1905">
                  <a:solidFill>
                    <a:srgbClr val="002060"/>
                  </a:solidFill>
                </a:ln>
                <a:solidFill>
                  <a:srgbClr val="CC0066"/>
                </a:solidFill>
                <a:effectLst>
                  <a:innerShdw blurRad="69850" dist="43180" dir="5400000">
                    <a:srgbClr val="000000">
                      <a:alpha val="65000"/>
                    </a:srgbClr>
                  </a:innerShdw>
                </a:effectLst>
                <a:latin typeface="Comic Sans MS" pitchFamily="66" charset="0"/>
              </a:rPr>
              <a:t>Did you know the worship of Dagon affects people’s eating habits?  </a:t>
            </a:r>
            <a:r>
              <a:rPr lang="en-US" sz="4400" b="1" dirty="0" smtClean="0">
                <a:ln w="12700" cmpd="sng">
                  <a:solidFill>
                    <a:schemeClr val="accent2">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itchFamily="66" charset="0"/>
              </a:rPr>
              <a:t>At Lent?</a:t>
            </a:r>
            <a:endParaRPr lang="en-US" sz="4400" b="1" dirty="0">
              <a:ln w="12700" cmpd="sng">
                <a:solidFill>
                  <a:schemeClr val="accent2">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itchFamily="66" charset="0"/>
            </a:endParaRPr>
          </a:p>
        </p:txBody>
      </p:sp>
    </p:spTree>
    <p:extLst>
      <p:ext uri="{BB962C8B-B14F-4D97-AF65-F5344CB8AC3E}">
        <p14:creationId xmlns:p14="http://schemas.microsoft.com/office/powerpoint/2010/main" val="467900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500" fill="hold"/>
                                        <p:tgtEl>
                                          <p:spTgt spid="9"/>
                                        </p:tgtEl>
                                        <p:attrNameLst>
                                          <p:attrName>ppt_w</p:attrName>
                                        </p:attrNameLst>
                                      </p:cBhvr>
                                      <p:tavLst>
                                        <p:tav tm="0">
                                          <p:val>
                                            <p:fltVal val="0"/>
                                          </p:val>
                                        </p:tav>
                                        <p:tav tm="100000">
                                          <p:val>
                                            <p:strVal val="#ppt_w"/>
                                          </p:val>
                                        </p:tav>
                                      </p:tavLst>
                                    </p:anim>
                                    <p:anim calcmode="lin" valueType="num">
                                      <p:cBhvr>
                                        <p:cTn id="19" dur="1500" fill="hold"/>
                                        <p:tgtEl>
                                          <p:spTgt spid="9"/>
                                        </p:tgtEl>
                                        <p:attrNameLst>
                                          <p:attrName>ppt_h</p:attrName>
                                        </p:attrNameLst>
                                      </p:cBhvr>
                                      <p:tavLst>
                                        <p:tav tm="0">
                                          <p:val>
                                            <p:fltVal val="0"/>
                                          </p:val>
                                        </p:tav>
                                        <p:tav tm="100000">
                                          <p:val>
                                            <p:strVal val="#ppt_h"/>
                                          </p:val>
                                        </p:tav>
                                      </p:tavLst>
                                    </p:anim>
                                    <p:animEffect transition="in" filter="fade">
                                      <p:cBhvr>
                                        <p:cTn id="2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xmlns="" id="{B38BCAA2-B0ED-4748-8EF6-F2EA9FE35ED6}"/>
              </a:ext>
            </a:extLst>
          </p:cNvPr>
          <p:cNvSpPr txBox="1">
            <a:spLocks/>
          </p:cNvSpPr>
          <p:nvPr/>
        </p:nvSpPr>
        <p:spPr>
          <a:xfrm>
            <a:off x="11648772" y="6420426"/>
            <a:ext cx="535709" cy="40285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1"/>
          <p:cNvSpPr txBox="1">
            <a:spLocks/>
          </p:cNvSpPr>
          <p:nvPr/>
        </p:nvSpPr>
        <p:spPr>
          <a:xfrm>
            <a:off x="1261316" y="851318"/>
            <a:ext cx="9231087" cy="1158844"/>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FFC000">
                    <a:lumMod val="40000"/>
                    <a:lumOff val="60000"/>
                  </a:srgbClr>
                </a:solidFill>
                <a:effectLst/>
                <a:uLnTx/>
                <a:uFillTx/>
                <a:latin typeface="Arial Rounded MT Bold" pitchFamily="34" charset="0"/>
                <a:ea typeface="+mj-ea"/>
                <a:cs typeface="Aharoni" pitchFamily="2" charset="-79"/>
              </a:rPr>
              <a:t>Plan to view the complete study </a:t>
            </a:r>
            <a:br>
              <a:rPr kumimoji="0" lang="en-US" sz="3600" b="0" i="0" u="none" strike="noStrike" kern="1200" cap="none" spc="0" normalizeH="0" baseline="0" noProof="0" dirty="0" smtClean="0">
                <a:ln>
                  <a:noFill/>
                </a:ln>
                <a:solidFill>
                  <a:srgbClr val="FFC000">
                    <a:lumMod val="40000"/>
                    <a:lumOff val="60000"/>
                  </a:srgbClr>
                </a:solidFill>
                <a:effectLst/>
                <a:uLnTx/>
                <a:uFillTx/>
                <a:latin typeface="Arial Rounded MT Bold" pitchFamily="34" charset="0"/>
                <a:ea typeface="+mj-ea"/>
                <a:cs typeface="Aharoni" pitchFamily="2" charset="-79"/>
              </a:rPr>
            </a:br>
            <a:r>
              <a:rPr kumimoji="0" lang="en-US" sz="3600" b="0" i="0" u="none" strike="noStrike" kern="1200" cap="none" spc="0" normalizeH="0" baseline="0" noProof="0" dirty="0" smtClean="0">
                <a:ln>
                  <a:noFill/>
                </a:ln>
                <a:solidFill>
                  <a:srgbClr val="FFC000">
                    <a:lumMod val="40000"/>
                    <a:lumOff val="60000"/>
                  </a:srgbClr>
                </a:solidFill>
                <a:effectLst/>
                <a:uLnTx/>
                <a:uFillTx/>
                <a:latin typeface="Arial Rounded MT Bold" pitchFamily="34" charset="0"/>
                <a:ea typeface="+mj-ea"/>
                <a:cs typeface="Aharoni" pitchFamily="2" charset="-79"/>
              </a:rPr>
              <a:t>at the following link: </a:t>
            </a:r>
            <a:endParaRPr kumimoji="0" lang="en-US" sz="36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endParaRPr>
          </a:p>
        </p:txBody>
      </p:sp>
      <p:sp>
        <p:nvSpPr>
          <p:cNvPr id="7" name="Rectangle 6"/>
          <p:cNvSpPr/>
          <p:nvPr/>
        </p:nvSpPr>
        <p:spPr>
          <a:xfrm>
            <a:off x="301048" y="2610920"/>
            <a:ext cx="11445332" cy="181588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Sign up with Covenant Calendar Club</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for the Friday &amp; Sabbath Zoom Meetings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(including live discussion) </a:t>
            </a:r>
          </a:p>
        </p:txBody>
      </p:sp>
      <p:sp>
        <p:nvSpPr>
          <p:cNvPr id="8" name="Rectangle 7"/>
          <p:cNvSpPr/>
          <p:nvPr/>
        </p:nvSpPr>
        <p:spPr>
          <a:xfrm>
            <a:off x="295354" y="5803297"/>
            <a:ext cx="9705896"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https://studythecalendar.com/sign-up/</a:t>
            </a:r>
          </a:p>
        </p:txBody>
      </p:sp>
      <p:pic>
        <p:nvPicPr>
          <p:cNvPr id="9" name="Picture 2" descr="C:\Users\Rae\Desktop\Grammar Art\email mouse best.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4784783" y="4733546"/>
            <a:ext cx="1384277" cy="1002217"/>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pic>
        <p:nvPicPr>
          <p:cNvPr id="10" name="Picture 2" descr="C:\Users\Rae\Documents\A CF Desktop Feb 2021\Best CCC Logo Clear with colors in circle SM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82226" y="4956912"/>
            <a:ext cx="1428750" cy="1478359"/>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789478" y="124738"/>
            <a:ext cx="11250122"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haroni" pitchFamily="2" charset="-79"/>
                <a:ea typeface="+mn-ea"/>
                <a:cs typeface="Aharoni" pitchFamily="2" charset="-79"/>
              </a:rPr>
              <a:t>If you </a:t>
            </a:r>
            <a:r>
              <a:rPr kumimoji="0" lang="en-US" sz="4000" b="1" i="0" u="none" strike="noStrike" kern="1200" cap="none" spc="150" normalizeH="0" baseline="0" noProof="0" dirty="0" smtClean="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haroni" pitchFamily="2" charset="-79"/>
                <a:ea typeface="+mn-ea"/>
                <a:cs typeface="Aharoni" pitchFamily="2" charset="-79"/>
              </a:rPr>
              <a:t>have questions about this story </a:t>
            </a: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haroni" pitchFamily="2" charset="-79"/>
                <a:ea typeface="+mn-ea"/>
                <a:cs typeface="Aharoni" pitchFamily="2" charset="-79"/>
              </a:rPr>
              <a:t>…</a:t>
            </a:r>
          </a:p>
        </p:txBody>
      </p:sp>
      <p:sp>
        <p:nvSpPr>
          <p:cNvPr id="12" name="Rectangle 11"/>
          <p:cNvSpPr/>
          <p:nvPr/>
        </p:nvSpPr>
        <p:spPr>
          <a:xfrm>
            <a:off x="141518" y="2103333"/>
            <a:ext cx="11764392" cy="584775"/>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lvl="0" algn="ctr">
              <a:defRPr/>
            </a:pPr>
            <a:r>
              <a:rPr lang="en-US" sz="3200" b="1" spc="150" dirty="0">
                <a:ln w="11430">
                  <a:noFill/>
                </a:ln>
                <a:solidFill>
                  <a:srgbClr val="F8F8F8"/>
                </a:solidFill>
                <a:effectLst>
                  <a:glow rad="127000">
                    <a:srgbClr val="2A1500">
                      <a:alpha val="55000"/>
                    </a:srgbClr>
                  </a:glow>
                  <a:outerShdw blurRad="25400" algn="tl" rotWithShape="0">
                    <a:srgbClr val="000000">
                      <a:alpha val="43000"/>
                    </a:srgbClr>
                  </a:outerShdw>
                </a:effectLst>
              </a:rPr>
              <a:t>https://www.youtube.com/c/CovenantCalendarClub/videos</a:t>
            </a:r>
            <a:endParaRPr kumimoji="0" lang="en-US" sz="3200" b="1"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ndParaRPr>
          </a:p>
        </p:txBody>
      </p:sp>
      <p:sp>
        <p:nvSpPr>
          <p:cNvPr id="14" name="Rectangle 13">
            <a:extLst>
              <a:ext uri="{FF2B5EF4-FFF2-40B4-BE49-F238E27FC236}">
                <a16:creationId xmlns:a16="http://schemas.microsoft.com/office/drawing/2014/main" xmlns="" id="{6E5B756E-593C-4F32-9DC5-0C146D70C07C}"/>
              </a:ext>
            </a:extLst>
          </p:cNvPr>
          <p:cNvSpPr/>
          <p:nvPr/>
        </p:nvSpPr>
        <p:spPr>
          <a:xfrm rot="21127155">
            <a:off x="6295418" y="5216839"/>
            <a:ext cx="4267199" cy="213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algn="ctr"/>
            <a:r>
              <a:rPr lang="en-US" sz="6000" b="1" dirty="0" smtClean="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Shalom!</a:t>
            </a:r>
            <a:endParaRPr lang="en-CA" sz="6000" dirty="0">
              <a:effectLst>
                <a:glow rad="228600">
                  <a:schemeClr val="accent1">
                    <a:satMod val="175000"/>
                    <a:alpha val="40000"/>
                  </a:schemeClr>
                </a:glow>
              </a:effectLst>
            </a:endParaRPr>
          </a:p>
        </p:txBody>
      </p:sp>
    </p:spTree>
    <p:extLst>
      <p:ext uri="{BB962C8B-B14F-4D97-AF65-F5344CB8AC3E}">
        <p14:creationId xmlns:p14="http://schemas.microsoft.com/office/powerpoint/2010/main" val="180635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11665</TotalTime>
  <Words>1285</Words>
  <Application>Microsoft Office PowerPoint</Application>
  <PresentationFormat>Widescreen</PresentationFormat>
  <Paragraphs>74</Paragraphs>
  <Slides>9</Slides>
  <Notes>6</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9</vt:i4>
      </vt:variant>
    </vt:vector>
  </HeadingPairs>
  <TitlesOfParts>
    <vt:vector size="25" baseType="lpstr">
      <vt:lpstr>Aharoni</vt:lpstr>
      <vt:lpstr>Arial</vt:lpstr>
      <vt:lpstr>Arial Rounded MT Bold</vt:lpstr>
      <vt:lpstr>Berlin Sans FB Demi</vt:lpstr>
      <vt:lpstr>Calibri</vt:lpstr>
      <vt:lpstr>Calibri Light</vt:lpstr>
      <vt:lpstr>Century Gothic</vt:lpstr>
      <vt:lpstr>Chiller</vt:lpstr>
      <vt:lpstr>Comic Sans MS</vt:lpstr>
      <vt:lpstr>Cooper Black</vt:lpstr>
      <vt:lpstr>Matura MT Script Capitals</vt:lpstr>
      <vt:lpstr>MV Boli</vt:lpstr>
      <vt:lpstr>Wingdings 2</vt:lpstr>
      <vt:lpstr>Quotable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dc:creator>
  <cp:lastModifiedBy>User55</cp:lastModifiedBy>
  <cp:revision>720</cp:revision>
  <cp:lastPrinted>2021-12-04T01:30:03Z</cp:lastPrinted>
  <dcterms:created xsi:type="dcterms:W3CDTF">2021-10-10T19:30:16Z</dcterms:created>
  <dcterms:modified xsi:type="dcterms:W3CDTF">2021-12-05T02:31:18Z</dcterms:modified>
</cp:coreProperties>
</file>