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67" r:id="rId2"/>
    <p:sldMasterId id="2147483679" r:id="rId3"/>
  </p:sldMasterIdLst>
  <p:notesMasterIdLst>
    <p:notesMasterId r:id="rId96"/>
  </p:notesMasterIdLst>
  <p:handoutMasterIdLst>
    <p:handoutMasterId r:id="rId97"/>
  </p:handoutMasterIdLst>
  <p:sldIdLst>
    <p:sldId id="489" r:id="rId4"/>
    <p:sldId id="497" r:id="rId5"/>
    <p:sldId id="294" r:id="rId6"/>
    <p:sldId id="518" r:id="rId7"/>
    <p:sldId id="490" r:id="rId8"/>
    <p:sldId id="419" r:id="rId9"/>
    <p:sldId id="259" r:id="rId10"/>
    <p:sldId id="260" r:id="rId11"/>
    <p:sldId id="261" r:id="rId12"/>
    <p:sldId id="429" r:id="rId13"/>
    <p:sldId id="421" r:id="rId14"/>
    <p:sldId id="263" r:id="rId15"/>
    <p:sldId id="484" r:id="rId16"/>
    <p:sldId id="265" r:id="rId17"/>
    <p:sldId id="524" r:id="rId18"/>
    <p:sldId id="422" r:id="rId19"/>
    <p:sldId id="266" r:id="rId20"/>
    <p:sldId id="423" r:id="rId21"/>
    <p:sldId id="268" r:id="rId22"/>
    <p:sldId id="445" r:id="rId23"/>
    <p:sldId id="269" r:id="rId24"/>
    <p:sldId id="446" r:id="rId25"/>
    <p:sldId id="270" r:id="rId26"/>
    <p:sldId id="272" r:id="rId27"/>
    <p:sldId id="424" r:id="rId28"/>
    <p:sldId id="310" r:id="rId29"/>
    <p:sldId id="311" r:id="rId30"/>
    <p:sldId id="415" r:id="rId31"/>
    <p:sldId id="312" r:id="rId32"/>
    <p:sldId id="314" r:id="rId33"/>
    <p:sldId id="315" r:id="rId34"/>
    <p:sldId id="278" r:id="rId35"/>
    <p:sldId id="275" r:id="rId36"/>
    <p:sldId id="417" r:id="rId37"/>
    <p:sldId id="418" r:id="rId38"/>
    <p:sldId id="430" r:id="rId39"/>
    <p:sldId id="433" r:id="rId40"/>
    <p:sldId id="439" r:id="rId41"/>
    <p:sldId id="438" r:id="rId42"/>
    <p:sldId id="440" r:id="rId43"/>
    <p:sldId id="437" r:id="rId44"/>
    <p:sldId id="441" r:id="rId45"/>
    <p:sldId id="442" r:id="rId46"/>
    <p:sldId id="464" r:id="rId47"/>
    <p:sldId id="486" r:id="rId48"/>
    <p:sldId id="487" r:id="rId49"/>
    <p:sldId id="443" r:id="rId50"/>
    <p:sldId id="485" r:id="rId51"/>
    <p:sldId id="448" r:id="rId52"/>
    <p:sldId id="450" r:id="rId53"/>
    <p:sldId id="451" r:id="rId54"/>
    <p:sldId id="452" r:id="rId55"/>
    <p:sldId id="526" r:id="rId56"/>
    <p:sldId id="453" r:id="rId57"/>
    <p:sldId id="455" r:id="rId58"/>
    <p:sldId id="456" r:id="rId59"/>
    <p:sldId id="457" r:id="rId60"/>
    <p:sldId id="459" r:id="rId61"/>
    <p:sldId id="460" r:id="rId62"/>
    <p:sldId id="458" r:id="rId63"/>
    <p:sldId id="509" r:id="rId64"/>
    <p:sldId id="505" r:id="rId65"/>
    <p:sldId id="465" r:id="rId66"/>
    <p:sldId id="523" r:id="rId67"/>
    <p:sldId id="512" r:id="rId68"/>
    <p:sldId id="513" r:id="rId69"/>
    <p:sldId id="514" r:id="rId70"/>
    <p:sldId id="522" r:id="rId71"/>
    <p:sldId id="519" r:id="rId72"/>
    <p:sldId id="504" r:id="rId73"/>
    <p:sldId id="510" r:id="rId74"/>
    <p:sldId id="434" r:id="rId75"/>
    <p:sldId id="461" r:id="rId76"/>
    <p:sldId id="462" r:id="rId77"/>
    <p:sldId id="432" r:id="rId78"/>
    <p:sldId id="463" r:id="rId79"/>
    <p:sldId id="466" r:id="rId80"/>
    <p:sldId id="467" r:id="rId81"/>
    <p:sldId id="468" r:id="rId82"/>
    <p:sldId id="470" r:id="rId83"/>
    <p:sldId id="479" r:id="rId84"/>
    <p:sldId id="530" r:id="rId85"/>
    <p:sldId id="527" r:id="rId86"/>
    <p:sldId id="528" r:id="rId87"/>
    <p:sldId id="481" r:id="rId88"/>
    <p:sldId id="482" r:id="rId89"/>
    <p:sldId id="529" r:id="rId90"/>
    <p:sldId id="476" r:id="rId91"/>
    <p:sldId id="483" r:id="rId92"/>
    <p:sldId id="477" r:id="rId93"/>
    <p:sldId id="425" r:id="rId94"/>
    <p:sldId id="426" r:id="rId9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initials="T" lastIdx="143" clrIdx="0">
    <p:extLst>
      <p:ext uri="{19B8F6BF-5375-455C-9EA6-DF929625EA0E}">
        <p15:presenceInfo xmlns:p15="http://schemas.microsoft.com/office/powerpoint/2012/main" userId="6f70958e3069516c" providerId="Windows Live"/>
      </p:ext>
    </p:extLst>
  </p:cmAuthor>
  <p:cmAuthor id="2" name="Rae" initials="R" lastIdx="226" clrIdx="1"/>
  <p:cmAuthor id="3" name="User55" initials="U" lastIdx="118" clrIdx="2">
    <p:extLst>
      <p:ext uri="{19B8F6BF-5375-455C-9EA6-DF929625EA0E}">
        <p15:presenceInfo xmlns:p15="http://schemas.microsoft.com/office/powerpoint/2012/main" userId="User55"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6699"/>
    <a:srgbClr val="0000FF"/>
    <a:srgbClr val="00FF00"/>
    <a:srgbClr val="FF00FF"/>
    <a:srgbClr val="996633"/>
    <a:srgbClr val="BF07C3"/>
    <a:srgbClr val="CC66FF"/>
    <a:srgbClr val="FF99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3" autoAdjust="0"/>
    <p:restoredTop sz="90346" autoAdjust="0"/>
  </p:normalViewPr>
  <p:slideViewPr>
    <p:cSldViewPr snapToGrid="0" showGuides="1">
      <p:cViewPr varScale="1">
        <p:scale>
          <a:sx n="101" d="100"/>
          <a:sy n="101" d="100"/>
        </p:scale>
        <p:origin x="594" y="114"/>
      </p:cViewPr>
      <p:guideLst>
        <p:guide orient="horz" pos="2092"/>
        <p:guide pos="3885"/>
      </p:guideLst>
    </p:cSldViewPr>
  </p:slideViewPr>
  <p:notesTextViewPr>
    <p:cViewPr>
      <p:scale>
        <a:sx n="100" d="100"/>
        <a:sy n="100" d="100"/>
      </p:scale>
      <p:origin x="0" y="0"/>
    </p:cViewPr>
  </p:notesTextViewPr>
  <p:sorterViewPr>
    <p:cViewPr>
      <p:scale>
        <a:sx n="154" d="100"/>
        <a:sy n="154" d="100"/>
      </p:scale>
      <p:origin x="0" y="-19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E19766-D6A1-491B-9BDC-918C063D2326}" type="datetimeFigureOut">
              <a:rPr lang="en-CA" smtClean="0"/>
              <a:t>2021-12-04</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C22E23-5A7E-42AB-BD17-3CD6CCC2A967}" type="slidenum">
              <a:rPr lang="en-CA" smtClean="0"/>
              <a:t>‹#›</a:t>
            </a:fld>
            <a:endParaRPr lang="en-CA"/>
          </a:p>
        </p:txBody>
      </p:sp>
    </p:spTree>
    <p:extLst>
      <p:ext uri="{BB962C8B-B14F-4D97-AF65-F5344CB8AC3E}">
        <p14:creationId xmlns:p14="http://schemas.microsoft.com/office/powerpoint/2010/main" val="3501584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47242E3-DD98-4767-ADE5-D40AC9665AF6}" type="datetimeFigureOut">
              <a:rPr lang="en-CA" smtClean="0"/>
              <a:t>2021-12-04</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73EF5D-F37C-4396-8DBD-9828DA25E1FA}" type="slidenum">
              <a:rPr lang="en-CA" smtClean="0"/>
              <a:t>‹#›</a:t>
            </a:fld>
            <a:endParaRPr lang="en-CA"/>
          </a:p>
        </p:txBody>
      </p:sp>
    </p:spTree>
    <p:extLst>
      <p:ext uri="{BB962C8B-B14F-4D97-AF65-F5344CB8AC3E}">
        <p14:creationId xmlns:p14="http://schemas.microsoft.com/office/powerpoint/2010/main" val="170760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4.16 Pagan Decapitation Discovered at Dawn [ slides] TA Dec</a:t>
            </a:r>
            <a:r>
              <a:rPr lang="en-CA" baseline="0" dirty="0"/>
              <a:t> 4/21  Website:        You-tube:</a:t>
            </a:r>
            <a:endParaRPr lang="en-CA" dirty="0"/>
          </a:p>
          <a:p>
            <a:pPr defTabSz="931774">
              <a:defRPr/>
            </a:pPr>
            <a:r>
              <a:rPr lang="en-CA" dirty="0"/>
              <a:t>Who does Dagon represent today?  Is there serious implications in the head and hands being cut off AT THE THRESHOLD?  When considering the pagan background of Dagon, what threshold is it that this representation will be blocked from crossing at the time of the advent of Yahusha Ha Mashiach?  Also, in extreme importance – WHO is the guard of The Threshold?  It may not be who you think!  As an introduction, this last question will be expounded more in the upcoming Priesthood studies.</a:t>
            </a:r>
          </a:p>
          <a:p>
            <a:endParaRPr lang="en-US" dirty="0"/>
          </a:p>
        </p:txBody>
      </p:sp>
      <p:sp>
        <p:nvSpPr>
          <p:cNvPr id="4" name="Slide Number Placeholder 3"/>
          <p:cNvSpPr>
            <a:spLocks noGrp="1"/>
          </p:cNvSpPr>
          <p:nvPr>
            <p:ph type="sldNum" sz="quarter" idx="10"/>
          </p:nvPr>
        </p:nvSpPr>
        <p:spPr/>
        <p:txBody>
          <a:bodyPr/>
          <a:lstStyle/>
          <a:p>
            <a:fld id="{6273EF5D-F37C-4396-8DBD-9828DA25E1FA}" type="slidenum">
              <a:rPr lang="en-CA" smtClean="0"/>
              <a:t>1</a:t>
            </a:fld>
            <a:endParaRPr lang="en-CA"/>
          </a:p>
        </p:txBody>
      </p:sp>
    </p:spTree>
    <p:extLst>
      <p:ext uri="{BB962C8B-B14F-4D97-AF65-F5344CB8AC3E}">
        <p14:creationId xmlns:p14="http://schemas.microsoft.com/office/powerpoint/2010/main" val="317128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40</a:t>
            </a:fld>
            <a:endParaRPr lang="en-CA"/>
          </a:p>
        </p:txBody>
      </p:sp>
    </p:spTree>
    <p:extLst>
      <p:ext uri="{BB962C8B-B14F-4D97-AF65-F5344CB8AC3E}">
        <p14:creationId xmlns:p14="http://schemas.microsoft.com/office/powerpoint/2010/main" val="350911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4.16 Pagan Decapitation Discovered at Dawn [ slides] TA Dec</a:t>
            </a:r>
            <a:r>
              <a:rPr lang="en-CA" baseline="0" dirty="0"/>
              <a:t> 4/21  Website:        You-tube:</a:t>
            </a:r>
            <a:endParaRPr lang="en-CA" dirty="0"/>
          </a:p>
          <a:p>
            <a:pPr defTabSz="931774">
              <a:defRPr/>
            </a:pPr>
            <a:r>
              <a:rPr lang="en-CA" dirty="0"/>
              <a:t>Who does Dagon represent today?  Is there serious implications in the head and hands being cut off AT THE THRESHOLD?  When considering the pagan background of Dagon, what threshold is it that this representation will be blocked from crossing at the time of the advent of Yahusha Ha Mashiach?  Also, in extreme importance – WHO is the guard of The Threshold?  It may not be who you think!  As an introduction, this last question will be expounded more in the upcoming Priesthood studies.</a:t>
            </a:r>
          </a:p>
          <a:p>
            <a:endParaRPr lang="en-US" dirty="0"/>
          </a:p>
        </p:txBody>
      </p:sp>
      <p:sp>
        <p:nvSpPr>
          <p:cNvPr id="4" name="Slide Number Placeholder 3"/>
          <p:cNvSpPr>
            <a:spLocks noGrp="1"/>
          </p:cNvSpPr>
          <p:nvPr>
            <p:ph type="sldNum" sz="quarter" idx="10"/>
          </p:nvPr>
        </p:nvSpPr>
        <p:spPr/>
        <p:txBody>
          <a:bodyPr/>
          <a:lstStyle/>
          <a:p>
            <a:fld id="{6273EF5D-F37C-4396-8DBD-9828DA25E1FA}" type="slidenum">
              <a:rPr lang="en-CA" smtClean="0"/>
              <a:t>53</a:t>
            </a:fld>
            <a:endParaRPr lang="en-CA"/>
          </a:p>
        </p:txBody>
      </p:sp>
    </p:spTree>
    <p:extLst>
      <p:ext uri="{BB962C8B-B14F-4D97-AF65-F5344CB8AC3E}">
        <p14:creationId xmlns:p14="http://schemas.microsoft.com/office/powerpoint/2010/main" val="3541865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59</a:t>
            </a:fld>
            <a:endParaRPr lang="en-CA"/>
          </a:p>
        </p:txBody>
      </p:sp>
    </p:spTree>
    <p:extLst>
      <p:ext uri="{BB962C8B-B14F-4D97-AF65-F5344CB8AC3E}">
        <p14:creationId xmlns:p14="http://schemas.microsoft.com/office/powerpoint/2010/main" val="114519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62</a:t>
            </a:fld>
            <a:endParaRPr lang="en-CA"/>
          </a:p>
        </p:txBody>
      </p:sp>
    </p:spTree>
    <p:extLst>
      <p:ext uri="{BB962C8B-B14F-4D97-AF65-F5344CB8AC3E}">
        <p14:creationId xmlns:p14="http://schemas.microsoft.com/office/powerpoint/2010/main" val="227673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73EF5D-F37C-4396-8DBD-9828DA25E1FA}" type="slidenum">
              <a:rPr lang="en-CA" smtClean="0"/>
              <a:t>63</a:t>
            </a:fld>
            <a:endParaRPr lang="en-CA"/>
          </a:p>
        </p:txBody>
      </p:sp>
    </p:spTree>
    <p:extLst>
      <p:ext uri="{BB962C8B-B14F-4D97-AF65-F5344CB8AC3E}">
        <p14:creationId xmlns:p14="http://schemas.microsoft.com/office/powerpoint/2010/main" val="73146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64</a:t>
            </a:fld>
            <a:endParaRPr lang="en-CA"/>
          </a:p>
        </p:txBody>
      </p:sp>
    </p:spTree>
    <p:extLst>
      <p:ext uri="{BB962C8B-B14F-4D97-AF65-F5344CB8AC3E}">
        <p14:creationId xmlns:p14="http://schemas.microsoft.com/office/powerpoint/2010/main" val="92647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65</a:t>
            </a:fld>
            <a:endParaRPr lang="en-CA"/>
          </a:p>
        </p:txBody>
      </p:sp>
    </p:spTree>
    <p:extLst>
      <p:ext uri="{BB962C8B-B14F-4D97-AF65-F5344CB8AC3E}">
        <p14:creationId xmlns:p14="http://schemas.microsoft.com/office/powerpoint/2010/main" val="12231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66</a:t>
            </a:fld>
            <a:endParaRPr lang="en-CA"/>
          </a:p>
        </p:txBody>
      </p:sp>
    </p:spTree>
    <p:extLst>
      <p:ext uri="{BB962C8B-B14F-4D97-AF65-F5344CB8AC3E}">
        <p14:creationId xmlns:p14="http://schemas.microsoft.com/office/powerpoint/2010/main" val="206216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67</a:t>
            </a:fld>
            <a:endParaRPr lang="en-CA"/>
          </a:p>
        </p:txBody>
      </p:sp>
    </p:spTree>
    <p:extLst>
      <p:ext uri="{BB962C8B-B14F-4D97-AF65-F5344CB8AC3E}">
        <p14:creationId xmlns:p14="http://schemas.microsoft.com/office/powerpoint/2010/main" val="1234146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68</a:t>
            </a:fld>
            <a:endParaRPr lang="en-CA"/>
          </a:p>
        </p:txBody>
      </p:sp>
    </p:spTree>
    <p:extLst>
      <p:ext uri="{BB962C8B-B14F-4D97-AF65-F5344CB8AC3E}">
        <p14:creationId xmlns:p14="http://schemas.microsoft.com/office/powerpoint/2010/main" val="192750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6273EF5D-F37C-4396-8DBD-9828DA25E1FA}" type="slidenum">
              <a:rPr lang="en-CA" smtClean="0"/>
              <a:t>2</a:t>
            </a:fld>
            <a:endParaRPr lang="en-CA"/>
          </a:p>
        </p:txBody>
      </p:sp>
    </p:spTree>
    <p:extLst>
      <p:ext uri="{BB962C8B-B14F-4D97-AF65-F5344CB8AC3E}">
        <p14:creationId xmlns:p14="http://schemas.microsoft.com/office/powerpoint/2010/main" val="311028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69</a:t>
            </a:fld>
            <a:endParaRPr lang="en-CA"/>
          </a:p>
        </p:txBody>
      </p:sp>
    </p:spTree>
    <p:extLst>
      <p:ext uri="{BB962C8B-B14F-4D97-AF65-F5344CB8AC3E}">
        <p14:creationId xmlns:p14="http://schemas.microsoft.com/office/powerpoint/2010/main" val="171008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70</a:t>
            </a:fld>
            <a:endParaRPr lang="en-CA"/>
          </a:p>
        </p:txBody>
      </p:sp>
    </p:spTree>
    <p:extLst>
      <p:ext uri="{BB962C8B-B14F-4D97-AF65-F5344CB8AC3E}">
        <p14:creationId xmlns:p14="http://schemas.microsoft.com/office/powerpoint/2010/main" val="4189061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75</a:t>
            </a:fld>
            <a:endParaRPr lang="en-CA"/>
          </a:p>
        </p:txBody>
      </p:sp>
    </p:spTree>
    <p:extLst>
      <p:ext uri="{BB962C8B-B14F-4D97-AF65-F5344CB8AC3E}">
        <p14:creationId xmlns:p14="http://schemas.microsoft.com/office/powerpoint/2010/main" val="113678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88</a:t>
            </a:fld>
            <a:endParaRPr lang="en-CA"/>
          </a:p>
        </p:txBody>
      </p:sp>
    </p:spTree>
    <p:extLst>
      <p:ext uri="{BB962C8B-B14F-4D97-AF65-F5344CB8AC3E}">
        <p14:creationId xmlns:p14="http://schemas.microsoft.com/office/powerpoint/2010/main" val="388634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89</a:t>
            </a:fld>
            <a:endParaRPr lang="en-CA"/>
          </a:p>
        </p:txBody>
      </p:sp>
    </p:spTree>
    <p:extLst>
      <p:ext uri="{BB962C8B-B14F-4D97-AF65-F5344CB8AC3E}">
        <p14:creationId xmlns:p14="http://schemas.microsoft.com/office/powerpoint/2010/main" val="147249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90</a:t>
            </a:fld>
            <a:endParaRPr lang="en-CA"/>
          </a:p>
        </p:txBody>
      </p:sp>
    </p:spTree>
    <p:extLst>
      <p:ext uri="{BB962C8B-B14F-4D97-AF65-F5344CB8AC3E}">
        <p14:creationId xmlns:p14="http://schemas.microsoft.com/office/powerpoint/2010/main" val="139625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273EF5D-F37C-4396-8DBD-9828DA25E1FA}" type="slidenum">
              <a:rPr lang="en-CA" smtClean="0"/>
              <a:t>3</a:t>
            </a:fld>
            <a:endParaRPr lang="en-CA"/>
          </a:p>
        </p:txBody>
      </p:sp>
    </p:spTree>
    <p:extLst>
      <p:ext uri="{BB962C8B-B14F-4D97-AF65-F5344CB8AC3E}">
        <p14:creationId xmlns:p14="http://schemas.microsoft.com/office/powerpoint/2010/main" val="344165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Who does Dagon represent today?  Is there serious implications in the head and hands being cut off AT THE THRESHOLD?  When considering the pagan background of Dagon, what threshold is it that this representation will be blocked from crossing at the time of the advent of Yahusha Ha Mashiach?  Also, in extreme importance – WHO is the guard of The Threshold?  It may not be who you think!  As an introduction, this last question will be expounded more in the upcoming Priesthood studies.</a:t>
            </a:r>
          </a:p>
        </p:txBody>
      </p:sp>
      <p:sp>
        <p:nvSpPr>
          <p:cNvPr id="4" name="Slide Number Placeholder 3"/>
          <p:cNvSpPr>
            <a:spLocks noGrp="1"/>
          </p:cNvSpPr>
          <p:nvPr>
            <p:ph type="sldNum" sz="quarter" idx="5"/>
          </p:nvPr>
        </p:nvSpPr>
        <p:spPr/>
        <p:txBody>
          <a:bodyPr/>
          <a:lstStyle/>
          <a:p>
            <a:fld id="{6273EF5D-F37C-4396-8DBD-9828DA25E1FA}" type="slidenum">
              <a:rPr lang="en-CA" smtClean="0"/>
              <a:t>4</a:t>
            </a:fld>
            <a:endParaRPr lang="en-CA"/>
          </a:p>
        </p:txBody>
      </p:sp>
    </p:spTree>
    <p:extLst>
      <p:ext uri="{BB962C8B-B14F-4D97-AF65-F5344CB8AC3E}">
        <p14:creationId xmlns:p14="http://schemas.microsoft.com/office/powerpoint/2010/main" val="94181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5</a:t>
            </a:fld>
            <a:endParaRPr lang="en-CA"/>
          </a:p>
        </p:txBody>
      </p:sp>
    </p:spTree>
    <p:extLst>
      <p:ext uri="{BB962C8B-B14F-4D97-AF65-F5344CB8AC3E}">
        <p14:creationId xmlns:p14="http://schemas.microsoft.com/office/powerpoint/2010/main" val="211560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12</a:t>
            </a:fld>
            <a:endParaRPr lang="en-CA"/>
          </a:p>
        </p:txBody>
      </p:sp>
    </p:spTree>
    <p:extLst>
      <p:ext uri="{BB962C8B-B14F-4D97-AF65-F5344CB8AC3E}">
        <p14:creationId xmlns:p14="http://schemas.microsoft.com/office/powerpoint/2010/main" val="215961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73EF5D-F37C-4396-8DBD-9828DA25E1FA}" type="slidenum">
              <a:rPr lang="en-CA" smtClean="0"/>
              <a:t>13</a:t>
            </a:fld>
            <a:endParaRPr lang="en-CA"/>
          </a:p>
        </p:txBody>
      </p:sp>
    </p:spTree>
    <p:extLst>
      <p:ext uri="{BB962C8B-B14F-4D97-AF65-F5344CB8AC3E}">
        <p14:creationId xmlns:p14="http://schemas.microsoft.com/office/powerpoint/2010/main" val="399477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28</a:t>
            </a:fld>
            <a:endParaRPr lang="en-CA"/>
          </a:p>
        </p:txBody>
      </p:sp>
    </p:spTree>
    <p:extLst>
      <p:ext uri="{BB962C8B-B14F-4D97-AF65-F5344CB8AC3E}">
        <p14:creationId xmlns:p14="http://schemas.microsoft.com/office/powerpoint/2010/main" val="390912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273EF5D-F37C-4396-8DBD-9828DA25E1FA}" type="slidenum">
              <a:rPr lang="en-CA" smtClean="0"/>
              <a:t>37</a:t>
            </a:fld>
            <a:endParaRPr lang="en-CA"/>
          </a:p>
        </p:txBody>
      </p:sp>
    </p:spTree>
    <p:extLst>
      <p:ext uri="{BB962C8B-B14F-4D97-AF65-F5344CB8AC3E}">
        <p14:creationId xmlns:p14="http://schemas.microsoft.com/office/powerpoint/2010/main" val="53573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7AEAFE-DFDF-49CA-9D0E-CF1D3B63730C}"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F2FD7B1-EC4F-4D15-BDCA-BFCFA832AAC6}" type="datetime1">
              <a:rPr lang="en-US" smtClean="0"/>
              <a:t>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7284F661-25F7-47F6-8CEF-B8E2A6319C73}"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97225289-0C85-46D9-87C0-6956354CC976}" type="datetime1">
              <a:rPr lang="en-US" smtClean="0"/>
              <a:t>12/4/2021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26F6CE-A783-4181-ABF9-AEDA81C0F5E3}"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425270-6851-4039-B654-7F3022223E91}"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B310D9-1776-4426-8FE9-81FC076C7FA2}" type="datetime1">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4123851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5D466A-5BC3-42B7-9DCE-41A112865A91}" type="datetime1">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265914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AB6AA-9D67-4B1F-916A-CC6010D6D9B3}" type="datetime1">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2634527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6A348-C409-463A-9089-39382A58FC1E}" type="datetime1">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555247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7ED7F-FF44-4052-9B48-8B8A7E56150C}" type="datetime1">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52138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D5659-AD81-43BF-B555-E3BA22897FB1}"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83A714-CA45-446B-85A5-FB92DD61FFD6}" type="datetime1">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175360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7D600-FC3D-439E-8E5D-D734D45951B3}" type="datetime1">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723141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6C03E3-EF0E-4530-B85B-AEB5ABD800D2}" type="datetime1">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153281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CE652C-C015-41D2-B285-455AAFA4E01C}" type="datetime1">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2323524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D44BFD-4793-4005-9AE5-5722650F13A8}" type="datetime1">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86360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3EBD5-C469-4168-B53C-D129C5EE9D35}" type="datetime1">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54C9-693C-4B68-AEF7-F33F1BD73953}" type="slidenum">
              <a:rPr lang="en-US" smtClean="0"/>
              <a:t>‹#›</a:t>
            </a:fld>
            <a:endParaRPr lang="en-US"/>
          </a:p>
        </p:txBody>
      </p:sp>
    </p:spTree>
    <p:extLst>
      <p:ext uri="{BB962C8B-B14F-4D97-AF65-F5344CB8AC3E}">
        <p14:creationId xmlns:p14="http://schemas.microsoft.com/office/powerpoint/2010/main" val="390193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9FB2DC4-76E6-4CC0-9DB4-A3F85C0133E5}" type="datetime1">
              <a:rPr lang="en-CA" smtClean="0"/>
              <a:t>2021-12-04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2610862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FD6D0FC-452E-4B9D-B49B-FF78EADC2C27}" type="datetime1">
              <a:rPr lang="en-CA" smtClean="0"/>
              <a:t>2021-12-04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1714622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19873F-41FA-4046-AA7F-74AEE33AFB66}" type="datetime1">
              <a:rPr lang="en-CA" smtClean="0"/>
              <a:t>2021-12-04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2027540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769BF39-5A2E-4E12-984C-40B3E540DD13}" type="datetime1">
              <a:rPr lang="en-CA" smtClean="0"/>
              <a:t>2021-12-04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10620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18D05-3718-4050-9924-EE785EC5FEDB}" type="datetime1">
              <a:rPr lang="en-US" smtClean="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FE435D0-9BEC-405C-BDB1-99BCF11F276E}" type="datetime1">
              <a:rPr lang="en-CA" smtClean="0"/>
              <a:t>2021-12-04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3344761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CA83D909-07C0-4930-B8B6-B80ACDA6EF06}" type="datetime1">
              <a:rPr lang="en-CA" smtClean="0"/>
              <a:t>2021-12-04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1168002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F590F-A70D-49EF-A790-752A853620A5}" type="datetime1">
              <a:rPr lang="en-CA" smtClean="0"/>
              <a:t>2021-12-04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587592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C7FB50-F289-46DD-8558-252BCDEA4F7C}" type="datetime1">
              <a:rPr lang="en-CA" smtClean="0"/>
              <a:t>2021-12-04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1353203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892B7C-079E-41E4-9665-87B1D1E6852A}" type="datetime1">
              <a:rPr lang="en-CA" smtClean="0"/>
              <a:t>2021-12-04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2508643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79F1CEF-7789-4E19-AAFE-93C5F5FD5F49}" type="datetime1">
              <a:rPr lang="en-CA" smtClean="0"/>
              <a:t>2021-12-04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2657322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A1E1A7-7BFD-4228-9382-C2C9C4B9ED20}" type="datetime1">
              <a:rPr lang="en-CA" smtClean="0"/>
              <a:t>2021-12-04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13F0C8B-F959-4B64-89A8-DBC3EC2ED197}" type="slidenum">
              <a:rPr lang="en-CA" smtClean="0"/>
              <a:t>‹#›</a:t>
            </a:fld>
            <a:endParaRPr lang="en-CA"/>
          </a:p>
        </p:txBody>
      </p:sp>
    </p:spTree>
    <p:extLst>
      <p:ext uri="{BB962C8B-B14F-4D97-AF65-F5344CB8AC3E}">
        <p14:creationId xmlns:p14="http://schemas.microsoft.com/office/powerpoint/2010/main" val="87366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3EABA4-DEA6-4B26-9E25-290905042EAA}" type="datetime1">
              <a:rPr lang="en-US" smtClean="0"/>
              <a:t>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9F618C-B92A-4FE4-9607-2A1D49A7B979}" type="datetime1">
              <a:rPr lang="en-US" smtClean="0"/>
              <a:t>12/4/2021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84B367-ECEA-487C-923A-CA994116F138}" type="datetime1">
              <a:rPr lang="en-US" smtClean="0"/>
              <a:t>12/4/2021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29CF2-9DB6-4419-9FD2-D8000291F09C}" type="datetime1">
              <a:rPr lang="en-US" smtClean="0"/>
              <a:t>12/4/2021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482A272-946B-4C31-A1DD-346A4C514DB8}" type="datetime1">
              <a:rPr lang="en-US" smtClean="0"/>
              <a:t>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FD18EF9-2F65-4E5C-B29B-A87E506583CB}" type="datetime1">
              <a:rPr lang="en-US" smtClean="0"/>
              <a:t>12/4/2021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D937A013-7225-4DC7-B91C-7989BBF88A18}" type="datetime1">
              <a:rPr lang="en-US" smtClean="0"/>
              <a:t>12/4/2021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50000">
              <a:srgbClr val="E2FD59"/>
            </a:gs>
            <a:gs pos="100000">
              <a:srgbClr val="CC00FF">
                <a:alpha val="5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07D3-6557-4C78-9B4B-20479B513931}" type="datetime1">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454C9-693C-4B68-AEF7-F33F1BD73953}" type="slidenum">
              <a:rPr lang="en-US" smtClean="0"/>
              <a:t>‹#›</a:t>
            </a:fld>
            <a:endParaRPr lang="en-US"/>
          </a:p>
        </p:txBody>
      </p:sp>
    </p:spTree>
    <p:extLst>
      <p:ext uri="{BB962C8B-B14F-4D97-AF65-F5344CB8AC3E}">
        <p14:creationId xmlns:p14="http://schemas.microsoft.com/office/powerpoint/2010/main" val="3214577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DB615-A10B-4BAC-93B2-26A9E8AD285A}" type="datetime1">
              <a:rPr lang="en-CA" smtClean="0"/>
              <a:t>2021-12-04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F0C8B-F959-4B64-89A8-DBC3EC2ED197}" type="slidenum">
              <a:rPr lang="en-CA" smtClean="0"/>
              <a:t>‹#›</a:t>
            </a:fld>
            <a:endParaRPr lang="en-CA"/>
          </a:p>
        </p:txBody>
      </p:sp>
    </p:spTree>
    <p:extLst>
      <p:ext uri="{BB962C8B-B14F-4D97-AF65-F5344CB8AC3E}">
        <p14:creationId xmlns:p14="http://schemas.microsoft.com/office/powerpoint/2010/main" val="7582500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aloha.net/~mikesch/dagon4.jpg"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lueletterbible.org/lang/lexicon/lexicon.cfm?Strongs=H4283&amp;t=KJV" TargetMode="External"/><Relationship Id="rId2" Type="http://schemas.openxmlformats.org/officeDocument/2006/relationships/hyperlink" Target="http://www.blueletterbible.org/lang/lexicon/lexicon.cfm?Strongs=H7925&amp;t=KJV" TargetMode="External"/><Relationship Id="rId1" Type="http://schemas.openxmlformats.org/officeDocument/2006/relationships/slideLayout" Target="../slideLayouts/slideLayout2.xml"/><Relationship Id="rId5" Type="http://schemas.openxmlformats.org/officeDocument/2006/relationships/hyperlink" Target="http://www.blueletterbible.org/lang/lexicon/lexicon.cfm?Strongs=H1242&amp;t=KJV"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jpeg"/><Relationship Id="rId5" Type="http://schemas.microsoft.com/office/2007/relationships/hdphoto" Target="../media/hdphoto3.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blueletterbible.org/lang/lexicon/lexicon.cfm?Strongs=H4283&amp;t=KJV" TargetMode="External"/><Relationship Id="rId2" Type="http://schemas.openxmlformats.org/officeDocument/2006/relationships/hyperlink" Target="http://www.blueletterbible.org/lang/lexicon/lexicon.cfm?Strongs=H7925&amp;t=KJV" TargetMode="External"/><Relationship Id="rId1" Type="http://schemas.openxmlformats.org/officeDocument/2006/relationships/slideLayout" Target="../slideLayouts/slideLayout2.xml"/><Relationship Id="rId5" Type="http://schemas.openxmlformats.org/officeDocument/2006/relationships/hyperlink" Target="http://www.blueletterbible.org/lang/lexicon/lexicon.cfm?Strongs=H1242&amp;t=KJV"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sabbathcovenant.com/christianitythegreatdecption/TheSpiritbehindChristianity.htm" TargetMode="External"/><Relationship Id="rId2" Type="http://schemas.openxmlformats.org/officeDocument/2006/relationships/hyperlink" Target="http://www.sabbathcovenant.com/" TargetMode="Externa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80.png"/><Relationship Id="rId4" Type="http://schemas.microsoft.com/office/2007/relationships/hdphoto" Target="../media/hdphoto8.wdp"/></Relationships>
</file>

<file path=ppt/slides/_rels/slide92.xml.rels><?xml version="1.0" encoding="UTF-8" standalone="yes"?>
<Relationships xmlns="http://schemas.openxmlformats.org/package/2006/relationships"><Relationship Id="rId2" Type="http://schemas.openxmlformats.org/officeDocument/2006/relationships/hyperlink" Target="mailto:questions@studythecalendar.com"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rgbClr val="00B050"/>
            </a:gs>
            <a:gs pos="83000">
              <a:schemeClr val="accent5">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6FA30E2-6CAC-440D-B74A-398EC2C9BFAC}"/>
              </a:ext>
            </a:extLst>
          </p:cNvPr>
          <p:cNvSpPr>
            <a:spLocks noGrp="1"/>
          </p:cNvSpPr>
          <p:nvPr>
            <p:ph type="subTitle" idx="1"/>
          </p:nvPr>
        </p:nvSpPr>
        <p:spPr>
          <a:xfrm>
            <a:off x="9715" y="197867"/>
            <a:ext cx="4709769" cy="3710903"/>
          </a:xfrm>
        </p:spPr>
        <p:txBody>
          <a:bodyPr>
            <a:noAutofit/>
            <a:scene3d>
              <a:camera prst="orthographicFront"/>
              <a:lightRig rig="threePt" dir="t"/>
            </a:scene3d>
            <a:sp3d extrusionH="57150">
              <a:bevelT w="82550" h="38100" prst="coolSlant"/>
            </a:sp3d>
          </a:bodyPr>
          <a:lstStyle/>
          <a:p>
            <a:pPr algn="ctr"/>
            <a:r>
              <a:rPr lang="en-CA" sz="5400" dirty="0">
                <a:ln>
                  <a:solidFill>
                    <a:srgbClr val="0000FF"/>
                  </a:solidFill>
                </a:ln>
                <a:solidFill>
                  <a:schemeClr val="accent5">
                    <a:lumMod val="75000"/>
                  </a:schemeClr>
                </a:solidFill>
                <a:latin typeface="Cooper Black" panose="0208090404030B020404" pitchFamily="18" charset="0"/>
              </a:rPr>
              <a:t>Pagan Decapitation</a:t>
            </a:r>
            <a:r>
              <a:rPr lang="en-CA" sz="5400" dirty="0">
                <a:ln>
                  <a:solidFill>
                    <a:srgbClr val="0000FF"/>
                  </a:solidFill>
                </a:ln>
                <a:solidFill>
                  <a:srgbClr val="7030A0"/>
                </a:solidFill>
                <a:latin typeface="Cooper Black" panose="0208090404030B020404" pitchFamily="18" charset="0"/>
              </a:rPr>
              <a:t> Discovered </a:t>
            </a:r>
            <a:br>
              <a:rPr lang="en-CA" sz="5400" dirty="0">
                <a:ln>
                  <a:solidFill>
                    <a:srgbClr val="0000FF"/>
                  </a:solidFill>
                </a:ln>
                <a:solidFill>
                  <a:srgbClr val="7030A0"/>
                </a:solidFill>
                <a:latin typeface="Cooper Black" panose="0208090404030B020404" pitchFamily="18" charset="0"/>
              </a:rPr>
            </a:br>
            <a:r>
              <a:rPr lang="en-CA" sz="5400" dirty="0">
                <a:ln>
                  <a:solidFill>
                    <a:srgbClr val="0000FF"/>
                  </a:solidFill>
                </a:ln>
                <a:solidFill>
                  <a:srgbClr val="7030A0"/>
                </a:solidFill>
                <a:latin typeface="Cooper Black" panose="0208090404030B020404" pitchFamily="18" charset="0"/>
              </a:rPr>
              <a:t>at </a:t>
            </a:r>
            <a:br>
              <a:rPr lang="en-CA" sz="5400" dirty="0">
                <a:ln>
                  <a:solidFill>
                    <a:srgbClr val="0000FF"/>
                  </a:solidFill>
                </a:ln>
                <a:solidFill>
                  <a:srgbClr val="7030A0"/>
                </a:solidFill>
                <a:latin typeface="Cooper Black" panose="0208090404030B020404" pitchFamily="18" charset="0"/>
              </a:rPr>
            </a:br>
            <a:endParaRPr lang="en-CA" sz="5400" dirty="0">
              <a:ln w="28575">
                <a:solidFill>
                  <a:srgbClr val="0000FF"/>
                </a:solidFill>
              </a:ln>
              <a:gradFill>
                <a:gsLst>
                  <a:gs pos="42000">
                    <a:srgbClr val="FFFF00"/>
                  </a:gs>
                  <a:gs pos="71000">
                    <a:srgbClr val="00B0F0"/>
                  </a:gs>
                  <a:gs pos="67000">
                    <a:schemeClr val="accent5">
                      <a:lumMod val="75000"/>
                    </a:schemeClr>
                  </a:gs>
                  <a:gs pos="6000">
                    <a:schemeClr val="bg1"/>
                  </a:gs>
                </a:gsLst>
                <a:lin ang="5400000" scaled="1"/>
              </a:gradFill>
              <a:effectLst>
                <a:glow rad="88900">
                  <a:srgbClr val="FFFF00"/>
                </a:glow>
              </a:effectLst>
              <a:latin typeface="Cooper Black" panose="0208090404030B020404" pitchFamily="18" charset="0"/>
            </a:endParaRPr>
          </a:p>
        </p:txBody>
      </p:sp>
      <p:sp>
        <p:nvSpPr>
          <p:cNvPr id="5" name="Rectangle: Rounded Corners 4">
            <a:extLst>
              <a:ext uri="{FF2B5EF4-FFF2-40B4-BE49-F238E27FC236}">
                <a16:creationId xmlns:a16="http://schemas.microsoft.com/office/drawing/2014/main" xmlns="" id="{E95D1A0C-BDAB-4CC4-9584-DB5A645F8257}"/>
              </a:ext>
            </a:extLst>
          </p:cNvPr>
          <p:cNvSpPr/>
          <p:nvPr/>
        </p:nvSpPr>
        <p:spPr>
          <a:xfrm>
            <a:off x="64655" y="5326698"/>
            <a:ext cx="12048686" cy="1317522"/>
          </a:xfrm>
          <a:prstGeom prst="roundRect">
            <a:avLst>
              <a:gd name="adj" fmla="val 50000"/>
            </a:avLst>
          </a:prstGeom>
          <a:solidFill>
            <a:schemeClr val="tx1">
              <a:lumMod val="85000"/>
            </a:schemeClr>
          </a:solidFill>
          <a:ln w="3810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a:solidFill>
                  <a:srgbClr val="0000FF"/>
                </a:solidFill>
              </a:rPr>
              <a:t>Yahuah’s</a:t>
            </a:r>
            <a:r>
              <a:rPr lang="en-CA" sz="3600" dirty="0">
                <a:solidFill>
                  <a:srgbClr val="002060"/>
                </a:solidFill>
              </a:rPr>
              <a:t> Systematic Disassembly of Paganism in </a:t>
            </a:r>
            <a:br>
              <a:rPr lang="en-CA" sz="3600" dirty="0">
                <a:solidFill>
                  <a:srgbClr val="002060"/>
                </a:solidFill>
              </a:rPr>
            </a:br>
            <a:r>
              <a:rPr lang="en-CA" sz="3600" b="1" i="1" dirty="0">
                <a:ln>
                  <a:solidFill>
                    <a:srgbClr val="0000FF"/>
                  </a:solidFill>
                </a:ln>
                <a:solidFill>
                  <a:srgbClr val="00B050"/>
                </a:solidFill>
              </a:rPr>
              <a:t>1 Sam 5 </a:t>
            </a:r>
            <a:r>
              <a:rPr lang="en-CA" sz="3600" dirty="0">
                <a:solidFill>
                  <a:srgbClr val="002060"/>
                </a:solidFill>
              </a:rPr>
              <a:t>reveals the </a:t>
            </a:r>
            <a:r>
              <a:rPr lang="en-CA" sz="3600" dirty="0">
                <a:ln w="28575">
                  <a:solidFill>
                    <a:srgbClr val="FF9933"/>
                  </a:solidFill>
                </a:ln>
                <a:solidFill>
                  <a:srgbClr val="002060"/>
                </a:solidFill>
                <a:effectLst>
                  <a:glow rad="127000">
                    <a:srgbClr val="FFFF00"/>
                  </a:glow>
                </a:effectLst>
                <a:latin typeface="Cooper Black" panose="0208090404030B020404" pitchFamily="18" charset="0"/>
              </a:rPr>
              <a:t>Dawn</a:t>
            </a:r>
            <a:r>
              <a:rPr lang="en-CA" sz="3600" dirty="0">
                <a:solidFill>
                  <a:srgbClr val="002060"/>
                </a:solidFill>
              </a:rPr>
              <a:t> Day start seen in </a:t>
            </a:r>
            <a:r>
              <a:rPr lang="en-CA" sz="3600" b="1" dirty="0">
                <a:ln>
                  <a:solidFill>
                    <a:srgbClr val="0000FF"/>
                  </a:solidFill>
                </a:ln>
                <a:solidFill>
                  <a:srgbClr val="00B050"/>
                </a:solidFill>
              </a:rPr>
              <a:t>Gen 1.</a:t>
            </a:r>
          </a:p>
        </p:txBody>
      </p:sp>
      <p:sp>
        <p:nvSpPr>
          <p:cNvPr id="2" name="Rectangle 1">
            <a:extLst>
              <a:ext uri="{FF2B5EF4-FFF2-40B4-BE49-F238E27FC236}">
                <a16:creationId xmlns:a16="http://schemas.microsoft.com/office/drawing/2014/main" xmlns="" id="{6E5B756E-593C-4F32-9DC5-0C146D70C07C}"/>
              </a:ext>
            </a:extLst>
          </p:cNvPr>
          <p:cNvSpPr/>
          <p:nvPr/>
        </p:nvSpPr>
        <p:spPr>
          <a:xfrm>
            <a:off x="304503" y="3981350"/>
            <a:ext cx="4267199"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w="82550" h="38100" prst="coolSlant"/>
            </a:sp3d>
          </a:bodyPr>
          <a:lstStyle/>
          <a:p>
            <a:pPr algn="ctr"/>
            <a:r>
              <a:rPr lang="en-CA" sz="8000"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88900">
                    <a:srgbClr val="FFFF00"/>
                  </a:glow>
                </a:effectLst>
                <a:latin typeface="Cooper Black" panose="0208090404030B020404" pitchFamily="18" charset="0"/>
              </a:rPr>
              <a:t>Dawn!</a:t>
            </a:r>
            <a:endParaRPr lang="en-CA" sz="8000" dirty="0"/>
          </a:p>
        </p:txBody>
      </p:sp>
      <p:grpSp>
        <p:nvGrpSpPr>
          <p:cNvPr id="8" name="Group 7">
            <a:extLst>
              <a:ext uri="{FF2B5EF4-FFF2-40B4-BE49-F238E27FC236}">
                <a16:creationId xmlns:a16="http://schemas.microsoft.com/office/drawing/2014/main" xmlns="" id="{37D51492-609A-4E9B-B144-233951B11899}"/>
              </a:ext>
            </a:extLst>
          </p:cNvPr>
          <p:cNvGrpSpPr/>
          <p:nvPr/>
        </p:nvGrpSpPr>
        <p:grpSpPr>
          <a:xfrm>
            <a:off x="4803564" y="16412"/>
            <a:ext cx="7048976" cy="5196905"/>
            <a:chOff x="4803564" y="16412"/>
            <a:chExt cx="7048976" cy="5196905"/>
          </a:xfrm>
          <a:scene3d>
            <a:camera prst="orthographicFront">
              <a:rot lat="0" lon="0" rev="0"/>
            </a:camera>
            <a:lightRig rig="glow" dir="t">
              <a:rot lat="0" lon="0" rev="4800000"/>
            </a:lightRig>
          </a:scene3d>
        </p:grpSpPr>
        <p:pic>
          <p:nvPicPr>
            <p:cNvPr id="6" name="Picture 5">
              <a:extLst>
                <a:ext uri="{FF2B5EF4-FFF2-40B4-BE49-F238E27FC236}">
                  <a16:creationId xmlns:a16="http://schemas.microsoft.com/office/drawing/2014/main" xmlns="" id="{4213655C-888A-416E-8283-61619FE92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3564" y="16412"/>
              <a:ext cx="7048976" cy="5175885"/>
            </a:xfrm>
            <a:prstGeom prst="rect">
              <a:avLst/>
            </a:prstGeom>
            <a:ln w="38100">
              <a:solidFill>
                <a:schemeClr val="accent1">
                  <a:lumMod val="50000"/>
                </a:schemeClr>
              </a:solidFill>
            </a:ln>
            <a:effectLst>
              <a:outerShdw blurRad="190500" dist="228600" dir="2700000" algn="ctr">
                <a:srgbClr val="000000">
                  <a:alpha val="30000"/>
                </a:srgbClr>
              </a:outerShdw>
            </a:effectLst>
            <a:sp3d prstMaterial="matte">
              <a:bevelT w="127000" h="63500"/>
            </a:sp3d>
          </p:spPr>
        </p:pic>
        <p:sp>
          <p:nvSpPr>
            <p:cNvPr id="7" name="Rectangle: Rounded Corners 6">
              <a:extLst>
                <a:ext uri="{FF2B5EF4-FFF2-40B4-BE49-F238E27FC236}">
                  <a16:creationId xmlns:a16="http://schemas.microsoft.com/office/drawing/2014/main" xmlns="" id="{1481B163-BB4B-4FDD-A7A8-B589D9CC1CC8}"/>
                </a:ext>
              </a:extLst>
            </p:cNvPr>
            <p:cNvSpPr/>
            <p:nvPr/>
          </p:nvSpPr>
          <p:spPr>
            <a:xfrm>
              <a:off x="10927630" y="5003110"/>
              <a:ext cx="672662" cy="210207"/>
            </a:xfrm>
            <a:prstGeom prst="roundRect">
              <a:avLst/>
            </a:prstGeom>
            <a:noFill/>
            <a:ln w="38100">
              <a:solidFill>
                <a:schemeClr val="accent1">
                  <a:lumMod val="50000"/>
                </a:schemeClr>
              </a:solid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bg1"/>
                  </a:solidFill>
                </a:rPr>
                <a:t>Sabine</a:t>
              </a:r>
            </a:p>
          </p:txBody>
        </p:sp>
      </p:grpSp>
      <p:pic>
        <p:nvPicPr>
          <p:cNvPr id="9" name="Picture 8" descr="C:\Users\Rae\Desktop\Best CCC Logo Clear with colors in circle SM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0011" y="4311506"/>
            <a:ext cx="916181" cy="947992"/>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1223879" y="224269"/>
            <a:ext cx="9887117" cy="651162"/>
          </a:xfrm>
          <a:prstGeom prst="roundRect">
            <a:avLst>
              <a:gd name="adj" fmla="val 42930"/>
            </a:avLst>
          </a:prstGeom>
          <a:solidFill>
            <a:schemeClr val="accent4">
              <a:lumMod val="20000"/>
              <a:lumOff val="8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a:ln>
                  <a:solidFill>
                    <a:sysClr val="windowText" lastClr="000000"/>
                  </a:solidFill>
                </a:ln>
                <a:solidFill>
                  <a:srgbClr val="FF0000"/>
                </a:solidFill>
              </a:rPr>
              <a:t>And - </a:t>
            </a:r>
            <a:r>
              <a:rPr lang="en-CA" sz="2400" b="1" dirty="0">
                <a:ln>
                  <a:solidFill>
                    <a:sysClr val="windowText" lastClr="000000"/>
                  </a:solidFill>
                </a:ln>
                <a:solidFill>
                  <a:srgbClr val="996633"/>
                </a:solidFill>
              </a:rPr>
              <a:t>What about the very popular Christian </a:t>
            </a:r>
            <a:r>
              <a:rPr lang="en-CA" sz="2400" b="1" u="sng" dirty="0">
                <a:ln>
                  <a:solidFill>
                    <a:sysClr val="windowText" lastClr="000000"/>
                  </a:solidFill>
                </a:ln>
                <a:solidFill>
                  <a:srgbClr val="C00000"/>
                </a:solidFill>
                <a:latin typeface="Arial Black" panose="020B0A04020102020204" pitchFamily="34" charset="0"/>
              </a:rPr>
              <a:t>Fish</a:t>
            </a:r>
            <a:r>
              <a:rPr lang="en-CA" sz="2400" b="1" dirty="0">
                <a:ln>
                  <a:solidFill>
                    <a:sysClr val="windowText" lastClr="000000"/>
                  </a:solidFill>
                </a:ln>
                <a:solidFill>
                  <a:srgbClr val="996633"/>
                </a:solidFill>
              </a:rPr>
              <a:t> Symbol?</a:t>
            </a:r>
            <a:r>
              <a:rPr lang="en-CA" sz="2400" b="1" dirty="0">
                <a:solidFill>
                  <a:srgbClr val="996633"/>
                </a:solidFill>
              </a:rPr>
              <a:t>.</a:t>
            </a:r>
          </a:p>
        </p:txBody>
      </p:sp>
      <p:pic>
        <p:nvPicPr>
          <p:cNvPr id="5" name="Picture 4" descr="http://www.crystalinks.com/dagon2.jpg">
            <a:extLst>
              <a:ext uri="{FF2B5EF4-FFF2-40B4-BE49-F238E27FC236}">
                <a16:creationId xmlns:a16="http://schemas.microsoft.com/office/drawing/2014/main" xmlns="" id="{B40DA7A5-5896-4690-BBA3-F3F933294F68}"/>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22788" y="3773056"/>
            <a:ext cx="2475865" cy="2860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05D3C95D-29F1-41E1-A1D1-54B75EDB4D6D}"/>
              </a:ext>
            </a:extLst>
          </p:cNvPr>
          <p:cNvSpPr/>
          <p:nvPr/>
        </p:nvSpPr>
        <p:spPr>
          <a:xfrm>
            <a:off x="1451118" y="1118188"/>
            <a:ext cx="9442172" cy="2288306"/>
          </a:xfrm>
          <a:prstGeom prst="roundRect">
            <a:avLst>
              <a:gd name="adj" fmla="val 50000"/>
            </a:avLst>
          </a:prstGeom>
          <a:solidFill>
            <a:srgbClr val="FFFF00"/>
          </a:solidFill>
          <a:ln w="57150">
            <a:solidFill>
              <a:srgbClr val="7030A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a:solidFill>
                  <a:srgbClr val="002060"/>
                </a:solidFill>
              </a:rPr>
              <a:t>Dagon is a pagan god of the Philistines and Phoenicia. </a:t>
            </a:r>
            <a:br>
              <a:rPr lang="en-CA" sz="2400" b="1" dirty="0">
                <a:solidFill>
                  <a:srgbClr val="002060"/>
                </a:solidFill>
              </a:rPr>
            </a:br>
            <a:r>
              <a:rPr lang="en-CA" sz="2400" b="1" dirty="0">
                <a:solidFill>
                  <a:srgbClr val="002060"/>
                </a:solidFill>
              </a:rPr>
              <a:t>It is recorded they believed Dagon was </a:t>
            </a:r>
            <a:br>
              <a:rPr lang="en-CA" sz="2400" b="1" dirty="0">
                <a:solidFill>
                  <a:srgbClr val="002060"/>
                </a:solidFill>
              </a:rPr>
            </a:br>
            <a:r>
              <a:rPr lang="en-CA" sz="2400" b="1" dirty="0">
                <a:solidFill>
                  <a:srgbClr val="002060"/>
                </a:solidFill>
              </a:rPr>
              <a:t>the father of </a:t>
            </a:r>
            <a:r>
              <a:rPr lang="en-CA" sz="2400" b="1" dirty="0" err="1">
                <a:solidFill>
                  <a:srgbClr val="002060"/>
                </a:solidFill>
              </a:rPr>
              <a:t>Aleyan</a:t>
            </a:r>
            <a:r>
              <a:rPr lang="en-CA" sz="2400" b="1" dirty="0">
                <a:solidFill>
                  <a:srgbClr val="002060"/>
                </a:solidFill>
              </a:rPr>
              <a:t> (Baal). </a:t>
            </a:r>
          </a:p>
          <a:p>
            <a:pPr algn="ctr"/>
            <a:r>
              <a:rPr lang="en-CA" sz="2400" b="1" dirty="0">
                <a:solidFill>
                  <a:srgbClr val="002060"/>
                </a:solidFill>
              </a:rPr>
              <a:t>Note: the Hebrew word for fish is – </a:t>
            </a:r>
            <a:r>
              <a:rPr lang="en-CA" sz="2400" b="1" dirty="0" err="1">
                <a:solidFill>
                  <a:srgbClr val="FF0000"/>
                </a:solidFill>
              </a:rPr>
              <a:t>dag</a:t>
            </a:r>
            <a:r>
              <a:rPr lang="en-CA" sz="2400" b="1" dirty="0">
                <a:solidFill>
                  <a:srgbClr val="FF0000"/>
                </a:solidFill>
              </a:rPr>
              <a:t>. </a:t>
            </a:r>
            <a:br>
              <a:rPr lang="en-CA" sz="2400" b="1" dirty="0">
                <a:solidFill>
                  <a:srgbClr val="FF0000"/>
                </a:solidFill>
              </a:rPr>
            </a:br>
            <a:r>
              <a:rPr lang="en-CA" sz="2400" b="1" dirty="0">
                <a:solidFill>
                  <a:srgbClr val="FF0000"/>
                </a:solidFill>
              </a:rPr>
              <a:t>There is more on the name – </a:t>
            </a:r>
            <a:r>
              <a:rPr lang="en-CA" sz="2400" b="1" u="sng" dirty="0">
                <a:solidFill>
                  <a:schemeClr val="bg1"/>
                </a:solidFill>
              </a:rPr>
              <a:t>ICHTHYS</a:t>
            </a:r>
            <a:r>
              <a:rPr lang="en-CA" sz="2400" b="1" dirty="0">
                <a:solidFill>
                  <a:srgbClr val="FF0000"/>
                </a:solidFill>
              </a:rPr>
              <a:t> – near the end.  </a:t>
            </a:r>
          </a:p>
        </p:txBody>
      </p:sp>
      <p:sp>
        <p:nvSpPr>
          <p:cNvPr id="8" name="Slide Number Placeholder 7">
            <a:extLst>
              <a:ext uri="{FF2B5EF4-FFF2-40B4-BE49-F238E27FC236}">
                <a16:creationId xmlns:a16="http://schemas.microsoft.com/office/drawing/2014/main" xmlns="" id="{B0BCA3D8-B3D9-4386-A8F9-D33E058345D4}"/>
              </a:ext>
            </a:extLst>
          </p:cNvPr>
          <p:cNvSpPr>
            <a:spLocks noGrp="1"/>
          </p:cNvSpPr>
          <p:nvPr>
            <p:ph type="sldNum" sz="quarter" idx="12"/>
          </p:nvPr>
        </p:nvSpPr>
        <p:spPr>
          <a:xfrm>
            <a:off x="5915025" y="6460282"/>
            <a:ext cx="3105150" cy="293665"/>
          </a:xfrm>
        </p:spPr>
        <p:txBody>
          <a:bodyPr/>
          <a:lstStyle/>
          <a:p>
            <a:fld id="{D57F1E4F-1CFF-5643-939E-217C01CDF565}" type="slidenum">
              <a:rPr lang="en-US" sz="1600" smtClean="0">
                <a:solidFill>
                  <a:schemeClr val="bg1"/>
                </a:solidFill>
              </a:rPr>
              <a:pPr/>
              <a:t>10</a:t>
            </a:fld>
            <a:endParaRPr lang="en-US" sz="1600" dirty="0">
              <a:solidFill>
                <a:schemeClr val="bg1"/>
              </a:solidFill>
            </a:endParaRPr>
          </a:p>
        </p:txBody>
      </p:sp>
      <p:pic>
        <p:nvPicPr>
          <p:cNvPr id="1028" name="Picture 4" descr="C:\Users\Rae\Desktop\fish symbol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7578" y="4074680"/>
            <a:ext cx="5715000" cy="22574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9" name="Picture 5" descr="C:\Users\Rae\Desktop\fish symbol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8893" y="5201372"/>
            <a:ext cx="2952750" cy="15525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30" name="Picture 6" descr="C:\Users\Rae\Desktop\fish symbol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18893" y="3578523"/>
            <a:ext cx="2962275" cy="15430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6496DDE0-3442-4F90-8996-74835287F69D}"/>
              </a:ext>
            </a:extLst>
          </p:cNvPr>
          <p:cNvSpPr/>
          <p:nvPr/>
        </p:nvSpPr>
        <p:spPr>
          <a:xfrm>
            <a:off x="9994902" y="1838041"/>
            <a:ext cx="1947714" cy="651162"/>
          </a:xfrm>
          <a:prstGeom prst="wedgeRoundRectCallout">
            <a:avLst>
              <a:gd name="adj1" fmla="val -141037"/>
              <a:gd name="adj2" fmla="val 19866"/>
              <a:gd name="adj3" fmla="val 16667"/>
            </a:avLst>
          </a:prstGeom>
          <a:solidFill>
            <a:schemeClr val="accent3">
              <a:lumMod val="40000"/>
              <a:lumOff val="60000"/>
            </a:schemeClr>
          </a:solidFill>
          <a:ln>
            <a:solidFill>
              <a:srgbClr val="9966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3200" dirty="0" err="1">
                <a:solidFill>
                  <a:srgbClr val="FF0000"/>
                </a:solidFill>
              </a:rPr>
              <a:t>Aleyan</a:t>
            </a:r>
            <a:r>
              <a:rPr lang="en-CA" sz="3200" dirty="0">
                <a:solidFill>
                  <a:srgbClr val="FF0000"/>
                </a:solidFill>
              </a:rPr>
              <a:t>?</a:t>
            </a:r>
          </a:p>
        </p:txBody>
      </p:sp>
    </p:spTree>
    <p:extLst>
      <p:ext uri="{BB962C8B-B14F-4D97-AF65-F5344CB8AC3E}">
        <p14:creationId xmlns:p14="http://schemas.microsoft.com/office/powerpoint/2010/main" val="37936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028" name="Picture 4" descr="C:\Users\Rae\Desktop\dagon 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2225" y="437041"/>
            <a:ext cx="2670175" cy="61531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8CAD0252-DD7C-4EF4-8509-77092E89A732}"/>
              </a:ext>
            </a:extLst>
          </p:cNvPr>
          <p:cNvSpPr/>
          <p:nvPr/>
        </p:nvSpPr>
        <p:spPr>
          <a:xfrm>
            <a:off x="63061" y="262641"/>
            <a:ext cx="6309164" cy="3279345"/>
          </a:xfrm>
          <a:prstGeom prst="roundRect">
            <a:avLst>
              <a:gd name="adj" fmla="val 11885"/>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2060"/>
                </a:solidFill>
                <a:effectLst/>
                <a:uLnTx/>
                <a:uFillTx/>
                <a:latin typeface="Century Gothic"/>
                <a:ea typeface="+mn-ea"/>
                <a:cs typeface="+mn-cs"/>
              </a:rPr>
              <a:t>           First mention of </a:t>
            </a:r>
            <a:r>
              <a:rPr kumimoji="0" lang="en-CA" sz="2800" b="1" i="0" u="none" strike="noStrike" kern="1200" cap="none" spc="0" normalizeH="0" baseline="0" noProof="0" dirty="0">
                <a:ln>
                  <a:noFill/>
                </a:ln>
                <a:solidFill>
                  <a:srgbClr val="C00000"/>
                </a:solidFill>
                <a:effectLst/>
                <a:uLnTx/>
                <a:uFillTx/>
                <a:latin typeface="Century Gothic"/>
                <a:ea typeface="+mn-ea"/>
                <a:cs typeface="+mn-cs"/>
              </a:rPr>
              <a:t>Dagon</a:t>
            </a:r>
            <a:r>
              <a:rPr kumimoji="0" lang="en-CA" sz="2800" b="1" i="0" u="none" strike="noStrike" kern="1200" cap="none" spc="0" normalizeH="0" baseline="0" noProof="0" dirty="0">
                <a:ln>
                  <a:noFill/>
                </a:ln>
                <a:solidFill>
                  <a:srgbClr val="002060"/>
                </a:solidFill>
                <a:effectLst/>
                <a:uLnTx/>
                <a:uFillTx/>
                <a:latin typeface="Century Gothic"/>
                <a:ea typeface="+mn-ea"/>
                <a:cs typeface="+mn-cs"/>
              </a:rPr>
              <a:t> </a:t>
            </a:r>
            <a:br>
              <a:rPr kumimoji="0" lang="en-CA" sz="2800" b="1" i="0" u="none" strike="noStrike" kern="1200" cap="none" spc="0" normalizeH="0" baseline="0" noProof="0" dirty="0">
                <a:ln>
                  <a:noFill/>
                </a:ln>
                <a:solidFill>
                  <a:srgbClr val="002060"/>
                </a:solidFill>
                <a:effectLst/>
                <a:uLnTx/>
                <a:uFillTx/>
                <a:latin typeface="Century Gothic"/>
                <a:ea typeface="+mn-ea"/>
                <a:cs typeface="+mn-cs"/>
              </a:rPr>
            </a:br>
            <a:r>
              <a:rPr kumimoji="0" lang="en-CA"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CA" sz="2800" b="1" i="0" u="none" strike="noStrike" kern="1200" cap="none" spc="0" normalizeH="0" baseline="0" noProof="0" dirty="0">
                <a:ln>
                  <a:noFill/>
                </a:ln>
                <a:solidFill>
                  <a:srgbClr val="C00000"/>
                </a:solidFill>
                <a:effectLst/>
                <a:uLnTx/>
                <a:uFillTx/>
                <a:latin typeface="Century Gothic"/>
                <a:ea typeface="+mn-ea"/>
                <a:cs typeface="+mn-cs"/>
              </a:rPr>
              <a:t>our mighty one</a:t>
            </a:r>
            <a:r>
              <a:rPr kumimoji="0" lang="en-CA" sz="2800" b="1" i="0" u="none" strike="noStrike" kern="1200" cap="none" spc="0" normalizeH="0" baseline="0" noProof="0" dirty="0">
                <a:ln>
                  <a:noFill/>
                </a:ln>
                <a:solidFill>
                  <a:srgbClr val="002060"/>
                </a:solidFill>
                <a:effectLst/>
                <a:uLnTx/>
                <a:uFillTx/>
                <a:latin typeface="Century Gothic"/>
                <a:ea typeface="+mn-ea"/>
                <a:cs typeface="+mn-cs"/>
              </a:rPr>
              <a:t>”) </a:t>
            </a:r>
            <a:br>
              <a:rPr kumimoji="0" lang="en-CA" sz="2800" b="1" i="0" u="none" strike="noStrike" kern="1200" cap="none" spc="0" normalizeH="0" baseline="0" noProof="0" dirty="0">
                <a:ln>
                  <a:noFill/>
                </a:ln>
                <a:solidFill>
                  <a:srgbClr val="002060"/>
                </a:solidFill>
                <a:effectLst/>
                <a:uLnTx/>
                <a:uFillTx/>
                <a:latin typeface="Century Gothic"/>
                <a:ea typeface="+mn-ea"/>
                <a:cs typeface="+mn-cs"/>
              </a:rPr>
            </a:br>
            <a:r>
              <a:rPr kumimoji="0" lang="en-CA" sz="2800" b="1" i="0" u="none" strike="noStrike" kern="1200" cap="none" spc="0" normalizeH="0" baseline="0" noProof="0" dirty="0">
                <a:ln>
                  <a:noFill/>
                </a:ln>
                <a:solidFill>
                  <a:srgbClr val="002060"/>
                </a:solidFill>
                <a:effectLst/>
                <a:uLnTx/>
                <a:uFillTx/>
                <a:latin typeface="Century Gothic"/>
                <a:ea typeface="+mn-ea"/>
                <a:cs typeface="+mn-cs"/>
              </a:rPr>
              <a:t>is found</a:t>
            </a:r>
            <a:r>
              <a:rPr lang="en-CA" sz="2800" b="1" dirty="0">
                <a:noFill/>
                <a:latin typeface="Century Gothic"/>
              </a:rPr>
              <a:t> </a:t>
            </a:r>
            <a:r>
              <a:rPr kumimoji="0" lang="en-CA" sz="2800" b="1" i="0" u="none" strike="noStrike" kern="1200" cap="none" spc="0" normalizeH="0" baseline="0" noProof="0" dirty="0">
                <a:ln>
                  <a:noFill/>
                </a:ln>
                <a:solidFill>
                  <a:srgbClr val="002060"/>
                </a:solidFill>
                <a:effectLst/>
                <a:uLnTx/>
                <a:uFillTx/>
                <a:latin typeface="Century Gothic"/>
                <a:ea typeface="+mn-ea"/>
                <a:cs typeface="+mn-cs"/>
              </a:rPr>
              <a:t>in </a:t>
            </a:r>
            <a:r>
              <a:rPr kumimoji="0" lang="en-CA" sz="2800" b="1" i="0" u="none" strike="noStrike" kern="1200" cap="none" spc="0" normalizeH="0" baseline="0" noProof="0" dirty="0">
                <a:ln>
                  <a:solidFill>
                    <a:prstClr val="black"/>
                  </a:solidFill>
                </a:ln>
                <a:solidFill>
                  <a:srgbClr val="00B050"/>
                </a:solidFill>
                <a:effectLst/>
                <a:uLnTx/>
                <a:uFillTx/>
                <a:latin typeface="Century Gothic"/>
                <a:ea typeface="+mn-ea"/>
                <a:cs typeface="+mn-cs"/>
              </a:rPr>
              <a:t>Judges 16.  </a:t>
            </a:r>
            <a:br>
              <a:rPr kumimoji="0" lang="en-CA" sz="2800" b="1" i="0" u="none" strike="noStrike" kern="1200" cap="none" spc="0" normalizeH="0" baseline="0" noProof="0" dirty="0">
                <a:ln>
                  <a:solidFill>
                    <a:prstClr val="black"/>
                  </a:solidFill>
                </a:ln>
                <a:solidFill>
                  <a:srgbClr val="00B050"/>
                </a:solidFill>
                <a:effectLst/>
                <a:uLnTx/>
                <a:uFillTx/>
                <a:latin typeface="Century Gothic"/>
                <a:ea typeface="+mn-ea"/>
                <a:cs typeface="+mn-cs"/>
              </a:rPr>
            </a:br>
            <a:r>
              <a:rPr kumimoji="0" lang="en-CA" sz="2800" b="1" i="0" u="none" strike="noStrike" kern="1200" cap="none" spc="0" normalizeH="0" baseline="0" noProof="0" dirty="0">
                <a:ln>
                  <a:noFill/>
                </a:ln>
                <a:solidFill>
                  <a:srgbClr val="002060"/>
                </a:solidFill>
                <a:effectLst/>
                <a:uLnTx/>
                <a:uFillTx/>
                <a:latin typeface="Century Gothic"/>
                <a:ea typeface="+mn-ea"/>
                <a:cs typeface="+mn-cs"/>
              </a:rPr>
              <a:t>There we read about how Samson was brought to entertain the Philistines at a festival for their </a:t>
            </a:r>
            <a:br>
              <a:rPr kumimoji="0" lang="en-CA" sz="2800" b="1" i="0" u="none" strike="noStrike" kern="1200" cap="none" spc="0" normalizeH="0" baseline="0" noProof="0" dirty="0">
                <a:ln>
                  <a:noFill/>
                </a:ln>
                <a:solidFill>
                  <a:srgbClr val="002060"/>
                </a:solidFill>
                <a:effectLst/>
                <a:uLnTx/>
                <a:uFillTx/>
                <a:latin typeface="Century Gothic"/>
                <a:ea typeface="+mn-ea"/>
                <a:cs typeface="+mn-cs"/>
              </a:rPr>
            </a:br>
            <a:r>
              <a:rPr kumimoji="0" lang="en-CA" sz="2800" b="1" i="0" u="none" strike="noStrike" kern="1200" cap="none" spc="0" normalizeH="0" baseline="0" noProof="0" dirty="0">
                <a:ln>
                  <a:noFill/>
                </a:ln>
                <a:solidFill>
                  <a:srgbClr val="C00000"/>
                </a:solidFill>
                <a:effectLst/>
                <a:uLnTx/>
                <a:uFillTx/>
                <a:latin typeface="Century Gothic"/>
                <a:ea typeface="+mn-ea"/>
                <a:cs typeface="+mn-cs"/>
              </a:rPr>
              <a:t>“mighty one.”</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839950" y="6455149"/>
            <a:ext cx="352050" cy="40285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 name="Arrow: Bent 1">
            <a:extLst>
              <a:ext uri="{FF2B5EF4-FFF2-40B4-BE49-F238E27FC236}">
                <a16:creationId xmlns:a16="http://schemas.microsoft.com/office/drawing/2014/main" xmlns="" id="{18A918F3-7697-44AF-8F7B-85E9820C2BA0}"/>
              </a:ext>
            </a:extLst>
          </p:cNvPr>
          <p:cNvSpPr/>
          <p:nvPr/>
        </p:nvSpPr>
        <p:spPr>
          <a:xfrm flipV="1">
            <a:off x="5050970" y="830317"/>
            <a:ext cx="1640569" cy="700362"/>
          </a:xfrm>
          <a:prstGeom prst="bentArrow">
            <a:avLst>
              <a:gd name="adj1" fmla="val 20538"/>
              <a:gd name="adj2" fmla="val 43759"/>
              <a:gd name="adj3" fmla="val 50000"/>
              <a:gd name="adj4" fmla="val 85269"/>
            </a:avLst>
          </a:prstGeom>
          <a:gradFill flip="none" rotWithShape="1">
            <a:gsLst>
              <a:gs pos="0">
                <a:schemeClr val="bg1"/>
              </a:gs>
              <a:gs pos="58000">
                <a:srgbClr val="FFC000"/>
              </a:gs>
              <a:gs pos="100000">
                <a:schemeClr val="accent1">
                  <a:lumMod val="30000"/>
                  <a:lumOff val="70000"/>
                </a:schemeClr>
              </a:gs>
            </a:gsLst>
            <a:lin ang="0" scaled="1"/>
            <a:tileRect/>
          </a:gradFill>
          <a:ln>
            <a:solidFill>
              <a:schemeClr val="accent6">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2" descr="C:\Users\Rae\Desktop\dagon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4909" y="3837889"/>
            <a:ext cx="2979453" cy="281868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7" name="Picture 3" descr="C:\Users\Rae\Desktop\dagon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34794" y="535440"/>
            <a:ext cx="2753184" cy="30065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floatingimageid">
            <a:hlinkClick r:id="rId5" tgtFrame="&quot;_blank&quot;"/>
            <a:extLst>
              <a:ext uri="{FF2B5EF4-FFF2-40B4-BE49-F238E27FC236}">
                <a16:creationId xmlns:a16="http://schemas.microsoft.com/office/drawing/2014/main" xmlns="" id="{7F3C7978-8B3B-48BE-9D10-BC2050C9C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58052" y="3837889"/>
            <a:ext cx="2280285" cy="2818685"/>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2">
            <a:extLst>
              <a:ext uri="{FF2B5EF4-FFF2-40B4-BE49-F238E27FC236}">
                <a16:creationId xmlns:a16="http://schemas.microsoft.com/office/drawing/2014/main" xmlns="" id="{8CAD0252-DD7C-4EF4-8509-77092E89A732}"/>
              </a:ext>
            </a:extLst>
          </p:cNvPr>
          <p:cNvSpPr/>
          <p:nvPr/>
        </p:nvSpPr>
        <p:spPr>
          <a:xfrm>
            <a:off x="9234152" y="4258573"/>
            <a:ext cx="2715188" cy="2237327"/>
          </a:xfrm>
          <a:prstGeom prst="roundRect">
            <a:avLst>
              <a:gd name="adj" fmla="val 0"/>
            </a:avLst>
          </a:prstGeom>
          <a:solidFill>
            <a:schemeClr val="accent4">
              <a:lumMod val="40000"/>
              <a:lumOff val="60000"/>
            </a:schemeClr>
          </a:solidFill>
          <a:ln w="57150">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b="1" dirty="0">
                <a:ln>
                  <a:solidFill>
                    <a:sysClr val="windowText" lastClr="000000"/>
                  </a:solidFill>
                </a:ln>
                <a:solidFill>
                  <a:srgbClr val="FF0000"/>
                </a:solidFill>
              </a:rPr>
              <a:t>See any similarities between the two?</a:t>
            </a:r>
            <a:endParaRPr lang="en-CA" sz="3600" b="1" dirty="0">
              <a:solidFill>
                <a:srgbClr val="996633"/>
              </a:solidFill>
            </a:endParaRPr>
          </a:p>
        </p:txBody>
      </p:sp>
    </p:spTree>
    <p:extLst>
      <p:ext uri="{BB962C8B-B14F-4D97-AF65-F5344CB8AC3E}">
        <p14:creationId xmlns:p14="http://schemas.microsoft.com/office/powerpoint/2010/main" val="245749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1591722" y="277868"/>
            <a:ext cx="9081581" cy="651162"/>
          </a:xfrm>
          <a:prstGeom prst="roundRect">
            <a:avLst>
              <a:gd name="adj" fmla="val 42930"/>
            </a:avLst>
          </a:prstGeom>
          <a:solidFill>
            <a:schemeClr val="tx2">
              <a:lumMod val="60000"/>
              <a:lumOff val="40000"/>
            </a:schemeClr>
          </a:solidFill>
          <a:ln w="57150">
            <a:solidFill>
              <a:schemeClr val="accent1">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a:solidFill>
                  <a:srgbClr val="002060"/>
                </a:solidFill>
              </a:rPr>
              <a:t>The </a:t>
            </a:r>
            <a:r>
              <a:rPr lang="en-CA" sz="2400" b="1" dirty="0">
                <a:solidFill>
                  <a:srgbClr val="C00000"/>
                </a:solidFill>
              </a:rPr>
              <a:t>Dagon</a:t>
            </a:r>
            <a:r>
              <a:rPr lang="en-CA" sz="2400" b="1" dirty="0">
                <a:solidFill>
                  <a:srgbClr val="002060"/>
                </a:solidFill>
              </a:rPr>
              <a:t> connection - to Saul, to – </a:t>
            </a:r>
            <a:r>
              <a:rPr lang="en-CA" sz="2400" b="1" dirty="0">
                <a:solidFill>
                  <a:srgbClr val="C00000"/>
                </a:solidFill>
              </a:rPr>
              <a:t>“Christianity”!</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839950" y="6455149"/>
            <a:ext cx="352050" cy="402851"/>
          </a:xfrm>
        </p:spPr>
        <p:txBody>
          <a:bodyPr/>
          <a:lstStyle/>
          <a:p>
            <a:fld id="{D57F1E4F-1CFF-5643-939E-217C01CDF565}" type="slidenum">
              <a:rPr lang="en-US" sz="1200" smtClean="0">
                <a:solidFill>
                  <a:schemeClr val="bg1"/>
                </a:solidFill>
              </a:rPr>
              <a:pPr/>
              <a:t>12</a:t>
            </a:fld>
            <a:endParaRPr lang="en-US" sz="1200" dirty="0">
              <a:solidFill>
                <a:schemeClr val="bg1"/>
              </a:solidFill>
            </a:endParaRP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521853" y="1223820"/>
            <a:ext cx="11148291" cy="2623127"/>
          </a:xfrm>
          <a:prstGeom prst="roundRect">
            <a:avLst>
              <a:gd name="adj" fmla="val 42930"/>
            </a:avLst>
          </a:prstGeom>
          <a:solidFill>
            <a:schemeClr val="tx2">
              <a:lumMod val="60000"/>
              <a:lumOff val="4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a:ln>
                  <a:solidFill>
                    <a:schemeClr val="bg1"/>
                  </a:solidFill>
                </a:ln>
                <a:solidFill>
                  <a:srgbClr val="00B050"/>
                </a:solidFill>
                <a:latin typeface="Georgia" panose="02040502050405020303" pitchFamily="18" charset="0"/>
              </a:rPr>
              <a:t>1 Chron 10:10 </a:t>
            </a:r>
          </a:p>
          <a:p>
            <a:pPr algn="ctr"/>
            <a:r>
              <a:rPr lang="en-CA" sz="2400" dirty="0">
                <a:solidFill>
                  <a:srgbClr val="002060"/>
                </a:solidFill>
                <a:latin typeface="Georgia" panose="02040502050405020303" pitchFamily="18" charset="0"/>
              </a:rPr>
              <a:t>King Saul and his sons perished in a battle with the Philistines.  Saul was beheaded the following day and </a:t>
            </a:r>
            <a:r>
              <a:rPr lang="en-CA" sz="2400" u="sng" dirty="0">
                <a:solidFill>
                  <a:srgbClr val="002060"/>
                </a:solidFill>
                <a:latin typeface="Georgia" panose="02040502050405020303" pitchFamily="18" charset="0"/>
              </a:rPr>
              <a:t>his head bein</a:t>
            </a:r>
            <a:r>
              <a:rPr lang="en-CA" sz="2400" dirty="0">
                <a:solidFill>
                  <a:srgbClr val="002060"/>
                </a:solidFill>
                <a:latin typeface="Georgia" panose="02040502050405020303" pitchFamily="18" charset="0"/>
              </a:rPr>
              <a:t>g </a:t>
            </a:r>
            <a:r>
              <a:rPr lang="en-CA" sz="2400" u="sng" dirty="0">
                <a:solidFill>
                  <a:srgbClr val="002060"/>
                </a:solidFill>
                <a:latin typeface="Georgia" panose="02040502050405020303" pitchFamily="18" charset="0"/>
              </a:rPr>
              <a:t>removed</a:t>
            </a:r>
            <a:r>
              <a:rPr lang="en-CA" sz="2400" dirty="0">
                <a:solidFill>
                  <a:srgbClr val="002060"/>
                </a:solidFill>
                <a:latin typeface="Georgia" panose="02040502050405020303" pitchFamily="18" charset="0"/>
              </a:rPr>
              <a:t>, they fastened it </a:t>
            </a:r>
            <a:br>
              <a:rPr lang="en-CA" sz="2400" dirty="0">
                <a:solidFill>
                  <a:srgbClr val="002060"/>
                </a:solidFill>
                <a:latin typeface="Georgia" panose="02040502050405020303" pitchFamily="18" charset="0"/>
              </a:rPr>
            </a:br>
            <a:r>
              <a:rPr lang="en-CA" sz="2400" dirty="0">
                <a:solidFill>
                  <a:srgbClr val="002060"/>
                </a:solidFill>
                <a:latin typeface="Georgia" panose="02040502050405020303" pitchFamily="18" charset="0"/>
              </a:rPr>
              <a:t>in the temple of </a:t>
            </a:r>
            <a:r>
              <a:rPr lang="en-CA" sz="2400" dirty="0">
                <a:solidFill>
                  <a:srgbClr val="C00000"/>
                </a:solidFill>
                <a:latin typeface="Georgia" panose="02040502050405020303" pitchFamily="18" charset="0"/>
              </a:rPr>
              <a:t>Dagon</a:t>
            </a:r>
            <a:r>
              <a:rPr lang="en-CA" sz="2400" dirty="0">
                <a:solidFill>
                  <a:srgbClr val="002060"/>
                </a:solidFill>
                <a:latin typeface="Georgia" panose="02040502050405020303" pitchFamily="18" charset="0"/>
              </a:rPr>
              <a:t> along with Saul’s armor.</a:t>
            </a:r>
          </a:p>
          <a:p>
            <a:pPr algn="ctr"/>
            <a:endParaRPr lang="en-CA" sz="1200" b="1" dirty="0">
              <a:solidFill>
                <a:srgbClr val="002060"/>
              </a:solidFill>
            </a:endParaRPr>
          </a:p>
          <a:p>
            <a:pPr algn="ctr"/>
            <a:r>
              <a:rPr lang="en-US" sz="2400" dirty="0">
                <a:solidFill>
                  <a:srgbClr val="008080"/>
                </a:solidFill>
                <a:latin typeface="Georgia" panose="02040502050405020303" pitchFamily="18" charset="0"/>
              </a:rPr>
              <a:t>1Sa 31:10</a:t>
            </a:r>
            <a:r>
              <a:rPr lang="en-US" sz="2400" dirty="0">
                <a:solidFill>
                  <a:prstClr val="black"/>
                </a:solidFill>
                <a:latin typeface="Georgia" panose="02040502050405020303" pitchFamily="18" charset="0"/>
              </a:rPr>
              <a:t>  </a:t>
            </a:r>
            <a:r>
              <a:rPr lang="en-US" sz="2400" dirty="0">
                <a:solidFill>
                  <a:schemeClr val="accent5">
                    <a:lumMod val="75000"/>
                  </a:schemeClr>
                </a:solidFill>
                <a:latin typeface="Georgia" panose="02040502050405020303" pitchFamily="18" charset="0"/>
              </a:rPr>
              <a:t>And they placed his </a:t>
            </a:r>
            <a:r>
              <a:rPr lang="en-US" sz="2400" dirty="0" err="1">
                <a:solidFill>
                  <a:schemeClr val="accent5">
                    <a:lumMod val="75000"/>
                  </a:schemeClr>
                </a:solidFill>
                <a:latin typeface="Georgia" panose="02040502050405020303" pitchFamily="18" charset="0"/>
              </a:rPr>
              <a:t>armour</a:t>
            </a:r>
            <a:r>
              <a:rPr lang="en-US" sz="2400" dirty="0">
                <a:solidFill>
                  <a:schemeClr val="accent5">
                    <a:lumMod val="75000"/>
                  </a:schemeClr>
                </a:solidFill>
                <a:latin typeface="Georgia" panose="02040502050405020303" pitchFamily="18" charset="0"/>
              </a:rPr>
              <a:t> in the house of the </a:t>
            </a:r>
            <a:r>
              <a:rPr lang="en-US" sz="2400" b="1" u="sng" dirty="0">
                <a:ln>
                  <a:solidFill>
                    <a:sysClr val="windowText" lastClr="000000"/>
                  </a:solidFill>
                </a:ln>
                <a:solidFill>
                  <a:schemeClr val="accent5">
                    <a:lumMod val="75000"/>
                  </a:schemeClr>
                </a:solidFill>
                <a:latin typeface="Georgia" panose="02040502050405020303" pitchFamily="18" charset="0"/>
              </a:rPr>
              <a:t>Ashtaroth</a:t>
            </a:r>
            <a:r>
              <a:rPr lang="en-US" sz="2400" b="1" dirty="0">
                <a:ln>
                  <a:solidFill>
                    <a:sysClr val="windowText" lastClr="000000"/>
                  </a:solidFill>
                </a:ln>
                <a:solidFill>
                  <a:schemeClr val="accent5">
                    <a:lumMod val="75000"/>
                  </a:schemeClr>
                </a:solidFill>
                <a:latin typeface="Georgia" panose="02040502050405020303" pitchFamily="18" charset="0"/>
              </a:rPr>
              <a:t>,</a:t>
            </a:r>
            <a:r>
              <a:rPr lang="en-US" sz="2400" dirty="0">
                <a:solidFill>
                  <a:schemeClr val="accent5">
                    <a:lumMod val="75000"/>
                  </a:schemeClr>
                </a:solidFill>
                <a:latin typeface="Georgia" panose="02040502050405020303" pitchFamily="18" charset="0"/>
              </a:rPr>
              <a:t> </a:t>
            </a:r>
            <a:br>
              <a:rPr lang="en-US" sz="2400" dirty="0">
                <a:solidFill>
                  <a:schemeClr val="accent5">
                    <a:lumMod val="75000"/>
                  </a:schemeClr>
                </a:solidFill>
                <a:latin typeface="Georgia" panose="02040502050405020303" pitchFamily="18" charset="0"/>
              </a:rPr>
            </a:br>
            <a:r>
              <a:rPr lang="en-US" sz="2400" dirty="0">
                <a:solidFill>
                  <a:schemeClr val="accent5">
                    <a:lumMod val="75000"/>
                  </a:schemeClr>
                </a:solidFill>
                <a:latin typeface="Georgia" panose="02040502050405020303" pitchFamily="18" charset="0"/>
              </a:rPr>
              <a:t>       and they fastened his body to the wall of </a:t>
            </a:r>
            <a:r>
              <a:rPr lang="en-US" sz="2400" dirty="0" err="1">
                <a:solidFill>
                  <a:schemeClr val="accent5">
                    <a:lumMod val="75000"/>
                  </a:schemeClr>
                </a:solidFill>
                <a:latin typeface="Georgia" panose="02040502050405020303" pitchFamily="18" charset="0"/>
              </a:rPr>
              <a:t>Bĕyth</a:t>
            </a:r>
            <a:r>
              <a:rPr lang="en-US" sz="2400" dirty="0">
                <a:solidFill>
                  <a:schemeClr val="accent5">
                    <a:lumMod val="75000"/>
                  </a:schemeClr>
                </a:solidFill>
                <a:latin typeface="Georgia" panose="02040502050405020303" pitchFamily="18" charset="0"/>
              </a:rPr>
              <a:t> Shan. </a:t>
            </a:r>
            <a:r>
              <a:rPr lang="en-CA" sz="2400" b="1" dirty="0">
                <a:solidFill>
                  <a:schemeClr val="accent5">
                    <a:lumMod val="75000"/>
                  </a:schemeClr>
                </a:solidFill>
              </a:rPr>
              <a:t> </a:t>
            </a:r>
          </a:p>
        </p:txBody>
      </p:sp>
      <p:sp>
        <p:nvSpPr>
          <p:cNvPr id="5" name="Rectangle: Rounded Corners 4">
            <a:extLst>
              <a:ext uri="{FF2B5EF4-FFF2-40B4-BE49-F238E27FC236}">
                <a16:creationId xmlns:a16="http://schemas.microsoft.com/office/drawing/2014/main" xmlns="" id="{7ADA8506-6B29-4871-9FB9-B37540900363}"/>
              </a:ext>
            </a:extLst>
          </p:cNvPr>
          <p:cNvSpPr/>
          <p:nvPr/>
        </p:nvSpPr>
        <p:spPr>
          <a:xfrm>
            <a:off x="628174" y="4114024"/>
            <a:ext cx="11008677" cy="2466108"/>
          </a:xfrm>
          <a:prstGeom prst="roundRect">
            <a:avLst>
              <a:gd name="adj" fmla="val 44382"/>
            </a:avLst>
          </a:prstGeom>
          <a:solidFill>
            <a:schemeClr val="tx2">
              <a:lumMod val="60000"/>
              <a:lumOff val="4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dirty="0">
                <a:solidFill>
                  <a:srgbClr val="0070C0"/>
                </a:solidFill>
              </a:rPr>
              <a:t>Ashtoreth was a </a:t>
            </a:r>
            <a:r>
              <a:rPr lang="en-CA" sz="2400" b="1" u="sng" dirty="0">
                <a:solidFill>
                  <a:srgbClr val="C00000"/>
                </a:solidFill>
              </a:rPr>
              <a:t>war </a:t>
            </a:r>
            <a:r>
              <a:rPr lang="en-CA" sz="2400" b="1" dirty="0">
                <a:solidFill>
                  <a:srgbClr val="C00000"/>
                </a:solidFill>
              </a:rPr>
              <a:t>g</a:t>
            </a:r>
            <a:r>
              <a:rPr lang="en-CA" sz="2400" b="1" u="sng" dirty="0">
                <a:solidFill>
                  <a:srgbClr val="C00000"/>
                </a:solidFill>
              </a:rPr>
              <a:t>oddess</a:t>
            </a:r>
            <a:r>
              <a:rPr lang="en-CA" sz="2400" b="1" dirty="0">
                <a:solidFill>
                  <a:srgbClr val="C00000"/>
                </a:solidFill>
              </a:rPr>
              <a:t> </a:t>
            </a:r>
            <a:r>
              <a:rPr lang="en-CA" sz="2400" dirty="0">
                <a:solidFill>
                  <a:srgbClr val="0070C0"/>
                </a:solidFill>
              </a:rPr>
              <a:t>of Assyria and Babylonia. Ashtaroth/Ashtoreth </a:t>
            </a:r>
            <a:r>
              <a:rPr lang="en-CA" sz="2000" dirty="0">
                <a:solidFill>
                  <a:schemeClr val="bg1"/>
                </a:solidFill>
              </a:rPr>
              <a:t>(Easter) </a:t>
            </a:r>
            <a:r>
              <a:rPr lang="en-CA" sz="2400" dirty="0">
                <a:solidFill>
                  <a:srgbClr val="0070C0"/>
                </a:solidFill>
              </a:rPr>
              <a:t>was the goddess of the Phoenicians. </a:t>
            </a:r>
            <a:br>
              <a:rPr lang="en-CA" sz="2400" dirty="0">
                <a:solidFill>
                  <a:srgbClr val="0070C0"/>
                </a:solidFill>
              </a:rPr>
            </a:br>
            <a:r>
              <a:rPr lang="en-CA" sz="2400" dirty="0">
                <a:solidFill>
                  <a:srgbClr val="FF0000"/>
                </a:solidFill>
              </a:rPr>
              <a:t>She was/is the goddess of sex and fertility. </a:t>
            </a:r>
            <a:r>
              <a:rPr lang="en-CA" sz="2400" dirty="0">
                <a:solidFill>
                  <a:srgbClr val="0070C0"/>
                </a:solidFill>
              </a:rPr>
              <a:t/>
            </a:r>
            <a:br>
              <a:rPr lang="en-CA" sz="2400" dirty="0">
                <a:solidFill>
                  <a:srgbClr val="0070C0"/>
                </a:solidFill>
              </a:rPr>
            </a:br>
            <a:r>
              <a:rPr lang="en-CA" sz="2400" dirty="0">
                <a:solidFill>
                  <a:srgbClr val="0070C0"/>
                </a:solidFill>
              </a:rPr>
              <a:t>Prostitution was a rite in the temple of this no-god. </a:t>
            </a:r>
          </a:p>
          <a:p>
            <a:pPr algn="ctr"/>
            <a:r>
              <a:rPr lang="en-CA" sz="2400" dirty="0">
                <a:solidFill>
                  <a:schemeClr val="bg1"/>
                </a:solidFill>
              </a:rPr>
              <a:t>Is there a devious sexual connection that we can see </a:t>
            </a:r>
            <a:r>
              <a:rPr lang="en-CA" sz="2400" u="sng" dirty="0">
                <a:solidFill>
                  <a:schemeClr val="bg1"/>
                </a:solidFill>
              </a:rPr>
              <a:t>toda</a:t>
            </a:r>
            <a:r>
              <a:rPr lang="en-CA" sz="2400" dirty="0">
                <a:solidFill>
                  <a:schemeClr val="bg1"/>
                </a:solidFill>
              </a:rPr>
              <a:t>y with </a:t>
            </a:r>
            <a:br>
              <a:rPr lang="en-CA" sz="2400" dirty="0">
                <a:solidFill>
                  <a:schemeClr val="bg1"/>
                </a:solidFill>
              </a:rPr>
            </a:br>
            <a:r>
              <a:rPr lang="en-CA" sz="2400" dirty="0">
                <a:solidFill>
                  <a:schemeClr val="bg1"/>
                </a:solidFill>
              </a:rPr>
              <a:t>the modern </a:t>
            </a:r>
            <a:r>
              <a:rPr lang="en-CA" sz="2400" b="1" dirty="0">
                <a:solidFill>
                  <a:srgbClr val="C00000"/>
                </a:solidFill>
              </a:rPr>
              <a:t>“Christian” </a:t>
            </a:r>
            <a:r>
              <a:rPr lang="en-CA" sz="2400" dirty="0">
                <a:solidFill>
                  <a:schemeClr val="bg1"/>
                </a:solidFill>
              </a:rPr>
              <a:t>fellowship of Dagon and Ashtoreth?</a:t>
            </a:r>
          </a:p>
        </p:txBody>
      </p:sp>
    </p:spTree>
    <p:extLst>
      <p:ext uri="{BB962C8B-B14F-4D97-AF65-F5344CB8AC3E}">
        <p14:creationId xmlns:p14="http://schemas.microsoft.com/office/powerpoint/2010/main" val="213961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839950" y="6455149"/>
            <a:ext cx="352050" cy="402851"/>
          </a:xfrm>
        </p:spPr>
        <p:txBody>
          <a:bodyPr/>
          <a:lstStyle/>
          <a:p>
            <a:fld id="{D57F1E4F-1CFF-5643-939E-217C01CDF565}" type="slidenum">
              <a:rPr lang="en-US" sz="1200" smtClean="0">
                <a:solidFill>
                  <a:schemeClr val="bg1"/>
                </a:solidFill>
              </a:rPr>
              <a:pPr/>
              <a:t>13</a:t>
            </a:fld>
            <a:endParaRPr lang="en-US" sz="1200" dirty="0">
              <a:solidFill>
                <a:schemeClr val="bg1"/>
              </a:solidFill>
            </a:endParaRPr>
          </a:p>
        </p:txBody>
      </p:sp>
      <p:pic>
        <p:nvPicPr>
          <p:cNvPr id="2" name="Picture 1">
            <a:extLst>
              <a:ext uri="{FF2B5EF4-FFF2-40B4-BE49-F238E27FC236}">
                <a16:creationId xmlns:a16="http://schemas.microsoft.com/office/drawing/2014/main" xmlns="" id="{9ADB9301-B42C-4BE7-A2A4-A095FA83E8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888" y="507296"/>
            <a:ext cx="11626223" cy="61492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Rounded Corners 3">
            <a:extLst>
              <a:ext uri="{FF2B5EF4-FFF2-40B4-BE49-F238E27FC236}">
                <a16:creationId xmlns:a16="http://schemas.microsoft.com/office/drawing/2014/main" xmlns="" id="{37B7A3EA-757E-4A5E-A598-FBFB5FA503BA}"/>
              </a:ext>
            </a:extLst>
          </p:cNvPr>
          <p:cNvSpPr/>
          <p:nvPr/>
        </p:nvSpPr>
        <p:spPr>
          <a:xfrm>
            <a:off x="193964" y="110837"/>
            <a:ext cx="11804072" cy="960582"/>
          </a:xfrm>
          <a:prstGeom prst="roundRect">
            <a:avLst>
              <a:gd name="adj" fmla="val 34936"/>
            </a:avLst>
          </a:prstGeom>
          <a:solidFill>
            <a:schemeClr val="accent4">
              <a:lumMod val="20000"/>
              <a:lumOff val="80000"/>
            </a:schemeClr>
          </a:solidFill>
          <a:ln w="76200">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solidFill>
                  <a:srgbClr val="C00000"/>
                </a:solidFill>
              </a:rPr>
              <a:t>This depicts the male and female anatomy for procreation. Please also note the 8 spoke wheel insignia of Shamash, (a direct reference to Ha Sa-Tan). </a:t>
            </a:r>
          </a:p>
        </p:txBody>
      </p:sp>
    </p:spTree>
    <p:extLst>
      <p:ext uri="{BB962C8B-B14F-4D97-AF65-F5344CB8AC3E}">
        <p14:creationId xmlns:p14="http://schemas.microsoft.com/office/powerpoint/2010/main" val="181442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776364" y="6455149"/>
            <a:ext cx="415636" cy="402851"/>
          </a:xfrm>
        </p:spPr>
        <p:txBody>
          <a:bodyPr/>
          <a:lstStyle/>
          <a:p>
            <a:fld id="{D57F1E4F-1CFF-5643-939E-217C01CDF565}" type="slidenum">
              <a:rPr lang="en-US" sz="1400" smtClean="0">
                <a:solidFill>
                  <a:schemeClr val="bg1"/>
                </a:solidFill>
              </a:rPr>
              <a:pPr/>
              <a:t>14</a:t>
            </a:fld>
            <a:endParaRPr lang="en-US" sz="1400" dirty="0">
              <a:solidFill>
                <a:schemeClr val="bg1"/>
              </a:solidFill>
            </a:endParaRP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2042160" y="264444"/>
            <a:ext cx="8107680" cy="1065973"/>
          </a:xfrm>
          <a:prstGeom prst="roundRect">
            <a:avLst>
              <a:gd name="adj" fmla="val 42930"/>
            </a:avLst>
          </a:prstGeom>
          <a:solidFill>
            <a:schemeClr val="accent4">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lvl="0" algn="ctr"/>
            <a:r>
              <a:rPr lang="en-CA" sz="2400" b="1" dirty="0" err="1">
                <a:solidFill>
                  <a:srgbClr val="0000FF"/>
                </a:solidFill>
              </a:rPr>
              <a:t>Cephering</a:t>
            </a:r>
            <a:r>
              <a:rPr lang="en-CA" sz="2400" b="1" dirty="0">
                <a:solidFill>
                  <a:srgbClr val="002060"/>
                </a:solidFill>
              </a:rPr>
              <a:t> - (connecting the dots!)</a:t>
            </a:r>
          </a:p>
          <a:p>
            <a:pPr algn="ctr"/>
            <a:r>
              <a:rPr lang="en-CA" sz="2400" b="1" dirty="0">
                <a:solidFill>
                  <a:srgbClr val="002060"/>
                </a:solidFill>
              </a:rPr>
              <a:t>Have you seen this identity before?  Look closely!</a:t>
            </a:r>
          </a:p>
        </p:txBody>
      </p:sp>
      <p:pic>
        <p:nvPicPr>
          <p:cNvPr id="2" name="Picture 1">
            <a:extLst>
              <a:ext uri="{FF2B5EF4-FFF2-40B4-BE49-F238E27FC236}">
                <a16:creationId xmlns:a16="http://schemas.microsoft.com/office/drawing/2014/main" xmlns="" id="{21D75F1E-E273-4D6F-81B4-EF931E2C17FA}"/>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21167623">
            <a:off x="172350" y="1461788"/>
            <a:ext cx="4435652" cy="41188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Rounded Corners 7">
            <a:extLst>
              <a:ext uri="{FF2B5EF4-FFF2-40B4-BE49-F238E27FC236}">
                <a16:creationId xmlns:a16="http://schemas.microsoft.com/office/drawing/2014/main" xmlns="" id="{2F3EFDE6-4F5E-4DB3-AC02-B5CD5450934F}"/>
              </a:ext>
            </a:extLst>
          </p:cNvPr>
          <p:cNvSpPr/>
          <p:nvPr/>
        </p:nvSpPr>
        <p:spPr>
          <a:xfrm>
            <a:off x="7891129" y="1708409"/>
            <a:ext cx="4093053" cy="2615377"/>
          </a:xfrm>
          <a:prstGeom prst="roundRect">
            <a:avLst>
              <a:gd name="adj" fmla="val 25496"/>
            </a:avLst>
          </a:prstGeom>
          <a:solidFill>
            <a:schemeClr val="accent2">
              <a:lumMod val="20000"/>
              <a:lumOff val="80000"/>
            </a:schemeClr>
          </a:solidFill>
          <a:ln w="57150">
            <a:solidFill>
              <a:srgbClr val="C0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i="1" dirty="0">
                <a:solidFill>
                  <a:srgbClr val="FF0000"/>
                </a:solidFill>
                <a:latin typeface="Comic Sans MS" panose="030F0702030302020204" pitchFamily="66" charset="0"/>
              </a:rPr>
              <a:t>Consider the </a:t>
            </a:r>
            <a:br>
              <a:rPr lang="en-CA" sz="2400" b="1" i="1" dirty="0">
                <a:solidFill>
                  <a:srgbClr val="FF0000"/>
                </a:solidFill>
                <a:latin typeface="Comic Sans MS" panose="030F0702030302020204" pitchFamily="66" charset="0"/>
              </a:rPr>
            </a:br>
            <a:r>
              <a:rPr lang="en-CA" sz="3200" b="1" i="1" u="sng" dirty="0">
                <a:ln>
                  <a:solidFill>
                    <a:sysClr val="windowText" lastClr="000000"/>
                  </a:solidFill>
                </a:ln>
                <a:solidFill>
                  <a:srgbClr val="FF0000"/>
                </a:solidFill>
                <a:latin typeface="Cooper Black" panose="0208090404030B020404" pitchFamily="18" charset="0"/>
              </a:rPr>
              <a:t>mother harlot</a:t>
            </a:r>
            <a:r>
              <a:rPr lang="en-CA" sz="3200" b="1" i="1" dirty="0">
                <a:ln>
                  <a:solidFill>
                    <a:sysClr val="windowText" lastClr="000000"/>
                  </a:solidFill>
                </a:ln>
                <a:solidFill>
                  <a:srgbClr val="FF0000"/>
                </a:solidFill>
                <a:latin typeface="Cooper Black" panose="0208090404030B020404" pitchFamily="18" charset="0"/>
              </a:rPr>
              <a:t>:</a:t>
            </a:r>
            <a:r>
              <a:rPr lang="en-CA" sz="3200" b="1" i="1" dirty="0">
                <a:solidFill>
                  <a:srgbClr val="FF0000"/>
                </a:solidFill>
                <a:latin typeface="Comic Sans MS" panose="030F0702030302020204" pitchFamily="66" charset="0"/>
              </a:rPr>
              <a:t> </a:t>
            </a:r>
            <a:r>
              <a:rPr lang="en-CA" sz="2400" b="1" i="1" dirty="0">
                <a:solidFill>
                  <a:srgbClr val="FF0000"/>
                </a:solidFill>
                <a:latin typeface="Comic Sans MS" panose="030F0702030302020204" pitchFamily="66" charset="0"/>
              </a:rPr>
              <a:t/>
            </a:r>
            <a:br>
              <a:rPr lang="en-CA" sz="2400" b="1" i="1" dirty="0">
                <a:solidFill>
                  <a:srgbClr val="FF0000"/>
                </a:solidFill>
                <a:latin typeface="Comic Sans MS" panose="030F0702030302020204" pitchFamily="66" charset="0"/>
              </a:rPr>
            </a:br>
            <a:r>
              <a:rPr lang="en-CA" sz="2400" dirty="0">
                <a:solidFill>
                  <a:sysClr val="windowText" lastClr="000000"/>
                </a:solidFill>
              </a:rPr>
              <a:t>Can it safely be said that Dagon is the face of </a:t>
            </a:r>
            <a:r>
              <a:rPr lang="en-CA" sz="2400" u="sng" dirty="0">
                <a:solidFill>
                  <a:sysClr val="windowText" lastClr="000000"/>
                </a:solidFill>
              </a:rPr>
              <a:t>modern da</a:t>
            </a:r>
            <a:r>
              <a:rPr lang="en-CA" sz="2400" dirty="0">
                <a:solidFill>
                  <a:sysClr val="windowText" lastClr="000000"/>
                </a:solidFill>
              </a:rPr>
              <a:t>y </a:t>
            </a:r>
            <a:r>
              <a:rPr lang="en-CA" sz="3200" b="1" dirty="0">
                <a:ln>
                  <a:solidFill>
                    <a:sysClr val="windowText" lastClr="000000"/>
                  </a:solidFill>
                </a:ln>
                <a:solidFill>
                  <a:srgbClr val="FF0000"/>
                </a:solidFill>
                <a:latin typeface="Cooper Black" panose="0208090404030B020404" pitchFamily="18" charset="0"/>
              </a:rPr>
              <a:t>Christianity?</a:t>
            </a:r>
          </a:p>
        </p:txBody>
      </p:sp>
      <p:pic>
        <p:nvPicPr>
          <p:cNvPr id="9" name="Picture 8">
            <a:extLst>
              <a:ext uri="{FF2B5EF4-FFF2-40B4-BE49-F238E27FC236}">
                <a16:creationId xmlns:a16="http://schemas.microsoft.com/office/drawing/2014/main" xmlns="" id="{B861F6B4-41DF-4299-8602-69152A0BF7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97040" y="4470435"/>
            <a:ext cx="3192061" cy="22721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4" descr="C:\Users\Rae\Desktop\fish symbol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3986" y="5366527"/>
            <a:ext cx="2857143" cy="11285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700DC03C-F8A0-4790-B671-E5B3A3F786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16513" y="2047579"/>
            <a:ext cx="2969386" cy="307780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Rectangle: Rounded Corners 7">
            <a:extLst>
              <a:ext uri="{FF2B5EF4-FFF2-40B4-BE49-F238E27FC236}">
                <a16:creationId xmlns:a16="http://schemas.microsoft.com/office/drawing/2014/main" xmlns="" id="{2F3EFDE6-4F5E-4DB3-AC02-B5CD5450934F}"/>
              </a:ext>
            </a:extLst>
          </p:cNvPr>
          <p:cNvSpPr/>
          <p:nvPr/>
        </p:nvSpPr>
        <p:spPr>
          <a:xfrm>
            <a:off x="404812" y="5850733"/>
            <a:ext cx="4411701" cy="891895"/>
          </a:xfrm>
          <a:prstGeom prst="roundRect">
            <a:avLst>
              <a:gd name="adj" fmla="val 13259"/>
            </a:avLst>
          </a:prstGeom>
          <a:solidFill>
            <a:schemeClr val="accent2">
              <a:lumMod val="20000"/>
              <a:lumOff val="80000"/>
            </a:schemeClr>
          </a:solidFill>
          <a:ln w="57150">
            <a:solidFill>
              <a:srgbClr val="FF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i="1" dirty="0">
                <a:solidFill>
                  <a:srgbClr val="FF0000"/>
                </a:solidFill>
                <a:latin typeface="Comic Sans MS" panose="030F0702030302020204" pitchFamily="66" charset="0"/>
              </a:rPr>
              <a:t>Do these two identities share the same threshold?</a:t>
            </a:r>
            <a:endParaRPr lang="en-CA" sz="3200" b="1" dirty="0">
              <a:ln>
                <a:solidFill>
                  <a:sysClr val="windowText" lastClr="000000"/>
                </a:solidFill>
              </a:ln>
              <a:solidFill>
                <a:srgbClr val="FF0000"/>
              </a:solidFill>
              <a:latin typeface="Cooper Black" panose="0208090404030B020404" pitchFamily="18" charset="0"/>
            </a:endParaRPr>
          </a:p>
        </p:txBody>
      </p:sp>
    </p:spTree>
    <p:extLst>
      <p:ext uri="{BB962C8B-B14F-4D97-AF65-F5344CB8AC3E}">
        <p14:creationId xmlns:p14="http://schemas.microsoft.com/office/powerpoint/2010/main" val="6286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1500"/>
                                        <p:tgtEl>
                                          <p:spTgt spid="9"/>
                                        </p:tgtEl>
                                      </p:cBhvr>
                                    </p:animEffect>
                                  </p:childTnLst>
                                </p:cTn>
                              </p:par>
                            </p:childTnLst>
                          </p:cTn>
                        </p:par>
                        <p:par>
                          <p:cTn id="20" fill="hold">
                            <p:stCondLst>
                              <p:cond delay="25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776364" y="6455149"/>
            <a:ext cx="415636" cy="40285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1498367" y="5990715"/>
            <a:ext cx="9178148" cy="928867"/>
          </a:xfrm>
          <a:prstGeom prst="roundRect">
            <a:avLst>
              <a:gd name="adj" fmla="val 42930"/>
            </a:avLst>
          </a:prstGeom>
          <a:noFill/>
          <a:ln w="5715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srgbClr val="EFB251">
                    <a:lumMod val="50000"/>
                  </a:srgbClr>
                </a:solidFill>
                <a:effectLst/>
                <a:uLnTx/>
                <a:uFillTx/>
                <a:latin typeface="Century Gothic"/>
                <a:ea typeface="+mn-ea"/>
                <a:cs typeface="+mn-cs"/>
              </a:rPr>
              <a:t>There is nothing new under the sun!</a:t>
            </a:r>
          </a:p>
        </p:txBody>
      </p:sp>
      <p:pic>
        <p:nvPicPr>
          <p:cNvPr id="3" name="Picture 2">
            <a:extLst>
              <a:ext uri="{FF2B5EF4-FFF2-40B4-BE49-F238E27FC236}">
                <a16:creationId xmlns:a16="http://schemas.microsoft.com/office/drawing/2014/main" xmlns="" id="{FBCF5921-525F-4150-9566-E82FFCB69660}"/>
              </a:ext>
            </a:extLst>
          </p:cNvPr>
          <p:cNvPicPr>
            <a:picLocks noChangeAspect="1"/>
          </p:cNvPicPr>
          <p:nvPr/>
        </p:nvPicPr>
        <p:blipFill>
          <a:blip r:embed="rId2"/>
          <a:stretch>
            <a:fillRect/>
          </a:stretch>
        </p:blipFill>
        <p:spPr>
          <a:xfrm>
            <a:off x="7027517" y="1869615"/>
            <a:ext cx="4286250" cy="41433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a16="http://schemas.microsoft.com/office/drawing/2014/main" xmlns="" id="{B2B91992-A4A8-4A8C-864E-A443B80B94FC}"/>
              </a:ext>
            </a:extLst>
          </p:cNvPr>
          <p:cNvPicPr>
            <a:picLocks noChangeAspect="1"/>
          </p:cNvPicPr>
          <p:nvPr/>
        </p:nvPicPr>
        <p:blipFill>
          <a:blip r:embed="rId3"/>
          <a:stretch>
            <a:fillRect/>
          </a:stretch>
        </p:blipFill>
        <p:spPr>
          <a:xfrm>
            <a:off x="878233" y="2088689"/>
            <a:ext cx="5562600" cy="37052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Rounded Corners 7">
            <a:extLst>
              <a:ext uri="{FF2B5EF4-FFF2-40B4-BE49-F238E27FC236}">
                <a16:creationId xmlns:a16="http://schemas.microsoft.com/office/drawing/2014/main" xmlns="" id="{2F3EFDE6-4F5E-4DB3-AC02-B5CD5450934F}"/>
              </a:ext>
            </a:extLst>
          </p:cNvPr>
          <p:cNvSpPr/>
          <p:nvPr/>
        </p:nvSpPr>
        <p:spPr>
          <a:xfrm>
            <a:off x="725833" y="192301"/>
            <a:ext cx="10723217" cy="1479947"/>
          </a:xfrm>
          <a:prstGeom prst="roundRect">
            <a:avLst>
              <a:gd name="adj" fmla="val 13259"/>
            </a:avLst>
          </a:prstGeom>
          <a:solidFill>
            <a:schemeClr val="accent2">
              <a:lumMod val="20000"/>
              <a:lumOff val="80000"/>
            </a:schemeClr>
          </a:solidFill>
          <a:ln w="57150">
            <a:solidFill>
              <a:schemeClr val="accent3">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Yes, these two identities share the same threshold of paganism!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solidFill>
                    <a:sysClr val="windowText" lastClr="000000"/>
                  </a:solidFill>
                </a:ln>
                <a:solidFill>
                  <a:srgbClr val="FF0000"/>
                </a:solidFill>
                <a:effectLst/>
                <a:uLnTx/>
                <a:uFillTx/>
                <a:latin typeface="Comic Sans MS" panose="030F0702030302020204" pitchFamily="66" charset="0"/>
                <a:ea typeface="+mn-ea"/>
                <a:cs typeface="+mn-cs"/>
              </a:rPr>
              <a:t>One is cloaked in “</a:t>
            </a:r>
            <a:r>
              <a:rPr kumimoji="0" lang="en-US" sz="2400" b="1" i="1" u="none" strike="noStrike" kern="1200" cap="none" spc="0" normalizeH="0" baseline="0" noProof="0" dirty="0">
                <a:ln>
                  <a:solidFill>
                    <a:sysClr val="windowText" lastClr="000000"/>
                  </a:solidFill>
                </a:ln>
                <a:solidFill>
                  <a:sysClr val="windowText" lastClr="000000"/>
                </a:solidFill>
                <a:effectLst/>
                <a:uLnTx/>
                <a:uFillTx/>
                <a:latin typeface="Comic Sans MS" panose="030F0702030302020204" pitchFamily="66" charset="0"/>
                <a:ea typeface="+mn-ea"/>
                <a:cs typeface="+mn-cs"/>
              </a:rPr>
              <a:t>Christian” </a:t>
            </a:r>
            <a:r>
              <a:rPr kumimoji="0" lang="en-US" sz="2400" b="1" i="1" u="none" strike="noStrike" kern="1200" cap="none" spc="0" normalizeH="0" baseline="0" noProof="0" dirty="0">
                <a:ln>
                  <a:solidFill>
                    <a:sysClr val="windowText" lastClr="000000"/>
                  </a:solidFill>
                </a:ln>
                <a:solidFill>
                  <a:srgbClr val="FF0000"/>
                </a:solidFill>
                <a:effectLst/>
                <a:uLnTx/>
                <a:uFillTx/>
                <a:latin typeface="Comic Sans MS" panose="030F0702030302020204" pitchFamily="66" charset="0"/>
                <a:ea typeface="+mn-ea"/>
                <a:cs typeface="+mn-cs"/>
              </a:rPr>
              <a:t>garments and a </a:t>
            </a:r>
            <a:r>
              <a:rPr kumimoji="0" lang="en-US" sz="2400" b="1" i="1" u="none" strike="noStrike" kern="1200" cap="none" spc="0" normalizeH="0" baseline="0" noProof="0" dirty="0" err="1">
                <a:ln>
                  <a:solidFill>
                    <a:sysClr val="windowText" lastClr="000000"/>
                  </a:solidFill>
                </a:ln>
                <a:solidFill>
                  <a:srgbClr val="FF0000"/>
                </a:solidFill>
                <a:effectLst/>
                <a:uLnTx/>
                <a:uFillTx/>
                <a:latin typeface="Comic Sans MS" panose="030F0702030302020204" pitchFamily="66" charset="0"/>
                <a:ea typeface="+mn-ea"/>
                <a:cs typeface="+mn-cs"/>
              </a:rPr>
              <a:t>mitre</a:t>
            </a:r>
            <a:r>
              <a:rPr kumimoji="0" lang="en-US" sz="2400" b="1" i="1" u="none" strike="noStrike" kern="1200" cap="none" spc="0" normalizeH="0" baseline="0" noProof="0" dirty="0">
                <a:ln>
                  <a:solidFill>
                    <a:sysClr val="windowText" lastClr="000000"/>
                  </a:solidFill>
                </a:ln>
                <a:solidFill>
                  <a:srgbClr val="FF0000"/>
                </a:solidFill>
                <a:effectLst/>
                <a:uLnTx/>
                <a:uFillTx/>
                <a:latin typeface="Comic Sans MS" panose="030F0702030302020204" pitchFamily="66" charset="0"/>
                <a:ea typeface="+mn-ea"/>
                <a:cs typeface="+mn-cs"/>
              </a:rPr>
              <a:t> hat.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solidFill>
                    <a:sysClr val="windowText" lastClr="000000"/>
                  </a:solidFill>
                </a:ln>
                <a:solidFill>
                  <a:srgbClr val="FF0000"/>
                </a:solidFill>
                <a:effectLst/>
                <a:uLnTx/>
                <a:uFillTx/>
                <a:latin typeface="Comic Sans MS" panose="030F0702030302020204" pitchFamily="66" charset="0"/>
                <a:ea typeface="+mn-ea"/>
                <a:cs typeface="+mn-cs"/>
              </a:rPr>
              <a:t>The other is covered in fish scales!</a:t>
            </a:r>
            <a:endParaRPr kumimoji="0" lang="en-CA" sz="3200" b="1" i="0" u="none" strike="noStrike" kern="1200" cap="none" spc="0" normalizeH="0" baseline="0" noProof="0" dirty="0">
              <a:ln>
                <a:solidFill>
                  <a:sysClr val="windowText" lastClr="000000"/>
                </a:solidFill>
              </a:ln>
              <a:solidFill>
                <a:srgbClr val="FF0000"/>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38315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alpha val="16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987858" y="152407"/>
            <a:ext cx="10289309" cy="651162"/>
          </a:xfrm>
          <a:prstGeom prst="roundRect">
            <a:avLst>
              <a:gd name="adj" fmla="val 42930"/>
            </a:avLst>
          </a:prstGeom>
          <a:solidFill>
            <a:schemeClr val="accent1">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2060"/>
                </a:solidFill>
                <a:effectLst/>
                <a:uLnTx/>
                <a:uFillTx/>
                <a:latin typeface="Century Gothic"/>
                <a:ea typeface="+mn-ea"/>
                <a:cs typeface="+mn-cs"/>
              </a:rPr>
              <a:t>Fish god context … Nineveh worshiped a fish god too!   </a:t>
            </a:r>
            <a:r>
              <a:rPr kumimoji="0" lang="en-CA" sz="2400" b="1" i="0" u="none" strike="noStrike" kern="1200" cap="none" spc="0" normalizeH="0" baseline="0" noProof="0" dirty="0">
                <a:ln>
                  <a:noFill/>
                </a:ln>
                <a:solidFill>
                  <a:srgbClr val="FF0000"/>
                </a:solidFill>
                <a:effectLst/>
                <a:uLnTx/>
                <a:uFillTx/>
                <a:latin typeface="Century Gothic"/>
                <a:ea typeface="+mn-ea"/>
                <a:cs typeface="+mn-cs"/>
              </a:rPr>
              <a:t>(A Quote)</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28582" y="6455149"/>
            <a:ext cx="563418" cy="40285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xmlns="" id="{989B1B65-260E-4AC0-AB49-EC57AAF0C650}"/>
              </a:ext>
            </a:extLst>
          </p:cNvPr>
          <p:cNvSpPr/>
          <p:nvPr/>
        </p:nvSpPr>
        <p:spPr>
          <a:xfrm>
            <a:off x="311807" y="1163784"/>
            <a:ext cx="11575399" cy="5632311"/>
          </a:xfrm>
          <a:prstGeom prst="rect">
            <a:avLst/>
          </a:prstGeom>
        </p:spPr>
        <p:txBody>
          <a:bodyPr wrap="square">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system-ui"/>
                <a:ea typeface="+mn-ea"/>
                <a:cs typeface="+mn-cs"/>
              </a:rPr>
              <a:t>Dagon</a:t>
            </a:r>
            <a:r>
              <a:rPr kumimoji="0" lang="en-US" sz="3000" b="0" i="0" u="none" strike="noStrike" kern="1200" cap="none" spc="0" normalizeH="0" baseline="0" noProof="0" dirty="0">
                <a:ln>
                  <a:noFill/>
                </a:ln>
                <a:solidFill>
                  <a:srgbClr val="09202F"/>
                </a:solidFill>
                <a:effectLst/>
                <a:uLnTx/>
                <a:uFillTx/>
                <a:latin typeface="system-ui"/>
                <a:ea typeface="+mn-ea"/>
                <a:cs typeface="+mn-cs"/>
              </a:rPr>
              <a:t> </a:t>
            </a:r>
            <a:r>
              <a:rPr kumimoji="0" lang="en-US" sz="3000" b="0" i="0" u="none" strike="noStrike" kern="1200" cap="none" spc="0" normalizeH="0" baseline="0" noProof="0" dirty="0">
                <a:ln>
                  <a:noFill/>
                </a:ln>
                <a:solidFill>
                  <a:srgbClr val="0000FF"/>
                </a:solidFill>
                <a:effectLst/>
                <a:uLnTx/>
                <a:uFillTx/>
                <a:latin typeface="system-ui"/>
                <a:ea typeface="+mn-ea"/>
                <a:cs typeface="+mn-cs"/>
              </a:rPr>
              <a:t>figures into the story of Jonah, as well, although the deity is not mentioned by name in Jonah’s book. </a:t>
            </a:r>
            <a:r>
              <a:rPr kumimoji="0" lang="en-US" sz="3000" b="0" i="0" u="none" strike="noStrike" kern="1200" cap="none" spc="0" normalizeH="0" baseline="0" noProof="0" dirty="0">
                <a:ln>
                  <a:noFill/>
                </a:ln>
                <a:solidFill>
                  <a:srgbClr val="09202F"/>
                </a:solidFill>
                <a:effectLst/>
                <a:uLnTx/>
                <a:uFillTx/>
                <a:latin typeface="system-ui"/>
                <a:ea typeface="+mn-ea"/>
                <a:cs typeface="+mn-cs"/>
              </a:rPr>
              <a:t>The Assyrians in Nineveh, to whom Jonah was sent as a missionary, worshiped </a:t>
            </a:r>
            <a:r>
              <a:rPr kumimoji="0" lang="en-US" sz="3000" b="0" i="0" u="none" strike="noStrike" kern="1200" cap="none" spc="0" normalizeH="0" baseline="0" noProof="0" dirty="0">
                <a:ln>
                  <a:noFill/>
                </a:ln>
                <a:solidFill>
                  <a:srgbClr val="FF0000"/>
                </a:solidFill>
                <a:effectLst/>
                <a:uLnTx/>
                <a:uFillTx/>
                <a:latin typeface="system-ui"/>
                <a:ea typeface="+mn-ea"/>
                <a:cs typeface="+mn-cs"/>
              </a:rPr>
              <a:t>Dagon</a:t>
            </a:r>
            <a:r>
              <a:rPr kumimoji="0" lang="en-US" sz="3000" b="0" i="0" u="none" strike="noStrike" kern="1200" cap="none" spc="0" normalizeH="0" baseline="0" noProof="0" dirty="0">
                <a:ln>
                  <a:noFill/>
                </a:ln>
                <a:solidFill>
                  <a:srgbClr val="09202F"/>
                </a:solidFill>
                <a:effectLst/>
                <a:uLnTx/>
                <a:uFillTx/>
                <a:latin typeface="system-ui"/>
                <a:ea typeface="+mn-ea"/>
                <a:cs typeface="+mn-cs"/>
              </a:rPr>
              <a:t> and his female counterpart, the fish goddess </a:t>
            </a:r>
            <a:r>
              <a:rPr kumimoji="0" lang="en-US" sz="3000" b="0" i="0" u="none" strike="noStrike" kern="1200" cap="none" spc="0" normalizeH="0" baseline="0" noProof="0" dirty="0" err="1">
                <a:ln>
                  <a:noFill/>
                </a:ln>
                <a:solidFill>
                  <a:srgbClr val="09202F"/>
                </a:solidFill>
                <a:effectLst/>
                <a:uLnTx/>
                <a:uFillTx/>
                <a:latin typeface="system-ui"/>
                <a:ea typeface="+mn-ea"/>
                <a:cs typeface="+mn-cs"/>
              </a:rPr>
              <a:t>Nanshe</a:t>
            </a:r>
            <a:r>
              <a:rPr kumimoji="0" lang="en-US" sz="3000" b="0" i="0" u="none" strike="noStrike" kern="1200" cap="none" spc="0" normalizeH="0" baseline="0" noProof="0" dirty="0">
                <a:ln>
                  <a:noFill/>
                </a:ln>
                <a:solidFill>
                  <a:srgbClr val="09202F"/>
                </a:solidFill>
                <a:effectLst/>
                <a:uLnTx/>
                <a:uFillTx/>
                <a:latin typeface="system-ui"/>
                <a:ea typeface="+mn-ea"/>
                <a:cs typeface="+mn-cs"/>
              </a:rPr>
              <a:t>. </a:t>
            </a:r>
            <a:r>
              <a:rPr kumimoji="0" lang="en-US" sz="3000" b="0" i="0" u="none" strike="noStrike" kern="1200" cap="none" spc="0" normalizeH="0" baseline="0" noProof="0" dirty="0">
                <a:ln>
                  <a:noFill/>
                </a:ln>
                <a:solidFill>
                  <a:srgbClr val="0000FF"/>
                </a:solidFill>
                <a:effectLst/>
                <a:uLnTx/>
                <a:uFillTx/>
                <a:latin typeface="system-ui"/>
                <a:ea typeface="+mn-ea"/>
                <a:cs typeface="+mn-cs"/>
              </a:rPr>
              <a:t>Jonah, of course, did not go straight to Nineveh but had to be brought there via miraculous means. </a:t>
            </a:r>
            <a:r>
              <a:rPr kumimoji="0" lang="en-US" sz="3000" b="0" i="0" u="none" strike="noStrike" kern="1200" cap="none" spc="0" normalizeH="0" baseline="0" noProof="0" dirty="0">
                <a:ln>
                  <a:noFill/>
                </a:ln>
                <a:solidFill>
                  <a:srgbClr val="09202F"/>
                </a:solidFill>
                <a:effectLst/>
                <a:uLnTx/>
                <a:uFillTx/>
                <a:latin typeface="system-ui"/>
                <a:ea typeface="+mn-ea"/>
                <a:cs typeface="+mn-cs"/>
              </a:rPr>
              <a:t>The transportation [Yahuah] provided for Jonah—a great</a:t>
            </a:r>
            <a:r>
              <a:rPr kumimoji="0" lang="en-US" sz="3000" b="1" i="1" u="none" strike="noStrike" kern="1200" cap="none" spc="0" normalizeH="0" baseline="0" noProof="0" dirty="0">
                <a:ln>
                  <a:noFill/>
                </a:ln>
                <a:solidFill>
                  <a:srgbClr val="FF0000"/>
                </a:solidFill>
                <a:effectLst/>
                <a:uLnTx/>
                <a:uFillTx/>
                <a:latin typeface="system-ui"/>
                <a:ea typeface="+mn-ea"/>
                <a:cs typeface="+mn-cs"/>
              </a:rPr>
              <a:t> fish</a:t>
            </a:r>
            <a:r>
              <a:rPr kumimoji="0" lang="en-US" sz="3000" b="0" i="0" u="none" strike="noStrike" kern="1200" cap="none" spc="0" normalizeH="0" baseline="0" noProof="0" dirty="0">
                <a:ln>
                  <a:noFill/>
                </a:ln>
                <a:solidFill>
                  <a:srgbClr val="09202F"/>
                </a:solidFill>
                <a:effectLst/>
                <a:uLnTx/>
                <a:uFillTx/>
                <a:latin typeface="system-ui"/>
                <a:ea typeface="+mn-ea"/>
                <a:cs typeface="+mn-cs"/>
              </a:rPr>
              <a:t>—would have been full of meaning for the Ninevites. </a:t>
            </a:r>
            <a:r>
              <a:rPr kumimoji="0" lang="en-US" sz="3000" b="0" i="0" u="none" strike="noStrike" kern="1200" cap="none" spc="0" normalizeH="0" baseline="0" noProof="0" dirty="0">
                <a:ln>
                  <a:noFill/>
                </a:ln>
                <a:solidFill>
                  <a:srgbClr val="0000FF"/>
                </a:solidFill>
                <a:effectLst/>
                <a:uLnTx/>
                <a:uFillTx/>
                <a:latin typeface="system-ui"/>
                <a:ea typeface="+mn-ea"/>
                <a:cs typeface="+mn-cs"/>
              </a:rPr>
              <a:t>When Jonah arrived in their city, he made quite a splash, so to speak. </a:t>
            </a:r>
            <a:r>
              <a:rPr kumimoji="0" lang="en-US" sz="3000" b="0" i="0" u="none" strike="noStrike" kern="1200" cap="none" spc="0" normalizeH="0" baseline="0" noProof="0" dirty="0">
                <a:ln>
                  <a:noFill/>
                </a:ln>
                <a:solidFill>
                  <a:srgbClr val="09202F"/>
                </a:solidFill>
                <a:effectLst/>
                <a:uLnTx/>
                <a:uFillTx/>
                <a:latin typeface="system-ui"/>
                <a:ea typeface="+mn-ea"/>
                <a:cs typeface="+mn-cs"/>
              </a:rPr>
              <a:t>He was a man who had been inside a </a:t>
            </a:r>
            <a:r>
              <a:rPr kumimoji="0" lang="en-US" sz="3000" b="1" i="1" u="none" strike="noStrike" kern="1200" cap="none" spc="0" normalizeH="0" baseline="0" noProof="0" dirty="0">
                <a:ln>
                  <a:noFill/>
                </a:ln>
                <a:solidFill>
                  <a:srgbClr val="FF0000"/>
                </a:solidFill>
                <a:effectLst/>
                <a:uLnTx/>
                <a:uFillTx/>
                <a:latin typeface="system-ui"/>
                <a:ea typeface="+mn-ea"/>
                <a:cs typeface="+mn-cs"/>
              </a:rPr>
              <a:t>fish</a:t>
            </a:r>
            <a:r>
              <a:rPr kumimoji="0" lang="en-US" sz="3000" b="0" i="0" u="none" strike="noStrike" kern="1200" cap="none" spc="0" normalizeH="0" baseline="0" noProof="0" dirty="0">
                <a:ln>
                  <a:noFill/>
                </a:ln>
                <a:solidFill>
                  <a:srgbClr val="09202F"/>
                </a:solidFill>
                <a:effectLst/>
                <a:uLnTx/>
                <a:uFillTx/>
                <a:latin typeface="system-ui"/>
                <a:ea typeface="+mn-ea"/>
                <a:cs typeface="+mn-cs"/>
              </a:rPr>
              <a:t> for three days and directly deposited by a </a:t>
            </a:r>
            <a:r>
              <a:rPr kumimoji="0" lang="en-US" sz="3000" b="1" i="1" u="none" strike="noStrike" kern="1200" cap="none" spc="0" normalizeH="0" baseline="0" noProof="0" dirty="0">
                <a:ln>
                  <a:noFill/>
                </a:ln>
                <a:solidFill>
                  <a:srgbClr val="FF0000"/>
                </a:solidFill>
                <a:effectLst/>
                <a:uLnTx/>
                <a:uFillTx/>
                <a:latin typeface="system-ui"/>
                <a:ea typeface="+mn-ea"/>
                <a:cs typeface="+mn-cs"/>
              </a:rPr>
              <a:t>fish</a:t>
            </a:r>
            <a:r>
              <a:rPr kumimoji="0" lang="en-US" sz="3000" b="0" i="0" u="none" strike="noStrike" kern="1200" cap="none" spc="0" normalizeH="0" baseline="0" noProof="0" dirty="0">
                <a:ln>
                  <a:noFill/>
                </a:ln>
                <a:solidFill>
                  <a:srgbClr val="09202F"/>
                </a:solidFill>
                <a:effectLst/>
                <a:uLnTx/>
                <a:uFillTx/>
                <a:latin typeface="system-ui"/>
                <a:ea typeface="+mn-ea"/>
                <a:cs typeface="+mn-cs"/>
              </a:rPr>
              <a:t> on the shores of Assyria. The Ninevites, who worshiped a </a:t>
            </a:r>
            <a:r>
              <a:rPr kumimoji="0" lang="en-US" sz="3000" b="1" i="1" u="none" strike="noStrike" kern="1200" cap="none" spc="0" normalizeH="0" baseline="0" noProof="0" dirty="0">
                <a:ln>
                  <a:noFill/>
                </a:ln>
                <a:solidFill>
                  <a:srgbClr val="FF0000"/>
                </a:solidFill>
                <a:effectLst/>
                <a:uLnTx/>
                <a:uFillTx/>
                <a:latin typeface="system-ui"/>
                <a:ea typeface="+mn-ea"/>
                <a:cs typeface="+mn-cs"/>
              </a:rPr>
              <a:t>fish god, </a:t>
            </a:r>
            <a:r>
              <a:rPr kumimoji="0" lang="en-US" sz="3000" b="0" i="0" u="none" strike="noStrike" kern="1200" cap="none" spc="0" normalizeH="0" baseline="0" noProof="0" dirty="0">
                <a:ln>
                  <a:noFill/>
                </a:ln>
                <a:solidFill>
                  <a:srgbClr val="09202F"/>
                </a:solidFill>
                <a:effectLst/>
                <a:uLnTx/>
                <a:uFillTx/>
                <a:latin typeface="system-ui"/>
                <a:ea typeface="+mn-ea"/>
                <a:cs typeface="+mn-cs"/>
              </a:rPr>
              <a:t>were duly impressed; they gave Jonah their attention and repented of their sin.</a:t>
            </a:r>
            <a:endParaRPr kumimoji="0" lang="en-CA" sz="3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421298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38000">
              <a:schemeClr val="accent4">
                <a:lumMod val="60000"/>
                <a:lumOff val="40000"/>
              </a:schemeClr>
            </a:gs>
            <a:gs pos="70000">
              <a:schemeClr val="accent5">
                <a:lumMod val="60000"/>
                <a:lumOff val="40000"/>
              </a:schemeClr>
            </a:gs>
            <a:gs pos="87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17</a:t>
            </a:fld>
            <a:endParaRPr lang="en-US" sz="1400" dirty="0">
              <a:solidFill>
                <a:schemeClr val="bg1"/>
              </a:solidFill>
            </a:endParaRP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1104115" y="184731"/>
            <a:ext cx="10056795" cy="1129054"/>
          </a:xfrm>
          <a:prstGeom prst="roundRect">
            <a:avLst>
              <a:gd name="adj" fmla="val 42930"/>
            </a:avLst>
          </a:prstGeom>
          <a:solidFill>
            <a:schemeClr val="accent4">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lvl="0" algn="ctr"/>
            <a:r>
              <a:rPr lang="en-CA" sz="2400" b="1" dirty="0">
                <a:ln>
                  <a:solidFill>
                    <a:schemeClr val="accent1">
                      <a:lumMod val="50000"/>
                    </a:schemeClr>
                  </a:solidFill>
                </a:ln>
                <a:solidFill>
                  <a:schemeClr val="accent1">
                    <a:lumMod val="60000"/>
                    <a:lumOff val="40000"/>
                  </a:schemeClr>
                </a:solidFill>
              </a:rPr>
              <a:t>Knowing </a:t>
            </a:r>
            <a:r>
              <a:rPr lang="en-CA" sz="2400" b="1" u="sng" dirty="0">
                <a:ln>
                  <a:solidFill>
                    <a:sysClr val="windowText" lastClr="000000"/>
                  </a:solidFill>
                </a:ln>
                <a:solidFill>
                  <a:schemeClr val="accent1">
                    <a:lumMod val="60000"/>
                    <a:lumOff val="40000"/>
                  </a:schemeClr>
                </a:solidFill>
              </a:rPr>
              <a:t>who</a:t>
            </a:r>
            <a:r>
              <a:rPr lang="en-CA" sz="2400" b="1" dirty="0">
                <a:solidFill>
                  <a:schemeClr val="accent1">
                    <a:lumMod val="60000"/>
                    <a:lumOff val="40000"/>
                  </a:schemeClr>
                </a:solidFill>
              </a:rPr>
              <a:t> </a:t>
            </a:r>
            <a:r>
              <a:rPr lang="en-CA" sz="2400" b="1" dirty="0">
                <a:solidFill>
                  <a:srgbClr val="C00000"/>
                </a:solidFill>
              </a:rPr>
              <a:t>Dagon</a:t>
            </a:r>
            <a:r>
              <a:rPr lang="en-CA" sz="2400" b="1" dirty="0">
                <a:solidFill>
                  <a:schemeClr val="accent1">
                    <a:lumMod val="60000"/>
                    <a:lumOff val="40000"/>
                  </a:schemeClr>
                </a:solidFill>
              </a:rPr>
              <a:t> </a:t>
            </a:r>
            <a:r>
              <a:rPr lang="en-CA" sz="2400" b="1" dirty="0">
                <a:ln>
                  <a:solidFill>
                    <a:schemeClr val="accent1">
                      <a:lumMod val="50000"/>
                    </a:schemeClr>
                  </a:solidFill>
                </a:ln>
                <a:solidFill>
                  <a:schemeClr val="accent1">
                    <a:lumMod val="60000"/>
                    <a:lumOff val="40000"/>
                  </a:schemeClr>
                </a:solidFill>
              </a:rPr>
              <a:t>is; what happened to the idol when the </a:t>
            </a:r>
            <a:br>
              <a:rPr lang="en-CA" sz="2400" b="1" dirty="0">
                <a:ln>
                  <a:solidFill>
                    <a:schemeClr val="accent1">
                      <a:lumMod val="50000"/>
                    </a:schemeClr>
                  </a:solidFill>
                </a:ln>
                <a:solidFill>
                  <a:schemeClr val="accent1">
                    <a:lumMod val="60000"/>
                    <a:lumOff val="40000"/>
                  </a:schemeClr>
                </a:solidFill>
              </a:rPr>
            </a:br>
            <a:r>
              <a:rPr lang="en-CA" sz="2400" b="1" dirty="0">
                <a:ln>
                  <a:solidFill>
                    <a:schemeClr val="accent1">
                      <a:lumMod val="50000"/>
                    </a:schemeClr>
                  </a:solidFill>
                </a:ln>
                <a:solidFill>
                  <a:srgbClr val="0000FF"/>
                </a:solidFill>
              </a:rPr>
              <a:t>Ark of the Covenant </a:t>
            </a:r>
            <a:r>
              <a:rPr lang="en-CA" sz="2400" b="1" dirty="0">
                <a:ln>
                  <a:solidFill>
                    <a:schemeClr val="accent1">
                      <a:lumMod val="50000"/>
                    </a:schemeClr>
                  </a:solidFill>
                </a:ln>
                <a:solidFill>
                  <a:schemeClr val="accent1">
                    <a:lumMod val="60000"/>
                    <a:lumOff val="40000"/>
                  </a:schemeClr>
                </a:solidFill>
              </a:rPr>
              <a:t>was placed near it in the pagan temple?</a:t>
            </a:r>
          </a:p>
        </p:txBody>
      </p:sp>
      <p:sp>
        <p:nvSpPr>
          <p:cNvPr id="3" name="Rectangle 2">
            <a:extLst>
              <a:ext uri="{FF2B5EF4-FFF2-40B4-BE49-F238E27FC236}">
                <a16:creationId xmlns:a16="http://schemas.microsoft.com/office/drawing/2014/main" xmlns="" id="{7B152B17-0FBB-4CCC-8A3C-469842956304}"/>
              </a:ext>
            </a:extLst>
          </p:cNvPr>
          <p:cNvSpPr/>
          <p:nvPr/>
        </p:nvSpPr>
        <p:spPr>
          <a:xfrm>
            <a:off x="884351" y="1502697"/>
            <a:ext cx="10496324" cy="3359067"/>
          </a:xfrm>
          <a:prstGeom prst="rect">
            <a:avLst/>
          </a:prstGeom>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r>
              <a:rPr lang="en-US" sz="2800" dirty="0">
                <a:solidFill>
                  <a:srgbClr val="006699"/>
                </a:solidFill>
                <a:latin typeface="Georgia" panose="02040502050405020303" pitchFamily="18" charset="0"/>
              </a:rPr>
              <a:t>1Sam 5:1  </a:t>
            </a:r>
            <a:r>
              <a:rPr lang="en-US" sz="2800" dirty="0">
                <a:solidFill>
                  <a:prstClr val="black"/>
                </a:solidFill>
                <a:latin typeface="Georgia" panose="02040502050405020303" pitchFamily="18" charset="0"/>
              </a:rPr>
              <a:t>And the Philistines took the ark of Elohim and 	brought it from </a:t>
            </a:r>
            <a:r>
              <a:rPr lang="en-US" sz="2800" dirty="0" err="1">
                <a:solidFill>
                  <a:prstClr val="black"/>
                </a:solidFill>
                <a:latin typeface="Georgia" panose="02040502050405020303" pitchFamily="18" charset="0"/>
              </a:rPr>
              <a:t>E</a:t>
            </a:r>
            <a:r>
              <a:rPr lang="en-US" sz="2800" dirty="0" err="1">
                <a:solidFill>
                  <a:prstClr val="black"/>
                </a:solidFill>
                <a:latin typeface="TITUS Cyberbit Basic" panose="02020603050405020304" pitchFamily="18" charset="0"/>
              </a:rPr>
              <a:t>ḇ</a:t>
            </a:r>
            <a:r>
              <a:rPr lang="en-US" sz="2800" dirty="0" err="1">
                <a:solidFill>
                  <a:prstClr val="black"/>
                </a:solidFill>
                <a:latin typeface="Georgia" panose="02040502050405020303" pitchFamily="18" charset="0"/>
              </a:rPr>
              <a:t>en</a:t>
            </a:r>
            <a:r>
              <a:rPr lang="en-US" sz="2800" dirty="0">
                <a:solidFill>
                  <a:prstClr val="black"/>
                </a:solidFill>
                <a:latin typeface="Georgia" panose="02040502050405020303" pitchFamily="18" charset="0"/>
              </a:rPr>
              <a:t> </a:t>
            </a:r>
            <a:r>
              <a:rPr lang="en-US" sz="2800" dirty="0" err="1">
                <a:solidFill>
                  <a:prstClr val="black"/>
                </a:solidFill>
                <a:latin typeface="Georgia" panose="02040502050405020303" pitchFamily="18" charset="0"/>
              </a:rPr>
              <a:t>Ha</a:t>
            </a:r>
            <a:r>
              <a:rPr lang="en-US" sz="2800" dirty="0" err="1">
                <a:solidFill>
                  <a:prstClr val="black"/>
                </a:solidFill>
                <a:latin typeface="TITUS Cyberbit Basic" panose="02020603050405020304" pitchFamily="18" charset="0"/>
              </a:rPr>
              <a:t>ʽ</a:t>
            </a:r>
            <a:r>
              <a:rPr lang="en-US" sz="2800" dirty="0" err="1">
                <a:solidFill>
                  <a:prstClr val="black"/>
                </a:solidFill>
                <a:latin typeface="Georgia" panose="02040502050405020303" pitchFamily="18" charset="0"/>
              </a:rPr>
              <a:t>ĕzer</a:t>
            </a:r>
            <a:r>
              <a:rPr lang="en-US" sz="2800" dirty="0">
                <a:solidFill>
                  <a:prstClr val="black"/>
                </a:solidFill>
                <a:latin typeface="Georgia" panose="02040502050405020303" pitchFamily="18" charset="0"/>
              </a:rPr>
              <a:t> </a:t>
            </a:r>
            <a:r>
              <a:rPr lang="en-US" sz="2800" u="sng" dirty="0">
                <a:solidFill>
                  <a:prstClr val="black"/>
                </a:solidFill>
                <a:latin typeface="Georgia" panose="02040502050405020303" pitchFamily="18" charset="0"/>
              </a:rPr>
              <a:t>to Ashdo</a:t>
            </a:r>
            <a:r>
              <a:rPr lang="en-US" sz="2800" u="sng" dirty="0">
                <a:solidFill>
                  <a:prstClr val="black"/>
                </a:solidFill>
                <a:latin typeface="TITUS Cyberbit Basic" panose="02020603050405020304" pitchFamily="18" charset="0"/>
              </a:rPr>
              <a:t>d</a:t>
            </a:r>
            <a:r>
              <a:rPr lang="en-US" sz="2800" dirty="0">
                <a:solidFill>
                  <a:prstClr val="black"/>
                </a:solidFill>
                <a:latin typeface="TITUS Cyberbit Basic" panose="02020603050405020304" pitchFamily="18" charset="0"/>
              </a:rPr>
              <a:t>̱</a:t>
            </a:r>
            <a:r>
              <a:rPr lang="en-US" sz="2800" dirty="0">
                <a:solidFill>
                  <a:prstClr val="black"/>
                </a:solidFill>
                <a:latin typeface="Georgia" panose="02040502050405020303" pitchFamily="18" charset="0"/>
              </a:rPr>
              <a:t>, </a:t>
            </a:r>
          </a:p>
          <a:p>
            <a:r>
              <a:rPr lang="en-US" sz="2800" dirty="0">
                <a:solidFill>
                  <a:srgbClr val="006699"/>
                </a:solidFill>
                <a:latin typeface="Georgia" panose="02040502050405020303" pitchFamily="18" charset="0"/>
              </a:rPr>
              <a:t>1Sam 5:2  </a:t>
            </a:r>
            <a:r>
              <a:rPr lang="en-US" sz="2800" dirty="0">
                <a:solidFill>
                  <a:prstClr val="black"/>
                </a:solidFill>
                <a:latin typeface="Georgia" panose="02040502050405020303" pitchFamily="18" charset="0"/>
              </a:rPr>
              <a:t>and the Philistines took the ark of Elohim and 	brought 	it into the house of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and set it by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t>
            </a:r>
          </a:p>
          <a:p>
            <a:r>
              <a:rPr lang="en-US" sz="2800" dirty="0">
                <a:solidFill>
                  <a:srgbClr val="006699"/>
                </a:solidFill>
                <a:latin typeface="Georgia" panose="02040502050405020303" pitchFamily="18" charset="0"/>
              </a:rPr>
              <a:t>1Sam 5:3  </a:t>
            </a:r>
            <a:r>
              <a:rPr lang="en-US" sz="2800" dirty="0">
                <a:solidFill>
                  <a:prstClr val="black"/>
                </a:solidFill>
                <a:latin typeface="Georgia" panose="02040502050405020303" pitchFamily="18" charset="0"/>
              </a:rPr>
              <a:t>And the </a:t>
            </a:r>
            <a:r>
              <a:rPr lang="en-US" sz="2800" dirty="0" err="1">
                <a:solidFill>
                  <a:prstClr val="black"/>
                </a:solidFill>
                <a:latin typeface="Georgia" panose="02040502050405020303" pitchFamily="18" charset="0"/>
              </a:rPr>
              <a:t>Ashdo</a:t>
            </a:r>
            <a:r>
              <a:rPr lang="en-US" sz="2800" dirty="0" err="1">
                <a:solidFill>
                  <a:prstClr val="black"/>
                </a:solidFill>
                <a:latin typeface="TITUS Cyberbit Basic" panose="02020603050405020304" pitchFamily="18" charset="0"/>
              </a:rPr>
              <a:t>ḏ</a:t>
            </a:r>
            <a:r>
              <a:rPr lang="en-US" sz="2800" dirty="0" err="1">
                <a:solidFill>
                  <a:prstClr val="black"/>
                </a:solidFill>
                <a:latin typeface="Georgia" panose="02040502050405020303" pitchFamily="18" charset="0"/>
              </a:rPr>
              <a:t>ites</a:t>
            </a:r>
            <a:r>
              <a:rPr lang="en-US" sz="2800" dirty="0">
                <a:solidFill>
                  <a:prstClr val="black"/>
                </a:solidFill>
                <a:latin typeface="Georgia" panose="02040502050405020303" pitchFamily="18" charset="0"/>
              </a:rPr>
              <a:t> rose early in the morning and saw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fallen </a:t>
            </a:r>
            <a:r>
              <a:rPr lang="en-US" sz="2800" dirty="0">
                <a:solidFill>
                  <a:srgbClr val="C00000"/>
                </a:solidFill>
                <a:latin typeface="Cooper Black" panose="0208090404030B020404" pitchFamily="18" charset="0"/>
              </a:rPr>
              <a:t>on its face to the ground</a:t>
            </a:r>
            <a:r>
              <a:rPr lang="en-US" sz="2800" dirty="0">
                <a:solidFill>
                  <a:prstClr val="black"/>
                </a:solidFill>
                <a:latin typeface="Cooper Black" panose="0208090404030B020404" pitchFamily="18" charset="0"/>
              </a:rPr>
              <a:t> </a:t>
            </a:r>
            <a:r>
              <a:rPr lang="en-US" sz="2800" dirty="0">
                <a:solidFill>
                  <a:prstClr val="black"/>
                </a:solidFill>
                <a:latin typeface="Georgia" panose="02040502050405020303" pitchFamily="18" charset="0"/>
              </a:rPr>
              <a:t>before the ark of </a:t>
            </a:r>
            <a:r>
              <a:rPr lang="he-IL" sz="2800" dirty="0">
                <a:solidFill>
                  <a:prstClr val="black"/>
                </a:solidFill>
                <a:latin typeface="Arial" panose="020B0604020202020204" pitchFamily="34" charset="0"/>
              </a:rPr>
              <a:t>יהוה</a:t>
            </a:r>
            <a:r>
              <a:rPr lang="en-US" sz="2800" dirty="0">
                <a:solidFill>
                  <a:prstClr val="black"/>
                </a:solidFill>
                <a:latin typeface="Georgia" panose="02040502050405020303" pitchFamily="18" charset="0"/>
              </a:rPr>
              <a:t> 	[Yahuah]. So they took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and put it in its place again. </a:t>
            </a:r>
          </a:p>
        </p:txBody>
      </p:sp>
      <p:sp>
        <p:nvSpPr>
          <p:cNvPr id="2" name="Rectangle: Rounded Corners 1">
            <a:extLst>
              <a:ext uri="{FF2B5EF4-FFF2-40B4-BE49-F238E27FC236}">
                <a16:creationId xmlns:a16="http://schemas.microsoft.com/office/drawing/2014/main" xmlns="" id="{CCB17632-3A95-4035-96CF-45DA1AC70896}"/>
              </a:ext>
            </a:extLst>
          </p:cNvPr>
          <p:cNvSpPr/>
          <p:nvPr/>
        </p:nvSpPr>
        <p:spPr>
          <a:xfrm>
            <a:off x="579025" y="5152272"/>
            <a:ext cx="11305309" cy="1599511"/>
          </a:xfrm>
          <a:prstGeom prst="roundRect">
            <a:avLst>
              <a:gd name="adj" fmla="val 19027"/>
            </a:avLst>
          </a:prstGeom>
          <a:solidFill>
            <a:schemeClr val="accent5">
              <a:lumMod val="75000"/>
            </a:schemeClr>
          </a:solidFill>
          <a:ln w="76200">
            <a:solidFill>
              <a:schemeClr val="accent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dirty="0">
                <a:solidFill>
                  <a:schemeClr val="bg1"/>
                </a:solidFill>
                <a:latin typeface="Arial Black" panose="020B0A04020102020204" pitchFamily="34" charset="0"/>
              </a:rPr>
              <a:t> </a:t>
            </a:r>
            <a:r>
              <a:rPr lang="en-CA" sz="2800" b="1" dirty="0"/>
              <a:t>Does it appear that there is </a:t>
            </a:r>
            <a:r>
              <a:rPr lang="en-CA" sz="2800" b="1" dirty="0">
                <a:ln>
                  <a:solidFill>
                    <a:srgbClr val="BF07C3"/>
                  </a:solidFill>
                </a:ln>
                <a:solidFill>
                  <a:schemeClr val="accent1">
                    <a:lumMod val="60000"/>
                    <a:lumOff val="40000"/>
                  </a:schemeClr>
                </a:solidFill>
                <a:effectLst>
                  <a:glow rad="127000">
                    <a:srgbClr val="FFFF00"/>
                  </a:glow>
                </a:effectLst>
              </a:rPr>
              <a:t>one free Light Season</a:t>
            </a:r>
            <a:r>
              <a:rPr lang="en-CA" sz="2800" b="1" dirty="0">
                <a:ln>
                  <a:solidFill>
                    <a:srgbClr val="BF07C3"/>
                  </a:solidFill>
                </a:ln>
                <a:solidFill>
                  <a:schemeClr val="accent1">
                    <a:lumMod val="60000"/>
                    <a:lumOff val="40000"/>
                  </a:schemeClr>
                </a:solidFill>
              </a:rPr>
              <a:t> </a:t>
            </a:r>
            <a:r>
              <a:rPr lang="en-CA" sz="2800" b="1" dirty="0"/>
              <a:t>between this</a:t>
            </a:r>
            <a:br>
              <a:rPr lang="en-CA" sz="2800" b="1" dirty="0"/>
            </a:br>
            <a:r>
              <a:rPr lang="en-CA" sz="2800" b="1" dirty="0"/>
              <a:t>  verse and 1 Sam 5:</a:t>
            </a:r>
            <a:r>
              <a:rPr lang="en-CA" sz="2800" b="1" u="sng" dirty="0">
                <a:ln>
                  <a:solidFill>
                    <a:srgbClr val="BF07C3"/>
                  </a:solidFill>
                </a:ln>
                <a:effectLst>
                  <a:glow rad="127000">
                    <a:schemeClr val="accent2">
                      <a:lumMod val="75000"/>
                    </a:schemeClr>
                  </a:glow>
                </a:effectLst>
              </a:rPr>
              <a:t>4</a:t>
            </a:r>
            <a:r>
              <a:rPr lang="en-CA" sz="2800" b="1" dirty="0"/>
              <a:t>?   Did Dagon have </a:t>
            </a:r>
            <a:r>
              <a:rPr lang="en-CA" sz="2800" b="1" dirty="0">
                <a:ln>
                  <a:solidFill>
                    <a:srgbClr val="BF07C3"/>
                  </a:solidFill>
                </a:ln>
                <a:solidFill>
                  <a:schemeClr val="accent1">
                    <a:lumMod val="60000"/>
                    <a:lumOff val="40000"/>
                  </a:schemeClr>
                </a:solidFill>
                <a:effectLst>
                  <a:glow rad="127000">
                    <a:srgbClr val="FFFF00"/>
                  </a:glow>
                </a:effectLst>
              </a:rPr>
              <a:t>one free </a:t>
            </a:r>
            <a:r>
              <a:rPr lang="en-CA" sz="2800" b="1" dirty="0">
                <a:ln w="12700">
                  <a:solidFill>
                    <a:srgbClr val="BF07C3"/>
                  </a:solidFill>
                </a:ln>
                <a:solidFill>
                  <a:schemeClr val="accent1">
                    <a:lumMod val="60000"/>
                    <a:lumOff val="40000"/>
                  </a:schemeClr>
                </a:solidFill>
                <a:effectLst>
                  <a:glow rad="76200">
                    <a:srgbClr val="00FF00"/>
                  </a:glow>
                </a:effectLst>
              </a:rPr>
              <a:t>relaxing</a:t>
            </a:r>
            <a:r>
              <a:rPr lang="en-CA" sz="2800" b="1" dirty="0">
                <a:ln>
                  <a:solidFill>
                    <a:srgbClr val="BF07C3"/>
                  </a:solidFill>
                </a:ln>
                <a:solidFill>
                  <a:schemeClr val="accent1">
                    <a:lumMod val="60000"/>
                    <a:lumOff val="40000"/>
                  </a:schemeClr>
                </a:solidFill>
              </a:rPr>
              <a:t> </a:t>
            </a:r>
            <a:br>
              <a:rPr lang="en-CA" sz="2800" b="1" dirty="0">
                <a:ln>
                  <a:solidFill>
                    <a:srgbClr val="BF07C3"/>
                  </a:solidFill>
                </a:ln>
                <a:solidFill>
                  <a:schemeClr val="accent1">
                    <a:lumMod val="60000"/>
                    <a:lumOff val="40000"/>
                  </a:schemeClr>
                </a:solidFill>
              </a:rPr>
            </a:br>
            <a:r>
              <a:rPr lang="en-CA" sz="2800" b="1" dirty="0">
                <a:ln>
                  <a:solidFill>
                    <a:srgbClr val="BF07C3"/>
                  </a:solidFill>
                </a:ln>
                <a:solidFill>
                  <a:schemeClr val="accent1">
                    <a:lumMod val="60000"/>
                    <a:lumOff val="40000"/>
                  </a:schemeClr>
                </a:solidFill>
                <a:effectLst>
                  <a:glow rad="127000">
                    <a:srgbClr val="FFFF00"/>
                  </a:glow>
                </a:effectLst>
              </a:rPr>
              <a:t>Light Season </a:t>
            </a:r>
            <a:r>
              <a:rPr lang="en-CA" sz="2800" b="1" dirty="0"/>
              <a:t>before the next devastating event?  </a:t>
            </a:r>
          </a:p>
        </p:txBody>
      </p:sp>
      <p:sp>
        <p:nvSpPr>
          <p:cNvPr id="4" name="Oval 3">
            <a:extLst>
              <a:ext uri="{FF2B5EF4-FFF2-40B4-BE49-F238E27FC236}">
                <a16:creationId xmlns:a16="http://schemas.microsoft.com/office/drawing/2014/main" xmlns="" id="{4C15ACF7-B094-4DD6-9326-979AEA422BCD}"/>
              </a:ext>
            </a:extLst>
          </p:cNvPr>
          <p:cNvSpPr/>
          <p:nvPr/>
        </p:nvSpPr>
        <p:spPr>
          <a:xfrm>
            <a:off x="73878" y="5664555"/>
            <a:ext cx="960582" cy="563418"/>
          </a:xfrm>
          <a:prstGeom prst="ellipse">
            <a:avLst/>
          </a:prstGeom>
          <a:solidFill>
            <a:srgbClr val="FFFF00"/>
          </a:solidFill>
          <a:ln w="38100">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prstClr val="black"/>
                </a:solidFill>
                <a:latin typeface="Arial Black" panose="020B0A04020102020204" pitchFamily="34" charset="0"/>
              </a:rPr>
              <a:t>Q:</a:t>
            </a:r>
            <a:endParaRPr lang="en-CA" sz="3200" dirty="0"/>
          </a:p>
        </p:txBody>
      </p:sp>
      <p:sp>
        <p:nvSpPr>
          <p:cNvPr id="5" name="Rectangle 4">
            <a:extLst>
              <a:ext uri="{FF2B5EF4-FFF2-40B4-BE49-F238E27FC236}">
                <a16:creationId xmlns:a16="http://schemas.microsoft.com/office/drawing/2014/main" xmlns="" id="{9D0F655F-2EE1-496F-8C57-7FFD139DBF8D}"/>
              </a:ext>
            </a:extLst>
          </p:cNvPr>
          <p:cNvSpPr/>
          <p:nvPr/>
        </p:nvSpPr>
        <p:spPr>
          <a:xfrm>
            <a:off x="96968" y="4919240"/>
            <a:ext cx="2193650" cy="406066"/>
          </a:xfrm>
          <a:prstGeom prst="rect">
            <a:avLst/>
          </a:prstGeom>
          <a:solidFill>
            <a:schemeClr val="tx1"/>
          </a:solidFill>
          <a:ln w="38100">
            <a:solidFill>
              <a:srgbClr val="BF0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i="1" dirty="0">
                <a:solidFill>
                  <a:sysClr val="windowText" lastClr="000000"/>
                </a:solidFill>
              </a:rPr>
              <a:t>Moving forward - </a:t>
            </a:r>
          </a:p>
        </p:txBody>
      </p:sp>
    </p:spTree>
    <p:extLst>
      <p:ext uri="{BB962C8B-B14F-4D97-AF65-F5344CB8AC3E}">
        <p14:creationId xmlns:p14="http://schemas.microsoft.com/office/powerpoint/2010/main" val="67567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38000">
              <a:schemeClr val="accent4">
                <a:lumMod val="60000"/>
                <a:lumOff val="40000"/>
              </a:schemeClr>
            </a:gs>
            <a:gs pos="70000">
              <a:schemeClr val="accent5">
                <a:lumMod val="60000"/>
                <a:lumOff val="40000"/>
              </a:schemeClr>
            </a:gs>
            <a:gs pos="87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438726" y="2161308"/>
            <a:ext cx="11314546" cy="2494429"/>
          </a:xfrm>
          <a:prstGeom prst="roundRect">
            <a:avLst>
              <a:gd name="adj" fmla="val 11339"/>
            </a:avLst>
          </a:prstGeom>
          <a:solidFill>
            <a:schemeClr val="tx2">
              <a:lumMod val="60000"/>
              <a:lumOff val="4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C6BB">
                    <a:lumMod val="60000"/>
                    <a:lumOff val="40000"/>
                  </a:srgbClr>
                </a:solidFill>
                <a:effectLst/>
                <a:uLnTx/>
                <a:uFillTx/>
                <a:latin typeface="Century Gothic"/>
                <a:ea typeface="+mn-ea"/>
                <a:cs typeface="+mn-cs"/>
              </a:rPr>
              <a:t>		  </a:t>
            </a:r>
            <a:r>
              <a:rPr kumimoji="0" lang="en-CA" sz="2400" b="1" i="0" u="none" strike="noStrike" kern="1200" cap="none" spc="0" normalizeH="0" baseline="0" noProof="0" dirty="0">
                <a:ln>
                  <a:solidFill>
                    <a:srgbClr val="0000FF"/>
                  </a:solidFill>
                </a:ln>
                <a:solidFill>
                  <a:srgbClr val="00C6BB">
                    <a:lumMod val="60000"/>
                    <a:lumOff val="40000"/>
                  </a:srgbClr>
                </a:solidFill>
                <a:effectLst/>
                <a:uLnTx/>
                <a:uFillTx/>
                <a:latin typeface="Century Gothic"/>
                <a:ea typeface="+mn-ea"/>
                <a:cs typeface="+mn-cs"/>
              </a:rPr>
              <a:t>Is not - </a:t>
            </a:r>
            <a:r>
              <a:rPr kumimoji="0" lang="en-CA" sz="2400" b="1" i="1" u="sng" strike="noStrike" kern="1200" cap="none" spc="0" normalizeH="0" baseline="0" noProof="0" dirty="0">
                <a:ln>
                  <a:solidFill>
                    <a:srgbClr val="0000FF"/>
                  </a:solidFill>
                </a:ln>
                <a:solidFill>
                  <a:srgbClr val="EF755F">
                    <a:lumMod val="75000"/>
                  </a:srgbClr>
                </a:solidFill>
                <a:effectLst/>
                <a:uLnTx/>
                <a:uFillTx/>
                <a:latin typeface="Century Gothic"/>
                <a:ea typeface="+mn-ea"/>
                <a:cs typeface="+mn-cs"/>
              </a:rPr>
              <a:t>face to the</a:t>
            </a:r>
            <a:r>
              <a:rPr kumimoji="0" lang="en-CA" sz="2400" b="1" i="1" u="none" strike="noStrike" kern="1200" cap="none" spc="0" normalizeH="0" baseline="0" noProof="0" dirty="0">
                <a:ln>
                  <a:solidFill>
                    <a:srgbClr val="0000FF"/>
                  </a:solidFill>
                </a:ln>
                <a:solidFill>
                  <a:srgbClr val="EF755F">
                    <a:lumMod val="75000"/>
                  </a:srgbClr>
                </a:solidFill>
                <a:effectLst/>
                <a:uLnTx/>
                <a:uFillTx/>
                <a:latin typeface="Century Gothic"/>
                <a:ea typeface="+mn-ea"/>
                <a:cs typeface="+mn-cs"/>
              </a:rPr>
              <a:t> g</a:t>
            </a:r>
            <a:r>
              <a:rPr kumimoji="0" lang="en-CA" sz="2400" b="1" i="1" u="sng" strike="noStrike" kern="1200" cap="none" spc="0" normalizeH="0" baseline="0" noProof="0" dirty="0">
                <a:ln>
                  <a:solidFill>
                    <a:srgbClr val="0000FF"/>
                  </a:solidFill>
                </a:ln>
                <a:solidFill>
                  <a:srgbClr val="EF755F">
                    <a:lumMod val="75000"/>
                  </a:srgbClr>
                </a:solidFill>
                <a:effectLst/>
                <a:uLnTx/>
                <a:uFillTx/>
                <a:latin typeface="Century Gothic"/>
                <a:ea typeface="+mn-ea"/>
                <a:cs typeface="+mn-cs"/>
              </a:rPr>
              <a:t>round</a:t>
            </a:r>
            <a:r>
              <a:rPr kumimoji="0" lang="en-CA" sz="2400" b="1" i="1" u="none" strike="noStrike" kern="1200" cap="none" spc="0" normalizeH="0" baseline="0" noProof="0" dirty="0">
                <a:ln>
                  <a:solidFill>
                    <a:srgbClr val="0000FF"/>
                  </a:solidFill>
                </a:ln>
                <a:solidFill>
                  <a:srgbClr val="EF755F">
                    <a:lumMod val="75000"/>
                  </a:srgbClr>
                </a:solidFill>
                <a:effectLst/>
                <a:uLnTx/>
                <a:uFillTx/>
                <a:latin typeface="Century Gothic"/>
                <a:ea typeface="+mn-ea"/>
                <a:cs typeface="+mn-cs"/>
              </a:rPr>
              <a:t>,</a:t>
            </a:r>
            <a:r>
              <a:rPr kumimoji="0" lang="en-CA" sz="2400" b="1" i="1" u="none" strike="noStrike" kern="1200" cap="none" spc="0" normalizeH="0" baseline="0" noProof="0" dirty="0">
                <a:ln>
                  <a:noFill/>
                </a:ln>
                <a:solidFill>
                  <a:srgbClr val="00C6BB">
                    <a:lumMod val="60000"/>
                    <a:lumOff val="40000"/>
                  </a:srgbClr>
                </a:solidFill>
                <a:effectLst/>
                <a:uLnTx/>
                <a:uFillTx/>
                <a:latin typeface="Century Gothic"/>
                <a:ea typeface="+mn-ea"/>
                <a:cs typeface="+mn-cs"/>
              </a:rPr>
              <a:t> </a:t>
            </a:r>
            <a:r>
              <a:rPr kumimoji="0" lang="en-CA" sz="2400" b="1" i="0" u="none" strike="noStrike" kern="1200" cap="none" spc="0" normalizeH="0" baseline="0" noProof="0" dirty="0">
                <a:ln>
                  <a:solidFill>
                    <a:srgbClr val="0000FF"/>
                  </a:solidFill>
                </a:ln>
                <a:solidFill>
                  <a:srgbClr val="00C6BB">
                    <a:lumMod val="60000"/>
                    <a:lumOff val="40000"/>
                  </a:srgbClr>
                </a:solidFill>
                <a:effectLst/>
                <a:uLnTx/>
                <a:uFillTx/>
                <a:latin typeface="Century Gothic"/>
                <a:ea typeface="+mn-ea"/>
                <a:cs typeface="+mn-cs"/>
              </a:rPr>
              <a:t>the premier position for obeisance?</a:t>
            </a:r>
            <a:br>
              <a:rPr kumimoji="0" lang="en-CA" sz="2400" b="1" i="0" u="none" strike="noStrike" kern="1200" cap="none" spc="0" normalizeH="0" baseline="0" noProof="0" dirty="0">
                <a:ln>
                  <a:solidFill>
                    <a:srgbClr val="0000FF"/>
                  </a:solidFill>
                </a:ln>
                <a:solidFill>
                  <a:srgbClr val="00C6BB">
                    <a:lumMod val="60000"/>
                    <a:lumOff val="40000"/>
                  </a:srgbClr>
                </a:solidFill>
                <a:effectLst/>
                <a:uLnTx/>
                <a:uFillTx/>
                <a:latin typeface="Century Gothic"/>
                <a:ea typeface="+mn-ea"/>
                <a:cs typeface="+mn-cs"/>
              </a:rPr>
            </a:br>
            <a:r>
              <a:rPr kumimoji="0" lang="en-CA" sz="2400" b="1" i="0" u="sng" strike="noStrike" kern="1200" cap="none" spc="0" normalizeH="0" baseline="0" noProof="0" dirty="0">
                <a:ln>
                  <a:noFill/>
                </a:ln>
                <a:solidFill>
                  <a:prstClr val="black"/>
                </a:solidFill>
                <a:effectLst/>
                <a:uLnTx/>
                <a:uFillTx/>
                <a:latin typeface="Century Gothic"/>
                <a:ea typeface="+mn-ea"/>
                <a:cs typeface="+mn-cs"/>
              </a:rPr>
              <a:t>Please note</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 </a:t>
            </a:r>
            <a:r>
              <a:rPr kumimoji="0" lang="en-CA" sz="2400" b="1" i="0" u="none" strike="noStrike" kern="1200" cap="none" spc="0" normalizeH="0" baseline="0" noProof="0" dirty="0">
                <a:ln>
                  <a:noFill/>
                </a:ln>
                <a:solidFill>
                  <a:srgbClr val="EFB251">
                    <a:lumMod val="50000"/>
                  </a:srgbClr>
                </a:solidFill>
                <a:effectLst/>
                <a:uLnTx/>
                <a:uFillTx/>
                <a:latin typeface="Century Gothic"/>
                <a:ea typeface="+mn-ea"/>
                <a:cs typeface="+mn-cs"/>
              </a:rPr>
              <a:t>The word </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a:t>
            </a:r>
            <a:r>
              <a:rPr kumimoji="0" lang="en-CA" sz="2400" b="1" i="0" u="sng" strike="noStrike" kern="1200" cap="none" spc="0" normalizeH="0" baseline="0" noProof="0" dirty="0">
                <a:ln>
                  <a:noFill/>
                </a:ln>
                <a:solidFill>
                  <a:prstClr val="black"/>
                </a:solidFill>
                <a:effectLst/>
                <a:uLnTx/>
                <a:uFillTx/>
                <a:latin typeface="Century Gothic"/>
                <a:ea typeface="+mn-ea"/>
                <a:cs typeface="+mn-cs"/>
              </a:rPr>
              <a:t>mornin</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g” </a:t>
            </a:r>
            <a:r>
              <a:rPr kumimoji="0" lang="en-CA" sz="2400" b="1" i="0" u="none" strike="noStrike" kern="1200" cap="none" spc="0" normalizeH="0" baseline="0" noProof="0" dirty="0">
                <a:ln>
                  <a:noFill/>
                </a:ln>
                <a:solidFill>
                  <a:srgbClr val="EFB251">
                    <a:lumMod val="50000"/>
                  </a:srgbClr>
                </a:solidFill>
                <a:effectLst/>
                <a:uLnTx/>
                <a:uFillTx/>
                <a:latin typeface="Century Gothic"/>
                <a:ea typeface="+mn-ea"/>
                <a:cs typeface="+mn-cs"/>
              </a:rPr>
              <a:t>is seen in this verse, yet the Hebrew word</a:t>
            </a:r>
            <a:br>
              <a:rPr kumimoji="0" lang="en-CA" sz="2400" b="1" i="0" u="none" strike="noStrike" kern="1200" cap="none" spc="0" normalizeH="0" baseline="0" noProof="0" dirty="0">
                <a:ln>
                  <a:noFill/>
                </a:ln>
                <a:solidFill>
                  <a:srgbClr val="EFB251">
                    <a:lumMod val="50000"/>
                  </a:srgbClr>
                </a:solidFill>
                <a:effectLst/>
                <a:uLnTx/>
                <a:uFillTx/>
                <a:latin typeface="Century Gothic"/>
                <a:ea typeface="+mn-ea"/>
                <a:cs typeface="+mn-cs"/>
              </a:rPr>
            </a:br>
            <a:r>
              <a:rPr kumimoji="0" lang="en-CA" sz="2400" b="1" i="0" u="none" strike="noStrike" kern="1200" cap="none" spc="0" normalizeH="0" baseline="0" noProof="0" dirty="0">
                <a:ln>
                  <a:noFill/>
                </a:ln>
                <a:solidFill>
                  <a:srgbClr val="EFB251">
                    <a:lumMod val="50000"/>
                  </a:srgbClr>
                </a:solidFill>
                <a:effectLst/>
                <a:uLnTx/>
                <a:uFillTx/>
                <a:latin typeface="Century Gothic"/>
                <a:ea typeface="+mn-ea"/>
                <a:cs typeface="+mn-cs"/>
              </a:rPr>
              <a:t>   </a:t>
            </a:r>
            <a:r>
              <a:rPr kumimoji="0" lang="en-CA" sz="2400" b="1" i="0" u="none" strike="noStrike" kern="1200" cap="none" spc="0" normalizeH="0" baseline="0" noProof="0" dirty="0">
                <a:ln>
                  <a:solidFill>
                    <a:srgbClr val="0000FF"/>
                  </a:solidFill>
                </a:ln>
                <a:solidFill>
                  <a:srgbClr val="FFFF00"/>
                </a:solidFill>
                <a:effectLst/>
                <a:uLnTx/>
                <a:uFillTx/>
                <a:latin typeface="Cooper Black" panose="0208090404030B020404" pitchFamily="18" charset="0"/>
                <a:ea typeface="+mn-ea"/>
                <a:cs typeface="+mn-cs"/>
              </a:rPr>
              <a:t>Boqer</a:t>
            </a:r>
            <a:r>
              <a:rPr kumimoji="0" lang="en-CA" sz="2400" b="1" i="0" u="none" strike="noStrike" kern="1200" cap="none" spc="0" normalizeH="0" baseline="0" noProof="0" dirty="0">
                <a:ln>
                  <a:noFill/>
                </a:ln>
                <a:solidFill>
                  <a:srgbClr val="EFB251">
                    <a:lumMod val="50000"/>
                  </a:srgbClr>
                </a:solidFill>
                <a:effectLst/>
                <a:uLnTx/>
                <a:uFillTx/>
                <a:latin typeface="Century Gothic"/>
                <a:ea typeface="+mn-ea"/>
                <a:cs typeface="+mn-cs"/>
              </a:rPr>
              <a:t> (morning) is not there!  </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Is “</a:t>
            </a:r>
            <a:r>
              <a:rPr kumimoji="0" lang="en-CA" sz="2400" b="1" i="0" u="sng" strike="noStrike" kern="1200" cap="none" spc="0" normalizeH="0" baseline="0" noProof="0" dirty="0">
                <a:ln>
                  <a:noFill/>
                </a:ln>
                <a:solidFill>
                  <a:prstClr val="black"/>
                </a:solidFill>
                <a:effectLst/>
                <a:uLnTx/>
                <a:uFillTx/>
                <a:latin typeface="Century Gothic"/>
                <a:ea typeface="+mn-ea"/>
                <a:cs typeface="+mn-cs"/>
              </a:rPr>
              <a:t>mornin</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g” correct or is it false?</a:t>
            </a:r>
            <a:br>
              <a:rPr kumimoji="0" lang="en-CA" sz="2400" b="1" i="0" u="none" strike="noStrike" kern="1200" cap="none" spc="0" normalizeH="0" baseline="0" noProof="0" dirty="0">
                <a:ln>
                  <a:noFill/>
                </a:ln>
                <a:solidFill>
                  <a:prstClr val="black"/>
                </a:solidFill>
                <a:effectLst/>
                <a:uLnTx/>
                <a:uFillTx/>
                <a:latin typeface="Century Gothic"/>
                <a:ea typeface="+mn-ea"/>
                <a:cs typeface="+mn-cs"/>
              </a:rPr>
            </a:br>
            <a:r>
              <a:rPr kumimoji="0" lang="en-CA" sz="900" b="1" i="0" u="none" strike="noStrike" kern="1200" cap="none" spc="0" normalizeH="0" baseline="0" noProof="0" dirty="0">
                <a:ln>
                  <a:noFill/>
                </a:ln>
                <a:solidFill>
                  <a:prstClr val="black"/>
                </a:solidFill>
                <a:effectLst/>
                <a:uLnTx/>
                <a:uFillTx/>
                <a:latin typeface="Century Gothic"/>
                <a:ea typeface="+mn-ea"/>
                <a:cs typeface="+mn-cs"/>
              </a:rPr>
              <a:t> </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
            </a:r>
            <a:br>
              <a:rPr kumimoji="0" lang="en-CA" sz="2400" b="1" i="0" u="none" strike="noStrike" kern="1200" cap="none" spc="0" normalizeH="0" baseline="0" noProof="0" dirty="0">
                <a:ln>
                  <a:noFill/>
                </a:ln>
                <a:solidFill>
                  <a:prstClr val="black"/>
                </a:solidFill>
                <a:effectLst/>
                <a:uLnTx/>
                <a:uFillTx/>
                <a:latin typeface="Century Gothic"/>
                <a:ea typeface="+mn-ea"/>
                <a:cs typeface="+mn-cs"/>
              </a:rPr>
            </a:br>
            <a:r>
              <a:rPr kumimoji="0" lang="en-CA" sz="2400" b="1" i="0" u="none" strike="noStrike" kern="1200" cap="none" spc="0" normalizeH="0" baseline="0" noProof="0" dirty="0">
                <a:ln>
                  <a:noFill/>
                </a:ln>
                <a:solidFill>
                  <a:prstClr val="black"/>
                </a:solidFill>
                <a:effectLst/>
                <a:uLnTx/>
                <a:uFillTx/>
                <a:latin typeface="Century Gothic"/>
                <a:ea typeface="+mn-ea"/>
                <a:cs typeface="+mn-cs"/>
              </a:rPr>
              <a:t>From </a:t>
            </a:r>
            <a:r>
              <a:rPr kumimoji="0" lang="en-CA" sz="2400" b="1" i="0" u="sng" strike="noStrike" kern="1200" cap="none" spc="0" normalizeH="0" baseline="0" noProof="0" dirty="0">
                <a:ln>
                  <a:noFill/>
                </a:ln>
                <a:solidFill>
                  <a:prstClr val="black"/>
                </a:solidFill>
                <a:effectLst/>
                <a:uLnTx/>
                <a:uFillTx/>
                <a:latin typeface="Century Gothic"/>
                <a:ea typeface="+mn-ea"/>
                <a:cs typeface="+mn-cs"/>
              </a:rPr>
              <a:t>where</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 did the translators receive their idea to place “</a:t>
            </a:r>
            <a:r>
              <a:rPr kumimoji="0" lang="en-CA" sz="2400" b="1" i="0" u="sng" strike="noStrike" kern="1200" cap="none" spc="0" normalizeH="0" baseline="0" noProof="0" dirty="0">
                <a:ln>
                  <a:noFill/>
                </a:ln>
                <a:solidFill>
                  <a:prstClr val="black"/>
                </a:solidFill>
                <a:effectLst/>
                <a:uLnTx/>
                <a:uFillTx/>
                <a:latin typeface="Century Gothic"/>
                <a:ea typeface="+mn-ea"/>
                <a:cs typeface="+mn-cs"/>
              </a:rPr>
              <a:t>mornin</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g” here</a:t>
            </a:r>
            <a:br>
              <a:rPr kumimoji="0" lang="en-CA" sz="2400" b="1" i="0" u="none" strike="noStrike" kern="1200" cap="none" spc="0" normalizeH="0" baseline="0" noProof="0" dirty="0">
                <a:ln>
                  <a:noFill/>
                </a:ln>
                <a:solidFill>
                  <a:prstClr val="black"/>
                </a:solidFill>
                <a:effectLst/>
                <a:uLnTx/>
                <a:uFillTx/>
                <a:latin typeface="Century Gothic"/>
                <a:ea typeface="+mn-ea"/>
                <a:cs typeface="+mn-cs"/>
              </a:rPr>
            </a:br>
            <a:r>
              <a:rPr kumimoji="0" lang="en-CA" sz="2400" b="1" i="0" u="none" strike="noStrike" kern="1200" cap="none" spc="0" normalizeH="0" baseline="0" noProof="0" dirty="0">
                <a:ln>
                  <a:noFill/>
                </a:ln>
                <a:solidFill>
                  <a:prstClr val="black"/>
                </a:solidFill>
                <a:effectLst/>
                <a:uLnTx/>
                <a:uFillTx/>
                <a:latin typeface="Century Gothic"/>
                <a:ea typeface="+mn-ea"/>
                <a:cs typeface="+mn-cs"/>
              </a:rPr>
              <a:t>   when the </a:t>
            </a:r>
            <a:r>
              <a:rPr kumimoji="0" lang="en-CA" sz="2400" b="1" i="0" u="sng" strike="noStrike" kern="1200" cap="none" spc="0" normalizeH="0" baseline="0" noProof="0" dirty="0">
                <a:ln>
                  <a:noFill/>
                </a:ln>
                <a:solidFill>
                  <a:prstClr val="black"/>
                </a:solidFill>
                <a:effectLst/>
                <a:uLnTx/>
                <a:uFillTx/>
                <a:latin typeface="Century Gothic"/>
                <a:ea typeface="+mn-ea"/>
                <a:cs typeface="+mn-cs"/>
              </a:rPr>
              <a:t>actual word</a:t>
            </a:r>
            <a:r>
              <a:rPr kumimoji="0" lang="en-CA" sz="2400" b="1" i="0" u="none" strike="noStrike" kern="1200" cap="none" spc="0" normalizeH="0" baseline="0" noProof="0" dirty="0">
                <a:ln>
                  <a:noFill/>
                </a:ln>
                <a:solidFill>
                  <a:prstClr val="black"/>
                </a:solidFill>
                <a:effectLst/>
                <a:uLnTx/>
                <a:uFillTx/>
                <a:latin typeface="Century Gothic"/>
                <a:ea typeface="+mn-ea"/>
                <a:cs typeface="+mn-cs"/>
              </a:rPr>
              <a:t> is not written in the original Hebrew script? </a:t>
            </a:r>
          </a:p>
        </p:txBody>
      </p:sp>
      <p:sp>
        <p:nvSpPr>
          <p:cNvPr id="3" name="Rectangle 2">
            <a:extLst>
              <a:ext uri="{FF2B5EF4-FFF2-40B4-BE49-F238E27FC236}">
                <a16:creationId xmlns:a16="http://schemas.microsoft.com/office/drawing/2014/main" xmlns="" id="{7B152B17-0FBB-4CCC-8A3C-469842956304}"/>
              </a:ext>
            </a:extLst>
          </p:cNvPr>
          <p:cNvSpPr/>
          <p:nvPr/>
        </p:nvSpPr>
        <p:spPr>
          <a:xfrm>
            <a:off x="1663146" y="840968"/>
            <a:ext cx="9993145" cy="1110944"/>
          </a:xfrm>
          <a:prstGeom prst="rect">
            <a:avLst/>
          </a:prstGeom>
          <a:ln w="3810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699"/>
                </a:solidFill>
                <a:effectLst/>
                <a:uLnTx/>
                <a:uFillTx/>
                <a:latin typeface="Georgia" panose="02040502050405020303" pitchFamily="18" charset="0"/>
                <a:ea typeface="+mn-ea"/>
                <a:cs typeface="+mn-cs"/>
              </a:rPr>
              <a:t>1Sam 5:</a:t>
            </a:r>
            <a:r>
              <a:rPr kumimoji="0" lang="en-US" sz="2800" b="0" i="0" strike="noStrike" kern="1200" cap="none" spc="0" normalizeH="0" baseline="0" noProof="0" dirty="0">
                <a:ln>
                  <a:noFill/>
                </a:ln>
                <a:solidFill>
                  <a:srgbClr val="006699"/>
                </a:solidFill>
                <a:effectLst/>
                <a:uLnTx/>
                <a:uFillTx/>
                <a:latin typeface="Georgia" panose="02040502050405020303" pitchFamily="18" charset="0"/>
                <a:ea typeface="+mn-ea"/>
                <a:cs typeface="+mn-cs"/>
              </a:rPr>
              <a:t>3</a:t>
            </a:r>
            <a:r>
              <a:rPr kumimoji="0" lang="en-US" sz="2800" b="0" i="0" u="none" strike="noStrike" kern="1200" cap="none" spc="0" normalizeH="0" baseline="0" noProof="0" dirty="0">
                <a:ln>
                  <a:noFill/>
                </a:ln>
                <a:solidFill>
                  <a:srgbClr val="006699"/>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chemeClr val="accent6">
                    <a:lumMod val="75000"/>
                  </a:schemeClr>
                </a:solidFill>
                <a:effectLst/>
                <a:uLnTx/>
                <a:uFillTx/>
                <a:latin typeface="Georgia" panose="02040502050405020303" pitchFamily="18" charset="0"/>
                <a:ea typeface="+mn-ea"/>
                <a:cs typeface="+mn-cs"/>
              </a:rPr>
              <a:t>a</a:t>
            </a:r>
            <a:r>
              <a:rPr kumimoji="0" lang="en-US" sz="2800" b="0" i="0" u="none" strike="noStrike" kern="1200" cap="none" spc="0" normalizeH="0" baseline="0" noProof="0" dirty="0">
                <a:ln>
                  <a:noFill/>
                </a:ln>
                <a:solidFill>
                  <a:srgbClr val="006699"/>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And the </a:t>
            </a:r>
            <a:r>
              <a:rPr kumimoji="0" lang="en-US" sz="28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Ashdo</a:t>
            </a:r>
            <a:r>
              <a:rPr kumimoji="0" lang="en-US" sz="2800" b="0" i="0" u="none" strike="noStrike" kern="1200" cap="none" spc="0" normalizeH="0" baseline="0" noProof="0" dirty="0" err="1">
                <a:ln>
                  <a:noFill/>
                </a:ln>
                <a:solidFill>
                  <a:prstClr val="black"/>
                </a:solidFill>
                <a:effectLst/>
                <a:uLnTx/>
                <a:uFillTx/>
                <a:latin typeface="TITUS Cyberbit Basic" panose="02020603050405020304" pitchFamily="18" charset="0"/>
                <a:ea typeface="+mn-ea"/>
                <a:cs typeface="+mn-cs"/>
              </a:rPr>
              <a:t>ḏ</a:t>
            </a:r>
            <a:r>
              <a:rPr kumimoji="0" lang="en-US" sz="28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ites</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rose </a:t>
            </a:r>
            <a:r>
              <a:rPr kumimoji="0" lang="en-US" sz="2800" b="1" i="0" u="sng" strike="noStrike" kern="1200" cap="none" spc="0" normalizeH="0" baseline="0" noProof="0" dirty="0">
                <a:ln>
                  <a:solidFill>
                    <a:srgbClr val="0000FF"/>
                  </a:solidFill>
                </a:ln>
                <a:solidFill>
                  <a:srgbClr val="EFB251">
                    <a:lumMod val="75000"/>
                  </a:srgbClr>
                </a:solidFill>
                <a:effectLst/>
                <a:uLnTx/>
                <a:uFillTx/>
                <a:latin typeface="Georgia" panose="02040502050405020303" pitchFamily="18" charset="0"/>
                <a:ea typeface="+mn-ea"/>
                <a:cs typeface="+mn-cs"/>
              </a:rPr>
              <a:t>earl</a:t>
            </a:r>
            <a:r>
              <a:rPr kumimoji="0" lang="en-US" sz="2800" b="1" i="0" u="none" strike="noStrike" kern="1200" cap="none" spc="0" normalizeH="0" baseline="0" noProof="0" dirty="0">
                <a:ln>
                  <a:solidFill>
                    <a:srgbClr val="0000FF"/>
                  </a:solidFill>
                </a:ln>
                <a:solidFill>
                  <a:srgbClr val="EFB251">
                    <a:lumMod val="75000"/>
                  </a:srgbClr>
                </a:solidFill>
                <a:effectLst/>
                <a:uLnTx/>
                <a:uFillTx/>
                <a:latin typeface="Georgia" panose="02040502050405020303" pitchFamily="18" charset="0"/>
                <a:ea typeface="+mn-ea"/>
                <a:cs typeface="+mn-cs"/>
              </a:rPr>
              <a:t>y</a:t>
            </a:r>
            <a:r>
              <a:rPr kumimoji="0" lang="en-US" sz="2800" b="0" i="0" u="none" strike="noStrike" kern="1200" cap="none" spc="0" normalizeH="0" baseline="0" noProof="0" dirty="0">
                <a:ln>
                  <a:noFill/>
                </a:ln>
                <a:solidFill>
                  <a:srgbClr val="EFB251">
                    <a:lumMod val="75000"/>
                  </a:srgbClr>
                </a:solidFill>
                <a:effectLst/>
                <a:uLnTx/>
                <a:uFillTx/>
                <a:latin typeface="Georgia" panose="02040502050405020303" pitchFamily="18" charset="0"/>
                <a:ea typeface="+mn-ea"/>
                <a:cs typeface="+mn-cs"/>
              </a:rPr>
              <a:t> </a:t>
            </a:r>
            <a:r>
              <a:rPr kumimoji="0" lang="en-US" sz="2800" b="1" i="0" u="none" strike="noStrike" kern="1200" cap="none" spc="0" normalizeH="0" baseline="0" noProof="0" dirty="0">
                <a:ln>
                  <a:solidFill>
                    <a:srgbClr val="BF07C3"/>
                  </a:solidFill>
                </a:ln>
                <a:solidFill>
                  <a:srgbClr val="EFB251">
                    <a:lumMod val="75000"/>
                  </a:srgbClr>
                </a:solidFill>
                <a:effectLst/>
                <a:uLnTx/>
                <a:uFillTx/>
                <a:latin typeface="Georgia" panose="02040502050405020303" pitchFamily="18" charset="0"/>
                <a:ea typeface="+mn-ea"/>
                <a:cs typeface="+mn-cs"/>
              </a:rPr>
              <a:t>in the </a:t>
            </a:r>
            <a:r>
              <a:rPr kumimoji="0" lang="en-US" sz="2800" b="1" i="0" u="sng" strike="noStrike" kern="1200" cap="none" spc="0" normalizeH="0" baseline="0" noProof="0" dirty="0">
                <a:ln>
                  <a:solidFill>
                    <a:srgbClr val="0000FF"/>
                  </a:solidFill>
                </a:ln>
                <a:solidFill>
                  <a:srgbClr val="EFB251">
                    <a:lumMod val="75000"/>
                  </a:srgbClr>
                </a:solidFill>
                <a:effectLst/>
                <a:uLnTx/>
                <a:uFillTx/>
                <a:latin typeface="Georgia" panose="02040502050405020303" pitchFamily="18" charset="0"/>
                <a:ea typeface="+mn-ea"/>
                <a:cs typeface="+mn-cs"/>
              </a:rPr>
              <a:t>mornin</a:t>
            </a:r>
            <a:r>
              <a:rPr kumimoji="0" lang="en-US" sz="2800" b="1" i="0" u="none" strike="noStrike" kern="1200" cap="none" spc="0" normalizeH="0" baseline="0" noProof="0" dirty="0">
                <a:ln>
                  <a:solidFill>
                    <a:srgbClr val="0000FF"/>
                  </a:solidFill>
                </a:ln>
                <a:solidFill>
                  <a:srgbClr val="EFB251">
                    <a:lumMod val="75000"/>
                  </a:srgbClr>
                </a:solidFill>
                <a:effectLst/>
                <a:uLnTx/>
                <a:uFillTx/>
                <a:latin typeface="Georgia" panose="02040502050405020303" pitchFamily="18" charset="0"/>
                <a:ea typeface="+mn-ea"/>
                <a:cs typeface="+mn-cs"/>
              </a:rPr>
              <a:t>g</a:t>
            </a:r>
            <a:r>
              <a:rPr kumimoji="0" lang="en-US" sz="2800" b="0" i="0" u="none" strike="noStrike" kern="1200" cap="none" spc="0" normalizeH="0" baseline="0" noProof="0" dirty="0">
                <a:ln>
                  <a:noFill/>
                </a:ln>
                <a:solidFill>
                  <a:srgbClr val="EFB251">
                    <a:lumMod val="75000"/>
                  </a:srgbClr>
                </a:solidFill>
                <a:effectLst/>
                <a:uLnTx/>
                <a:uFillTx/>
                <a:latin typeface="Georgia" panose="02040502050405020303" pitchFamily="18" charset="0"/>
                <a:ea typeface="+mn-ea"/>
                <a:cs typeface="+mn-cs"/>
              </a:rPr>
              <a:t> </a:t>
            </a:r>
            <a:br>
              <a:rPr kumimoji="0" lang="en-US" sz="2800" b="0" i="0" u="none" strike="noStrike" kern="1200" cap="none" spc="0" normalizeH="0" baseline="0" noProof="0" dirty="0">
                <a:ln>
                  <a:noFill/>
                </a:ln>
                <a:solidFill>
                  <a:srgbClr val="EFB251">
                    <a:lumMod val="75000"/>
                  </a:srgbClr>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rgbClr val="EFB251">
                    <a:lumMod val="75000"/>
                  </a:srgbClr>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and saw </a:t>
            </a:r>
            <a:r>
              <a:rPr kumimoji="0" lang="en-US" sz="2800" b="1" i="0" u="sng" strike="noStrike" kern="1200" cap="none" spc="0" normalizeH="0" baseline="0" noProof="0" dirty="0" err="1">
                <a:ln>
                  <a:noFill/>
                </a:ln>
                <a:solidFill>
                  <a:srgbClr val="ED515C">
                    <a:lumMod val="75000"/>
                  </a:srgbClr>
                </a:solidFill>
                <a:effectLst>
                  <a:glow rad="127000">
                    <a:srgbClr val="B6DF5E">
                      <a:lumMod val="60000"/>
                      <a:lumOff val="40000"/>
                    </a:srgbClr>
                  </a:glow>
                </a:effectLst>
                <a:uLnTx/>
                <a:uFillTx/>
                <a:latin typeface="Georgia" panose="02040502050405020303" pitchFamily="18" charset="0"/>
                <a:ea typeface="+mn-ea"/>
                <a:cs typeface="+mn-cs"/>
              </a:rPr>
              <a:t>Da</a:t>
            </a:r>
            <a:r>
              <a:rPr kumimoji="0" lang="en-US" sz="2800" b="1" i="0" u="none" strike="noStrike" kern="1200" cap="none" spc="0" normalizeH="0" baseline="0" noProof="0" dirty="0" err="1">
                <a:ln>
                  <a:noFill/>
                </a:ln>
                <a:solidFill>
                  <a:srgbClr val="ED515C">
                    <a:lumMod val="75000"/>
                  </a:srgbClr>
                </a:solidFill>
                <a:effectLst>
                  <a:glow rad="127000">
                    <a:srgbClr val="B6DF5E">
                      <a:lumMod val="60000"/>
                      <a:lumOff val="40000"/>
                    </a:srgbClr>
                  </a:glow>
                </a:effectLst>
                <a:uLnTx/>
                <a:uFillTx/>
                <a:latin typeface="TITUS Cyberbit Basic" panose="02020603050405020304" pitchFamily="18" charset="0"/>
                <a:ea typeface="+mn-ea"/>
                <a:cs typeface="+mn-cs"/>
              </a:rPr>
              <a:t>ḡ</a:t>
            </a:r>
            <a:r>
              <a:rPr kumimoji="0" lang="en-US" sz="2800" b="1" i="0" u="sng" strike="noStrike" kern="1200" cap="none" spc="0" normalizeH="0" baseline="0" noProof="0" dirty="0" err="1">
                <a:ln>
                  <a:noFill/>
                </a:ln>
                <a:solidFill>
                  <a:srgbClr val="ED515C">
                    <a:lumMod val="75000"/>
                  </a:srgbClr>
                </a:solidFill>
                <a:effectLst>
                  <a:glow rad="127000">
                    <a:srgbClr val="B6DF5E">
                      <a:lumMod val="60000"/>
                      <a:lumOff val="40000"/>
                    </a:srgbClr>
                  </a:glow>
                </a:effectLst>
                <a:uLnTx/>
                <a:uFillTx/>
                <a:latin typeface="Georgia" panose="02040502050405020303" pitchFamily="18" charset="0"/>
                <a:ea typeface="+mn-ea"/>
                <a:cs typeface="+mn-cs"/>
              </a:rPr>
              <a:t>on</a:t>
            </a:r>
            <a:r>
              <a:rPr kumimoji="0" lang="en-US" sz="2800" b="1" i="0" u="sng" strike="noStrike" kern="1200" cap="none" spc="0" normalizeH="0" baseline="0" noProof="0" dirty="0">
                <a:ln>
                  <a:noFill/>
                </a:ln>
                <a:solidFill>
                  <a:srgbClr val="ED515C">
                    <a:lumMod val="75000"/>
                  </a:srgbClr>
                </a:solidFill>
                <a:effectLst>
                  <a:glow rad="127000">
                    <a:srgbClr val="B6DF5E">
                      <a:lumMod val="60000"/>
                      <a:lumOff val="40000"/>
                    </a:srgbClr>
                  </a:glow>
                </a:effectLst>
                <a:uLnTx/>
                <a:uFillTx/>
                <a:latin typeface="Georgia" panose="02040502050405020303" pitchFamily="18" charset="0"/>
                <a:ea typeface="+mn-ea"/>
                <a:cs typeface="+mn-cs"/>
              </a:rPr>
              <a:t> fallen on its face</a:t>
            </a:r>
            <a:r>
              <a:rPr kumimoji="0" lang="en-US" sz="2800" b="1" i="0" strike="noStrike" kern="1200" cap="none" spc="0" normalizeH="0" baseline="0" noProof="0" dirty="0">
                <a:ln>
                  <a:noFill/>
                </a:ln>
                <a:solidFill>
                  <a:srgbClr val="ED515C">
                    <a:lumMod val="75000"/>
                  </a:srgbClr>
                </a:solidFill>
                <a:effectLst>
                  <a:glow rad="127000">
                    <a:srgbClr val="B6DF5E">
                      <a:lumMod val="60000"/>
                      <a:lumOff val="40000"/>
                    </a:srgbClr>
                  </a:glow>
                </a:effectLst>
                <a:uLnTx/>
                <a:uFillTx/>
                <a:latin typeface="Georgia" panose="02040502050405020303" pitchFamily="18" charset="0"/>
                <a:ea typeface="+mn-ea"/>
                <a:cs typeface="+mn-cs"/>
              </a:rPr>
              <a:t> …</a:t>
            </a:r>
            <a:endParaRPr kumimoji="0" lang="en-US" sz="2800" b="0" i="0"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5" name="Rectangle: Rounded Corners 4">
            <a:extLst>
              <a:ext uri="{FF2B5EF4-FFF2-40B4-BE49-F238E27FC236}">
                <a16:creationId xmlns:a16="http://schemas.microsoft.com/office/drawing/2014/main" xmlns="" id="{76AEC27B-2458-445B-8846-0A2EDD04C8F9}"/>
              </a:ext>
            </a:extLst>
          </p:cNvPr>
          <p:cNvSpPr/>
          <p:nvPr/>
        </p:nvSpPr>
        <p:spPr>
          <a:xfrm>
            <a:off x="438726" y="4865133"/>
            <a:ext cx="11314546" cy="1783472"/>
          </a:xfrm>
          <a:prstGeom prst="roundRect">
            <a:avLst>
              <a:gd name="adj" fmla="val 42930"/>
            </a:avLst>
          </a:prstGeom>
          <a:solidFill>
            <a:schemeClr val="tx1">
              <a:lumMod val="65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solidFill>
                    <a:sysClr val="windowText" lastClr="000000"/>
                  </a:solidFill>
                </a:ln>
                <a:solidFill>
                  <a:schemeClr val="accent4">
                    <a:lumMod val="75000"/>
                  </a:schemeClr>
                </a:solidFill>
                <a:effectLst/>
                <a:uLnTx/>
                <a:uFillTx/>
                <a:latin typeface="Century Gothic"/>
                <a:ea typeface="+mn-ea"/>
                <a:cs typeface="+mn-cs"/>
              </a:rPr>
              <a:t>Who has the </a:t>
            </a:r>
            <a:r>
              <a:rPr kumimoji="0" lang="en-CA" sz="2400" b="1" i="0" u="none" strike="noStrike" kern="1200" cap="none" spc="0" normalizeH="0" baseline="0" noProof="0" dirty="0">
                <a:ln>
                  <a:solidFill>
                    <a:srgbClr val="0000FF"/>
                  </a:solidFill>
                </a:ln>
                <a:solidFill>
                  <a:srgbClr val="0000FF"/>
                </a:solidFill>
                <a:effectLst/>
                <a:uLnTx/>
                <a:uFillTx/>
                <a:latin typeface="Century Gothic"/>
                <a:ea typeface="+mn-ea"/>
                <a:cs typeface="+mn-cs"/>
              </a:rPr>
              <a:t>authority and power </a:t>
            </a:r>
            <a:r>
              <a:rPr kumimoji="0" lang="en-CA" sz="2400" b="1" i="0" u="none" strike="noStrike" kern="1200" cap="none" spc="0" normalizeH="0" baseline="0" noProof="0" dirty="0">
                <a:ln>
                  <a:solidFill>
                    <a:sysClr val="windowText" lastClr="000000"/>
                  </a:solidFill>
                </a:ln>
                <a:solidFill>
                  <a:schemeClr val="accent4">
                    <a:lumMod val="75000"/>
                  </a:schemeClr>
                </a:solidFill>
                <a:effectLst/>
                <a:uLnTx/>
                <a:uFillTx/>
                <a:latin typeface="Century Gothic"/>
                <a:ea typeface="+mn-ea"/>
                <a:cs typeface="+mn-cs"/>
              </a:rPr>
              <a:t>to place Dagon in that position? And what could this possibly symbolize?  Could this event be connected to the same pattern of idol destruction seen in the plagues of Mitsrayim </a:t>
            </a:r>
            <a:r>
              <a:rPr kumimoji="0" lang="en-CA" i="0" u="none" strike="noStrike" kern="1200" cap="none" spc="0" normalizeH="0" baseline="0" noProof="0" dirty="0">
                <a:ln>
                  <a:solidFill>
                    <a:sysClr val="windowText" lastClr="000000"/>
                  </a:solidFill>
                </a:ln>
                <a:solidFill>
                  <a:sysClr val="windowText" lastClr="000000"/>
                </a:solidFill>
                <a:effectLst/>
                <a:uLnTx/>
                <a:uFillTx/>
                <a:latin typeface="Century Gothic"/>
                <a:ea typeface="+mn-ea"/>
                <a:cs typeface="+mn-cs"/>
              </a:rPr>
              <a:t>(Egypt), </a:t>
            </a:r>
            <a:r>
              <a:rPr kumimoji="0" lang="en-CA" sz="2400" b="1" i="0" u="none" strike="noStrike" kern="1200" cap="none" spc="0" normalizeH="0" baseline="0" noProof="0" dirty="0">
                <a:ln>
                  <a:solidFill>
                    <a:sysClr val="windowText" lastClr="000000"/>
                  </a:solidFill>
                </a:ln>
                <a:solidFill>
                  <a:schemeClr val="accent4">
                    <a:lumMod val="75000"/>
                  </a:schemeClr>
                </a:solidFill>
                <a:effectLst/>
                <a:uLnTx/>
                <a:uFillTx/>
                <a:latin typeface="Century Gothic"/>
                <a:ea typeface="+mn-ea"/>
                <a:cs typeface="+mn-cs"/>
              </a:rPr>
              <a:t>where their supposed power and authority was </a:t>
            </a:r>
            <a:r>
              <a:rPr kumimoji="0" lang="en-CA" sz="2400" b="1" i="0" u="none" strike="noStrike" kern="1200" cap="none" spc="0" normalizeH="0" baseline="0" noProof="0" dirty="0">
                <a:ln>
                  <a:solidFill>
                    <a:srgbClr val="0000FF"/>
                  </a:solidFill>
                </a:ln>
                <a:solidFill>
                  <a:srgbClr val="0000FF"/>
                </a:solidFill>
                <a:effectLst/>
                <a:uLnTx/>
                <a:uFillTx/>
                <a:latin typeface="Century Gothic"/>
                <a:ea typeface="+mn-ea"/>
                <a:cs typeface="+mn-cs"/>
              </a:rPr>
              <a:t>vaporized?</a:t>
            </a:r>
          </a:p>
        </p:txBody>
      </p:sp>
      <p:sp>
        <p:nvSpPr>
          <p:cNvPr id="2" name="Rectangle 1">
            <a:extLst>
              <a:ext uri="{FF2B5EF4-FFF2-40B4-BE49-F238E27FC236}">
                <a16:creationId xmlns:a16="http://schemas.microsoft.com/office/drawing/2014/main" xmlns="" id="{C4D68BB7-D839-4E1E-ACE9-515BFA544E94}"/>
              </a:ext>
            </a:extLst>
          </p:cNvPr>
          <p:cNvSpPr/>
          <p:nvPr/>
        </p:nvSpPr>
        <p:spPr>
          <a:xfrm rot="19508859">
            <a:off x="69919" y="546662"/>
            <a:ext cx="1897625" cy="633871"/>
          </a:xfrm>
          <a:prstGeom prst="rect">
            <a:avLst/>
          </a:prstGeom>
          <a:solidFill>
            <a:schemeClr val="bg1"/>
          </a:solidFill>
          <a:effectLst>
            <a:glow rad="1270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solidFill>
                  <a:srgbClr val="BF07C3"/>
                </a:solidFill>
                <a:effectLst>
                  <a:glow rad="127000">
                    <a:srgbClr val="FFFF00"/>
                  </a:glow>
                </a:effectLst>
              </a:rPr>
              <a:t>Review</a:t>
            </a:r>
          </a:p>
        </p:txBody>
      </p:sp>
    </p:spTree>
    <p:extLst>
      <p:ext uri="{BB962C8B-B14F-4D97-AF65-F5344CB8AC3E}">
        <p14:creationId xmlns:p14="http://schemas.microsoft.com/office/powerpoint/2010/main" val="10533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822543" y="6455149"/>
            <a:ext cx="424873" cy="402851"/>
          </a:xfrm>
        </p:spPr>
        <p:txBody>
          <a:bodyPr/>
          <a:lstStyle/>
          <a:p>
            <a:fld id="{D57F1E4F-1CFF-5643-939E-217C01CDF565}" type="slidenum">
              <a:rPr lang="en-US" sz="1200" smtClean="0">
                <a:solidFill>
                  <a:schemeClr val="bg1"/>
                </a:solidFill>
              </a:rPr>
              <a:pPr/>
              <a:t>19</a:t>
            </a:fld>
            <a:endParaRPr lang="en-US" sz="1200" dirty="0">
              <a:solidFill>
                <a:schemeClr val="bg1"/>
              </a:solidFill>
            </a:endParaRPr>
          </a:p>
        </p:txBody>
      </p:sp>
      <p:pic>
        <p:nvPicPr>
          <p:cNvPr id="2" name="Picture 1">
            <a:extLst>
              <a:ext uri="{FF2B5EF4-FFF2-40B4-BE49-F238E27FC236}">
                <a16:creationId xmlns:a16="http://schemas.microsoft.com/office/drawing/2014/main" xmlns="" id="{330B5CD4-F06D-4ED7-9758-EB990C7CA5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549" y="1057562"/>
            <a:ext cx="11818900" cy="2558473"/>
          </a:xfrm>
          <a:prstGeom prst="rect">
            <a:avLst/>
          </a:prstGeom>
        </p:spPr>
      </p:pic>
      <p:sp>
        <p:nvSpPr>
          <p:cNvPr id="8" name="Rectangle: Rounded Corners 7">
            <a:extLst>
              <a:ext uri="{FF2B5EF4-FFF2-40B4-BE49-F238E27FC236}">
                <a16:creationId xmlns:a16="http://schemas.microsoft.com/office/drawing/2014/main" xmlns="" id="{5B6F6407-41EB-4122-B9A8-4852D4F66899}"/>
              </a:ext>
            </a:extLst>
          </p:cNvPr>
          <p:cNvSpPr/>
          <p:nvPr/>
        </p:nvSpPr>
        <p:spPr>
          <a:xfrm>
            <a:off x="1574801" y="106052"/>
            <a:ext cx="8879838" cy="951510"/>
          </a:xfrm>
          <a:prstGeom prst="roundRect">
            <a:avLst>
              <a:gd name="adj" fmla="val 42930"/>
            </a:avLst>
          </a:prstGeom>
          <a:solidFill>
            <a:schemeClr val="accent2">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lvl="0" algn="ctr"/>
            <a:r>
              <a:rPr lang="en-CA" sz="2800" b="1" dirty="0">
                <a:ln>
                  <a:solidFill>
                    <a:srgbClr val="006699"/>
                  </a:solidFill>
                </a:ln>
                <a:solidFill>
                  <a:schemeClr val="accent1">
                    <a:lumMod val="60000"/>
                    <a:lumOff val="40000"/>
                  </a:schemeClr>
                </a:solidFill>
              </a:rPr>
              <a:t>What</a:t>
            </a:r>
            <a:r>
              <a:rPr lang="en-CA" sz="2800" b="1" dirty="0">
                <a:solidFill>
                  <a:schemeClr val="accent1">
                    <a:lumMod val="60000"/>
                    <a:lumOff val="40000"/>
                  </a:schemeClr>
                </a:solidFill>
              </a:rPr>
              <a:t> </a:t>
            </a:r>
            <a:r>
              <a:rPr lang="en-CA" sz="2800" b="1" dirty="0">
                <a:ln>
                  <a:solidFill>
                    <a:schemeClr val="bg1"/>
                  </a:solidFill>
                </a:ln>
                <a:solidFill>
                  <a:schemeClr val="accent1">
                    <a:lumMod val="60000"/>
                    <a:lumOff val="40000"/>
                  </a:schemeClr>
                </a:solidFill>
              </a:rPr>
              <a:t>p</a:t>
            </a:r>
            <a:r>
              <a:rPr lang="en-CA" sz="2800" b="1" u="sng" dirty="0">
                <a:ln>
                  <a:solidFill>
                    <a:schemeClr val="bg1"/>
                  </a:solidFill>
                </a:ln>
                <a:solidFill>
                  <a:schemeClr val="accent1">
                    <a:lumMod val="60000"/>
                    <a:lumOff val="40000"/>
                  </a:schemeClr>
                </a:solidFill>
              </a:rPr>
              <a:t>rimar</a:t>
            </a:r>
            <a:r>
              <a:rPr lang="en-CA" sz="2800" b="1" dirty="0">
                <a:ln>
                  <a:solidFill>
                    <a:schemeClr val="bg1"/>
                  </a:solidFill>
                </a:ln>
                <a:solidFill>
                  <a:schemeClr val="accent1">
                    <a:lumMod val="60000"/>
                    <a:lumOff val="40000"/>
                  </a:schemeClr>
                </a:solidFill>
              </a:rPr>
              <a:t>y</a:t>
            </a:r>
            <a:r>
              <a:rPr lang="en-CA" sz="2800" b="1" dirty="0">
                <a:solidFill>
                  <a:schemeClr val="accent1">
                    <a:lumMod val="60000"/>
                    <a:lumOff val="40000"/>
                  </a:schemeClr>
                </a:solidFill>
              </a:rPr>
              <a:t> </a:t>
            </a:r>
            <a:r>
              <a:rPr lang="en-CA" sz="2800" b="1" dirty="0">
                <a:ln>
                  <a:solidFill>
                    <a:srgbClr val="006699"/>
                  </a:solidFill>
                </a:ln>
                <a:solidFill>
                  <a:schemeClr val="accent1">
                    <a:lumMod val="60000"/>
                    <a:lumOff val="40000"/>
                  </a:schemeClr>
                </a:solidFill>
              </a:rPr>
              <a:t>word</a:t>
            </a:r>
            <a:r>
              <a:rPr lang="en-CA" sz="2800" b="1" dirty="0">
                <a:solidFill>
                  <a:schemeClr val="accent1">
                    <a:lumMod val="60000"/>
                    <a:lumOff val="40000"/>
                  </a:schemeClr>
                </a:solidFill>
              </a:rPr>
              <a:t> </a:t>
            </a:r>
            <a:r>
              <a:rPr lang="en-CA" sz="2800" b="1" u="sng" dirty="0">
                <a:ln>
                  <a:solidFill>
                    <a:srgbClr val="0000FF"/>
                  </a:solidFill>
                </a:ln>
                <a:solidFill>
                  <a:schemeClr val="accent1">
                    <a:lumMod val="60000"/>
                    <a:lumOff val="40000"/>
                  </a:schemeClr>
                </a:solidFill>
              </a:rPr>
              <a:t>reckons time</a:t>
            </a:r>
            <a:r>
              <a:rPr lang="en-CA" sz="2800" b="1" dirty="0">
                <a:solidFill>
                  <a:schemeClr val="accent1">
                    <a:lumMod val="60000"/>
                    <a:lumOff val="40000"/>
                  </a:schemeClr>
                </a:solidFill>
              </a:rPr>
              <a:t> </a:t>
            </a:r>
            <a:r>
              <a:rPr lang="en-CA" sz="2800" b="1" dirty="0">
                <a:ln>
                  <a:solidFill>
                    <a:srgbClr val="006699"/>
                  </a:solidFill>
                </a:ln>
                <a:solidFill>
                  <a:schemeClr val="accent1">
                    <a:lumMod val="60000"/>
                    <a:lumOff val="40000"/>
                  </a:schemeClr>
                </a:solidFill>
              </a:rPr>
              <a:t>in this verse?</a:t>
            </a:r>
          </a:p>
          <a:p>
            <a:pPr lvl="0" algn="ctr"/>
            <a:r>
              <a:rPr lang="en-CA" sz="2800" b="1" u="sng" dirty="0" smtClean="0">
                <a:solidFill>
                  <a:schemeClr val="accent6">
                    <a:lumMod val="75000"/>
                  </a:schemeClr>
                </a:solidFill>
              </a:rPr>
              <a:t>H4279</a:t>
            </a:r>
            <a:r>
              <a:rPr lang="en-CA" sz="2800" b="1" dirty="0" smtClean="0">
                <a:solidFill>
                  <a:schemeClr val="accent6">
                    <a:lumMod val="75000"/>
                  </a:schemeClr>
                </a:solidFill>
              </a:rPr>
              <a:t> </a:t>
            </a:r>
            <a:r>
              <a:rPr lang="en-CA" sz="2800" b="1" u="sng" dirty="0">
                <a:solidFill>
                  <a:schemeClr val="accent6">
                    <a:lumMod val="75000"/>
                  </a:schemeClr>
                </a:solidFill>
              </a:rPr>
              <a:t>Machar</a:t>
            </a:r>
            <a:r>
              <a:rPr lang="en-CA" sz="2800" b="1" dirty="0">
                <a:solidFill>
                  <a:schemeClr val="accent6">
                    <a:lumMod val="75000"/>
                  </a:schemeClr>
                </a:solidFill>
              </a:rPr>
              <a:t> - </a:t>
            </a:r>
            <a:r>
              <a:rPr lang="en-CA" sz="2800" b="1" u="sng" dirty="0">
                <a:solidFill>
                  <a:schemeClr val="accent6">
                    <a:lumMod val="75000"/>
                  </a:schemeClr>
                </a:solidFill>
              </a:rPr>
              <a:t>what does it mean</a:t>
            </a:r>
            <a:r>
              <a:rPr lang="en-CA" sz="2800" b="1" dirty="0">
                <a:solidFill>
                  <a:schemeClr val="accent6">
                    <a:lumMod val="75000"/>
                  </a:schemeClr>
                </a:solidFill>
              </a:rPr>
              <a:t>?</a:t>
            </a:r>
          </a:p>
        </p:txBody>
      </p:sp>
      <p:grpSp>
        <p:nvGrpSpPr>
          <p:cNvPr id="3" name="Group 2"/>
          <p:cNvGrpSpPr/>
          <p:nvPr/>
        </p:nvGrpSpPr>
        <p:grpSpPr>
          <a:xfrm>
            <a:off x="203206" y="2936573"/>
            <a:ext cx="5409444" cy="3803809"/>
            <a:chOff x="203206" y="2936573"/>
            <a:chExt cx="5409444" cy="3803809"/>
          </a:xfrm>
        </p:grpSpPr>
        <p:pic>
          <p:nvPicPr>
            <p:cNvPr id="4" name="Picture 3">
              <a:extLst>
                <a:ext uri="{FF2B5EF4-FFF2-40B4-BE49-F238E27FC236}">
                  <a16:creationId xmlns:a16="http://schemas.microsoft.com/office/drawing/2014/main" xmlns="" id="{FD2BB10D-FBE9-4B4D-8FFF-17EF30225E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3206" y="2936573"/>
              <a:ext cx="5409444" cy="3803809"/>
            </a:xfrm>
            <a:prstGeom prst="rect">
              <a:avLst/>
            </a:prstGeom>
          </p:spPr>
        </p:pic>
        <p:cxnSp>
          <p:nvCxnSpPr>
            <p:cNvPr id="10" name="Straight Connector 9">
              <a:extLst>
                <a:ext uri="{FF2B5EF4-FFF2-40B4-BE49-F238E27FC236}">
                  <a16:creationId xmlns:a16="http://schemas.microsoft.com/office/drawing/2014/main" xmlns="" id="{4D9C0EC4-615F-40C9-8EB0-4875C1AE5880}"/>
                </a:ext>
              </a:extLst>
            </p:cNvPr>
            <p:cNvCxnSpPr/>
            <p:nvPr/>
          </p:nvCxnSpPr>
          <p:spPr>
            <a:xfrm>
              <a:off x="2626191" y="4386446"/>
              <a:ext cx="1120878"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7D15B2B-42B5-45BA-A9E1-22336C5E4821}"/>
                </a:ext>
              </a:extLst>
            </p:cNvPr>
            <p:cNvCxnSpPr>
              <a:cxnSpLocks/>
            </p:cNvCxnSpPr>
            <p:nvPr/>
          </p:nvCxnSpPr>
          <p:spPr>
            <a:xfrm>
              <a:off x="572655" y="4926965"/>
              <a:ext cx="2131812"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F66C419-E7D7-4C49-8F59-4AA7FBB5D408}"/>
                </a:ext>
              </a:extLst>
            </p:cNvPr>
            <p:cNvCxnSpPr/>
            <p:nvPr/>
          </p:nvCxnSpPr>
          <p:spPr>
            <a:xfrm>
              <a:off x="4446161" y="5408664"/>
              <a:ext cx="983226"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BCC76F5-E236-4F3A-9546-5D856D78545F}"/>
                </a:ext>
              </a:extLst>
            </p:cNvPr>
            <p:cNvCxnSpPr/>
            <p:nvPr/>
          </p:nvCxnSpPr>
          <p:spPr>
            <a:xfrm>
              <a:off x="604538" y="5663380"/>
              <a:ext cx="865239"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FBBB449-9B5A-4A10-94B7-B41C904E0541}"/>
                </a:ext>
              </a:extLst>
            </p:cNvPr>
            <p:cNvCxnSpPr/>
            <p:nvPr/>
          </p:nvCxnSpPr>
          <p:spPr>
            <a:xfrm>
              <a:off x="1203113" y="5928852"/>
              <a:ext cx="2300748"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809878E-42FF-48C3-8EC8-CE1FB77B89D8}"/>
                </a:ext>
              </a:extLst>
            </p:cNvPr>
            <p:cNvCxnSpPr/>
            <p:nvPr/>
          </p:nvCxnSpPr>
          <p:spPr>
            <a:xfrm>
              <a:off x="613774" y="4129548"/>
              <a:ext cx="865239"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7195526-25C4-4F14-A82C-08D5AB1AB82B}"/>
                </a:ext>
              </a:extLst>
            </p:cNvPr>
            <p:cNvCxnSpPr/>
            <p:nvPr/>
          </p:nvCxnSpPr>
          <p:spPr>
            <a:xfrm>
              <a:off x="1271725" y="5152103"/>
              <a:ext cx="1573161" cy="0"/>
            </a:xfrm>
            <a:prstGeom prst="line">
              <a:avLst/>
            </a:prstGeom>
            <a:ln w="38100">
              <a:solidFill>
                <a:schemeClr val="accent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xmlns="" id="{60DC7FA0-CB4E-4A5C-A47A-3D0C84F53538}"/>
              </a:ext>
            </a:extLst>
          </p:cNvPr>
          <p:cNvSpPr/>
          <p:nvPr/>
        </p:nvSpPr>
        <p:spPr>
          <a:xfrm>
            <a:off x="5712732" y="3749967"/>
            <a:ext cx="6184407" cy="3034145"/>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err="1">
                <a:solidFill>
                  <a:srgbClr val="7030A0"/>
                </a:solidFill>
              </a:rPr>
              <a:t>Mocharoth</a:t>
            </a:r>
            <a:r>
              <a:rPr lang="en-CA" sz="2400" dirty="0">
                <a:solidFill>
                  <a:srgbClr val="7030A0"/>
                </a:solidFill>
              </a:rPr>
              <a:t> H4283 is from </a:t>
            </a:r>
            <a:r>
              <a:rPr lang="en-CA" sz="2400" b="1" u="sng" dirty="0">
                <a:solidFill>
                  <a:srgbClr val="7030A0"/>
                </a:solidFill>
              </a:rPr>
              <a:t>Machar</a:t>
            </a:r>
            <a:r>
              <a:rPr lang="en-CA" sz="2400" b="1" dirty="0">
                <a:solidFill>
                  <a:srgbClr val="7030A0"/>
                </a:solidFill>
              </a:rPr>
              <a:t> </a:t>
            </a:r>
            <a:r>
              <a:rPr lang="en-CA" sz="2400" dirty="0">
                <a:solidFill>
                  <a:srgbClr val="7030A0"/>
                </a:solidFill>
              </a:rPr>
              <a:t>H4279 and most certainly identifies a </a:t>
            </a:r>
            <a:br>
              <a:rPr lang="en-CA" sz="2400" dirty="0">
                <a:solidFill>
                  <a:srgbClr val="7030A0"/>
                </a:solidFill>
              </a:rPr>
            </a:br>
            <a:r>
              <a:rPr lang="en-CA" sz="2400" b="1" i="1" dirty="0">
                <a:solidFill>
                  <a:srgbClr val="7030A0"/>
                </a:solidFill>
              </a:rPr>
              <a:t>specific point </a:t>
            </a:r>
            <a:r>
              <a:rPr lang="en-CA" sz="2400" dirty="0">
                <a:solidFill>
                  <a:srgbClr val="7030A0"/>
                </a:solidFill>
              </a:rPr>
              <a:t>when the cycle of the week exchanges or advances to the ensuing cycle.  It becomes our endeavor to determine exactly when that new cycle begins. </a:t>
            </a:r>
            <a:r>
              <a:rPr lang="en-CA" dirty="0">
                <a:solidFill>
                  <a:schemeClr val="bg1"/>
                </a:solidFill>
              </a:rPr>
              <a:t>(</a:t>
            </a:r>
            <a:r>
              <a:rPr lang="en-CA" dirty="0" err="1">
                <a:solidFill>
                  <a:schemeClr val="bg1"/>
                </a:solidFill>
              </a:rPr>
              <a:t>Prov</a:t>
            </a:r>
            <a:r>
              <a:rPr lang="en-CA" dirty="0">
                <a:solidFill>
                  <a:schemeClr val="bg1"/>
                </a:solidFill>
              </a:rPr>
              <a:t> 25:2)</a:t>
            </a:r>
            <a:endParaRPr lang="en-CA" sz="2400" dirty="0">
              <a:solidFill>
                <a:schemeClr val="bg1"/>
              </a:solidFill>
            </a:endParaRPr>
          </a:p>
        </p:txBody>
      </p:sp>
      <p:cxnSp>
        <p:nvCxnSpPr>
          <p:cNvPr id="5" name="Straight Arrow Connector 4">
            <a:extLst>
              <a:ext uri="{FF2B5EF4-FFF2-40B4-BE49-F238E27FC236}">
                <a16:creationId xmlns:a16="http://schemas.microsoft.com/office/drawing/2014/main" xmlns="" id="{A6652434-280E-4CF8-8ECB-CE5256FEEE1D}"/>
              </a:ext>
            </a:extLst>
          </p:cNvPr>
          <p:cNvCxnSpPr>
            <a:cxnSpLocks/>
          </p:cNvCxnSpPr>
          <p:nvPr/>
        </p:nvCxnSpPr>
        <p:spPr>
          <a:xfrm>
            <a:off x="3921760" y="1459239"/>
            <a:ext cx="5600931" cy="831379"/>
          </a:xfrm>
          <a:prstGeom prst="straightConnector1">
            <a:avLst/>
          </a:prstGeom>
          <a:ln w="76200">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3473F32D-AA09-4285-90BD-C58C98FC225D}"/>
              </a:ext>
            </a:extLst>
          </p:cNvPr>
          <p:cNvSpPr/>
          <p:nvPr/>
        </p:nvSpPr>
        <p:spPr>
          <a:xfrm>
            <a:off x="3644721" y="2875316"/>
            <a:ext cx="5498021" cy="646331"/>
          </a:xfrm>
          <a:prstGeom prst="rect">
            <a:avLst/>
          </a:prstGeom>
          <a:solidFill>
            <a:schemeClr val="accent6">
              <a:lumMod val="50000"/>
            </a:schemeClr>
          </a:solidFill>
          <a:scene3d>
            <a:camera prst="orthographicFront"/>
            <a:lightRig rig="threePt" dir="t"/>
          </a:scene3d>
          <a:sp3d>
            <a:bevelT w="152400" h="50800" prst="softRound"/>
          </a:sp3d>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dirty="0">
                <a:ln>
                  <a:noFill/>
                </a:ln>
                <a:solidFill>
                  <a:prstClr val="white"/>
                </a:solidFill>
                <a:effectLst/>
                <a:uLnTx/>
                <a:uFillTx/>
                <a:latin typeface="Century Gothic"/>
                <a:ea typeface="+mn-ea"/>
                <a:cs typeface="+mn-cs"/>
              </a:rPr>
              <a:t>morrow</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H4283</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mochorath</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mokh</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-or-</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awth</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or </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mochoratham</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a:t>
            </a:r>
            <a:br>
              <a:rPr kumimoji="0" lang="en-US" sz="1200" b="0" i="0" u="none" strike="noStrike" kern="1200" cap="none" spc="0" normalizeH="0" baseline="0" noProof="0" dirty="0">
                <a:ln>
                  <a:noFill/>
                </a:ln>
                <a:solidFill>
                  <a:prstClr val="white"/>
                </a:solidFill>
                <a:effectLst/>
                <a:uLnTx/>
                <a:uFillTx/>
                <a:latin typeface="Century Gothic"/>
                <a:ea typeface="+mn-ea"/>
                <a:cs typeface="+mn-cs"/>
              </a:rPr>
            </a:br>
            <a:r>
              <a:rPr kumimoji="0" lang="en-US" sz="1200" b="0" i="0" u="none" strike="noStrike" kern="1200" cap="none" spc="0" normalizeH="0" baseline="0" noProof="0" dirty="0">
                <a:ln>
                  <a:noFill/>
                </a:ln>
                <a:solidFill>
                  <a:prstClr val="white"/>
                </a:solidFill>
                <a:effectLst/>
                <a:uLnTx/>
                <a:uFillTx/>
                <a:latin typeface="Century Gothic"/>
                <a:ea typeface="+mn-ea"/>
                <a:cs typeface="+mn-cs"/>
              </a:rPr>
              <a:t>(1 Sam 30:17) (</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mokh</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-or-aw- </a:t>
            </a:r>
            <a:r>
              <a:rPr kumimoji="0" lang="en-US" sz="1200" b="0" i="0" u="none" strike="noStrike" kern="1200" cap="none" spc="0" normalizeH="0" baseline="0" noProof="0" dirty="0" err="1">
                <a:ln>
                  <a:noFill/>
                </a:ln>
                <a:solidFill>
                  <a:prstClr val="white"/>
                </a:solidFill>
                <a:effectLst/>
                <a:uLnTx/>
                <a:uFillTx/>
                <a:latin typeface="Century Gothic"/>
                <a:ea typeface="+mn-ea"/>
                <a:cs typeface="+mn-cs"/>
              </a:rPr>
              <a:t>thawm</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 feminine from the same as </a:t>
            </a:r>
            <a:r>
              <a:rPr lang="en-US" sz="1200" dirty="0">
                <a:solidFill>
                  <a:prstClr val="white"/>
                </a:solidFill>
                <a:latin typeface="Century Gothic"/>
              </a:rPr>
              <a:t>H</a:t>
            </a:r>
            <a:r>
              <a:rPr kumimoji="0" lang="en-US" sz="1200" b="0" i="0" u="none" strike="noStrike" kern="1200" cap="none" spc="0" normalizeH="0" baseline="0" noProof="0" dirty="0">
                <a:ln>
                  <a:noFill/>
                </a:ln>
                <a:solidFill>
                  <a:prstClr val="white"/>
                </a:solidFill>
                <a:effectLst/>
                <a:uLnTx/>
                <a:uFillTx/>
                <a:latin typeface="Century Gothic"/>
                <a:ea typeface="+mn-ea"/>
                <a:cs typeface="+mn-cs"/>
              </a:rPr>
              <a:t>4279; the morrow or (adverbially) tomorrow:  KJV - morrow, next day.</a:t>
            </a:r>
          </a:p>
        </p:txBody>
      </p:sp>
      <p:sp>
        <p:nvSpPr>
          <p:cNvPr id="17" name="Rectangle: Rounded Corners 16">
            <a:extLst>
              <a:ext uri="{FF2B5EF4-FFF2-40B4-BE49-F238E27FC236}">
                <a16:creationId xmlns:a16="http://schemas.microsoft.com/office/drawing/2014/main" xmlns="" id="{974B2272-015F-49EE-A91A-CDE7106B40C0}"/>
              </a:ext>
            </a:extLst>
          </p:cNvPr>
          <p:cNvSpPr/>
          <p:nvPr/>
        </p:nvSpPr>
        <p:spPr>
          <a:xfrm>
            <a:off x="3128574" y="1207771"/>
            <a:ext cx="609164" cy="251468"/>
          </a:xfrm>
          <a:prstGeom prst="roundRect">
            <a:avLst/>
          </a:prstGeom>
          <a:noFill/>
          <a:ln w="38100">
            <a:solidFill>
              <a:schemeClr val="accent1">
                <a:lumMod val="60000"/>
                <a:lumOff val="4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812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500"/>
                                  </p:stCondLst>
                                  <p:childTnLst>
                                    <p:animRot by="21600000">
                                      <p:cBhvr>
                                        <p:cTn id="6" dur="1500" fill="hold"/>
                                        <p:tgtEl>
                                          <p:spTgt spid="17"/>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1750" fill="hold"/>
                                        <p:tgtEl>
                                          <p:spTgt spid="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18DA905-5200-4A99-A6F3-5F7784F1F4FB}"/>
              </a:ext>
            </a:extLst>
          </p:cNvPr>
          <p:cNvSpPr>
            <a:spLocks noGrp="1"/>
          </p:cNvSpPr>
          <p:nvPr>
            <p:ph type="sldNum" sz="quarter" idx="12"/>
          </p:nvPr>
        </p:nvSpPr>
        <p:spPr>
          <a:xfrm>
            <a:off x="9301716" y="6490955"/>
            <a:ext cx="2743200" cy="365125"/>
          </a:xfrm>
        </p:spPr>
        <p:txBody>
          <a:bodyPr/>
          <a:lstStyle/>
          <a:p>
            <a:fld id="{79D454C9-693C-4B68-AEF7-F33F1BD73953}" type="slidenum">
              <a:rPr lang="en-US" smtClean="0">
                <a:solidFill>
                  <a:schemeClr val="tx1"/>
                </a:solidFill>
              </a:rPr>
              <a:t>2</a:t>
            </a:fld>
            <a:endParaRPr lang="en-US" dirty="0">
              <a:solidFill>
                <a:schemeClr val="tx1"/>
              </a:solidFill>
            </a:endParaRPr>
          </a:p>
        </p:txBody>
      </p:sp>
      <p:pic>
        <p:nvPicPr>
          <p:cNvPr id="1026" name="Picture 2" descr="Image preview">
            <a:extLst>
              <a:ext uri="{FF2B5EF4-FFF2-40B4-BE49-F238E27FC236}">
                <a16:creationId xmlns:a16="http://schemas.microsoft.com/office/drawing/2014/main" xmlns="" id="{2EC1A25B-794F-4ED4-AE9A-42119C6582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6920" y="381747"/>
            <a:ext cx="10729889" cy="603556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6E5B756E-593C-4F32-9DC5-0C146D70C07C}"/>
              </a:ext>
            </a:extLst>
          </p:cNvPr>
          <p:cNvSpPr/>
          <p:nvPr/>
        </p:nvSpPr>
        <p:spPr>
          <a:xfrm>
            <a:off x="935870" y="1079218"/>
            <a:ext cx="10298183"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w="82550" h="38100" prst="coolSlant"/>
            </a:sp3d>
          </a:bodyPr>
          <a:lstStyle/>
          <a:p>
            <a:pPr algn="ctr"/>
            <a:r>
              <a:rPr lang="en-CA" sz="8000"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88900">
                    <a:srgbClr val="FFFF00"/>
                  </a:glow>
                </a:effectLst>
                <a:latin typeface="Cooper Black" panose="0208090404030B020404" pitchFamily="18" charset="0"/>
              </a:rPr>
              <a:t>Something to Consider!</a:t>
            </a:r>
            <a:endParaRPr lang="en-CA" sz="8000" dirty="0"/>
          </a:p>
        </p:txBody>
      </p:sp>
    </p:spTree>
    <p:extLst>
      <p:ext uri="{BB962C8B-B14F-4D97-AF65-F5344CB8AC3E}">
        <p14:creationId xmlns:p14="http://schemas.microsoft.com/office/powerpoint/2010/main" val="1399618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20</a:t>
            </a:fld>
            <a:endParaRPr lang="en-US" sz="1200" dirty="0">
              <a:solidFill>
                <a:schemeClr val="bg1"/>
              </a:solidFill>
            </a:endParaRPr>
          </a:p>
        </p:txBody>
      </p:sp>
      <p:sp>
        <p:nvSpPr>
          <p:cNvPr id="2" name="Cloud 1">
            <a:extLst>
              <a:ext uri="{FF2B5EF4-FFF2-40B4-BE49-F238E27FC236}">
                <a16:creationId xmlns:a16="http://schemas.microsoft.com/office/drawing/2014/main" xmlns="" id="{1927BB15-3AC7-4AE0-8502-B0E4ECA4EEB2}"/>
              </a:ext>
            </a:extLst>
          </p:cNvPr>
          <p:cNvSpPr/>
          <p:nvPr/>
        </p:nvSpPr>
        <p:spPr>
          <a:xfrm>
            <a:off x="960583" y="505326"/>
            <a:ext cx="10228786" cy="6070964"/>
          </a:xfrm>
          <a:prstGeom prst="cloud">
            <a:avLst/>
          </a:prstGeom>
          <a:solidFill>
            <a:schemeClr val="accent1">
              <a:lumMod val="20000"/>
              <a:lumOff val="80000"/>
            </a:schemeClr>
          </a:solidFill>
          <a:ln w="203200">
            <a:solidFill>
              <a:schemeClr val="accent6">
                <a:lumMod val="75000"/>
              </a:schemeClr>
            </a:solidFill>
          </a:ln>
          <a:effectLst>
            <a:glow rad="533400">
              <a:srgbClr val="7030A0"/>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a:ln>
                  <a:solidFill>
                    <a:srgbClr val="0000FF"/>
                  </a:solidFill>
                </a:ln>
                <a:solidFill>
                  <a:srgbClr val="FFFF00"/>
                </a:solidFill>
                <a:latin typeface="Cooper Black" panose="0208090404030B020404" pitchFamily="18" charset="0"/>
              </a:rPr>
              <a:t>Are we able to agree that </a:t>
            </a:r>
            <a:r>
              <a:rPr lang="en-CA" sz="3600" u="sng" dirty="0" err="1">
                <a:ln>
                  <a:solidFill>
                    <a:srgbClr val="0000FF"/>
                  </a:solidFill>
                </a:ln>
                <a:solidFill>
                  <a:srgbClr val="BF07C3"/>
                </a:solidFill>
                <a:latin typeface="Cooper Black" panose="0208090404030B020404" pitchFamily="18" charset="0"/>
              </a:rPr>
              <a:t>machar</a:t>
            </a:r>
            <a:r>
              <a:rPr lang="en-CA" sz="3600" dirty="0">
                <a:ln>
                  <a:solidFill>
                    <a:srgbClr val="0000FF"/>
                  </a:solidFill>
                </a:ln>
                <a:solidFill>
                  <a:srgbClr val="FFFF00"/>
                </a:solidFill>
                <a:latin typeface="Cooper Black" panose="0208090404030B020404" pitchFamily="18" charset="0"/>
              </a:rPr>
              <a:t> - (</a:t>
            </a:r>
            <a:r>
              <a:rPr lang="en-CA" sz="3600" dirty="0">
                <a:ln>
                  <a:solidFill>
                    <a:srgbClr val="0000FF"/>
                  </a:solidFill>
                </a:ln>
                <a:solidFill>
                  <a:srgbClr val="BF07C3"/>
                </a:solidFill>
                <a:effectLst>
                  <a:glow rad="254000">
                    <a:schemeClr val="accent2">
                      <a:lumMod val="75000"/>
                    </a:schemeClr>
                  </a:glow>
                </a:effectLst>
                <a:latin typeface="Cooper Black" panose="0208090404030B020404" pitchFamily="18" charset="0"/>
              </a:rPr>
              <a:t>morrow</a:t>
            </a:r>
            <a:r>
              <a:rPr lang="en-CA" sz="3600" dirty="0">
                <a:ln>
                  <a:solidFill>
                    <a:srgbClr val="0000FF"/>
                  </a:solidFill>
                </a:ln>
                <a:solidFill>
                  <a:srgbClr val="FFFF00"/>
                </a:solidFill>
                <a:latin typeface="Cooper Black" panose="0208090404030B020404" pitchFamily="18" charset="0"/>
              </a:rPr>
              <a:t>) - designates a 24 hour period that </a:t>
            </a:r>
            <a:r>
              <a:rPr lang="en-CA" sz="3600" u="sng" dirty="0">
                <a:ln>
                  <a:solidFill>
                    <a:srgbClr val="0000FF"/>
                  </a:solidFill>
                </a:ln>
                <a:solidFill>
                  <a:srgbClr val="FFFF00"/>
                </a:solidFill>
                <a:latin typeface="Cooper Black" panose="0208090404030B020404" pitchFamily="18" charset="0"/>
              </a:rPr>
              <a:t>follows</a:t>
            </a:r>
            <a:r>
              <a:rPr lang="en-CA" sz="3600" dirty="0">
                <a:ln>
                  <a:solidFill>
                    <a:srgbClr val="0000FF"/>
                  </a:solidFill>
                </a:ln>
                <a:solidFill>
                  <a:srgbClr val="FFFF00"/>
                </a:solidFill>
                <a:latin typeface="Cooper Black" panose="0208090404030B020404" pitchFamily="18" charset="0"/>
              </a:rPr>
              <a:t> the immediate cycle upon mention?</a:t>
            </a:r>
          </a:p>
        </p:txBody>
      </p:sp>
      <p:sp>
        <p:nvSpPr>
          <p:cNvPr id="3" name="Rectangle: Rounded Corners 2">
            <a:extLst>
              <a:ext uri="{FF2B5EF4-FFF2-40B4-BE49-F238E27FC236}">
                <a16:creationId xmlns:a16="http://schemas.microsoft.com/office/drawing/2014/main" xmlns="" id="{CEE23FE2-2519-43FB-B734-93A22E0C2BD4}"/>
              </a:ext>
            </a:extLst>
          </p:cNvPr>
          <p:cNvSpPr/>
          <p:nvPr/>
        </p:nvSpPr>
        <p:spPr>
          <a:xfrm>
            <a:off x="5107063" y="5680364"/>
            <a:ext cx="2125012" cy="536863"/>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bg1"/>
                </a:solidFill>
              </a:rPr>
              <a:t>next word</a:t>
            </a:r>
          </a:p>
        </p:txBody>
      </p:sp>
    </p:spTree>
    <p:extLst>
      <p:ext uri="{BB962C8B-B14F-4D97-AF65-F5344CB8AC3E}">
        <p14:creationId xmlns:p14="http://schemas.microsoft.com/office/powerpoint/2010/main" val="136707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21</a:t>
            </a:fld>
            <a:endParaRPr lang="en-US" sz="1400" dirty="0">
              <a:solidFill>
                <a:schemeClr val="bg1"/>
              </a:solidFill>
            </a:endParaRPr>
          </a:p>
        </p:txBody>
      </p:sp>
      <p:sp>
        <p:nvSpPr>
          <p:cNvPr id="8" name="Rectangle: Rounded Corners 7">
            <a:extLst>
              <a:ext uri="{FF2B5EF4-FFF2-40B4-BE49-F238E27FC236}">
                <a16:creationId xmlns:a16="http://schemas.microsoft.com/office/drawing/2014/main" xmlns="" id="{5B6F6407-41EB-4122-B9A8-4852D4F66899}"/>
              </a:ext>
            </a:extLst>
          </p:cNvPr>
          <p:cNvSpPr/>
          <p:nvPr/>
        </p:nvSpPr>
        <p:spPr>
          <a:xfrm>
            <a:off x="736601" y="106052"/>
            <a:ext cx="10718798" cy="1037156"/>
          </a:xfrm>
          <a:prstGeom prst="roundRect">
            <a:avLst>
              <a:gd name="adj" fmla="val 42930"/>
            </a:avLst>
          </a:prstGeom>
          <a:solidFill>
            <a:schemeClr val="accent2">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3200" b="1" dirty="0">
                <a:ln>
                  <a:solidFill>
                    <a:srgbClr val="006699"/>
                  </a:solidFill>
                </a:ln>
                <a:solidFill>
                  <a:schemeClr val="accent1">
                    <a:lumMod val="60000"/>
                    <a:lumOff val="40000"/>
                  </a:schemeClr>
                </a:solidFill>
              </a:rPr>
              <a:t>What</a:t>
            </a:r>
            <a:r>
              <a:rPr lang="en-CA" sz="3200" b="1" dirty="0">
                <a:solidFill>
                  <a:schemeClr val="accent1">
                    <a:lumMod val="60000"/>
                    <a:lumOff val="40000"/>
                  </a:schemeClr>
                </a:solidFill>
              </a:rPr>
              <a:t> </a:t>
            </a:r>
            <a:r>
              <a:rPr lang="en-CA" sz="3200" b="1" u="sng" dirty="0">
                <a:ln>
                  <a:solidFill>
                    <a:schemeClr val="bg1"/>
                  </a:solidFill>
                </a:ln>
                <a:solidFill>
                  <a:schemeClr val="accent1">
                    <a:lumMod val="60000"/>
                    <a:lumOff val="40000"/>
                  </a:schemeClr>
                </a:solidFill>
              </a:rPr>
              <a:t>secondar</a:t>
            </a:r>
            <a:r>
              <a:rPr lang="en-CA" sz="3200" b="1" dirty="0">
                <a:ln>
                  <a:solidFill>
                    <a:schemeClr val="bg1"/>
                  </a:solidFill>
                </a:ln>
                <a:solidFill>
                  <a:schemeClr val="accent1">
                    <a:lumMod val="60000"/>
                    <a:lumOff val="40000"/>
                  </a:schemeClr>
                </a:solidFill>
              </a:rPr>
              <a:t>y</a:t>
            </a:r>
            <a:r>
              <a:rPr lang="en-CA" sz="3200" b="1" dirty="0">
                <a:solidFill>
                  <a:schemeClr val="accent1">
                    <a:lumMod val="60000"/>
                    <a:lumOff val="40000"/>
                  </a:schemeClr>
                </a:solidFill>
              </a:rPr>
              <a:t> </a:t>
            </a:r>
            <a:r>
              <a:rPr lang="en-CA" sz="3200" b="1" dirty="0">
                <a:ln>
                  <a:solidFill>
                    <a:srgbClr val="006699"/>
                  </a:solidFill>
                </a:ln>
                <a:solidFill>
                  <a:schemeClr val="accent1">
                    <a:lumMod val="60000"/>
                    <a:lumOff val="40000"/>
                  </a:schemeClr>
                </a:solidFill>
              </a:rPr>
              <a:t>word</a:t>
            </a:r>
            <a:r>
              <a:rPr lang="en-CA" sz="3200" b="1" dirty="0">
                <a:solidFill>
                  <a:schemeClr val="accent1">
                    <a:lumMod val="60000"/>
                    <a:lumOff val="40000"/>
                  </a:schemeClr>
                </a:solidFill>
              </a:rPr>
              <a:t> </a:t>
            </a:r>
            <a:r>
              <a:rPr lang="en-CA" sz="3200" b="1" u="sng" dirty="0">
                <a:ln>
                  <a:solidFill>
                    <a:srgbClr val="0000FF"/>
                  </a:solidFill>
                </a:ln>
                <a:solidFill>
                  <a:schemeClr val="accent1">
                    <a:lumMod val="60000"/>
                    <a:lumOff val="40000"/>
                  </a:schemeClr>
                </a:solidFill>
              </a:rPr>
              <a:t>reckons time</a:t>
            </a:r>
            <a:r>
              <a:rPr lang="en-CA" sz="3200" b="1" dirty="0">
                <a:solidFill>
                  <a:schemeClr val="accent1">
                    <a:lumMod val="60000"/>
                    <a:lumOff val="40000"/>
                  </a:schemeClr>
                </a:solidFill>
              </a:rPr>
              <a:t> </a:t>
            </a:r>
            <a:r>
              <a:rPr lang="en-CA" sz="3200" b="1" dirty="0">
                <a:ln>
                  <a:solidFill>
                    <a:srgbClr val="006699"/>
                  </a:solidFill>
                </a:ln>
                <a:solidFill>
                  <a:schemeClr val="accent1">
                    <a:lumMod val="60000"/>
                    <a:lumOff val="40000"/>
                  </a:schemeClr>
                </a:solidFill>
              </a:rPr>
              <a:t>in this verse?</a:t>
            </a:r>
          </a:p>
          <a:p>
            <a:pPr lvl="0" algn="ctr"/>
            <a:r>
              <a:rPr lang="en-CA" sz="3200" b="1" dirty="0">
                <a:solidFill>
                  <a:schemeClr val="accent6">
                    <a:lumMod val="75000"/>
                  </a:schemeClr>
                </a:solidFill>
              </a:rPr>
              <a:t>H7925  </a:t>
            </a:r>
            <a:r>
              <a:rPr lang="en-CA" sz="3200" b="1" u="sng" dirty="0" err="1">
                <a:ln>
                  <a:solidFill>
                    <a:schemeClr val="bg1"/>
                  </a:solidFill>
                </a:ln>
                <a:solidFill>
                  <a:schemeClr val="accent6">
                    <a:lumMod val="75000"/>
                  </a:schemeClr>
                </a:solidFill>
              </a:rPr>
              <a:t>Shakam</a:t>
            </a:r>
            <a:r>
              <a:rPr lang="en-CA" sz="3200" b="1" dirty="0">
                <a:solidFill>
                  <a:schemeClr val="accent6">
                    <a:lumMod val="75000"/>
                  </a:schemeClr>
                </a:solidFill>
              </a:rPr>
              <a:t> - </a:t>
            </a:r>
            <a:r>
              <a:rPr lang="en-CA" sz="3200" b="1" u="sng" dirty="0">
                <a:solidFill>
                  <a:schemeClr val="accent6">
                    <a:lumMod val="75000"/>
                  </a:schemeClr>
                </a:solidFill>
              </a:rPr>
              <a:t>what does it mean</a:t>
            </a:r>
            <a:r>
              <a:rPr lang="en-CA" sz="3200" b="1" dirty="0">
                <a:solidFill>
                  <a:schemeClr val="accent6">
                    <a:lumMod val="75000"/>
                  </a:schemeClr>
                </a:solidFill>
              </a:rPr>
              <a:t>?</a:t>
            </a:r>
          </a:p>
        </p:txBody>
      </p:sp>
      <p:pic>
        <p:nvPicPr>
          <p:cNvPr id="6" name="Picture 5">
            <a:extLst>
              <a:ext uri="{FF2B5EF4-FFF2-40B4-BE49-F238E27FC236}">
                <a16:creationId xmlns:a16="http://schemas.microsoft.com/office/drawing/2014/main" xmlns="" id="{C4F8637E-9BF8-4436-AA3A-8D826052E8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24" y="1337187"/>
            <a:ext cx="12056532" cy="2438399"/>
          </a:xfrm>
          <a:prstGeom prst="rect">
            <a:avLst/>
          </a:prstGeom>
        </p:spPr>
      </p:pic>
      <p:sp>
        <p:nvSpPr>
          <p:cNvPr id="17" name="Rectangle: Rounded Corners 16">
            <a:extLst>
              <a:ext uri="{FF2B5EF4-FFF2-40B4-BE49-F238E27FC236}">
                <a16:creationId xmlns:a16="http://schemas.microsoft.com/office/drawing/2014/main" xmlns="" id="{4314D1F4-8D10-4EB6-BF7F-E09F07606081}"/>
              </a:ext>
            </a:extLst>
          </p:cNvPr>
          <p:cNvSpPr/>
          <p:nvPr/>
        </p:nvSpPr>
        <p:spPr>
          <a:xfrm>
            <a:off x="430431" y="3993500"/>
            <a:ext cx="11367042" cy="2711793"/>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400" b="1" dirty="0">
                <a:solidFill>
                  <a:schemeClr val="accent4">
                    <a:lumMod val="50000"/>
                  </a:schemeClr>
                </a:solidFill>
              </a:rPr>
              <a:t>It may sound silly, but a point must be made. </a:t>
            </a:r>
            <a:r>
              <a:rPr lang="en-CA" sz="2400" b="1" dirty="0">
                <a:solidFill>
                  <a:schemeClr val="accent1">
                    <a:lumMod val="60000"/>
                    <a:lumOff val="40000"/>
                  </a:schemeClr>
                </a:solidFill>
              </a:rPr>
              <a:t/>
            </a:r>
            <a:br>
              <a:rPr lang="en-CA" sz="2400" b="1" dirty="0">
                <a:solidFill>
                  <a:schemeClr val="accent1">
                    <a:lumMod val="60000"/>
                    <a:lumOff val="40000"/>
                  </a:schemeClr>
                </a:solidFill>
              </a:rPr>
            </a:br>
            <a:r>
              <a:rPr lang="en-CA" sz="2400" b="1" dirty="0">
                <a:solidFill>
                  <a:srgbClr val="006699"/>
                </a:solidFill>
              </a:rPr>
              <a:t>What identity </a:t>
            </a:r>
            <a:r>
              <a:rPr lang="en-CA" sz="2400" b="1" dirty="0">
                <a:ln>
                  <a:solidFill>
                    <a:sysClr val="windowText" lastClr="000000"/>
                  </a:solidFill>
                </a:ln>
                <a:solidFill>
                  <a:schemeClr val="accent1">
                    <a:lumMod val="60000"/>
                    <a:lumOff val="40000"/>
                  </a:schemeClr>
                </a:solidFill>
              </a:rPr>
              <a:t>were they </a:t>
            </a:r>
            <a:r>
              <a:rPr lang="en-CA" sz="2400" b="1" dirty="0">
                <a:ln>
                  <a:solidFill>
                    <a:srgbClr val="0000FF"/>
                  </a:solidFill>
                </a:ln>
                <a:solidFill>
                  <a:schemeClr val="accent1">
                    <a:lumMod val="60000"/>
                    <a:lumOff val="40000"/>
                  </a:schemeClr>
                </a:solidFill>
              </a:rPr>
              <a:t>“rising early on”?  </a:t>
            </a:r>
            <a:r>
              <a:rPr lang="en-CA" sz="2400" b="1" dirty="0">
                <a:ln>
                  <a:solidFill>
                    <a:sysClr val="windowText" lastClr="000000"/>
                  </a:solidFill>
                </a:ln>
                <a:solidFill>
                  <a:schemeClr val="accent1">
                    <a:lumMod val="60000"/>
                    <a:lumOff val="40000"/>
                  </a:schemeClr>
                </a:solidFill>
              </a:rPr>
              <a:t>Did Sunset govern the cycles of the week, or was it a</a:t>
            </a:r>
            <a:r>
              <a:rPr lang="en-CA" sz="2400" b="1" dirty="0">
                <a:solidFill>
                  <a:schemeClr val="accent1">
                    <a:lumMod val="60000"/>
                    <a:lumOff val="40000"/>
                  </a:schemeClr>
                </a:solidFill>
              </a:rPr>
              <a:t> </a:t>
            </a:r>
            <a:r>
              <a:rPr lang="en-CA" sz="2400" b="1" u="sng" dirty="0">
                <a:ln>
                  <a:solidFill>
                    <a:srgbClr val="0000FF"/>
                  </a:solidFill>
                </a:ln>
                <a:solidFill>
                  <a:schemeClr val="accent1">
                    <a:lumMod val="60000"/>
                    <a:lumOff val="40000"/>
                  </a:schemeClr>
                </a:solidFill>
              </a:rPr>
              <a:t>Dawn start</a:t>
            </a:r>
            <a:r>
              <a:rPr lang="en-CA" sz="2400" b="1" dirty="0">
                <a:ln>
                  <a:solidFill>
                    <a:srgbClr val="0000FF"/>
                  </a:solidFill>
                </a:ln>
                <a:solidFill>
                  <a:schemeClr val="accent1">
                    <a:lumMod val="60000"/>
                    <a:lumOff val="40000"/>
                  </a:schemeClr>
                </a:solidFill>
              </a:rPr>
              <a:t> </a:t>
            </a:r>
            <a:r>
              <a:rPr lang="en-CA" sz="2400" b="1" dirty="0">
                <a:ln>
                  <a:solidFill>
                    <a:sysClr val="windowText" lastClr="000000"/>
                  </a:solidFill>
                </a:ln>
                <a:solidFill>
                  <a:schemeClr val="accent1">
                    <a:lumMod val="60000"/>
                    <a:lumOff val="40000"/>
                  </a:schemeClr>
                </a:solidFill>
              </a:rPr>
              <a:t>cycle of 24 hours?</a:t>
            </a:r>
            <a:br>
              <a:rPr lang="en-CA" sz="2400" b="1" dirty="0">
                <a:ln>
                  <a:solidFill>
                    <a:sysClr val="windowText" lastClr="000000"/>
                  </a:solidFill>
                </a:ln>
                <a:solidFill>
                  <a:schemeClr val="accent1">
                    <a:lumMod val="60000"/>
                    <a:lumOff val="40000"/>
                  </a:schemeClr>
                </a:solidFill>
              </a:rPr>
            </a:br>
            <a:r>
              <a:rPr lang="en-CA" sz="2400" b="1" dirty="0">
                <a:ln>
                  <a:solidFill>
                    <a:sysClr val="windowText" lastClr="000000"/>
                  </a:solidFill>
                </a:ln>
                <a:solidFill>
                  <a:schemeClr val="accent1">
                    <a:lumMod val="60000"/>
                    <a:lumOff val="40000"/>
                  </a:schemeClr>
                </a:solidFill>
              </a:rPr>
              <a:t>If they were rising early, when would that be?</a:t>
            </a:r>
            <a:r>
              <a:rPr lang="en-CA" sz="2400" b="1" dirty="0">
                <a:solidFill>
                  <a:schemeClr val="accent1">
                    <a:lumMod val="60000"/>
                    <a:lumOff val="40000"/>
                  </a:schemeClr>
                </a:solidFill>
              </a:rPr>
              <a:t>  </a:t>
            </a:r>
            <a:r>
              <a:rPr lang="en-CA" sz="2400" b="1" dirty="0">
                <a:solidFill>
                  <a:schemeClr val="accent4">
                    <a:lumMod val="50000"/>
                  </a:schemeClr>
                </a:solidFill>
              </a:rPr>
              <a:t>The </a:t>
            </a:r>
            <a:r>
              <a:rPr lang="en-CA" sz="2400" b="1" u="sng" dirty="0">
                <a:solidFill>
                  <a:schemeClr val="accent4">
                    <a:lumMod val="50000"/>
                  </a:schemeClr>
                </a:solidFill>
              </a:rPr>
              <a:t>sunset event</a:t>
            </a:r>
            <a:r>
              <a:rPr lang="en-CA" sz="2400" b="1" dirty="0">
                <a:solidFill>
                  <a:schemeClr val="accent4">
                    <a:lumMod val="50000"/>
                  </a:schemeClr>
                </a:solidFill>
              </a:rPr>
              <a:t> triggers  the </a:t>
            </a:r>
            <a:r>
              <a:rPr lang="en-CA" sz="2400" b="1" dirty="0">
                <a:solidFill>
                  <a:schemeClr val="accent4">
                    <a:lumMod val="50000"/>
                  </a:schemeClr>
                </a:solidFill>
                <a:effectLst>
                  <a:glow rad="88900">
                    <a:srgbClr val="FFFF00"/>
                  </a:glow>
                </a:effectLst>
              </a:rPr>
              <a:t>beginning</a:t>
            </a:r>
            <a:r>
              <a:rPr lang="en-CA" sz="2400" b="1" dirty="0">
                <a:solidFill>
                  <a:schemeClr val="accent4">
                    <a:lumMod val="50000"/>
                  </a:schemeClr>
                </a:solidFill>
              </a:rPr>
              <a:t> of the 24 hour day according to </a:t>
            </a:r>
            <a:r>
              <a:rPr lang="en-CA" sz="2400" b="1" dirty="0">
                <a:solidFill>
                  <a:srgbClr val="FF0000"/>
                </a:solidFill>
              </a:rPr>
              <a:t>SUNSET </a:t>
            </a:r>
            <a:r>
              <a:rPr lang="en-CA" sz="2400" b="1" dirty="0">
                <a:solidFill>
                  <a:schemeClr val="accent4">
                    <a:lumMod val="50000"/>
                  </a:schemeClr>
                </a:solidFill>
              </a:rPr>
              <a:t>reckoning!</a:t>
            </a:r>
            <a:br>
              <a:rPr lang="en-CA" sz="2400" b="1" dirty="0">
                <a:solidFill>
                  <a:schemeClr val="accent4">
                    <a:lumMod val="50000"/>
                  </a:schemeClr>
                </a:solidFill>
              </a:rPr>
            </a:br>
            <a:r>
              <a:rPr lang="en-CA" sz="2400" b="1" dirty="0">
                <a:solidFill>
                  <a:srgbClr val="0000FF"/>
                </a:solidFill>
              </a:rPr>
              <a:t>What type of time reckoning applies with the Ark of the Covenant?</a:t>
            </a:r>
          </a:p>
        </p:txBody>
      </p:sp>
      <p:cxnSp>
        <p:nvCxnSpPr>
          <p:cNvPr id="10" name="Straight Arrow Connector 9">
            <a:extLst>
              <a:ext uri="{FF2B5EF4-FFF2-40B4-BE49-F238E27FC236}">
                <a16:creationId xmlns:a16="http://schemas.microsoft.com/office/drawing/2014/main" xmlns="" id="{729AD768-92FA-49BD-B49F-ED7BBF6D7551}"/>
              </a:ext>
            </a:extLst>
          </p:cNvPr>
          <p:cNvCxnSpPr>
            <a:cxnSpLocks/>
          </p:cNvCxnSpPr>
          <p:nvPr/>
        </p:nvCxnSpPr>
        <p:spPr>
          <a:xfrm>
            <a:off x="4155440" y="1767840"/>
            <a:ext cx="6968957" cy="751222"/>
          </a:xfrm>
          <a:prstGeom prst="straightConnector1">
            <a:avLst/>
          </a:prstGeom>
          <a:ln w="76200">
            <a:solidFill>
              <a:srgbClr val="BF07C3"/>
            </a:solidFill>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xmlns="" id="{9E669F13-396E-4CC0-A1ED-3AD974A3D2F0}"/>
              </a:ext>
            </a:extLst>
          </p:cNvPr>
          <p:cNvSpPr/>
          <p:nvPr/>
        </p:nvSpPr>
        <p:spPr>
          <a:xfrm>
            <a:off x="2168324" y="1392603"/>
            <a:ext cx="447554" cy="251468"/>
          </a:xfrm>
          <a:prstGeom prst="roundRect">
            <a:avLst/>
          </a:prstGeom>
          <a:noFill/>
          <a:ln w="38100">
            <a:solidFill>
              <a:srgbClr val="BF07C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70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250"/>
                                  </p:stCondLst>
                                  <p:childTnLst>
                                    <p:animRot by="21600000">
                                      <p:cBhvr>
                                        <p:cTn id="6" dur="2000" fill="hold"/>
                                        <p:tgtEl>
                                          <p:spTgt spid="2"/>
                                        </p:tgtEl>
                                        <p:attrNameLst>
                                          <p:attrName>r</p:attrName>
                                        </p:attrNameLst>
                                      </p:cBhvr>
                                    </p:animRot>
                                  </p:childTnLst>
                                </p:cTn>
                              </p:par>
                            </p:childTnLst>
                          </p:cTn>
                        </p:par>
                        <p:par>
                          <p:cTn id="7" fill="hold">
                            <p:stCondLst>
                              <p:cond delay="2250"/>
                            </p:stCondLst>
                            <p:childTnLst>
                              <p:par>
                                <p:cTn id="8" presetID="8" presetClass="emph" presetSubtype="0" fill="hold" nodeType="afterEffect">
                                  <p:stCondLst>
                                    <p:cond delay="0"/>
                                  </p:stCondLst>
                                  <p:childTnLst>
                                    <p:animRot by="216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22</a:t>
            </a:fld>
            <a:endParaRPr lang="en-US" sz="1200" dirty="0">
              <a:solidFill>
                <a:schemeClr val="bg1"/>
              </a:solidFill>
            </a:endParaRPr>
          </a:p>
        </p:txBody>
      </p:sp>
      <p:sp>
        <p:nvSpPr>
          <p:cNvPr id="2" name="Cloud 1">
            <a:extLst>
              <a:ext uri="{FF2B5EF4-FFF2-40B4-BE49-F238E27FC236}">
                <a16:creationId xmlns:a16="http://schemas.microsoft.com/office/drawing/2014/main" xmlns="" id="{1927BB15-3AC7-4AE0-8502-B0E4ECA4EEB2}"/>
              </a:ext>
            </a:extLst>
          </p:cNvPr>
          <p:cNvSpPr/>
          <p:nvPr/>
        </p:nvSpPr>
        <p:spPr>
          <a:xfrm>
            <a:off x="406404" y="969818"/>
            <a:ext cx="11434619" cy="5606471"/>
          </a:xfrm>
          <a:prstGeom prst="cloud">
            <a:avLst/>
          </a:prstGeom>
          <a:solidFill>
            <a:schemeClr val="accent1">
              <a:lumMod val="20000"/>
              <a:lumOff val="80000"/>
            </a:schemeClr>
          </a:solidFill>
          <a:ln w="203200">
            <a:solidFill>
              <a:schemeClr val="accent6">
                <a:lumMod val="75000"/>
              </a:schemeClr>
            </a:solidFill>
          </a:ln>
          <a:effectLst>
            <a:glow rad="533400">
              <a:srgbClr val="7030A0"/>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600" dirty="0" err="1">
                <a:solidFill>
                  <a:srgbClr val="008080"/>
                </a:solidFill>
                <a:latin typeface="Georgia" panose="02040502050405020303" pitchFamily="18" charset="0"/>
              </a:rPr>
              <a:t>Jer</a:t>
            </a:r>
            <a:r>
              <a:rPr lang="en-US" sz="3600" dirty="0">
                <a:solidFill>
                  <a:srgbClr val="008080"/>
                </a:solidFill>
                <a:latin typeface="Georgia" panose="02040502050405020303" pitchFamily="18" charset="0"/>
              </a:rPr>
              <a:t> 7:13</a:t>
            </a:r>
            <a:r>
              <a:rPr lang="en-US" sz="3600" dirty="0">
                <a:solidFill>
                  <a:prstClr val="black"/>
                </a:solidFill>
                <a:latin typeface="Georgia" panose="02040502050405020303" pitchFamily="18" charset="0"/>
              </a:rPr>
              <a:t>  And now, because ye have done all these works, saith [Yahuah], and I </a:t>
            </a:r>
            <a:r>
              <a:rPr lang="en-US" sz="3600" dirty="0" err="1">
                <a:solidFill>
                  <a:prstClr val="black"/>
                </a:solidFill>
                <a:latin typeface="Georgia" panose="02040502050405020303" pitchFamily="18" charset="0"/>
              </a:rPr>
              <a:t>spake</a:t>
            </a:r>
            <a:r>
              <a:rPr lang="en-US" sz="3600" dirty="0">
                <a:solidFill>
                  <a:prstClr val="black"/>
                </a:solidFill>
                <a:latin typeface="Georgia" panose="02040502050405020303" pitchFamily="18" charset="0"/>
              </a:rPr>
              <a:t> unto you, </a:t>
            </a:r>
            <a:r>
              <a:rPr lang="en-US" sz="3600" b="1" dirty="0">
                <a:ln>
                  <a:solidFill>
                    <a:srgbClr val="0000FF"/>
                  </a:solidFill>
                </a:ln>
                <a:solidFill>
                  <a:srgbClr val="BF07C3"/>
                </a:solidFill>
                <a:effectLst>
                  <a:glow rad="228600">
                    <a:schemeClr val="accent3">
                      <a:satMod val="175000"/>
                      <a:alpha val="40000"/>
                    </a:schemeClr>
                  </a:glow>
                </a:effectLst>
                <a:latin typeface="Georgia" panose="02040502050405020303" pitchFamily="18" charset="0"/>
              </a:rPr>
              <a:t>rising up early </a:t>
            </a:r>
            <a:r>
              <a:rPr lang="en-US" sz="3600" dirty="0">
                <a:solidFill>
                  <a:prstClr val="black"/>
                </a:solidFill>
                <a:latin typeface="Georgia" panose="02040502050405020303" pitchFamily="18" charset="0"/>
              </a:rPr>
              <a:t>and speaking, but ye heard not; and </a:t>
            </a:r>
            <a:r>
              <a:rPr lang="en-US" sz="3600" u="sng" dirty="0">
                <a:solidFill>
                  <a:prstClr val="black"/>
                </a:solidFill>
                <a:latin typeface="Georgia" panose="02040502050405020303" pitchFamily="18" charset="0"/>
              </a:rPr>
              <a:t>I called</a:t>
            </a:r>
            <a:r>
              <a:rPr lang="en-US" sz="3600" dirty="0">
                <a:solidFill>
                  <a:prstClr val="black"/>
                </a:solidFill>
                <a:latin typeface="Georgia" panose="02040502050405020303" pitchFamily="18" charset="0"/>
              </a:rPr>
              <a:t> y</a:t>
            </a:r>
            <a:r>
              <a:rPr lang="en-US" sz="3600" u="sng" dirty="0">
                <a:solidFill>
                  <a:prstClr val="black"/>
                </a:solidFill>
                <a:latin typeface="Georgia" panose="02040502050405020303" pitchFamily="18" charset="0"/>
              </a:rPr>
              <a:t>ou</a:t>
            </a:r>
            <a:r>
              <a:rPr lang="en-US" sz="3600" dirty="0">
                <a:solidFill>
                  <a:prstClr val="black"/>
                </a:solidFill>
                <a:latin typeface="Georgia" panose="02040502050405020303" pitchFamily="18" charset="0"/>
              </a:rPr>
              <a:t>, but ye answered not.   </a:t>
            </a:r>
            <a:r>
              <a:rPr lang="en-US" sz="1600" dirty="0">
                <a:solidFill>
                  <a:prstClr val="black"/>
                </a:solidFill>
                <a:latin typeface="Georgia" panose="02040502050405020303" pitchFamily="18" charset="0"/>
              </a:rPr>
              <a:t>WOY</a:t>
            </a:r>
            <a:r>
              <a:rPr lang="en-US" sz="3600" dirty="0">
                <a:solidFill>
                  <a:prstClr val="black"/>
                </a:solidFill>
                <a:latin typeface="Georgia" panose="02040502050405020303" pitchFamily="18" charset="0"/>
              </a:rPr>
              <a:t> </a:t>
            </a:r>
            <a:endParaRPr lang="en-CA" sz="3600" dirty="0">
              <a:ln>
                <a:solidFill>
                  <a:srgbClr val="0000FF"/>
                </a:solidFill>
              </a:ln>
              <a:solidFill>
                <a:srgbClr val="FFFF00"/>
              </a:solidFill>
              <a:latin typeface="Cooper Black" panose="0208090404030B020404" pitchFamily="18" charset="0"/>
            </a:endParaRPr>
          </a:p>
        </p:txBody>
      </p:sp>
      <p:sp>
        <p:nvSpPr>
          <p:cNvPr id="3" name="Rectangle: Rounded Corners 2">
            <a:extLst>
              <a:ext uri="{FF2B5EF4-FFF2-40B4-BE49-F238E27FC236}">
                <a16:creationId xmlns:a16="http://schemas.microsoft.com/office/drawing/2014/main" xmlns="" id="{CEE23FE2-2519-43FB-B734-93A22E0C2BD4}"/>
              </a:ext>
            </a:extLst>
          </p:cNvPr>
          <p:cNvSpPr/>
          <p:nvPr/>
        </p:nvSpPr>
        <p:spPr>
          <a:xfrm>
            <a:off x="1073969" y="83326"/>
            <a:ext cx="10099478" cy="5368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800" b="1" dirty="0">
                <a:solidFill>
                  <a:srgbClr val="0000FF"/>
                </a:solidFill>
              </a:rPr>
              <a:t>Yahuah</a:t>
            </a:r>
            <a:r>
              <a:rPr lang="en-CA" sz="2800" dirty="0">
                <a:solidFill>
                  <a:schemeClr val="bg1"/>
                </a:solidFill>
              </a:rPr>
              <a:t> chooses the – </a:t>
            </a:r>
            <a:r>
              <a:rPr lang="en-CA" sz="2800" dirty="0" err="1">
                <a:solidFill>
                  <a:srgbClr val="0000FF"/>
                </a:solidFill>
                <a:latin typeface="Cooper Black" panose="0208090404030B020404" pitchFamily="18" charset="0"/>
              </a:rPr>
              <a:t>shakam</a:t>
            </a:r>
            <a:r>
              <a:rPr lang="en-CA" sz="2800" dirty="0">
                <a:solidFill>
                  <a:srgbClr val="0000FF"/>
                </a:solidFill>
                <a:latin typeface="Cooper Black" panose="0208090404030B020404" pitchFamily="18" charset="0"/>
              </a:rPr>
              <a:t> </a:t>
            </a:r>
            <a:r>
              <a:rPr lang="en-CA" sz="2800" dirty="0">
                <a:solidFill>
                  <a:prstClr val="black"/>
                </a:solidFill>
              </a:rPr>
              <a:t>– </a:t>
            </a:r>
            <a:r>
              <a:rPr lang="en-CA" sz="2800" dirty="0">
                <a:solidFill>
                  <a:schemeClr val="bg1"/>
                </a:solidFill>
              </a:rPr>
              <a:t>timeframe to speak!</a:t>
            </a:r>
          </a:p>
        </p:txBody>
      </p:sp>
      <p:sp>
        <p:nvSpPr>
          <p:cNvPr id="4" name="Speech Bubble: Rectangle with Corners Rounded 3">
            <a:extLst>
              <a:ext uri="{FF2B5EF4-FFF2-40B4-BE49-F238E27FC236}">
                <a16:creationId xmlns:a16="http://schemas.microsoft.com/office/drawing/2014/main" xmlns="" id="{088A2AF2-73C6-4B96-BE8C-E12B40C490D1}"/>
              </a:ext>
            </a:extLst>
          </p:cNvPr>
          <p:cNvSpPr/>
          <p:nvPr/>
        </p:nvSpPr>
        <p:spPr>
          <a:xfrm>
            <a:off x="193580" y="2512291"/>
            <a:ext cx="2013527" cy="1071418"/>
          </a:xfrm>
          <a:prstGeom prst="wedgeRoundRectCallout">
            <a:avLst>
              <a:gd name="adj1" fmla="val 46140"/>
              <a:gd name="adj2" fmla="val 65523"/>
              <a:gd name="adj3" fmla="val 16667"/>
            </a:avLst>
          </a:prstGeom>
          <a:solidFill>
            <a:srgbClr val="00B050"/>
          </a:solidFill>
          <a:ln w="7620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solidFill>
                  <a:schemeClr val="bg1"/>
                </a:solidFill>
              </a:rPr>
              <a:t>H7925</a:t>
            </a:r>
          </a:p>
          <a:p>
            <a:pPr algn="ctr"/>
            <a:r>
              <a:rPr lang="en-CA" sz="3200" b="1" dirty="0" err="1">
                <a:solidFill>
                  <a:srgbClr val="0000FF"/>
                </a:solidFill>
              </a:rPr>
              <a:t>Shakam</a:t>
            </a:r>
            <a:endParaRPr lang="en-CA" sz="3200" b="1" dirty="0">
              <a:solidFill>
                <a:srgbClr val="0000FF"/>
              </a:solidFill>
            </a:endParaRPr>
          </a:p>
        </p:txBody>
      </p:sp>
    </p:spTree>
    <p:extLst>
      <p:ext uri="{BB962C8B-B14F-4D97-AF65-F5344CB8AC3E}">
        <p14:creationId xmlns:p14="http://schemas.microsoft.com/office/powerpoint/2010/main" val="38318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grpId="0" nodeType="after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1250"/>
                                        <p:tgtEl>
                                          <p:spTgt spid="2"/>
                                        </p:tgtEl>
                                      </p:cBhvr>
                                    </p:animEffect>
                                  </p:childTnLst>
                                </p:cTn>
                              </p:par>
                            </p:childTnLst>
                          </p:cTn>
                        </p:par>
                        <p:par>
                          <p:cTn id="14" fill="hold">
                            <p:stCondLst>
                              <p:cond delay="375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38000">
              <a:schemeClr val="accent4">
                <a:lumMod val="60000"/>
                <a:lumOff val="40000"/>
              </a:schemeClr>
            </a:gs>
            <a:gs pos="70000">
              <a:schemeClr val="accent5">
                <a:lumMod val="60000"/>
                <a:lumOff val="40000"/>
              </a:schemeClr>
            </a:gs>
            <a:gs pos="87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23</a:t>
            </a:fld>
            <a:endParaRPr lang="en-US" sz="1400" dirty="0">
              <a:solidFill>
                <a:schemeClr val="bg1"/>
              </a:solidFill>
            </a:endParaRPr>
          </a:p>
        </p:txBody>
      </p:sp>
      <p:sp>
        <p:nvSpPr>
          <p:cNvPr id="8" name="Rectangle: Rounded Corners 7">
            <a:extLst>
              <a:ext uri="{FF2B5EF4-FFF2-40B4-BE49-F238E27FC236}">
                <a16:creationId xmlns:a16="http://schemas.microsoft.com/office/drawing/2014/main" xmlns="" id="{5B6F6407-41EB-4122-B9A8-4852D4F66899}"/>
              </a:ext>
            </a:extLst>
          </p:cNvPr>
          <p:cNvSpPr/>
          <p:nvPr/>
        </p:nvSpPr>
        <p:spPr>
          <a:xfrm>
            <a:off x="1997765" y="192644"/>
            <a:ext cx="8196470" cy="568203"/>
          </a:xfrm>
          <a:prstGeom prst="roundRect">
            <a:avLst>
              <a:gd name="adj" fmla="val 42930"/>
            </a:avLst>
          </a:prstGeom>
          <a:solidFill>
            <a:schemeClr val="accent2">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400" b="1" dirty="0">
                <a:solidFill>
                  <a:schemeClr val="accent6">
                    <a:lumMod val="75000"/>
                  </a:schemeClr>
                </a:solidFill>
              </a:rPr>
              <a:t>Looking at - </a:t>
            </a:r>
            <a:r>
              <a:rPr lang="en-CA" sz="2400" b="1" u="sng" dirty="0">
                <a:solidFill>
                  <a:schemeClr val="bg1"/>
                </a:solidFill>
              </a:rPr>
              <a:t>H7925</a:t>
            </a:r>
            <a:r>
              <a:rPr lang="en-CA" sz="2400" b="1" dirty="0">
                <a:solidFill>
                  <a:schemeClr val="accent6">
                    <a:lumMod val="75000"/>
                  </a:schemeClr>
                </a:solidFill>
              </a:rPr>
              <a:t>  </a:t>
            </a:r>
            <a:r>
              <a:rPr lang="en-CA" sz="2400" b="1" u="sng" dirty="0" err="1">
                <a:ln>
                  <a:solidFill>
                    <a:srgbClr val="0000FF"/>
                  </a:solidFill>
                </a:ln>
                <a:solidFill>
                  <a:schemeClr val="accent1">
                    <a:lumMod val="60000"/>
                    <a:lumOff val="40000"/>
                  </a:schemeClr>
                </a:solidFill>
              </a:rPr>
              <a:t>Shakam</a:t>
            </a:r>
            <a:r>
              <a:rPr lang="en-CA" sz="2400" b="1" dirty="0">
                <a:ln>
                  <a:solidFill>
                    <a:srgbClr val="0000FF"/>
                  </a:solidFill>
                </a:ln>
                <a:solidFill>
                  <a:schemeClr val="accent1">
                    <a:lumMod val="60000"/>
                    <a:lumOff val="40000"/>
                  </a:schemeClr>
                </a:solidFill>
              </a:rPr>
              <a:t> </a:t>
            </a:r>
            <a:r>
              <a:rPr lang="en-CA" sz="2400" b="1" dirty="0">
                <a:solidFill>
                  <a:schemeClr val="accent6">
                    <a:lumMod val="75000"/>
                  </a:schemeClr>
                </a:solidFill>
              </a:rPr>
              <a:t>- </a:t>
            </a:r>
            <a:r>
              <a:rPr lang="en-CA" sz="2400" b="1" u="sng" dirty="0">
                <a:solidFill>
                  <a:schemeClr val="accent6">
                    <a:lumMod val="75000"/>
                  </a:schemeClr>
                </a:solidFill>
              </a:rPr>
              <a:t>what does it mean</a:t>
            </a:r>
            <a:r>
              <a:rPr lang="en-CA" sz="2400" b="1" dirty="0">
                <a:solidFill>
                  <a:schemeClr val="accent6">
                    <a:lumMod val="75000"/>
                  </a:schemeClr>
                </a:solidFill>
              </a:rPr>
              <a:t>?</a:t>
            </a:r>
          </a:p>
        </p:txBody>
      </p:sp>
      <p:sp>
        <p:nvSpPr>
          <p:cNvPr id="5" name="Rectangle 4">
            <a:extLst>
              <a:ext uri="{FF2B5EF4-FFF2-40B4-BE49-F238E27FC236}">
                <a16:creationId xmlns:a16="http://schemas.microsoft.com/office/drawing/2014/main" xmlns="" id="{6379DF4B-B67B-45FB-B81C-51AA57B9E75C}"/>
              </a:ext>
            </a:extLst>
          </p:cNvPr>
          <p:cNvSpPr/>
          <p:nvPr/>
        </p:nvSpPr>
        <p:spPr>
          <a:xfrm>
            <a:off x="447222" y="886689"/>
            <a:ext cx="11307096" cy="567929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900" b="1" i="1" dirty="0">
                <a:solidFill>
                  <a:schemeClr val="accent6">
                    <a:lumMod val="75000"/>
                  </a:schemeClr>
                </a:solidFill>
              </a:rPr>
              <a:t>Strong’s</a:t>
            </a:r>
            <a:r>
              <a:rPr lang="en-US" sz="1900" b="1" dirty="0"/>
              <a:t>	 </a:t>
            </a:r>
            <a:r>
              <a:rPr lang="en-US" sz="1900" b="1" u="sng" dirty="0">
                <a:solidFill>
                  <a:srgbClr val="7030A0"/>
                </a:solidFill>
              </a:rPr>
              <a:t>earl</a:t>
            </a:r>
            <a:r>
              <a:rPr lang="en-US" sz="1900" b="1" dirty="0">
                <a:solidFill>
                  <a:srgbClr val="7030A0"/>
                </a:solidFill>
              </a:rPr>
              <a:t>y</a:t>
            </a:r>
            <a:r>
              <a:rPr lang="en-US" sz="1900" dirty="0">
                <a:solidFill>
                  <a:srgbClr val="7030A0"/>
                </a:solidFill>
              </a:rPr>
              <a:t> -- </a:t>
            </a:r>
            <a:r>
              <a:rPr lang="en-US" sz="1900" b="1" dirty="0">
                <a:solidFill>
                  <a:srgbClr val="7030A0"/>
                </a:solidFill>
              </a:rPr>
              <a:t>H7925</a:t>
            </a:r>
            <a:r>
              <a:rPr lang="en-US" sz="1900" dirty="0">
                <a:solidFill>
                  <a:srgbClr val="7030A0"/>
                </a:solidFill>
              </a:rPr>
              <a:t>; </a:t>
            </a:r>
            <a:r>
              <a:rPr lang="en-US" sz="1900" b="1" dirty="0">
                <a:solidFill>
                  <a:srgbClr val="7030A0"/>
                </a:solidFill>
              </a:rPr>
              <a:t>&lt;</a:t>
            </a:r>
            <a:r>
              <a:rPr lang="en-US" sz="1900" b="1" dirty="0" err="1">
                <a:solidFill>
                  <a:srgbClr val="7030A0"/>
                </a:solidFill>
              </a:rPr>
              <a:t>shakam</a:t>
            </a:r>
            <a:r>
              <a:rPr lang="en-US" sz="1900" b="1" dirty="0">
                <a:solidFill>
                  <a:srgbClr val="7030A0"/>
                </a:solidFill>
              </a:rPr>
              <a:t>&gt;</a:t>
            </a:r>
            <a:r>
              <a:rPr lang="en-US" sz="1900" dirty="0">
                <a:solidFill>
                  <a:srgbClr val="7030A0"/>
                </a:solidFill>
              </a:rPr>
              <a:t>;</a:t>
            </a:r>
            <a:r>
              <a:rPr lang="en-US" sz="1900" dirty="0"/>
              <a:t/>
            </a:r>
            <a:br>
              <a:rPr lang="en-US" sz="1900" dirty="0"/>
            </a:br>
            <a:r>
              <a:rPr lang="en-US" sz="1900" dirty="0"/>
              <a:t>		a primitive root; properly, to incline (the shoulder to a burden); but used only as 				denominative from </a:t>
            </a:r>
            <a:r>
              <a:rPr lang="en-US" sz="1900" b="1" dirty="0"/>
              <a:t>H7926</a:t>
            </a:r>
            <a:r>
              <a:rPr lang="en-US" sz="1900" dirty="0"/>
              <a:t>; literally, to load up (on the back of man or beast), i.e. </a:t>
            </a:r>
            <a:r>
              <a:rPr lang="en-US" sz="1900" b="1" u="dash" dirty="0">
                <a:effectLst>
                  <a:glow rad="127000">
                    <a:schemeClr val="bg2">
                      <a:lumMod val="75000"/>
                      <a:lumOff val="25000"/>
                    </a:schemeClr>
                  </a:glow>
                </a:effectLst>
              </a:rPr>
              <a:t>to</a:t>
            </a:r>
            <a:r>
              <a:rPr lang="en-US" sz="1900" dirty="0"/>
              <a:t> 			</a:t>
            </a:r>
            <a:r>
              <a:rPr lang="en-US" sz="1900" b="1" u="dash" dirty="0">
                <a:effectLst>
                  <a:glow rad="127000">
                    <a:schemeClr val="bg2">
                      <a:lumMod val="75000"/>
                      <a:lumOff val="25000"/>
                    </a:schemeClr>
                  </a:glow>
                </a:effectLst>
              </a:rPr>
              <a:t>start</a:t>
            </a:r>
            <a:r>
              <a:rPr lang="en-US" sz="1900" b="1" dirty="0">
                <a:effectLst>
                  <a:glow rad="127000">
                    <a:schemeClr val="bg2">
                      <a:lumMod val="75000"/>
                      <a:lumOff val="25000"/>
                    </a:schemeClr>
                  </a:glow>
                </a:effectLst>
              </a:rPr>
              <a:t> </a:t>
            </a:r>
            <a:r>
              <a:rPr lang="en-US" sz="1900" b="1" u="dash" dirty="0">
                <a:effectLst>
                  <a:glow rad="127000">
                    <a:schemeClr val="bg2">
                      <a:lumMod val="75000"/>
                      <a:lumOff val="25000"/>
                    </a:schemeClr>
                  </a:glow>
                </a:effectLst>
              </a:rPr>
              <a:t>earl</a:t>
            </a:r>
            <a:r>
              <a:rPr lang="en-US" sz="1900" b="1" dirty="0">
                <a:effectLst>
                  <a:glow rad="127000">
                    <a:schemeClr val="bg2">
                      <a:lumMod val="75000"/>
                      <a:lumOff val="25000"/>
                    </a:schemeClr>
                  </a:glow>
                </a:effectLst>
              </a:rPr>
              <a:t>y </a:t>
            </a:r>
            <a:r>
              <a:rPr lang="en-US" sz="1900" b="1" u="dash" dirty="0">
                <a:effectLst>
                  <a:glow rad="127000">
                    <a:schemeClr val="bg2">
                      <a:lumMod val="75000"/>
                      <a:lumOff val="25000"/>
                    </a:schemeClr>
                  </a:glow>
                </a:effectLst>
              </a:rPr>
              <a:t>in the</a:t>
            </a:r>
            <a:r>
              <a:rPr lang="en-US" sz="1900" b="1" dirty="0">
                <a:effectLst>
                  <a:glow rad="127000">
                    <a:schemeClr val="bg2">
                      <a:lumMod val="75000"/>
                      <a:lumOff val="25000"/>
                    </a:schemeClr>
                  </a:glow>
                </a:effectLst>
              </a:rPr>
              <a:t> </a:t>
            </a:r>
            <a:r>
              <a:rPr lang="en-US" sz="1900" b="1" u="dash" dirty="0">
                <a:effectLst>
                  <a:glow rad="127000">
                    <a:schemeClr val="bg2">
                      <a:lumMod val="75000"/>
                      <a:lumOff val="25000"/>
                    </a:schemeClr>
                  </a:glow>
                </a:effectLst>
              </a:rPr>
              <a:t>mornin</a:t>
            </a:r>
            <a:r>
              <a:rPr lang="en-US" sz="1900" b="1" dirty="0">
                <a:effectLst>
                  <a:glow rad="127000">
                    <a:schemeClr val="bg2">
                      <a:lumMod val="75000"/>
                      <a:lumOff val="25000"/>
                    </a:schemeClr>
                  </a:glow>
                </a:effectLst>
              </a:rPr>
              <a:t>g:  </a:t>
            </a:r>
            <a:r>
              <a:rPr lang="en-US" sz="1900" dirty="0"/>
              <a:t>KJV - (arise, be up, g</a:t>
            </a:r>
            <a:r>
              <a:rPr lang="en-US" sz="1900" u="sng" dirty="0"/>
              <a:t>et</a:t>
            </a:r>
            <a:r>
              <a:rPr lang="en-US" sz="1900" dirty="0"/>
              <a:t> [</a:t>
            </a:r>
            <a:r>
              <a:rPr lang="en-US" sz="1900" u="sng" dirty="0"/>
              <a:t>oneself</a:t>
            </a:r>
            <a:r>
              <a:rPr lang="en-US" sz="1900" dirty="0"/>
              <a:t>] up, rise up) </a:t>
            </a:r>
            <a:r>
              <a:rPr lang="en-US" sz="1900" u="sng" dirty="0"/>
              <a:t>earl</a:t>
            </a:r>
            <a:r>
              <a:rPr lang="en-US" sz="1900" dirty="0"/>
              <a:t>y (betimes), 		morning.</a:t>
            </a:r>
            <a:endParaRPr lang="en-CA" sz="1900" dirty="0"/>
          </a:p>
          <a:p>
            <a:r>
              <a:rPr lang="en-US" sz="1900" b="1" i="1" dirty="0">
                <a:solidFill>
                  <a:schemeClr val="accent6">
                    <a:lumMod val="75000"/>
                  </a:schemeClr>
                </a:solidFill>
              </a:rPr>
              <a:t>Brown-Driver-Brigg’s</a:t>
            </a:r>
            <a:r>
              <a:rPr lang="en-US" sz="1900" dirty="0"/>
              <a:t>	</a:t>
            </a:r>
            <a:r>
              <a:rPr lang="en-US" sz="1900" b="1" u="heavy" dirty="0">
                <a:solidFill>
                  <a:srgbClr val="7030A0"/>
                </a:solidFill>
              </a:rPr>
              <a:t>earl</a:t>
            </a:r>
            <a:r>
              <a:rPr lang="en-US" sz="1900" b="1" dirty="0">
                <a:solidFill>
                  <a:srgbClr val="7030A0"/>
                </a:solidFill>
              </a:rPr>
              <a:t>y</a:t>
            </a:r>
            <a:r>
              <a:rPr lang="en-US" sz="1900" dirty="0">
                <a:solidFill>
                  <a:srgbClr val="7030A0"/>
                </a:solidFill>
              </a:rPr>
              <a:t> -- </a:t>
            </a:r>
            <a:r>
              <a:rPr lang="en-US" sz="1900" b="1" dirty="0">
                <a:solidFill>
                  <a:srgbClr val="7030A0"/>
                </a:solidFill>
              </a:rPr>
              <a:t>H7925</a:t>
            </a:r>
            <a:r>
              <a:rPr lang="en-US" sz="1900" dirty="0">
                <a:solidFill>
                  <a:srgbClr val="7030A0"/>
                </a:solidFill>
              </a:rPr>
              <a:t>; </a:t>
            </a:r>
            <a:r>
              <a:rPr lang="en-US" sz="1900" b="1" dirty="0">
                <a:solidFill>
                  <a:srgbClr val="7030A0"/>
                </a:solidFill>
              </a:rPr>
              <a:t>&lt;</a:t>
            </a:r>
            <a:r>
              <a:rPr lang="en-US" sz="1900" b="1" dirty="0" err="1">
                <a:solidFill>
                  <a:srgbClr val="7030A0"/>
                </a:solidFill>
              </a:rPr>
              <a:t>shakam</a:t>
            </a:r>
            <a:r>
              <a:rPr lang="en-US" sz="1900" b="1" dirty="0">
                <a:solidFill>
                  <a:srgbClr val="7030A0"/>
                </a:solidFill>
              </a:rPr>
              <a:t>&gt;;</a:t>
            </a:r>
            <a:r>
              <a:rPr lang="en-US" sz="1900" dirty="0">
                <a:solidFill>
                  <a:srgbClr val="7030A0"/>
                </a:solidFill>
              </a:rPr>
              <a:t> </a:t>
            </a:r>
            <a:r>
              <a:rPr lang="en-US" sz="1900" dirty="0"/>
              <a:t>	</a:t>
            </a:r>
            <a:r>
              <a:rPr lang="en-US" sz="1900" b="1" dirty="0">
                <a:solidFill>
                  <a:schemeClr val="bg1"/>
                </a:solidFill>
              </a:rPr>
              <a:t>1)</a:t>
            </a:r>
            <a:r>
              <a:rPr lang="en-US" sz="1900" dirty="0">
                <a:solidFill>
                  <a:schemeClr val="bg1"/>
                </a:solidFill>
              </a:rPr>
              <a:t>  </a:t>
            </a:r>
            <a:r>
              <a:rPr lang="en-US" sz="1900" dirty="0"/>
              <a:t>to rise or start early  </a:t>
            </a:r>
            <a:r>
              <a:rPr lang="en-US" sz="1900" b="1" dirty="0"/>
              <a:t>a)</a:t>
            </a:r>
            <a:r>
              <a:rPr lang="en-US" sz="1900" dirty="0"/>
              <a:t> (</a:t>
            </a:r>
            <a:r>
              <a:rPr lang="en-US" sz="1900" dirty="0" err="1"/>
              <a:t>Hiphil</a:t>
            </a:r>
            <a:r>
              <a:rPr lang="en-US" sz="1900" dirty="0"/>
              <a:t>)</a:t>
            </a:r>
            <a:br>
              <a:rPr lang="en-US" sz="1900" dirty="0"/>
            </a:br>
            <a:r>
              <a:rPr lang="en-US" sz="1900" dirty="0"/>
              <a:t> 							    </a:t>
            </a:r>
            <a:r>
              <a:rPr lang="en-US" sz="1900" dirty="0">
                <a:solidFill>
                  <a:schemeClr val="bg1"/>
                </a:solidFill>
              </a:rPr>
              <a:t> </a:t>
            </a:r>
            <a:r>
              <a:rPr lang="en-US" sz="1900" b="1" dirty="0">
                <a:solidFill>
                  <a:schemeClr val="bg1"/>
                </a:solidFill>
              </a:rPr>
              <a:t>1) </a:t>
            </a:r>
            <a:r>
              <a:rPr lang="en-US" sz="1900" dirty="0">
                <a:solidFill>
                  <a:schemeClr val="bg1"/>
                </a:solidFill>
              </a:rPr>
              <a:t> </a:t>
            </a:r>
            <a:r>
              <a:rPr lang="en-US" sz="1900" b="1" u="sng" dirty="0">
                <a:effectLst>
                  <a:glow rad="127000">
                    <a:schemeClr val="bg2">
                      <a:lumMod val="90000"/>
                      <a:lumOff val="10000"/>
                    </a:schemeClr>
                  </a:glow>
                </a:effectLst>
              </a:rPr>
              <a:t>to rise earl</a:t>
            </a:r>
            <a:r>
              <a:rPr lang="en-US" sz="1900" b="1" dirty="0">
                <a:effectLst>
                  <a:glow rad="127000">
                    <a:schemeClr val="bg2">
                      <a:lumMod val="90000"/>
                      <a:lumOff val="10000"/>
                    </a:schemeClr>
                  </a:glow>
                </a:effectLst>
              </a:rPr>
              <a:t>y, </a:t>
            </a:r>
            <a:r>
              <a:rPr lang="en-US" sz="1900" b="1" u="sng" dirty="0">
                <a:effectLst>
                  <a:glow rad="127000">
                    <a:schemeClr val="bg2">
                      <a:lumMod val="90000"/>
                      <a:lumOff val="10000"/>
                    </a:schemeClr>
                  </a:glow>
                </a:effectLst>
              </a:rPr>
              <a:t>make an earl</a:t>
            </a:r>
            <a:r>
              <a:rPr lang="en-US" sz="1900" b="1" dirty="0">
                <a:effectLst>
                  <a:glow rad="127000">
                    <a:schemeClr val="bg2">
                      <a:lumMod val="90000"/>
                      <a:lumOff val="10000"/>
                    </a:schemeClr>
                  </a:glow>
                </a:effectLst>
              </a:rPr>
              <a:t>y </a:t>
            </a:r>
            <a:r>
              <a:rPr lang="en-US" sz="1900" b="1" u="sng" dirty="0">
                <a:effectLst>
                  <a:glow rad="127000">
                    <a:schemeClr val="bg2">
                      <a:lumMod val="90000"/>
                      <a:lumOff val="10000"/>
                    </a:schemeClr>
                  </a:glow>
                </a:effectLst>
              </a:rPr>
              <a:t>start</a:t>
            </a:r>
            <a:r>
              <a:rPr lang="en-US" sz="1900" dirty="0"/>
              <a:t/>
            </a:r>
            <a:br>
              <a:rPr lang="en-US" sz="1900" dirty="0"/>
            </a:br>
            <a:r>
              <a:rPr lang="en-US" sz="1900" dirty="0"/>
              <a:t> 							     </a:t>
            </a:r>
            <a:r>
              <a:rPr lang="en-US" sz="1900" b="1" dirty="0">
                <a:solidFill>
                  <a:schemeClr val="bg1"/>
                </a:solidFill>
              </a:rPr>
              <a:t>2) </a:t>
            </a:r>
            <a:r>
              <a:rPr lang="en-US" sz="1900" dirty="0">
                <a:solidFill>
                  <a:schemeClr val="bg1"/>
                </a:solidFill>
              </a:rPr>
              <a:t> </a:t>
            </a:r>
            <a:r>
              <a:rPr lang="en-US" sz="1900" dirty="0"/>
              <a:t>early (as adverb)</a:t>
            </a:r>
            <a:endParaRPr lang="en-CA" sz="1900" dirty="0"/>
          </a:p>
          <a:p>
            <a:r>
              <a:rPr lang="en-US" sz="1900" b="1" i="1" dirty="0">
                <a:solidFill>
                  <a:schemeClr val="accent6">
                    <a:lumMod val="75000"/>
                  </a:schemeClr>
                </a:solidFill>
              </a:rPr>
              <a:t>Webster’s Encyclopedic Dictionary</a:t>
            </a:r>
            <a:r>
              <a:rPr lang="en-US" sz="1900" dirty="0">
                <a:solidFill>
                  <a:schemeClr val="accent6">
                    <a:lumMod val="75000"/>
                  </a:schemeClr>
                </a:solidFill>
              </a:rPr>
              <a:t>   </a:t>
            </a:r>
            <a:r>
              <a:rPr lang="en-US" sz="1900" b="1" u="heavy" dirty="0">
                <a:solidFill>
                  <a:srgbClr val="7030A0"/>
                </a:solidFill>
              </a:rPr>
              <a:t>earl</a:t>
            </a:r>
            <a:r>
              <a:rPr lang="en-US" sz="1900" b="1" dirty="0">
                <a:solidFill>
                  <a:srgbClr val="7030A0"/>
                </a:solidFill>
              </a:rPr>
              <a:t>y</a:t>
            </a:r>
            <a:r>
              <a:rPr lang="en-US" sz="1900" dirty="0"/>
              <a:t>  </a:t>
            </a:r>
            <a:r>
              <a:rPr lang="en-US" sz="1900" b="1" dirty="0">
                <a:solidFill>
                  <a:schemeClr val="bg1"/>
                </a:solidFill>
              </a:rPr>
              <a:t>1)</a:t>
            </a:r>
            <a:r>
              <a:rPr lang="en-US" sz="1900" dirty="0">
                <a:solidFill>
                  <a:schemeClr val="bg1"/>
                </a:solidFill>
              </a:rPr>
              <a:t>  </a:t>
            </a:r>
            <a:r>
              <a:rPr lang="en-US" sz="1900" u="sng" dirty="0"/>
              <a:t>advance of somethin</a:t>
            </a:r>
            <a:r>
              <a:rPr lang="en-US" sz="1900" dirty="0"/>
              <a:t>g </a:t>
            </a:r>
            <a:r>
              <a:rPr lang="en-US" sz="1900" u="sng" dirty="0"/>
              <a:t>else in re</a:t>
            </a:r>
            <a:r>
              <a:rPr lang="en-US" sz="1900" dirty="0"/>
              <a:t>g</a:t>
            </a:r>
            <a:r>
              <a:rPr lang="en-US" sz="1900" u="sng" dirty="0"/>
              <a:t>ards to time</a:t>
            </a:r>
            <a:r>
              <a:rPr lang="en-US" sz="1900" dirty="0"/>
              <a:t/>
            </a:r>
            <a:br>
              <a:rPr lang="en-US" sz="1900" dirty="0"/>
            </a:br>
            <a:r>
              <a:rPr lang="en-US" sz="1900" dirty="0"/>
              <a:t> 							</a:t>
            </a:r>
            <a:r>
              <a:rPr lang="en-US" sz="1900" b="1" dirty="0">
                <a:solidFill>
                  <a:schemeClr val="bg1"/>
                </a:solidFill>
              </a:rPr>
              <a:t>a)</a:t>
            </a:r>
            <a:r>
              <a:rPr lang="en-US" sz="1900" dirty="0">
                <a:solidFill>
                  <a:schemeClr val="bg1"/>
                </a:solidFill>
              </a:rPr>
              <a:t>  </a:t>
            </a:r>
            <a:r>
              <a:rPr lang="en-US" sz="1900" dirty="0"/>
              <a:t>sooner than ordinary</a:t>
            </a:r>
            <a:br>
              <a:rPr lang="en-US" sz="1900" dirty="0"/>
            </a:br>
            <a:r>
              <a:rPr lang="en-US" sz="1900" dirty="0"/>
              <a:t> 							</a:t>
            </a:r>
            <a:r>
              <a:rPr lang="en-US" sz="1900" b="1" dirty="0">
                <a:solidFill>
                  <a:schemeClr val="bg1"/>
                </a:solidFill>
              </a:rPr>
              <a:t>b)</a:t>
            </a:r>
            <a:r>
              <a:rPr lang="en-US" sz="1900" dirty="0">
                <a:solidFill>
                  <a:schemeClr val="bg1"/>
                </a:solidFill>
              </a:rPr>
              <a:t>  </a:t>
            </a:r>
            <a:r>
              <a:rPr lang="en-US" sz="1900" dirty="0"/>
              <a:t>produced </a:t>
            </a:r>
            <a:r>
              <a:rPr lang="en-US" sz="1900" b="1" dirty="0"/>
              <a:t>or</a:t>
            </a:r>
            <a:r>
              <a:rPr lang="en-US" sz="1900" dirty="0"/>
              <a:t> </a:t>
            </a:r>
            <a:r>
              <a:rPr lang="en-US" sz="1900" u="sng" dirty="0"/>
              <a:t>ha</a:t>
            </a:r>
            <a:r>
              <a:rPr lang="en-US" sz="1900" dirty="0"/>
              <a:t>pp</a:t>
            </a:r>
            <a:r>
              <a:rPr lang="en-US" sz="1900" u="sng" dirty="0"/>
              <a:t>enin</a:t>
            </a:r>
            <a:r>
              <a:rPr lang="en-US" sz="1900" dirty="0"/>
              <a:t>g </a:t>
            </a:r>
            <a:r>
              <a:rPr lang="en-US" sz="1900" u="sng" dirty="0"/>
              <a:t>before the usual time</a:t>
            </a:r>
            <a:r>
              <a:rPr lang="en-US" sz="1900" dirty="0"/>
              <a:t/>
            </a:r>
            <a:br>
              <a:rPr lang="en-US" sz="1900" dirty="0"/>
            </a:br>
            <a:r>
              <a:rPr lang="en-US" sz="1900" dirty="0"/>
              <a:t> 						</a:t>
            </a:r>
            <a:r>
              <a:rPr lang="en-US" sz="1900" b="1" dirty="0">
                <a:solidFill>
                  <a:schemeClr val="bg1"/>
                </a:solidFill>
              </a:rPr>
              <a:t>2)  </a:t>
            </a:r>
            <a:r>
              <a:rPr lang="en-US" sz="1900" u="sng" dirty="0"/>
              <a:t>forward</a:t>
            </a:r>
            <a:r>
              <a:rPr lang="en-US" sz="1900" dirty="0"/>
              <a:t/>
            </a:r>
            <a:br>
              <a:rPr lang="en-US" sz="1900" dirty="0"/>
            </a:br>
            <a:r>
              <a:rPr lang="en-US" sz="1900" dirty="0"/>
              <a:t> 							</a:t>
            </a:r>
            <a:r>
              <a:rPr lang="en-US" sz="1900" b="1" dirty="0">
                <a:solidFill>
                  <a:schemeClr val="bg1"/>
                </a:solidFill>
              </a:rPr>
              <a:t>a)</a:t>
            </a:r>
            <a:r>
              <a:rPr lang="en-US" sz="1900" dirty="0">
                <a:solidFill>
                  <a:schemeClr val="bg1"/>
                </a:solidFill>
              </a:rPr>
              <a:t>  </a:t>
            </a:r>
            <a:r>
              <a:rPr lang="en-US" sz="1900" b="1" u="sng" dirty="0">
                <a:effectLst>
                  <a:glow rad="127000">
                    <a:schemeClr val="bg2">
                      <a:lumMod val="90000"/>
                      <a:lumOff val="10000"/>
                    </a:schemeClr>
                  </a:glow>
                </a:effectLst>
              </a:rPr>
              <a:t>bein</a:t>
            </a:r>
            <a:r>
              <a:rPr lang="en-US" sz="1900" b="1" dirty="0">
                <a:effectLst>
                  <a:glow rad="127000">
                    <a:schemeClr val="bg2">
                      <a:lumMod val="90000"/>
                      <a:lumOff val="10000"/>
                    </a:schemeClr>
                  </a:glow>
                </a:effectLst>
              </a:rPr>
              <a:t>g </a:t>
            </a:r>
            <a:r>
              <a:rPr lang="en-US" sz="1900" b="1" u="sng" dirty="0">
                <a:effectLst>
                  <a:glow rad="127000">
                    <a:schemeClr val="bg2">
                      <a:lumMod val="90000"/>
                      <a:lumOff val="10000"/>
                    </a:schemeClr>
                  </a:glow>
                </a:effectLst>
              </a:rPr>
              <a:t>at the be</a:t>
            </a:r>
            <a:r>
              <a:rPr lang="en-US" sz="1900" b="1" dirty="0">
                <a:effectLst>
                  <a:glow rad="127000">
                    <a:schemeClr val="bg2">
                      <a:lumMod val="90000"/>
                      <a:lumOff val="10000"/>
                    </a:schemeClr>
                  </a:glow>
                </a:effectLst>
              </a:rPr>
              <a:t>g</a:t>
            </a:r>
            <a:r>
              <a:rPr lang="en-US" sz="1900" b="1" u="sng" dirty="0">
                <a:effectLst>
                  <a:glow rad="127000">
                    <a:schemeClr val="bg2">
                      <a:lumMod val="90000"/>
                      <a:lumOff val="10000"/>
                    </a:schemeClr>
                  </a:glow>
                </a:effectLst>
              </a:rPr>
              <a:t>innin</a:t>
            </a:r>
            <a:r>
              <a:rPr lang="en-US" sz="1900" b="1" dirty="0">
                <a:effectLst>
                  <a:glow rad="127000">
                    <a:schemeClr val="bg2">
                      <a:lumMod val="90000"/>
                      <a:lumOff val="10000"/>
                    </a:schemeClr>
                  </a:glow>
                </a:effectLst>
              </a:rPr>
              <a:t>g</a:t>
            </a:r>
            <a:r>
              <a:rPr lang="en-US" sz="1900" dirty="0"/>
              <a:t/>
            </a:r>
            <a:br>
              <a:rPr lang="en-US" sz="1900" dirty="0"/>
            </a:br>
            <a:r>
              <a:rPr lang="en-US" sz="1900" dirty="0"/>
              <a:t> 							</a:t>
            </a:r>
            <a:r>
              <a:rPr lang="en-US" sz="1900" b="1" dirty="0">
                <a:solidFill>
                  <a:schemeClr val="bg1"/>
                </a:solidFill>
              </a:rPr>
              <a:t>b)</a:t>
            </a:r>
            <a:r>
              <a:rPr lang="en-US" sz="1900" dirty="0">
                <a:solidFill>
                  <a:schemeClr val="bg1"/>
                </a:solidFill>
              </a:rPr>
              <a:t>  </a:t>
            </a:r>
            <a:r>
              <a:rPr lang="en-US" sz="1900" u="sng" dirty="0"/>
              <a:t>first</a:t>
            </a:r>
            <a:endParaRPr lang="en-CA" sz="1900" dirty="0"/>
          </a:p>
          <a:p>
            <a:r>
              <a:rPr lang="en-US" sz="1900" b="1" i="1" dirty="0">
                <a:solidFill>
                  <a:schemeClr val="accent6">
                    <a:lumMod val="75000"/>
                  </a:schemeClr>
                </a:solidFill>
              </a:rPr>
              <a:t>Etymological Dictionary of the Hebrew Language</a:t>
            </a:r>
            <a:r>
              <a:rPr lang="en-US" sz="1900" dirty="0">
                <a:solidFill>
                  <a:schemeClr val="accent6">
                    <a:lumMod val="75000"/>
                  </a:schemeClr>
                </a:solidFill>
              </a:rPr>
              <a:t>  </a:t>
            </a:r>
            <a:r>
              <a:rPr lang="en-US" sz="1900" dirty="0"/>
              <a:t>(by Earnest Klein) – </a:t>
            </a:r>
            <a:r>
              <a:rPr lang="en-US" sz="1900" b="1" u="heavy" dirty="0">
                <a:solidFill>
                  <a:srgbClr val="7030A0"/>
                </a:solidFill>
              </a:rPr>
              <a:t>Earl</a:t>
            </a:r>
            <a:r>
              <a:rPr lang="en-US" sz="1900" b="1" dirty="0">
                <a:solidFill>
                  <a:srgbClr val="7030A0"/>
                </a:solidFill>
              </a:rPr>
              <a:t>y -  </a:t>
            </a:r>
            <a:r>
              <a:rPr lang="en-US" sz="1900" b="1" dirty="0" err="1">
                <a:solidFill>
                  <a:srgbClr val="7030A0"/>
                </a:solidFill>
              </a:rPr>
              <a:t>מ</a:t>
            </a:r>
            <a:r>
              <a:rPr lang="en-US" sz="800" b="1" baseline="-25000" dirty="0" err="1">
                <a:noFill/>
              </a:rPr>
              <a:t>.</a:t>
            </a:r>
            <a:r>
              <a:rPr lang="en-US" sz="1900" b="1" dirty="0" err="1">
                <a:solidFill>
                  <a:srgbClr val="7030A0"/>
                </a:solidFill>
              </a:rPr>
              <a:t>כ</a:t>
            </a:r>
            <a:r>
              <a:rPr lang="en-US" sz="800" b="1" baseline="-25000" dirty="0" err="1">
                <a:noFill/>
              </a:rPr>
              <a:t>.</a:t>
            </a:r>
            <a:r>
              <a:rPr lang="en-US" sz="1900" b="1" dirty="0" err="1">
                <a:solidFill>
                  <a:srgbClr val="7030A0"/>
                </a:solidFill>
              </a:rPr>
              <a:t>ש</a:t>
            </a:r>
            <a:r>
              <a:rPr lang="en-US" sz="1900" dirty="0">
                <a:solidFill>
                  <a:srgbClr val="7030A0"/>
                </a:solidFill>
              </a:rPr>
              <a:t>– “</a:t>
            </a:r>
            <a:r>
              <a:rPr lang="en-US" sz="1900" dirty="0" err="1">
                <a:solidFill>
                  <a:srgbClr val="7030A0"/>
                </a:solidFill>
              </a:rPr>
              <a:t>shakam</a:t>
            </a:r>
            <a:r>
              <a:rPr lang="en-US" sz="1900" dirty="0">
                <a:solidFill>
                  <a:srgbClr val="7030A0"/>
                </a:solidFill>
              </a:rPr>
              <a:t>”</a:t>
            </a:r>
            <a:br>
              <a:rPr lang="en-US" sz="1900" dirty="0">
                <a:solidFill>
                  <a:srgbClr val="7030A0"/>
                </a:solidFill>
              </a:rPr>
            </a:br>
            <a:r>
              <a:rPr lang="en-US" sz="1900" dirty="0"/>
              <a:t>		to rise early, (denominated from the same letters but with the meaning of – shoulder), 			original meaning - to load the back of the beast </a:t>
            </a:r>
            <a:r>
              <a:rPr lang="en-US" sz="1900" b="1" dirty="0">
                <a:solidFill>
                  <a:srgbClr val="002060"/>
                </a:solidFill>
              </a:rPr>
              <a:t>(which was done </a:t>
            </a:r>
            <a:r>
              <a:rPr lang="en-US" sz="1900" b="1" dirty="0">
                <a:solidFill>
                  <a:srgbClr val="002060"/>
                </a:solidFill>
                <a:effectLst>
                  <a:glow rad="127000">
                    <a:srgbClr val="FFFF00"/>
                  </a:glow>
                </a:effectLst>
              </a:rPr>
              <a:t>early in the morning </a:t>
            </a:r>
            <a:r>
              <a:rPr lang="en-US" sz="1900" b="1" dirty="0">
                <a:solidFill>
                  <a:srgbClr val="002060"/>
                </a:solidFill>
              </a:rPr>
              <a:t>		immediately before starting the </a:t>
            </a:r>
            <a:r>
              <a:rPr lang="en-US" sz="1900" b="1" dirty="0">
                <a:solidFill>
                  <a:srgbClr val="002060"/>
                </a:solidFill>
                <a:effectLst>
                  <a:glow rad="127000">
                    <a:srgbClr val="FFFF00"/>
                  </a:glow>
                </a:effectLst>
              </a:rPr>
              <a:t>day’s</a:t>
            </a:r>
            <a:r>
              <a:rPr lang="en-US" sz="1900" b="1" dirty="0">
                <a:solidFill>
                  <a:srgbClr val="002060"/>
                </a:solidFill>
              </a:rPr>
              <a:t> journey).</a:t>
            </a:r>
            <a:r>
              <a:rPr lang="en-US" sz="1900" b="1" dirty="0">
                <a:solidFill>
                  <a:srgbClr val="C00000"/>
                </a:solidFill>
              </a:rPr>
              <a:t> </a:t>
            </a:r>
            <a:r>
              <a:rPr lang="en-US" sz="1900" dirty="0"/>
              <a:t> Whence developed the meanings to 			rise 	and do something early, whence - to rise early.</a:t>
            </a:r>
            <a:endParaRPr lang="en-CA" sz="1900" dirty="0"/>
          </a:p>
          <a:p>
            <a:pPr algn="ctr"/>
            <a:endParaRPr lang="en-CA" dirty="0"/>
          </a:p>
        </p:txBody>
      </p:sp>
      <p:cxnSp>
        <p:nvCxnSpPr>
          <p:cNvPr id="3" name="Straight Arrow Connector 2">
            <a:extLst>
              <a:ext uri="{FF2B5EF4-FFF2-40B4-BE49-F238E27FC236}">
                <a16:creationId xmlns:a16="http://schemas.microsoft.com/office/drawing/2014/main" xmlns="" id="{DEF42FB9-B117-4917-832C-D9716D120CEB}"/>
              </a:ext>
            </a:extLst>
          </p:cNvPr>
          <p:cNvCxnSpPr>
            <a:cxnSpLocks/>
          </p:cNvCxnSpPr>
          <p:nvPr/>
        </p:nvCxnSpPr>
        <p:spPr>
          <a:xfrm flipH="1">
            <a:off x="7001160" y="4424217"/>
            <a:ext cx="3602185" cy="147786"/>
          </a:xfrm>
          <a:prstGeom prst="straightConnector1">
            <a:avLst/>
          </a:prstGeom>
          <a:ln w="76200">
            <a:solidFill>
              <a:srgbClr val="002060"/>
            </a:solidFill>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B7B49B8F-EF45-4F98-8BE5-8E5302D78808}"/>
              </a:ext>
            </a:extLst>
          </p:cNvPr>
          <p:cNvCxnSpPr>
            <a:cxnSpLocks/>
          </p:cNvCxnSpPr>
          <p:nvPr/>
        </p:nvCxnSpPr>
        <p:spPr>
          <a:xfrm flipH="1">
            <a:off x="8266546" y="2780149"/>
            <a:ext cx="2466109" cy="83128"/>
          </a:xfrm>
          <a:prstGeom prst="straightConnector1">
            <a:avLst/>
          </a:prstGeom>
          <a:ln w="76200">
            <a:solidFill>
              <a:srgbClr val="002060"/>
            </a:solidFill>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6E61B981-44AC-4C59-ABC4-D811F275F08B}"/>
              </a:ext>
            </a:extLst>
          </p:cNvPr>
          <p:cNvCxnSpPr>
            <a:cxnSpLocks/>
          </p:cNvCxnSpPr>
          <p:nvPr/>
        </p:nvCxnSpPr>
        <p:spPr>
          <a:xfrm>
            <a:off x="526473" y="1293091"/>
            <a:ext cx="914400" cy="637309"/>
          </a:xfrm>
          <a:prstGeom prst="straightConnector1">
            <a:avLst/>
          </a:prstGeom>
          <a:ln w="76200">
            <a:solidFill>
              <a:srgbClr val="002060"/>
            </a:solidFill>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8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3000"/>
                                  </p:stCondLst>
                                  <p:childTnLst>
                                    <p:animRot by="21600000">
                                      <p:cBhvr>
                                        <p:cTn id="6" dur="2000" fill="hold"/>
                                        <p:tgtEl>
                                          <p:spTgt spid="10"/>
                                        </p:tgtEl>
                                        <p:attrNameLst>
                                          <p:attrName>r</p:attrName>
                                        </p:attrNameLst>
                                      </p:cBhvr>
                                    </p:animRot>
                                  </p:childTnLst>
                                </p:cTn>
                              </p:par>
                            </p:childTnLst>
                          </p:cTn>
                        </p:par>
                        <p:par>
                          <p:cTn id="7" fill="hold">
                            <p:stCondLst>
                              <p:cond delay="5000"/>
                            </p:stCondLst>
                            <p:childTnLst>
                              <p:par>
                                <p:cTn id="8" presetID="8" presetClass="emph" presetSubtype="0" fill="hold" nodeType="afterEffect">
                                  <p:stCondLst>
                                    <p:cond delay="5000"/>
                                  </p:stCondLst>
                                  <p:childTnLst>
                                    <p:animRot by="21600000">
                                      <p:cBhvr>
                                        <p:cTn id="9" dur="2000" fill="hold"/>
                                        <p:tgtEl>
                                          <p:spTgt spid="6"/>
                                        </p:tgtEl>
                                        <p:attrNameLst>
                                          <p:attrName>r</p:attrName>
                                        </p:attrNameLst>
                                      </p:cBhvr>
                                    </p:animRot>
                                  </p:childTnLst>
                                </p:cTn>
                              </p:par>
                            </p:childTnLst>
                          </p:cTn>
                        </p:par>
                        <p:par>
                          <p:cTn id="10" fill="hold">
                            <p:stCondLst>
                              <p:cond delay="12000"/>
                            </p:stCondLst>
                            <p:childTnLst>
                              <p:par>
                                <p:cTn id="11" presetID="8" presetClass="emph" presetSubtype="0" fill="hold" nodeType="afterEffect">
                                  <p:stCondLst>
                                    <p:cond delay="2000"/>
                                  </p:stCondLst>
                                  <p:childTnLst>
                                    <p:animRot by="21600000">
                                      <p:cBhvr>
                                        <p:cTn id="12"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38000">
              <a:schemeClr val="accent4">
                <a:lumMod val="60000"/>
                <a:lumOff val="40000"/>
              </a:schemeClr>
            </a:gs>
            <a:gs pos="70000">
              <a:schemeClr val="accent5">
                <a:lumMod val="60000"/>
                <a:lumOff val="40000"/>
              </a:schemeClr>
            </a:gs>
            <a:gs pos="87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24</a:t>
            </a:fld>
            <a:endParaRPr lang="en-US" sz="1400" dirty="0">
              <a:solidFill>
                <a:schemeClr val="bg1"/>
              </a:solidFill>
            </a:endParaRPr>
          </a:p>
        </p:txBody>
      </p:sp>
      <p:sp>
        <p:nvSpPr>
          <p:cNvPr id="8" name="Rectangle: Rounded Corners 7">
            <a:extLst>
              <a:ext uri="{FF2B5EF4-FFF2-40B4-BE49-F238E27FC236}">
                <a16:creationId xmlns:a16="http://schemas.microsoft.com/office/drawing/2014/main" xmlns="" id="{5B6F6407-41EB-4122-B9A8-4852D4F66899}"/>
              </a:ext>
            </a:extLst>
          </p:cNvPr>
          <p:cNvSpPr/>
          <p:nvPr/>
        </p:nvSpPr>
        <p:spPr>
          <a:xfrm>
            <a:off x="2648529" y="293171"/>
            <a:ext cx="6894942" cy="568203"/>
          </a:xfrm>
          <a:prstGeom prst="roundRect">
            <a:avLst>
              <a:gd name="adj" fmla="val 42930"/>
            </a:avLst>
          </a:prstGeom>
          <a:solidFill>
            <a:schemeClr val="accent2">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400" b="1" dirty="0">
                <a:solidFill>
                  <a:schemeClr val="accent6">
                    <a:lumMod val="75000"/>
                  </a:schemeClr>
                </a:solidFill>
              </a:rPr>
              <a:t>Reflecting on the Hebrew word definitions -</a:t>
            </a:r>
          </a:p>
        </p:txBody>
      </p:sp>
      <p:sp>
        <p:nvSpPr>
          <p:cNvPr id="5" name="Rectangle 4">
            <a:extLst>
              <a:ext uri="{FF2B5EF4-FFF2-40B4-BE49-F238E27FC236}">
                <a16:creationId xmlns:a16="http://schemas.microsoft.com/office/drawing/2014/main" xmlns="" id="{6379DF4B-B67B-45FB-B81C-51AA57B9E75C}"/>
              </a:ext>
            </a:extLst>
          </p:cNvPr>
          <p:cNvSpPr/>
          <p:nvPr/>
        </p:nvSpPr>
        <p:spPr>
          <a:xfrm>
            <a:off x="370721" y="1122839"/>
            <a:ext cx="11412570" cy="5317835"/>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800" i="1" dirty="0">
                <a:solidFill>
                  <a:schemeClr val="bg1"/>
                </a:solidFill>
              </a:rPr>
              <a:t>Reflecting on the definitions, can we safely say – </a:t>
            </a:r>
            <a:br>
              <a:rPr lang="en-US" sz="2800" i="1" dirty="0">
                <a:solidFill>
                  <a:schemeClr val="bg1"/>
                </a:solidFill>
              </a:rPr>
            </a:br>
            <a:r>
              <a:rPr lang="en-US" sz="2800" i="1" dirty="0">
                <a:solidFill>
                  <a:schemeClr val="bg1"/>
                </a:solidFill>
              </a:rPr>
              <a:t/>
            </a:r>
            <a:br>
              <a:rPr lang="en-US" sz="2800" i="1" dirty="0">
                <a:solidFill>
                  <a:schemeClr val="bg1"/>
                </a:solidFill>
              </a:rPr>
            </a:br>
            <a:r>
              <a:rPr lang="en-US" sz="2800" i="1" dirty="0">
                <a:solidFill>
                  <a:schemeClr val="bg1"/>
                </a:solidFill>
              </a:rPr>
              <a:t>The Philistines placed </a:t>
            </a:r>
            <a:r>
              <a:rPr lang="en-US" sz="2800" i="1" dirty="0" err="1">
                <a:solidFill>
                  <a:srgbClr val="0000FF"/>
                </a:solidFill>
              </a:rPr>
              <a:t>Yahuah’s</a:t>
            </a:r>
            <a:r>
              <a:rPr lang="en-US" sz="2800" i="1" dirty="0">
                <a:solidFill>
                  <a:srgbClr val="0000FF"/>
                </a:solidFill>
              </a:rPr>
              <a:t> Ark of the Covenant </a:t>
            </a:r>
            <a:r>
              <a:rPr lang="en-US" sz="2800" i="1" dirty="0">
                <a:solidFill>
                  <a:schemeClr val="bg1"/>
                </a:solidFill>
              </a:rPr>
              <a:t>in the </a:t>
            </a:r>
            <a:br>
              <a:rPr lang="en-US" sz="2800" i="1" dirty="0">
                <a:solidFill>
                  <a:schemeClr val="bg1"/>
                </a:solidFill>
              </a:rPr>
            </a:br>
            <a:r>
              <a:rPr lang="en-US" sz="2800" i="1" dirty="0">
                <a:solidFill>
                  <a:schemeClr val="bg1"/>
                </a:solidFill>
              </a:rPr>
              <a:t>house of Dagon and arose at the </a:t>
            </a:r>
            <a:r>
              <a:rPr lang="en-US" sz="2800" b="1" i="1" dirty="0">
                <a:solidFill>
                  <a:srgbClr val="C00000"/>
                </a:solidFill>
              </a:rPr>
              <a:t>beginning</a:t>
            </a:r>
            <a:r>
              <a:rPr lang="en-US" sz="2800" i="1" dirty="0">
                <a:solidFill>
                  <a:schemeClr val="bg1"/>
                </a:solidFill>
              </a:rPr>
              <a:t> of the </a:t>
            </a:r>
            <a:r>
              <a:rPr lang="en-US" sz="2800" b="1" i="1" u="sng" dirty="0">
                <a:solidFill>
                  <a:srgbClr val="C00000"/>
                </a:solidFill>
              </a:rPr>
              <a:t>next and new 24 hour c</a:t>
            </a:r>
            <a:r>
              <a:rPr lang="en-US" sz="2800" b="1" i="1" dirty="0">
                <a:solidFill>
                  <a:srgbClr val="C00000"/>
                </a:solidFill>
              </a:rPr>
              <a:t>y</a:t>
            </a:r>
            <a:r>
              <a:rPr lang="en-US" sz="2800" b="1" i="1" u="sng" dirty="0">
                <a:solidFill>
                  <a:srgbClr val="C00000"/>
                </a:solidFill>
              </a:rPr>
              <a:t>cle</a:t>
            </a:r>
            <a:r>
              <a:rPr lang="en-US" sz="2800" b="1" i="1" dirty="0">
                <a:solidFill>
                  <a:srgbClr val="C00000"/>
                </a:solidFill>
              </a:rPr>
              <a:t>,</a:t>
            </a:r>
            <a:r>
              <a:rPr lang="en-US" sz="2800" i="1" dirty="0">
                <a:solidFill>
                  <a:schemeClr val="bg1"/>
                </a:solidFill>
              </a:rPr>
              <a:t> only to see Dagon </a:t>
            </a:r>
            <a:r>
              <a:rPr lang="en-US" sz="2800" i="1" u="sng" dirty="0">
                <a:solidFill>
                  <a:schemeClr val="bg1"/>
                </a:solidFill>
              </a:rPr>
              <a:t>face down</a:t>
            </a:r>
            <a:r>
              <a:rPr lang="en-US" sz="2800" i="1" dirty="0">
                <a:solidFill>
                  <a:schemeClr val="bg1"/>
                </a:solidFill>
              </a:rPr>
              <a:t> on the ground?</a:t>
            </a:r>
          </a:p>
          <a:p>
            <a:endParaRPr lang="en-US" sz="2800" i="1" dirty="0">
              <a:solidFill>
                <a:schemeClr val="bg1"/>
              </a:solidFill>
            </a:endParaRPr>
          </a:p>
          <a:p>
            <a:pPr algn="ctr"/>
            <a:r>
              <a:rPr lang="en-US" sz="2800" i="1" dirty="0">
                <a:solidFill>
                  <a:schemeClr val="bg1"/>
                </a:solidFill>
              </a:rPr>
              <a:t>Problem is, </a:t>
            </a:r>
            <a:r>
              <a:rPr lang="en-US" sz="2800" i="1" u="sng" dirty="0">
                <a:solidFill>
                  <a:schemeClr val="bg1"/>
                </a:solidFill>
              </a:rPr>
              <a:t>thus far</a:t>
            </a:r>
            <a:r>
              <a:rPr lang="en-US" sz="2800" i="1" dirty="0">
                <a:solidFill>
                  <a:schemeClr val="bg1"/>
                </a:solidFill>
              </a:rPr>
              <a:t> we still have not been given </a:t>
            </a:r>
            <a:r>
              <a:rPr lang="en-US" sz="2800" i="1" u="sng" dirty="0">
                <a:solidFill>
                  <a:srgbClr val="BF07C3"/>
                </a:solidFill>
              </a:rPr>
              <a:t>definitive Hebrew terms</a:t>
            </a:r>
            <a:r>
              <a:rPr lang="en-US" sz="2800" i="1" dirty="0">
                <a:solidFill>
                  <a:schemeClr val="bg1"/>
                </a:solidFill>
              </a:rPr>
              <a:t> on the start of the new 24 hour cycle! </a:t>
            </a:r>
            <a:br>
              <a:rPr lang="en-US" sz="2800" i="1" dirty="0">
                <a:solidFill>
                  <a:schemeClr val="bg1"/>
                </a:solidFill>
              </a:rPr>
            </a:br>
            <a:endParaRPr lang="en-US" sz="2800" i="1" dirty="0">
              <a:solidFill>
                <a:schemeClr val="bg1"/>
              </a:solidFill>
            </a:endParaRPr>
          </a:p>
          <a:p>
            <a:pPr algn="ctr"/>
            <a:r>
              <a:rPr lang="en-US" sz="3600" b="1" i="1" dirty="0">
                <a:solidFill>
                  <a:schemeClr val="accent4">
                    <a:lumMod val="50000"/>
                  </a:schemeClr>
                </a:solidFill>
              </a:rPr>
              <a:t>When does the new cycle begin? </a:t>
            </a:r>
            <a:r>
              <a:rPr lang="en-US" sz="2800" b="1" i="1" dirty="0">
                <a:solidFill>
                  <a:schemeClr val="accent4">
                    <a:lumMod val="50000"/>
                  </a:schemeClr>
                </a:solidFill>
              </a:rPr>
              <a:t/>
            </a:r>
            <a:br>
              <a:rPr lang="en-US" sz="2800" b="1" i="1" dirty="0">
                <a:solidFill>
                  <a:schemeClr val="accent4">
                    <a:lumMod val="50000"/>
                  </a:schemeClr>
                </a:solidFill>
              </a:rPr>
            </a:br>
            <a:endParaRPr lang="en-US" sz="2800" b="1" i="1" dirty="0">
              <a:solidFill>
                <a:schemeClr val="accent4">
                  <a:lumMod val="50000"/>
                </a:schemeClr>
              </a:solidFill>
            </a:endParaRPr>
          </a:p>
          <a:p>
            <a:pPr algn="ctr"/>
            <a:r>
              <a:rPr lang="en-US" sz="2800" i="1" dirty="0">
                <a:solidFill>
                  <a:schemeClr val="bg1"/>
                </a:solidFill>
              </a:rPr>
              <a:t>This brings us to the next verse!</a:t>
            </a:r>
            <a:endParaRPr lang="en-CA" sz="2800" dirty="0">
              <a:solidFill>
                <a:schemeClr val="bg1"/>
              </a:solidFill>
            </a:endParaRPr>
          </a:p>
        </p:txBody>
      </p:sp>
    </p:spTree>
    <p:extLst>
      <p:ext uri="{BB962C8B-B14F-4D97-AF65-F5344CB8AC3E}">
        <p14:creationId xmlns:p14="http://schemas.microsoft.com/office/powerpoint/2010/main" val="284087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alpha val="5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xmlns="" id="{5B6F6407-41EB-4122-B9A8-4852D4F66899}"/>
              </a:ext>
            </a:extLst>
          </p:cNvPr>
          <p:cNvSpPr/>
          <p:nvPr/>
        </p:nvSpPr>
        <p:spPr>
          <a:xfrm>
            <a:off x="168196" y="152814"/>
            <a:ext cx="9395350" cy="568203"/>
          </a:xfrm>
          <a:prstGeom prst="roundRect">
            <a:avLst>
              <a:gd name="adj" fmla="val 42930"/>
            </a:avLst>
          </a:prstGeom>
          <a:solidFill>
            <a:schemeClr val="accent2">
              <a:lumMod val="20000"/>
              <a:lumOff val="8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solidFill>
                    <a:srgbClr val="0000FF"/>
                  </a:solidFill>
                </a:ln>
                <a:solidFill>
                  <a:srgbClr val="FFFF00"/>
                </a:solidFill>
                <a:effectLst/>
                <a:uLnTx/>
                <a:uFillTx/>
                <a:latin typeface="Century Gothic"/>
                <a:ea typeface="+mn-ea"/>
                <a:cs typeface="+mn-cs"/>
              </a:rPr>
              <a:t>Yahuah </a:t>
            </a:r>
            <a:r>
              <a:rPr kumimoji="0" lang="en-CA" sz="2400" b="1" i="0" u="sng" strike="noStrike" kern="1200" cap="none" spc="0" normalizeH="0" baseline="0" noProof="0" dirty="0">
                <a:ln>
                  <a:solidFill>
                    <a:prstClr val="black"/>
                  </a:solidFill>
                </a:ln>
                <a:solidFill>
                  <a:srgbClr val="BF07C3"/>
                </a:solidFill>
                <a:effectLst/>
                <a:uLnTx/>
                <a:uFillTx/>
                <a:latin typeface="Century Gothic"/>
                <a:ea typeface="+mn-ea"/>
                <a:cs typeface="+mn-cs"/>
              </a:rPr>
              <a:t>does not fail to inform us</a:t>
            </a:r>
            <a:r>
              <a:rPr kumimoji="0" lang="en-CA" sz="2400" b="1" i="0" u="none" strike="noStrike" kern="1200" cap="none" spc="0" normalizeH="0" baseline="0" noProof="0" dirty="0">
                <a:ln>
                  <a:solidFill>
                    <a:srgbClr val="0000FF"/>
                  </a:solidFill>
                </a:ln>
                <a:solidFill>
                  <a:srgbClr val="FFFF00"/>
                </a:solidFill>
                <a:effectLst/>
                <a:uLnTx/>
                <a:uFillTx/>
                <a:latin typeface="Century Gothic"/>
                <a:ea typeface="+mn-ea"/>
                <a:cs typeface="+mn-cs"/>
              </a:rPr>
              <a:t> of His design from Creation!</a:t>
            </a:r>
          </a:p>
        </p:txBody>
      </p:sp>
      <p:sp>
        <p:nvSpPr>
          <p:cNvPr id="5" name="Rectangle 4">
            <a:extLst>
              <a:ext uri="{FF2B5EF4-FFF2-40B4-BE49-F238E27FC236}">
                <a16:creationId xmlns:a16="http://schemas.microsoft.com/office/drawing/2014/main" xmlns="" id="{6379DF4B-B67B-45FB-B81C-51AA57B9E75C}"/>
              </a:ext>
            </a:extLst>
          </p:cNvPr>
          <p:cNvSpPr/>
          <p:nvPr/>
        </p:nvSpPr>
        <p:spPr>
          <a:xfrm>
            <a:off x="389715" y="895927"/>
            <a:ext cx="11412570" cy="1856509"/>
          </a:xfrm>
          <a:prstGeom prst="rect">
            <a:avLst/>
          </a:prstGeom>
          <a:solidFill>
            <a:schemeClr val="accent6">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Shall we consider the </a:t>
            </a:r>
            <a:r>
              <a:rPr kumimoji="0" lang="en-US" sz="2400" b="1" i="0" u="none" strike="noStrike" kern="1200" cap="none" spc="0" normalizeH="0" baseline="0" noProof="0" dirty="0">
                <a:ln>
                  <a:noFill/>
                </a:ln>
                <a:solidFill>
                  <a:srgbClr val="0000FF"/>
                </a:solidFill>
                <a:effectLst/>
                <a:uLnTx/>
                <a:uFillTx/>
                <a:latin typeface="Century Gothic"/>
                <a:ea typeface="+mn-ea"/>
                <a:cs typeface="+mn-cs"/>
              </a:rPr>
              <a:t>Tanach</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witness? (</a:t>
            </a:r>
            <a:r>
              <a:rPr kumimoji="0" lang="en-US" sz="1600" b="0" i="0" u="none" strike="noStrike" kern="1200" cap="none" spc="0" normalizeH="0" baseline="0" noProof="0" dirty="0">
                <a:ln>
                  <a:noFill/>
                </a:ln>
                <a:solidFill>
                  <a:prstClr val="black"/>
                </a:solidFill>
                <a:effectLst/>
                <a:uLnTx/>
                <a:uFillTx/>
                <a:latin typeface="Century Gothic"/>
                <a:ea typeface="+mn-ea"/>
                <a:cs typeface="+mn-cs"/>
              </a:rPr>
              <a:t>See</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a:t>
            </a:r>
            <a:r>
              <a:rPr kumimoji="0" lang="en-US" sz="2400" b="0" i="0" u="none" strike="noStrike" kern="1200" cap="none" spc="0" normalizeH="0" baseline="0" noProof="0" dirty="0">
                <a:ln>
                  <a:noFill/>
                </a:ln>
                <a:solidFill>
                  <a:srgbClr val="6FEBA0">
                    <a:lumMod val="50000"/>
                  </a:srgbClr>
                </a:solidFill>
                <a:effectLst/>
                <a:uLnTx/>
                <a:uFillTx/>
                <a:latin typeface="Century Gothic"/>
                <a:ea typeface="+mn-ea"/>
                <a:cs typeface="+mn-cs"/>
              </a:rPr>
              <a:t>Isa 8:20.</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a:t>
            </a:r>
            <a:endParaRPr kumimoji="0" lang="en-CA" sz="2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Let’s examine further in - </a:t>
            </a:r>
            <a:r>
              <a:rPr kumimoji="0" lang="en-US" sz="2400" b="1" i="0" u="none" strike="noStrike" kern="1200" cap="none" spc="0" normalizeH="0" baseline="0" noProof="0" dirty="0">
                <a:ln>
                  <a:solidFill>
                    <a:srgbClr val="0000FF"/>
                  </a:solidFill>
                </a:ln>
                <a:solidFill>
                  <a:srgbClr val="00B050"/>
                </a:solidFill>
                <a:effectLst/>
                <a:uLnTx/>
                <a:uFillTx/>
                <a:latin typeface="Century Gothic"/>
                <a:ea typeface="+mn-ea"/>
                <a:cs typeface="+mn-cs"/>
              </a:rPr>
              <a:t>1 Samuel 5:</a:t>
            </a:r>
            <a:r>
              <a:rPr kumimoji="0" lang="en-US" sz="2400" b="1" i="0" u="sng" strike="noStrike" kern="1200" cap="none" spc="0" normalizeH="0" baseline="0" noProof="0" dirty="0">
                <a:ln>
                  <a:solidFill>
                    <a:srgbClr val="0000FF"/>
                  </a:solidFill>
                </a:ln>
                <a:solidFill>
                  <a:srgbClr val="00B050"/>
                </a:solidFill>
                <a:effectLst/>
                <a:uLnTx/>
                <a:uFillTx/>
                <a:latin typeface="Century Gothic"/>
                <a:ea typeface="+mn-ea"/>
                <a:cs typeface="+mn-cs"/>
              </a:rPr>
              <a:t>4</a:t>
            </a:r>
            <a:r>
              <a:rPr kumimoji="0" lang="en-US" sz="2400" b="0" i="0" u="none" strike="noStrike" kern="1200" cap="none" spc="0" normalizeH="0" baseline="0" noProof="0" dirty="0">
                <a:ln>
                  <a:solidFill>
                    <a:srgbClr val="0000FF"/>
                  </a:solidFill>
                </a:ln>
                <a:solidFill>
                  <a:srgbClr val="00B050"/>
                </a:solidFill>
                <a:effectLst/>
                <a:uLnTx/>
                <a:uFillTx/>
                <a:latin typeface="Century Gothic"/>
                <a:ea typeface="+mn-ea"/>
                <a:cs typeface="+mn-cs"/>
              </a:rPr>
              <a:t> (</a:t>
            </a:r>
            <a:r>
              <a:rPr kumimoji="0" lang="en-US" sz="2400" b="0" i="0" u="none" strike="noStrike" kern="1200" cap="none" spc="0" normalizeH="0" baseline="0" noProof="0" dirty="0">
                <a:ln>
                  <a:solidFill>
                    <a:srgbClr val="0000FF"/>
                  </a:solidFill>
                </a:ln>
                <a:solidFill>
                  <a:srgbClr val="ED515C">
                    <a:lumMod val="75000"/>
                  </a:srgbClr>
                </a:solidFill>
                <a:effectLst/>
                <a:uLnTx/>
                <a:uFillTx/>
                <a:latin typeface="Century Gothic"/>
                <a:ea typeface="+mn-ea"/>
                <a:cs typeface="+mn-cs"/>
              </a:rPr>
              <a:t>a</a:t>
            </a:r>
            <a:r>
              <a:rPr kumimoji="0" lang="en-US" sz="2400" b="0" i="0" u="none" strike="noStrike" kern="1200" cap="none" spc="0" normalizeH="0" baseline="0" noProof="0" dirty="0">
                <a:ln>
                  <a:solidFill>
                    <a:srgbClr val="0000FF"/>
                  </a:solidFill>
                </a:ln>
                <a:solidFill>
                  <a:srgbClr val="00B050"/>
                </a:solidFill>
                <a:effectLst/>
                <a:uLnTx/>
                <a:uFillTx/>
                <a:latin typeface="Century Gothic"/>
                <a:ea typeface="+mn-ea"/>
                <a:cs typeface="+mn-cs"/>
              </a:rPr>
              <a:t>)</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a:t>
            </a:r>
            <a:r>
              <a:rPr kumimoji="0" lang="en-US" sz="2400"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984806"/>
                </a:solidFill>
                <a:effectLst/>
                <a:uLnTx/>
                <a:uFillTx/>
                <a:latin typeface="Calibri" panose="020F0502020204030204" pitchFamily="34" charset="0"/>
                <a:ea typeface="Calibri" panose="020F0502020204030204" pitchFamily="34" charset="0"/>
                <a:cs typeface="+mn-cs"/>
              </a:rPr>
              <a:t>And when they </a:t>
            </a:r>
            <a:r>
              <a:rPr kumimoji="0" lang="en-CA" sz="2800" b="1" i="0" u="sng" strike="noStrike" kern="1200" cap="none" spc="0" normalizeH="0" baseline="0" noProof="0" dirty="0">
                <a:ln>
                  <a:noFill/>
                </a:ln>
                <a:solidFill>
                  <a:srgbClr val="984806"/>
                </a:solidFill>
                <a:effectLst/>
                <a:uLnTx/>
                <a:uFillTx/>
                <a:latin typeface="Calibri" panose="020F0502020204030204" pitchFamily="34" charset="0"/>
                <a:ea typeface="Calibri" panose="020F0502020204030204" pitchFamily="34" charset="0"/>
                <a:cs typeface="+mn-cs"/>
              </a:rPr>
              <a:t>arose earl</a:t>
            </a:r>
            <a:r>
              <a:rPr kumimoji="0" lang="en-CA" sz="2800" b="1" i="0" u="none" strike="noStrike" kern="1200" cap="none" spc="0" normalizeH="0" baseline="0" noProof="0" dirty="0">
                <a:ln>
                  <a:noFill/>
                </a:ln>
                <a:solidFill>
                  <a:srgbClr val="984806"/>
                </a:solidFill>
                <a:effectLst/>
                <a:uLnTx/>
                <a:uFillTx/>
                <a:latin typeface="Calibri" panose="020F0502020204030204" pitchFamily="34" charset="0"/>
                <a:ea typeface="Calibri" panose="020F0502020204030204" pitchFamily="34" charset="0"/>
                <a:cs typeface="+mn-cs"/>
              </a:rPr>
              <a:t>y</a:t>
            </a:r>
            <a:r>
              <a:rPr kumimoji="0" lang="en-CA" sz="2800" b="1" i="0" u="none" strike="noStrike" kern="1200" cap="none" spc="0" normalizeH="0" baseline="0" noProof="0" dirty="0">
                <a:ln>
                  <a:noFill/>
                </a:ln>
                <a:solidFill>
                  <a:srgbClr val="943634"/>
                </a:solidFill>
                <a:effectLst/>
                <a:uLnTx/>
                <a:uFillTx/>
                <a:latin typeface="Calibri" panose="020F0502020204030204" pitchFamily="34" charset="0"/>
                <a:ea typeface="Calibri" panose="020F0502020204030204" pitchFamily="34" charset="0"/>
                <a:cs typeface="+mn-cs"/>
              </a:rPr>
              <a:t> </a:t>
            </a:r>
            <a:r>
              <a:rPr kumimoji="0" lang="en-CA" sz="2800" b="1" i="0" u="sng"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xmlns="" val="tx"/>
                    </a:ext>
                  </a:extLst>
                </a:hlinkClick>
              </a:rPr>
              <a:t>7925</a:t>
            </a:r>
            <a:r>
              <a:rPr kumimoji="0" lang="en-CA" sz="2800" b="1" i="0" u="none" strike="noStrike" kern="1200" cap="none" spc="0" normalizeH="0" baseline="0" noProof="0" dirty="0">
                <a:ln>
                  <a:noFill/>
                </a:ln>
                <a:solidFill>
                  <a:srgbClr val="943634"/>
                </a:solidFill>
                <a:effectLst/>
                <a:uLnTx/>
                <a:uFillTx/>
                <a:latin typeface="Calibri" panose="020F0502020204030204" pitchFamily="34" charset="0"/>
                <a:ea typeface="Calibri" panose="020F0502020204030204" pitchFamily="34" charset="0"/>
                <a:cs typeface="+mn-cs"/>
              </a:rPr>
              <a:t> </a:t>
            </a:r>
            <a:r>
              <a:rPr kumimoji="0" lang="en-CA" sz="2800" b="1" i="0" u="none" strike="noStrike" kern="1200" cap="none" spc="0" normalizeH="0" baseline="0" noProof="0" dirty="0">
                <a:ln>
                  <a:noFill/>
                </a:ln>
                <a:solidFill>
                  <a:srgbClr val="984806"/>
                </a:solidFill>
                <a:effectLst/>
                <a:uLnTx/>
                <a:uFillTx/>
                <a:latin typeface="Calibri" panose="020F0502020204030204" pitchFamily="34" charset="0"/>
                <a:ea typeface="Calibri" panose="020F0502020204030204" pitchFamily="34" charset="0"/>
                <a:cs typeface="+mn-cs"/>
              </a:rPr>
              <a:t>on the</a:t>
            </a:r>
            <a:r>
              <a:rPr kumimoji="0" lang="en-CA" sz="2800" b="1" i="0"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mn-cs"/>
              </a:rPr>
              <a:t> </a:t>
            </a:r>
            <a:r>
              <a:rPr kumimoji="0" lang="en-CA" sz="2800" b="1" i="0" u="heavy" strike="noStrike" kern="1200" cap="none" spc="0" normalizeH="0" baseline="0" noProof="0" dirty="0">
                <a:ln>
                  <a:noFill/>
                </a:ln>
                <a:solidFill>
                  <a:srgbClr val="FF0066"/>
                </a:solidFill>
                <a:effectLst/>
                <a:uLnTx/>
                <a:uFill>
                  <a:solidFill>
                    <a:srgbClr val="6600CC"/>
                  </a:solidFill>
                </a:uFill>
                <a:latin typeface="Calibri" panose="020F0502020204030204" pitchFamily="34" charset="0"/>
                <a:ea typeface="Calibri" panose="020F0502020204030204" pitchFamily="34" charset="0"/>
                <a:cs typeface="+mn-cs"/>
              </a:rPr>
              <a:t>morrow</a:t>
            </a:r>
            <a:r>
              <a:rPr kumimoji="0" lang="en-CA" sz="2800" b="1" i="0"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mn-cs"/>
              </a:rPr>
              <a:t> </a:t>
            </a:r>
            <a:r>
              <a:rPr kumimoji="0" lang="en-CA" sz="2800" b="1" i="0" u="dbl" strike="noStrike" kern="1200" cap="none" spc="0" normalizeH="0" baseline="30000" noProof="0" dirty="0">
                <a:ln>
                  <a:noFill/>
                </a:ln>
                <a:solidFill>
                  <a:srgbClr val="000000"/>
                </a:solidFill>
                <a:effectLst/>
                <a:uLnTx/>
                <a:uFill>
                  <a:solidFill>
                    <a:srgbClr val="FF0066"/>
                  </a:solidFill>
                </a:u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4283</a:t>
            </a:r>
            <a:endParaRPr kumimoji="0" lang="en-CA" sz="2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xmlns="" id="{6DA2815C-3625-4794-8B6A-7C4F426686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8196" y="3102255"/>
            <a:ext cx="11855608" cy="2401457"/>
          </a:xfrm>
          <a:prstGeom prst="rect">
            <a:avLst/>
          </a:prstGeom>
        </p:spPr>
      </p:pic>
      <p:sp>
        <p:nvSpPr>
          <p:cNvPr id="6" name="Arrow: Bent 5">
            <a:extLst>
              <a:ext uri="{FF2B5EF4-FFF2-40B4-BE49-F238E27FC236}">
                <a16:creationId xmlns:a16="http://schemas.microsoft.com/office/drawing/2014/main" xmlns="" id="{2867BB12-E7A0-4F5D-90C2-FB77A0C82C6A}"/>
              </a:ext>
            </a:extLst>
          </p:cNvPr>
          <p:cNvSpPr/>
          <p:nvPr/>
        </p:nvSpPr>
        <p:spPr>
          <a:xfrm rot="5400000">
            <a:off x="9738206" y="2597428"/>
            <a:ext cx="1191210" cy="1813686"/>
          </a:xfrm>
          <a:prstGeom prst="bentArrow">
            <a:avLst>
              <a:gd name="adj1" fmla="val 17453"/>
              <a:gd name="adj2" fmla="val 40723"/>
              <a:gd name="adj3" fmla="val 25000"/>
              <a:gd name="adj4" fmla="val 43750"/>
            </a:avLst>
          </a:prstGeom>
          <a:gradFill flip="none" rotWithShape="1">
            <a:gsLst>
              <a:gs pos="0">
                <a:schemeClr val="accent4">
                  <a:lumMod val="75000"/>
                </a:schemeClr>
              </a:gs>
              <a:gs pos="47000">
                <a:schemeClr val="accent4">
                  <a:lumMod val="40000"/>
                  <a:lumOff val="60000"/>
                </a:schemeClr>
              </a:gs>
              <a:gs pos="71000">
                <a:schemeClr val="accent2">
                  <a:lumMod val="60000"/>
                  <a:lumOff val="40000"/>
                </a:schemeClr>
              </a:gs>
              <a:gs pos="100000">
                <a:srgbClr val="FFFF00"/>
              </a:gs>
            </a:gsLst>
            <a:path path="circle">
              <a:fillToRect l="100000" t="100000"/>
            </a:path>
            <a:tileRect r="-100000" b="-100000"/>
          </a:gra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xmlns="" id="{F5A5D1DC-0308-46D8-8CFF-DF721E9BD971}"/>
              </a:ext>
            </a:extLst>
          </p:cNvPr>
          <p:cNvSpPr/>
          <p:nvPr/>
        </p:nvSpPr>
        <p:spPr>
          <a:xfrm>
            <a:off x="8044875" y="2018099"/>
            <a:ext cx="2733965" cy="567427"/>
          </a:xfrm>
          <a:prstGeom prst="roundRect">
            <a:avLst/>
          </a:prstGeom>
          <a:solidFill>
            <a:schemeClr val="accent6">
              <a:lumMod val="75000"/>
            </a:schemeClr>
          </a:solidFill>
          <a:ln w="38100">
            <a:solidFill>
              <a:srgbClr val="00B0F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sng" strike="noStrike" kern="1200" cap="none" spc="0" normalizeH="0" baseline="0" noProof="0" dirty="0">
                <a:ln>
                  <a:solidFill>
                    <a:srgbClr val="0000FF"/>
                  </a:solidFill>
                </a:ln>
                <a:solidFill>
                  <a:srgbClr val="FFFF00"/>
                </a:solidFill>
                <a:effectLst/>
                <a:uLnTx/>
                <a:uFill>
                  <a:solidFill>
                    <a:srgbClr val="6600CC"/>
                  </a:solidFill>
                </a:uFill>
                <a:latin typeface="Bauhaus 93" panose="04030905020B02020C02" pitchFamily="82" charset="0"/>
                <a:ea typeface="Calibri" panose="020F0502020204030204" pitchFamily="34" charset="0"/>
                <a:cs typeface="+mn-cs"/>
              </a:rPr>
              <a:t>MORNING</a:t>
            </a:r>
            <a:r>
              <a:rPr kumimoji="0" lang="en-CA" sz="2800" b="1" i="0"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mn-cs"/>
              </a:rPr>
              <a:t> </a:t>
            </a:r>
            <a:r>
              <a:rPr kumimoji="0" lang="en-CA" sz="2800" b="1" i="0" u="dbl" strike="noStrike" kern="1200" cap="none" spc="0" normalizeH="0" baseline="30000" noProof="0" dirty="0">
                <a:ln>
                  <a:solidFill>
                    <a:srgbClr val="002060"/>
                  </a:solidFill>
                </a:ln>
                <a:solidFill>
                  <a:schemeClr val="bg1"/>
                </a:solidFill>
                <a:effectLst/>
                <a:uLnTx/>
                <a:uFill>
                  <a:solidFill>
                    <a:srgbClr val="00B0F0"/>
                  </a:solidFill>
                </a:u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1242</a:t>
            </a:r>
            <a:r>
              <a:rPr kumimoji="0" lang="en-CA" sz="2800" b="0" i="0" u="none" strike="noStrike" kern="1200" cap="none" spc="0" normalizeH="0" baseline="-25000" noProof="0" dirty="0">
                <a:ln>
                  <a:noFill/>
                </a:ln>
                <a:solidFill>
                  <a:srgbClr val="000000"/>
                </a:solidFill>
                <a:effectLst/>
                <a:uLnTx/>
                <a:uFillTx/>
                <a:latin typeface="Calibri" panose="020F0502020204030204" pitchFamily="34" charset="0"/>
                <a:ea typeface="Calibri" panose="020F0502020204030204" pitchFamily="34" charset="0"/>
                <a:cs typeface="+mn-cs"/>
              </a:rPr>
              <a:t>…</a:t>
            </a:r>
            <a:endParaRPr kumimoji="0" lang="en-CA"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 name="Right Brace 12">
            <a:extLst>
              <a:ext uri="{FF2B5EF4-FFF2-40B4-BE49-F238E27FC236}">
                <a16:creationId xmlns:a16="http://schemas.microsoft.com/office/drawing/2014/main" xmlns="" id="{21238943-783C-4B06-93D8-BAAF1FEA315C}"/>
              </a:ext>
            </a:extLst>
          </p:cNvPr>
          <p:cNvSpPr/>
          <p:nvPr/>
        </p:nvSpPr>
        <p:spPr>
          <a:xfrm rot="16200000">
            <a:off x="9746555" y="2156879"/>
            <a:ext cx="404537" cy="1043711"/>
          </a:xfrm>
          <a:prstGeom prst="rightBrace">
            <a:avLst>
              <a:gd name="adj1" fmla="val 29480"/>
              <a:gd name="adj2" fmla="val 67699"/>
            </a:avLst>
          </a:prstGeom>
          <a:solidFill>
            <a:srgbClr val="FFFF00"/>
          </a:solidFill>
          <a:ln w="28575">
            <a:solidFill>
              <a:srgbClr val="0000FF"/>
            </a:solidFill>
          </a:ln>
          <a:effectLst>
            <a:glow rad="228600">
              <a:schemeClr val="accent6">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15" name="Straight Arrow Connector 14">
            <a:extLst>
              <a:ext uri="{FF2B5EF4-FFF2-40B4-BE49-F238E27FC236}">
                <a16:creationId xmlns:a16="http://schemas.microsoft.com/office/drawing/2014/main" xmlns="" id="{6590FD8A-156E-40CF-ABA9-4234346C9987}"/>
              </a:ext>
            </a:extLst>
          </p:cNvPr>
          <p:cNvCxnSpPr>
            <a:cxnSpLocks/>
          </p:cNvCxnSpPr>
          <p:nvPr/>
        </p:nvCxnSpPr>
        <p:spPr>
          <a:xfrm flipH="1">
            <a:off x="4839855" y="1865792"/>
            <a:ext cx="489526" cy="319294"/>
          </a:xfrm>
          <a:prstGeom prst="straightConnector1">
            <a:avLst/>
          </a:prstGeom>
          <a:ln w="76200">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8ADCE47-90A7-473E-9CE5-59DD82AD5675}"/>
              </a:ext>
            </a:extLst>
          </p:cNvPr>
          <p:cNvCxnSpPr>
            <a:cxnSpLocks/>
          </p:cNvCxnSpPr>
          <p:nvPr/>
        </p:nvCxnSpPr>
        <p:spPr>
          <a:xfrm flipH="1">
            <a:off x="7666182" y="1603198"/>
            <a:ext cx="404832" cy="555006"/>
          </a:xfrm>
          <a:prstGeom prst="straightConnector1">
            <a:avLst/>
          </a:prstGeom>
          <a:ln w="76200">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xmlns="" id="{1356F2A1-DEEE-4670-B5ED-D696AE5DA831}"/>
              </a:ext>
            </a:extLst>
          </p:cNvPr>
          <p:cNvCxnSpPr>
            <a:cxnSpLocks/>
          </p:cNvCxnSpPr>
          <p:nvPr/>
        </p:nvCxnSpPr>
        <p:spPr>
          <a:xfrm>
            <a:off x="8504227" y="716232"/>
            <a:ext cx="0" cy="1264531"/>
          </a:xfrm>
          <a:prstGeom prst="straightConnector1">
            <a:avLst/>
          </a:prstGeom>
          <a:ln w="171450">
            <a:solidFill>
              <a:srgbClr val="FFFF00"/>
            </a:solidFill>
            <a:tailEnd type="triangle"/>
          </a:ln>
          <a:effectLst>
            <a:glow rad="127000">
              <a:srgbClr val="BF07C3"/>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6C9B10EA-6F38-4461-A6B0-BE4D5279A3CB}"/>
              </a:ext>
            </a:extLst>
          </p:cNvPr>
          <p:cNvSpPr/>
          <p:nvPr/>
        </p:nvSpPr>
        <p:spPr>
          <a:xfrm>
            <a:off x="304775" y="4773288"/>
            <a:ext cx="9258771" cy="1994641"/>
          </a:xfrm>
          <a:prstGeom prst="roundRect">
            <a:avLst>
              <a:gd name="adj" fmla="val 46828"/>
            </a:avLst>
          </a:prstGeom>
          <a:ln w="38100">
            <a:solidFill>
              <a:schemeClr val="accent6">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FF"/>
                </a:solidFill>
                <a:effectLst/>
                <a:uLnTx/>
                <a:uFillTx/>
                <a:latin typeface="Century Gothic"/>
                <a:ea typeface="+mn-ea"/>
                <a:cs typeface="+mn-cs"/>
              </a:rPr>
              <a:t>Who Inspired </a:t>
            </a:r>
            <a:r>
              <a:rPr kumimoji="0" lang="en-CA" sz="2800" b="0" i="0" u="none" strike="noStrike" kern="1200" cap="none" spc="0" normalizeH="0" baseline="0" noProof="0" dirty="0">
                <a:ln>
                  <a:noFill/>
                </a:ln>
                <a:solidFill>
                  <a:prstClr val="black"/>
                </a:solidFill>
                <a:effectLst/>
                <a:uLnTx/>
                <a:uFillTx/>
                <a:latin typeface="Century Gothic"/>
                <a:ea typeface="+mn-ea"/>
                <a:cs typeface="+mn-cs"/>
              </a:rPr>
              <a:t>#7925 &amp; #4283 to be </a:t>
            </a:r>
            <a:r>
              <a:rPr kumimoji="0" lang="en-CA" sz="2800" b="1" i="0" u="none" strike="noStrike" kern="1200" cap="none" spc="0" normalizeH="0" baseline="0" noProof="0" dirty="0">
                <a:ln>
                  <a:noFill/>
                </a:ln>
                <a:solidFill>
                  <a:prstClr val="black"/>
                </a:solidFill>
                <a:effectLst/>
                <a:uLnTx/>
                <a:uFillTx/>
                <a:latin typeface="Century Gothic"/>
                <a:ea typeface="+mn-ea"/>
                <a:cs typeface="+mn-cs"/>
              </a:rPr>
              <a:t>repeated?</a:t>
            </a:r>
            <a:br>
              <a:rPr kumimoji="0" lang="en-CA" sz="2800" b="1" i="0" u="none" strike="noStrike" kern="1200" cap="none" spc="0" normalizeH="0" baseline="0" noProof="0" dirty="0">
                <a:ln>
                  <a:noFill/>
                </a:ln>
                <a:solidFill>
                  <a:prstClr val="black"/>
                </a:solidFill>
                <a:effectLst/>
                <a:uLnTx/>
                <a:uFillTx/>
                <a:latin typeface="Century Gothic"/>
                <a:ea typeface="+mn-ea"/>
                <a:cs typeface="+mn-cs"/>
              </a:rPr>
            </a:br>
            <a:r>
              <a:rPr kumimoji="0" lang="en-CA" sz="2800" b="1" i="0" u="none" strike="noStrike" kern="1200" cap="none" spc="0" normalizeH="0" baseline="0" noProof="0" dirty="0">
                <a:ln>
                  <a:noFill/>
                </a:ln>
                <a:solidFill>
                  <a:prstClr val="black"/>
                </a:solidFill>
                <a:effectLst/>
                <a:uLnTx/>
                <a:uFillTx/>
                <a:latin typeface="Century Gothic"/>
                <a:ea typeface="+mn-ea"/>
                <a:cs typeface="+mn-cs"/>
              </a:rPr>
              <a:t>Is this repetition a form of </a:t>
            </a:r>
            <a:r>
              <a:rPr kumimoji="0" lang="en-CA" sz="2800" b="1" i="0" u="sng" strike="noStrike" kern="1200" cap="none" spc="0" normalizeH="0" baseline="0" noProof="0" dirty="0">
                <a:ln>
                  <a:noFill/>
                </a:ln>
                <a:solidFill>
                  <a:srgbClr val="C00000"/>
                </a:solidFill>
                <a:effectLst/>
                <a:uLnTx/>
                <a:uFillTx/>
                <a:latin typeface="Century Gothic"/>
                <a:ea typeface="+mn-ea"/>
                <a:cs typeface="+mn-cs"/>
              </a:rPr>
              <a:t>confirmation</a:t>
            </a:r>
            <a:r>
              <a:rPr kumimoji="0" lang="en-CA" sz="2800" b="1" i="0" strike="noStrike" kern="1200" cap="none" spc="0" normalizeH="0" baseline="0" noProof="0" dirty="0">
                <a:ln>
                  <a:noFill/>
                </a:ln>
                <a:solidFill>
                  <a:srgbClr val="C00000"/>
                </a:solidFill>
                <a:effectLst/>
                <a:uLnTx/>
                <a:uFillTx/>
                <a:latin typeface="Century Gothic"/>
                <a:ea typeface="+mn-ea"/>
                <a:cs typeface="+mn-cs"/>
              </a:rPr>
              <a:t>?</a:t>
            </a:r>
            <a:r>
              <a:rPr kumimoji="0" lang="en-CA" sz="4800" b="0" i="0" u="none" strike="noStrike" kern="1200" cap="none" spc="0" normalizeH="0" baseline="0" noProof="0" dirty="0">
                <a:ln>
                  <a:noFill/>
                </a:ln>
                <a:solidFill>
                  <a:srgbClr val="006699"/>
                </a:solidFill>
                <a:effectLst/>
                <a:uLnTx/>
                <a:uFillTx/>
                <a:latin typeface="Century Gothic"/>
                <a:ea typeface="+mn-ea"/>
                <a:cs typeface="+mn-cs"/>
              </a:rPr>
              <a:t> </a:t>
            </a:r>
            <a:br>
              <a:rPr kumimoji="0" lang="en-CA" sz="4800" b="0" i="0" u="none" strike="noStrike" kern="1200" cap="none" spc="0" normalizeH="0" baseline="0" noProof="0" dirty="0">
                <a:ln>
                  <a:noFill/>
                </a:ln>
                <a:solidFill>
                  <a:srgbClr val="006699"/>
                </a:solidFill>
                <a:effectLst/>
                <a:uLnTx/>
                <a:uFillTx/>
                <a:latin typeface="Century Gothic"/>
                <a:ea typeface="+mn-ea"/>
                <a:cs typeface="+mn-cs"/>
              </a:rPr>
            </a:br>
            <a:endParaRPr kumimoji="0" lang="en-CA" sz="4800" b="0" i="0" u="none" strike="noStrike" kern="1200" cap="none" spc="0" normalizeH="0" baseline="0" noProof="0" dirty="0">
              <a:ln>
                <a:noFill/>
              </a:ln>
              <a:solidFill>
                <a:srgbClr val="006699"/>
              </a:solidFill>
              <a:effectLst/>
              <a:uLnTx/>
              <a:uFillTx/>
              <a:latin typeface="Century Gothic"/>
              <a:ea typeface="+mn-ea"/>
              <a:cs typeface="+mn-cs"/>
            </a:endParaRPr>
          </a:p>
        </p:txBody>
      </p:sp>
      <p:cxnSp>
        <p:nvCxnSpPr>
          <p:cNvPr id="18" name="Straight Arrow Connector 17">
            <a:extLst>
              <a:ext uri="{FF2B5EF4-FFF2-40B4-BE49-F238E27FC236}">
                <a16:creationId xmlns:a16="http://schemas.microsoft.com/office/drawing/2014/main" xmlns="" id="{280E01C3-DF82-4663-A4D3-C0090D9D9A11}"/>
              </a:ext>
            </a:extLst>
          </p:cNvPr>
          <p:cNvCxnSpPr>
            <a:cxnSpLocks/>
          </p:cNvCxnSpPr>
          <p:nvPr/>
        </p:nvCxnSpPr>
        <p:spPr>
          <a:xfrm>
            <a:off x="8599055" y="3574471"/>
            <a:ext cx="1871624" cy="766618"/>
          </a:xfrm>
          <a:prstGeom prst="straightConnector1">
            <a:avLst/>
          </a:prstGeom>
          <a:ln w="171450">
            <a:solidFill>
              <a:srgbClr val="FFFF00"/>
            </a:solidFill>
            <a:tailEnd type="triangle"/>
          </a:ln>
          <a:effectLst>
            <a:glow rad="127000">
              <a:srgbClr val="BF07C3"/>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B645A98F-9773-4EBD-AD72-CDC7C7A6886E}"/>
              </a:ext>
            </a:extLst>
          </p:cNvPr>
          <p:cNvSpPr/>
          <p:nvPr/>
        </p:nvSpPr>
        <p:spPr>
          <a:xfrm>
            <a:off x="916342" y="5853531"/>
            <a:ext cx="80356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800" b="1" i="0" u="none" strike="noStrike" kern="1200" cap="none" spc="0" normalizeH="0" baseline="0" noProof="0" dirty="0">
                <a:ln>
                  <a:noFill/>
                </a:ln>
                <a:solidFill>
                  <a:srgbClr val="006699"/>
                </a:solidFill>
                <a:effectLst/>
                <a:uLnTx/>
                <a:uFillTx/>
                <a:latin typeface="Century Gothic"/>
                <a:ea typeface="+mn-ea"/>
                <a:cs typeface="+mn-cs"/>
              </a:rPr>
              <a:t>What</a:t>
            </a:r>
            <a:r>
              <a:rPr kumimoji="0" lang="en-CA" sz="4800" b="0" i="0" u="none" strike="noStrike" kern="1200" cap="none" spc="0" normalizeH="0" baseline="0" noProof="0" dirty="0">
                <a:ln>
                  <a:noFill/>
                </a:ln>
                <a:solidFill>
                  <a:srgbClr val="006699"/>
                </a:solidFill>
                <a:effectLst/>
                <a:uLnTx/>
                <a:uFillTx/>
                <a:latin typeface="Century Gothic"/>
                <a:ea typeface="+mn-ea"/>
                <a:cs typeface="+mn-cs"/>
              </a:rPr>
              <a:t> </a:t>
            </a:r>
            <a:r>
              <a:rPr kumimoji="0" lang="en-CA" sz="4800" b="1" i="0" u="none" strike="noStrike" kern="1200" cap="none" spc="0" normalizeH="0" baseline="0" noProof="0" dirty="0">
                <a:ln>
                  <a:noFill/>
                </a:ln>
                <a:solidFill>
                  <a:srgbClr val="006699"/>
                </a:solidFill>
                <a:effectLst/>
                <a:uLnTx/>
                <a:uFillTx/>
                <a:latin typeface="Century Gothic"/>
                <a:ea typeface="+mn-ea"/>
                <a:cs typeface="+mn-cs"/>
              </a:rPr>
              <a:t>does</a:t>
            </a:r>
            <a:r>
              <a:rPr kumimoji="0" lang="en-CA" sz="4800" b="0" i="0" u="none" strike="noStrike" kern="1200" cap="none" spc="0" normalizeH="0" baseline="0" noProof="0" dirty="0">
                <a:ln>
                  <a:noFill/>
                </a:ln>
                <a:solidFill>
                  <a:srgbClr val="006699"/>
                </a:solidFill>
                <a:effectLst/>
                <a:uLnTx/>
                <a:uFillTx/>
                <a:latin typeface="Century Gothic"/>
                <a:ea typeface="+mn-ea"/>
                <a:cs typeface="+mn-cs"/>
              </a:rPr>
              <a:t> 				   </a:t>
            </a:r>
            <a:r>
              <a:rPr kumimoji="0" lang="en-CA" sz="4800" b="1" i="0" u="none" strike="noStrike" kern="1200" cap="none" spc="0" normalizeH="0" baseline="0" noProof="0" dirty="0">
                <a:ln>
                  <a:noFill/>
                </a:ln>
                <a:solidFill>
                  <a:srgbClr val="006699"/>
                </a:solidFill>
                <a:effectLst/>
                <a:uLnTx/>
                <a:uFillTx/>
                <a:latin typeface="Century Gothic"/>
                <a:ea typeface="+mn-ea"/>
                <a:cs typeface="+mn-cs"/>
              </a:rPr>
              <a:t>mean?</a:t>
            </a:r>
            <a:endParaRPr kumimoji="0" lang="en-CA"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xmlns="" id="{660509F8-2A45-4391-BAA5-0CE593488D96}"/>
              </a:ext>
            </a:extLst>
          </p:cNvPr>
          <p:cNvSpPr/>
          <p:nvPr/>
        </p:nvSpPr>
        <p:spPr>
          <a:xfrm>
            <a:off x="9767458" y="278757"/>
            <a:ext cx="2022764" cy="1534256"/>
          </a:xfrm>
          <a:prstGeom prst="wedgeRoundRectCallout">
            <a:avLst>
              <a:gd name="adj1" fmla="val -71841"/>
              <a:gd name="adj2" fmla="val 62677"/>
              <a:gd name="adj3" fmla="val 16667"/>
            </a:avLst>
          </a:prstGeom>
          <a:solidFill>
            <a:schemeClr val="bg1"/>
          </a:solidFill>
          <a:ln w="38100">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200" b="1" dirty="0"/>
              <a:t>Do not undervalue </a:t>
            </a:r>
            <a:br>
              <a:rPr lang="en-CA" sz="2200" b="1" dirty="0"/>
            </a:br>
            <a:r>
              <a:rPr lang="en-CA" sz="2200" b="1" dirty="0"/>
              <a:t>this Hebrew word.</a:t>
            </a:r>
          </a:p>
        </p:txBody>
      </p:sp>
      <p:sp>
        <p:nvSpPr>
          <p:cNvPr id="2" name="Rectangle 1">
            <a:extLst>
              <a:ext uri="{FF2B5EF4-FFF2-40B4-BE49-F238E27FC236}">
                <a16:creationId xmlns:a16="http://schemas.microsoft.com/office/drawing/2014/main" xmlns="" id="{8A317713-C2E7-41D3-99C6-3410C668B029}"/>
              </a:ext>
            </a:extLst>
          </p:cNvPr>
          <p:cNvSpPr/>
          <p:nvPr/>
        </p:nvSpPr>
        <p:spPr>
          <a:xfrm>
            <a:off x="2166649" y="3073706"/>
            <a:ext cx="733250" cy="260733"/>
          </a:xfrm>
          <a:prstGeom prst="rect">
            <a:avLst/>
          </a:prstGeom>
          <a:noFill/>
          <a:ln w="38100">
            <a:solidFill>
              <a:srgbClr val="FFFF00"/>
            </a:solidFill>
          </a:ln>
          <a:effectLst>
            <a:glow rad="50800">
              <a:schemeClr val="bg2">
                <a:lumMod val="90000"/>
                <a:lumOff val="1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xmlns="" id="{B572D1C8-94BD-4A65-8A14-A29E41921BCD}"/>
              </a:ext>
            </a:extLst>
          </p:cNvPr>
          <p:cNvSpPr/>
          <p:nvPr/>
        </p:nvSpPr>
        <p:spPr>
          <a:xfrm>
            <a:off x="3548742" y="3097788"/>
            <a:ext cx="733250" cy="260733"/>
          </a:xfrm>
          <a:prstGeom prst="rect">
            <a:avLst/>
          </a:prstGeom>
          <a:noFill/>
          <a:ln w="38100">
            <a:solidFill>
              <a:srgbClr val="FFFF00"/>
            </a:solidFill>
          </a:ln>
          <a:effectLst>
            <a:glow rad="50800">
              <a:schemeClr val="bg2">
                <a:lumMod val="90000"/>
                <a:lumOff val="1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Arrow: Curved Down 18">
            <a:extLst>
              <a:ext uri="{FF2B5EF4-FFF2-40B4-BE49-F238E27FC236}">
                <a16:creationId xmlns:a16="http://schemas.microsoft.com/office/drawing/2014/main" xmlns="" id="{2EAA84A3-3587-4565-B502-0704768C7E48}"/>
              </a:ext>
            </a:extLst>
          </p:cNvPr>
          <p:cNvSpPr/>
          <p:nvPr/>
        </p:nvSpPr>
        <p:spPr>
          <a:xfrm>
            <a:off x="2607426" y="2585527"/>
            <a:ext cx="1674566" cy="507794"/>
          </a:xfrm>
          <a:prstGeom prst="curvedDownArrow">
            <a:avLst>
              <a:gd name="adj1" fmla="val 25000"/>
              <a:gd name="adj2" fmla="val 143340"/>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Rectangle: Rounded Corners 8">
            <a:extLst>
              <a:ext uri="{FF2B5EF4-FFF2-40B4-BE49-F238E27FC236}">
                <a16:creationId xmlns:a16="http://schemas.microsoft.com/office/drawing/2014/main" xmlns="" id="{18B9C2D9-D8A8-4965-B951-08CB2048FED0}"/>
              </a:ext>
            </a:extLst>
          </p:cNvPr>
          <p:cNvSpPr/>
          <p:nvPr/>
        </p:nvSpPr>
        <p:spPr>
          <a:xfrm>
            <a:off x="4383157" y="5996941"/>
            <a:ext cx="2166730" cy="708245"/>
          </a:xfrm>
          <a:prstGeom prst="roundRect">
            <a:avLst>
              <a:gd name="adj" fmla="val 18071"/>
            </a:avLst>
          </a:prstGeom>
          <a:solidFill>
            <a:srgbClr val="FF00FF"/>
          </a:solidFill>
          <a:ln w="762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800" b="1" dirty="0">
                <a:ln w="19050">
                  <a:solidFill>
                    <a:srgbClr val="BF07C3"/>
                  </a:solidFill>
                </a:ln>
                <a:solidFill>
                  <a:srgbClr val="FFFF00"/>
                </a:solidFill>
                <a:latin typeface="Cooper Black" panose="0208090404030B020404" pitchFamily="18" charset="0"/>
              </a:rPr>
              <a:t>Boqer</a:t>
            </a:r>
            <a:endParaRPr lang="en-CA" dirty="0"/>
          </a:p>
        </p:txBody>
      </p:sp>
      <p:sp>
        <p:nvSpPr>
          <p:cNvPr id="22" name="Rectangle 21">
            <a:extLst>
              <a:ext uri="{FF2B5EF4-FFF2-40B4-BE49-F238E27FC236}">
                <a16:creationId xmlns:a16="http://schemas.microsoft.com/office/drawing/2014/main" xmlns="" id="{3F1B369A-9949-40B4-89D9-DDF59799F5F7}"/>
              </a:ext>
            </a:extLst>
          </p:cNvPr>
          <p:cNvSpPr/>
          <p:nvPr/>
        </p:nvSpPr>
        <p:spPr>
          <a:xfrm>
            <a:off x="1382639" y="3072850"/>
            <a:ext cx="458632" cy="246760"/>
          </a:xfrm>
          <a:prstGeom prst="rect">
            <a:avLst/>
          </a:prstGeom>
          <a:noFill/>
          <a:ln w="38100">
            <a:solidFill>
              <a:srgbClr val="FFFF00"/>
            </a:solidFill>
          </a:ln>
          <a:effectLst>
            <a:glow rad="50800">
              <a:schemeClr val="bg2">
                <a:lumMod val="90000"/>
                <a:lumOff val="1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Arrow: Curved Down 22">
            <a:extLst>
              <a:ext uri="{FF2B5EF4-FFF2-40B4-BE49-F238E27FC236}">
                <a16:creationId xmlns:a16="http://schemas.microsoft.com/office/drawing/2014/main" xmlns="" id="{560E7AA6-A80E-4764-A87D-DF8CF375CA89}"/>
              </a:ext>
            </a:extLst>
          </p:cNvPr>
          <p:cNvSpPr/>
          <p:nvPr/>
        </p:nvSpPr>
        <p:spPr>
          <a:xfrm>
            <a:off x="1517806" y="2617686"/>
            <a:ext cx="1145038" cy="504184"/>
          </a:xfrm>
          <a:prstGeom prst="curvedDownArrow">
            <a:avLst>
              <a:gd name="adj1" fmla="val 25000"/>
              <a:gd name="adj2" fmla="val 143340"/>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7093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1000"/>
                                        <p:tgtEl>
                                          <p:spTgt spid="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1000"/>
                                        <p:tgtEl>
                                          <p:spTgt spid="14"/>
                                        </p:tgtEl>
                                      </p:cBhvr>
                                    </p:animEffect>
                                  </p:childTnLst>
                                </p:cTn>
                              </p:par>
                            </p:childTnLst>
                          </p:cTn>
                        </p:par>
                        <p:par>
                          <p:cTn id="34" fill="hold">
                            <p:stCondLst>
                              <p:cond delay="1000"/>
                            </p:stCondLst>
                            <p:childTnLst>
                              <p:par>
                                <p:cTn id="35" presetID="21" presetClass="entr" presetSubtype="1"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1500"/>
                                        <p:tgtEl>
                                          <p:spTgt spid="23"/>
                                        </p:tgtEl>
                                      </p:cBhvr>
                                    </p:animEffect>
                                  </p:childTnLst>
                                </p:cTn>
                              </p:par>
                            </p:childTnLst>
                          </p:cTn>
                        </p:par>
                        <p:par>
                          <p:cTn id="41" fill="hold">
                            <p:stCondLst>
                              <p:cond delay="3000"/>
                            </p:stCondLst>
                            <p:childTnLst>
                              <p:par>
                                <p:cTn id="42" presetID="21" presetClass="entr" presetSubtype="1"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heel(1)">
                                      <p:cBhvr>
                                        <p:cTn id="44" dur="2000"/>
                                        <p:tgtEl>
                                          <p:spTgt spid="2"/>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500"/>
                                        <p:tgtEl>
                                          <p:spTgt spid="19"/>
                                        </p:tgtEl>
                                      </p:cBhvr>
                                    </p:animEffect>
                                  </p:childTnLst>
                                </p:cTn>
                              </p:par>
                            </p:childTnLst>
                          </p:cTn>
                        </p:par>
                        <p:par>
                          <p:cTn id="51" fill="hold">
                            <p:stCondLst>
                              <p:cond delay="5000"/>
                            </p:stCondLst>
                            <p:childTnLst>
                              <p:par>
                                <p:cTn id="52" presetID="14" presetClass="entr" presetSubtype="1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750"/>
                                        <p:tgtEl>
                                          <p:spTgt spid="4"/>
                                        </p:tgtEl>
                                      </p:cBhvr>
                                    </p:animEffect>
                                  </p:childTnLst>
                                </p:cTn>
                              </p:par>
                            </p:childTnLst>
                          </p:cTn>
                        </p:par>
                        <p:par>
                          <p:cTn id="55" fill="hold">
                            <p:stCondLst>
                              <p:cond delay="5750"/>
                            </p:stCondLst>
                            <p:childTnLst>
                              <p:par>
                                <p:cTn id="56" presetID="42"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par>
                          <p:cTn id="61" fill="hold">
                            <p:stCondLst>
                              <p:cond delay="6750"/>
                            </p:stCondLst>
                            <p:childTnLst>
                              <p:par>
                                <p:cTn id="62" presetID="22" presetClass="entr" presetSubtype="8"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left)">
                                      <p:cBhvr>
                                        <p:cTn id="64" dur="750"/>
                                        <p:tgtEl>
                                          <p:spTgt spid="6"/>
                                        </p:tgtEl>
                                      </p:cBhvr>
                                    </p:animEffect>
                                  </p:childTnLst>
                                </p:cTn>
                              </p:par>
                            </p:childTnLst>
                          </p:cTn>
                        </p:par>
                        <p:par>
                          <p:cTn id="65" fill="hold">
                            <p:stCondLst>
                              <p:cond delay="7500"/>
                            </p:stCondLst>
                            <p:childTnLst>
                              <p:par>
                                <p:cTn id="66" presetID="22" presetClass="entr" presetSubtype="1"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up)">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randombar(horizontal)">
                                      <p:cBhvr>
                                        <p:cTn id="73" dur="500"/>
                                        <p:tgtEl>
                                          <p:spTgt spid="17"/>
                                        </p:tgtEl>
                                      </p:cBhvr>
                                    </p:animEffect>
                                  </p:childTnLst>
                                </p:cTn>
                              </p:par>
                              <p:par>
                                <p:cTn id="74" presetID="8" presetClass="emph" presetSubtype="0" repeatCount="2000" fill="hold" nodeType="withEffect">
                                  <p:stCondLst>
                                    <p:cond delay="0"/>
                                  </p:stCondLst>
                                  <p:childTnLst>
                                    <p:animRot by="21600000">
                                      <p:cBhvr>
                                        <p:cTn id="75" dur="2000" fill="hold"/>
                                        <p:tgtEl>
                                          <p:spTgt spid="15"/>
                                        </p:tgtEl>
                                        <p:attrNameLst>
                                          <p:attrName>r</p:attrName>
                                        </p:attrNameLst>
                                      </p:cBhvr>
                                    </p:animRot>
                                  </p:childTnLst>
                                </p:cTn>
                              </p:par>
                              <p:par>
                                <p:cTn id="76" presetID="8" presetClass="emph" presetSubtype="0" repeatCount="2000" fill="hold" nodeType="withEffect">
                                  <p:stCondLst>
                                    <p:cond delay="0"/>
                                  </p:stCondLst>
                                  <p:childTnLst>
                                    <p:animRot by="21600000">
                                      <p:cBhvr>
                                        <p:cTn id="77" dur="2000" fill="hold"/>
                                        <p:tgtEl>
                                          <p:spTgt spid="16"/>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outVertical)">
                                      <p:cBhvr>
                                        <p:cTn id="82" dur="500"/>
                                        <p:tgtEl>
                                          <p:spTgt spid="9"/>
                                        </p:tgtEl>
                                      </p:cBhvr>
                                    </p:animEffect>
                                  </p:childTnLst>
                                </p:cTn>
                              </p:par>
                            </p:childTnLst>
                          </p:cTn>
                        </p:par>
                        <p:par>
                          <p:cTn id="83" fill="hold">
                            <p:stCondLst>
                              <p:cond delay="500"/>
                            </p:stCondLst>
                            <p:childTnLst>
                              <p:par>
                                <p:cTn id="84" presetID="16" presetClass="entr" presetSubtype="37" fill="hold" grpId="0" nodeType="afterEffect">
                                  <p:stCondLst>
                                    <p:cond delay="500"/>
                                  </p:stCondLst>
                                  <p:childTnLst>
                                    <p:set>
                                      <p:cBhvr>
                                        <p:cTn id="85" dur="1" fill="hold">
                                          <p:stCondLst>
                                            <p:cond delay="0"/>
                                          </p:stCondLst>
                                        </p:cTn>
                                        <p:tgtEl>
                                          <p:spTgt spid="20"/>
                                        </p:tgtEl>
                                        <p:attrNameLst>
                                          <p:attrName>style.visibility</p:attrName>
                                        </p:attrNameLst>
                                      </p:cBhvr>
                                      <p:to>
                                        <p:strVal val="visible"/>
                                      </p:to>
                                    </p:set>
                                    <p:animEffect transition="in" filter="barn(outVertical)">
                                      <p:cBhvr>
                                        <p:cTn id="86" dur="1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3" grpId="0" animBg="1"/>
      <p:bldP spid="17" grpId="0" animBg="1"/>
      <p:bldP spid="20" grpId="0"/>
      <p:bldP spid="11" grpId="0" animBg="1"/>
      <p:bldP spid="2" grpId="0" animBg="1"/>
      <p:bldP spid="21" grpId="0" animBg="1"/>
      <p:bldP spid="19" grpId="0" animBg="1"/>
      <p:bldP spid="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49000"/>
              </a:srgbClr>
            </a:gs>
            <a:gs pos="50000">
              <a:srgbClr val="E2FD59">
                <a:alpha val="64000"/>
              </a:srgbClr>
            </a:gs>
            <a:gs pos="100000">
              <a:srgbClr val="CC00FF">
                <a:alpha val="9000"/>
              </a:srgbClr>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extBox 1"/>
          <p:cNvSpPr txBox="1"/>
          <p:nvPr/>
        </p:nvSpPr>
        <p:spPr>
          <a:xfrm>
            <a:off x="613066" y="207818"/>
            <a:ext cx="10941627" cy="6401753"/>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This word </a:t>
            </a:r>
            <a:r>
              <a:rPr kumimoji="0" 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ב</a:t>
            </a: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ק</a:t>
            </a:r>
            <a:r>
              <a:rPr kumimoji="0" lang="en-US" sz="18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&lt;</a:t>
            </a:r>
            <a:r>
              <a:rPr kumimoji="0" lang="en-US" sz="2800" b="0" i="0" u="none" strike="noStrike" kern="1200" cap="none" spc="0" normalizeH="0" baseline="0" noProof="0" dirty="0" err="1">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a:t>
            </a:r>
            <a:r>
              <a:rPr kumimoji="0" lang="en-US" sz="2800" b="0" i="0" u="none" strike="noStrike" kern="1200" cap="none" spc="0" normalizeH="0" baseline="0" noProof="0" dirty="0">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 {morning}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becomes ultra important.</a:t>
            </a:r>
          </a:p>
          <a:p>
            <a:pPr marL="3017520" marR="0" lvl="0" indent="-301752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to ponder: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What on earth (pun intended) does an </a:t>
            </a:r>
            <a:r>
              <a:rPr kumimoji="0" lang="en-US" sz="2800" b="1" i="1" u="sng"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ox</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have to do  </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with the start of </a:t>
            </a:r>
            <a:r>
              <a:rPr kumimoji="0" lang="en-US" sz="2800" b="1" i="0" u="none" strike="noStrike" kern="1200" cap="none" spc="0" normalizeH="0" baseline="0" noProof="0" dirty="0">
                <a:ln>
                  <a:noFill/>
                </a:ln>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rPr>
              <a:t>Yahuah’s</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24 hour cycle? </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r>
            <a:b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b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The answer will come soon!  </a:t>
            </a:r>
            <a:r>
              <a:rPr kumimoji="0" lang="en-US" sz="2800" b="0" i="0" u="none" strike="noStrike" kern="1200" cap="none" spc="0" normalizeH="0" baseline="0" noProof="0" dirty="0">
                <a:ln>
                  <a:noFill/>
                </a:ln>
                <a:solidFill>
                  <a:srgbClr val="9900CC"/>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2400" b="0" i="0" u="none" strike="noStrike" kern="1200" cap="none" spc="0" normalizeH="0" baseline="0" noProof="0" dirty="0">
              <a:ln>
                <a:noFill/>
              </a:ln>
              <a:solidFill>
                <a:srgbClr val="9900CC"/>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8080"/>
                </a:solidFill>
                <a:effectLst/>
                <a:uLnTx/>
                <a:uFillTx/>
                <a:latin typeface="Georgia" panose="02040502050405020303" pitchFamily="18" charset="0"/>
                <a:ea typeface="Calibri" panose="020F0502020204030204" pitchFamily="34" charset="0"/>
                <a:cs typeface="Calibri" panose="020F0502020204030204" pitchFamily="34" charset="0"/>
              </a:rPr>
              <a:t>Brown-Driver-Briggs</a:t>
            </a: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ב</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ק</a:t>
            </a:r>
            <a:r>
              <a:rPr kumimoji="0" lang="en-US" sz="32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a:t>
            </a:r>
            <a:r>
              <a:rPr kumimoji="0" lang="en-US" sz="3600" b="0" i="0" u="none" strike="noStrike" kern="1200" cap="none" spc="0" normalizeH="0" baseline="0" noProof="0" dirty="0">
                <a:ln>
                  <a:noFill/>
                </a:ln>
                <a:solidFill>
                  <a:srgbClr val="70AD47">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&lt;</a:t>
            </a:r>
            <a:r>
              <a:rPr kumimoji="0" lang="en-US" sz="2800" b="0" i="0" u="none" strike="noStrike" kern="1200" cap="none" spc="0" normalizeH="0" baseline="0" noProof="0" dirty="0" err="1">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a:t>
            </a:r>
            <a:r>
              <a:rPr kumimoji="0" lang="en-US" sz="2800" b="0" i="0" u="none" strike="noStrike" kern="1200" cap="none" spc="0" normalizeH="0" baseline="0" noProof="0" dirty="0">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r>
              <a:rPr lang="en-US" sz="24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H</a:t>
            </a: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1242)   </a:t>
            </a:r>
            <a:b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1)	 morning, </a:t>
            </a:r>
            <a:r>
              <a:rPr kumimoji="0" lang="en-US" sz="28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break of day</a:t>
            </a:r>
            <a:br>
              <a:rPr kumimoji="0" lang="en-US" sz="28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  morning</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1)  of </a:t>
            </a:r>
            <a:r>
              <a:rPr kumimoji="0" lang="en-US"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end of night</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2)  of coming of daylight</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3)  of coming of sunrise</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4)  </a:t>
            </a:r>
            <a:r>
              <a:rPr kumimoji="0" lang="en-US" sz="2800" b="1"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of beginning of day</a:t>
            </a:r>
            <a:r>
              <a:rPr kumimoji="0" lang="en-US" sz="28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28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5)  of bright joy after night of distress (fig.)</a:t>
            </a:r>
            <a:b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b)  </a:t>
            </a:r>
            <a:r>
              <a:rPr kumimoji="0" lang="en-US" sz="2800" b="1" i="1" u="sng"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morrow</a:t>
            </a:r>
            <a:r>
              <a:rPr kumimoji="0" lang="en-US" sz="2800" b="1"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1" u="sng"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next da</a:t>
            </a:r>
            <a:r>
              <a:rPr kumimoji="0" lang="en-US" sz="2800" b="1" i="1"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y</a:t>
            </a:r>
            <a:r>
              <a:rPr kumimoji="0" lang="en-US" sz="2800" b="1"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1" u="sng"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next mornin</a:t>
            </a:r>
            <a:r>
              <a:rPr kumimoji="0" lang="en-US" sz="2800" b="1" i="1"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g</a:t>
            </a:r>
            <a:endParaRPr kumimoji="0" lang="en-US" sz="2800" b="0" i="0"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a:xfrm>
            <a:off x="9348354" y="642700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454C9-693C-4B68-AEF7-F33F1BD73953}" type="slidenum">
              <a:rPr kumimoji="0" lang="en-US"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131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22000"/>
              </a:srgbClr>
            </a:gs>
            <a:gs pos="50000">
              <a:srgbClr val="E2FD59">
                <a:alpha val="38000"/>
              </a:srgbClr>
            </a:gs>
            <a:gs pos="100000">
              <a:srgbClr val="CC00FF">
                <a:alpha val="1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303" y="180305"/>
            <a:ext cx="11959935" cy="3279867"/>
          </a:xfrm>
        </p:spPr>
        <p:txBody>
          <a:bodyPr>
            <a:normAutofit/>
            <a:scene3d>
              <a:camera prst="orthographicFront"/>
              <a:lightRig rig="threePt" dir="t"/>
            </a:scene3d>
            <a:sp3d extrusionH="57150">
              <a:bevelT w="38100" h="38100" prst="angle"/>
            </a:sp3d>
          </a:bodyPr>
          <a:lstStyle/>
          <a:p>
            <a:pPr marL="0" marR="0">
              <a:spcBef>
                <a:spcPts val="0"/>
              </a:spcBef>
              <a:spcAft>
                <a:spcPts val="0"/>
              </a:spcAft>
            </a:pPr>
            <a:r>
              <a:rPr lang="en-US" sz="2800" i="1" dirty="0">
                <a:solidFill>
                  <a:srgbClr val="008080"/>
                </a:solidFill>
                <a:latin typeface="Georgia" panose="02040502050405020303" pitchFamily="18" charset="0"/>
                <a:ea typeface="Calibri" panose="020F0502020204030204" pitchFamily="34" charset="0"/>
                <a:cs typeface="Calibri" panose="020F0502020204030204" pitchFamily="34" charset="0"/>
              </a:rPr>
              <a:t>Strong’s Exhaustive Concordance:</a:t>
            </a:r>
            <a:r>
              <a:rPr lang="en-US" sz="2800" dirty="0">
                <a:latin typeface="Calibri" panose="020F0502020204030204" pitchFamily="34" charset="0"/>
                <a:ea typeface="Calibri" panose="020F0502020204030204" pitchFamily="34" charset="0"/>
                <a:cs typeface="Calibri" panose="020F0502020204030204" pitchFamily="34" charset="0"/>
              </a:rPr>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8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3100" dirty="0">
                <a:solidFill>
                  <a:prstClr val="black">
                    <a:lumMod val="95000"/>
                    <a:lumOff val="5000"/>
                  </a:prstClr>
                </a:solidFill>
                <a:latin typeface="Calibri" panose="020F0502020204030204"/>
              </a:rPr>
              <a:t>Morning -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ב</a:t>
            </a:r>
            <a:r>
              <a:rPr lang="en-US" sz="1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ק</a:t>
            </a:r>
            <a:r>
              <a:rPr lang="en-US" sz="1800" baseline="-250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ר</a:t>
            </a:r>
            <a:r>
              <a:rPr lang="en-US" sz="36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noFill/>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31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&lt;</a:t>
            </a:r>
            <a:r>
              <a:rPr lang="en-US" sz="3100" dirty="0" err="1">
                <a:solidFill>
                  <a:srgbClr val="CC00FF"/>
                </a:solidFill>
                <a:latin typeface="Calibri" panose="020F0502020204030204" pitchFamily="34" charset="0"/>
                <a:ea typeface="Calibri" panose="020F0502020204030204" pitchFamily="34" charset="0"/>
                <a:cs typeface="Calibri" panose="020F0502020204030204" pitchFamily="34" charset="0"/>
              </a:rPr>
              <a:t>boqer</a:t>
            </a:r>
            <a:r>
              <a:rPr lang="en-US" sz="31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&gt;</a:t>
            </a:r>
            <a:r>
              <a:rPr lang="en-US" sz="3100" dirty="0">
                <a:solidFill>
                  <a:srgbClr val="CC00FF"/>
                </a:solidFill>
                <a:latin typeface="Calibri" panose="020F0502020204030204" pitchFamily="34" charset="0"/>
                <a:ea typeface="Calibri" panose="020F0502020204030204" pitchFamily="34" charset="0"/>
                <a:cs typeface="Calibri" panose="020F0502020204030204" pitchFamily="34" charset="0"/>
              </a:rPr>
              <a:t> </a:t>
            </a:r>
            <a:r>
              <a:rPr lang="en-US" sz="31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H1242</a:t>
            </a:r>
            <a:r>
              <a:rPr lang="en-US" sz="31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sz="3100" u="sng" dirty="0">
                <a:effectLst>
                  <a:glow rad="88900">
                    <a:srgbClr val="00FF00"/>
                  </a:glow>
                </a:effectLst>
                <a:latin typeface="Calibri" panose="020F0502020204030204" pitchFamily="34" charset="0"/>
                <a:ea typeface="Calibri" panose="020F0502020204030204" pitchFamily="34" charset="0"/>
                <a:cs typeface="Calibri" panose="020F0502020204030204" pitchFamily="34" charset="0"/>
              </a:rPr>
              <a:t>from H1239</a:t>
            </a:r>
            <a:r>
              <a:rPr lang="en-US" sz="3100" dirty="0">
                <a:latin typeface="Calibri" panose="020F0502020204030204" pitchFamily="34" charset="0"/>
                <a:ea typeface="Calibri" panose="020F0502020204030204" pitchFamily="34" charset="0"/>
                <a:cs typeface="Calibri" panose="020F0502020204030204" pitchFamily="34" charset="0"/>
              </a:rPr>
              <a:t>; </a:t>
            </a:r>
            <a:r>
              <a:rPr lang="en-US" sz="3100" b="1"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p</a:t>
            </a:r>
            <a:r>
              <a:rPr lang="en-US" sz="3100" b="1" u="dbl"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ro</a:t>
            </a:r>
            <a:r>
              <a:rPr lang="en-US" sz="3100" b="1"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p</a:t>
            </a:r>
            <a:r>
              <a:rPr lang="en-US" sz="3100" b="1" u="dbl"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erl</a:t>
            </a:r>
            <a:r>
              <a:rPr lang="en-US" sz="3100" b="1"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y, </a:t>
            </a:r>
            <a:r>
              <a:rPr lang="en-US" sz="3100" b="1" u="dbl" dirty="0">
                <a:solidFill>
                  <a:srgbClr val="CC0099"/>
                </a:solidFill>
                <a:uFill>
                  <a:solidFill>
                    <a:srgbClr val="0070C0"/>
                  </a:solidFill>
                </a:uFill>
                <a:latin typeface="Calibri" panose="020F0502020204030204" pitchFamily="34" charset="0"/>
                <a:ea typeface="Calibri" panose="020F0502020204030204" pitchFamily="34" charset="0"/>
                <a:cs typeface="Calibri" panose="020F0502020204030204" pitchFamily="34" charset="0"/>
              </a:rPr>
              <a:t>dawn</a:t>
            </a:r>
            <a:r>
              <a:rPr lang="en-US" sz="3100" b="1" dirty="0">
                <a:solidFill>
                  <a:srgbClr val="CC0099"/>
                </a:solidFill>
                <a:latin typeface="Calibri" panose="020F0502020204030204" pitchFamily="34" charset="0"/>
                <a:ea typeface="Calibri" panose="020F0502020204030204" pitchFamily="34" charset="0"/>
                <a:cs typeface="Calibri" panose="020F0502020204030204" pitchFamily="34" charset="0"/>
              </a:rPr>
              <a:t> </a:t>
            </a:r>
            <a:r>
              <a:rPr lang="en-US" sz="3100" dirty="0">
                <a:latin typeface="Calibri" panose="020F0502020204030204" pitchFamily="34" charset="0"/>
                <a:ea typeface="Calibri" panose="020F0502020204030204" pitchFamily="34" charset="0"/>
                <a:cs typeface="Calibri" panose="020F0502020204030204" pitchFamily="34" charset="0"/>
              </a:rPr>
              <a:t>(as the </a:t>
            </a:r>
            <a:r>
              <a:rPr lang="en-US" sz="3100" u="dbl" dirty="0">
                <a:uFill>
                  <a:solidFill>
                    <a:srgbClr val="0070C0"/>
                  </a:solidFill>
                </a:uFill>
                <a:latin typeface="Calibri" panose="020F0502020204030204" pitchFamily="34" charset="0"/>
                <a:ea typeface="Calibri" panose="020F0502020204030204" pitchFamily="34" charset="0"/>
                <a:cs typeface="Calibri" panose="020F0502020204030204" pitchFamily="34" charset="0"/>
              </a:rPr>
              <a:t>break of da</a:t>
            </a:r>
            <a:r>
              <a:rPr lang="en-US" sz="3100" dirty="0">
                <a:uFill>
                  <a:solidFill>
                    <a:srgbClr val="0070C0"/>
                  </a:solidFill>
                </a:uFill>
                <a:latin typeface="Calibri" panose="020F0502020204030204" pitchFamily="34" charset="0"/>
                <a:ea typeface="Calibri" panose="020F0502020204030204" pitchFamily="34" charset="0"/>
                <a:cs typeface="Calibri" panose="020F0502020204030204" pitchFamily="34" charset="0"/>
              </a:rPr>
              <a:t>y</a:t>
            </a:r>
            <a:r>
              <a:rPr lang="en-US" sz="3100" dirty="0">
                <a:latin typeface="Calibri" panose="020F0502020204030204" pitchFamily="34" charset="0"/>
                <a:ea typeface="Calibri" panose="020F0502020204030204" pitchFamily="34" charset="0"/>
                <a:cs typeface="Calibri" panose="020F0502020204030204" pitchFamily="34" charset="0"/>
              </a:rPr>
              <a:t>); generally, </a:t>
            </a:r>
            <a:r>
              <a:rPr lang="en-US" sz="3100" u="dbl" dirty="0">
                <a:uFill>
                  <a:solidFill>
                    <a:srgbClr val="0070C0"/>
                  </a:solidFill>
                </a:uFill>
                <a:latin typeface="Calibri" panose="020F0502020204030204" pitchFamily="34" charset="0"/>
                <a:ea typeface="Calibri" panose="020F0502020204030204" pitchFamily="34" charset="0"/>
                <a:cs typeface="Calibri" panose="020F0502020204030204" pitchFamily="34" charset="0"/>
              </a:rPr>
              <a:t>mornin</a:t>
            </a:r>
            <a:r>
              <a:rPr lang="en-US" sz="3100" dirty="0">
                <a:uFill>
                  <a:solidFill>
                    <a:srgbClr val="0070C0"/>
                  </a:solidFill>
                </a:uFill>
                <a:latin typeface="Calibri" panose="020F0502020204030204" pitchFamily="34" charset="0"/>
                <a:ea typeface="Calibri" panose="020F0502020204030204" pitchFamily="34" charset="0"/>
                <a:cs typeface="Calibri" panose="020F0502020204030204" pitchFamily="34" charset="0"/>
              </a:rPr>
              <a:t>g</a:t>
            </a:r>
            <a:r>
              <a:rPr lang="en-US" sz="3100" dirty="0">
                <a:latin typeface="Calibri" panose="020F0502020204030204" pitchFamily="34" charset="0"/>
                <a:ea typeface="Calibri" panose="020F0502020204030204" pitchFamily="34" charset="0"/>
                <a:cs typeface="Calibri" panose="020F0502020204030204" pitchFamily="34" charset="0"/>
              </a:rPr>
              <a:t>:  KJV - (+)day, early, morning, morrow.</a:t>
            </a:r>
            <a:br>
              <a:rPr lang="en-US" sz="31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10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3100" dirty="0">
                <a:effectLst>
                  <a:glow rad="101600">
                    <a:srgbClr val="00FF00"/>
                  </a:glow>
                </a:effectLst>
                <a:latin typeface="Calibri" panose="020F0502020204030204" pitchFamily="34" charset="0"/>
                <a:ea typeface="Calibri" panose="020F0502020204030204" pitchFamily="34" charset="0"/>
                <a:cs typeface="Calibri" panose="020F0502020204030204" pitchFamily="34" charset="0"/>
              </a:rPr>
              <a:t>H1239</a:t>
            </a:r>
            <a:r>
              <a:rPr lang="en-US" sz="3100" b="1" dirty="0">
                <a:effectLst>
                  <a:glow rad="101600">
                    <a:srgbClr val="00FF00"/>
                  </a:glow>
                </a:effectLst>
                <a:latin typeface="Calibri" panose="020F0502020204030204" pitchFamily="34" charset="0"/>
                <a:ea typeface="Calibri" panose="020F0502020204030204" pitchFamily="34" charset="0"/>
                <a:cs typeface="Calibri" panose="020F0502020204030204" pitchFamily="34" charset="0"/>
              </a:rPr>
              <a:t>  </a:t>
            </a:r>
            <a:r>
              <a:rPr lang="en-US" sz="3100" dirty="0" err="1">
                <a:latin typeface="Calibri" panose="020F0502020204030204" pitchFamily="34" charset="0"/>
                <a:ea typeface="Calibri" panose="020F0502020204030204" pitchFamily="34" charset="0"/>
                <a:cs typeface="Calibri" panose="020F0502020204030204" pitchFamily="34" charset="0"/>
              </a:rPr>
              <a:t>baqar</a:t>
            </a:r>
            <a:r>
              <a:rPr lang="en-US" sz="3100" dirty="0">
                <a:latin typeface="Calibri" panose="020F0502020204030204" pitchFamily="34" charset="0"/>
                <a:ea typeface="Calibri" panose="020F0502020204030204" pitchFamily="34" charset="0"/>
                <a:cs typeface="Calibri" panose="020F0502020204030204" pitchFamily="34" charset="0"/>
              </a:rPr>
              <a:t>; a primitive root; properly, </a:t>
            </a:r>
            <a:r>
              <a:rPr lang="en-US" sz="3100" b="1" i="1" dirty="0">
                <a:solidFill>
                  <a:srgbClr val="CC0099"/>
                </a:solidFill>
                <a:latin typeface="Calibri" panose="020F0502020204030204" pitchFamily="34" charset="0"/>
                <a:ea typeface="Calibri" panose="020F0502020204030204" pitchFamily="34" charset="0"/>
                <a:cs typeface="Calibri" panose="020F0502020204030204" pitchFamily="34" charset="0"/>
              </a:rPr>
              <a:t>to plough, </a:t>
            </a:r>
            <a:r>
              <a:rPr lang="en-US" sz="3100" dirty="0">
                <a:latin typeface="Calibri" panose="020F0502020204030204" pitchFamily="34" charset="0"/>
                <a:ea typeface="Calibri" panose="020F0502020204030204" pitchFamily="34" charset="0"/>
                <a:cs typeface="Calibri" panose="020F0502020204030204" pitchFamily="34" charset="0"/>
              </a:rPr>
              <a:t>or (generally) 	</a:t>
            </a:r>
            <a:r>
              <a:rPr lang="en-US" sz="3100" b="1" u="sng" dirty="0">
                <a:ln>
                  <a:solidFill>
                    <a:sysClr val="windowText" lastClr="000000"/>
                  </a:solidFill>
                </a:ln>
                <a:solidFill>
                  <a:srgbClr val="00B0F0"/>
                </a:solidFill>
                <a:latin typeface="Calibri" panose="020F0502020204030204" pitchFamily="34" charset="0"/>
                <a:ea typeface="Calibri" panose="020F0502020204030204" pitchFamily="34" charset="0"/>
                <a:cs typeface="Calibri" panose="020F0502020204030204" pitchFamily="34" charset="0"/>
              </a:rPr>
              <a:t>break forth</a:t>
            </a:r>
            <a:r>
              <a:rPr lang="en-US" sz="3100" b="1" dirty="0">
                <a:ln>
                  <a:solidFill>
                    <a:sysClr val="windowText" lastClr="000000"/>
                  </a:solidFill>
                </a:ln>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100" dirty="0">
                <a:latin typeface="Calibri" panose="020F0502020204030204" pitchFamily="34" charset="0"/>
                <a:ea typeface="Calibri" panose="020F0502020204030204" pitchFamily="34" charset="0"/>
                <a:cs typeface="Calibri" panose="020F0502020204030204" pitchFamily="34" charset="0"/>
              </a:rPr>
              <a:t>i.e. (figuratively) to inspect, admire, care for, consider: </a:t>
            </a:r>
            <a:br>
              <a:rPr lang="en-US" sz="3100" dirty="0">
                <a:latin typeface="Calibri" panose="020F0502020204030204" pitchFamily="34" charset="0"/>
                <a:ea typeface="Calibri" panose="020F0502020204030204" pitchFamily="34" charset="0"/>
                <a:cs typeface="Calibri" panose="020F0502020204030204" pitchFamily="34" charset="0"/>
              </a:rPr>
            </a:br>
            <a:r>
              <a:rPr lang="en-US" sz="3100" dirty="0">
                <a:latin typeface="Calibri" panose="020F0502020204030204" pitchFamily="34" charset="0"/>
                <a:ea typeface="Calibri" panose="020F0502020204030204" pitchFamily="34" charset="0"/>
                <a:cs typeface="Calibri" panose="020F0502020204030204" pitchFamily="34" charset="0"/>
              </a:rPr>
              <a:t>	 KJV - (make) inquire (-</a:t>
            </a:r>
            <a:r>
              <a:rPr lang="en-US" sz="3100" dirty="0" err="1">
                <a:latin typeface="Calibri" panose="020F0502020204030204" pitchFamily="34" charset="0"/>
                <a:ea typeface="Calibri" panose="020F0502020204030204" pitchFamily="34" charset="0"/>
                <a:cs typeface="Calibri" panose="020F0502020204030204" pitchFamily="34" charset="0"/>
              </a:rPr>
              <a:t>ry</a:t>
            </a:r>
            <a:r>
              <a:rPr lang="en-US" sz="3100" dirty="0">
                <a:latin typeface="Calibri" panose="020F0502020204030204" pitchFamily="34" charset="0"/>
                <a:ea typeface="Calibri" panose="020F0502020204030204" pitchFamily="34" charset="0"/>
                <a:cs typeface="Calibri" panose="020F0502020204030204" pitchFamily="34" charset="0"/>
              </a:rPr>
              <a:t>), (make) search, seek out.</a:t>
            </a:r>
            <a:endParaRPr lang="en-US" dirty="0"/>
          </a:p>
        </p:txBody>
      </p:sp>
      <p:sp>
        <p:nvSpPr>
          <p:cNvPr id="3" name="4-Point Star 2"/>
          <p:cNvSpPr/>
          <p:nvPr/>
        </p:nvSpPr>
        <p:spPr>
          <a:xfrm>
            <a:off x="9878096" y="180403"/>
            <a:ext cx="652163" cy="630966"/>
          </a:xfrm>
          <a:prstGeom prst="star4">
            <a:avLst/>
          </a:prstGeom>
          <a:solidFill>
            <a:srgbClr val="7BEEFD"/>
          </a:solidFill>
          <a:ln w="19050">
            <a:solidFill>
              <a:srgbClr val="0070C0"/>
            </a:solidFill>
          </a:ln>
          <a:effectLst>
            <a:glow rad="127000">
              <a:srgbClr val="66FF99"/>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Lightning Bolt 3"/>
          <p:cNvSpPr/>
          <p:nvPr/>
        </p:nvSpPr>
        <p:spPr>
          <a:xfrm rot="7021648">
            <a:off x="8346627" y="1621539"/>
            <a:ext cx="763312" cy="549599"/>
          </a:xfrm>
          <a:prstGeom prst="lightningBolt">
            <a:avLst/>
          </a:prstGeom>
          <a:solidFill>
            <a:srgbClr val="66FF99"/>
          </a:solidFill>
          <a:ln w="38100">
            <a:solidFill>
              <a:srgbClr val="800000"/>
            </a:solidFill>
          </a:ln>
          <a:effectLst>
            <a:glow rad="228600">
              <a:schemeClr val="accent3">
                <a:satMod val="175000"/>
                <a:alpha val="40000"/>
              </a:schemeClr>
            </a:glo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17763" y="3605645"/>
            <a:ext cx="11959936" cy="3200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To plough?  </a:t>
            </a:r>
            <a:r>
              <a:rPr kumimoji="0" lang="en-US" sz="30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Eric Bissell who teaches Paleo-Hebrew explains the connections from the Hebrew letters to - </a:t>
            </a:r>
            <a:r>
              <a:rPr kumimoji="0" lang="en-US" sz="3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an ox plowing a line in the soil.  </a:t>
            </a:r>
            <a:r>
              <a:rPr kumimoji="0" lang="en-US" sz="30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When the ox is shown the target on the other side of the field, it will walk forward plowing the soil in a straight line.  That</a:t>
            </a:r>
            <a:r>
              <a:rPr kumimoji="0" lang="en-US" sz="3000" b="1" i="1" u="none" strike="noStrike" kern="1200" cap="none" spc="0" normalizeH="0" baseline="0" noProof="0" dirty="0">
                <a:ln>
                  <a:noFill/>
                </a:ln>
                <a:solidFill>
                  <a:srgbClr val="9900CC"/>
                </a:solidFill>
                <a:effectLst/>
                <a:uLnTx/>
                <a:uFillTx/>
                <a:latin typeface="Calibri" panose="020F0502020204030204" pitchFamily="34" charset="0"/>
                <a:ea typeface="Calibri" panose="020F0502020204030204" pitchFamily="34" charset="0"/>
                <a:cs typeface="Calibri" panose="020F0502020204030204" pitchFamily="34" charset="0"/>
              </a:rPr>
              <a:t> line of partition</a:t>
            </a:r>
            <a:r>
              <a:rPr kumimoji="0" lang="en-US" sz="30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is </a:t>
            </a:r>
            <a:r>
              <a:rPr kumimoji="0" lang="en-US" sz="3000" b="0"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se</a:t>
            </a:r>
            <a:r>
              <a:rPr kumimoji="0" lang="en-US" sz="3000" b="0" i="0"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a:t>
            </a:r>
            <a:r>
              <a:rPr kumimoji="0" lang="en-US" sz="3000" b="0"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aratin</a:t>
            </a:r>
            <a:r>
              <a:rPr kumimoji="0" lang="en-US" sz="3000" b="0" i="0"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a:t>
            </a:r>
            <a:r>
              <a:rPr kumimoji="0" lang="en-US" sz="30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one side from another.  There is still an underlying connection, but the soil surface has been </a:t>
            </a:r>
            <a:r>
              <a:rPr kumimoji="0" lang="en-US" sz="3000" b="1" i="1" u="none" strike="noStrike" kern="1200" cap="none" spc="0" normalizeH="0" baseline="0" noProof="0" dirty="0">
                <a:ln>
                  <a:noFill/>
                </a:ln>
                <a:solidFill>
                  <a:srgbClr val="9900CC"/>
                </a:solidFill>
                <a:effectLst/>
                <a:uLnTx/>
                <a:uFillTx/>
                <a:latin typeface="Calibri" panose="020F0502020204030204" pitchFamily="34" charset="0"/>
                <a:ea typeface="Calibri" panose="020F0502020204030204" pitchFamily="34" charset="0"/>
                <a:cs typeface="Calibri" panose="020F0502020204030204" pitchFamily="34" charset="0"/>
              </a:rPr>
              <a:t>segregated by a visible demarcation, one separated from </a:t>
            </a:r>
            <a:r>
              <a:rPr lang="en-US" sz="3000" b="1" i="1" dirty="0">
                <a:solidFill>
                  <a:srgbClr val="9900CC"/>
                </a:solidFill>
                <a:latin typeface="Calibri" panose="020F0502020204030204" pitchFamily="34" charset="0"/>
                <a:ea typeface="Calibri" panose="020F0502020204030204" pitchFamily="34" charset="0"/>
                <a:cs typeface="Calibri" panose="020F0502020204030204" pitchFamily="34" charset="0"/>
              </a:rPr>
              <a:t>the </a:t>
            </a:r>
            <a:r>
              <a:rPr kumimoji="0" lang="en-US" sz="3000" b="1" i="1" u="none" strike="noStrike" kern="1200" cap="none" spc="0" normalizeH="0" baseline="0" noProof="0" dirty="0">
                <a:ln>
                  <a:noFill/>
                </a:ln>
                <a:solidFill>
                  <a:srgbClr val="9900CC"/>
                </a:solidFill>
                <a:effectLst/>
                <a:uLnTx/>
                <a:uFillTx/>
                <a:latin typeface="Calibri" panose="020F0502020204030204" pitchFamily="34" charset="0"/>
                <a:ea typeface="Calibri" panose="020F0502020204030204" pitchFamily="34" charset="0"/>
                <a:cs typeface="Calibri" panose="020F0502020204030204" pitchFamily="34" charset="0"/>
              </a:rPr>
              <a:t>other. </a:t>
            </a:r>
            <a:endParaRPr kumimoji="0" lang="en-CA" sz="3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9334499" y="64409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454C9-693C-4B68-AEF7-F33F1BD73953}" type="slidenum">
              <a:rPr kumimoji="0" lang="en-US"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02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13000"/>
              </a:srgbClr>
            </a:gs>
            <a:gs pos="50000">
              <a:srgbClr val="E2FD59">
                <a:alpha val="68000"/>
              </a:srgbClr>
            </a:gs>
            <a:gs pos="100000">
              <a:srgbClr val="CC00FF">
                <a:alpha val="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304" y="180305"/>
            <a:ext cx="11822806" cy="6677696"/>
          </a:xfrm>
        </p:spPr>
        <p:txBody>
          <a:bodyPr>
            <a:normAutofit/>
          </a:bodyPr>
          <a:lstStyle/>
          <a:p>
            <a:pPr marL="0" marR="0">
              <a:spcBef>
                <a:spcPts val="0"/>
              </a:spcBef>
              <a:spcAft>
                <a:spcPts val="0"/>
              </a:spcAft>
            </a:pPr>
            <a: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r>
            <a:b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r>
            <a:b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r>
            <a:b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r>
            <a:b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r>
            <a:br>
              <a:rPr lang="en-US" sz="2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5" name="Rectangle 4"/>
          <p:cNvSpPr/>
          <p:nvPr/>
        </p:nvSpPr>
        <p:spPr>
          <a:xfrm>
            <a:off x="242455" y="133351"/>
            <a:ext cx="11949545" cy="2895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One side of the furrow belongs to one identity – </a:t>
            </a:r>
            <a:r>
              <a:rPr kumimoji="0" lang="en-US" sz="2800" b="1" i="0"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the  ploughed</a:t>
            </a:r>
            <a:r>
              <a:rPr kumimoji="0" lang="en-US" sz="2800" b="1" i="0" u="none"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The opposite side of the furrow, to the identity of - </a:t>
            </a:r>
            <a:r>
              <a:rPr kumimoji="0" lang="en-US" sz="2800" b="1" i="0" u="sng"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needin</a:t>
            </a:r>
            <a:r>
              <a:rPr kumimoji="0" lang="en-US" sz="2800" b="1" i="0"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g </a:t>
            </a:r>
            <a:r>
              <a:rPr kumimoji="0" lang="en-US" sz="2800" b="1" i="0" u="sng"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to be</a:t>
            </a:r>
            <a:r>
              <a:rPr kumimoji="0" lang="en-US" sz="2800" b="1" i="0" u="none" strike="noStrike" kern="1200" cap="none" spc="0" normalizeH="0" baseline="0" noProof="0" dirty="0">
                <a:ln>
                  <a:noFill/>
                </a:ln>
                <a:solidFill>
                  <a:srgbClr val="932313"/>
                </a:solidFill>
                <a:effectLst/>
                <a:uLnTx/>
                <a:uFillTx/>
                <a:latin typeface="Calibri" panose="020F0502020204030204" pitchFamily="34" charset="0"/>
                <a:ea typeface="Calibri" panose="020F0502020204030204" pitchFamily="34" charset="0"/>
                <a:cs typeface="Calibri" panose="020F0502020204030204" pitchFamily="34" charset="0"/>
              </a:rPr>
              <a:t> ploughed.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Two separate objects are created by a separating action and a specific boundary.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Eric also </a:t>
            </a:r>
            <a:r>
              <a:rPr kumimoji="0" lang="en-US" sz="28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explains</a:t>
            </a:r>
            <a:r>
              <a:rPr kumimoji="0" lang="en-US" sz="2900" b="0" i="0" u="none" strike="noStrike" kern="1200" cap="none" spc="0" normalizeH="0" baseline="0" noProof="0" dirty="0" err="1">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ב</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9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ק</a:t>
            </a:r>
            <a:r>
              <a:rPr kumimoji="0" lang="en-US" sz="16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9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&lt;</a:t>
            </a:r>
            <a:r>
              <a:rPr kumimoji="0" lang="en-US" sz="2800" b="0" i="0" u="none" strike="noStrike" kern="1200" cap="none" spc="0" normalizeH="0" baseline="0" noProof="0" dirty="0">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a:t>
            </a:r>
            <a:r>
              <a:rPr kumimoji="0" lang="en-US" sz="2800" b="0" i="0" u="none" strike="noStrike" kern="1200" cap="none" spc="0" normalizeH="0" baseline="0" noProof="0" dirty="0">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by referring to a </a:t>
            </a:r>
            <a:r>
              <a:rPr kumimoji="0" lang="en-US" sz="2800" b="1" i="0" u="none" strike="noStrike" kern="1200" cap="none" spc="0" normalizeH="0" baseline="0" noProof="0" dirty="0">
                <a:ln>
                  <a:noFill/>
                </a:ln>
                <a:solidFill>
                  <a:prstClr val="black">
                    <a:lumMod val="95000"/>
                    <a:lumOff val="5000"/>
                  </a:prstClr>
                </a:solidFill>
                <a:effectLst>
                  <a:glow rad="127000">
                    <a:srgbClr val="7DDDFF"/>
                  </a:glow>
                </a:effectLst>
                <a:uLnTx/>
                <a:uFillTx/>
                <a:latin typeface="Calibri" panose="020F0502020204030204" pitchFamily="34" charset="0"/>
                <a:ea typeface="Calibri" panose="020F0502020204030204" pitchFamily="34" charset="0"/>
                <a:cs typeface="Calibri" panose="020F0502020204030204" pitchFamily="34" charset="0"/>
              </a:rPr>
              <a:t>belt and buckle. </a:t>
            </a:r>
          </a:p>
        </p:txBody>
      </p:sp>
      <p:sp>
        <p:nvSpPr>
          <p:cNvPr id="3" name="Slide Number Placeholder 2"/>
          <p:cNvSpPr>
            <a:spLocks noGrp="1"/>
          </p:cNvSpPr>
          <p:nvPr>
            <p:ph type="sldNum" sz="quarter" idx="12"/>
          </p:nvPr>
        </p:nvSpPr>
        <p:spPr>
          <a:xfrm>
            <a:off x="9341427" y="64186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454C9-693C-4B68-AEF7-F33F1BD73953}" type="slidenum">
              <a:rPr kumimoji="0" lang="en-US"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C:\Users\Rae\Desktop\belt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6622" y="3219450"/>
            <a:ext cx="3097022" cy="16954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4" name="Picture 6" descr="C:\Users\Rae\Desktop\belt3.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996920" y="1907798"/>
            <a:ext cx="1762125" cy="111992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242455" y="2897638"/>
            <a:ext cx="7845277" cy="3484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ב</a:t>
            </a: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ק</a:t>
            </a:r>
            <a:r>
              <a:rPr kumimoji="0" lang="en-US" sz="18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&lt;</a:t>
            </a:r>
            <a:r>
              <a:rPr kumimoji="0" lang="en-US" sz="2800" b="0" i="0" u="none" strike="noStrike" kern="1200" cap="none" spc="0" normalizeH="0" baseline="0" noProof="0" dirty="0" err="1">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 being the buckle itself.  The belt goes full circle as in the 24 hours of a cycle (day) and the &lt;</a:t>
            </a:r>
            <a:r>
              <a:rPr kumimoji="0" lang="en-US" sz="2800" b="0" i="0" u="none" strike="noStrike" kern="1200" cap="none" spc="0" normalizeH="0" baseline="0" noProof="0" dirty="0" err="1">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 provides the </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se</a:t>
            </a:r>
            <a:r>
              <a:rPr kumimoji="0" lang="en-US" sz="2800" b="0" i="0"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p</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aration</a:t>
            </a:r>
            <a:r>
              <a:rPr kumimoji="0" lang="en-US" sz="2800" b="0" i="0"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p</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oint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from one cycle to another.  Yet the (belt) buckle, (</a:t>
            </a:r>
            <a:r>
              <a:rPr kumimoji="0" lang="en-US" sz="2800" b="0" i="0" u="none" strike="noStrike" kern="1200" cap="none" spc="0" normalizeH="0" baseline="0" noProof="0" dirty="0" err="1">
                <a:ln>
                  <a:noFill/>
                </a:ln>
                <a:solidFill>
                  <a:srgbClr val="CC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also supplies the </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connection</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of one cycle to the next cycle of the week.  The </a:t>
            </a:r>
            <a:r>
              <a:rPr lang="en-US" sz="2800" b="1" dirty="0">
                <a:solidFill>
                  <a:srgbClr val="0000FF"/>
                </a:solidFill>
                <a:latin typeface="Calibri" panose="020F0502020204030204" pitchFamily="34" charset="0"/>
                <a:ea typeface="Calibri" panose="020F0502020204030204" pitchFamily="34" charset="0"/>
                <a:cs typeface="Calibri" panose="020F0502020204030204" pitchFamily="34" charset="0"/>
              </a:rPr>
              <a:t>“</a:t>
            </a:r>
            <a:r>
              <a:rPr lang="en-US" sz="2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boqer</a:t>
            </a:r>
            <a:r>
              <a:rPr lang="en-US" sz="2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buckle”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effectively </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divides asunder</a:t>
            </a:r>
            <a:r>
              <a:rPr kumimoji="0" lang="en-US" sz="2800" b="0" i="0"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US" sz="2800" b="1" i="0" u="none" strike="noStrike" kern="1200" cap="none" spc="0" normalizeH="0" baseline="0" noProof="0" dirty="0">
                <a:ln>
                  <a:noFill/>
                </a:ln>
                <a:solidFill>
                  <a:srgbClr val="CC0066"/>
                </a:solidFill>
                <a:effectLst/>
                <a:uLnTx/>
                <a:uFillTx/>
                <a:latin typeface="Calibri" panose="020F0502020204030204" pitchFamily="34" charset="0"/>
                <a:ea typeface="Calibri" panose="020F0502020204030204" pitchFamily="34" charset="0"/>
                <a:cs typeface="Calibri" panose="020F0502020204030204" pitchFamily="34" charset="0"/>
              </a:rPr>
              <a:t>7 cycles of the week. </a:t>
            </a:r>
            <a:endParaRPr kumimoji="0" lang="en-CA" sz="2800" b="1" i="0" u="none" strike="noStrike" kern="1200" cap="none" spc="0" normalizeH="0" baseline="0" noProof="0" dirty="0">
              <a:ln>
                <a:noFill/>
              </a:ln>
              <a:solidFill>
                <a:srgbClr val="CC0066"/>
              </a:solidFill>
              <a:effectLst/>
              <a:uLnTx/>
              <a:uFillTx/>
              <a:latin typeface="Calibri"/>
            </a:endParaRPr>
          </a:p>
        </p:txBody>
      </p:sp>
      <p:pic>
        <p:nvPicPr>
          <p:cNvPr id="2055" name="Picture 7" descr="C:\Users\Rae\Desktop\belt4a.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76622" y="5029200"/>
            <a:ext cx="3108325" cy="16954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par>
                          <p:cTn id="12" fill="hold">
                            <p:stCondLst>
                              <p:cond delay="1000"/>
                            </p:stCondLst>
                            <p:childTnLst>
                              <p:par>
                                <p:cTn id="13" presetID="14" presetClass="entr" presetSubtype="10" fill="hold" nodeType="afterEffect">
                                  <p:stCondLst>
                                    <p:cond delay="1500"/>
                                  </p:stCondLst>
                                  <p:childTnLst>
                                    <p:set>
                                      <p:cBhvr>
                                        <p:cTn id="14" dur="1" fill="hold">
                                          <p:stCondLst>
                                            <p:cond delay="0"/>
                                          </p:stCondLst>
                                        </p:cTn>
                                        <p:tgtEl>
                                          <p:spTgt spid="2055"/>
                                        </p:tgtEl>
                                        <p:attrNameLst>
                                          <p:attrName>style.visibility</p:attrName>
                                        </p:attrNameLst>
                                      </p:cBhvr>
                                      <p:to>
                                        <p:strVal val="visible"/>
                                      </p:to>
                                    </p:set>
                                    <p:animEffect transition="in" filter="randombar(horizontal)">
                                      <p:cBhvr>
                                        <p:cTn id="15" dur="125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lumMod val="46000"/>
                <a:lumOff val="54000"/>
                <a:alpha val="3000"/>
              </a:srgbClr>
            </a:gs>
            <a:gs pos="50000">
              <a:srgbClr val="E2FD59">
                <a:alpha val="31000"/>
              </a:srgbClr>
            </a:gs>
            <a:gs pos="100000">
              <a:srgbClr val="00FF00">
                <a:alpha val="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425" y="51001"/>
            <a:ext cx="11848564" cy="6677696"/>
          </a:xfrm>
        </p:spPr>
        <p:txBody>
          <a:bodyPr>
            <a:normAutofit/>
            <a:scene3d>
              <a:camera prst="orthographicFront"/>
              <a:lightRig rig="threePt" dir="t"/>
            </a:scene3d>
            <a:sp3d extrusionH="57150">
              <a:bevelT w="38100" h="38100" prst="angle"/>
            </a:sp3d>
          </a:bodyPr>
          <a:lstStyle/>
          <a:p>
            <a:pPr marL="0" marR="0">
              <a:lnSpc>
                <a:spcPct val="115000"/>
              </a:lnSpc>
              <a:spcBef>
                <a:spcPts val="0"/>
              </a:spcBef>
              <a:spcAft>
                <a:spcPts val="1000"/>
              </a:spcAft>
            </a:pPr>
            <a:r>
              <a:rPr lang="en-US" sz="2800" i="1" dirty="0">
                <a:solidFill>
                  <a:srgbClr val="008080"/>
                </a:solidFill>
                <a:latin typeface="Georgia" panose="02040502050405020303" pitchFamily="18" charset="0"/>
              </a:rPr>
              <a:t>Etymological Dictionary of the Hebrew Language </a:t>
            </a:r>
            <a:r>
              <a:rPr lang="en-US" sz="2500" i="1" dirty="0">
                <a:solidFill>
                  <a:srgbClr val="008080"/>
                </a:solidFill>
                <a:latin typeface="Georgia" panose="02040502050405020303" pitchFamily="18" charset="0"/>
              </a:rPr>
              <a:t>		</a:t>
            </a:r>
            <a:r>
              <a:rPr lang="en-US" sz="1800" dirty="0">
                <a:solidFill>
                  <a:prstClr val="black">
                    <a:lumMod val="95000"/>
                    <a:lumOff val="5000"/>
                  </a:prstClr>
                </a:solidFill>
                <a:latin typeface="Calibri" panose="020F0502020204030204"/>
              </a:rPr>
              <a:t>by Earnest Klein</a:t>
            </a:r>
            <a:br>
              <a:rPr lang="en-US" sz="1800" dirty="0">
                <a:solidFill>
                  <a:prstClr val="black">
                    <a:lumMod val="95000"/>
                    <a:lumOff val="5000"/>
                  </a:prstClr>
                </a:solidFill>
                <a:latin typeface="Calibri" panose="020F0502020204030204"/>
              </a:rPr>
            </a:br>
            <a:r>
              <a:rPr lang="en-US" sz="2400" dirty="0">
                <a:solidFill>
                  <a:prstClr val="black">
                    <a:lumMod val="95000"/>
                    <a:lumOff val="5000"/>
                  </a:prstClr>
                </a:solidFill>
                <a:latin typeface="Calibri" panose="020F0502020204030204"/>
              </a:rPr>
              <a:t>Morning -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ב</a:t>
            </a:r>
            <a:r>
              <a:rPr lang="en-US" sz="1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ק</a:t>
            </a:r>
            <a:r>
              <a:rPr lang="en-US" sz="1800" baseline="-250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ר</a:t>
            </a:r>
            <a:r>
              <a:rPr lang="en-US" sz="36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70AD47">
                    <a:lumMod val="20000"/>
                    <a:lumOff val="80000"/>
                  </a:srgbClr>
                </a:solidFill>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&lt;</a:t>
            </a:r>
            <a:r>
              <a:rPr lang="en-US" sz="2400" dirty="0" err="1">
                <a:solidFill>
                  <a:srgbClr val="CC00FF"/>
                </a:solidFill>
                <a:latin typeface="Calibri" panose="020F0502020204030204" pitchFamily="34" charset="0"/>
                <a:ea typeface="Calibri" panose="020F0502020204030204" pitchFamily="34" charset="0"/>
                <a:cs typeface="Calibri" panose="020F0502020204030204" pitchFamily="34" charset="0"/>
              </a:rPr>
              <a:t>boqer</a:t>
            </a:r>
            <a:r>
              <a:rPr lang="en-US" sz="24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&gt;</a:t>
            </a:r>
            <a:r>
              <a:rPr lang="en-US" sz="2400" dirty="0">
                <a:solidFill>
                  <a:srgbClr val="CC00FF"/>
                </a:solidFill>
                <a:latin typeface="Calibri" panose="020F0502020204030204" pitchFamily="34" charset="0"/>
                <a:ea typeface="Calibri" panose="020F0502020204030204" pitchFamily="34" charset="0"/>
                <a:cs typeface="Calibri" panose="020F0502020204030204" pitchFamily="34" charset="0"/>
              </a:rPr>
              <a:t> </a:t>
            </a:r>
            <a:br>
              <a:rPr lang="en-US" sz="2400" dirty="0">
                <a:solidFill>
                  <a:srgbClr val="CC00FF"/>
                </a:solidFill>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1.  </a:t>
            </a:r>
            <a:r>
              <a:rPr lang="en-US" sz="2400" i="1" dirty="0">
                <a:solidFill>
                  <a:srgbClr val="CC0099"/>
                </a:solidFill>
                <a:latin typeface="Calibri" panose="020F0502020204030204" pitchFamily="34" charset="0"/>
                <a:ea typeface="Calibri" panose="020F0502020204030204" pitchFamily="34" charset="0"/>
                <a:cs typeface="Calibri" panose="020F0502020204030204" pitchFamily="34" charset="0"/>
              </a:rPr>
              <a:t>to cleave, to split, differentiate, to break forth (</a:t>
            </a:r>
            <a:r>
              <a:rPr lang="en-US" sz="2400" i="1" dirty="0">
                <a:solidFill>
                  <a:srgbClr val="0070C0"/>
                </a:solidFill>
                <a:latin typeface="Calibri" panose="020F0502020204030204" pitchFamily="34" charset="0"/>
                <a:ea typeface="Calibri" panose="020F0502020204030204" pitchFamily="34" charset="0"/>
                <a:cs typeface="Calibri" panose="020F0502020204030204" pitchFamily="34" charset="0"/>
              </a:rPr>
              <a:t>said of the dawn and of light</a:t>
            </a:r>
            <a:r>
              <a:rPr lang="en-US" sz="2400" i="1" dirty="0">
                <a:solidFill>
                  <a:srgbClr val="CC0099"/>
                </a:solidFill>
                <a:latin typeface="Calibri" panose="020F0502020204030204" pitchFamily="34" charset="0"/>
                <a:ea typeface="Calibri" panose="020F0502020204030204" pitchFamily="34" charset="0"/>
                <a:cs typeface="Calibri" panose="020F0502020204030204" pitchFamily="34" charset="0"/>
              </a:rPr>
              <a:t>), </a:t>
            </a:r>
            <a:r>
              <a:rPr lang="en-US" sz="2400" i="1" dirty="0">
                <a:latin typeface="Calibri" panose="020F0502020204030204" pitchFamily="34" charset="0"/>
                <a:ea typeface="Calibri" panose="020F0502020204030204" pitchFamily="34" charset="0"/>
                <a:cs typeface="Calibri" panose="020F0502020204030204" pitchFamily="34" charset="0"/>
              </a:rPr>
              <a:t>to abandon,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2.  </a:t>
            </a:r>
            <a:r>
              <a:rPr lang="en-US" sz="2400" i="1" dirty="0">
                <a:latin typeface="Calibri" panose="020F0502020204030204" pitchFamily="34" charset="0"/>
                <a:ea typeface="Calibri" panose="020F0502020204030204" pitchFamily="34" charset="0"/>
                <a:cs typeface="Calibri" panose="020F0502020204030204" pitchFamily="34" charset="0"/>
              </a:rPr>
              <a:t>to cleave, to split, properly denoting the breaking through (of daylight)</a:t>
            </a:r>
            <a:br>
              <a:rPr lang="en-US" sz="2400" i="1"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3.  </a:t>
            </a:r>
            <a:r>
              <a:rPr lang="en-US" sz="2400" i="1" dirty="0">
                <a:latin typeface="Calibri" panose="020F0502020204030204" pitchFamily="34" charset="0"/>
                <a:ea typeface="Calibri" panose="020F0502020204030204" pitchFamily="34" charset="0"/>
                <a:cs typeface="Calibri" panose="020F0502020204030204" pitchFamily="34" charset="0"/>
              </a:rPr>
              <a:t>to split, to plow,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4.  the plowing animal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1000" dirty="0">
                <a:latin typeface="Calibri" panose="020F0502020204030204" pitchFamily="34" charset="0"/>
                <a:ea typeface="Calibri" panose="020F0502020204030204" pitchFamily="34" charset="0"/>
                <a:cs typeface="Calibri" panose="020F0502020204030204" pitchFamily="34" charset="0"/>
              </a:rPr>
              <a:t/>
            </a:r>
            <a:br>
              <a:rPr lang="en-US" sz="1000" dirty="0">
                <a:latin typeface="Calibri" panose="020F0502020204030204" pitchFamily="34" charset="0"/>
                <a:ea typeface="Calibri" panose="020F0502020204030204" pitchFamily="34" charset="0"/>
                <a:cs typeface="Calibri" panose="020F0502020204030204" pitchFamily="34" charset="0"/>
              </a:rPr>
            </a:br>
            <a:r>
              <a:rPr lang="en-US" sz="2700" dirty="0">
                <a:solidFill>
                  <a:srgbClr val="00B0F0"/>
                </a:solidFill>
                <a:latin typeface="Calibri" panose="020F0502020204030204" pitchFamily="34" charset="0"/>
                <a:ea typeface="Calibri" panose="020F0502020204030204" pitchFamily="34" charset="0"/>
                <a:cs typeface="Calibri" panose="020F0502020204030204" pitchFamily="34" charset="0"/>
              </a:rPr>
              <a:t/>
            </a:r>
            <a:br>
              <a:rPr lang="en-US" sz="2700" dirty="0">
                <a:solidFill>
                  <a:srgbClr val="00B0F0"/>
                </a:solidFill>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					</a:t>
            </a:r>
            <a:r>
              <a:rPr lang="en-US" sz="2700" i="1" dirty="0">
                <a:solidFill>
                  <a:srgbClr val="CC00FF"/>
                </a:solidFill>
                <a:latin typeface="Calibri" panose="020F0502020204030204" pitchFamily="34" charset="0"/>
                <a:ea typeface="Calibri" panose="020F0502020204030204" pitchFamily="34" charset="0"/>
                <a:cs typeface="Calibri" panose="020F0502020204030204" pitchFamily="34" charset="0"/>
              </a:rPr>
              <a:t/>
            </a:r>
            <a:br>
              <a:rPr lang="en-US" sz="2700" i="1" dirty="0">
                <a:solidFill>
                  <a:srgbClr val="CC00FF"/>
                </a:solidFill>
                <a:latin typeface="Calibri" panose="020F0502020204030204" pitchFamily="34" charset="0"/>
                <a:ea typeface="Calibri" panose="020F0502020204030204" pitchFamily="34" charset="0"/>
                <a:cs typeface="Calibri" panose="020F0502020204030204" pitchFamily="34" charset="0"/>
              </a:rPr>
            </a:br>
            <a:endParaRPr lang="en-US" sz="2700" dirty="0"/>
          </a:p>
        </p:txBody>
      </p:sp>
      <p:sp>
        <p:nvSpPr>
          <p:cNvPr id="3" name="Rectangle 2"/>
          <p:cNvSpPr/>
          <p:nvPr/>
        </p:nvSpPr>
        <p:spPr>
          <a:xfrm>
            <a:off x="155862" y="3065318"/>
            <a:ext cx="11856027" cy="3657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8080"/>
                </a:solidFill>
                <a:effectLst/>
                <a:uLnTx/>
                <a:uFillTx/>
                <a:latin typeface="Georgia" panose="02040502050405020303" pitchFamily="18" charset="0"/>
                <a:ea typeface="Calibri" panose="020F0502020204030204" pitchFamily="34" charset="0"/>
                <a:cs typeface="Calibri" panose="020F0502020204030204" pitchFamily="34" charset="0"/>
              </a:rPr>
              <a:t>Hebrew English Lexicon by John Parkhurst  </a:t>
            </a: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Calibri" panose="020F0502020204030204" pitchFamily="34" charset="0"/>
                <a:cs typeface="Calibri" panose="020F0502020204030204" pitchFamily="34" charset="0"/>
              </a:rPr>
              <a:t>(</a:t>
            </a:r>
            <a:r>
              <a:rPr kumimoji="0" lang="en-US" sz="2000" b="1" i="0" u="sng" strike="noStrike" kern="1200" cap="none" spc="0" normalizeH="0" baseline="0" noProof="0" dirty="0">
                <a:ln>
                  <a:noFill/>
                </a:ln>
                <a:solidFill>
                  <a:prstClr val="black">
                    <a:lumMod val="95000"/>
                    <a:lumOff val="5000"/>
                  </a:prstClr>
                </a:solidFill>
                <a:effectLst/>
                <a:uLnTx/>
                <a:uFillTx/>
                <a:latin typeface="Calibri"/>
                <a:ea typeface="Calibri" panose="020F0502020204030204" pitchFamily="34" charset="0"/>
                <a:cs typeface="Calibri" panose="020F0502020204030204" pitchFamily="34" charset="0"/>
              </a:rPr>
              <a:t>1762</a:t>
            </a: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Calibri" panose="020F0502020204030204" pitchFamily="34" charset="0"/>
                <a:cs typeface="Calibri" panose="020F0502020204030204" pitchFamily="34" charset="0"/>
              </a:rPr>
              <a:t>)</a:t>
            </a:r>
            <a:b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Calibri" panose="020F0502020204030204" pitchFamily="34" charset="0"/>
                <a:cs typeface="Calibri" panose="020F0502020204030204" pitchFamily="34" charset="0"/>
              </a:rPr>
            </a:b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Calibri" panose="020F0502020204030204" pitchFamily="34" charset="0"/>
                <a:cs typeface="Calibri" panose="020F0502020204030204" pitchFamily="34" charset="0"/>
              </a:rPr>
              <a:t>(</a:t>
            </a:r>
            <a:r>
              <a:rPr kumimoji="0" lang="en-US" sz="2700" b="0" i="0" u="none" strike="noStrike" kern="12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quf</a:t>
            </a:r>
            <a:r>
              <a:rPr kumimoji="0" lang="en-US" sz="27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700" b="0" i="0" u="none" strike="noStrike" kern="12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resh</a:t>
            </a:r>
            <a:r>
              <a:rPr kumimoji="0" lang="en-US" sz="27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ק</a:t>
            </a:r>
            <a:r>
              <a:rPr kumimoji="0" lang="en-US" sz="18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 </a:t>
            </a:r>
            <a:r>
              <a:rPr lang="en-US" sz="2400" dirty="0">
                <a:no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hole through which white light appears </a:t>
            </a:r>
            <a:r>
              <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[as in the first rays of Dawn]</a:t>
            </a:r>
            <a:r>
              <a:rPr kumimoji="0" lang="en-US" sz="27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27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7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2200" b="0"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two letter</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root</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0"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word</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 older Hebrew Lexicons.]</a:t>
            </a:r>
            <a:r>
              <a:rPr kumimoji="0" lang="en-US" sz="22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22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ב</a:t>
            </a: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ק</a:t>
            </a:r>
            <a:r>
              <a:rPr kumimoji="0" lang="en-US" sz="1800" b="0" i="0" u="none" strike="noStrike" kern="1200" cap="none" spc="0" normalizeH="0" baseline="-25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9900CC"/>
                </a:solidFill>
                <a:effectLst/>
                <a:uLnTx/>
                <a:uFillTx/>
                <a:latin typeface="Times New Roman" panose="02020603050405020304" pitchFamily="18" charset="0"/>
                <a:ea typeface="Calibri" panose="020F0502020204030204" pitchFamily="34" charset="0"/>
                <a:cs typeface="Times New Roman" panose="02020603050405020304" pitchFamily="18" charset="0"/>
              </a:rPr>
              <a:t>ר</a:t>
            </a:r>
            <a:r>
              <a:rPr kumimoji="0" lang="en-US" sz="2700" b="1" i="0" u="none" strike="noStrike" kern="1200" cap="none" spc="0" normalizeH="0" baseline="-2500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700" b="0" i="0" u="none" strike="noStrike" kern="1200" cap="none" spc="0" normalizeH="0" baseline="0" noProof="0" dirty="0">
                <a:ln>
                  <a:noFill/>
                </a:ln>
                <a:solidFill>
                  <a:srgbClr val="9900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7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&lt;</a:t>
            </a:r>
            <a:r>
              <a:rPr kumimoji="0" lang="en-US" sz="2700" b="0" i="0" u="none" strike="noStrike" kern="1200" cap="none" spc="0" normalizeH="0" baseline="0" noProof="0" dirty="0" err="1">
                <a:ln>
                  <a:noFill/>
                </a:ln>
                <a:solidFill>
                  <a:srgbClr val="9900FF"/>
                </a:solidFill>
                <a:effectLst/>
                <a:uLnTx/>
                <a:uFillTx/>
                <a:latin typeface="Calibri" panose="020F0502020204030204" pitchFamily="34" charset="0"/>
                <a:ea typeface="Calibri" panose="020F0502020204030204" pitchFamily="34" charset="0"/>
                <a:cs typeface="Calibri" panose="020F0502020204030204" pitchFamily="34" charset="0"/>
              </a:rPr>
              <a:t>boqer</a:t>
            </a:r>
            <a:r>
              <a:rPr kumimoji="0" lang="en-US" sz="27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&gt;</a:t>
            </a:r>
            <a:r>
              <a:rPr kumimoji="0" lang="en-US" sz="2700" b="0" i="0" u="none" strike="noStrike" kern="1200" cap="none" spc="0" normalizeH="0" baseline="0" noProof="0" dirty="0">
                <a:ln>
                  <a:noFill/>
                </a:ln>
                <a:solidFill>
                  <a:srgbClr val="9900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look upon, survey, look accurately or diligently (the root meaning)   </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990033"/>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look search examine</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990033"/>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the morning or morning light which </a:t>
            </a:r>
            <a:r>
              <a:rPr kumimoji="0" lang="en-US" sz="2400" b="0" i="1" u="dotted" strike="noStrike" kern="1200" cap="none" spc="0" normalizeH="0" baseline="0" noProof="0" dirty="0" err="1">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s</a:t>
            </a:r>
            <a:r>
              <a:rPr kumimoji="0" lang="en-US" sz="2400" b="0" i="1" strike="noStrike" kern="1200" cap="none" spc="0" normalizeH="0" baseline="0" noProof="0" dirty="0" err="1">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p</a:t>
            </a:r>
            <a:r>
              <a:rPr kumimoji="0" lang="en-US" sz="2400" b="0" i="1" u="dotted" strike="noStrike" kern="1200" cap="none" spc="0" normalizeH="0" baseline="0" noProof="0" dirty="0" err="1">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rin</a:t>
            </a:r>
            <a:r>
              <a:rPr kumimoji="0" lang="en-US" sz="2400" b="0" i="1" strike="noStrike" kern="1200" cap="none" spc="0" normalizeH="0" baseline="0" noProof="0" dirty="0" err="1">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g</a:t>
            </a:r>
            <a:r>
              <a:rPr kumimoji="0" lang="en-US" sz="2400" b="0" i="1" u="dotted" strike="noStrike" kern="1200" cap="none" spc="0" normalizeH="0" baseline="0" noProof="0" dirty="0" err="1">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eth</a:t>
            </a:r>
            <a:r>
              <a:rPr kumimoji="0" lang="en-US" sz="2400" b="0" i="1" strike="noStrike" kern="1200" cap="none" spc="0" normalizeH="0" baseline="0" noProof="0" dirty="0">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 f</a:t>
            </a:r>
            <a:r>
              <a:rPr kumimoji="0" lang="en-US" sz="2400" b="0" i="1" u="dotted" strike="noStrike" kern="1200" cap="none" spc="0" normalizeH="0" baseline="0" noProof="0" dirty="0">
                <a:ln>
                  <a:noFill/>
                </a:ln>
                <a:solidFill>
                  <a:srgbClr val="CC0099"/>
                </a:solidFill>
                <a:effectLst/>
                <a:uLnTx/>
                <a:uFill>
                  <a:solidFill>
                    <a:srgbClr val="000000"/>
                  </a:solidFill>
                </a:uFill>
                <a:latin typeface="Calibri" panose="020F0502020204030204" pitchFamily="34" charset="0"/>
                <a:ea typeface="Calibri" panose="020F0502020204030204" pitchFamily="34" charset="0"/>
                <a:cs typeface="Calibri" panose="020F0502020204030204" pitchFamily="34" charset="0"/>
              </a:rPr>
              <a:t>orth</a:t>
            </a:r>
            <a:r>
              <a:rPr kumimoji="0" lang="en-US" sz="24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 upon the earth,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(surveys or </a:t>
            </a:r>
            <a:r>
              <a:rPr kumimoji="0" lang="en-US" sz="2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searcheth</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out all things)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Gen 1:5.</a:t>
            </a:r>
            <a:r>
              <a:rPr kumimoji="0" lang="en-US" sz="24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990033"/>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 in </a:t>
            </a: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Luke 1:78</a:t>
            </a:r>
            <a:r>
              <a:rPr kumimoji="0" lang="en-US" sz="24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1"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it is said of the </a:t>
            </a:r>
            <a:r>
              <a:rPr kumimoji="0" lang="en-US" sz="2400" b="0" i="1"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Calibri" panose="020F0502020204030204" pitchFamily="34" charset="0"/>
              </a:rPr>
              <a:t>spiritual day-spring or dawn of the gospel day</a:t>
            </a:r>
            <a:endParaRPr kumimoji="0" lang="en-CA" sz="2400" b="0" i="0" strike="noStrike" kern="1200" cap="none" spc="0" normalizeH="0" baseline="0" noProof="0" dirty="0">
              <a:ln>
                <a:noFill/>
              </a:ln>
              <a:solidFill>
                <a:prstClr val="white"/>
              </a:solidFill>
              <a:effectLst/>
              <a:uLnTx/>
              <a:uFillTx/>
              <a:latin typeface="Calibri"/>
            </a:endParaRPr>
          </a:p>
        </p:txBody>
      </p:sp>
      <p:sp>
        <p:nvSpPr>
          <p:cNvPr id="4" name="Slide Number Placeholder 3"/>
          <p:cNvSpPr>
            <a:spLocks noGrp="1"/>
          </p:cNvSpPr>
          <p:nvPr>
            <p:ph type="sldNum" sz="quarter" idx="12"/>
          </p:nvPr>
        </p:nvSpPr>
        <p:spPr>
          <a:xfrm>
            <a:off x="9438409" y="650918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454C9-693C-4B68-AEF7-F33F1BD73953}" type="slidenum">
              <a:rPr kumimoji="0" lang="en-US"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52852" y="2119607"/>
            <a:ext cx="2857500" cy="1600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14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000">
              <a:schemeClr val="accent1">
                <a:lumMod val="60000"/>
                <a:lumOff val="40000"/>
              </a:schemeClr>
            </a:gs>
            <a:gs pos="34000">
              <a:schemeClr val="accent4">
                <a:lumMod val="20000"/>
                <a:lumOff val="80000"/>
              </a:schemeClr>
            </a:gs>
            <a:gs pos="64000">
              <a:srgbClr val="FF9900">
                <a:alpha val="35000"/>
              </a:srgbClr>
            </a:gs>
            <a:gs pos="100000">
              <a:srgbClr val="00B050">
                <a:alpha val="69000"/>
              </a:srgbClr>
            </a:gs>
          </a:gsLst>
          <a:lin ang="5400000" scaled="1"/>
        </a:gradFill>
        <a:effectLst/>
      </p:bgPr>
    </p:bg>
    <p:spTree>
      <p:nvGrpSpPr>
        <p:cNvPr id="1" name=""/>
        <p:cNvGrpSpPr/>
        <p:nvPr/>
      </p:nvGrpSpPr>
      <p:grpSpPr>
        <a:xfrm>
          <a:off x="0" y="0"/>
          <a:ext cx="0" cy="0"/>
          <a:chOff x="0" y="0"/>
          <a:chExt cx="0" cy="0"/>
        </a:xfrm>
      </p:grpSpPr>
      <p:pic>
        <p:nvPicPr>
          <p:cNvPr id="6" name="Picture 5" descr="C:\Users\Rae\Desktop\Daisy CCC website\English LG YCC - title slides\YCC-Cover-WIDE-Boqer-.jpg">
            <a:extLst>
              <a:ext uri="{FF2B5EF4-FFF2-40B4-BE49-F238E27FC236}">
                <a16:creationId xmlns:a16="http://schemas.microsoft.com/office/drawing/2014/main" xmlns="" id="{C37AB7AC-7EF6-422C-B5EC-ABC2BAC16C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507" y="733399"/>
            <a:ext cx="9711285" cy="54558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A066E27D-B895-4373-928F-F9CA1FE56734}"/>
              </a:ext>
            </a:extLst>
          </p:cNvPr>
          <p:cNvSpPr/>
          <p:nvPr/>
        </p:nvSpPr>
        <p:spPr>
          <a:xfrm>
            <a:off x="421208" y="77373"/>
            <a:ext cx="9772242" cy="6882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1" u="none" strike="noStrike" kern="1200" cap="none" spc="0" normalizeH="0" baseline="0" noProof="0" dirty="0">
                <a:ln>
                  <a:noFill/>
                </a:ln>
                <a:solidFill>
                  <a:srgbClr val="0000FF"/>
                </a:solidFill>
                <a:effectLst/>
                <a:uLnTx/>
                <a:uFillTx/>
                <a:latin typeface="Comic Sans MS" panose="030F0702030302020204" pitchFamily="66" charset="0"/>
              </a:rPr>
              <a:t>Yahuah’s End Time Message</a:t>
            </a:r>
            <a:r>
              <a:rPr kumimoji="0" lang="en-CA" sz="3200" b="0" i="1" u="none" strike="noStrike" kern="1200" cap="none" spc="0" normalizeH="0" baseline="0" noProof="0" dirty="0">
                <a:ln>
                  <a:noFill/>
                </a:ln>
                <a:solidFill>
                  <a:srgbClr val="7030A0"/>
                </a:solidFill>
                <a:effectLst/>
                <a:uLnTx/>
                <a:uFillTx/>
                <a:latin typeface="Comic Sans MS" panose="030F0702030302020204" pitchFamily="66" charset="0"/>
              </a:rPr>
              <a:t> </a:t>
            </a:r>
            <a:r>
              <a:rPr kumimoji="0" lang="en-CA" sz="3200" b="1" i="1" u="none" strike="noStrike" kern="1200" cap="none" spc="0" normalizeH="0" baseline="0" noProof="0" dirty="0">
                <a:ln>
                  <a:noFill/>
                </a:ln>
                <a:solidFill>
                  <a:srgbClr val="7030A0"/>
                </a:solidFill>
                <a:effectLst/>
                <a:uLnTx/>
                <a:uFillTx/>
                <a:latin typeface="Comic Sans MS" panose="030F0702030302020204" pitchFamily="66" charset="0"/>
              </a:rPr>
              <a:t>from 1</a:t>
            </a:r>
            <a:r>
              <a:rPr kumimoji="0" lang="en-CA" sz="3200" b="1" i="1" u="none" strike="noStrike" kern="1200" cap="none" spc="0" normalizeH="0" baseline="30000" noProof="0" dirty="0">
                <a:ln>
                  <a:noFill/>
                </a:ln>
                <a:solidFill>
                  <a:srgbClr val="7030A0"/>
                </a:solidFill>
                <a:effectLst/>
                <a:uLnTx/>
                <a:uFillTx/>
                <a:latin typeface="Comic Sans MS" panose="030F0702030302020204" pitchFamily="66" charset="0"/>
              </a:rPr>
              <a:t>st</a:t>
            </a:r>
            <a:r>
              <a:rPr lang="en-CA" sz="3200" b="1" i="1" dirty="0">
                <a:solidFill>
                  <a:srgbClr val="7030A0"/>
                </a:solidFill>
                <a:latin typeface="Comic Sans MS" panose="030F0702030302020204" pitchFamily="66" charset="0"/>
              </a:rPr>
              <a:t> </a:t>
            </a:r>
            <a:r>
              <a:rPr kumimoji="0" lang="en-CA" sz="3200" b="1" i="1" u="none" strike="noStrike" kern="1200" cap="none" spc="0" normalizeH="0" baseline="0" noProof="0" dirty="0">
                <a:ln>
                  <a:noFill/>
                </a:ln>
                <a:solidFill>
                  <a:srgbClr val="7030A0"/>
                </a:solidFill>
                <a:effectLst/>
                <a:uLnTx/>
                <a:uFillTx/>
                <a:latin typeface="Comic Sans MS" panose="030F0702030302020204" pitchFamily="66" charset="0"/>
              </a:rPr>
              <a:t>Samuel 5 </a:t>
            </a:r>
          </a:p>
        </p:txBody>
      </p:sp>
      <p:sp>
        <p:nvSpPr>
          <p:cNvPr id="5" name="Rectangle 4">
            <a:extLst>
              <a:ext uri="{FF2B5EF4-FFF2-40B4-BE49-F238E27FC236}">
                <a16:creationId xmlns:a16="http://schemas.microsoft.com/office/drawing/2014/main" xmlns="" id="{D8081CCF-4828-400C-94A5-4A2AF75ED255}"/>
              </a:ext>
            </a:extLst>
          </p:cNvPr>
          <p:cNvSpPr/>
          <p:nvPr/>
        </p:nvSpPr>
        <p:spPr>
          <a:xfrm>
            <a:off x="4997421" y="1187095"/>
            <a:ext cx="4608747" cy="954107"/>
          </a:xfrm>
          <a:prstGeom prst="rect">
            <a:avLst/>
          </a:prstGeom>
        </p:spPr>
        <p:txBody>
          <a:bodyPr wrap="square">
            <a:spAutoFit/>
          </a:bodyPr>
          <a:lstStyle/>
          <a:p>
            <a:pPr algn="ctr"/>
            <a:r>
              <a:rPr lang="en-US" sz="2800" b="1" spc="50" dirty="0">
                <a:ln w="13500">
                  <a:solidFill>
                    <a:srgbClr val="00C6BB">
                      <a:shade val="2500"/>
                      <a:alpha val="6500"/>
                    </a:srgbClr>
                  </a:solidFill>
                  <a:prstDash val="solid"/>
                </a:ln>
                <a:solidFill>
                  <a:srgbClr val="00C6BB">
                    <a:tint val="3000"/>
                    <a:alpha val="95000"/>
                  </a:srgbClr>
                </a:solidFill>
                <a:effectLst>
                  <a:innerShdw blurRad="50900" dist="38500" dir="13500000">
                    <a:srgbClr val="000000">
                      <a:alpha val="60000"/>
                    </a:srgbClr>
                  </a:innerShdw>
                </a:effectLst>
                <a:latin typeface="Segoe Print" pitchFamily="2" charset="0"/>
              </a:rPr>
              <a:t>Date:  ~1141 BC – or 350 years </a:t>
            </a:r>
            <a:r>
              <a:rPr lang="en-US" sz="2800" b="1" u="sng" spc="50" dirty="0">
                <a:ln w="13500">
                  <a:solidFill>
                    <a:srgbClr val="00C6BB">
                      <a:shade val="2500"/>
                      <a:alpha val="6500"/>
                    </a:srgbClr>
                  </a:solidFill>
                  <a:prstDash val="solid"/>
                </a:ln>
                <a:solidFill>
                  <a:srgbClr val="00C6BB">
                    <a:tint val="3000"/>
                    <a:alpha val="95000"/>
                  </a:srgbClr>
                </a:solidFill>
                <a:effectLst>
                  <a:innerShdw blurRad="50900" dist="38500" dir="13500000">
                    <a:srgbClr val="000000">
                      <a:alpha val="60000"/>
                    </a:srgbClr>
                  </a:innerShdw>
                </a:effectLst>
                <a:latin typeface="Segoe Print" pitchFamily="2" charset="0"/>
              </a:rPr>
              <a:t>after</a:t>
            </a:r>
            <a:r>
              <a:rPr lang="en-US" sz="2800" b="1" spc="50" dirty="0">
                <a:ln w="13500">
                  <a:solidFill>
                    <a:srgbClr val="00C6BB">
                      <a:shade val="2500"/>
                      <a:alpha val="6500"/>
                    </a:srgbClr>
                  </a:solidFill>
                  <a:prstDash val="solid"/>
                </a:ln>
                <a:solidFill>
                  <a:srgbClr val="00C6BB">
                    <a:tint val="3000"/>
                    <a:alpha val="95000"/>
                  </a:srgbClr>
                </a:solidFill>
                <a:effectLst>
                  <a:innerShdw blurRad="50900" dist="38500" dir="13500000">
                    <a:srgbClr val="000000">
                      <a:alpha val="60000"/>
                    </a:srgbClr>
                  </a:innerShdw>
                </a:effectLst>
                <a:latin typeface="Segoe Print" pitchFamily="2" charset="0"/>
              </a:rPr>
              <a:t> Moses</a:t>
            </a:r>
            <a:endParaRPr lang="en-US" b="1" spc="50" dirty="0">
              <a:ln w="13500">
                <a:solidFill>
                  <a:srgbClr val="00C6BB">
                    <a:shade val="2500"/>
                    <a:alpha val="6500"/>
                  </a:srgbClr>
                </a:solidFill>
                <a:prstDash val="solid"/>
              </a:ln>
              <a:solidFill>
                <a:srgbClr val="00C6BB">
                  <a:tint val="3000"/>
                  <a:alpha val="95000"/>
                </a:srgbClr>
              </a:solidFill>
              <a:effectLst>
                <a:innerShdw blurRad="50900" dist="38500" dir="13500000">
                  <a:srgbClr val="000000">
                    <a:alpha val="60000"/>
                  </a:srgbClr>
                </a:innerShdw>
              </a:effectLst>
              <a:latin typeface="Segoe Print" pitchFamily="2" charset="0"/>
            </a:endParaRPr>
          </a:p>
        </p:txBody>
      </p:sp>
      <p:sp>
        <p:nvSpPr>
          <p:cNvPr id="8" name="Slide Number Placeholder 3">
            <a:extLst>
              <a:ext uri="{FF2B5EF4-FFF2-40B4-BE49-F238E27FC236}">
                <a16:creationId xmlns:a16="http://schemas.microsoft.com/office/drawing/2014/main" xmlns="" id="{23F1C655-FEF8-48E6-AEFD-CB7110177EB3}"/>
              </a:ext>
            </a:extLst>
          </p:cNvPr>
          <p:cNvSpPr>
            <a:spLocks noGrp="1"/>
          </p:cNvSpPr>
          <p:nvPr>
            <p:ph type="sldNum" sz="quarter" idx="12"/>
          </p:nvPr>
        </p:nvSpPr>
        <p:spPr>
          <a:xfrm>
            <a:off x="11830714" y="6482858"/>
            <a:ext cx="361286" cy="37514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chemeClr val="tx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dirty="0">
              <a:ln>
                <a:noFill/>
              </a:ln>
              <a:solidFill>
                <a:schemeClr val="tx1"/>
              </a:solidFill>
              <a:effectLst/>
              <a:uLnTx/>
              <a:uFillTx/>
              <a:latin typeface="Century Gothic"/>
              <a:ea typeface="+mn-ea"/>
              <a:cs typeface="+mn-cs"/>
            </a:endParaRPr>
          </a:p>
        </p:txBody>
      </p:sp>
      <p:pic>
        <p:nvPicPr>
          <p:cNvPr id="9" name="Picture 2" descr="C:\Users\Rae\Desktop\dagon 3.jpg">
            <a:extLst>
              <a:ext uri="{FF2B5EF4-FFF2-40B4-BE49-F238E27FC236}">
                <a16:creationId xmlns:a16="http://schemas.microsoft.com/office/drawing/2014/main" xmlns="" id="{9B2879C0-4347-432B-B498-461C5D7742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355164" flipH="1">
            <a:off x="9633833" y="1525119"/>
            <a:ext cx="2090513" cy="19777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2" descr="C:\Users\Rae\Desktop\joseph egyp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76316" y="3725522"/>
            <a:ext cx="2376946" cy="2453027"/>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25730" y="6201370"/>
            <a:ext cx="11818620" cy="64633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cap="none" spc="0" dirty="0">
                <a:ln w="12700" cmpd="sng">
                  <a:solidFill>
                    <a:schemeClr val="accent4"/>
                  </a:solidFill>
                  <a:prstDash val="solid"/>
                </a:ln>
                <a:solidFill>
                  <a:schemeClr val="accent4">
                    <a:lumMod val="50000"/>
                  </a:schemeClr>
                </a:solidFill>
                <a:effectLst/>
                <a:latin typeface="Comic Sans MS" panose="030F0702030302020204" pitchFamily="66" charset="0"/>
              </a:rPr>
              <a:t>What does a Dagon study have to do with </a:t>
            </a:r>
            <a:r>
              <a:rPr lang="en-US" sz="3600" b="1" cap="none" spc="0" dirty="0" err="1">
                <a:ln w="12700" cmpd="sng">
                  <a:solidFill>
                    <a:schemeClr val="accent4"/>
                  </a:solidFill>
                  <a:prstDash val="solid"/>
                </a:ln>
                <a:solidFill>
                  <a:schemeClr val="accent4">
                    <a:lumMod val="50000"/>
                  </a:schemeClr>
                </a:solidFill>
                <a:effectLst/>
                <a:latin typeface="Comic Sans MS" panose="030F0702030302020204" pitchFamily="66" charset="0"/>
              </a:rPr>
              <a:t>Yoseph</a:t>
            </a:r>
            <a:r>
              <a:rPr lang="en-US" sz="3600" b="1" cap="none" spc="0" dirty="0">
                <a:ln w="12700" cmpd="sng">
                  <a:solidFill>
                    <a:schemeClr val="accent4"/>
                  </a:solidFill>
                  <a:prstDash val="solid"/>
                </a:ln>
                <a:solidFill>
                  <a:schemeClr val="accent4">
                    <a:lumMod val="50000"/>
                  </a:schemeClr>
                </a:solidFill>
                <a:effectLst/>
                <a:latin typeface="Comic Sans MS" panose="030F0702030302020204" pitchFamily="66" charset="0"/>
              </a:rPr>
              <a:t>?</a:t>
            </a:r>
          </a:p>
        </p:txBody>
      </p:sp>
    </p:spTree>
    <p:extLst>
      <p:ext uri="{BB962C8B-B14F-4D97-AF65-F5344CB8AC3E}">
        <p14:creationId xmlns:p14="http://schemas.microsoft.com/office/powerpoint/2010/main" val="26658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53" presetClass="entr" presetSubtype="16"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1500" fill="hold"/>
                                        <p:tgtEl>
                                          <p:spTgt spid="10"/>
                                        </p:tgtEl>
                                        <p:attrNameLst>
                                          <p:attrName>ppt_w</p:attrName>
                                        </p:attrNameLst>
                                      </p:cBhvr>
                                      <p:tavLst>
                                        <p:tav tm="0">
                                          <p:val>
                                            <p:fltVal val="0"/>
                                          </p:val>
                                        </p:tav>
                                        <p:tav tm="100000">
                                          <p:val>
                                            <p:strVal val="#ppt_w"/>
                                          </p:val>
                                        </p:tav>
                                      </p:tavLst>
                                    </p:anim>
                                    <p:anim calcmode="lin" valueType="num">
                                      <p:cBhvr>
                                        <p:cTn id="11" dur="1500" fill="hold"/>
                                        <p:tgtEl>
                                          <p:spTgt spid="10"/>
                                        </p:tgtEl>
                                        <p:attrNameLst>
                                          <p:attrName>ppt_h</p:attrName>
                                        </p:attrNameLst>
                                      </p:cBhvr>
                                      <p:tavLst>
                                        <p:tav tm="0">
                                          <p:val>
                                            <p:fltVal val="0"/>
                                          </p:val>
                                        </p:tav>
                                        <p:tav tm="100000">
                                          <p:val>
                                            <p:strVal val="#ppt_h"/>
                                          </p:val>
                                        </p:tav>
                                      </p:tavLst>
                                    </p:anim>
                                    <p:animEffect transition="in" filter="fade">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50000">
              <a:srgbClr val="E2FD59">
                <a:alpha val="47000"/>
              </a:srgbClr>
            </a:gs>
            <a:gs pos="100000">
              <a:srgbClr val="CC00FF">
                <a:alpha val="14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46" y="154546"/>
            <a:ext cx="11835685" cy="4708399"/>
          </a:xfrm>
        </p:spPr>
        <p:txBody>
          <a:bodyPr>
            <a:normAutofit/>
          </a:bodyPr>
          <a:lstStyle/>
          <a:p>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200" b="1" i="1" dirty="0">
                <a:solidFill>
                  <a:srgbClr val="CC0099"/>
                </a:solidFill>
                <a:latin typeface="Calibri" panose="020F0502020204030204" pitchFamily="34" charset="0"/>
                <a:ea typeface="Calibri" panose="020F0502020204030204" pitchFamily="34" charset="0"/>
                <a:cs typeface="Calibri" panose="020F0502020204030204" pitchFamily="34" charset="0"/>
              </a:rPr>
              <a:t/>
            </a:r>
            <a:br>
              <a:rPr lang="en-US" sz="2200" b="1" i="1" dirty="0">
                <a:solidFill>
                  <a:srgbClr val="CC0099"/>
                </a:solidFill>
                <a:latin typeface="Calibri" panose="020F0502020204030204" pitchFamily="34" charset="0"/>
                <a:ea typeface="Calibri" panose="020F0502020204030204" pitchFamily="34" charset="0"/>
                <a:cs typeface="Calibri" panose="020F0502020204030204" pitchFamily="34" charset="0"/>
              </a:rPr>
            </a:br>
            <a:endParaRPr lang="en-US" dirty="0">
              <a:solidFill>
                <a:srgbClr val="FF0000"/>
              </a:solidFill>
            </a:endParaRPr>
          </a:p>
        </p:txBody>
      </p:sp>
      <p:sp>
        <p:nvSpPr>
          <p:cNvPr id="3" name="Rectangle 2"/>
          <p:cNvSpPr/>
          <p:nvPr/>
        </p:nvSpPr>
        <p:spPr>
          <a:xfrm>
            <a:off x="166253" y="295483"/>
            <a:ext cx="11793681" cy="3593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r>
              <a:rPr lang="en-US" sz="3200" i="1" dirty="0">
                <a:solidFill>
                  <a:srgbClr val="008080"/>
                </a:solidFill>
                <a:latin typeface="Georgia" panose="02040502050405020303" pitchFamily="18" charset="0"/>
                <a:ea typeface="Calibri" panose="020F0502020204030204" pitchFamily="34" charset="0"/>
                <a:cs typeface="Times New Roman" panose="02020603050405020304" pitchFamily="18" charset="0"/>
              </a:rPr>
              <a:t>Hebrew and English Lexicon of the Old Testament </a:t>
            </a:r>
            <a:r>
              <a:rPr lang="en-US" sz="4400" dirty="0">
                <a:solidFill>
                  <a:srgbClr val="CC00FF"/>
                </a:solidFill>
                <a:latin typeface="Georgia" panose="02040502050405020303" pitchFamily="18" charset="0"/>
                <a:ea typeface="Calibri" panose="020F0502020204030204" pitchFamily="34" charset="0"/>
                <a:cs typeface="Times New Roman" panose="02020603050405020304" pitchFamily="18" charset="0"/>
              </a:rPr>
              <a:t>	</a:t>
            </a:r>
            <a:br>
              <a:rPr lang="en-US" sz="4400" dirty="0">
                <a:solidFill>
                  <a:srgbClr val="CC00FF"/>
                </a:solidFill>
                <a:latin typeface="Georgia" panose="02040502050405020303" pitchFamily="18" charset="0"/>
                <a:ea typeface="Calibri" panose="020F0502020204030204" pitchFamily="34" charset="0"/>
                <a:cs typeface="Times New Roman" panose="02020603050405020304" pitchFamily="18" charset="0"/>
              </a:rPr>
            </a:br>
            <a:r>
              <a:rPr lang="en-US" dirty="0">
                <a:solidFill>
                  <a:prstClr val="black">
                    <a:lumMod val="95000"/>
                    <a:lumOff val="5000"/>
                  </a:prstClr>
                </a:solidFill>
                <a:ea typeface="Calibri" panose="020F0502020204030204" pitchFamily="34" charset="0"/>
                <a:cs typeface="Times New Roman" panose="02020603050405020304" pitchFamily="18" charset="0"/>
              </a:rPr>
              <a:t>	Based on the Lexicon of William </a:t>
            </a:r>
            <a:r>
              <a:rPr lang="en-US" dirty="0" err="1">
                <a:solidFill>
                  <a:prstClr val="black">
                    <a:lumMod val="95000"/>
                    <a:lumOff val="5000"/>
                  </a:prstClr>
                </a:solidFill>
                <a:ea typeface="Calibri" panose="020F0502020204030204" pitchFamily="34" charset="0"/>
                <a:cs typeface="Times New Roman" panose="02020603050405020304" pitchFamily="18" charset="0"/>
              </a:rPr>
              <a:t>Gesenius</a:t>
            </a:r>
            <a:r>
              <a:rPr lang="en-US" dirty="0">
                <a:solidFill>
                  <a:prstClr val="black">
                    <a:lumMod val="95000"/>
                    <a:lumOff val="5000"/>
                  </a:prstClr>
                </a:solidFill>
                <a:ea typeface="Calibri" panose="020F0502020204030204" pitchFamily="34" charset="0"/>
                <a:cs typeface="Times New Roman" panose="02020603050405020304" pitchFamily="18" charset="0"/>
              </a:rPr>
              <a:t>,  translated by Edward Robinson   (1906)</a:t>
            </a:r>
            <a:br>
              <a:rPr lang="en-US" dirty="0">
                <a:solidFill>
                  <a:prstClr val="black">
                    <a:lumMod val="95000"/>
                    <a:lumOff val="5000"/>
                  </a:prstClr>
                </a:solidFill>
                <a:ea typeface="Calibri" panose="020F0502020204030204" pitchFamily="34" charset="0"/>
                <a:cs typeface="Times New Roman" panose="02020603050405020304" pitchFamily="18" charset="0"/>
              </a:rPr>
            </a:br>
            <a:r>
              <a:rPr lang="en-US" sz="2800" dirty="0">
                <a:solidFill>
                  <a:prstClr val="black">
                    <a:lumMod val="95000"/>
                    <a:lumOff val="5000"/>
                  </a:prstClr>
                </a:solidFill>
                <a:ea typeface="+mj-ea"/>
                <a:cs typeface="+mj-cs"/>
              </a:rPr>
              <a:t>Morning - </a:t>
            </a:r>
            <a:r>
              <a:rPr lang="en-US" sz="29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ב</a:t>
            </a:r>
            <a:r>
              <a:rPr lang="en-US" sz="16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ק</a:t>
            </a:r>
            <a:r>
              <a:rPr lang="en-US" sz="1600" baseline="-250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ר</a:t>
            </a:r>
            <a:r>
              <a:rPr lang="en-US" sz="3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noFill/>
                <a:latin typeface="Calibri" panose="020F0502020204030204" pitchFamily="34" charset="0"/>
                <a:ea typeface="Calibri" panose="020F0502020204030204" pitchFamily="34" charset="0"/>
                <a:cs typeface="Calibri" panose="020F0502020204030204" pitchFamily="34" charset="0"/>
              </a:rPr>
              <a:t>.</a:t>
            </a: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&lt;</a:t>
            </a:r>
            <a:r>
              <a:rPr lang="en-US" sz="2800" dirty="0" err="1">
                <a:solidFill>
                  <a:srgbClr val="CC00FF"/>
                </a:solidFill>
                <a:latin typeface="Calibri" panose="020F0502020204030204" pitchFamily="34" charset="0"/>
                <a:ea typeface="Calibri" panose="020F0502020204030204" pitchFamily="34" charset="0"/>
                <a:cs typeface="Calibri" panose="020F0502020204030204" pitchFamily="34" charset="0"/>
              </a:rPr>
              <a:t>boqer</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&gt;</a:t>
            </a:r>
            <a:b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br>
            <a:r>
              <a:rPr lang="en-US" sz="2800" b="1" i="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split,</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 penetrate as the dawn the darkness, </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light through cloud rifts, </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morning, </a:t>
            </a:r>
            <a:r>
              <a:rPr lang="en-US" sz="2800" b="1"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end of night, </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coming of dawn even daylight, </a:t>
            </a:r>
            <a:r>
              <a:rPr lang="en-US" sz="2800" b="1" i="1" dirty="0">
                <a:solidFill>
                  <a:srgbClr val="CC66FF"/>
                </a:solidFill>
                <a:latin typeface="Calibri" panose="020F0502020204030204" pitchFamily="34" charset="0"/>
                <a:ea typeface="Calibri" panose="020F0502020204030204" pitchFamily="34" charset="0"/>
                <a:cs typeface="Calibri" panose="020F0502020204030204" pitchFamily="34" charset="0"/>
              </a:rPr>
              <a:t>turn of the morning, </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beginning of day, </a:t>
            </a:r>
            <a:r>
              <a:rPr lang="en-US" sz="2800" b="1" i="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coming of sunrise, </a:t>
            </a:r>
            <a:r>
              <a:rPr lang="en-US" sz="2800" b="1" i="1" dirty="0">
                <a:solidFill>
                  <a:srgbClr val="0070C0"/>
                </a:solidFill>
                <a:latin typeface="Calibri" panose="020F0502020204030204" pitchFamily="34" charset="0"/>
                <a:ea typeface="Calibri" panose="020F0502020204030204" pitchFamily="34" charset="0"/>
                <a:cs typeface="Calibri" panose="020F0502020204030204" pitchFamily="34" charset="0"/>
              </a:rPr>
              <a:t>time of prayer, </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morrow, </a:t>
            </a:r>
            <a:r>
              <a:rPr lang="en-US" sz="2800" b="1" i="1" dirty="0">
                <a:solidFill>
                  <a:srgbClr val="00B0F0"/>
                </a:solidFill>
                <a:latin typeface="Calibri" panose="020F0502020204030204" pitchFamily="34" charset="0"/>
                <a:ea typeface="Calibri" panose="020F0502020204030204" pitchFamily="34" charset="0"/>
                <a:cs typeface="Calibri" panose="020F0502020204030204" pitchFamily="34" charset="0"/>
              </a:rPr>
              <a:t>next day, </a:t>
            </a:r>
            <a:r>
              <a:rPr lang="en-US" sz="2800" b="1" i="1" dirty="0">
                <a:solidFill>
                  <a:srgbClr val="FF00FF"/>
                </a:solidFill>
                <a:latin typeface="Calibri" panose="020F0502020204030204" pitchFamily="34" charset="0"/>
                <a:ea typeface="Calibri" panose="020F0502020204030204" pitchFamily="34" charset="0"/>
                <a:cs typeface="Calibri" panose="020F0502020204030204" pitchFamily="34" charset="0"/>
              </a:rPr>
              <a:t>tomorrow morning, </a:t>
            </a:r>
            <a:r>
              <a:rPr lang="en-US" sz="2800" dirty="0">
                <a:solidFill>
                  <a:srgbClr val="FF00FF"/>
                </a:solidFill>
                <a:latin typeface="Calibri" panose="020F0502020204030204" pitchFamily="34" charset="0"/>
                <a:ea typeface="Calibri" panose="020F0502020204030204" pitchFamily="34" charset="0"/>
                <a:cs typeface="Calibri" panose="020F0502020204030204" pitchFamily="34" charset="0"/>
              </a:rPr>
              <a:t/>
            </a:r>
            <a:br>
              <a:rPr lang="en-US" sz="2800" dirty="0">
                <a:solidFill>
                  <a:srgbClr val="FF00FF"/>
                </a:solidFill>
                <a:latin typeface="Calibri" panose="020F0502020204030204" pitchFamily="34" charset="0"/>
                <a:ea typeface="Calibri" panose="020F0502020204030204" pitchFamily="34" charset="0"/>
                <a:cs typeface="Calibri" panose="020F0502020204030204" pitchFamily="34" charset="0"/>
              </a:rPr>
            </a:b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inquire, </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seek, </a:t>
            </a:r>
            <a:r>
              <a:rPr lang="en-US" sz="2800" b="1" i="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divide,</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 discern, slit, rip, </a:t>
            </a:r>
            <a:r>
              <a:rPr lang="en-US" sz="2800" b="1" i="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distinguish,</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cattle, ox, herd, </a:t>
            </a:r>
            <a:r>
              <a:rPr lang="en-US" sz="2800" b="1" i="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ploughing</a:t>
            </a:r>
            <a:r>
              <a:rPr lang="en-US" sz="2800" b="1" i="1" dirty="0">
                <a:solidFill>
                  <a:srgbClr val="CC0099"/>
                </a:solidFill>
                <a:latin typeface="Calibri" panose="020F0502020204030204" pitchFamily="34" charset="0"/>
                <a:ea typeface="Calibri" panose="020F0502020204030204" pitchFamily="34" charset="0"/>
                <a:cs typeface="Calibri" panose="020F0502020204030204" pitchFamily="34" charset="0"/>
              </a:rPr>
              <a:t> </a:t>
            </a:r>
            <a:endParaRPr lang="en-CA" sz="2800" dirty="0"/>
          </a:p>
        </p:txBody>
      </p:sp>
      <p:sp>
        <p:nvSpPr>
          <p:cNvPr id="4" name="Rectangle 3"/>
          <p:cNvSpPr/>
          <p:nvPr/>
        </p:nvSpPr>
        <p:spPr>
          <a:xfrm>
            <a:off x="124687" y="4053610"/>
            <a:ext cx="11876811" cy="258733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In this source there are </a:t>
            </a:r>
            <a:r>
              <a:rPr lang="en-US" sz="2800" u="sng"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MANY</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textual references for these definitions.  </a:t>
            </a:r>
            <a:b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b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Once again we see the dividing concept that distinguishes one identity from another.  Each weekly cycle is terminated by the arrival of the dawn’s rays of light, and the new weekly cycle is ushered in, enveloped with </a:t>
            </a:r>
            <a:r>
              <a:rPr lang="en-US" sz="2800" b="1" dirty="0">
                <a:solidFill>
                  <a:prstClr val="black">
                    <a:lumMod val="95000"/>
                    <a:lumOff val="5000"/>
                  </a:prstClr>
                </a:solidFill>
                <a:effectLst>
                  <a:glow rad="127000">
                    <a:srgbClr val="FFFF00"/>
                  </a:glow>
                </a:effectLst>
                <a:latin typeface="Calibri" panose="020F0502020204030204" pitchFamily="34" charset="0"/>
                <a:ea typeface="Calibri" panose="020F0502020204030204" pitchFamily="34" charset="0"/>
                <a:cs typeface="Calibri" panose="020F0502020204030204" pitchFamily="34" charset="0"/>
              </a:rPr>
              <a:t>LIGHT.  </a:t>
            </a:r>
            <a:br>
              <a:rPr lang="en-US" sz="2800" b="1" dirty="0">
                <a:solidFill>
                  <a:prstClr val="black">
                    <a:lumMod val="95000"/>
                    <a:lumOff val="5000"/>
                  </a:prstClr>
                </a:solidFill>
                <a:effectLst>
                  <a:glow rad="127000">
                    <a:srgbClr val="FFFF00"/>
                  </a:glow>
                </a:effectLst>
                <a:latin typeface="Calibri" panose="020F0502020204030204" pitchFamily="34" charset="0"/>
                <a:ea typeface="Calibri" panose="020F0502020204030204" pitchFamily="34" charset="0"/>
                <a:cs typeface="Calibri" panose="020F0502020204030204" pitchFamily="34" charset="0"/>
              </a:rPr>
            </a:b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The deep inferences of </a:t>
            </a:r>
            <a:r>
              <a:rPr lang="en-US" sz="2800" b="1" dirty="0">
                <a:solidFill>
                  <a:prstClr val="black">
                    <a:lumMod val="95000"/>
                    <a:lumOff val="5000"/>
                  </a:prstClr>
                </a:solidFill>
                <a:effectLst>
                  <a:glow rad="127000">
                    <a:srgbClr val="FFFF00"/>
                  </a:glow>
                </a:effectLst>
                <a:latin typeface="Calibri" panose="020F0502020204030204" pitchFamily="34" charset="0"/>
                <a:ea typeface="Calibri" panose="020F0502020204030204" pitchFamily="34" charset="0"/>
                <a:cs typeface="Calibri" panose="020F0502020204030204" pitchFamily="34" charset="0"/>
              </a:rPr>
              <a:t>LIGHT</a:t>
            </a:r>
            <a:r>
              <a:rPr lang="en-US" sz="2800"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is a very extensive topic. </a:t>
            </a:r>
            <a:endParaRPr lang="en-CA" sz="2800" dirty="0"/>
          </a:p>
        </p:txBody>
      </p:sp>
      <p:sp>
        <p:nvSpPr>
          <p:cNvPr id="5" name="Slide Number Placeholder 4"/>
          <p:cNvSpPr>
            <a:spLocks noGrp="1"/>
          </p:cNvSpPr>
          <p:nvPr>
            <p:ph type="sldNum" sz="quarter" idx="12"/>
          </p:nvPr>
        </p:nvSpPr>
        <p:spPr>
          <a:xfrm>
            <a:off x="9216734" y="6440921"/>
            <a:ext cx="2743200" cy="365125"/>
          </a:xfrm>
        </p:spPr>
        <p:txBody>
          <a:bodyPr/>
          <a:lstStyle/>
          <a:p>
            <a:fld id="{79D454C9-693C-4B68-AEF7-F33F1BD73953}" type="slidenum">
              <a:rPr lang="en-US" sz="1400" b="1" smtClean="0">
                <a:solidFill>
                  <a:schemeClr val="tx1"/>
                </a:solidFill>
              </a:rPr>
              <a:t>30</a:t>
            </a:fld>
            <a:endParaRPr lang="en-US" sz="1400" b="1" dirty="0">
              <a:solidFill>
                <a:schemeClr val="tx1"/>
              </a:solidFill>
            </a:endParaRPr>
          </a:p>
        </p:txBody>
      </p:sp>
    </p:spTree>
    <p:extLst>
      <p:ext uri="{BB962C8B-B14F-4D97-AF65-F5344CB8AC3E}">
        <p14:creationId xmlns:p14="http://schemas.microsoft.com/office/powerpoint/2010/main" val="10344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90"/>
                                          </p:val>
                                        </p:tav>
                                        <p:tav tm="100000">
                                          <p:val>
                                            <p:fltVal val="0"/>
                                          </p:val>
                                        </p:tav>
                                      </p:tavLst>
                                    </p:anim>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425" y="141669"/>
            <a:ext cx="11835685" cy="6716332"/>
          </a:xfrm>
        </p:spPr>
        <p:txBody>
          <a:bodyPr anchor="t">
            <a:normAutofit/>
          </a:bodyPr>
          <a:lstStyle/>
          <a:p>
            <a:pPr>
              <a:spcAft>
                <a:spcPts val="1800"/>
              </a:spcAft>
            </a:pPr>
            <a:r>
              <a:rPr lang="en-US" sz="2400" dirty="0">
                <a:solidFill>
                  <a:srgbClr val="00B0F0"/>
                </a:solidFill>
                <a:latin typeface="Georgia" panose="02040502050405020303" pitchFamily="18" charset="0"/>
              </a:rPr>
              <a:t/>
            </a:r>
            <a:br>
              <a:rPr lang="en-US" sz="24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dirty="0">
                <a:solidFill>
                  <a:srgbClr val="00B0F0"/>
                </a:solidFill>
                <a:latin typeface="Georgia" panose="02040502050405020303" pitchFamily="18" charset="0"/>
              </a:rPr>
              <a:t/>
            </a:r>
            <a:br>
              <a:rPr lang="en-US" sz="1000" dirty="0">
                <a:solidFill>
                  <a:srgbClr val="00B0F0"/>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r>
              <a:rPr lang="en-US" sz="1000" b="1" i="1" dirty="0">
                <a:solidFill>
                  <a:schemeClr val="tx1">
                    <a:lumMod val="95000"/>
                    <a:lumOff val="5000"/>
                  </a:schemeClr>
                </a:solidFill>
                <a:latin typeface="Georgia" panose="02040502050405020303" pitchFamily="18" charset="0"/>
              </a:rPr>
              <a:t/>
            </a:r>
            <a:br>
              <a:rPr lang="en-US" sz="1000" b="1" i="1" dirty="0">
                <a:solidFill>
                  <a:schemeClr val="tx1">
                    <a:lumMod val="95000"/>
                    <a:lumOff val="5000"/>
                  </a:schemeClr>
                </a:solidFill>
                <a:latin typeface="Georgia" panose="02040502050405020303" pitchFamily="18" charset="0"/>
              </a:rPr>
            </a:br>
            <a:endParaRPr lang="en-US" sz="2400" b="1" i="1" dirty="0">
              <a:solidFill>
                <a:srgbClr val="00B0F0"/>
              </a:solidFill>
              <a:latin typeface="+mn-lt"/>
            </a:endParaRPr>
          </a:p>
        </p:txBody>
      </p:sp>
      <p:sp>
        <p:nvSpPr>
          <p:cNvPr id="3" name="Rectangle 2"/>
          <p:cNvSpPr/>
          <p:nvPr/>
        </p:nvSpPr>
        <p:spPr>
          <a:xfrm>
            <a:off x="155862" y="249382"/>
            <a:ext cx="11907983"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When </a:t>
            </a:r>
            <a:r>
              <a:rPr kumimoji="0" lang="en-US" sz="2800" b="1" i="0" u="none" strike="noStrike" kern="1200" cap="none" spc="0" normalizeH="0" baseline="0" noProof="0" dirty="0">
                <a:ln>
                  <a:noFill/>
                </a:ln>
                <a:solidFill>
                  <a:srgbClr val="0000CC"/>
                </a:solidFill>
                <a:effectLst/>
                <a:uLnTx/>
                <a:uFillTx/>
                <a:latin typeface="Calibri"/>
                <a:ea typeface="+mn-ea"/>
                <a:cs typeface="+mn-cs"/>
              </a:rPr>
              <a:t>Yahuah</a:t>
            </a:r>
            <a:r>
              <a:rPr kumimoji="0" lang="en-US" sz="2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preserved the Hebrew nation in Egypt what presence did He use?</a:t>
            </a:r>
          </a:p>
          <a:p>
            <a:pPr marL="640080" marR="0" lvl="0" indent="-64008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8080"/>
                </a:solidFill>
                <a:effectLst/>
                <a:uLnTx/>
                <a:uFillTx/>
                <a:latin typeface="Georgia" panose="02040502050405020303" pitchFamily="18" charset="0"/>
                <a:ea typeface="+mn-ea"/>
                <a:cs typeface="+mn-cs"/>
              </a:rPr>
              <a:t>Ex 10:23</a:t>
            </a: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They did not see one another, nor did anyone rise from his place for three days, while all the children of </a:t>
            </a:r>
            <a:r>
              <a:rPr kumimoji="0" lang="en-US" sz="2800" b="0" i="0" u="none" strike="noStrike" kern="1200" cap="none" spc="0" normalizeH="0" baseline="0" noProof="0" dirty="0" err="1">
                <a:ln>
                  <a:noFill/>
                </a:ln>
                <a:solidFill>
                  <a:srgbClr val="ED7D31">
                    <a:lumMod val="75000"/>
                  </a:srgbClr>
                </a:solidFill>
                <a:effectLst/>
                <a:uLnTx/>
                <a:uFillTx/>
                <a:latin typeface="Georgia" panose="02040502050405020303" pitchFamily="18" charset="0"/>
                <a:ea typeface="+mn-ea"/>
                <a:cs typeface="+mn-cs"/>
              </a:rPr>
              <a:t>Yisra’ĕl</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had</a:t>
            </a:r>
            <a:r>
              <a:rPr kumimoji="0" lang="en-US" sz="2800" b="0" i="0"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 </a:t>
            </a:r>
            <a:r>
              <a:rPr kumimoji="0" lang="en-US" sz="2800" b="1" i="1" u="sng" strike="noStrike" kern="1200" cap="none" spc="0" normalizeH="0" baseline="0" noProof="0" dirty="0">
                <a:ln>
                  <a:noFill/>
                </a:ln>
                <a:solidFill>
                  <a:srgbClr val="00B0F0"/>
                </a:solidFill>
                <a:effectLst/>
                <a:uLnTx/>
                <a:uFillTx/>
                <a:latin typeface="Georgia" panose="02040502050405020303" pitchFamily="18" charset="0"/>
                <a:ea typeface="+mn-ea"/>
                <a:cs typeface="+mn-cs"/>
              </a:rPr>
              <a:t>LIGHT</a:t>
            </a:r>
            <a:r>
              <a:rPr kumimoji="0" lang="en-US" sz="2800" b="0" i="0"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in their dwellings. 			</a:t>
            </a:r>
            <a:r>
              <a:rPr kumimoji="0" lang="en-US" sz="2000" b="0" i="0" u="none" strike="noStrike" kern="1200" cap="none" spc="0" normalizeH="0" baseline="0" noProof="0" dirty="0">
                <a:ln>
                  <a:noFill/>
                </a:ln>
                <a:solidFill>
                  <a:srgbClr val="00B050"/>
                </a:solidFill>
                <a:effectLst/>
                <a:uLnTx/>
                <a:uFillTx/>
                <a:latin typeface="Georgia" panose="02040502050405020303" pitchFamily="18" charset="0"/>
                <a:ea typeface="+mn-ea"/>
                <a:cs typeface="+mn-cs"/>
              </a:rPr>
              <a:t>(Gen 1:4 – Yahuah </a:t>
            </a:r>
            <a:r>
              <a:rPr kumimoji="0" lang="en-US" sz="2000" b="0" i="0" u="sng" strike="noStrike" kern="1200" cap="none" spc="0" normalizeH="0" baseline="0" noProof="0" dirty="0">
                <a:ln>
                  <a:noFill/>
                </a:ln>
                <a:solidFill>
                  <a:srgbClr val="00B050"/>
                </a:solidFill>
                <a:effectLst/>
                <a:uLnTx/>
                <a:uFillTx/>
                <a:latin typeface="Georgia" panose="02040502050405020303" pitchFamily="18" charset="0"/>
                <a:ea typeface="+mn-ea"/>
                <a:cs typeface="+mn-cs"/>
              </a:rPr>
              <a:t>divided</a:t>
            </a:r>
            <a:r>
              <a:rPr kumimoji="0" lang="en-US" sz="2000" b="0" i="0" u="none" strike="noStrike" kern="1200" cap="none" spc="0" normalizeH="0" baseline="0" noProof="0" dirty="0">
                <a:ln>
                  <a:noFill/>
                </a:ln>
                <a:solidFill>
                  <a:srgbClr val="00B050"/>
                </a:solidFill>
                <a:effectLst/>
                <a:uLnTx/>
                <a:uFillTx/>
                <a:latin typeface="Georgia" panose="02040502050405020303" pitchFamily="18" charset="0"/>
                <a:ea typeface="+mn-ea"/>
                <a:cs typeface="+mn-cs"/>
              </a:rPr>
              <a:t> the light from the darkness!)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What does </a:t>
            </a:r>
            <a:r>
              <a:rPr kumimoji="0" lang="en-US" sz="2800" b="1" i="0" u="none" strike="noStrike" kern="1200" cap="none" spc="0" normalizeH="0" baseline="0" noProof="0" dirty="0">
                <a:ln>
                  <a:noFill/>
                </a:ln>
                <a:solidFill>
                  <a:srgbClr val="0000CC"/>
                </a:solidFill>
                <a:effectLst/>
                <a:uLnTx/>
                <a:uFillTx/>
                <a:latin typeface="Calibri"/>
                <a:ea typeface="+mn-ea"/>
                <a:cs typeface="+mn-cs"/>
              </a:rPr>
              <a:t>Yahusha</a:t>
            </a:r>
            <a:r>
              <a:rPr kumimoji="0" lang="en-US" sz="2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tell us?</a:t>
            </a:r>
          </a:p>
          <a:p>
            <a:pPr marL="640080" marR="0" lvl="0" indent="-64008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8080"/>
                </a:solidFill>
                <a:effectLst/>
                <a:uLnTx/>
                <a:uFillTx/>
                <a:latin typeface="Georgia" panose="02040502050405020303" pitchFamily="18" charset="0"/>
                <a:ea typeface="+mn-ea"/>
                <a:cs typeface="+mn-cs"/>
              </a:rPr>
              <a:t>John 12:36</a:t>
            </a: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“While you have the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 </a:t>
            </a:r>
            <a:r>
              <a:rPr kumimoji="0" lang="en-US" sz="2800" b="1" i="1" u="none" strike="noStrike" kern="1200" cap="none" spc="0" normalizeH="0" baseline="0" noProof="0" dirty="0">
                <a:ln>
                  <a:noFill/>
                </a:ln>
                <a:solidFill>
                  <a:srgbClr val="CC0099"/>
                </a:solidFill>
                <a:effectLst/>
                <a:uLnTx/>
                <a:uFillTx/>
                <a:latin typeface="Georgia" panose="02040502050405020303" pitchFamily="18" charset="0"/>
                <a:ea typeface="+mn-ea"/>
                <a:cs typeface="+mn-cs"/>
              </a:rPr>
              <a:t>believe in the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 </a:t>
            </a:r>
            <a:r>
              <a:rPr kumimoji="0" lang="en-US" sz="2800" b="1" i="1" u="none" strike="noStrike" kern="1200" cap="none" spc="0" normalizeH="0" baseline="0" noProof="0" dirty="0">
                <a:ln>
                  <a:noFill/>
                </a:ln>
                <a:solidFill>
                  <a:srgbClr val="CC0099"/>
                </a:solidFill>
                <a:effectLst/>
                <a:uLnTx/>
                <a:uFillTx/>
                <a:latin typeface="Georgia" panose="02040502050405020303" pitchFamily="18" charset="0"/>
                <a:ea typeface="+mn-ea"/>
                <a:cs typeface="+mn-cs"/>
              </a:rPr>
              <a:t>so that you become sons of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  </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These </a:t>
            </a:r>
            <a:r>
              <a:rPr kumimoji="0" lang="en-US" sz="2800" b="0" i="1"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words</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a:t>
            </a:r>
            <a:r>
              <a:rPr kumimoji="0" lang="he-IL" sz="2800" b="1" i="0" u="none" strike="noStrike" kern="1200" cap="none" spc="0" normalizeH="0" baseline="0" noProof="0" dirty="0">
                <a:ln>
                  <a:noFill/>
                </a:ln>
                <a:solidFill>
                  <a:srgbClr val="0000CC"/>
                </a:solidFill>
                <a:effectLst/>
                <a:uLnTx/>
                <a:uFillTx/>
                <a:latin typeface="SBL Hebrew"/>
                <a:ea typeface="+mn-ea"/>
                <a:cs typeface="Times New Roman"/>
              </a:rPr>
              <a:t>יהושע</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rgbClr val="0000CC"/>
                </a:solidFill>
                <a:effectLst/>
                <a:uLnTx/>
                <a:uFillTx/>
                <a:latin typeface="Georgia" panose="02040502050405020303" pitchFamily="18" charset="0"/>
                <a:ea typeface="+mn-ea"/>
                <a:cs typeface="+mn-cs"/>
              </a:rPr>
              <a:t>Yahusha</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spoke, and went off and was hidden from them.</a:t>
            </a:r>
          </a:p>
          <a:p>
            <a:pPr marL="640080" marR="0" lvl="0" indent="-64008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8080"/>
                </a:solidFill>
                <a:effectLst/>
                <a:uLnTx/>
                <a:uFillTx/>
                <a:latin typeface="Georgia" panose="02040502050405020303" pitchFamily="18" charset="0"/>
                <a:ea typeface="+mn-ea"/>
                <a:cs typeface="+mn-cs"/>
              </a:rPr>
              <a:t>Eph</a:t>
            </a:r>
            <a:r>
              <a:rPr kumimoji="0" lang="en-US" sz="2400" b="0" i="0" u="none" strike="noStrike" kern="1200" cap="none" spc="0" normalizeH="0" baseline="0" noProof="0" dirty="0">
                <a:ln>
                  <a:noFill/>
                </a:ln>
                <a:solidFill>
                  <a:srgbClr val="008080"/>
                </a:solidFill>
                <a:effectLst/>
                <a:uLnTx/>
                <a:uFillTx/>
                <a:latin typeface="Georgia" panose="02040502050405020303" pitchFamily="18" charset="0"/>
                <a:ea typeface="+mn-ea"/>
                <a:cs typeface="+mn-cs"/>
              </a:rPr>
              <a:t> 5:8</a:t>
            </a: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For you were once </a:t>
            </a:r>
            <a:r>
              <a:rPr kumimoji="0" lang="en-US" sz="28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darkness</a:t>
            </a:r>
            <a:r>
              <a:rPr kumimoji="0" lang="en-US" sz="28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a:t>
            </a:r>
            <a:r>
              <a:rPr kumimoji="0" lang="en-US" sz="2800" b="0" i="0" u="none" strike="noStrike" kern="1200" cap="none" spc="0" normalizeH="0" baseline="30000" noProof="0" dirty="0">
                <a:ln>
                  <a:noFill/>
                </a:ln>
                <a:solidFill>
                  <a:srgbClr val="00B050"/>
                </a:solidFill>
                <a:effectLst/>
                <a:uLnTx/>
                <a:uFillTx/>
                <a:latin typeface="Georgia" panose="02040502050405020303" pitchFamily="18" charset="0"/>
                <a:ea typeface="+mn-ea"/>
                <a:cs typeface="+mn-cs"/>
              </a:rPr>
              <a:t>1</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but now </a:t>
            </a:r>
            <a:r>
              <a:rPr kumimoji="0" lang="en-US" sz="2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you are</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in the Master. </a:t>
            </a:r>
            <a:r>
              <a:rPr kumimoji="0" lang="en-US" sz="2800" b="1" i="1" u="none" strike="noStrike" kern="1200" cap="none" spc="0" normalizeH="0" baseline="0" noProof="0" dirty="0">
                <a:ln>
                  <a:noFill/>
                </a:ln>
                <a:solidFill>
                  <a:srgbClr val="CC0099"/>
                </a:solidFill>
                <a:effectLst/>
                <a:uLnTx/>
                <a:uFillTx/>
                <a:latin typeface="Georgia" panose="02040502050405020303" pitchFamily="18" charset="0"/>
                <a:ea typeface="+mn-ea"/>
                <a:cs typeface="+mn-cs"/>
              </a:rPr>
              <a:t>Walk as children of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a:t>
            </a: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 </a:t>
            </a:r>
            <a:r>
              <a:rPr kumimoji="0" lang="en-US" sz="2400" b="0" i="0" u="none" strike="noStrike" kern="1200" cap="none" spc="0" normalizeH="0" baseline="0" noProof="0" dirty="0">
                <a:ln>
                  <a:noFill/>
                </a:ln>
                <a:solidFill>
                  <a:srgbClr val="00B050"/>
                </a:solidFill>
                <a:effectLst/>
                <a:uLnTx/>
                <a:uFillTx/>
                <a:latin typeface="Georgia" panose="02040502050405020303" pitchFamily="18" charset="0"/>
                <a:ea typeface="+mn-ea"/>
                <a:cs typeface="+mn-cs"/>
              </a:rPr>
              <a:t>Footnote: </a:t>
            </a:r>
            <a:r>
              <a:rPr kumimoji="0" lang="en-US" sz="2400" b="0" i="0" u="none" strike="noStrike" kern="1200" cap="none" spc="0" normalizeH="0" baseline="30000" noProof="0" dirty="0">
                <a:ln>
                  <a:noFill/>
                </a:ln>
                <a:solidFill>
                  <a:srgbClr val="00B050"/>
                </a:solidFill>
                <a:effectLst/>
                <a:uLnTx/>
                <a:uFillTx/>
                <a:latin typeface="Georgia" panose="02040502050405020303" pitchFamily="18" charset="0"/>
                <a:ea typeface="+mn-ea"/>
                <a:cs typeface="+mn-cs"/>
              </a:rPr>
              <a:t>1</a:t>
            </a:r>
            <a:r>
              <a:rPr kumimoji="0" lang="en-US" sz="2400" b="0" i="0" u="none" strike="noStrike" kern="1200" cap="none" spc="0" normalizeH="0" baseline="0" noProof="0" dirty="0">
                <a:ln>
                  <a:noFill/>
                </a:ln>
                <a:solidFill>
                  <a:srgbClr val="00B050"/>
                </a:solidFill>
                <a:effectLst/>
                <a:uLnTx/>
                <a:uFillTx/>
                <a:latin typeface="Georgia" panose="02040502050405020303" pitchFamily="18" charset="0"/>
                <a:ea typeface="+mn-ea"/>
                <a:cs typeface="+mn-cs"/>
              </a:rPr>
              <a:t>See 2:2, 4:18, Col. 3:7.</a:t>
            </a:r>
          </a:p>
          <a:p>
            <a:pPr marL="640080" marR="0" lvl="0" indent="-64008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8080"/>
                </a:solidFill>
                <a:effectLst/>
                <a:uLnTx/>
                <a:uFillTx/>
                <a:latin typeface="Georgia" panose="02040502050405020303" pitchFamily="18" charset="0"/>
                <a:ea typeface="+mn-ea"/>
                <a:cs typeface="+mn-cs"/>
              </a:rPr>
              <a:t>1 </a:t>
            </a:r>
            <a:r>
              <a:rPr kumimoji="0" lang="en-US" sz="2400" b="0" i="0" u="none" strike="noStrike" kern="1200" cap="none" spc="0" normalizeH="0" baseline="0" noProof="0" dirty="0" err="1">
                <a:ln>
                  <a:noFill/>
                </a:ln>
                <a:solidFill>
                  <a:srgbClr val="008080"/>
                </a:solidFill>
                <a:effectLst/>
                <a:uLnTx/>
                <a:uFillTx/>
                <a:latin typeface="Georgia" panose="02040502050405020303" pitchFamily="18" charset="0"/>
                <a:ea typeface="+mn-ea"/>
                <a:cs typeface="+mn-cs"/>
              </a:rPr>
              <a:t>Thess</a:t>
            </a:r>
            <a:r>
              <a:rPr kumimoji="0" lang="en-US" sz="2400" b="0" i="0" u="none" strike="noStrike" kern="1200" cap="none" spc="0" normalizeH="0" baseline="0" noProof="0" dirty="0">
                <a:ln>
                  <a:noFill/>
                </a:ln>
                <a:solidFill>
                  <a:srgbClr val="008080"/>
                </a:solidFill>
                <a:effectLst/>
                <a:uLnTx/>
                <a:uFillTx/>
                <a:latin typeface="Georgia" panose="02040502050405020303" pitchFamily="18" charset="0"/>
                <a:ea typeface="+mn-ea"/>
                <a:cs typeface="+mn-cs"/>
              </a:rPr>
              <a:t> 5:5</a:t>
            </a: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For you are all sons of </a:t>
            </a:r>
            <a:r>
              <a:rPr kumimoji="0" lang="en-US" sz="2800" b="1" i="1"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LIGHT</a:t>
            </a:r>
            <a:r>
              <a:rPr kumimoji="0" lang="en-US" sz="28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and sons of the day. </a:t>
            </a:r>
            <a:r>
              <a:rPr kumimoji="0" lang="en-US" sz="24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t/>
            </a:r>
            <a:br>
              <a:rPr kumimoji="0" lang="en-US" sz="2400" b="0" i="0" u="none" strike="noStrike" kern="1200" cap="none" spc="0" normalizeH="0" baseline="0" noProof="0" dirty="0">
                <a:ln>
                  <a:noFill/>
                </a:ln>
                <a:solidFill>
                  <a:srgbClr val="ED7D31">
                    <a:lumMod val="75000"/>
                  </a:srgbClr>
                </a:solidFill>
                <a:effectLst/>
                <a:uLnTx/>
                <a:uFillTx/>
                <a:latin typeface="Georgia" panose="02040502050405020303" pitchFamily="18" charset="0"/>
                <a:ea typeface="+mn-ea"/>
                <a:cs typeface="+mn-cs"/>
              </a:rPr>
            </a:br>
            <a:r>
              <a:rPr kumimoji="0" lang="en-US" sz="3600" b="1" i="1" u="sng"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We are not o</a:t>
            </a:r>
            <a:r>
              <a:rPr kumimoji="0" lang="en-US" sz="3600" b="1" i="1"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f </a:t>
            </a:r>
            <a:r>
              <a:rPr kumimoji="0" lang="en-US" sz="3600" b="1" i="1" u="sng"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the ni</a:t>
            </a:r>
            <a:r>
              <a:rPr kumimoji="0" lang="en-US" sz="3600" b="1" i="1"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g</a:t>
            </a:r>
            <a:r>
              <a:rPr kumimoji="0" lang="en-US" sz="3600" b="1" i="1" u="sng"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ht nor o</a:t>
            </a:r>
            <a:r>
              <a:rPr kumimoji="0" lang="en-US" sz="3600" b="1" i="1"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f </a:t>
            </a:r>
            <a:r>
              <a:rPr kumimoji="0" lang="en-US" sz="3600" b="1" i="1" u="sng"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darkness</a:t>
            </a:r>
            <a:r>
              <a:rPr kumimoji="0" lang="en-US" sz="3600" b="1" i="1"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a:t>
            </a:r>
            <a:endParaRPr kumimoji="0" lang="en-CA"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9362209" y="64572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454C9-693C-4B68-AEF7-F33F1BD73953}" type="slidenum">
              <a:rPr kumimoji="0" lang="en-US"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35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1CFFB0A-4571-48B6-B9D0-C57B43A8DD56}"/>
              </a:ext>
            </a:extLst>
          </p:cNvPr>
          <p:cNvSpPr>
            <a:spLocks noGrp="1"/>
          </p:cNvSpPr>
          <p:nvPr>
            <p:ph idx="1"/>
          </p:nvPr>
        </p:nvSpPr>
        <p:spPr>
          <a:xfrm>
            <a:off x="818712" y="2798618"/>
            <a:ext cx="10930835" cy="3134071"/>
          </a:xfrm>
        </p:spPr>
        <p:txBody>
          <a:bodyPr>
            <a:normAutofit/>
            <a:scene3d>
              <a:camera prst="orthographicFront"/>
              <a:lightRig rig="threePt" dir="t"/>
            </a:scene3d>
            <a:sp3d extrusionH="57150">
              <a:bevelT w="38100" h="38100" prst="angle"/>
            </a:sp3d>
          </a:bodyPr>
          <a:lstStyle/>
          <a:p>
            <a:r>
              <a:rPr lang="en-CA" sz="4000" dirty="0"/>
              <a:t> Let us be mindful to be children of the 								</a:t>
            </a:r>
            <a:r>
              <a:rPr lang="en-CA" sz="4000" dirty="0">
                <a:ln w="19050">
                  <a:solidFill>
                    <a:srgbClr val="BF07C3"/>
                  </a:solidFill>
                </a:ln>
                <a:solidFill>
                  <a:srgbClr val="FFFF00"/>
                </a:solidFill>
                <a:effectLst>
                  <a:glow rad="368300">
                    <a:schemeClr val="accent2">
                      <a:lumMod val="40000"/>
                      <a:lumOff val="60000"/>
                    </a:schemeClr>
                  </a:glow>
                </a:effectLst>
                <a:latin typeface="Cooper Black" panose="0208090404030B020404" pitchFamily="18" charset="0"/>
              </a:rPr>
              <a:t>LIGHT (BOQER). </a:t>
            </a:r>
          </a:p>
          <a:p>
            <a:r>
              <a:rPr lang="en-CA" sz="4000" dirty="0"/>
              <a:t> Let us also remember to reject the</a:t>
            </a:r>
            <a:br>
              <a:rPr lang="en-CA" sz="4000" dirty="0"/>
            </a:br>
            <a:r>
              <a:rPr lang="en-CA" sz="4000" dirty="0"/>
              <a:t>  doctrine of </a:t>
            </a:r>
            <a:r>
              <a:rPr lang="en-CA" sz="4000" b="1" dirty="0">
                <a:ln>
                  <a:solidFill>
                    <a:schemeClr val="tx1">
                      <a:lumMod val="50000"/>
                    </a:schemeClr>
                  </a:solidFill>
                </a:ln>
                <a:solidFill>
                  <a:schemeClr val="bg1"/>
                </a:solidFill>
              </a:rPr>
              <a:t>DARKNESS – SUNSET THEORY!</a:t>
            </a:r>
          </a:p>
        </p:txBody>
      </p:sp>
      <p:sp>
        <p:nvSpPr>
          <p:cNvPr id="4" name="Slide Number Placeholder 3">
            <a:extLst>
              <a:ext uri="{FF2B5EF4-FFF2-40B4-BE49-F238E27FC236}">
                <a16:creationId xmlns:a16="http://schemas.microsoft.com/office/drawing/2014/main" xmlns="" id="{6F2F4B4E-B99E-42D1-AACB-059D15942C19}"/>
              </a:ext>
            </a:extLst>
          </p:cNvPr>
          <p:cNvSpPr>
            <a:spLocks noGrp="1"/>
          </p:cNvSpPr>
          <p:nvPr>
            <p:ph type="sldNum" sz="quarter" idx="12"/>
          </p:nvPr>
        </p:nvSpPr>
        <p:spPr>
          <a:xfrm>
            <a:off x="11563928" y="6400800"/>
            <a:ext cx="472122" cy="338196"/>
          </a:xfrm>
        </p:spPr>
        <p:txBody>
          <a:bodyPr/>
          <a:lstStyle/>
          <a:p>
            <a:fld id="{D57F1E4F-1CFF-5643-939E-217C01CDF565}" type="slidenum">
              <a:rPr lang="en-US" sz="1400" smtClean="0"/>
              <a:pPr/>
              <a:t>32</a:t>
            </a:fld>
            <a:endParaRPr lang="en-US" sz="1400" dirty="0"/>
          </a:p>
        </p:txBody>
      </p:sp>
      <p:sp>
        <p:nvSpPr>
          <p:cNvPr id="5" name="Rectangle 4">
            <a:extLst>
              <a:ext uri="{FF2B5EF4-FFF2-40B4-BE49-F238E27FC236}">
                <a16:creationId xmlns:a16="http://schemas.microsoft.com/office/drawing/2014/main" xmlns="" id="{A4B77C77-DAA2-44D6-9739-309BE3AD6292}"/>
              </a:ext>
            </a:extLst>
          </p:cNvPr>
          <p:cNvSpPr/>
          <p:nvPr/>
        </p:nvSpPr>
        <p:spPr>
          <a:xfrm>
            <a:off x="563418" y="230909"/>
            <a:ext cx="11351491" cy="1459345"/>
          </a:xfrm>
          <a:prstGeom prst="rect">
            <a:avLst/>
          </a:prstGeom>
          <a:solidFill>
            <a:schemeClr val="accent2">
              <a:lumMod val="40000"/>
              <a:lumOff val="60000"/>
            </a:schemeClr>
          </a:solidFill>
          <a:ln>
            <a:solidFill>
              <a:srgbClr val="00206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ln>
                  <a:solidFill>
                    <a:srgbClr val="7030A0"/>
                  </a:solidFill>
                </a:ln>
                <a:solidFill>
                  <a:srgbClr val="FFFF00"/>
                </a:solidFill>
              </a:rPr>
              <a:t>Now that we understand </a:t>
            </a:r>
            <a:r>
              <a:rPr lang="en-CA" sz="3200" b="1" dirty="0" err="1">
                <a:ln>
                  <a:solidFill>
                    <a:srgbClr val="7030A0"/>
                  </a:solidFill>
                </a:ln>
                <a:solidFill>
                  <a:srgbClr val="FFFF00"/>
                </a:solidFill>
                <a:latin typeface="Cooper Black" panose="0208090404030B020404" pitchFamily="18" charset="0"/>
              </a:rPr>
              <a:t>Boqer</a:t>
            </a:r>
            <a:r>
              <a:rPr lang="en-CA" sz="3200" b="1" dirty="0">
                <a:ln>
                  <a:solidFill>
                    <a:srgbClr val="7030A0"/>
                  </a:solidFill>
                </a:ln>
                <a:solidFill>
                  <a:srgbClr val="FFFF00"/>
                </a:solidFill>
              </a:rPr>
              <a:t> better, let’s move on </a:t>
            </a:r>
            <a:br>
              <a:rPr lang="en-CA" sz="3200" b="1" dirty="0">
                <a:ln>
                  <a:solidFill>
                    <a:srgbClr val="7030A0"/>
                  </a:solidFill>
                </a:ln>
                <a:solidFill>
                  <a:srgbClr val="FFFF00"/>
                </a:solidFill>
              </a:rPr>
            </a:br>
            <a:r>
              <a:rPr lang="en-CA" sz="3200" b="1" dirty="0">
                <a:ln>
                  <a:solidFill>
                    <a:srgbClr val="7030A0"/>
                  </a:solidFill>
                </a:ln>
                <a:solidFill>
                  <a:srgbClr val="FFFF00"/>
                </a:solidFill>
              </a:rPr>
              <a:t>to bringing </a:t>
            </a:r>
            <a:r>
              <a:rPr lang="en-CA" sz="3200" b="1" dirty="0">
                <a:ln>
                  <a:solidFill>
                    <a:srgbClr val="7030A0"/>
                  </a:solidFill>
                </a:ln>
                <a:solidFill>
                  <a:srgbClr val="006699"/>
                </a:solidFill>
              </a:rPr>
              <a:t>1 Samuel 5:4 (</a:t>
            </a:r>
            <a:r>
              <a:rPr lang="en-CA" sz="3200" b="1" dirty="0">
                <a:ln>
                  <a:solidFill>
                    <a:srgbClr val="7030A0"/>
                  </a:solidFill>
                </a:ln>
                <a:solidFill>
                  <a:srgbClr val="FF0000"/>
                </a:solidFill>
              </a:rPr>
              <a:t>a</a:t>
            </a:r>
            <a:r>
              <a:rPr lang="en-CA" sz="3200" b="1" dirty="0">
                <a:ln>
                  <a:solidFill>
                    <a:srgbClr val="7030A0"/>
                  </a:solidFill>
                </a:ln>
                <a:solidFill>
                  <a:srgbClr val="006699"/>
                </a:solidFill>
              </a:rPr>
              <a:t>)</a:t>
            </a:r>
            <a:r>
              <a:rPr lang="en-CA" sz="3200" b="1" dirty="0">
                <a:ln>
                  <a:solidFill>
                    <a:srgbClr val="7030A0"/>
                  </a:solidFill>
                </a:ln>
                <a:solidFill>
                  <a:srgbClr val="FFFF00"/>
                </a:solidFill>
              </a:rPr>
              <a:t> together.  But first -</a:t>
            </a:r>
          </a:p>
        </p:txBody>
      </p:sp>
    </p:spTree>
    <p:extLst>
      <p:ext uri="{BB962C8B-B14F-4D97-AF65-F5344CB8AC3E}">
        <p14:creationId xmlns:p14="http://schemas.microsoft.com/office/powerpoint/2010/main" val="41396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alpha val="5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33</a:t>
            </a:fld>
            <a:endParaRPr lang="en-US" sz="1400" dirty="0">
              <a:solidFill>
                <a:schemeClr val="bg1"/>
              </a:solidFill>
            </a:endParaRPr>
          </a:p>
        </p:txBody>
      </p:sp>
      <p:sp>
        <p:nvSpPr>
          <p:cNvPr id="8" name="Rectangle: Rounded Corners 7">
            <a:extLst>
              <a:ext uri="{FF2B5EF4-FFF2-40B4-BE49-F238E27FC236}">
                <a16:creationId xmlns:a16="http://schemas.microsoft.com/office/drawing/2014/main" xmlns="" id="{5B6F6407-41EB-4122-B9A8-4852D4F66899}"/>
              </a:ext>
            </a:extLst>
          </p:cNvPr>
          <p:cNvSpPr/>
          <p:nvPr/>
        </p:nvSpPr>
        <p:spPr>
          <a:xfrm>
            <a:off x="904971" y="161201"/>
            <a:ext cx="10548593" cy="568203"/>
          </a:xfrm>
          <a:prstGeom prst="roundRect">
            <a:avLst>
              <a:gd name="adj" fmla="val 42930"/>
            </a:avLst>
          </a:prstGeom>
          <a:solidFill>
            <a:srgbClr val="002060"/>
          </a:solidFill>
          <a:ln w="5715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800" b="1" dirty="0">
                <a:ln>
                  <a:solidFill>
                    <a:srgbClr val="FFC000"/>
                  </a:solidFill>
                </a:ln>
                <a:solidFill>
                  <a:srgbClr val="FF00FF"/>
                </a:solidFill>
                <a:effectLst>
                  <a:glow rad="127000">
                    <a:schemeClr val="accent1">
                      <a:lumMod val="20000"/>
                      <a:lumOff val="80000"/>
                    </a:schemeClr>
                  </a:glow>
                </a:effectLst>
                <a:latin typeface="Arial Black" panose="020B0A04020102020204" pitchFamily="34" charset="0"/>
              </a:rPr>
              <a:t>A REMINDER: </a:t>
            </a:r>
            <a:r>
              <a:rPr lang="en-CA" sz="2800" b="1" dirty="0">
                <a:ln>
                  <a:solidFill>
                    <a:srgbClr val="FFC000"/>
                  </a:solidFill>
                </a:ln>
                <a:solidFill>
                  <a:srgbClr val="FFFF00"/>
                </a:solidFill>
              </a:rPr>
              <a:t>- Yahuah </a:t>
            </a:r>
            <a:r>
              <a:rPr lang="en-CA" sz="2800" b="1" u="sng" dirty="0">
                <a:ln>
                  <a:solidFill>
                    <a:srgbClr val="FFC000"/>
                  </a:solidFill>
                </a:ln>
                <a:solidFill>
                  <a:srgbClr val="FFFF00"/>
                </a:solidFill>
              </a:rPr>
              <a:t>defines</a:t>
            </a:r>
            <a:r>
              <a:rPr lang="en-CA" sz="2800" b="1" dirty="0">
                <a:ln>
                  <a:solidFill>
                    <a:srgbClr val="FFC000"/>
                  </a:solidFill>
                </a:ln>
                <a:solidFill>
                  <a:srgbClr val="FFFF00"/>
                </a:solidFill>
              </a:rPr>
              <a:t> His Start of the Cycles!</a:t>
            </a:r>
          </a:p>
        </p:txBody>
      </p:sp>
      <p:sp>
        <p:nvSpPr>
          <p:cNvPr id="5" name="Rectangle 4">
            <a:extLst>
              <a:ext uri="{FF2B5EF4-FFF2-40B4-BE49-F238E27FC236}">
                <a16:creationId xmlns:a16="http://schemas.microsoft.com/office/drawing/2014/main" xmlns="" id="{6379DF4B-B67B-45FB-B81C-51AA57B9E75C}"/>
              </a:ext>
            </a:extLst>
          </p:cNvPr>
          <p:cNvSpPr/>
          <p:nvPr/>
        </p:nvSpPr>
        <p:spPr>
          <a:xfrm>
            <a:off x="389715" y="895927"/>
            <a:ext cx="11412570" cy="1856509"/>
          </a:xfrm>
          <a:prstGeom prst="rect">
            <a:avLst/>
          </a:prstGeom>
          <a:solidFill>
            <a:schemeClr val="accent6">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r>
              <a:rPr lang="en-US" sz="2400" dirty="0">
                <a:solidFill>
                  <a:schemeClr val="bg1"/>
                </a:solidFill>
              </a:rPr>
              <a:t>Through repetition creating affirmation, </a:t>
            </a:r>
            <a:r>
              <a:rPr lang="en-US" sz="2400" b="1" dirty="0">
                <a:solidFill>
                  <a:srgbClr val="0000FF"/>
                </a:solidFill>
              </a:rPr>
              <a:t>Yahuah</a:t>
            </a:r>
            <a:r>
              <a:rPr lang="en-US" sz="2400" dirty="0">
                <a:solidFill>
                  <a:schemeClr val="bg1"/>
                </a:solidFill>
              </a:rPr>
              <a:t> is clear - </a:t>
            </a:r>
            <a:endParaRPr lang="en-CA" sz="2400" dirty="0">
              <a:solidFill>
                <a:schemeClr val="bg1"/>
              </a:solidFill>
            </a:endParaRPr>
          </a:p>
          <a:p>
            <a:r>
              <a:rPr lang="en-US" sz="2400" b="1" dirty="0">
                <a:solidFill>
                  <a:srgbClr val="0000FF"/>
                </a:solidFill>
              </a:rPr>
              <a:t>His Witness </a:t>
            </a:r>
            <a:r>
              <a:rPr lang="en-US" sz="2400" dirty="0">
                <a:solidFill>
                  <a:schemeClr val="bg1"/>
                </a:solidFill>
              </a:rPr>
              <a:t>- </a:t>
            </a:r>
            <a:r>
              <a:rPr lang="en-US" sz="2400" b="1" dirty="0">
                <a:ln>
                  <a:solidFill>
                    <a:srgbClr val="0000FF"/>
                  </a:solidFill>
                </a:ln>
                <a:solidFill>
                  <a:srgbClr val="00B050"/>
                </a:solidFill>
              </a:rPr>
              <a:t>1 Samuel 5:</a:t>
            </a:r>
            <a:r>
              <a:rPr lang="en-US" sz="2400" b="1" u="sng" dirty="0">
                <a:ln>
                  <a:solidFill>
                    <a:srgbClr val="0000FF"/>
                  </a:solidFill>
                </a:ln>
                <a:solidFill>
                  <a:srgbClr val="00B050"/>
                </a:solidFill>
              </a:rPr>
              <a:t>4</a:t>
            </a:r>
            <a:r>
              <a:rPr lang="en-US" sz="2400" b="1" dirty="0">
                <a:solidFill>
                  <a:schemeClr val="bg1"/>
                </a:solidFill>
              </a:rPr>
              <a:t> </a:t>
            </a:r>
          </a:p>
          <a:p>
            <a:endParaRPr lang="en-US" sz="2400" b="1" dirty="0">
              <a:solidFill>
                <a:schemeClr val="bg1"/>
              </a:solidFill>
              <a:latin typeface="Calibri" panose="020F0502020204030204" pitchFamily="34" charset="0"/>
              <a:ea typeface="Calibri" panose="020F0502020204030204" pitchFamily="34" charset="0"/>
            </a:endParaRPr>
          </a:p>
          <a:p>
            <a:r>
              <a:rPr lang="en-CA" sz="2800" b="1" dirty="0">
                <a:solidFill>
                  <a:srgbClr val="984806"/>
                </a:solidFill>
                <a:latin typeface="Calibri" panose="020F0502020204030204" pitchFamily="34" charset="0"/>
                <a:ea typeface="Calibri" panose="020F0502020204030204" pitchFamily="34" charset="0"/>
              </a:rPr>
              <a:t>And when they </a:t>
            </a:r>
            <a:r>
              <a:rPr lang="en-CA" sz="2800" b="1" u="sng" dirty="0">
                <a:solidFill>
                  <a:srgbClr val="984806"/>
                </a:solidFill>
                <a:latin typeface="Calibri" panose="020F0502020204030204" pitchFamily="34" charset="0"/>
                <a:ea typeface="Calibri" panose="020F0502020204030204" pitchFamily="34" charset="0"/>
              </a:rPr>
              <a:t>arose earl</a:t>
            </a:r>
            <a:r>
              <a:rPr lang="en-CA" sz="2800" b="1" dirty="0">
                <a:solidFill>
                  <a:srgbClr val="984806"/>
                </a:solidFill>
                <a:latin typeface="Calibri" panose="020F0502020204030204" pitchFamily="34" charset="0"/>
                <a:ea typeface="Calibri" panose="020F0502020204030204" pitchFamily="34" charset="0"/>
              </a:rPr>
              <a:t>y</a:t>
            </a:r>
            <a:r>
              <a:rPr lang="en-CA" sz="2800" b="1" dirty="0">
                <a:solidFill>
                  <a:srgbClr val="943634"/>
                </a:solidFill>
                <a:latin typeface="Calibri" panose="020F0502020204030204" pitchFamily="34" charset="0"/>
                <a:ea typeface="Calibri" panose="020F0502020204030204" pitchFamily="34" charset="0"/>
              </a:rPr>
              <a:t> </a:t>
            </a:r>
            <a:r>
              <a:rPr lang="en-CA" sz="2800" b="1" u="sng" baseline="30000" dirty="0">
                <a:solidFill>
                  <a:srgbClr val="000000"/>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xmlns="" val="tx"/>
                    </a:ext>
                  </a:extLst>
                </a:hlinkClick>
              </a:rPr>
              <a:t>7925</a:t>
            </a:r>
            <a:r>
              <a:rPr lang="en-CA" sz="2800" b="1" dirty="0">
                <a:solidFill>
                  <a:srgbClr val="943634"/>
                </a:solidFill>
                <a:latin typeface="Calibri" panose="020F0502020204030204" pitchFamily="34" charset="0"/>
                <a:ea typeface="Calibri" panose="020F0502020204030204" pitchFamily="34" charset="0"/>
              </a:rPr>
              <a:t> </a:t>
            </a:r>
            <a:r>
              <a:rPr lang="en-CA" sz="2800" b="1" dirty="0">
                <a:solidFill>
                  <a:srgbClr val="984806"/>
                </a:solidFill>
                <a:latin typeface="Calibri" panose="020F0502020204030204" pitchFamily="34" charset="0"/>
                <a:ea typeface="Calibri" panose="020F0502020204030204" pitchFamily="34" charset="0"/>
              </a:rPr>
              <a:t>on the</a:t>
            </a:r>
            <a:r>
              <a:rPr lang="en-CA" sz="2800" b="1" dirty="0">
                <a:solidFill>
                  <a:srgbClr val="FF0066"/>
                </a:solidFill>
                <a:latin typeface="Calibri" panose="020F0502020204030204" pitchFamily="34" charset="0"/>
                <a:ea typeface="Calibri" panose="020F0502020204030204" pitchFamily="34" charset="0"/>
              </a:rPr>
              <a:t> </a:t>
            </a:r>
            <a:r>
              <a:rPr lang="en-CA" sz="2800" b="1" u="heavy" dirty="0">
                <a:solidFill>
                  <a:srgbClr val="FF0066"/>
                </a:solidFill>
                <a:uFill>
                  <a:solidFill>
                    <a:srgbClr val="6600CC"/>
                  </a:solidFill>
                </a:uFill>
                <a:latin typeface="Calibri" panose="020F0502020204030204" pitchFamily="34" charset="0"/>
                <a:ea typeface="Calibri" panose="020F0502020204030204" pitchFamily="34" charset="0"/>
              </a:rPr>
              <a:t>morrow</a:t>
            </a:r>
            <a:r>
              <a:rPr lang="en-CA" sz="2800" b="1" dirty="0">
                <a:solidFill>
                  <a:srgbClr val="FF0066"/>
                </a:solidFill>
                <a:latin typeface="Calibri" panose="020F0502020204030204" pitchFamily="34" charset="0"/>
                <a:ea typeface="Calibri" panose="020F0502020204030204" pitchFamily="34" charset="0"/>
              </a:rPr>
              <a:t> </a:t>
            </a:r>
            <a:r>
              <a:rPr lang="en-CA" sz="2800" b="1" u="dbl" baseline="30000" dirty="0">
                <a:solidFill>
                  <a:srgbClr val="000000"/>
                </a:solidFill>
                <a:uFill>
                  <a:solidFill>
                    <a:srgbClr val="FF0066"/>
                  </a:solidFill>
                </a:u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4283</a:t>
            </a:r>
            <a:endParaRPr lang="en-CA" sz="2800" dirty="0">
              <a:solidFill>
                <a:schemeClr val="bg1"/>
              </a:solidFill>
            </a:endParaRPr>
          </a:p>
        </p:txBody>
      </p:sp>
      <p:sp>
        <p:nvSpPr>
          <p:cNvPr id="9" name="Right Brace 8">
            <a:extLst>
              <a:ext uri="{FF2B5EF4-FFF2-40B4-BE49-F238E27FC236}">
                <a16:creationId xmlns:a16="http://schemas.microsoft.com/office/drawing/2014/main" xmlns="" id="{23F4095A-F7AE-4BFE-A130-074384FDDA82}"/>
              </a:ext>
            </a:extLst>
          </p:cNvPr>
          <p:cNvSpPr/>
          <p:nvPr/>
        </p:nvSpPr>
        <p:spPr>
          <a:xfrm rot="16200000">
            <a:off x="4657047" y="2264823"/>
            <a:ext cx="240142" cy="735076"/>
          </a:xfrm>
          <a:prstGeom prst="rightBrace">
            <a:avLst>
              <a:gd name="adj1" fmla="val 29480"/>
              <a:gd name="adj2" fmla="val 50000"/>
            </a:avLst>
          </a:prstGeom>
          <a:solidFill>
            <a:srgbClr val="FFFF00"/>
          </a:solidFill>
          <a:ln w="28575">
            <a:solidFill>
              <a:srgbClr val="FF000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Right Brace 10">
            <a:extLst>
              <a:ext uri="{FF2B5EF4-FFF2-40B4-BE49-F238E27FC236}">
                <a16:creationId xmlns:a16="http://schemas.microsoft.com/office/drawing/2014/main" xmlns="" id="{09881821-A0FD-4C7F-98C2-5E6334468767}"/>
              </a:ext>
            </a:extLst>
          </p:cNvPr>
          <p:cNvSpPr/>
          <p:nvPr/>
        </p:nvSpPr>
        <p:spPr>
          <a:xfrm rot="16200000">
            <a:off x="7583404" y="2264822"/>
            <a:ext cx="240143" cy="735077"/>
          </a:xfrm>
          <a:prstGeom prst="rightBrace">
            <a:avLst>
              <a:gd name="adj1" fmla="val 29480"/>
              <a:gd name="adj2" fmla="val 50000"/>
            </a:avLst>
          </a:prstGeom>
          <a:solidFill>
            <a:schemeClr val="accent1">
              <a:lumMod val="60000"/>
              <a:lumOff val="40000"/>
            </a:schemeClr>
          </a:solidFill>
          <a:ln w="28575">
            <a:solidFill>
              <a:srgbClr val="FF000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4" name="Picture 3">
            <a:extLst>
              <a:ext uri="{FF2B5EF4-FFF2-40B4-BE49-F238E27FC236}">
                <a16:creationId xmlns:a16="http://schemas.microsoft.com/office/drawing/2014/main" xmlns="" id="{6DA2815C-3625-4794-8B6A-7C4F426686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8196" y="3102255"/>
            <a:ext cx="11855608" cy="2401457"/>
          </a:xfrm>
          <a:prstGeom prst="rect">
            <a:avLst/>
          </a:prstGeom>
        </p:spPr>
      </p:pic>
      <p:sp>
        <p:nvSpPr>
          <p:cNvPr id="6" name="Arrow: Bent 5">
            <a:extLst>
              <a:ext uri="{FF2B5EF4-FFF2-40B4-BE49-F238E27FC236}">
                <a16:creationId xmlns:a16="http://schemas.microsoft.com/office/drawing/2014/main" xmlns="" id="{2867BB12-E7A0-4F5D-90C2-FB77A0C82C6A}"/>
              </a:ext>
            </a:extLst>
          </p:cNvPr>
          <p:cNvSpPr/>
          <p:nvPr/>
        </p:nvSpPr>
        <p:spPr>
          <a:xfrm rot="5400000">
            <a:off x="6341297" y="-799482"/>
            <a:ext cx="1347440" cy="8451275"/>
          </a:xfrm>
          <a:prstGeom prst="bentArrow">
            <a:avLst>
              <a:gd name="adj1" fmla="val 17453"/>
              <a:gd name="adj2" fmla="val 40723"/>
              <a:gd name="adj3" fmla="val 25000"/>
              <a:gd name="adj4" fmla="val 43750"/>
            </a:avLst>
          </a:prstGeom>
          <a:gradFill flip="none" rotWithShape="1">
            <a:gsLst>
              <a:gs pos="0">
                <a:schemeClr val="accent4">
                  <a:lumMod val="75000"/>
                </a:schemeClr>
              </a:gs>
              <a:gs pos="47000">
                <a:schemeClr val="accent4">
                  <a:lumMod val="40000"/>
                  <a:lumOff val="60000"/>
                </a:schemeClr>
              </a:gs>
              <a:gs pos="71000">
                <a:schemeClr val="accent2">
                  <a:lumMod val="60000"/>
                  <a:lumOff val="40000"/>
                </a:schemeClr>
              </a:gs>
              <a:gs pos="100000">
                <a:srgbClr val="FFFF00"/>
              </a:gs>
            </a:gsLst>
            <a:path path="circle">
              <a:fillToRect l="100000" t="100000"/>
            </a:path>
            <a:tileRect r="-100000" b="-100000"/>
          </a:gra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Rectangle: Rounded Corners 9">
            <a:extLst>
              <a:ext uri="{FF2B5EF4-FFF2-40B4-BE49-F238E27FC236}">
                <a16:creationId xmlns:a16="http://schemas.microsoft.com/office/drawing/2014/main" xmlns="" id="{5379E449-278C-4DEF-ACD1-D30F92B9171A}"/>
              </a:ext>
            </a:extLst>
          </p:cNvPr>
          <p:cNvSpPr/>
          <p:nvPr/>
        </p:nvSpPr>
        <p:spPr>
          <a:xfrm>
            <a:off x="168196" y="4765964"/>
            <a:ext cx="9723949" cy="2092035"/>
          </a:xfrm>
          <a:prstGeom prst="roundRect">
            <a:avLst>
              <a:gd name="adj" fmla="val 46828"/>
            </a:avLst>
          </a:prstGeom>
          <a:ln w="38100">
            <a:solidFill>
              <a:schemeClr val="accent6">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dirty="0">
                <a:solidFill>
                  <a:srgbClr val="006699"/>
                </a:solidFill>
              </a:rPr>
              <a:t>They arose at the </a:t>
            </a:r>
            <a:r>
              <a:rPr lang="en-CA" sz="3200" u="sng" dirty="0">
                <a:solidFill>
                  <a:srgbClr val="C00000"/>
                </a:solidFill>
              </a:rPr>
              <a:t>ver</a:t>
            </a:r>
            <a:r>
              <a:rPr lang="en-CA" sz="3200" dirty="0">
                <a:solidFill>
                  <a:srgbClr val="C00000"/>
                </a:solidFill>
              </a:rPr>
              <a:t>y </a:t>
            </a:r>
            <a:r>
              <a:rPr lang="en-CA" sz="3200" b="1" u="sng" dirty="0">
                <a:ln>
                  <a:solidFill>
                    <a:srgbClr val="FFFF00"/>
                  </a:solidFill>
                </a:ln>
                <a:solidFill>
                  <a:srgbClr val="C00000"/>
                </a:solidFill>
                <a:latin typeface="Cooper Black" panose="0208090404030B020404" pitchFamily="18" charset="0"/>
              </a:rPr>
              <a:t>BEGINNING</a:t>
            </a:r>
            <a:r>
              <a:rPr lang="en-CA" sz="3200" dirty="0">
                <a:solidFill>
                  <a:srgbClr val="C00000"/>
                </a:solidFill>
              </a:rPr>
              <a:t> </a:t>
            </a:r>
            <a:r>
              <a:rPr lang="en-CA" sz="3200" dirty="0">
                <a:solidFill>
                  <a:srgbClr val="006699"/>
                </a:solidFill>
              </a:rPr>
              <a:t>of the </a:t>
            </a:r>
            <a:br>
              <a:rPr lang="en-CA" sz="3200" dirty="0">
                <a:solidFill>
                  <a:srgbClr val="006699"/>
                </a:solidFill>
              </a:rPr>
            </a:br>
            <a:r>
              <a:rPr lang="en-CA" sz="3200" b="1" u="sng" dirty="0">
                <a:solidFill>
                  <a:srgbClr val="0000FF"/>
                </a:solidFill>
              </a:rPr>
              <a:t>new c</a:t>
            </a:r>
            <a:r>
              <a:rPr lang="en-CA" sz="3200" b="1" dirty="0">
                <a:solidFill>
                  <a:srgbClr val="0000FF"/>
                </a:solidFill>
              </a:rPr>
              <a:t>y</a:t>
            </a:r>
            <a:r>
              <a:rPr lang="en-CA" sz="3200" b="1" u="sng" dirty="0">
                <a:solidFill>
                  <a:srgbClr val="0000FF"/>
                </a:solidFill>
              </a:rPr>
              <a:t>cle of the week</a:t>
            </a:r>
            <a:r>
              <a:rPr lang="en-CA" sz="3200" b="1" dirty="0">
                <a:solidFill>
                  <a:srgbClr val="0000FF"/>
                </a:solidFill>
              </a:rPr>
              <a:t> at </a:t>
            </a:r>
            <a:r>
              <a:rPr lang="en-CA" sz="3200" b="1" dirty="0">
                <a:ln>
                  <a:solidFill>
                    <a:schemeClr val="accent5">
                      <a:lumMod val="75000"/>
                    </a:schemeClr>
                  </a:solidFill>
                </a:ln>
                <a:solidFill>
                  <a:srgbClr val="0000FF"/>
                </a:solidFill>
                <a:effectLst>
                  <a:glow rad="342900">
                    <a:srgbClr val="FFFF00"/>
                  </a:glow>
                </a:effectLst>
              </a:rPr>
              <a:t>Dawn’s first light </a:t>
            </a:r>
            <a:r>
              <a:rPr lang="en-CA" sz="3200" b="1" dirty="0">
                <a:ln>
                  <a:solidFill>
                    <a:schemeClr val="accent5">
                      <a:lumMod val="75000"/>
                    </a:schemeClr>
                  </a:solidFill>
                </a:ln>
                <a:solidFill>
                  <a:srgbClr val="0000FF"/>
                </a:solidFill>
                <a:effectLst>
                  <a:glow rad="127000">
                    <a:srgbClr val="FFFF00"/>
                  </a:glow>
                </a:effectLst>
              </a:rPr>
              <a:t/>
            </a:r>
            <a:br>
              <a:rPr lang="en-CA" sz="3200" b="1" dirty="0">
                <a:ln>
                  <a:solidFill>
                    <a:schemeClr val="accent5">
                      <a:lumMod val="75000"/>
                    </a:schemeClr>
                  </a:solidFill>
                </a:ln>
                <a:solidFill>
                  <a:srgbClr val="0000FF"/>
                </a:solidFill>
                <a:effectLst>
                  <a:glow rad="127000">
                    <a:srgbClr val="FFFF00"/>
                  </a:glow>
                </a:effectLst>
              </a:rPr>
            </a:br>
            <a:r>
              <a:rPr lang="en-CA" sz="3200" b="1" dirty="0">
                <a:solidFill>
                  <a:schemeClr val="bg1"/>
                </a:solidFill>
              </a:rPr>
              <a:t>which is </a:t>
            </a:r>
            <a:r>
              <a:rPr lang="en-CA" sz="3200" b="1" u="sng" dirty="0">
                <a:solidFill>
                  <a:schemeClr val="bg1"/>
                </a:solidFill>
              </a:rPr>
              <a:t>well before sunrise</a:t>
            </a:r>
            <a:r>
              <a:rPr lang="en-CA" sz="3200" b="1" dirty="0">
                <a:solidFill>
                  <a:schemeClr val="bg1"/>
                </a:solidFill>
              </a:rPr>
              <a:t>! </a:t>
            </a:r>
            <a:r>
              <a:rPr lang="en-CA" sz="3200" b="1" dirty="0">
                <a:solidFill>
                  <a:srgbClr val="7030A0"/>
                </a:solidFill>
                <a:sym typeface="Wingdings" panose="05000000000000000000" pitchFamily="2" charset="2"/>
              </a:rPr>
              <a:t></a:t>
            </a:r>
            <a:endParaRPr lang="en-CA" sz="3200" b="1" dirty="0">
              <a:solidFill>
                <a:srgbClr val="7030A0"/>
              </a:solidFill>
            </a:endParaRPr>
          </a:p>
        </p:txBody>
      </p:sp>
      <p:sp>
        <p:nvSpPr>
          <p:cNvPr id="14" name="Rectangle: Rounded Corners 13">
            <a:extLst>
              <a:ext uri="{FF2B5EF4-FFF2-40B4-BE49-F238E27FC236}">
                <a16:creationId xmlns:a16="http://schemas.microsoft.com/office/drawing/2014/main" xmlns="" id="{F5A5D1DC-0308-46D8-8CFF-DF721E9BD971}"/>
              </a:ext>
            </a:extLst>
          </p:cNvPr>
          <p:cNvSpPr/>
          <p:nvPr/>
        </p:nvSpPr>
        <p:spPr>
          <a:xfrm>
            <a:off x="8044875" y="1878755"/>
            <a:ext cx="2733965" cy="567427"/>
          </a:xfrm>
          <a:prstGeom prst="roundRect">
            <a:avLst/>
          </a:prstGeom>
          <a:solidFill>
            <a:schemeClr val="accent6">
              <a:lumMod val="75000"/>
            </a:schemeClr>
          </a:solidFill>
          <a:ln w="38100">
            <a:solidFill>
              <a:srgbClr val="00B0F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u="sng" dirty="0">
                <a:ln>
                  <a:solidFill>
                    <a:srgbClr val="0000FF"/>
                  </a:solidFill>
                </a:ln>
                <a:solidFill>
                  <a:srgbClr val="FFFF00"/>
                </a:solidFill>
                <a:uFill>
                  <a:solidFill>
                    <a:srgbClr val="6600CC"/>
                  </a:solidFill>
                </a:uFill>
                <a:latin typeface="Bauhaus 93" panose="04030905020B02020C02" pitchFamily="82" charset="0"/>
                <a:ea typeface="Calibri" panose="020F0502020204030204" pitchFamily="34" charset="0"/>
              </a:rPr>
              <a:t>MORNING</a:t>
            </a:r>
            <a:r>
              <a:rPr lang="en-CA" sz="2800" b="1" dirty="0">
                <a:solidFill>
                  <a:srgbClr val="FF0066"/>
                </a:solidFill>
                <a:latin typeface="Calibri" panose="020F0502020204030204" pitchFamily="34" charset="0"/>
                <a:ea typeface="Calibri" panose="020F0502020204030204" pitchFamily="34" charset="0"/>
              </a:rPr>
              <a:t> </a:t>
            </a:r>
            <a:r>
              <a:rPr lang="en-CA" sz="2800" b="1" u="dbl" baseline="30000" dirty="0">
                <a:solidFill>
                  <a:srgbClr val="000000"/>
                </a:solidFill>
                <a:uFill>
                  <a:solidFill>
                    <a:srgbClr val="00B0F0"/>
                  </a:solidFill>
                </a:u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1242</a:t>
            </a:r>
            <a:r>
              <a:rPr lang="en-CA" sz="2800" baseline="-25000" dirty="0">
                <a:solidFill>
                  <a:srgbClr val="000000"/>
                </a:solidFill>
                <a:latin typeface="Calibri" panose="020F0502020204030204" pitchFamily="34" charset="0"/>
                <a:ea typeface="Calibri" panose="020F0502020204030204" pitchFamily="34" charset="0"/>
              </a:rPr>
              <a:t>…</a:t>
            </a:r>
            <a:endParaRPr lang="en-CA" dirty="0"/>
          </a:p>
        </p:txBody>
      </p:sp>
      <p:sp>
        <p:nvSpPr>
          <p:cNvPr id="13" name="Right Brace 12">
            <a:extLst>
              <a:ext uri="{FF2B5EF4-FFF2-40B4-BE49-F238E27FC236}">
                <a16:creationId xmlns:a16="http://schemas.microsoft.com/office/drawing/2014/main" xmlns="" id="{21238943-783C-4B06-93D8-BAAF1FEA315C}"/>
              </a:ext>
            </a:extLst>
          </p:cNvPr>
          <p:cNvSpPr/>
          <p:nvPr/>
        </p:nvSpPr>
        <p:spPr>
          <a:xfrm rot="16200000">
            <a:off x="9708680" y="2007212"/>
            <a:ext cx="480287" cy="1043709"/>
          </a:xfrm>
          <a:prstGeom prst="rightBrace">
            <a:avLst>
              <a:gd name="adj1" fmla="val 29480"/>
              <a:gd name="adj2" fmla="val 67699"/>
            </a:avLst>
          </a:prstGeom>
          <a:solidFill>
            <a:srgbClr val="FFFF00"/>
          </a:solidFill>
          <a:ln w="28575">
            <a:solidFill>
              <a:srgbClr val="0000FF"/>
            </a:solidFill>
          </a:ln>
          <a:effectLst>
            <a:glow rad="228600">
              <a:schemeClr val="accent6">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5" name="Straight Arrow Connector 14">
            <a:extLst>
              <a:ext uri="{FF2B5EF4-FFF2-40B4-BE49-F238E27FC236}">
                <a16:creationId xmlns:a16="http://schemas.microsoft.com/office/drawing/2014/main" xmlns="" id="{6590FD8A-156E-40CF-ABA9-4234346C9987}"/>
              </a:ext>
            </a:extLst>
          </p:cNvPr>
          <p:cNvCxnSpPr>
            <a:cxnSpLocks/>
          </p:cNvCxnSpPr>
          <p:nvPr/>
        </p:nvCxnSpPr>
        <p:spPr>
          <a:xfrm flipH="1">
            <a:off x="4839855" y="1865792"/>
            <a:ext cx="489526" cy="319294"/>
          </a:xfrm>
          <a:prstGeom prst="straightConnector1">
            <a:avLst/>
          </a:prstGeom>
          <a:ln w="76200">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8ADCE47-90A7-473E-9CE5-59DD82AD5675}"/>
              </a:ext>
            </a:extLst>
          </p:cNvPr>
          <p:cNvCxnSpPr>
            <a:cxnSpLocks/>
          </p:cNvCxnSpPr>
          <p:nvPr/>
        </p:nvCxnSpPr>
        <p:spPr>
          <a:xfrm flipH="1">
            <a:off x="7666182" y="1603198"/>
            <a:ext cx="404832" cy="555006"/>
          </a:xfrm>
          <a:prstGeom prst="straightConnector1">
            <a:avLst/>
          </a:prstGeom>
          <a:ln w="76200">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xmlns="" id="{1356F2A1-DEEE-4670-B5ED-D696AE5DA831}"/>
              </a:ext>
            </a:extLst>
          </p:cNvPr>
          <p:cNvCxnSpPr>
            <a:cxnSpLocks/>
          </p:cNvCxnSpPr>
          <p:nvPr/>
        </p:nvCxnSpPr>
        <p:spPr>
          <a:xfrm flipH="1">
            <a:off x="9257667" y="895927"/>
            <a:ext cx="1309780" cy="1025327"/>
          </a:xfrm>
          <a:prstGeom prst="straightConnector1">
            <a:avLst/>
          </a:prstGeom>
          <a:ln w="171450">
            <a:solidFill>
              <a:srgbClr val="FFFF00"/>
            </a:solidFill>
            <a:tailEnd type="triangle"/>
          </a:ln>
          <a:effectLst>
            <a:glow rad="127000">
              <a:srgbClr val="BF07C3"/>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9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750"/>
                                        <p:tgtEl>
                                          <p:spTgt spid="6"/>
                                        </p:tgtEl>
                                      </p:cBhvr>
                                    </p:animEffect>
                                  </p:childTnLst>
                                </p:cTn>
                              </p:par>
                            </p:childTnLst>
                          </p:cTn>
                        </p:par>
                        <p:par>
                          <p:cTn id="22" fill="hold">
                            <p:stCondLst>
                              <p:cond delay="3750"/>
                            </p:stCondLst>
                            <p:childTnLst>
                              <p:par>
                                <p:cTn id="23" presetID="14" presetClass="entr" presetSubtype="1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38000">
              <a:schemeClr val="accent4">
                <a:lumMod val="60000"/>
                <a:lumOff val="40000"/>
              </a:schemeClr>
            </a:gs>
            <a:gs pos="70000">
              <a:schemeClr val="accent5">
                <a:lumMod val="60000"/>
                <a:lumOff val="40000"/>
              </a:schemeClr>
            </a:gs>
            <a:gs pos="95000">
              <a:srgbClr val="7030A0">
                <a:alpha val="65000"/>
              </a:srgbClr>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2419F20-A40D-4152-AE86-0E9ADC8143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9087392" y="33667"/>
            <a:ext cx="2655603" cy="67176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00873" y="6455149"/>
            <a:ext cx="591127" cy="402851"/>
          </a:xfrm>
        </p:spPr>
        <p:txBody>
          <a:bodyPr/>
          <a:lstStyle/>
          <a:p>
            <a:fld id="{D57F1E4F-1CFF-5643-939E-217C01CDF565}" type="slidenum">
              <a:rPr lang="en-US" sz="1400" smtClean="0">
                <a:solidFill>
                  <a:schemeClr val="bg1"/>
                </a:solidFill>
              </a:rPr>
              <a:pPr/>
              <a:t>34</a:t>
            </a:fld>
            <a:endParaRPr lang="en-US" sz="1400" dirty="0">
              <a:solidFill>
                <a:schemeClr val="bg1"/>
              </a:solidFill>
            </a:endParaRPr>
          </a:p>
        </p:txBody>
      </p:sp>
      <p:sp>
        <p:nvSpPr>
          <p:cNvPr id="2" name="Arrow: Bent 1">
            <a:extLst>
              <a:ext uri="{FF2B5EF4-FFF2-40B4-BE49-F238E27FC236}">
                <a16:creationId xmlns:a16="http://schemas.microsoft.com/office/drawing/2014/main" xmlns="" id="{18A918F3-7697-44AF-8F7B-85E9820C2BA0}"/>
              </a:ext>
            </a:extLst>
          </p:cNvPr>
          <p:cNvSpPr/>
          <p:nvPr/>
        </p:nvSpPr>
        <p:spPr>
          <a:xfrm>
            <a:off x="6362663" y="663677"/>
            <a:ext cx="3135597" cy="1117195"/>
          </a:xfrm>
          <a:prstGeom prst="bentArrow">
            <a:avLst>
              <a:gd name="adj1" fmla="val 20538"/>
              <a:gd name="adj2" fmla="val 25000"/>
              <a:gd name="adj3" fmla="val 36602"/>
              <a:gd name="adj4" fmla="val 85269"/>
            </a:avLst>
          </a:prstGeom>
          <a:gradFill flip="none" rotWithShape="1">
            <a:gsLst>
              <a:gs pos="0">
                <a:schemeClr val="bg1"/>
              </a:gs>
              <a:gs pos="58000">
                <a:srgbClr val="FFC000"/>
              </a:gs>
              <a:gs pos="100000">
                <a:schemeClr val="accent1">
                  <a:lumMod val="30000"/>
                  <a:lumOff val="70000"/>
                </a:schemeClr>
              </a:gs>
            </a:gsLst>
            <a:lin ang="0" scaled="1"/>
            <a:tileRect/>
          </a:gradFill>
          <a:ln>
            <a:solidFill>
              <a:schemeClr val="accent6">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Rectangle: Rounded Corners 5">
            <a:extLst>
              <a:ext uri="{FF2B5EF4-FFF2-40B4-BE49-F238E27FC236}">
                <a16:creationId xmlns:a16="http://schemas.microsoft.com/office/drawing/2014/main" xmlns="" id="{C158622C-EE66-4523-B055-2CC68DC15363}"/>
              </a:ext>
            </a:extLst>
          </p:cNvPr>
          <p:cNvSpPr/>
          <p:nvPr/>
        </p:nvSpPr>
        <p:spPr>
          <a:xfrm>
            <a:off x="589933" y="331168"/>
            <a:ext cx="3135597" cy="6122639"/>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What incredible sight greeted the Philistines eyes when </a:t>
            </a:r>
            <a:br>
              <a:rPr lang="en-CA" sz="2800" b="1" dirty="0">
                <a:solidFill>
                  <a:srgbClr val="002060"/>
                </a:solidFill>
              </a:rPr>
            </a:br>
            <a:r>
              <a:rPr lang="en-CA" sz="2800" b="1" dirty="0">
                <a:solidFill>
                  <a:srgbClr val="002060"/>
                </a:solidFill>
              </a:rPr>
              <a:t>they viewed the house of their mighty one??</a:t>
            </a:r>
          </a:p>
        </p:txBody>
      </p:sp>
      <p:sp>
        <p:nvSpPr>
          <p:cNvPr id="8" name="Rectangle: Rounded Corners 7">
            <a:extLst>
              <a:ext uri="{FF2B5EF4-FFF2-40B4-BE49-F238E27FC236}">
                <a16:creationId xmlns:a16="http://schemas.microsoft.com/office/drawing/2014/main" xmlns="" id="{10DB2970-0235-45AF-8C25-A947EEB51E87}"/>
              </a:ext>
            </a:extLst>
          </p:cNvPr>
          <p:cNvSpPr/>
          <p:nvPr/>
        </p:nvSpPr>
        <p:spPr>
          <a:xfrm>
            <a:off x="4727825" y="1780871"/>
            <a:ext cx="3676073" cy="4672936"/>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002060"/>
                </a:solidFill>
              </a:rPr>
              <a:t>Their mighty one was, </a:t>
            </a:r>
            <a:r>
              <a:rPr lang="en-CA" sz="2800" b="1" u="sng" dirty="0" err="1">
                <a:solidFill>
                  <a:srgbClr val="FF0000"/>
                </a:solidFill>
              </a:rPr>
              <a:t>disassembleddefeated</a:t>
            </a:r>
            <a:r>
              <a:rPr lang="en-CA" sz="2800" b="1" dirty="0">
                <a:solidFill>
                  <a:srgbClr val="FF0000"/>
                </a:solidFill>
              </a:rPr>
              <a:t>, </a:t>
            </a:r>
            <a:r>
              <a:rPr lang="en-CA" sz="2800" b="1" u="sng" dirty="0">
                <a:solidFill>
                  <a:srgbClr val="FF0000"/>
                </a:solidFill>
              </a:rPr>
              <a:t>destro</a:t>
            </a:r>
            <a:r>
              <a:rPr lang="en-CA" sz="2800" b="1" dirty="0">
                <a:solidFill>
                  <a:srgbClr val="FF0000"/>
                </a:solidFill>
              </a:rPr>
              <a:t>y</a:t>
            </a:r>
            <a:r>
              <a:rPr lang="en-CA" sz="2800" b="1" u="sng" dirty="0">
                <a:solidFill>
                  <a:srgbClr val="FF0000"/>
                </a:solidFill>
              </a:rPr>
              <a:t>ed</a:t>
            </a:r>
            <a:r>
              <a:rPr lang="en-CA" sz="2800" b="1" dirty="0">
                <a:solidFill>
                  <a:srgbClr val="002060"/>
                </a:solidFill>
              </a:rPr>
              <a:t> and </a:t>
            </a:r>
            <a:r>
              <a:rPr lang="en-CA" sz="2800" b="1" u="sng" dirty="0">
                <a:solidFill>
                  <a:srgbClr val="FF0000"/>
                </a:solidFill>
              </a:rPr>
              <a:t>humiliated</a:t>
            </a:r>
          </a:p>
          <a:p>
            <a:pPr algn="ctr"/>
            <a:r>
              <a:rPr lang="en-CA" sz="3200" b="1" dirty="0">
                <a:solidFill>
                  <a:srgbClr val="002060"/>
                </a:solidFill>
                <a:effectLst>
                  <a:glow rad="127000">
                    <a:srgbClr val="FFFF00"/>
                  </a:glow>
                </a:effectLst>
                <a:latin typeface="Cooper Black" panose="0208090404030B020404" pitchFamily="18" charset="0"/>
              </a:rPr>
              <a:t>by the Creator Himself!</a:t>
            </a:r>
          </a:p>
        </p:txBody>
      </p:sp>
    </p:spTree>
    <p:extLst>
      <p:ext uri="{BB962C8B-B14F-4D97-AF65-F5344CB8AC3E}">
        <p14:creationId xmlns:p14="http://schemas.microsoft.com/office/powerpoint/2010/main" val="956413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50000">
              <a:schemeClr val="accent6">
                <a:lumMod val="60000"/>
                <a:lumOff val="40000"/>
              </a:schemeClr>
            </a:gs>
            <a:gs pos="83000">
              <a:schemeClr val="accent1">
                <a:lumMod val="45000"/>
                <a:lumOff val="55000"/>
              </a:schemeClr>
            </a:gs>
            <a:gs pos="100000">
              <a:schemeClr val="tx1">
                <a:lumMod val="50000"/>
              </a:schemeClr>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3727912" y="122481"/>
            <a:ext cx="7023215" cy="720436"/>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Word Picture Rules of Association!</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bg1"/>
                </a:solidFill>
              </a:rPr>
              <a:pPr/>
              <a:t>35</a:t>
            </a:fld>
            <a:endParaRPr lang="en-US" sz="1400" dirty="0">
              <a:solidFill>
                <a:schemeClr val="bg1"/>
              </a:solidFill>
            </a:endParaRPr>
          </a:p>
        </p:txBody>
      </p:sp>
      <p:pic>
        <p:nvPicPr>
          <p:cNvPr id="6" name="Picture 5" descr="H:\A.  ASTLEFORD\Dawn Studies in progress\9 - 1 Sam 5 - Fish God Decapitated\dagon falls over best.jpg">
            <a:extLst>
              <a:ext uri="{FF2B5EF4-FFF2-40B4-BE49-F238E27FC236}">
                <a16:creationId xmlns:a16="http://schemas.microsoft.com/office/drawing/2014/main" xmlns="" id="{DE840FD9-77C2-46CA-8061-6DA6E303A697}"/>
              </a:ext>
            </a:extLst>
          </p:cNvPr>
          <p:cNvPicPr/>
          <p:nvPr/>
        </p:nvPicPr>
        <p:blipFill>
          <a:blip r:embed="rId2" cstate="print"/>
          <a:srcRect/>
          <a:stretch>
            <a:fillRect/>
          </a:stretch>
        </p:blipFill>
        <p:spPr bwMode="auto">
          <a:xfrm>
            <a:off x="3545130" y="1186604"/>
            <a:ext cx="7393857" cy="4805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http://www.crystalinks.com/dagon2.jpg">
            <a:extLst>
              <a:ext uri="{FF2B5EF4-FFF2-40B4-BE49-F238E27FC236}">
                <a16:creationId xmlns:a16="http://schemas.microsoft.com/office/drawing/2014/main" xmlns="" id="{53AAA101-9D53-4D58-8FA3-D0D8C6551E7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60101" y="117412"/>
            <a:ext cx="2475865" cy="2860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xmlns="" id="{8E3543AF-C59C-4471-95FB-0BD4733FDEF4}"/>
              </a:ext>
            </a:extLst>
          </p:cNvPr>
          <p:cNvSpPr/>
          <p:nvPr/>
        </p:nvSpPr>
        <p:spPr>
          <a:xfrm>
            <a:off x="3831458" y="5682290"/>
            <a:ext cx="7834070" cy="1152884"/>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200" dirty="0">
                <a:solidFill>
                  <a:srgbClr val="008080"/>
                </a:solidFill>
                <a:latin typeface="Georgia" panose="02040502050405020303" pitchFamily="18" charset="0"/>
              </a:rPr>
              <a:t>Isa 45:23</a:t>
            </a:r>
            <a:r>
              <a:rPr lang="en-US" sz="2200" dirty="0">
                <a:solidFill>
                  <a:prstClr val="black"/>
                </a:solidFill>
                <a:latin typeface="Georgia" panose="02040502050405020303" pitchFamily="18" charset="0"/>
              </a:rPr>
              <a:t>  </a:t>
            </a:r>
            <a:r>
              <a:rPr lang="en-US" sz="2200" dirty="0">
                <a:solidFill>
                  <a:srgbClr val="0000FF"/>
                </a:solidFill>
                <a:latin typeface="Georgia" panose="02040502050405020303" pitchFamily="18" charset="0"/>
              </a:rPr>
              <a:t>“I have sworn by Myself, a word has gone out of My mouth in righteousness, and shall not return, so that to Me </a:t>
            </a:r>
            <a:br>
              <a:rPr lang="en-US" sz="2200" dirty="0">
                <a:solidFill>
                  <a:srgbClr val="0000FF"/>
                </a:solidFill>
                <a:latin typeface="Georgia" panose="02040502050405020303" pitchFamily="18" charset="0"/>
              </a:rPr>
            </a:br>
            <a:r>
              <a:rPr lang="en-US" sz="2200" b="1" dirty="0">
                <a:solidFill>
                  <a:srgbClr val="0000FF"/>
                </a:solidFill>
                <a:effectLst>
                  <a:glow rad="127000">
                    <a:srgbClr val="FFC000"/>
                  </a:glow>
                </a:effectLst>
                <a:latin typeface="Georgia" panose="02040502050405020303" pitchFamily="18" charset="0"/>
              </a:rPr>
              <a:t>every knee shall bow, </a:t>
            </a:r>
            <a:r>
              <a:rPr lang="en-US" sz="2200" dirty="0">
                <a:solidFill>
                  <a:srgbClr val="0000FF"/>
                </a:solidFill>
                <a:latin typeface="Georgia" panose="02040502050405020303" pitchFamily="18" charset="0"/>
              </a:rPr>
              <a:t>every tongue swear. </a:t>
            </a:r>
            <a:endParaRPr lang="en-CA" sz="2200" dirty="0">
              <a:solidFill>
                <a:srgbClr val="0000FF"/>
              </a:solidFill>
            </a:endParaRPr>
          </a:p>
        </p:txBody>
      </p:sp>
      <p:pic>
        <p:nvPicPr>
          <p:cNvPr id="3075" name="Picture 3" descr="C:\Users\Rae\Desktop\pope fish hat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531077" y="3869157"/>
            <a:ext cx="2370773" cy="33190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077" name="Picture 5" descr="C:\Users\Rae\Desktop\pope fish hat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04472" y="2210118"/>
            <a:ext cx="2782253" cy="34475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xmlns="" id="{49CB0D25-2EB9-4396-A56E-6B0EEFBA24F0}"/>
              </a:ext>
            </a:extLst>
          </p:cNvPr>
          <p:cNvCxnSpPr>
            <a:cxnSpLocks/>
          </p:cNvCxnSpPr>
          <p:nvPr/>
        </p:nvCxnSpPr>
        <p:spPr>
          <a:xfrm flipV="1">
            <a:off x="2392218" y="5386983"/>
            <a:ext cx="1592951" cy="451780"/>
          </a:xfrm>
          <a:prstGeom prst="straightConnector1">
            <a:avLst/>
          </a:prstGeom>
          <a:ln w="200025">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849E221C-6161-4E49-8E2C-6D3E783E9D6E}"/>
              </a:ext>
            </a:extLst>
          </p:cNvPr>
          <p:cNvCxnSpPr>
            <a:cxnSpLocks/>
          </p:cNvCxnSpPr>
          <p:nvPr/>
        </p:nvCxnSpPr>
        <p:spPr>
          <a:xfrm>
            <a:off x="1606397" y="2884584"/>
            <a:ext cx="378814" cy="1916016"/>
          </a:xfrm>
          <a:prstGeom prst="straightConnector1">
            <a:avLst/>
          </a:prstGeom>
          <a:ln w="200025">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Arrow: Bent 10">
            <a:extLst>
              <a:ext uri="{FF2B5EF4-FFF2-40B4-BE49-F238E27FC236}">
                <a16:creationId xmlns:a16="http://schemas.microsoft.com/office/drawing/2014/main" xmlns="" id="{B3BE37A8-AD79-4527-BAB8-648DEBC36F4B}"/>
              </a:ext>
            </a:extLst>
          </p:cNvPr>
          <p:cNvSpPr/>
          <p:nvPr/>
        </p:nvSpPr>
        <p:spPr>
          <a:xfrm rot="5400000">
            <a:off x="6340165" y="-2452853"/>
            <a:ext cx="1302330" cy="8110727"/>
          </a:xfrm>
          <a:prstGeom prst="bentArrow">
            <a:avLst>
              <a:gd name="adj1" fmla="val 17453"/>
              <a:gd name="adj2" fmla="val 40723"/>
              <a:gd name="adj3" fmla="val 25000"/>
              <a:gd name="adj4" fmla="val 43750"/>
            </a:avLst>
          </a:prstGeom>
          <a:gradFill flip="none" rotWithShape="1">
            <a:gsLst>
              <a:gs pos="0">
                <a:schemeClr val="accent4">
                  <a:lumMod val="75000"/>
                </a:schemeClr>
              </a:gs>
              <a:gs pos="47000">
                <a:schemeClr val="accent4">
                  <a:lumMod val="40000"/>
                  <a:lumOff val="60000"/>
                </a:schemeClr>
              </a:gs>
              <a:gs pos="71000">
                <a:schemeClr val="accent2">
                  <a:lumMod val="60000"/>
                  <a:lumOff val="40000"/>
                </a:schemeClr>
              </a:gs>
              <a:gs pos="100000">
                <a:srgbClr val="FFFF00"/>
              </a:gs>
            </a:gsLst>
            <a:path path="circle">
              <a:fillToRect l="100000" t="100000"/>
            </a:path>
            <a:tileRect r="-100000" b="-100000"/>
          </a:gra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9643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randombar(horizontal)">
                                      <p:cBhvr>
                                        <p:cTn id="11" dur="500"/>
                                        <p:tgtEl>
                                          <p:spTgt spid="307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2000"/>
                                        <p:tgtEl>
                                          <p:spTgt spid="12"/>
                                        </p:tgtEl>
                                      </p:cBhvr>
                                    </p:animEffect>
                                  </p:childTnLst>
                                </p:cTn>
                              </p:par>
                              <p:par>
                                <p:cTn id="16" presetID="14" presetClass="entr" presetSubtype="10" fill="hold" nodeType="withEffect">
                                  <p:stCondLst>
                                    <p:cond delay="50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1000"/>
                                        <p:tgtEl>
                                          <p:spTgt spid="3075"/>
                                        </p:tgtEl>
                                      </p:cBhvr>
                                    </p:animEffect>
                                  </p:childTnLst>
                                </p:cTn>
                              </p:par>
                              <p:par>
                                <p:cTn id="19" presetID="22" presetClass="entr" presetSubtype="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2500"/>
                                        <p:tgtEl>
                                          <p:spTgt spid="14"/>
                                        </p:tgtEl>
                                      </p:cBhvr>
                                    </p:animEffect>
                                  </p:childTnLst>
                                </p:cTn>
                              </p:par>
                            </p:childTnLst>
                          </p:cTn>
                        </p:par>
                        <p:par>
                          <p:cTn id="22" fill="hold">
                            <p:stCondLst>
                              <p:cond delay="50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50000">
              <a:schemeClr val="accent6">
                <a:lumMod val="60000"/>
                <a:lumOff val="40000"/>
              </a:schemeClr>
            </a:gs>
            <a:gs pos="77000">
              <a:schemeClr val="tx1">
                <a:lumMod val="50000"/>
              </a:schemeClr>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480286" y="77356"/>
            <a:ext cx="11297790" cy="720436"/>
          </a:xfrm>
          <a:prstGeom prst="roundRect">
            <a:avLst>
              <a:gd name="adj" fmla="val 5000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Word picture exposes annihilation of (supposed) power!</a:t>
            </a:r>
          </a:p>
        </p:txBody>
      </p:sp>
      <p:pic>
        <p:nvPicPr>
          <p:cNvPr id="6" name="Picture 5" descr="H:\A.  ASTLEFORD\Dawn Studies in progress\9 - 1 Sam 5 - Fish God Decapitated\dagon falls over best.jpg">
            <a:extLst>
              <a:ext uri="{FF2B5EF4-FFF2-40B4-BE49-F238E27FC236}">
                <a16:creationId xmlns:a16="http://schemas.microsoft.com/office/drawing/2014/main" xmlns="" id="{DE840FD9-77C2-46CA-8061-6DA6E303A697}"/>
              </a:ext>
            </a:extLst>
          </p:cNvPr>
          <p:cNvPicPr/>
          <p:nvPr/>
        </p:nvPicPr>
        <p:blipFill>
          <a:blip r:embed="rId2" cstate="print"/>
          <a:srcRect/>
          <a:stretch>
            <a:fillRect/>
          </a:stretch>
        </p:blipFill>
        <p:spPr bwMode="auto">
          <a:xfrm>
            <a:off x="4638681" y="980487"/>
            <a:ext cx="7029580" cy="4402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xmlns="" id="{8E3543AF-C59C-4471-95FB-0BD4733FDEF4}"/>
              </a:ext>
            </a:extLst>
          </p:cNvPr>
          <p:cNvSpPr/>
          <p:nvPr/>
        </p:nvSpPr>
        <p:spPr>
          <a:xfrm>
            <a:off x="144650" y="877455"/>
            <a:ext cx="3943927" cy="5945822"/>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ln>
                  <a:solidFill>
                    <a:sysClr val="windowText" lastClr="000000"/>
                  </a:solidFill>
                </a:ln>
                <a:solidFill>
                  <a:srgbClr val="FF0000"/>
                </a:solidFill>
              </a:rPr>
              <a:t>What was </a:t>
            </a:r>
            <a:r>
              <a:rPr lang="en-CA" sz="2800" b="1" u="sng" dirty="0">
                <a:ln>
                  <a:solidFill>
                    <a:sysClr val="windowText" lastClr="000000"/>
                  </a:solidFill>
                </a:ln>
                <a:solidFill>
                  <a:srgbClr val="FF0000"/>
                </a:solidFill>
              </a:rPr>
              <a:t>severed</a:t>
            </a:r>
            <a:r>
              <a:rPr lang="en-CA" sz="2800" b="1" dirty="0">
                <a:ln>
                  <a:solidFill>
                    <a:sysClr val="windowText" lastClr="000000"/>
                  </a:solidFill>
                </a:ln>
                <a:solidFill>
                  <a:srgbClr val="FF0000"/>
                </a:solidFill>
              </a:rPr>
              <a:t>? </a:t>
            </a:r>
            <a:r>
              <a:rPr lang="en-CA" sz="2800" dirty="0">
                <a:solidFill>
                  <a:srgbClr val="0000FF"/>
                </a:solidFill>
              </a:rPr>
              <a:t>The Rosh (head) and the two hands </a:t>
            </a:r>
            <a:br>
              <a:rPr lang="en-CA" sz="2800" dirty="0">
                <a:solidFill>
                  <a:srgbClr val="0000FF"/>
                </a:solidFill>
              </a:rPr>
            </a:br>
            <a:r>
              <a:rPr lang="en-CA" sz="2800" dirty="0">
                <a:solidFill>
                  <a:srgbClr val="0000FF"/>
                </a:solidFill>
              </a:rPr>
              <a:t>at the wrists.</a:t>
            </a:r>
          </a:p>
          <a:p>
            <a:pPr algn="ctr"/>
            <a:r>
              <a:rPr lang="en-CA" sz="2800" b="1" dirty="0">
                <a:solidFill>
                  <a:srgbClr val="C00000"/>
                </a:solidFill>
              </a:rPr>
              <a:t>The head: </a:t>
            </a:r>
            <a:r>
              <a:rPr lang="en-CA" sz="2800" dirty="0">
                <a:solidFill>
                  <a:schemeClr val="bg1"/>
                </a:solidFill>
              </a:rPr>
              <a:t>the principle base of control and authority to implement power.</a:t>
            </a:r>
          </a:p>
          <a:p>
            <a:pPr algn="ctr"/>
            <a:r>
              <a:rPr lang="en-CA" sz="2800" b="1" dirty="0">
                <a:solidFill>
                  <a:srgbClr val="C00000"/>
                </a:solidFill>
              </a:rPr>
              <a:t>The hands: </a:t>
            </a:r>
            <a:r>
              <a:rPr lang="en-CA" sz="2800" dirty="0">
                <a:solidFill>
                  <a:schemeClr val="bg1"/>
                </a:solidFill>
              </a:rPr>
              <a:t>the physical power and force to articulate, implement and/ </a:t>
            </a:r>
            <a:br>
              <a:rPr lang="en-CA" sz="2800" dirty="0">
                <a:solidFill>
                  <a:schemeClr val="bg1"/>
                </a:solidFill>
              </a:rPr>
            </a:br>
            <a:r>
              <a:rPr lang="en-CA" sz="2800" dirty="0">
                <a:solidFill>
                  <a:schemeClr val="bg1"/>
                </a:solidFill>
              </a:rPr>
              <a:t>or repay.</a:t>
            </a:r>
          </a:p>
        </p:txBody>
      </p:sp>
      <p:sp>
        <p:nvSpPr>
          <p:cNvPr id="13" name="Rectangle 12">
            <a:extLst>
              <a:ext uri="{FF2B5EF4-FFF2-40B4-BE49-F238E27FC236}">
                <a16:creationId xmlns:a16="http://schemas.microsoft.com/office/drawing/2014/main" xmlns="" id="{F793F97E-3A1C-4B1F-BAB7-9C811A3A4393}"/>
              </a:ext>
            </a:extLst>
          </p:cNvPr>
          <p:cNvSpPr/>
          <p:nvPr/>
        </p:nvSpPr>
        <p:spPr>
          <a:xfrm>
            <a:off x="4160549" y="5497587"/>
            <a:ext cx="8023932" cy="1334655"/>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C00000"/>
                </a:solidFill>
              </a:rPr>
              <a:t>Result?</a:t>
            </a:r>
            <a:r>
              <a:rPr lang="en-CA" sz="2800" b="1" dirty="0">
                <a:solidFill>
                  <a:schemeClr val="bg1"/>
                </a:solidFill>
              </a:rPr>
              <a:t> </a:t>
            </a:r>
            <a:r>
              <a:rPr lang="en-CA" sz="2800" dirty="0">
                <a:solidFill>
                  <a:srgbClr val="0000FF"/>
                </a:solidFill>
              </a:rPr>
              <a:t>The once “mighty” no-god became even less powerful than in his non-existence! </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bg1"/>
                </a:solidFill>
              </a:rPr>
              <a:pPr/>
              <a:t>36</a:t>
            </a:fld>
            <a:endParaRPr lang="en-US" sz="1400" dirty="0">
              <a:solidFill>
                <a:schemeClr val="bg1"/>
              </a:solidFill>
            </a:endParaRPr>
          </a:p>
        </p:txBody>
      </p:sp>
    </p:spTree>
    <p:extLst>
      <p:ext uri="{BB962C8B-B14F-4D97-AF65-F5344CB8AC3E}">
        <p14:creationId xmlns:p14="http://schemas.microsoft.com/office/powerpoint/2010/main" val="6113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2864595" y="293341"/>
            <a:ext cx="6535835" cy="590043"/>
          </a:xfrm>
          <a:prstGeom prst="roundRect">
            <a:avLst>
              <a:gd name="adj" fmla="val 5000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002060"/>
                </a:solidFill>
              </a:rPr>
              <a:t>Today’s </a:t>
            </a:r>
            <a:r>
              <a:rPr lang="en-CA" sz="2800" b="1" u="sng" dirty="0">
                <a:solidFill>
                  <a:srgbClr val="002060"/>
                </a:solidFill>
              </a:rPr>
              <a:t>Immediate</a:t>
            </a:r>
            <a:r>
              <a:rPr lang="en-CA" sz="2800" b="1" dirty="0">
                <a:solidFill>
                  <a:srgbClr val="002060"/>
                </a:solidFill>
              </a:rPr>
              <a:t> Implications!</a:t>
            </a:r>
          </a:p>
        </p:txBody>
      </p:sp>
      <p:sp>
        <p:nvSpPr>
          <p:cNvPr id="4" name="Rectangle 3">
            <a:extLst>
              <a:ext uri="{FF2B5EF4-FFF2-40B4-BE49-F238E27FC236}">
                <a16:creationId xmlns:a16="http://schemas.microsoft.com/office/drawing/2014/main" xmlns="" id="{8E3543AF-C59C-4471-95FB-0BD4733FDEF4}"/>
              </a:ext>
            </a:extLst>
          </p:cNvPr>
          <p:cNvSpPr/>
          <p:nvPr/>
        </p:nvSpPr>
        <p:spPr>
          <a:xfrm>
            <a:off x="673822" y="1284943"/>
            <a:ext cx="10917382" cy="3066473"/>
          </a:xfrm>
          <a:prstGeom prst="rect">
            <a:avLst/>
          </a:prstGeom>
          <a:solidFill>
            <a:schemeClr val="accent4">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solidFill>
                  <a:schemeClr val="bg1"/>
                </a:solidFill>
              </a:rPr>
              <a:t>This rejection of pagan systemic worship is identical to the destiny of </a:t>
            </a:r>
            <a:r>
              <a:rPr lang="en-CA" sz="2800" dirty="0" err="1">
                <a:solidFill>
                  <a:schemeClr val="bg1"/>
                </a:solidFill>
              </a:rPr>
              <a:t>Yericho</a:t>
            </a:r>
            <a:r>
              <a:rPr lang="en-CA" sz="2800" dirty="0">
                <a:solidFill>
                  <a:schemeClr val="bg1"/>
                </a:solidFill>
              </a:rPr>
              <a:t>, the city of moon worship. These pagan foundations of worship </a:t>
            </a:r>
            <a:r>
              <a:rPr lang="en-CA" sz="2800" b="1" dirty="0">
                <a:solidFill>
                  <a:schemeClr val="bg1"/>
                </a:solidFill>
              </a:rPr>
              <a:t>FROM ANTIQUITY</a:t>
            </a:r>
            <a:r>
              <a:rPr lang="en-CA" sz="2800" dirty="0">
                <a:solidFill>
                  <a:schemeClr val="bg1"/>
                </a:solidFill>
              </a:rPr>
              <a:t>, the foundation of lunar observance </a:t>
            </a:r>
            <a:r>
              <a:rPr lang="en-CA" sz="2800" u="sng" dirty="0">
                <a:solidFill>
                  <a:schemeClr val="bg1"/>
                </a:solidFill>
              </a:rPr>
              <a:t>alon</a:t>
            </a:r>
            <a:r>
              <a:rPr lang="en-CA" sz="2800" dirty="0">
                <a:solidFill>
                  <a:schemeClr val="bg1"/>
                </a:solidFill>
              </a:rPr>
              <a:t>g</a:t>
            </a:r>
            <a:r>
              <a:rPr lang="en-CA" sz="2800" u="sng" dirty="0">
                <a:solidFill>
                  <a:schemeClr val="bg1"/>
                </a:solidFill>
              </a:rPr>
              <a:t>side</a:t>
            </a:r>
            <a:r>
              <a:rPr lang="en-CA" sz="2800" dirty="0">
                <a:solidFill>
                  <a:schemeClr val="bg1"/>
                </a:solidFill>
              </a:rPr>
              <a:t> Dagon and Ashtoreth, have been </a:t>
            </a:r>
            <a:r>
              <a:rPr lang="en-CA" sz="2800" b="1" dirty="0">
                <a:ln>
                  <a:solidFill>
                    <a:sysClr val="windowText" lastClr="000000"/>
                  </a:solidFill>
                </a:ln>
                <a:solidFill>
                  <a:srgbClr val="BF07C3"/>
                </a:solidFill>
              </a:rPr>
              <a:t>determined and </a:t>
            </a:r>
            <a:r>
              <a:rPr lang="en-CA" sz="2800" b="1" u="sng" dirty="0">
                <a:ln w="19050">
                  <a:solidFill>
                    <a:schemeClr val="bg1"/>
                  </a:solidFill>
                </a:ln>
                <a:solidFill>
                  <a:srgbClr val="BF07C3"/>
                </a:solidFill>
                <a:latin typeface="Cooper Black" panose="0208090404030B020404" pitchFamily="18" charset="0"/>
              </a:rPr>
              <a:t>REJECTED</a:t>
            </a:r>
            <a:r>
              <a:rPr lang="en-CA" sz="2800" b="1" dirty="0">
                <a:ln>
                  <a:solidFill>
                    <a:sysClr val="windowText" lastClr="000000"/>
                  </a:solidFill>
                </a:ln>
                <a:solidFill>
                  <a:srgbClr val="BF07C3"/>
                </a:solidFill>
              </a:rPr>
              <a:t> </a:t>
            </a:r>
            <a:r>
              <a:rPr lang="en-CA" sz="2800" dirty="0">
                <a:solidFill>
                  <a:schemeClr val="bg1"/>
                </a:solidFill>
              </a:rPr>
              <a:t>by </a:t>
            </a:r>
            <a:r>
              <a:rPr lang="en-CA" sz="2800" b="1" dirty="0">
                <a:solidFill>
                  <a:srgbClr val="0000FF"/>
                </a:solidFill>
              </a:rPr>
              <a:t>Yahuah,</a:t>
            </a:r>
            <a:r>
              <a:rPr lang="en-CA" sz="2800" dirty="0">
                <a:solidFill>
                  <a:schemeClr val="bg1"/>
                </a:solidFill>
              </a:rPr>
              <a:t> </a:t>
            </a:r>
            <a:r>
              <a:rPr lang="en-CA" sz="2800" b="1" dirty="0">
                <a:solidFill>
                  <a:schemeClr val="bg1"/>
                </a:solidFill>
              </a:rPr>
              <a:t>for eternity! </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37</a:t>
            </a:fld>
            <a:endParaRPr lang="en-US" sz="1200" dirty="0">
              <a:solidFill>
                <a:srgbClr val="FFFF00"/>
              </a:solidFill>
            </a:endParaRPr>
          </a:p>
        </p:txBody>
      </p:sp>
      <p:sp>
        <p:nvSpPr>
          <p:cNvPr id="6" name="Rectangle 5">
            <a:extLst>
              <a:ext uri="{FF2B5EF4-FFF2-40B4-BE49-F238E27FC236}">
                <a16:creationId xmlns:a16="http://schemas.microsoft.com/office/drawing/2014/main" xmlns="" id="{D9F0EFDA-3401-41D1-A140-2C24B3005E34}"/>
              </a:ext>
            </a:extLst>
          </p:cNvPr>
          <p:cNvSpPr/>
          <p:nvPr/>
        </p:nvSpPr>
        <p:spPr>
          <a:xfrm>
            <a:off x="1336165" y="4641277"/>
            <a:ext cx="9592694" cy="1650913"/>
          </a:xfrm>
          <a:prstGeom prst="rect">
            <a:avLst/>
          </a:prstGeom>
          <a:solidFill>
            <a:schemeClr val="accent6">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solidFill>
                  <a:srgbClr val="002060"/>
                </a:solidFill>
                <a:latin typeface="Comic Sans MS" panose="030F0702030302020204" pitchFamily="66" charset="0"/>
              </a:rPr>
              <a:t>Let’s place this record of Dagon onto charts now, and see if </a:t>
            </a:r>
            <a:r>
              <a:rPr lang="en-CA" sz="2800" u="sng" dirty="0">
                <a:solidFill>
                  <a:schemeClr val="accent5">
                    <a:lumMod val="50000"/>
                  </a:schemeClr>
                </a:solidFill>
                <a:latin typeface="Comic Sans MS" panose="030F0702030302020204" pitchFamily="66" charset="0"/>
              </a:rPr>
              <a:t>sunset to sunset</a:t>
            </a:r>
            <a:r>
              <a:rPr lang="en-CA" sz="2800" dirty="0">
                <a:solidFill>
                  <a:schemeClr val="accent5">
                    <a:lumMod val="50000"/>
                  </a:schemeClr>
                </a:solidFill>
                <a:latin typeface="Comic Sans MS" panose="030F0702030302020204" pitchFamily="66" charset="0"/>
              </a:rPr>
              <a:t> </a:t>
            </a:r>
            <a:r>
              <a:rPr lang="en-CA" sz="2800" dirty="0">
                <a:solidFill>
                  <a:srgbClr val="002060"/>
                </a:solidFill>
                <a:latin typeface="Comic Sans MS" panose="030F0702030302020204" pitchFamily="66" charset="0"/>
              </a:rPr>
              <a:t>can reckon with the documentation written in the Scriptures.</a:t>
            </a:r>
          </a:p>
        </p:txBody>
      </p:sp>
    </p:spTree>
    <p:extLst>
      <p:ext uri="{BB962C8B-B14F-4D97-AF65-F5344CB8AC3E}">
        <p14:creationId xmlns:p14="http://schemas.microsoft.com/office/powerpoint/2010/main" val="6766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38</a:t>
            </a:fld>
            <a:endParaRPr lang="en-US" sz="1200" dirty="0">
              <a:solidFill>
                <a:schemeClr val="bg1"/>
              </a:solidFill>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981200" y="316947"/>
            <a:ext cx="8405048" cy="686290"/>
          </a:xfrm>
          <a:prstGeom prst="roundRect">
            <a:avLst>
              <a:gd name="adj" fmla="val 50000"/>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800" dirty="0"/>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The</a:t>
            </a:r>
            <a:r>
              <a:rPr lang="en-CA" sz="3600" b="1" dirty="0">
                <a:solidFill>
                  <a:schemeClr val="accent5">
                    <a:lumMod val="75000"/>
                  </a:schemeClr>
                </a:solidFill>
                <a:effectLst>
                  <a:glow rad="76200">
                    <a:schemeClr val="accent6">
                      <a:lumMod val="40000"/>
                      <a:lumOff val="60000"/>
                    </a:schemeClr>
                  </a:glow>
                </a:effectLst>
              </a:rPr>
              <a:t> </a:t>
            </a:r>
            <a:r>
              <a:rPr lang="en-CA" sz="3600" b="1" dirty="0">
                <a:ln>
                  <a:solidFill>
                    <a:sysClr val="windowText" lastClr="000000"/>
                  </a:solidFill>
                </a:ln>
                <a:solidFill>
                  <a:srgbClr val="FFFF00"/>
                </a:solidFill>
                <a:effectLst>
                  <a:glow rad="76200">
                    <a:schemeClr val="accent6">
                      <a:lumMod val="40000"/>
                      <a:lumOff val="60000"/>
                    </a:schemeClr>
                  </a:glow>
                </a:effectLst>
              </a:rPr>
              <a:t>First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Battle</a:t>
            </a:r>
            <a:r>
              <a:rPr lang="en-CA" sz="3600" b="1" dirty="0">
                <a:solidFill>
                  <a:schemeClr val="accent5">
                    <a:lumMod val="75000"/>
                  </a:schemeClr>
                </a:solidFill>
                <a:effectLst>
                  <a:glow rad="76200">
                    <a:schemeClr val="accent6">
                      <a:lumMod val="40000"/>
                      <a:lumOff val="60000"/>
                    </a:schemeClr>
                  </a:glow>
                </a:effectLst>
              </a:rPr>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with the Philistines</a:t>
            </a:r>
            <a:endParaRPr lang="en-CA" sz="2800" dirty="0">
              <a:ln>
                <a:solidFill>
                  <a:sysClr val="windowText" lastClr="000000"/>
                </a:solidFill>
              </a:ln>
              <a:solidFill>
                <a:schemeClr val="accent5">
                  <a:lumMod val="75000"/>
                </a:schemeClr>
              </a:solidFill>
            </a:endParaRPr>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767710" y="1365932"/>
            <a:ext cx="10681939" cy="3577556"/>
          </a:xfrm>
          <a:prstGeom prst="roundRect">
            <a:avLst>
              <a:gd name="adj" fmla="val 19148"/>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800" dirty="0">
                <a:solidFill>
                  <a:srgbClr val="008080"/>
                </a:solidFill>
                <a:latin typeface="Georgia" panose="02040502050405020303" pitchFamily="18" charset="0"/>
              </a:rPr>
              <a:t>1Sa 4:2</a:t>
            </a:r>
            <a:r>
              <a:rPr lang="en-US" sz="2800" dirty="0">
                <a:solidFill>
                  <a:prstClr val="black"/>
                </a:solidFill>
                <a:latin typeface="Georgia" panose="02040502050405020303" pitchFamily="18" charset="0"/>
              </a:rPr>
              <a:t>  And the Philistines put themselves in battle array 	against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And when the battle spread,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was 	smitten by the Philistines, who killed about </a:t>
            </a:r>
            <a:r>
              <a:rPr lang="en-US" sz="2800" b="1" dirty="0">
                <a:ln>
                  <a:solidFill>
                    <a:sysClr val="windowText" lastClr="000000"/>
                  </a:solidFill>
                </a:ln>
                <a:solidFill>
                  <a:srgbClr val="FF9933"/>
                </a:solidFill>
                <a:latin typeface="Georgia" panose="02040502050405020303" pitchFamily="18" charset="0"/>
              </a:rPr>
              <a:t>four thousand 	</a:t>
            </a:r>
            <a:r>
              <a:rPr lang="en-US" sz="2800" dirty="0">
                <a:solidFill>
                  <a:prstClr val="black"/>
                </a:solidFill>
                <a:latin typeface="Georgia" panose="02040502050405020303" pitchFamily="18" charset="0"/>
              </a:rPr>
              <a:t>men of the army in the field. </a:t>
            </a:r>
            <a:br>
              <a:rPr lang="en-US" sz="2800" dirty="0">
                <a:solidFill>
                  <a:prstClr val="black"/>
                </a:solidFill>
                <a:latin typeface="Georgia" panose="02040502050405020303" pitchFamily="18" charset="0"/>
              </a:rPr>
            </a:br>
            <a:endParaRPr lang="en-US" sz="2800" dirty="0">
              <a:solidFill>
                <a:prstClr val="black"/>
              </a:solidFill>
              <a:latin typeface="Georgia" panose="02040502050405020303" pitchFamily="18" charset="0"/>
            </a:endParaRPr>
          </a:p>
          <a:p>
            <a:pPr indent="177800"/>
            <a:endParaRPr lang="en-US" sz="2800" dirty="0">
              <a:solidFill>
                <a:prstClr val="black"/>
              </a:solidFill>
              <a:latin typeface="Georgia" panose="02040502050405020303" pitchFamily="18" charset="0"/>
            </a:endParaRPr>
          </a:p>
          <a:p>
            <a:pPr indent="177800"/>
            <a:endParaRPr lang="en-US" sz="2800" dirty="0">
              <a:solidFill>
                <a:prstClr val="black"/>
              </a:solidFill>
              <a:latin typeface="Georgia" panose="02040502050405020303" pitchFamily="18" charset="0"/>
            </a:endParaRPr>
          </a:p>
          <a:p>
            <a:pPr indent="177800"/>
            <a:endParaRPr lang="en-CA" sz="2800" dirty="0">
              <a:solidFill>
                <a:srgbClr val="7030A0"/>
              </a:solidFill>
            </a:endParaRPr>
          </a:p>
        </p:txBody>
      </p:sp>
      <p:sp>
        <p:nvSpPr>
          <p:cNvPr id="21" name="Rectangle: Rounded Corners 20">
            <a:extLst>
              <a:ext uri="{FF2B5EF4-FFF2-40B4-BE49-F238E27FC236}">
                <a16:creationId xmlns:a16="http://schemas.microsoft.com/office/drawing/2014/main" xmlns="" id="{D9FD79C7-14B0-4153-B5EF-10BCBDF8459D}"/>
              </a:ext>
            </a:extLst>
          </p:cNvPr>
          <p:cNvSpPr/>
          <p:nvPr/>
        </p:nvSpPr>
        <p:spPr>
          <a:xfrm>
            <a:off x="301332" y="5630264"/>
            <a:ext cx="11662362" cy="567644"/>
          </a:xfrm>
          <a:prstGeom prst="roundRect">
            <a:avLst>
              <a:gd name="adj" fmla="val 50000"/>
            </a:avLst>
          </a:prstGeom>
          <a:solidFill>
            <a:schemeClr val="accent3">
              <a:lumMod val="40000"/>
              <a:lumOff val="60000"/>
            </a:schemeClr>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300" dirty="0">
                <a:solidFill>
                  <a:srgbClr val="002060"/>
                </a:solidFill>
              </a:rPr>
              <a:t>A deceptive spirit had entered into Hophni and Phinehas, of their own accord. </a:t>
            </a:r>
            <a:endParaRPr lang="en-CA" sz="2300" dirty="0">
              <a:solidFill>
                <a:srgbClr val="002060"/>
              </a:solidFill>
            </a:endParaRPr>
          </a:p>
        </p:txBody>
      </p:sp>
      <p:sp>
        <p:nvSpPr>
          <p:cNvPr id="2" name="Rectangle 1">
            <a:extLst>
              <a:ext uri="{FF2B5EF4-FFF2-40B4-BE49-F238E27FC236}">
                <a16:creationId xmlns:a16="http://schemas.microsoft.com/office/drawing/2014/main" xmlns="" id="{FBDBD79B-3DA1-4DF3-9EB9-33BD3A96AB83}"/>
              </a:ext>
            </a:extLst>
          </p:cNvPr>
          <p:cNvSpPr/>
          <p:nvPr/>
        </p:nvSpPr>
        <p:spPr>
          <a:xfrm>
            <a:off x="1038461" y="3173182"/>
            <a:ext cx="10140435" cy="1662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400" dirty="0">
                <a:solidFill>
                  <a:prstClr val="black"/>
                </a:solidFill>
              </a:rPr>
              <a:t>At the </a:t>
            </a:r>
            <a:r>
              <a:rPr lang="en-US" sz="2400" dirty="0">
                <a:solidFill>
                  <a:srgbClr val="EF755F">
                    <a:lumMod val="75000"/>
                  </a:srgbClr>
                </a:solidFill>
              </a:rPr>
              <a:t>erroneous</a:t>
            </a:r>
            <a:r>
              <a:rPr lang="en-US" sz="2400" dirty="0">
                <a:solidFill>
                  <a:prstClr val="black"/>
                </a:solidFill>
              </a:rPr>
              <a:t> idea of bringing the </a:t>
            </a:r>
            <a:r>
              <a:rPr lang="en-US" sz="2400" dirty="0">
                <a:solidFill>
                  <a:srgbClr val="0000FF"/>
                </a:solidFill>
              </a:rPr>
              <a:t>Ark of the Covenant </a:t>
            </a:r>
            <a:r>
              <a:rPr lang="en-US" sz="2400" dirty="0">
                <a:solidFill>
                  <a:prstClr val="black"/>
                </a:solidFill>
              </a:rPr>
              <a:t>to the location of battle for </a:t>
            </a:r>
            <a:r>
              <a:rPr lang="en-US" sz="2400" u="sng" dirty="0">
                <a:solidFill>
                  <a:srgbClr val="FF0000"/>
                </a:solidFill>
              </a:rPr>
              <a:t>victor</a:t>
            </a:r>
            <a:r>
              <a:rPr lang="en-US" sz="2400" dirty="0">
                <a:solidFill>
                  <a:srgbClr val="FF0000"/>
                </a:solidFill>
              </a:rPr>
              <a:t>y </a:t>
            </a:r>
            <a:r>
              <a:rPr lang="en-US" sz="2400" u="sng" dirty="0">
                <a:solidFill>
                  <a:srgbClr val="FF0000"/>
                </a:solidFill>
              </a:rPr>
              <a:t>and reven</a:t>
            </a:r>
            <a:r>
              <a:rPr lang="en-US" sz="2400" dirty="0">
                <a:solidFill>
                  <a:srgbClr val="FF0000"/>
                </a:solidFill>
              </a:rPr>
              <a:t>g</a:t>
            </a:r>
            <a:r>
              <a:rPr lang="en-US" sz="2400" u="sng" dirty="0">
                <a:solidFill>
                  <a:srgbClr val="FF0000"/>
                </a:solidFill>
              </a:rPr>
              <a:t>e</a:t>
            </a:r>
            <a:r>
              <a:rPr lang="en-US" sz="2400" dirty="0">
                <a:solidFill>
                  <a:srgbClr val="FF0000"/>
                </a:solidFill>
              </a:rPr>
              <a:t>,</a:t>
            </a:r>
            <a:r>
              <a:rPr lang="en-US" sz="2400" dirty="0">
                <a:solidFill>
                  <a:prstClr val="black"/>
                </a:solidFill>
              </a:rPr>
              <a:t> Hophni and Phinehas, </a:t>
            </a:r>
            <a:r>
              <a:rPr lang="en-US" sz="2400" b="1" dirty="0">
                <a:ln>
                  <a:solidFill>
                    <a:sysClr val="windowText" lastClr="000000"/>
                  </a:solidFill>
                </a:ln>
                <a:solidFill>
                  <a:srgbClr val="EF755F">
                    <a:lumMod val="75000"/>
                  </a:srgbClr>
                </a:solidFill>
              </a:rPr>
              <a:t>without authorization, </a:t>
            </a:r>
            <a:r>
              <a:rPr lang="en-US" sz="2400" dirty="0">
                <a:solidFill>
                  <a:prstClr val="black"/>
                </a:solidFill>
              </a:rPr>
              <a:t>entered the Most </a:t>
            </a:r>
            <a:r>
              <a:rPr lang="en-US" sz="2400" dirty="0" err="1">
                <a:solidFill>
                  <a:prstClr val="black"/>
                </a:solidFill>
              </a:rPr>
              <a:t>Qodesh</a:t>
            </a:r>
            <a:r>
              <a:rPr lang="en-US" sz="2400" dirty="0">
                <a:solidFill>
                  <a:prstClr val="black"/>
                </a:solidFill>
              </a:rPr>
              <a:t> place </a:t>
            </a:r>
            <a:br>
              <a:rPr lang="en-US" sz="2400" dirty="0">
                <a:solidFill>
                  <a:prstClr val="black"/>
                </a:solidFill>
              </a:rPr>
            </a:br>
            <a:r>
              <a:rPr lang="en-US" sz="2400" dirty="0">
                <a:solidFill>
                  <a:prstClr val="black"/>
                </a:solidFill>
              </a:rPr>
              <a:t>and </a:t>
            </a:r>
            <a:r>
              <a:rPr lang="en-US" sz="2400" b="1" dirty="0">
                <a:solidFill>
                  <a:prstClr val="black"/>
                </a:solidFill>
                <a:effectLst>
                  <a:glow rad="127000">
                    <a:srgbClr val="FFFF00"/>
                  </a:glow>
                </a:effectLst>
              </a:rPr>
              <a:t>carried the Ark into the camp.</a:t>
            </a:r>
            <a:endParaRPr lang="en-CA" b="1" dirty="0">
              <a:effectLst>
                <a:glow rad="127000">
                  <a:srgbClr val="FFFF00"/>
                </a:glow>
              </a:effectLst>
            </a:endParaRPr>
          </a:p>
        </p:txBody>
      </p:sp>
    </p:spTree>
    <p:extLst>
      <p:ext uri="{BB962C8B-B14F-4D97-AF65-F5344CB8AC3E}">
        <p14:creationId xmlns:p14="http://schemas.microsoft.com/office/powerpoint/2010/main" val="26904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39</a:t>
            </a:fld>
            <a:endParaRPr lang="en-US" sz="1200" dirty="0">
              <a:solidFill>
                <a:schemeClr val="bg1"/>
              </a:solidFill>
            </a:endParaRPr>
          </a:p>
        </p:txBody>
      </p: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465235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26561" y="3965713"/>
            <a:ext cx="20833" cy="1896605"/>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940286"/>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 name="Straight Arrow Connector 3">
            <a:extLst>
              <a:ext uri="{FF2B5EF4-FFF2-40B4-BE49-F238E27FC236}">
                <a16:creationId xmlns:a16="http://schemas.microsoft.com/office/drawing/2014/main" xmlns="" id="{006BA358-5592-49A0-AC1A-A9E09403BC72}"/>
              </a:ext>
            </a:extLst>
          </p:cNvPr>
          <p:cNvCxnSpPr>
            <a:cxnSpLocks/>
          </p:cNvCxnSpPr>
          <p:nvPr/>
        </p:nvCxnSpPr>
        <p:spPr>
          <a:xfrm>
            <a:off x="2920753" y="4243972"/>
            <a:ext cx="0" cy="896054"/>
          </a:xfrm>
          <a:prstGeom prst="straightConnector1">
            <a:avLst/>
          </a:prstGeom>
          <a:ln w="130175">
            <a:solidFill>
              <a:srgbClr val="BF07C3"/>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E872E34-6911-42A5-A505-0458AD62A5BF}"/>
              </a:ext>
            </a:extLst>
          </p:cNvPr>
          <p:cNvSpPr/>
          <p:nvPr/>
        </p:nvSpPr>
        <p:spPr>
          <a:xfrm>
            <a:off x="1098726" y="1004923"/>
            <a:ext cx="10949679" cy="3265091"/>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800" dirty="0">
                <a:solidFill>
                  <a:srgbClr val="008080"/>
                </a:solidFill>
                <a:latin typeface="Georgia" panose="02040502050405020303" pitchFamily="18" charset="0"/>
              </a:rPr>
              <a:t>1Sa 4:10</a:t>
            </a:r>
            <a:r>
              <a:rPr lang="en-US" sz="2800" dirty="0">
                <a:solidFill>
                  <a:prstClr val="black"/>
                </a:solidFill>
                <a:latin typeface="Georgia" panose="02040502050405020303" pitchFamily="18" charset="0"/>
              </a:rPr>
              <a:t>  </a:t>
            </a:r>
            <a:r>
              <a:rPr lang="en-US" sz="2800" dirty="0">
                <a:solidFill>
                  <a:srgbClr val="7030A0"/>
                </a:solidFill>
                <a:latin typeface="Georgia" panose="02040502050405020303" pitchFamily="18" charset="0"/>
              </a:rPr>
              <a:t>And the Philistines fought, and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was smitten,   	and every man fled to his tent. And the slaughter was very 		great, and there fell of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a:t>
            </a:r>
            <a:r>
              <a:rPr lang="en-US" sz="2800" b="1" dirty="0">
                <a:ln>
                  <a:solidFill>
                    <a:sysClr val="windowText" lastClr="000000"/>
                  </a:solidFill>
                </a:ln>
                <a:solidFill>
                  <a:srgbClr val="FF9933"/>
                </a:solidFill>
                <a:latin typeface="Georgia" panose="02040502050405020303" pitchFamily="18" charset="0"/>
              </a:rPr>
              <a:t>thirty thousand</a:t>
            </a:r>
            <a:r>
              <a:rPr lang="en-US" sz="2800" dirty="0">
                <a:solidFill>
                  <a:srgbClr val="7030A0"/>
                </a:solidFill>
                <a:latin typeface="Georgia" panose="02040502050405020303" pitchFamily="18" charset="0"/>
              </a:rPr>
              <a:t> foot soldiers.</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t>
            </a:r>
            <a:r>
              <a:rPr lang="en-US" sz="2800" dirty="0">
                <a:solidFill>
                  <a:srgbClr val="008080"/>
                </a:solidFill>
                <a:latin typeface="Georgia" panose="02040502050405020303" pitchFamily="18" charset="0"/>
              </a:rPr>
              <a:t>1Sa 4:17</a:t>
            </a:r>
            <a:r>
              <a:rPr lang="en-US" sz="2800" dirty="0">
                <a:solidFill>
                  <a:prstClr val="black"/>
                </a:solidFill>
                <a:latin typeface="Georgia" panose="02040502050405020303" pitchFamily="18" charset="0"/>
              </a:rPr>
              <a:t>  </a:t>
            </a:r>
            <a:r>
              <a:rPr lang="en-US" sz="2800" dirty="0">
                <a:solidFill>
                  <a:srgbClr val="7030A0"/>
                </a:solidFill>
                <a:latin typeface="Georgia" panose="02040502050405020303" pitchFamily="18" charset="0"/>
              </a:rPr>
              <a:t>And the messenger answered and said,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has 	fled before the Philistines, and there has been a great slaughter</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among the people. And your two sons have died, </a:t>
            </a:r>
            <a:r>
              <a:rPr lang="en-US" sz="2800" dirty="0" err="1">
                <a:solidFill>
                  <a:srgbClr val="7030A0"/>
                </a:solidFill>
                <a:latin typeface="TITUS Cyberbit Basic" panose="02020603050405020304" pitchFamily="18" charset="0"/>
              </a:rPr>
              <a:t>Ḥ</a:t>
            </a:r>
            <a:r>
              <a:rPr lang="en-US" sz="2800" dirty="0" err="1">
                <a:solidFill>
                  <a:srgbClr val="7030A0"/>
                </a:solidFill>
                <a:latin typeface="Georgia" panose="02040502050405020303" pitchFamily="18" charset="0"/>
              </a:rPr>
              <a:t>ophni</a:t>
            </a:r>
            <a:r>
              <a:rPr lang="en-US" sz="2800" dirty="0">
                <a:solidFill>
                  <a:srgbClr val="7030A0"/>
                </a:solidFill>
                <a:latin typeface="Georgia" panose="02040502050405020303" pitchFamily="18" charset="0"/>
              </a:rPr>
              <a:t> and</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t>
            </a:r>
            <a:r>
              <a:rPr lang="en-US" sz="2800" dirty="0" err="1">
                <a:solidFill>
                  <a:srgbClr val="7030A0"/>
                </a:solidFill>
                <a:latin typeface="Georgia" panose="02040502050405020303" pitchFamily="18" charset="0"/>
              </a:rPr>
              <a:t>Pine</a:t>
            </a:r>
            <a:r>
              <a:rPr lang="en-US" sz="2800" dirty="0" err="1">
                <a:solidFill>
                  <a:srgbClr val="7030A0"/>
                </a:solidFill>
                <a:latin typeface="TITUS Cyberbit Basic" panose="02020603050405020304" pitchFamily="18" charset="0"/>
              </a:rPr>
              <a:t>ḥ</a:t>
            </a:r>
            <a:r>
              <a:rPr lang="en-US" sz="2800" dirty="0" err="1">
                <a:solidFill>
                  <a:srgbClr val="7030A0"/>
                </a:solidFill>
                <a:latin typeface="Georgia" panose="02040502050405020303" pitchFamily="18" charset="0"/>
              </a:rPr>
              <a:t>as</a:t>
            </a:r>
            <a:r>
              <a:rPr lang="en-US" sz="2800" dirty="0">
                <a:solidFill>
                  <a:srgbClr val="7030A0"/>
                </a:solidFill>
                <a:latin typeface="Georgia" panose="02040502050405020303" pitchFamily="18" charset="0"/>
              </a:rPr>
              <a:t>, and </a:t>
            </a:r>
            <a:r>
              <a:rPr lang="en-US" sz="2800" b="1" dirty="0">
                <a:ln>
                  <a:solidFill>
                    <a:srgbClr val="FF0000"/>
                  </a:solidFill>
                </a:ln>
                <a:solidFill>
                  <a:srgbClr val="7030A0"/>
                </a:solidFill>
                <a:effectLst>
                  <a:glow rad="127000">
                    <a:srgbClr val="FFFF00"/>
                  </a:glow>
                </a:effectLst>
                <a:latin typeface="Georgia" panose="02040502050405020303" pitchFamily="18" charset="0"/>
              </a:rPr>
              <a:t>the ark of Elohim has been captured.” </a:t>
            </a:r>
            <a:endParaRPr lang="en-CA" sz="2800" b="1" dirty="0">
              <a:ln>
                <a:solidFill>
                  <a:srgbClr val="FF0000"/>
                </a:solidFill>
              </a:ln>
              <a:solidFill>
                <a:srgbClr val="7030A0"/>
              </a:solidFill>
              <a:effectLst>
                <a:glow rad="127000">
                  <a:srgbClr val="FFFF00"/>
                </a:glow>
              </a:effectLst>
            </a:endParaRPr>
          </a:p>
        </p:txBody>
      </p:sp>
      <p:sp>
        <p:nvSpPr>
          <p:cNvPr id="13" name="Rectangle: Rounded Corners 12">
            <a:extLst>
              <a:ext uri="{FF2B5EF4-FFF2-40B4-BE49-F238E27FC236}">
                <a16:creationId xmlns:a16="http://schemas.microsoft.com/office/drawing/2014/main" xmlns="" id="{0EC44A25-50B8-4EDB-A8C9-DC3F78362AC8}"/>
              </a:ext>
            </a:extLst>
          </p:cNvPr>
          <p:cNvSpPr/>
          <p:nvPr/>
        </p:nvSpPr>
        <p:spPr>
          <a:xfrm>
            <a:off x="1482570" y="4315117"/>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sp>
        <p:nvSpPr>
          <p:cNvPr id="22" name="Rectangle: Rounded Corners 21">
            <a:extLst>
              <a:ext uri="{FF2B5EF4-FFF2-40B4-BE49-F238E27FC236}">
                <a16:creationId xmlns:a16="http://schemas.microsoft.com/office/drawing/2014/main" xmlns="" id="{162BD214-DC72-4328-A2BF-21D61C89F1C9}"/>
              </a:ext>
            </a:extLst>
          </p:cNvPr>
          <p:cNvSpPr/>
          <p:nvPr/>
        </p:nvSpPr>
        <p:spPr>
          <a:xfrm>
            <a:off x="2400300" y="172962"/>
            <a:ext cx="8775700" cy="631557"/>
          </a:xfrm>
          <a:prstGeom prst="roundRect">
            <a:avLst>
              <a:gd name="adj" fmla="val 50000"/>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800" dirty="0"/>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The</a:t>
            </a:r>
            <a:r>
              <a:rPr lang="en-CA" sz="3600" b="1" dirty="0">
                <a:solidFill>
                  <a:schemeClr val="accent5">
                    <a:lumMod val="75000"/>
                  </a:schemeClr>
                </a:solidFill>
                <a:effectLst>
                  <a:glow rad="76200">
                    <a:schemeClr val="accent6">
                      <a:lumMod val="40000"/>
                      <a:lumOff val="60000"/>
                    </a:schemeClr>
                  </a:glow>
                </a:effectLst>
              </a:rPr>
              <a:t> </a:t>
            </a:r>
            <a:r>
              <a:rPr lang="en-CA" sz="3600" b="1" u="sng" dirty="0">
                <a:ln>
                  <a:solidFill>
                    <a:sysClr val="windowText" lastClr="000000"/>
                  </a:solidFill>
                </a:ln>
                <a:solidFill>
                  <a:srgbClr val="FFFF00"/>
                </a:solidFill>
                <a:effectLst>
                  <a:glow rad="76200">
                    <a:schemeClr val="accent6">
                      <a:lumMod val="40000"/>
                      <a:lumOff val="60000"/>
                    </a:schemeClr>
                  </a:glow>
                </a:effectLst>
              </a:rPr>
              <a:t>Second</a:t>
            </a:r>
            <a:r>
              <a:rPr lang="en-CA" sz="3600" b="1" dirty="0">
                <a:solidFill>
                  <a:schemeClr val="accent5">
                    <a:lumMod val="75000"/>
                  </a:schemeClr>
                </a:solidFill>
                <a:effectLst>
                  <a:glow rad="76200">
                    <a:schemeClr val="accent6">
                      <a:lumMod val="40000"/>
                      <a:lumOff val="60000"/>
                    </a:schemeClr>
                  </a:glow>
                </a:effectLst>
              </a:rPr>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Battle with the Philistines</a:t>
            </a:r>
            <a:endParaRPr lang="en-CA" sz="2800" dirty="0">
              <a:ln>
                <a:solidFill>
                  <a:sysClr val="windowText" lastClr="000000"/>
                </a:solidFill>
              </a:ln>
              <a:solidFill>
                <a:schemeClr val="accent5">
                  <a:lumMod val="75000"/>
                </a:schemeClr>
              </a:solidFill>
            </a:endParaRPr>
          </a:p>
        </p:txBody>
      </p:sp>
      <p:sp>
        <p:nvSpPr>
          <p:cNvPr id="23" name="Rectangle: Rounded Corners 22">
            <a:extLst>
              <a:ext uri="{FF2B5EF4-FFF2-40B4-BE49-F238E27FC236}">
                <a16:creationId xmlns:a16="http://schemas.microsoft.com/office/drawing/2014/main" xmlns="" id="{B2C00106-934E-492B-8845-E7EE1AD0DC8E}"/>
              </a:ext>
            </a:extLst>
          </p:cNvPr>
          <p:cNvSpPr/>
          <p:nvPr/>
        </p:nvSpPr>
        <p:spPr>
          <a:xfrm rot="20045638">
            <a:off x="66602" y="518655"/>
            <a:ext cx="2018173" cy="445292"/>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effectLst>
                  <a:glow rad="228600">
                    <a:schemeClr val="accent6">
                      <a:satMod val="175000"/>
                      <a:alpha val="40000"/>
                    </a:schemeClr>
                  </a:glow>
                </a:effectLst>
              </a:rPr>
              <a:t>Sunset Theory</a:t>
            </a:r>
          </a:p>
        </p:txBody>
      </p:sp>
      <p:sp>
        <p:nvSpPr>
          <p:cNvPr id="24" name="Rectangle 23">
            <a:extLst>
              <a:ext uri="{FF2B5EF4-FFF2-40B4-BE49-F238E27FC236}">
                <a16:creationId xmlns:a16="http://schemas.microsoft.com/office/drawing/2014/main" xmlns="" id="{849A046F-E880-4AF3-A4B7-1B3935B458C5}"/>
              </a:ext>
            </a:extLst>
          </p:cNvPr>
          <p:cNvSpPr/>
          <p:nvPr/>
        </p:nvSpPr>
        <p:spPr>
          <a:xfrm>
            <a:off x="4817488" y="4533637"/>
            <a:ext cx="7198293" cy="896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600" b="1" dirty="0">
                <a:solidFill>
                  <a:schemeClr val="bg1"/>
                </a:solidFill>
              </a:rPr>
              <a:t>The </a:t>
            </a:r>
            <a:r>
              <a:rPr lang="en-CA" sz="2600" b="1" dirty="0">
                <a:solidFill>
                  <a:srgbClr val="0000FF"/>
                </a:solidFill>
              </a:rPr>
              <a:t>Ark</a:t>
            </a:r>
            <a:r>
              <a:rPr lang="en-CA" sz="2600" b="1" dirty="0">
                <a:solidFill>
                  <a:schemeClr val="bg1"/>
                </a:solidFill>
              </a:rPr>
              <a:t> was taken, </a:t>
            </a:r>
            <a:r>
              <a:rPr lang="en-CA" sz="2600" dirty="0">
                <a:solidFill>
                  <a:schemeClr val="bg1"/>
                </a:solidFill>
              </a:rPr>
              <a:t>Hophni and Phinehas were slain </a:t>
            </a:r>
            <a:r>
              <a:rPr lang="en-CA" sz="2600" i="1" dirty="0">
                <a:solidFill>
                  <a:srgbClr val="006699"/>
                </a:solidFill>
              </a:rPr>
              <a:t>(1 Sam 4:11).</a:t>
            </a:r>
          </a:p>
        </p:txBody>
      </p:sp>
      <p:sp>
        <p:nvSpPr>
          <p:cNvPr id="21" name="Rectangle 20">
            <a:extLst>
              <a:ext uri="{FF2B5EF4-FFF2-40B4-BE49-F238E27FC236}">
                <a16:creationId xmlns:a16="http://schemas.microsoft.com/office/drawing/2014/main" xmlns="" id="{DC6D05D3-E8BF-4F02-B5D2-08C4B391EF97}"/>
              </a:ext>
            </a:extLst>
          </p:cNvPr>
          <p:cNvSpPr/>
          <p:nvPr/>
        </p:nvSpPr>
        <p:spPr>
          <a:xfrm>
            <a:off x="70730" y="3625046"/>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25" name="Rectangle 24">
            <a:extLst>
              <a:ext uri="{FF2B5EF4-FFF2-40B4-BE49-F238E27FC236}">
                <a16:creationId xmlns:a16="http://schemas.microsoft.com/office/drawing/2014/main" xmlns="" id="{BF866672-B5B0-4D50-8C0D-81A9CEE8CA47}"/>
              </a:ext>
            </a:extLst>
          </p:cNvPr>
          <p:cNvSpPr/>
          <p:nvPr/>
        </p:nvSpPr>
        <p:spPr>
          <a:xfrm>
            <a:off x="3600439" y="4296173"/>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27" name="Oval 26">
            <a:extLst>
              <a:ext uri="{FF2B5EF4-FFF2-40B4-BE49-F238E27FC236}">
                <a16:creationId xmlns:a16="http://schemas.microsoft.com/office/drawing/2014/main" xmlns="" id="{FDF5C5B8-EF2E-4CEB-B594-B6DCE380371D}"/>
              </a:ext>
            </a:extLst>
          </p:cNvPr>
          <p:cNvSpPr/>
          <p:nvPr/>
        </p:nvSpPr>
        <p:spPr>
          <a:xfrm>
            <a:off x="785035" y="4243972"/>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graphicFrame>
        <p:nvGraphicFramePr>
          <p:cNvPr id="2" name="Table 1">
            <a:extLst>
              <a:ext uri="{FF2B5EF4-FFF2-40B4-BE49-F238E27FC236}">
                <a16:creationId xmlns:a16="http://schemas.microsoft.com/office/drawing/2014/main" xmlns="" id="{19B9A73F-2356-4088-BE21-206323E47E4F}"/>
              </a:ext>
            </a:extLst>
          </p:cNvPr>
          <p:cNvGraphicFramePr>
            <a:graphicFrameLocks noGrp="1"/>
          </p:cNvGraphicFramePr>
          <p:nvPr>
            <p:extLst>
              <p:ext uri="{D42A27DB-BD31-4B8C-83A1-F6EECF244321}">
                <p14:modId xmlns:p14="http://schemas.microsoft.com/office/powerpoint/2010/main" val="3348220277"/>
              </p:ext>
            </p:extLst>
          </p:nvPr>
        </p:nvGraphicFramePr>
        <p:xfrm>
          <a:off x="261115" y="5105826"/>
          <a:ext cx="3826612" cy="758487"/>
        </p:xfrm>
        <a:graphic>
          <a:graphicData uri="http://schemas.openxmlformats.org/drawingml/2006/table">
            <a:tbl>
              <a:tblPr firstRow="1" bandRow="1">
                <a:tableStyleId>{5C22544A-7EE6-4342-B048-85BDC9FD1C3A}</a:tableStyleId>
              </a:tblPr>
              <a:tblGrid>
                <a:gridCol w="1913306">
                  <a:extLst>
                    <a:ext uri="{9D8B030D-6E8A-4147-A177-3AD203B41FA5}">
                      <a16:colId xmlns:a16="http://schemas.microsoft.com/office/drawing/2014/main" xmlns="" val="2094308976"/>
                    </a:ext>
                  </a:extLst>
                </a:gridCol>
                <a:gridCol w="1913306">
                  <a:extLst>
                    <a:ext uri="{9D8B030D-6E8A-4147-A177-3AD203B41FA5}">
                      <a16:colId xmlns:a16="http://schemas.microsoft.com/office/drawing/2014/main" xmlns="" val="721207395"/>
                    </a:ext>
                  </a:extLst>
                </a:gridCol>
              </a:tblGrid>
              <a:tr h="758487">
                <a:tc>
                  <a:txBody>
                    <a:bodyPr/>
                    <a:lstStyle/>
                    <a:p>
                      <a:r>
                        <a:rPr kumimoji="0" lang="en-CA" sz="1800" b="1" i="0" u="none" strike="noStrike" kern="1200" cap="none" spc="0" normalizeH="0" baseline="0" noProof="0" dirty="0">
                          <a:ln>
                            <a:noFill/>
                          </a:ln>
                          <a:solidFill>
                            <a:prstClr val="white"/>
                          </a:solidFill>
                          <a:effectLst/>
                          <a:uLnTx/>
                          <a:uFillTx/>
                          <a:latin typeface="+mn-lt"/>
                          <a:ea typeface="+mn-ea"/>
                          <a:cs typeface="+mn-cs"/>
                        </a:rPr>
                        <a:t> Night Season</a:t>
                      </a:r>
                      <a:endParaRPr lang="en-CA"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kumimoji="0" lang="en-CA" sz="2000" b="1" i="0" u="none" strike="noStrike" kern="1200" cap="none" spc="0" normalizeH="0" baseline="0" noProof="0" dirty="0">
                          <a:ln>
                            <a:noFill/>
                          </a:ln>
                          <a:solidFill>
                            <a:srgbClr val="FF0000"/>
                          </a:solidFill>
                          <a:effectLst/>
                          <a:uLnTx/>
                          <a:uFillTx/>
                          <a:latin typeface="+mn-lt"/>
                          <a:ea typeface="+mn-ea"/>
                          <a:cs typeface="+mn-cs"/>
                        </a:rPr>
                        <a:t>Light Season</a:t>
                      </a:r>
                      <a:br>
                        <a:rPr kumimoji="0" lang="en-CA" sz="2000" b="1" i="0" u="none" strike="noStrike" kern="1200" cap="none" spc="0" normalizeH="0" baseline="0" noProof="0" dirty="0">
                          <a:ln>
                            <a:noFill/>
                          </a:ln>
                          <a:solidFill>
                            <a:srgbClr val="FF0000"/>
                          </a:solidFill>
                          <a:effectLst/>
                          <a:uLnTx/>
                          <a:uFillTx/>
                          <a:latin typeface="+mn-lt"/>
                          <a:ea typeface="+mn-ea"/>
                          <a:cs typeface="+mn-cs"/>
                        </a:rPr>
                      </a:br>
                      <a:r>
                        <a:rPr kumimoji="0" lang="en-CA" sz="2000" b="1" i="0" u="none" strike="noStrike" kern="1200" cap="none" spc="0" normalizeH="0" baseline="0" noProof="0" dirty="0">
                          <a:ln>
                            <a:noFill/>
                          </a:ln>
                          <a:solidFill>
                            <a:srgbClr val="FF0000"/>
                          </a:solidFill>
                          <a:effectLst/>
                          <a:uLnTx/>
                          <a:uFillTx/>
                          <a:latin typeface="+mn-lt"/>
                          <a:ea typeface="+mn-ea"/>
                          <a:cs typeface="+mn-cs"/>
                        </a:rPr>
                        <a:t>   of 2</a:t>
                      </a:r>
                      <a:r>
                        <a:rPr kumimoji="0" lang="en-CA" sz="2000" b="1" i="0" u="none" strike="noStrike" kern="1200" cap="none" spc="0" normalizeH="0" baseline="30000" noProof="0" dirty="0">
                          <a:ln>
                            <a:noFill/>
                          </a:ln>
                          <a:solidFill>
                            <a:srgbClr val="FF0000"/>
                          </a:solidFill>
                          <a:effectLst/>
                          <a:uLnTx/>
                          <a:uFillTx/>
                          <a:latin typeface="+mn-lt"/>
                          <a:ea typeface="+mn-ea"/>
                          <a:cs typeface="+mn-cs"/>
                        </a:rPr>
                        <a:t>nd </a:t>
                      </a:r>
                      <a:r>
                        <a:rPr kumimoji="0" lang="en-CA" sz="2000" b="1" i="0" u="none" strike="noStrike" kern="1200" cap="none" spc="0" normalizeH="0" baseline="0" noProof="0" dirty="0">
                          <a:ln>
                            <a:noFill/>
                          </a:ln>
                          <a:solidFill>
                            <a:srgbClr val="FF0000"/>
                          </a:solidFill>
                          <a:effectLst/>
                          <a:uLnTx/>
                          <a:uFillTx/>
                          <a:latin typeface="+mn-lt"/>
                          <a:ea typeface="+mn-ea"/>
                          <a:cs typeface="+mn-cs"/>
                        </a:rPr>
                        <a:t>Battle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chemeClr val="accent1">
                        <a:lumMod val="20000"/>
                        <a:lumOff val="80000"/>
                      </a:schemeClr>
                    </a:solidFill>
                  </a:tcPr>
                </a:tc>
                <a:extLst>
                  <a:ext uri="{0D108BD9-81ED-4DB2-BD59-A6C34878D82A}">
                    <a16:rowId xmlns:a16="http://schemas.microsoft.com/office/drawing/2014/main" xmlns="" val="1999273709"/>
                  </a:ext>
                </a:extLst>
              </a:tr>
            </a:tbl>
          </a:graphicData>
        </a:graphic>
      </p:graphicFrame>
      <p:sp>
        <p:nvSpPr>
          <p:cNvPr id="11" name="Speech Bubble: Rectangle with Corners Rounded 10">
            <a:extLst>
              <a:ext uri="{FF2B5EF4-FFF2-40B4-BE49-F238E27FC236}">
                <a16:creationId xmlns:a16="http://schemas.microsoft.com/office/drawing/2014/main" xmlns="" id="{8F2D9CD4-7BA4-432A-97E3-BC072BDD24E4}"/>
              </a:ext>
            </a:extLst>
          </p:cNvPr>
          <p:cNvSpPr/>
          <p:nvPr/>
        </p:nvSpPr>
        <p:spPr>
          <a:xfrm>
            <a:off x="4631634" y="5536521"/>
            <a:ext cx="7177459" cy="1200727"/>
          </a:xfrm>
          <a:prstGeom prst="wedgeRoundRectCallout">
            <a:avLst>
              <a:gd name="adj1" fmla="val -55176"/>
              <a:gd name="adj2" fmla="val -42849"/>
              <a:gd name="adj3" fmla="val 16667"/>
            </a:avLst>
          </a:prstGeom>
          <a:solidFill>
            <a:schemeClr val="accent5">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i="1" dirty="0">
                <a:solidFill>
                  <a:sysClr val="windowText" lastClr="000000"/>
                </a:solidFill>
              </a:rPr>
              <a:t>According to sunset theory, this 24 hour period ended at – </a:t>
            </a:r>
            <a:r>
              <a:rPr lang="en-CA" sz="3200" b="1" i="1" dirty="0">
                <a:solidFill>
                  <a:sysClr val="windowText" lastClr="000000"/>
                </a:solidFill>
              </a:rPr>
              <a:t>Sunset!</a:t>
            </a:r>
          </a:p>
        </p:txBody>
      </p:sp>
      <p:cxnSp>
        <p:nvCxnSpPr>
          <p:cNvPr id="5" name="Straight Arrow Connector 4">
            <a:extLst>
              <a:ext uri="{FF2B5EF4-FFF2-40B4-BE49-F238E27FC236}">
                <a16:creationId xmlns:a16="http://schemas.microsoft.com/office/drawing/2014/main" xmlns="" id="{C6FF6833-7673-4484-AE1E-6FF37193944A}"/>
              </a:ext>
            </a:extLst>
          </p:cNvPr>
          <p:cNvCxnSpPr>
            <a:cxnSpLocks/>
          </p:cNvCxnSpPr>
          <p:nvPr/>
        </p:nvCxnSpPr>
        <p:spPr>
          <a:xfrm>
            <a:off x="538480" y="1382441"/>
            <a:ext cx="0" cy="2242605"/>
          </a:xfrm>
          <a:prstGeom prst="straightConnector1">
            <a:avLst/>
          </a:prstGeom>
          <a:ln w="193675">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1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250"/>
                                  </p:stCondLst>
                                  <p:childTnLst>
                                    <p:set>
                                      <p:cBhvr>
                                        <p:cTn id="6" dur="1" fill="hold">
                                          <p:stCondLst>
                                            <p:cond delay="0"/>
                                          </p:stCondLst>
                                        </p:cTn>
                                        <p:tgtEl>
                                          <p:spTgt spid="23"/>
                                        </p:tgtEl>
                                        <p:attrNameLst>
                                          <p:attrName>style.visibility</p:attrName>
                                        </p:attrNameLst>
                                      </p:cBhvr>
                                      <p:to>
                                        <p:strVal val="visible"/>
                                      </p:to>
                                    </p:set>
                                    <p:anim calcmode="lin" valueType="num">
                                      <p:cBhvr>
                                        <p:cTn id="7" dur="1750" fill="hold"/>
                                        <p:tgtEl>
                                          <p:spTgt spid="23"/>
                                        </p:tgtEl>
                                        <p:attrNameLst>
                                          <p:attrName>ppt_w</p:attrName>
                                        </p:attrNameLst>
                                      </p:cBhvr>
                                      <p:tavLst>
                                        <p:tav tm="0">
                                          <p:val>
                                            <p:fltVal val="0"/>
                                          </p:val>
                                        </p:tav>
                                        <p:tav tm="100000">
                                          <p:val>
                                            <p:strVal val="#ppt_w"/>
                                          </p:val>
                                        </p:tav>
                                      </p:tavLst>
                                    </p:anim>
                                    <p:anim calcmode="lin" valueType="num">
                                      <p:cBhvr>
                                        <p:cTn id="8" dur="1750" fill="hold"/>
                                        <p:tgtEl>
                                          <p:spTgt spid="23"/>
                                        </p:tgtEl>
                                        <p:attrNameLst>
                                          <p:attrName>ppt_h</p:attrName>
                                        </p:attrNameLst>
                                      </p:cBhvr>
                                      <p:tavLst>
                                        <p:tav tm="0">
                                          <p:val>
                                            <p:fltVal val="0"/>
                                          </p:val>
                                        </p:tav>
                                        <p:tav tm="100000">
                                          <p:val>
                                            <p:strVal val="#ppt_h"/>
                                          </p:val>
                                        </p:tav>
                                      </p:tavLst>
                                    </p:anim>
                                    <p:anim calcmode="lin" valueType="num">
                                      <p:cBhvr>
                                        <p:cTn id="9" dur="1750" fill="hold"/>
                                        <p:tgtEl>
                                          <p:spTgt spid="23"/>
                                        </p:tgtEl>
                                        <p:attrNameLst>
                                          <p:attrName>style.rotation</p:attrName>
                                        </p:attrNameLst>
                                      </p:cBhvr>
                                      <p:tavLst>
                                        <p:tav tm="0">
                                          <p:val>
                                            <p:fltVal val="360"/>
                                          </p:val>
                                        </p:tav>
                                        <p:tav tm="100000">
                                          <p:val>
                                            <p:fltVal val="0"/>
                                          </p:val>
                                        </p:tav>
                                      </p:tavLst>
                                    </p:anim>
                                    <p:animEffect transition="in" filter="fade">
                                      <p:cBhvr>
                                        <p:cTn id="10" dur="1750"/>
                                        <p:tgtEl>
                                          <p:spTgt spid="23"/>
                                        </p:tgtEl>
                                      </p:cBhvr>
                                    </p:animEffect>
                                  </p:childTnLst>
                                </p:cTn>
                              </p:par>
                              <p:par>
                                <p:cTn id="11" presetID="22" presetClass="entr" presetSubtype="1" fill="hold" nodeType="with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out)">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86A6F6F-4AB6-4F6E-B54D-4906896CF9E3}"/>
              </a:ext>
            </a:extLst>
          </p:cNvPr>
          <p:cNvSpPr>
            <a:spLocks noGrp="1"/>
          </p:cNvSpPr>
          <p:nvPr>
            <p:ph type="sldNum" sz="quarter" idx="12"/>
          </p:nvPr>
        </p:nvSpPr>
        <p:spPr>
          <a:xfrm>
            <a:off x="9362440" y="6492875"/>
            <a:ext cx="2743200" cy="365125"/>
          </a:xfrm>
        </p:spPr>
        <p:txBody>
          <a:bodyPr/>
          <a:lstStyle/>
          <a:p>
            <a:fld id="{79D454C9-693C-4B68-AEF7-F33F1BD73953}" type="slidenum">
              <a:rPr lang="en-US" smtClean="0">
                <a:solidFill>
                  <a:schemeClr val="tx1"/>
                </a:solidFill>
              </a:rPr>
              <a:t>4</a:t>
            </a:fld>
            <a:endParaRPr lang="en-US" dirty="0">
              <a:solidFill>
                <a:schemeClr val="tx1"/>
              </a:solidFill>
            </a:endParaRPr>
          </a:p>
        </p:txBody>
      </p:sp>
      <p:pic>
        <p:nvPicPr>
          <p:cNvPr id="7" name="Picture 6">
            <a:extLst>
              <a:ext uri="{FF2B5EF4-FFF2-40B4-BE49-F238E27FC236}">
                <a16:creationId xmlns:a16="http://schemas.microsoft.com/office/drawing/2014/main" xmlns="" id="{50871114-C256-4D54-B6CB-46C4FAB657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0821" y="3556858"/>
            <a:ext cx="4140283" cy="3043667"/>
          </a:xfrm>
          <a:prstGeom prst="rect">
            <a:avLst/>
          </a:prstGeom>
          <a:ln w="38100">
            <a:solidFill>
              <a:srgbClr val="00669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Rounded Corners 6">
            <a:extLst>
              <a:ext uri="{FF2B5EF4-FFF2-40B4-BE49-F238E27FC236}">
                <a16:creationId xmlns:a16="http://schemas.microsoft.com/office/drawing/2014/main" xmlns="" id="{1E00BBF7-F64E-45EF-9889-FE2B2B70976E}"/>
              </a:ext>
            </a:extLst>
          </p:cNvPr>
          <p:cNvSpPr/>
          <p:nvPr/>
        </p:nvSpPr>
        <p:spPr>
          <a:xfrm>
            <a:off x="7636588" y="818076"/>
            <a:ext cx="4618028" cy="2724806"/>
          </a:xfrm>
          <a:prstGeom prst="roundRect">
            <a:avLst>
              <a:gd name="adj" fmla="val 6180"/>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800" b="1" dirty="0">
                <a:solidFill>
                  <a:srgbClr val="996633"/>
                </a:solidFill>
                <a:latin typeface="Comic Sans MS" panose="030F0702030302020204" pitchFamily="66" charset="0"/>
              </a:rPr>
              <a:t>Is there any connection </a:t>
            </a:r>
            <a:br>
              <a:rPr lang="en-CA" sz="4800" b="1" dirty="0">
                <a:solidFill>
                  <a:srgbClr val="996633"/>
                </a:solidFill>
                <a:latin typeface="Comic Sans MS" panose="030F0702030302020204" pitchFamily="66" charset="0"/>
              </a:rPr>
            </a:br>
            <a:r>
              <a:rPr lang="en-CA" sz="4800" b="1" dirty="0">
                <a:solidFill>
                  <a:srgbClr val="996633"/>
                </a:solidFill>
                <a:latin typeface="Comic Sans MS" panose="030F0702030302020204" pitchFamily="66" charset="0"/>
              </a:rPr>
              <a:t>to Dagon?</a:t>
            </a:r>
          </a:p>
        </p:txBody>
      </p:sp>
      <p:sp>
        <p:nvSpPr>
          <p:cNvPr id="9" name="Rectangle: Rounded Corners 6">
            <a:extLst>
              <a:ext uri="{FF2B5EF4-FFF2-40B4-BE49-F238E27FC236}">
                <a16:creationId xmlns:a16="http://schemas.microsoft.com/office/drawing/2014/main" xmlns="" id="{1E00BBF7-F64E-45EF-9889-FE2B2B70976E}"/>
              </a:ext>
            </a:extLst>
          </p:cNvPr>
          <p:cNvSpPr/>
          <p:nvPr/>
        </p:nvSpPr>
        <p:spPr>
          <a:xfrm>
            <a:off x="1" y="4306038"/>
            <a:ext cx="7790820" cy="2589364"/>
          </a:xfrm>
          <a:prstGeom prst="roundRect">
            <a:avLst>
              <a:gd name="adj" fmla="val 6180"/>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a:solidFill>
                  <a:srgbClr val="0000FF"/>
                </a:solidFill>
                <a:latin typeface="Comic Sans MS" panose="030F0702030302020204" pitchFamily="66" charset="0"/>
              </a:rPr>
              <a:t>Is this study all about a</a:t>
            </a:r>
            <a:br>
              <a:rPr lang="en-CA" sz="3200" b="1" dirty="0">
                <a:solidFill>
                  <a:srgbClr val="0000FF"/>
                </a:solidFill>
                <a:latin typeface="Comic Sans MS" panose="030F0702030302020204" pitchFamily="66" charset="0"/>
              </a:rPr>
            </a:br>
            <a:r>
              <a:rPr lang="en-CA" sz="3200" b="1" dirty="0">
                <a:solidFill>
                  <a:srgbClr val="CC0066"/>
                </a:solidFill>
                <a:latin typeface="Comic Sans MS" panose="030F0702030302020204" pitchFamily="66" charset="0"/>
              </a:rPr>
              <a:t>Righteous</a:t>
            </a:r>
            <a:r>
              <a:rPr lang="en-CA" sz="3200" dirty="0">
                <a:solidFill>
                  <a:srgbClr val="CC0066"/>
                </a:solidFill>
              </a:rPr>
              <a:t> </a:t>
            </a:r>
            <a:r>
              <a:rPr lang="en-CA" sz="3200" b="1" dirty="0">
                <a:solidFill>
                  <a:srgbClr val="CC0066"/>
                </a:solidFill>
                <a:latin typeface="Comic Sans MS" panose="030F0702030302020204" pitchFamily="66" charset="0"/>
              </a:rPr>
              <a:t>“Fish Fry”? </a:t>
            </a:r>
            <a:r>
              <a:rPr lang="en-CA" sz="3200" b="1" dirty="0">
                <a:solidFill>
                  <a:srgbClr val="0000FF"/>
                </a:solidFill>
                <a:latin typeface="Comic Sans MS" panose="030F0702030302020204" pitchFamily="66" charset="0"/>
              </a:rPr>
              <a:t>Or was </a:t>
            </a:r>
            <a:br>
              <a:rPr lang="en-CA" sz="3200" b="1" dirty="0">
                <a:solidFill>
                  <a:srgbClr val="0000FF"/>
                </a:solidFill>
                <a:latin typeface="Comic Sans MS" panose="030F0702030302020204" pitchFamily="66" charset="0"/>
              </a:rPr>
            </a:br>
            <a:r>
              <a:rPr lang="en-CA" sz="3200" b="1" dirty="0">
                <a:solidFill>
                  <a:srgbClr val="0000FF"/>
                </a:solidFill>
                <a:latin typeface="Comic Sans MS" panose="030F0702030302020204" pitchFamily="66" charset="0"/>
              </a:rPr>
              <a:t>this story preserved to </a:t>
            </a:r>
            <a:r>
              <a:rPr lang="en-CA" sz="3200" b="1" u="sng" dirty="0">
                <a:solidFill>
                  <a:srgbClr val="0000FF"/>
                </a:solidFill>
                <a:latin typeface="Comic Sans MS" panose="030F0702030302020204" pitchFamily="66" charset="0"/>
              </a:rPr>
              <a:t>ex</a:t>
            </a:r>
            <a:r>
              <a:rPr lang="en-CA" sz="3200" b="1" dirty="0">
                <a:solidFill>
                  <a:srgbClr val="0000FF"/>
                </a:solidFill>
                <a:latin typeface="Comic Sans MS" panose="030F0702030302020204" pitchFamily="66" charset="0"/>
              </a:rPr>
              <a:t>p</a:t>
            </a:r>
            <a:r>
              <a:rPr lang="en-CA" sz="3200" b="1" u="sng" dirty="0">
                <a:solidFill>
                  <a:srgbClr val="0000FF"/>
                </a:solidFill>
                <a:latin typeface="Comic Sans MS" panose="030F0702030302020204" pitchFamily="66" charset="0"/>
              </a:rPr>
              <a:t>ose an im</a:t>
            </a:r>
            <a:r>
              <a:rPr lang="en-CA" sz="3200" b="1" dirty="0">
                <a:solidFill>
                  <a:srgbClr val="0000FF"/>
                </a:solidFill>
                <a:latin typeface="Comic Sans MS" panose="030F0702030302020204" pitchFamily="66" charset="0"/>
              </a:rPr>
              <a:t>p</a:t>
            </a:r>
            <a:r>
              <a:rPr lang="en-CA" sz="3200" b="1" u="sng" dirty="0">
                <a:solidFill>
                  <a:srgbClr val="0000FF"/>
                </a:solidFill>
                <a:latin typeface="Comic Sans MS" panose="030F0702030302020204" pitchFamily="66" charset="0"/>
              </a:rPr>
              <a:t>ortant revelation</a:t>
            </a:r>
            <a:r>
              <a:rPr lang="en-CA" sz="3200" b="1" dirty="0">
                <a:solidFill>
                  <a:srgbClr val="0000FF"/>
                </a:solidFill>
                <a:latin typeface="Comic Sans MS" panose="030F0702030302020204" pitchFamily="66" charset="0"/>
              </a:rPr>
              <a:t> for our future?</a:t>
            </a:r>
          </a:p>
        </p:txBody>
      </p:sp>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rot="464448">
            <a:off x="4094751" y="975495"/>
            <a:ext cx="3532304" cy="3581170"/>
          </a:xfrm>
          <a:prstGeom prst="rect">
            <a:avLst/>
          </a:prstGeom>
          <a:ln w="5715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2" descr="C:\Users\Rae\Desktop\dagon 3.jpg">
            <a:extLst>
              <a:ext uri="{FF2B5EF4-FFF2-40B4-BE49-F238E27FC236}">
                <a16:creationId xmlns:a16="http://schemas.microsoft.com/office/drawing/2014/main" xmlns="" id="{9B2879C0-4347-432B-B498-461C5D7742C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146827" flipH="1">
            <a:off x="501596" y="1097658"/>
            <a:ext cx="3436434" cy="32510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4920"/>
            <a:ext cx="11925300" cy="830997"/>
          </a:xfrm>
          <a:prstGeom prst="rect">
            <a:avLst/>
          </a:prstGeom>
          <a:noFill/>
        </p:spPr>
        <p:txBody>
          <a:bodyPr wrap="square" lIns="91440" tIns="45720" rIns="91440" bIns="45720">
            <a:spAutoFit/>
          </a:bodyPr>
          <a:lstStyle/>
          <a:p>
            <a:pPr algn="ctr"/>
            <a:r>
              <a:rPr lang="en-US" sz="48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Have</a:t>
            </a:r>
            <a:r>
              <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48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you ever seen an ad like this?</a:t>
            </a:r>
          </a:p>
        </p:txBody>
      </p:sp>
    </p:spTree>
    <p:extLst>
      <p:ext uri="{BB962C8B-B14F-4D97-AF65-F5344CB8AC3E}">
        <p14:creationId xmlns:p14="http://schemas.microsoft.com/office/powerpoint/2010/main" val="23238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40</a:t>
            </a:fld>
            <a:endParaRPr lang="en-US" sz="1200" dirty="0">
              <a:solidFill>
                <a:schemeClr val="bg1"/>
              </a:solidFill>
            </a:endParaRPr>
          </a:p>
        </p:txBody>
      </p:sp>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a:cxnSpLocks/>
            <a:endCxn id="24" idx="2"/>
          </p:cNvCxnSpPr>
          <p:nvPr/>
        </p:nvCxnSpPr>
        <p:spPr>
          <a:xfrm flipH="1" flipV="1">
            <a:off x="4127660" y="3888510"/>
            <a:ext cx="28270" cy="1964568"/>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H="1" flipV="1">
            <a:off x="189318" y="3888510"/>
            <a:ext cx="27303" cy="1973806"/>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921814"/>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 name="Straight Arrow Connector 3">
            <a:extLst>
              <a:ext uri="{FF2B5EF4-FFF2-40B4-BE49-F238E27FC236}">
                <a16:creationId xmlns:a16="http://schemas.microsoft.com/office/drawing/2014/main" xmlns="" id="{006BA358-5592-49A0-AC1A-A9E09403BC72}"/>
              </a:ext>
            </a:extLst>
          </p:cNvPr>
          <p:cNvCxnSpPr>
            <a:cxnSpLocks/>
          </p:cNvCxnSpPr>
          <p:nvPr/>
        </p:nvCxnSpPr>
        <p:spPr>
          <a:xfrm>
            <a:off x="2433680" y="3262746"/>
            <a:ext cx="1576391" cy="1850650"/>
          </a:xfrm>
          <a:prstGeom prst="straightConnector1">
            <a:avLst/>
          </a:prstGeom>
          <a:ln w="130175">
            <a:solidFill>
              <a:srgbClr val="BF07C3"/>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E872E34-6911-42A5-A505-0458AD62A5BF}"/>
              </a:ext>
            </a:extLst>
          </p:cNvPr>
          <p:cNvSpPr/>
          <p:nvPr/>
        </p:nvSpPr>
        <p:spPr>
          <a:xfrm>
            <a:off x="681290" y="988872"/>
            <a:ext cx="10829420" cy="2273874"/>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800" dirty="0">
                <a:solidFill>
                  <a:srgbClr val="008080"/>
                </a:solidFill>
                <a:latin typeface="Georgia" panose="02040502050405020303" pitchFamily="18" charset="0"/>
              </a:rPr>
              <a:t>1Sa 5:1</a:t>
            </a:r>
            <a:r>
              <a:rPr lang="en-US" sz="2800" dirty="0">
                <a:solidFill>
                  <a:prstClr val="black"/>
                </a:solidFill>
                <a:latin typeface="Georgia" panose="02040502050405020303" pitchFamily="18" charset="0"/>
              </a:rPr>
              <a:t>  And the Philistines took the ark of Elohim and brought it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     from </a:t>
            </a:r>
            <a:r>
              <a:rPr lang="en-US" sz="2800" dirty="0" err="1">
                <a:solidFill>
                  <a:prstClr val="black"/>
                </a:solidFill>
                <a:latin typeface="Georgia" panose="02040502050405020303" pitchFamily="18" charset="0"/>
              </a:rPr>
              <a:t>E</a:t>
            </a:r>
            <a:r>
              <a:rPr lang="en-US" sz="2800" dirty="0" err="1">
                <a:solidFill>
                  <a:prstClr val="black"/>
                </a:solidFill>
                <a:latin typeface="TITUS Cyberbit Basic" panose="02020603050405020304" pitchFamily="18" charset="0"/>
              </a:rPr>
              <a:t>ḇ</a:t>
            </a:r>
            <a:r>
              <a:rPr lang="en-US" sz="2800" dirty="0" err="1">
                <a:solidFill>
                  <a:prstClr val="black"/>
                </a:solidFill>
                <a:latin typeface="Georgia" panose="02040502050405020303" pitchFamily="18" charset="0"/>
              </a:rPr>
              <a:t>en</a:t>
            </a:r>
            <a:r>
              <a:rPr lang="en-US" sz="2800" dirty="0">
                <a:solidFill>
                  <a:prstClr val="black"/>
                </a:solidFill>
                <a:latin typeface="Georgia" panose="02040502050405020303" pitchFamily="18" charset="0"/>
              </a:rPr>
              <a:t> </a:t>
            </a:r>
            <a:r>
              <a:rPr lang="en-US" sz="2800" dirty="0" err="1">
                <a:solidFill>
                  <a:prstClr val="black"/>
                </a:solidFill>
                <a:latin typeface="Georgia" panose="02040502050405020303" pitchFamily="18" charset="0"/>
              </a:rPr>
              <a:t>Ha</a:t>
            </a:r>
            <a:r>
              <a:rPr lang="en-US" sz="2800" dirty="0" err="1">
                <a:solidFill>
                  <a:prstClr val="black"/>
                </a:solidFill>
                <a:latin typeface="TITUS Cyberbit Basic" panose="02020603050405020304" pitchFamily="18" charset="0"/>
              </a:rPr>
              <a:t>ʽ</a:t>
            </a:r>
            <a:r>
              <a:rPr lang="en-US" sz="2800" dirty="0" err="1">
                <a:solidFill>
                  <a:prstClr val="black"/>
                </a:solidFill>
                <a:latin typeface="Georgia" panose="02040502050405020303" pitchFamily="18" charset="0"/>
              </a:rPr>
              <a:t>ĕzer</a:t>
            </a:r>
            <a:r>
              <a:rPr lang="en-US" sz="2800" dirty="0">
                <a:solidFill>
                  <a:prstClr val="black"/>
                </a:solidFill>
                <a:latin typeface="Georgia" panose="02040502050405020303" pitchFamily="18" charset="0"/>
              </a:rPr>
              <a:t> to Ashdo</a:t>
            </a:r>
            <a:r>
              <a:rPr lang="en-US" sz="2800" dirty="0">
                <a:solidFill>
                  <a:prstClr val="black"/>
                </a:solidFill>
                <a:latin typeface="TITUS Cyberbit Basic" panose="02020603050405020304" pitchFamily="18" charset="0"/>
              </a:rPr>
              <a:t>ḏ</a:t>
            </a:r>
            <a:r>
              <a:rPr lang="en-US" sz="2800" dirty="0">
                <a:solidFill>
                  <a:prstClr val="black"/>
                </a:solidFill>
                <a:latin typeface="Georgia" panose="02040502050405020303" pitchFamily="18" charset="0"/>
              </a:rPr>
              <a:t>, </a:t>
            </a:r>
          </a:p>
          <a:p>
            <a:r>
              <a:rPr lang="en-US" sz="2800" dirty="0">
                <a:solidFill>
                  <a:srgbClr val="008080"/>
                </a:solidFill>
                <a:latin typeface="Georgia" panose="02040502050405020303" pitchFamily="18" charset="0"/>
              </a:rPr>
              <a:t>1Sa 5:2</a:t>
            </a:r>
            <a:r>
              <a:rPr lang="en-US" sz="2800" dirty="0">
                <a:solidFill>
                  <a:prstClr val="black"/>
                </a:solidFill>
                <a:latin typeface="Georgia" panose="02040502050405020303" pitchFamily="18" charset="0"/>
              </a:rPr>
              <a:t>  and </a:t>
            </a:r>
            <a:r>
              <a:rPr lang="en-US" sz="2800" b="1" dirty="0">
                <a:solidFill>
                  <a:prstClr val="black"/>
                </a:solidFill>
                <a:effectLst>
                  <a:glow rad="127000">
                    <a:srgbClr val="FFFF00"/>
                  </a:glow>
                </a:effectLst>
                <a:latin typeface="Georgia" panose="02040502050405020303" pitchFamily="18" charset="0"/>
              </a:rPr>
              <a:t>the Philistines took the ark of Elohim and 	brought it into the house of </a:t>
            </a:r>
            <a:r>
              <a:rPr lang="en-US" sz="2800" b="1" dirty="0" err="1">
                <a:solidFill>
                  <a:prstClr val="black"/>
                </a:solidFill>
                <a:effectLst>
                  <a:glow rad="127000">
                    <a:srgbClr val="FFFF00"/>
                  </a:glow>
                </a:effectLst>
                <a:latin typeface="Georgia" panose="02040502050405020303" pitchFamily="18" charset="0"/>
              </a:rPr>
              <a:t>Da</a:t>
            </a:r>
            <a:r>
              <a:rPr lang="en-US" sz="2800" b="1" dirty="0" err="1">
                <a:solidFill>
                  <a:prstClr val="black"/>
                </a:solidFill>
                <a:effectLst>
                  <a:glow rad="127000">
                    <a:srgbClr val="FFFF00"/>
                  </a:glow>
                </a:effectLst>
                <a:latin typeface="TITUS Cyberbit Basic" panose="02020603050405020304" pitchFamily="18" charset="0"/>
              </a:rPr>
              <a:t>ḡ</a:t>
            </a:r>
            <a:r>
              <a:rPr lang="en-US" sz="2800" b="1" dirty="0" err="1">
                <a:solidFill>
                  <a:prstClr val="black"/>
                </a:solidFill>
                <a:effectLst>
                  <a:glow rad="127000">
                    <a:srgbClr val="FFFF00"/>
                  </a:glow>
                </a:effectLst>
                <a:latin typeface="Georgia" panose="02040502050405020303" pitchFamily="18" charset="0"/>
              </a:rPr>
              <a:t>on</a:t>
            </a:r>
            <a:r>
              <a:rPr lang="en-US" sz="2800" b="1" dirty="0">
                <a:solidFill>
                  <a:prstClr val="black"/>
                </a:solidFill>
                <a:effectLst>
                  <a:glow rad="127000">
                    <a:srgbClr val="FFFF00"/>
                  </a:glow>
                </a:effectLst>
                <a:latin typeface="Georgia" panose="02040502050405020303" pitchFamily="18" charset="0"/>
              </a:rPr>
              <a:t> and set it by </a:t>
            </a:r>
            <a:r>
              <a:rPr lang="en-US" sz="2800" b="1" dirty="0" err="1">
                <a:solidFill>
                  <a:prstClr val="black"/>
                </a:solidFill>
                <a:effectLst>
                  <a:glow rad="127000">
                    <a:srgbClr val="FFFF00"/>
                  </a:glow>
                </a:effectLst>
                <a:latin typeface="Georgia" panose="02040502050405020303" pitchFamily="18" charset="0"/>
              </a:rPr>
              <a:t>Da</a:t>
            </a:r>
            <a:r>
              <a:rPr lang="en-US" sz="2800" b="1" dirty="0" err="1">
                <a:solidFill>
                  <a:prstClr val="black"/>
                </a:solidFill>
                <a:effectLst>
                  <a:glow rad="127000">
                    <a:srgbClr val="FFFF00"/>
                  </a:glow>
                </a:effectLst>
                <a:latin typeface="TITUS Cyberbit Basic" panose="02020603050405020304" pitchFamily="18" charset="0"/>
              </a:rPr>
              <a:t>ḡ</a:t>
            </a:r>
            <a:r>
              <a:rPr lang="en-US" sz="2800" b="1" dirty="0" err="1">
                <a:solidFill>
                  <a:prstClr val="black"/>
                </a:solidFill>
                <a:effectLst>
                  <a:glow rad="127000">
                    <a:srgbClr val="FFFF00"/>
                  </a:glow>
                </a:effectLst>
                <a:latin typeface="Georgia" panose="02040502050405020303" pitchFamily="18" charset="0"/>
              </a:rPr>
              <a:t>on</a:t>
            </a:r>
            <a:r>
              <a:rPr lang="en-US" sz="2800" b="1" dirty="0">
                <a:solidFill>
                  <a:prstClr val="black"/>
                </a:solidFill>
                <a:effectLst>
                  <a:glow rad="127000">
                    <a:srgbClr val="FFFF00"/>
                  </a:glow>
                </a:effectLst>
                <a:latin typeface="Georgia" panose="02040502050405020303" pitchFamily="18" charset="0"/>
              </a:rPr>
              <a:t>. </a:t>
            </a:r>
          </a:p>
        </p:txBody>
      </p:sp>
      <p:sp>
        <p:nvSpPr>
          <p:cNvPr id="13" name="Rectangle: Rounded Corners 12">
            <a:extLst>
              <a:ext uri="{FF2B5EF4-FFF2-40B4-BE49-F238E27FC236}">
                <a16:creationId xmlns:a16="http://schemas.microsoft.com/office/drawing/2014/main" xmlns="" id="{0EC44A25-50B8-4EDB-A8C9-DC3F78362AC8}"/>
              </a:ext>
            </a:extLst>
          </p:cNvPr>
          <p:cNvSpPr/>
          <p:nvPr/>
        </p:nvSpPr>
        <p:spPr>
          <a:xfrm>
            <a:off x="1482570" y="4315117"/>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sp>
        <p:nvSpPr>
          <p:cNvPr id="22" name="Rectangle: Rounded Corners 21">
            <a:extLst>
              <a:ext uri="{FF2B5EF4-FFF2-40B4-BE49-F238E27FC236}">
                <a16:creationId xmlns:a16="http://schemas.microsoft.com/office/drawing/2014/main" xmlns="" id="{162BD214-DC72-4328-A2BF-21D61C89F1C9}"/>
              </a:ext>
            </a:extLst>
          </p:cNvPr>
          <p:cNvSpPr/>
          <p:nvPr/>
        </p:nvSpPr>
        <p:spPr>
          <a:xfrm>
            <a:off x="2268208" y="143284"/>
            <a:ext cx="8806192" cy="731097"/>
          </a:xfrm>
          <a:prstGeom prst="roundRect">
            <a:avLst>
              <a:gd name="adj" fmla="val 50000"/>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800" dirty="0"/>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The</a:t>
            </a:r>
            <a:r>
              <a:rPr lang="en-CA" sz="3600" b="1" dirty="0">
                <a:solidFill>
                  <a:schemeClr val="accent5">
                    <a:lumMod val="75000"/>
                  </a:schemeClr>
                </a:solidFill>
                <a:effectLst>
                  <a:glow rad="76200">
                    <a:schemeClr val="accent6">
                      <a:lumMod val="40000"/>
                      <a:lumOff val="60000"/>
                    </a:schemeClr>
                  </a:glow>
                </a:effectLst>
              </a:rPr>
              <a:t> </a:t>
            </a:r>
            <a:r>
              <a:rPr lang="en-CA" sz="3600" b="1" dirty="0">
                <a:ln>
                  <a:solidFill>
                    <a:sysClr val="windowText" lastClr="000000"/>
                  </a:solidFill>
                </a:ln>
                <a:solidFill>
                  <a:srgbClr val="FFFF00"/>
                </a:solidFill>
                <a:effectLst>
                  <a:glow rad="76200">
                    <a:schemeClr val="accent6">
                      <a:lumMod val="40000"/>
                      <a:lumOff val="60000"/>
                    </a:schemeClr>
                  </a:glow>
                </a:effectLst>
              </a:rPr>
              <a:t>Second</a:t>
            </a:r>
            <a:r>
              <a:rPr lang="en-CA" sz="3600" b="1" dirty="0">
                <a:solidFill>
                  <a:schemeClr val="accent5">
                    <a:lumMod val="75000"/>
                  </a:schemeClr>
                </a:solidFill>
                <a:effectLst>
                  <a:glow rad="76200">
                    <a:schemeClr val="accent6">
                      <a:lumMod val="40000"/>
                      <a:lumOff val="60000"/>
                    </a:schemeClr>
                  </a:glow>
                </a:effectLst>
              </a:rPr>
              <a:t> </a:t>
            </a:r>
            <a:r>
              <a:rPr lang="en-CA" sz="3600" b="1" dirty="0">
                <a:ln>
                  <a:solidFill>
                    <a:sysClr val="windowText" lastClr="000000"/>
                  </a:solidFill>
                </a:ln>
                <a:solidFill>
                  <a:schemeClr val="accent5">
                    <a:lumMod val="75000"/>
                  </a:schemeClr>
                </a:solidFill>
                <a:effectLst>
                  <a:glow rad="76200">
                    <a:schemeClr val="accent6">
                      <a:lumMod val="40000"/>
                      <a:lumOff val="60000"/>
                    </a:schemeClr>
                  </a:glow>
                </a:effectLst>
              </a:rPr>
              <a:t>Battle with the Philistines</a:t>
            </a:r>
            <a:endParaRPr lang="en-CA" sz="3600" dirty="0">
              <a:ln>
                <a:solidFill>
                  <a:sysClr val="windowText" lastClr="000000"/>
                </a:solidFill>
              </a:ln>
              <a:solidFill>
                <a:schemeClr val="accent5">
                  <a:lumMod val="75000"/>
                </a:schemeClr>
              </a:solidFill>
            </a:endParaRPr>
          </a:p>
        </p:txBody>
      </p:sp>
      <p:sp>
        <p:nvSpPr>
          <p:cNvPr id="23" name="Rectangle: Rounded Corners 22">
            <a:extLst>
              <a:ext uri="{FF2B5EF4-FFF2-40B4-BE49-F238E27FC236}">
                <a16:creationId xmlns:a16="http://schemas.microsoft.com/office/drawing/2014/main" xmlns="" id="{B2C00106-934E-492B-8845-E7EE1AD0DC8E}"/>
              </a:ext>
            </a:extLst>
          </p:cNvPr>
          <p:cNvSpPr/>
          <p:nvPr/>
        </p:nvSpPr>
        <p:spPr>
          <a:xfrm rot="20300322">
            <a:off x="41398" y="440698"/>
            <a:ext cx="2147482" cy="332509"/>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3 </a:t>
            </a:r>
            <a:r>
              <a:rPr lang="en-CA" b="1" dirty="0">
                <a:solidFill>
                  <a:schemeClr val="bg1"/>
                </a:solidFill>
                <a:effectLst>
                  <a:glow rad="228600">
                    <a:schemeClr val="accent6">
                      <a:satMod val="175000"/>
                      <a:alpha val="40000"/>
                    </a:schemeClr>
                  </a:glow>
                </a:effectLst>
              </a:rPr>
              <a:t>Sunset Theory</a:t>
            </a:r>
          </a:p>
        </p:txBody>
      </p:sp>
      <p:pic>
        <p:nvPicPr>
          <p:cNvPr id="21" name="Picture 2" descr="https://www.mygodpictures.com/wp-content/uploads/2015/11/Dagon-Fish-God-Of-Egypt-gt402.jpg">
            <a:extLst>
              <a:ext uri="{FF2B5EF4-FFF2-40B4-BE49-F238E27FC236}">
                <a16:creationId xmlns:a16="http://schemas.microsoft.com/office/drawing/2014/main" xmlns="" id="{CE58CB53-8795-40EA-B6BA-A924D87AC8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166"/>
          <a:stretch/>
        </p:blipFill>
        <p:spPr bwMode="auto">
          <a:xfrm>
            <a:off x="9080713" y="3578845"/>
            <a:ext cx="2685827" cy="31321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31011022-48F9-42E6-A6E9-A0C5A7857D64}"/>
              </a:ext>
            </a:extLst>
          </p:cNvPr>
          <p:cNvSpPr/>
          <p:nvPr/>
        </p:nvSpPr>
        <p:spPr>
          <a:xfrm>
            <a:off x="-8928" y="3556000"/>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24" name="Rectangle 23">
            <a:extLst>
              <a:ext uri="{FF2B5EF4-FFF2-40B4-BE49-F238E27FC236}">
                <a16:creationId xmlns:a16="http://schemas.microsoft.com/office/drawing/2014/main" xmlns="" id="{8B1B2E2C-C709-4DBE-9328-24C445DC08F8}"/>
              </a:ext>
            </a:extLst>
          </p:cNvPr>
          <p:cNvSpPr/>
          <p:nvPr/>
        </p:nvSpPr>
        <p:spPr>
          <a:xfrm>
            <a:off x="3555618" y="3556001"/>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30" name="Oval 29">
            <a:extLst>
              <a:ext uri="{FF2B5EF4-FFF2-40B4-BE49-F238E27FC236}">
                <a16:creationId xmlns:a16="http://schemas.microsoft.com/office/drawing/2014/main" xmlns="" id="{CFE172EF-B50C-4009-A2D7-192ADA96B5A3}"/>
              </a:ext>
            </a:extLst>
          </p:cNvPr>
          <p:cNvSpPr/>
          <p:nvPr/>
        </p:nvSpPr>
        <p:spPr>
          <a:xfrm>
            <a:off x="1768373" y="3890342"/>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cxnSp>
        <p:nvCxnSpPr>
          <p:cNvPr id="6" name="Straight Connector 5">
            <a:extLst>
              <a:ext uri="{FF2B5EF4-FFF2-40B4-BE49-F238E27FC236}">
                <a16:creationId xmlns:a16="http://schemas.microsoft.com/office/drawing/2014/main" xmlns="" id="{FF27F49D-6237-4E02-9AAA-B855B71FF242}"/>
              </a:ext>
            </a:extLst>
          </p:cNvPr>
          <p:cNvCxnSpPr/>
          <p:nvPr/>
        </p:nvCxnSpPr>
        <p:spPr>
          <a:xfrm>
            <a:off x="7755682" y="3018380"/>
            <a:ext cx="3336045" cy="0"/>
          </a:xfrm>
          <a:prstGeom prst="line">
            <a:avLst/>
          </a:prstGeom>
          <a:ln w="38100">
            <a:solidFill>
              <a:schemeClr val="accent1">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xmlns="" id="{0FAEF5A4-E96E-4455-BE83-23871126A099}"/>
              </a:ext>
            </a:extLst>
          </p:cNvPr>
          <p:cNvGraphicFramePr>
            <a:graphicFrameLocks noGrp="1"/>
          </p:cNvGraphicFramePr>
          <p:nvPr>
            <p:extLst>
              <p:ext uri="{D42A27DB-BD31-4B8C-83A1-F6EECF244321}">
                <p14:modId xmlns:p14="http://schemas.microsoft.com/office/powerpoint/2010/main" val="2354426046"/>
              </p:ext>
            </p:extLst>
          </p:nvPr>
        </p:nvGraphicFramePr>
        <p:xfrm>
          <a:off x="261115" y="5105826"/>
          <a:ext cx="3826612" cy="758487"/>
        </p:xfrm>
        <a:graphic>
          <a:graphicData uri="http://schemas.openxmlformats.org/drawingml/2006/table">
            <a:tbl>
              <a:tblPr firstRow="1" bandRow="1">
                <a:tableStyleId>{5C22544A-7EE6-4342-B048-85BDC9FD1C3A}</a:tableStyleId>
              </a:tblPr>
              <a:tblGrid>
                <a:gridCol w="1913306">
                  <a:extLst>
                    <a:ext uri="{9D8B030D-6E8A-4147-A177-3AD203B41FA5}">
                      <a16:colId xmlns:a16="http://schemas.microsoft.com/office/drawing/2014/main" xmlns="" val="2094308976"/>
                    </a:ext>
                  </a:extLst>
                </a:gridCol>
                <a:gridCol w="1913306">
                  <a:extLst>
                    <a:ext uri="{9D8B030D-6E8A-4147-A177-3AD203B41FA5}">
                      <a16:colId xmlns:a16="http://schemas.microsoft.com/office/drawing/2014/main" xmlns="" val="721207395"/>
                    </a:ext>
                  </a:extLst>
                </a:gridCol>
              </a:tblGrid>
              <a:tr h="758487">
                <a:tc>
                  <a:txBody>
                    <a:bodyPr/>
                    <a:lstStyle/>
                    <a:p>
                      <a:r>
                        <a:rPr kumimoji="0" lang="en-CA" sz="1800" b="1" i="0" u="none" strike="noStrike" kern="1200" cap="none" spc="0" normalizeH="0" baseline="0" noProof="0" dirty="0">
                          <a:ln>
                            <a:noFill/>
                          </a:ln>
                          <a:solidFill>
                            <a:prstClr val="white"/>
                          </a:solidFill>
                          <a:effectLst/>
                          <a:uLnTx/>
                          <a:uFillTx/>
                          <a:latin typeface="+mn-lt"/>
                          <a:ea typeface="+mn-ea"/>
                          <a:cs typeface="+mn-cs"/>
                        </a:rPr>
                        <a:t> Night Season</a:t>
                      </a:r>
                      <a:endParaRPr lang="en-CA"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kumimoji="0" lang="en-CA" sz="2000" b="1" i="0" u="none" strike="noStrike" kern="1200" cap="none" spc="0" normalizeH="0" baseline="0" noProof="0" dirty="0">
                          <a:ln>
                            <a:noFill/>
                          </a:ln>
                          <a:solidFill>
                            <a:srgbClr val="FF0000"/>
                          </a:solidFill>
                          <a:effectLst/>
                          <a:uLnTx/>
                          <a:uFillTx/>
                          <a:latin typeface="+mn-lt"/>
                          <a:ea typeface="+mn-ea"/>
                          <a:cs typeface="+mn-cs"/>
                        </a:rPr>
                        <a:t>Light Season</a:t>
                      </a:r>
                      <a:br>
                        <a:rPr kumimoji="0" lang="en-CA" sz="2000" b="1" i="0" u="none" strike="noStrike" kern="1200" cap="none" spc="0" normalizeH="0" baseline="0" noProof="0" dirty="0">
                          <a:ln>
                            <a:noFill/>
                          </a:ln>
                          <a:solidFill>
                            <a:srgbClr val="FF0000"/>
                          </a:solidFill>
                          <a:effectLst/>
                          <a:uLnTx/>
                          <a:uFillTx/>
                          <a:latin typeface="+mn-lt"/>
                          <a:ea typeface="+mn-ea"/>
                          <a:cs typeface="+mn-cs"/>
                        </a:rPr>
                      </a:br>
                      <a:r>
                        <a:rPr kumimoji="0" lang="en-CA" sz="2000" b="1" i="0" u="none" strike="noStrike" kern="1200" cap="none" spc="0" normalizeH="0" baseline="0" noProof="0" dirty="0">
                          <a:ln>
                            <a:noFill/>
                          </a:ln>
                          <a:solidFill>
                            <a:srgbClr val="FF0000"/>
                          </a:solidFill>
                          <a:effectLst/>
                          <a:uLnTx/>
                          <a:uFillTx/>
                          <a:latin typeface="+mn-lt"/>
                          <a:ea typeface="+mn-ea"/>
                          <a:cs typeface="+mn-cs"/>
                        </a:rPr>
                        <a:t> of 2</a:t>
                      </a:r>
                      <a:r>
                        <a:rPr kumimoji="0" lang="en-CA" sz="2000" b="1" i="0" u="none" strike="noStrike" kern="1200" cap="none" spc="0" normalizeH="0" baseline="30000" noProof="0" dirty="0">
                          <a:ln>
                            <a:noFill/>
                          </a:ln>
                          <a:solidFill>
                            <a:srgbClr val="FF0000"/>
                          </a:solidFill>
                          <a:effectLst/>
                          <a:uLnTx/>
                          <a:uFillTx/>
                          <a:latin typeface="+mn-lt"/>
                          <a:ea typeface="+mn-ea"/>
                          <a:cs typeface="+mn-cs"/>
                        </a:rPr>
                        <a:t>nd </a:t>
                      </a:r>
                      <a:r>
                        <a:rPr kumimoji="0" lang="en-CA" sz="2000" b="1" i="0" u="none" strike="noStrike" kern="1200" cap="none" spc="0" normalizeH="0" baseline="0" noProof="0" dirty="0">
                          <a:ln>
                            <a:noFill/>
                          </a:ln>
                          <a:solidFill>
                            <a:srgbClr val="FF0000"/>
                          </a:solidFill>
                          <a:effectLst/>
                          <a:uLnTx/>
                          <a:uFillTx/>
                          <a:latin typeface="+mn-lt"/>
                          <a:ea typeface="+mn-ea"/>
                          <a:cs typeface="+mn-cs"/>
                        </a:rPr>
                        <a:t>Battle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chemeClr val="accent1">
                        <a:lumMod val="20000"/>
                        <a:lumOff val="80000"/>
                      </a:schemeClr>
                    </a:solidFill>
                  </a:tcPr>
                </a:tc>
                <a:extLst>
                  <a:ext uri="{0D108BD9-81ED-4DB2-BD59-A6C34878D82A}">
                    <a16:rowId xmlns:a16="http://schemas.microsoft.com/office/drawing/2014/main" xmlns="" val="1999273709"/>
                  </a:ext>
                </a:extLst>
              </a:tr>
            </a:tbl>
          </a:graphicData>
        </a:graphic>
      </p:graphicFrame>
      <p:pic>
        <p:nvPicPr>
          <p:cNvPr id="1026" name="Picture 2" descr="https://nishiohmiya-golf.com/img/what-is-the-meaning-of-the-ark-of-the-covenant.jpg">
            <a:extLst>
              <a:ext uri="{FF2B5EF4-FFF2-40B4-BE49-F238E27FC236}">
                <a16:creationId xmlns:a16="http://schemas.microsoft.com/office/drawing/2014/main" xmlns="" id="{D04EF871-B843-45A6-998E-04D55277534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1220" y="4181765"/>
            <a:ext cx="4183380" cy="2353151"/>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Arrow: Bent 1">
            <a:extLst>
              <a:ext uri="{FF2B5EF4-FFF2-40B4-BE49-F238E27FC236}">
                <a16:creationId xmlns:a16="http://schemas.microsoft.com/office/drawing/2014/main" xmlns="" id="{E9895E84-F256-443E-9143-4795FD698F5A}"/>
              </a:ext>
            </a:extLst>
          </p:cNvPr>
          <p:cNvSpPr/>
          <p:nvPr/>
        </p:nvSpPr>
        <p:spPr>
          <a:xfrm flipV="1">
            <a:off x="3844059" y="5699495"/>
            <a:ext cx="667161" cy="607059"/>
          </a:xfrm>
          <a:prstGeom prst="bentArrow">
            <a:avLst>
              <a:gd name="adj1" fmla="val 25000"/>
              <a:gd name="adj2" fmla="val 42285"/>
              <a:gd name="adj3" fmla="val 50000"/>
              <a:gd name="adj4" fmla="val 43750"/>
            </a:avLst>
          </a:prstGeom>
          <a:gradFill flip="none" rotWithShape="1">
            <a:gsLst>
              <a:gs pos="0">
                <a:srgbClr val="FFFF00"/>
              </a:gs>
              <a:gs pos="44000">
                <a:schemeClr val="accent1">
                  <a:lumMod val="45000"/>
                  <a:lumOff val="55000"/>
                </a:schemeClr>
              </a:gs>
              <a:gs pos="78000">
                <a:srgbClr val="0000FF"/>
              </a:gs>
            </a:gsLst>
            <a:lin ang="0" scaled="1"/>
            <a:tileRect/>
          </a:gradFill>
          <a:ln w="28575">
            <a:solidFill>
              <a:srgbClr val="BF07C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 name="Arrow: Notched Right 2">
            <a:extLst>
              <a:ext uri="{FF2B5EF4-FFF2-40B4-BE49-F238E27FC236}">
                <a16:creationId xmlns:a16="http://schemas.microsoft.com/office/drawing/2014/main" xmlns="" id="{846EECC6-1B16-4C9F-B95A-B2AE6B1110DB}"/>
              </a:ext>
            </a:extLst>
          </p:cNvPr>
          <p:cNvSpPr/>
          <p:nvPr/>
        </p:nvSpPr>
        <p:spPr>
          <a:xfrm>
            <a:off x="8138658" y="5935794"/>
            <a:ext cx="978408" cy="484632"/>
          </a:xfrm>
          <a:prstGeom prst="notchedRightArrow">
            <a:avLst>
              <a:gd name="adj1" fmla="val 33593"/>
              <a:gd name="adj2" fmla="val 50000"/>
            </a:avLst>
          </a:prstGeom>
          <a:gradFill flip="none" rotWithShape="1">
            <a:gsLst>
              <a:gs pos="57000">
                <a:schemeClr val="bg2">
                  <a:lumMod val="75000"/>
                  <a:lumOff val="25000"/>
                </a:schemeClr>
              </a:gs>
              <a:gs pos="19000">
                <a:schemeClr val="accent1">
                  <a:lumMod val="45000"/>
                  <a:lumOff val="55000"/>
                </a:schemeClr>
              </a:gs>
              <a:gs pos="76000">
                <a:schemeClr val="bg1"/>
              </a:gs>
            </a:gsLst>
            <a:lin ang="0" scaled="1"/>
            <a:tileRect/>
          </a:gradFill>
          <a:ln w="38100">
            <a:solidFill>
              <a:srgbClr val="BF07C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162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7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25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linds(horizontal)">
                                      <p:cBhvr>
                                        <p:cTn id="27" dur="1250"/>
                                        <p:tgtEl>
                                          <p:spTgt spid="1026"/>
                                        </p:tgtEl>
                                      </p:cBhvr>
                                    </p:animEffect>
                                  </p:childTnLst>
                                </p:cTn>
                              </p:par>
                            </p:childTnLst>
                          </p:cTn>
                        </p:par>
                        <p:par>
                          <p:cTn id="28" fill="hold">
                            <p:stCondLst>
                              <p:cond delay="2250"/>
                            </p:stCondLst>
                            <p:childTnLst>
                              <p:par>
                                <p:cTn id="29" presetID="42"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14" presetClass="entr" presetSubtype="1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41</a:t>
            </a:fld>
            <a:endParaRPr lang="en-US" sz="12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2192033964"/>
              </p:ext>
            </p:extLst>
          </p:nvPr>
        </p:nvGraphicFramePr>
        <p:xfrm>
          <a:off x="216621" y="4358792"/>
          <a:ext cx="11831784" cy="748917"/>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9" name="Straight Connector 8">
            <a:extLst>
              <a:ext uri="{FF2B5EF4-FFF2-40B4-BE49-F238E27FC236}">
                <a16:creationId xmlns:a16="http://schemas.microsoft.com/office/drawing/2014/main" xmlns="" id="{3AEBD756-7583-4C60-8E98-8F0ED5646A5D}"/>
              </a:ext>
            </a:extLst>
          </p:cNvPr>
          <p:cNvCxnSpPr>
            <a:cxnSpLocks/>
          </p:cNvCxnSpPr>
          <p:nvPr/>
        </p:nvCxnSpPr>
        <p:spPr>
          <a:xfrm flipV="1">
            <a:off x="4155930" y="3465611"/>
            <a:ext cx="0" cy="1632862"/>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H="1" flipV="1">
            <a:off x="203200" y="2724727"/>
            <a:ext cx="13421" cy="2364512"/>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a:cxnSpLocks/>
          </p:cNvCxnSpPr>
          <p:nvPr/>
        </p:nvCxnSpPr>
        <p:spPr>
          <a:xfrm flipV="1">
            <a:off x="8109093" y="3440546"/>
            <a:ext cx="0" cy="1648691"/>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a:cxnSpLocks/>
          </p:cNvCxnSpPr>
          <p:nvPr/>
        </p:nvCxnSpPr>
        <p:spPr>
          <a:xfrm flipV="1">
            <a:off x="12048405" y="3597182"/>
            <a:ext cx="28113" cy="1492054"/>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88104CBA-C89C-4854-A54E-0EE2C24F7187}"/>
              </a:ext>
            </a:extLst>
          </p:cNvPr>
          <p:cNvSpPr/>
          <p:nvPr/>
        </p:nvSpPr>
        <p:spPr>
          <a:xfrm>
            <a:off x="10987230" y="3264673"/>
            <a:ext cx="1204770"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D</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45949" y="2236554"/>
            <a:ext cx="365607" cy="3878866"/>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1508304" y="433094"/>
            <a:ext cx="10312904" cy="2061238"/>
          </a:xfrm>
          <a:prstGeom prst="roundRect">
            <a:avLst>
              <a:gd name="adj" fmla="val 36831"/>
            </a:avLst>
          </a:prstGeom>
          <a:solidFill>
            <a:schemeClr val="accent4">
              <a:lumMod val="60000"/>
              <a:lumOff val="40000"/>
            </a:schemeClr>
          </a:solidFill>
          <a:ln w="7620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i="1" u="sng"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Ver</a:t>
            </a:r>
            <a:r>
              <a:rPr lang="en-CA" sz="2400" b="1" i="1"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y </a:t>
            </a:r>
            <a:r>
              <a:rPr lang="en-CA" sz="2400" b="1" i="1" u="sng"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im</a:t>
            </a:r>
            <a:r>
              <a:rPr lang="en-CA" sz="2400" b="1" i="1"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p</a:t>
            </a:r>
            <a:r>
              <a:rPr lang="en-CA" sz="2400" b="1" i="1" u="sng"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ortant clarification for the next slide</a:t>
            </a:r>
            <a:r>
              <a:rPr lang="en-CA" sz="2400" b="1" i="1" dirty="0">
                <a:ln>
                  <a:solidFill>
                    <a:srgbClr val="0000FF"/>
                  </a:solidFill>
                </a:ln>
                <a:solidFill>
                  <a:srgbClr val="C00000"/>
                </a:solidFill>
                <a:effectLst>
                  <a:glow rad="127000">
                    <a:schemeClr val="bg2">
                      <a:lumMod val="50000"/>
                      <a:lumOff val="50000"/>
                    </a:schemeClr>
                  </a:glow>
                </a:effectLst>
                <a:latin typeface="Arial Black" panose="020B0A04020102020204" pitchFamily="34" charset="0"/>
              </a:rPr>
              <a:t>: </a:t>
            </a:r>
            <a:r>
              <a:rPr lang="en-CA" sz="2400" dirty="0">
                <a:solidFill>
                  <a:schemeClr val="bg1"/>
                </a:solidFill>
              </a:rPr>
              <a:t/>
            </a:r>
            <a:br>
              <a:rPr lang="en-CA" sz="2400" dirty="0">
                <a:solidFill>
                  <a:schemeClr val="bg1"/>
                </a:solidFill>
              </a:rPr>
            </a:br>
            <a:r>
              <a:rPr lang="en-CA" sz="2400" dirty="0">
                <a:solidFill>
                  <a:schemeClr val="bg1"/>
                </a:solidFill>
              </a:rPr>
              <a:t>From the Hebrew - to </a:t>
            </a:r>
            <a:r>
              <a:rPr lang="en-CA" sz="2400" b="1" dirty="0">
                <a:solidFill>
                  <a:schemeClr val="bg1"/>
                </a:solidFill>
              </a:rPr>
              <a:t>RISE EARLY – </a:t>
            </a:r>
            <a:r>
              <a:rPr lang="en-CA" sz="2400" b="1" dirty="0">
                <a:ln>
                  <a:solidFill>
                    <a:srgbClr val="0000FF"/>
                  </a:solidFill>
                </a:ln>
                <a:solidFill>
                  <a:srgbClr val="BF07C3"/>
                </a:solidFill>
                <a:latin typeface="Cooper Black" panose="0208090404030B020404" pitchFamily="18" charset="0"/>
              </a:rPr>
              <a:t>SHAKAM</a:t>
            </a:r>
            <a:r>
              <a:rPr lang="en-CA" sz="2400" b="1" dirty="0">
                <a:solidFill>
                  <a:schemeClr val="bg1"/>
                </a:solidFill>
              </a:rPr>
              <a:t>, </a:t>
            </a:r>
            <a:r>
              <a:rPr lang="en-CA" sz="2400" b="1" u="sng" dirty="0">
                <a:solidFill>
                  <a:schemeClr val="bg1"/>
                </a:solidFill>
                <a:effectLst>
                  <a:glow rad="127000">
                    <a:schemeClr val="accent2">
                      <a:lumMod val="75000"/>
                    </a:schemeClr>
                  </a:glow>
                </a:effectLst>
              </a:rPr>
              <a:t>b</a:t>
            </a:r>
            <a:r>
              <a:rPr lang="en-CA" sz="2400" b="1" dirty="0">
                <a:solidFill>
                  <a:schemeClr val="bg1"/>
                </a:solidFill>
                <a:effectLst>
                  <a:glow rad="127000">
                    <a:schemeClr val="accent2">
                      <a:lumMod val="75000"/>
                    </a:schemeClr>
                  </a:glow>
                </a:effectLst>
              </a:rPr>
              <a:t>y </a:t>
            </a:r>
            <a:r>
              <a:rPr lang="en-CA" sz="2400" b="1" u="sng" dirty="0">
                <a:solidFill>
                  <a:schemeClr val="bg1"/>
                </a:solidFill>
                <a:effectLst>
                  <a:glow rad="127000">
                    <a:schemeClr val="accent2">
                      <a:lumMod val="75000"/>
                    </a:schemeClr>
                  </a:glow>
                </a:effectLst>
              </a:rPr>
              <a:t>definition</a:t>
            </a:r>
            <a:r>
              <a:rPr lang="en-CA" sz="2400" b="1" dirty="0">
                <a:solidFill>
                  <a:schemeClr val="bg1"/>
                </a:solidFill>
                <a:effectLst>
                  <a:glow rad="127000">
                    <a:schemeClr val="accent2">
                      <a:lumMod val="75000"/>
                    </a:schemeClr>
                  </a:glow>
                </a:effectLst>
              </a:rPr>
              <a:t> </a:t>
            </a:r>
            <a:br>
              <a:rPr lang="en-CA" sz="2400" b="1" dirty="0">
                <a:solidFill>
                  <a:schemeClr val="bg1"/>
                </a:solidFill>
                <a:effectLst>
                  <a:glow rad="127000">
                    <a:schemeClr val="accent2">
                      <a:lumMod val="75000"/>
                    </a:schemeClr>
                  </a:glow>
                </a:effectLst>
              </a:rPr>
            </a:br>
            <a:r>
              <a:rPr lang="en-CA" sz="2400" dirty="0">
                <a:solidFill>
                  <a:schemeClr val="bg1"/>
                </a:solidFill>
              </a:rPr>
              <a:t>is to rise at the </a:t>
            </a:r>
            <a:r>
              <a:rPr lang="en-CA" sz="2400" b="1" u="sng" dirty="0">
                <a:ln>
                  <a:solidFill>
                    <a:srgbClr val="0000FF"/>
                  </a:solidFill>
                </a:ln>
                <a:solidFill>
                  <a:srgbClr val="FF0000"/>
                </a:solidFill>
                <a:latin typeface="Cooper Black" panose="0208090404030B020404" pitchFamily="18" charset="0"/>
              </a:rPr>
              <a:t>START</a:t>
            </a:r>
            <a:r>
              <a:rPr lang="en-CA" sz="2400" b="1" dirty="0">
                <a:solidFill>
                  <a:srgbClr val="FF0000"/>
                </a:solidFill>
              </a:rPr>
              <a:t> of a predetermined period. </a:t>
            </a:r>
            <a:br>
              <a:rPr lang="en-CA" sz="2400" b="1" dirty="0">
                <a:solidFill>
                  <a:srgbClr val="FF0000"/>
                </a:solidFill>
              </a:rPr>
            </a:br>
            <a:r>
              <a:rPr lang="en-CA" sz="2400" b="1" dirty="0">
                <a:solidFill>
                  <a:schemeClr val="bg1"/>
                </a:solidFill>
              </a:rPr>
              <a:t>With Sunset Theory, the new cycle of the week </a:t>
            </a:r>
            <a:br>
              <a:rPr lang="en-CA" sz="2400" b="1" dirty="0">
                <a:solidFill>
                  <a:schemeClr val="bg1"/>
                </a:solidFill>
              </a:rPr>
            </a:br>
            <a:r>
              <a:rPr lang="en-CA" sz="2400" b="1" u="sng" dirty="0">
                <a:solidFill>
                  <a:srgbClr val="FF0000"/>
                </a:solidFill>
              </a:rPr>
              <a:t>alwa</a:t>
            </a:r>
            <a:r>
              <a:rPr lang="en-CA" sz="2400" b="1" dirty="0">
                <a:solidFill>
                  <a:srgbClr val="FF0000"/>
                </a:solidFill>
              </a:rPr>
              <a:t>y</a:t>
            </a:r>
            <a:r>
              <a:rPr lang="en-CA" sz="2400" b="1" u="sng" dirty="0">
                <a:solidFill>
                  <a:srgbClr val="FF0000"/>
                </a:solidFill>
              </a:rPr>
              <a:t>s</a:t>
            </a:r>
            <a:r>
              <a:rPr lang="en-CA" sz="2400" b="1" dirty="0">
                <a:solidFill>
                  <a:srgbClr val="FF0000"/>
                </a:solidFill>
              </a:rPr>
              <a:t> begins </a:t>
            </a:r>
            <a:r>
              <a:rPr lang="en-CA" sz="2400" b="1" dirty="0">
                <a:solidFill>
                  <a:schemeClr val="bg1"/>
                </a:solidFill>
              </a:rPr>
              <a:t>after the sun has set.  Note the arrows!</a:t>
            </a:r>
          </a:p>
        </p:txBody>
      </p:sp>
      <p:cxnSp>
        <p:nvCxnSpPr>
          <p:cNvPr id="4" name="Straight Arrow Connector 3">
            <a:extLst>
              <a:ext uri="{FF2B5EF4-FFF2-40B4-BE49-F238E27FC236}">
                <a16:creationId xmlns:a16="http://schemas.microsoft.com/office/drawing/2014/main" xmlns="" id="{149F6D09-8E06-46A9-899A-67E0577090CF}"/>
              </a:ext>
            </a:extLst>
          </p:cNvPr>
          <p:cNvCxnSpPr>
            <a:cxnSpLocks/>
          </p:cNvCxnSpPr>
          <p:nvPr/>
        </p:nvCxnSpPr>
        <p:spPr>
          <a:xfrm flipH="1">
            <a:off x="244736" y="3066473"/>
            <a:ext cx="1103771" cy="1283082"/>
          </a:xfrm>
          <a:prstGeom prst="straightConnector1">
            <a:avLst/>
          </a:prstGeom>
          <a:ln w="174625">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E37F9EC1-6306-41AC-BD71-813123E5E1EE}"/>
              </a:ext>
            </a:extLst>
          </p:cNvPr>
          <p:cNvSpPr/>
          <p:nvPr/>
        </p:nvSpPr>
        <p:spPr>
          <a:xfrm>
            <a:off x="244735" y="5330071"/>
            <a:ext cx="11831783" cy="1395194"/>
          </a:xfrm>
          <a:prstGeom prst="roundRect">
            <a:avLst>
              <a:gd name="adj" fmla="val 36831"/>
            </a:avLst>
          </a:prstGeom>
          <a:no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chemeClr val="bg1"/>
                </a:solidFill>
              </a:rPr>
              <a:t>Let’s be aware of the </a:t>
            </a:r>
            <a:r>
              <a:rPr lang="en-CA" sz="2400" b="1" u="sng" dirty="0">
                <a:solidFill>
                  <a:srgbClr val="BF07C3"/>
                </a:solidFill>
              </a:rPr>
              <a:t>ACUTE DISCONNECTS</a:t>
            </a:r>
            <a:r>
              <a:rPr lang="en-CA" sz="2400" b="1" dirty="0">
                <a:solidFill>
                  <a:srgbClr val="BF07C3"/>
                </a:solidFill>
              </a:rPr>
              <a:t> coming up, </a:t>
            </a:r>
            <a:r>
              <a:rPr lang="en-CA" sz="2400" b="1" dirty="0">
                <a:solidFill>
                  <a:schemeClr val="bg1"/>
                </a:solidFill>
              </a:rPr>
              <a:t>between the </a:t>
            </a:r>
            <a:br>
              <a:rPr lang="en-CA" sz="2400" b="1" dirty="0">
                <a:solidFill>
                  <a:schemeClr val="bg1"/>
                </a:solidFill>
              </a:rPr>
            </a:br>
            <a:r>
              <a:rPr lang="en-CA" sz="2400" b="1" dirty="0">
                <a:solidFill>
                  <a:srgbClr val="0000FF"/>
                </a:solidFill>
              </a:rPr>
              <a:t>Written Words from Yahuah, </a:t>
            </a:r>
            <a:r>
              <a:rPr lang="en-CA" sz="2400" b="1" dirty="0">
                <a:solidFill>
                  <a:schemeClr val="bg1"/>
                </a:solidFill>
              </a:rPr>
              <a:t>and the timing effects of Sunset Theory! </a:t>
            </a:r>
          </a:p>
        </p:txBody>
      </p:sp>
      <p:sp>
        <p:nvSpPr>
          <p:cNvPr id="23" name="Rectangle 22">
            <a:extLst>
              <a:ext uri="{FF2B5EF4-FFF2-40B4-BE49-F238E27FC236}">
                <a16:creationId xmlns:a16="http://schemas.microsoft.com/office/drawing/2014/main" xmlns="" id="{CD6F5EE7-5CF5-42F8-A83A-5CF607C76FFB}"/>
              </a:ext>
            </a:extLst>
          </p:cNvPr>
          <p:cNvSpPr/>
          <p:nvPr/>
        </p:nvSpPr>
        <p:spPr>
          <a:xfrm>
            <a:off x="0" y="2354986"/>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24" name="Rectangle 23">
            <a:extLst>
              <a:ext uri="{FF2B5EF4-FFF2-40B4-BE49-F238E27FC236}">
                <a16:creationId xmlns:a16="http://schemas.microsoft.com/office/drawing/2014/main" xmlns="" id="{CE66D974-BDC5-497B-9D63-00B1913AB7F7}"/>
              </a:ext>
            </a:extLst>
          </p:cNvPr>
          <p:cNvSpPr/>
          <p:nvPr/>
        </p:nvSpPr>
        <p:spPr>
          <a:xfrm>
            <a:off x="3592513" y="3264674"/>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25" name="Rectangle 24">
            <a:extLst>
              <a:ext uri="{FF2B5EF4-FFF2-40B4-BE49-F238E27FC236}">
                <a16:creationId xmlns:a16="http://schemas.microsoft.com/office/drawing/2014/main" xmlns="" id="{3720A3E3-4762-4D79-9F83-AD92E8B4A04D}"/>
              </a:ext>
            </a:extLst>
          </p:cNvPr>
          <p:cNvSpPr/>
          <p:nvPr/>
        </p:nvSpPr>
        <p:spPr>
          <a:xfrm>
            <a:off x="7500362" y="3264673"/>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26" name="Oval 25">
            <a:extLst>
              <a:ext uri="{FF2B5EF4-FFF2-40B4-BE49-F238E27FC236}">
                <a16:creationId xmlns:a16="http://schemas.microsoft.com/office/drawing/2014/main" xmlns="" id="{6E12D85E-6061-4ABB-8B33-8C39342A5A9E}"/>
              </a:ext>
            </a:extLst>
          </p:cNvPr>
          <p:cNvSpPr/>
          <p:nvPr/>
        </p:nvSpPr>
        <p:spPr>
          <a:xfrm>
            <a:off x="1773460" y="3567736"/>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B5C8B618-6622-4989-9CFB-B6CFC99207E0}"/>
              </a:ext>
            </a:extLst>
          </p:cNvPr>
          <p:cNvSpPr/>
          <p:nvPr/>
        </p:nvSpPr>
        <p:spPr>
          <a:xfrm rot="5400000" flipH="1">
            <a:off x="5864908" y="2171574"/>
            <a:ext cx="469778" cy="3922119"/>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EC6A9B2C-D711-4ED5-9ECF-6825A2AC9D8C}"/>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29" name="Right Brace 28">
            <a:extLst>
              <a:ext uri="{FF2B5EF4-FFF2-40B4-BE49-F238E27FC236}">
                <a16:creationId xmlns:a16="http://schemas.microsoft.com/office/drawing/2014/main" xmlns="" id="{8BD8A0C5-FE43-42B3-BA90-D664A3C93A17}"/>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0" name="Oval 29">
            <a:extLst>
              <a:ext uri="{FF2B5EF4-FFF2-40B4-BE49-F238E27FC236}">
                <a16:creationId xmlns:a16="http://schemas.microsoft.com/office/drawing/2014/main" xmlns="" id="{75D64844-C74E-4224-B8E5-3CE22C9BA47E}"/>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cxnSp>
        <p:nvCxnSpPr>
          <p:cNvPr id="20" name="Straight Arrow Connector 19">
            <a:extLst>
              <a:ext uri="{FF2B5EF4-FFF2-40B4-BE49-F238E27FC236}">
                <a16:creationId xmlns:a16="http://schemas.microsoft.com/office/drawing/2014/main" xmlns="" id="{8FE09FD0-ED5B-4AE5-B259-5EF3A0484B63}"/>
              </a:ext>
            </a:extLst>
          </p:cNvPr>
          <p:cNvCxnSpPr>
            <a:cxnSpLocks/>
          </p:cNvCxnSpPr>
          <p:nvPr/>
        </p:nvCxnSpPr>
        <p:spPr>
          <a:xfrm flipH="1">
            <a:off x="4211818" y="3086794"/>
            <a:ext cx="1103771" cy="1283082"/>
          </a:xfrm>
          <a:prstGeom prst="straightConnector1">
            <a:avLst/>
          </a:prstGeom>
          <a:ln w="174625">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90DF5E8-646E-4495-8CA1-C523B441DEAC}"/>
              </a:ext>
            </a:extLst>
          </p:cNvPr>
          <p:cNvCxnSpPr>
            <a:cxnSpLocks/>
          </p:cNvCxnSpPr>
          <p:nvPr/>
        </p:nvCxnSpPr>
        <p:spPr>
          <a:xfrm flipH="1">
            <a:off x="8179806" y="3081252"/>
            <a:ext cx="1103771" cy="1283082"/>
          </a:xfrm>
          <a:prstGeom prst="straightConnector1">
            <a:avLst/>
          </a:prstGeom>
          <a:ln w="174625">
            <a:solidFill>
              <a:srgbClr val="7030A0"/>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92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750"/>
                                        <p:tgtEl>
                                          <p:spTgt spid="20"/>
                                        </p:tgtEl>
                                      </p:cBhvr>
                                    </p:animEffect>
                                    <p:anim calcmode="lin" valueType="num">
                                      <p:cBhvr>
                                        <p:cTn id="17" dur="1750" fill="hold"/>
                                        <p:tgtEl>
                                          <p:spTgt spid="20"/>
                                        </p:tgtEl>
                                        <p:attrNameLst>
                                          <p:attrName>ppt_x</p:attrName>
                                        </p:attrNameLst>
                                      </p:cBhvr>
                                      <p:tavLst>
                                        <p:tav tm="0">
                                          <p:val>
                                            <p:strVal val="#ppt_x"/>
                                          </p:val>
                                        </p:tav>
                                        <p:tav tm="100000">
                                          <p:val>
                                            <p:strVal val="#ppt_x"/>
                                          </p:val>
                                        </p:tav>
                                      </p:tavLst>
                                    </p:anim>
                                    <p:anim calcmode="lin" valueType="num">
                                      <p:cBhvr>
                                        <p:cTn id="18" dur="1750" fill="hold"/>
                                        <p:tgtEl>
                                          <p:spTgt spid="20"/>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750"/>
                                        <p:tgtEl>
                                          <p:spTgt spid="21"/>
                                        </p:tgtEl>
                                      </p:cBhvr>
                                    </p:animEffect>
                                    <p:anim calcmode="lin" valueType="num">
                                      <p:cBhvr>
                                        <p:cTn id="22" dur="1750" fill="hold"/>
                                        <p:tgtEl>
                                          <p:spTgt spid="21"/>
                                        </p:tgtEl>
                                        <p:attrNameLst>
                                          <p:attrName>ppt_x</p:attrName>
                                        </p:attrNameLst>
                                      </p:cBhvr>
                                      <p:tavLst>
                                        <p:tav tm="0">
                                          <p:val>
                                            <p:strVal val="#ppt_x"/>
                                          </p:val>
                                        </p:tav>
                                        <p:tav tm="100000">
                                          <p:val>
                                            <p:strVal val="#ppt_x"/>
                                          </p:val>
                                        </p:tav>
                                      </p:tavLst>
                                    </p:anim>
                                    <p:anim calcmode="lin" valueType="num">
                                      <p:cBhvr>
                                        <p:cTn id="23" dur="1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42</a:t>
            </a:fld>
            <a:endParaRPr lang="en-US" sz="12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2227876141"/>
              </p:ext>
            </p:extLst>
          </p:nvPr>
        </p:nvGraphicFramePr>
        <p:xfrm>
          <a:off x="216621" y="4358792"/>
          <a:ext cx="11831784" cy="748917"/>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2</a:t>
                      </a:r>
                      <a:r>
                        <a:rPr lang="en-CA" sz="2000"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16621" y="1218421"/>
            <a:ext cx="0" cy="3889291"/>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88104CBA-C89C-4854-A54E-0EE2C24F7187}"/>
              </a:ext>
            </a:extLst>
          </p:cNvPr>
          <p:cNvSpPr/>
          <p:nvPr/>
        </p:nvSpPr>
        <p:spPr>
          <a:xfrm>
            <a:off x="11008938" y="3788044"/>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D</a:t>
            </a:r>
            <a:r>
              <a:rPr lang="en-CA" b="1" dirty="0">
                <a:solidFill>
                  <a:schemeClr val="accent6">
                    <a:lumMod val="75000"/>
                  </a:schemeClr>
                </a:solidFill>
              </a:rPr>
              <a:t> </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3768435" y="1001798"/>
            <a:ext cx="8206943" cy="2375828"/>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5:3</a:t>
            </a:r>
            <a:r>
              <a:rPr lang="en-US" sz="2800" dirty="0">
                <a:solidFill>
                  <a:prstClr val="black"/>
                </a:solidFill>
                <a:latin typeface="Georgia" panose="02040502050405020303" pitchFamily="18" charset="0"/>
              </a:rPr>
              <a:t>  When the </a:t>
            </a:r>
            <a:r>
              <a:rPr lang="en-US" sz="2800" dirty="0" err="1">
                <a:solidFill>
                  <a:prstClr val="black"/>
                </a:solidFill>
                <a:latin typeface="Georgia" panose="02040502050405020303" pitchFamily="18" charset="0"/>
              </a:rPr>
              <a:t>Ashdo</a:t>
            </a:r>
            <a:r>
              <a:rPr lang="en-US" sz="2800" dirty="0" err="1">
                <a:solidFill>
                  <a:prstClr val="black"/>
                </a:solidFill>
                <a:latin typeface="TITUS Cyberbit Basic" panose="02020603050405020304" pitchFamily="18" charset="0"/>
              </a:rPr>
              <a:t>ḏ</a:t>
            </a:r>
            <a:r>
              <a:rPr lang="en-US" sz="2800" dirty="0" err="1">
                <a:solidFill>
                  <a:prstClr val="black"/>
                </a:solidFill>
                <a:latin typeface="Georgia" panose="02040502050405020303" pitchFamily="18" charset="0"/>
              </a:rPr>
              <a:t>ites</a:t>
            </a:r>
            <a:r>
              <a:rPr lang="en-US" sz="2800" dirty="0">
                <a:solidFill>
                  <a:prstClr val="black"/>
                </a:solidFill>
                <a:latin typeface="Georgia" panose="02040502050405020303" pitchFamily="18" charset="0"/>
              </a:rPr>
              <a:t> </a:t>
            </a:r>
            <a:r>
              <a:rPr lang="en-US" sz="2800" b="1" dirty="0">
                <a:solidFill>
                  <a:prstClr val="black"/>
                </a:solidFill>
                <a:effectLst>
                  <a:glow rad="127000">
                    <a:schemeClr val="accent6">
                      <a:lumMod val="60000"/>
                      <a:lumOff val="40000"/>
                    </a:schemeClr>
                  </a:glow>
                </a:effectLst>
                <a:latin typeface="Georgia" panose="02040502050405020303" pitchFamily="18" charset="0"/>
              </a:rPr>
              <a:t>rose </a:t>
            </a:r>
            <a:r>
              <a:rPr lang="en-US" sz="2800" b="1" u="sng" dirty="0">
                <a:ln>
                  <a:solidFill>
                    <a:sysClr val="windowText" lastClr="000000"/>
                  </a:solidFill>
                </a:ln>
                <a:solidFill>
                  <a:srgbClr val="BF07C3"/>
                </a:solidFill>
                <a:effectLst>
                  <a:glow rad="127000">
                    <a:schemeClr val="accent6">
                      <a:lumMod val="60000"/>
                      <a:lumOff val="40000"/>
                    </a:schemeClr>
                  </a:glow>
                </a:effectLst>
                <a:latin typeface="Georgia" panose="02040502050405020303" pitchFamily="18" charset="0"/>
              </a:rPr>
              <a:t>earl</a:t>
            </a:r>
            <a:r>
              <a:rPr lang="en-US" sz="2800" b="1" dirty="0">
                <a:ln>
                  <a:solidFill>
                    <a:sysClr val="windowText" lastClr="000000"/>
                  </a:solidFill>
                </a:ln>
                <a:solidFill>
                  <a:srgbClr val="BF07C3"/>
                </a:solidFill>
                <a:effectLst>
                  <a:glow rad="127000">
                    <a:schemeClr val="accent6">
                      <a:lumMod val="60000"/>
                      <a:lumOff val="40000"/>
                    </a:schemeClr>
                  </a:glow>
                </a:effectLst>
                <a:latin typeface="Georgia" panose="02040502050405020303" pitchFamily="18" charset="0"/>
              </a:rPr>
              <a:t>y</a:t>
            </a:r>
            <a:r>
              <a:rPr lang="en-US" sz="2800" b="1" dirty="0">
                <a:solidFill>
                  <a:prstClr val="black"/>
                </a:solidFill>
                <a:effectLst>
                  <a:glow rad="127000">
                    <a:schemeClr val="accent6">
                      <a:lumMod val="60000"/>
                      <a:lumOff val="40000"/>
                    </a:schemeClr>
                  </a:glow>
                </a:effectLst>
                <a:latin typeface="Georgia" panose="02040502050405020303" pitchFamily="18" charset="0"/>
              </a:rPr>
              <a:t> on the</a:t>
            </a:r>
            <a:br>
              <a:rPr lang="en-US" sz="2800" b="1" dirty="0">
                <a:solidFill>
                  <a:prstClr val="black"/>
                </a:solidFill>
                <a:effectLst>
                  <a:glow rad="127000">
                    <a:schemeClr val="accent6">
                      <a:lumMod val="60000"/>
                      <a:lumOff val="40000"/>
                    </a:schemeClr>
                  </a:glow>
                </a:effectLst>
                <a:latin typeface="Georgia" panose="02040502050405020303" pitchFamily="18" charset="0"/>
              </a:rPr>
            </a:br>
            <a:r>
              <a:rPr lang="en-US" sz="2800" b="1" dirty="0">
                <a:solidFill>
                  <a:prstClr val="black"/>
                </a:solidFill>
                <a:effectLst>
                  <a:glow rad="127000">
                    <a:schemeClr val="accent6">
                      <a:lumMod val="60000"/>
                      <a:lumOff val="40000"/>
                    </a:schemeClr>
                  </a:glow>
                </a:effectLst>
                <a:latin typeface="Georgia" panose="02040502050405020303" pitchFamily="18" charset="0"/>
              </a:rPr>
              <a:t>    </a:t>
            </a:r>
            <a:r>
              <a:rPr lang="en-US" sz="2800" b="1" u="sng" dirty="0">
                <a:solidFill>
                  <a:prstClr val="black"/>
                </a:solidFill>
                <a:effectLst>
                  <a:glow rad="127000">
                    <a:schemeClr val="accent6">
                      <a:lumMod val="60000"/>
                      <a:lumOff val="40000"/>
                    </a:schemeClr>
                  </a:glow>
                </a:effectLst>
                <a:latin typeface="Georgia" panose="02040502050405020303" pitchFamily="18" charset="0"/>
              </a:rPr>
              <a:t>morrow</a:t>
            </a:r>
          </a:p>
          <a:p>
            <a:endParaRPr lang="en-US" sz="2800" dirty="0">
              <a:solidFill>
                <a:prstClr val="black"/>
              </a:solidFill>
              <a:latin typeface="Georgia" panose="02040502050405020303" pitchFamily="18" charset="0"/>
            </a:endParaRPr>
          </a:p>
          <a:p>
            <a:endParaRPr lang="en-US" sz="2800" dirty="0">
              <a:solidFill>
                <a:prstClr val="black"/>
              </a:solidFill>
              <a:latin typeface="Georgia" panose="02040502050405020303" pitchFamily="18" charset="0"/>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2150377" y="115749"/>
            <a:ext cx="9806447" cy="788704"/>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The </a:t>
            </a:r>
            <a:r>
              <a:rPr lang="en-CA" sz="2800" b="1" dirty="0">
                <a:solidFill>
                  <a:srgbClr val="0000FF"/>
                </a:solidFill>
                <a:effectLst>
                  <a:glow rad="76200">
                    <a:schemeClr val="accent6">
                      <a:lumMod val="40000"/>
                      <a:lumOff val="60000"/>
                    </a:schemeClr>
                  </a:glow>
                </a:effectLst>
              </a:rPr>
              <a:t>Divine Assault (#1) </a:t>
            </a:r>
            <a:r>
              <a:rPr lang="en-CA" sz="2800" dirty="0"/>
              <a:t>on the Philistine’s pagan god.</a:t>
            </a:r>
          </a:p>
        </p:txBody>
      </p:sp>
      <p:sp>
        <p:nvSpPr>
          <p:cNvPr id="2" name="Speech Bubble: Rectangle with Corners Rounded 1">
            <a:extLst>
              <a:ext uri="{FF2B5EF4-FFF2-40B4-BE49-F238E27FC236}">
                <a16:creationId xmlns:a16="http://schemas.microsoft.com/office/drawing/2014/main" xmlns="" id="{9B5C4173-9C1E-49A6-993D-B9F24C1E3E2A}"/>
              </a:ext>
            </a:extLst>
          </p:cNvPr>
          <p:cNvSpPr/>
          <p:nvPr/>
        </p:nvSpPr>
        <p:spPr>
          <a:xfrm>
            <a:off x="709102" y="1493670"/>
            <a:ext cx="2701161" cy="1987523"/>
          </a:xfrm>
          <a:prstGeom prst="wedgeRoundRectCallout">
            <a:avLst>
              <a:gd name="adj1" fmla="val 69114"/>
              <a:gd name="adj2" fmla="val 91656"/>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solidFill>
                  <a:schemeClr val="tx2">
                    <a:lumMod val="50000"/>
                  </a:schemeClr>
                </a:solidFill>
              </a:rPr>
              <a:t>The Ark of the Covenant had already been  positioned beside Dagon.</a:t>
            </a:r>
          </a:p>
        </p:txBody>
      </p:sp>
      <p:sp>
        <p:nvSpPr>
          <p:cNvPr id="21" name="Speech Bubble: Rectangle with Corners Rounded 20">
            <a:extLst>
              <a:ext uri="{FF2B5EF4-FFF2-40B4-BE49-F238E27FC236}">
                <a16:creationId xmlns:a16="http://schemas.microsoft.com/office/drawing/2014/main" xmlns="" id="{7CCD4907-6137-4D35-A40A-96B9EE5DADC7}"/>
              </a:ext>
            </a:extLst>
          </p:cNvPr>
          <p:cNvSpPr/>
          <p:nvPr/>
        </p:nvSpPr>
        <p:spPr>
          <a:xfrm>
            <a:off x="219301" y="5487333"/>
            <a:ext cx="2531625" cy="1190047"/>
          </a:xfrm>
          <a:prstGeom prst="wedgeRoundRectCallout">
            <a:avLst>
              <a:gd name="adj1" fmla="val 106352"/>
              <a:gd name="adj2" fmla="val -92834"/>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solidFill>
                  <a:schemeClr val="tx2">
                    <a:lumMod val="50000"/>
                  </a:schemeClr>
                </a:solidFill>
                <a:effectLst>
                  <a:glow rad="482600">
                    <a:srgbClr val="FFFF00"/>
                  </a:glow>
                </a:effectLst>
                <a:latin typeface="Cooper Black" panose="0208090404030B020404" pitchFamily="18" charset="0"/>
              </a:rPr>
              <a:t>Early</a:t>
            </a:r>
            <a:r>
              <a:rPr lang="en-CA" sz="2800" dirty="0">
                <a:solidFill>
                  <a:schemeClr val="tx2">
                    <a:lumMod val="50000"/>
                  </a:schemeClr>
                </a:solidFill>
                <a:latin typeface="Cooper Black" panose="0208090404030B020404" pitchFamily="18" charset="0"/>
              </a:rPr>
              <a:t> on the </a:t>
            </a:r>
            <a:r>
              <a:rPr lang="en-CA" sz="2800" u="sng" dirty="0">
                <a:solidFill>
                  <a:schemeClr val="tx2">
                    <a:lumMod val="50000"/>
                  </a:schemeClr>
                </a:solidFill>
                <a:effectLst>
                  <a:glow rad="76200">
                    <a:schemeClr val="accent2">
                      <a:lumMod val="75000"/>
                    </a:schemeClr>
                  </a:glow>
                </a:effectLst>
                <a:latin typeface="Cooper Black" panose="0208090404030B020404" pitchFamily="18" charset="0"/>
              </a:rPr>
              <a:t>Morrow</a:t>
            </a:r>
          </a:p>
        </p:txBody>
      </p:sp>
      <p:sp>
        <p:nvSpPr>
          <p:cNvPr id="22" name="Speech Bubble: Rectangle with Corners Rounded 21">
            <a:extLst>
              <a:ext uri="{FF2B5EF4-FFF2-40B4-BE49-F238E27FC236}">
                <a16:creationId xmlns:a16="http://schemas.microsoft.com/office/drawing/2014/main" xmlns="" id="{1E9F55C7-27BD-4E30-8E86-F0D0FEC15FF4}"/>
              </a:ext>
            </a:extLst>
          </p:cNvPr>
          <p:cNvSpPr/>
          <p:nvPr/>
        </p:nvSpPr>
        <p:spPr>
          <a:xfrm>
            <a:off x="3262902" y="5565710"/>
            <a:ext cx="6037259" cy="1190047"/>
          </a:xfrm>
          <a:prstGeom prst="wedgeRoundRectCallout">
            <a:avLst>
              <a:gd name="adj1" fmla="val -34070"/>
              <a:gd name="adj2" fmla="val -100773"/>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u="sng" dirty="0">
                <a:solidFill>
                  <a:schemeClr val="tx2">
                    <a:lumMod val="50000"/>
                  </a:schemeClr>
                </a:solidFill>
                <a:effectLst>
                  <a:glow rad="88900">
                    <a:srgbClr val="FFFF00"/>
                  </a:glow>
                </a:effectLst>
                <a:latin typeface="Cooper Black" panose="0208090404030B020404" pitchFamily="18" charset="0"/>
              </a:rPr>
              <a:t>According to Sunset theor</a:t>
            </a:r>
            <a:r>
              <a:rPr lang="en-CA" sz="2800" dirty="0">
                <a:solidFill>
                  <a:schemeClr val="tx2">
                    <a:lumMod val="50000"/>
                  </a:schemeClr>
                </a:solidFill>
                <a:effectLst>
                  <a:glow rad="88900">
                    <a:srgbClr val="FFFF00"/>
                  </a:glow>
                </a:effectLst>
                <a:latin typeface="Cooper Black" panose="0208090404030B020404" pitchFamily="18" charset="0"/>
              </a:rPr>
              <a:t>y, </a:t>
            </a:r>
            <a:r>
              <a:rPr lang="en-CA" sz="2800" dirty="0">
                <a:solidFill>
                  <a:schemeClr val="tx2">
                    <a:lumMod val="50000"/>
                  </a:schemeClr>
                </a:solidFill>
                <a:latin typeface="Cooper Black" panose="0208090404030B020404" pitchFamily="18" charset="0"/>
              </a:rPr>
              <a:t>the </a:t>
            </a:r>
            <a:r>
              <a:rPr lang="en-CA" sz="2800" u="sng" dirty="0">
                <a:solidFill>
                  <a:schemeClr val="tx2">
                    <a:lumMod val="50000"/>
                  </a:schemeClr>
                </a:solidFill>
                <a:effectLst>
                  <a:glow rad="76200">
                    <a:schemeClr val="accent2">
                      <a:lumMod val="75000"/>
                    </a:schemeClr>
                  </a:glow>
                </a:effectLst>
                <a:latin typeface="Cooper Black" panose="0208090404030B020404" pitchFamily="18" charset="0"/>
              </a:rPr>
              <a:t>Morrow starts after sunset</a:t>
            </a:r>
            <a:r>
              <a:rPr lang="en-CA" sz="2800" dirty="0">
                <a:solidFill>
                  <a:schemeClr val="tx2">
                    <a:lumMod val="50000"/>
                  </a:schemeClr>
                </a:solidFill>
                <a:effectLst>
                  <a:glow rad="76200">
                    <a:schemeClr val="accent2">
                      <a:lumMod val="75000"/>
                    </a:schemeClr>
                  </a:glow>
                </a:effectLst>
                <a:latin typeface="Cooper Black" panose="0208090404030B020404" pitchFamily="18" charset="0"/>
              </a:rPr>
              <a:t>!</a:t>
            </a:r>
          </a:p>
        </p:txBody>
      </p:sp>
      <p:sp>
        <p:nvSpPr>
          <p:cNvPr id="4" name="Rectangle 3">
            <a:extLst>
              <a:ext uri="{FF2B5EF4-FFF2-40B4-BE49-F238E27FC236}">
                <a16:creationId xmlns:a16="http://schemas.microsoft.com/office/drawing/2014/main" xmlns="" id="{EAB09E1A-AF8D-4E95-9417-F453EBB9459A}"/>
              </a:ext>
            </a:extLst>
          </p:cNvPr>
          <p:cNvSpPr/>
          <p:nvPr/>
        </p:nvSpPr>
        <p:spPr>
          <a:xfrm>
            <a:off x="4260915" y="1541871"/>
            <a:ext cx="7714463" cy="1830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r>
              <a:rPr lang="en-US" sz="2800" dirty="0">
                <a:solidFill>
                  <a:prstClr val="black"/>
                </a:solidFill>
                <a:latin typeface="Georgia" panose="02040502050405020303" pitchFamily="18" charset="0"/>
              </a:rPr>
              <a:t>		        and entered the house of Dagon,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behold Dagon had fallen </a:t>
            </a:r>
            <a:r>
              <a:rPr lang="en-US" sz="2800" b="1" u="sng" dirty="0">
                <a:solidFill>
                  <a:prstClr val="black"/>
                </a:solidFill>
                <a:latin typeface="Georgia" panose="02040502050405020303" pitchFamily="18" charset="0"/>
              </a:rPr>
              <a:t>on his face to the </a:t>
            </a:r>
            <a:br>
              <a:rPr lang="en-US" sz="2800" b="1" u="sng" dirty="0">
                <a:solidFill>
                  <a:prstClr val="black"/>
                </a:solidFill>
                <a:latin typeface="Georgia" panose="02040502050405020303" pitchFamily="18" charset="0"/>
              </a:rPr>
            </a:br>
            <a:r>
              <a:rPr lang="en-US" sz="2800" b="1" u="sng" dirty="0">
                <a:solidFill>
                  <a:prstClr val="black"/>
                </a:solidFill>
                <a:latin typeface="Georgia" panose="02040502050405020303" pitchFamily="18" charset="0"/>
              </a:rPr>
              <a:t>earth</a:t>
            </a:r>
            <a:r>
              <a:rPr lang="en-US" sz="2800" b="1" dirty="0">
                <a:solidFill>
                  <a:prstClr val="black"/>
                </a:solidFill>
                <a:latin typeface="Georgia" panose="02040502050405020303" pitchFamily="18" charset="0"/>
              </a:rPr>
              <a:t> </a:t>
            </a:r>
            <a:r>
              <a:rPr lang="en-US" sz="2800" dirty="0">
                <a:solidFill>
                  <a:prstClr val="black"/>
                </a:solidFill>
                <a:latin typeface="Georgia" panose="02040502050405020303" pitchFamily="18" charset="0"/>
              </a:rPr>
              <a:t>before the coffer of [Yahuah]. </a:t>
            </a:r>
            <a:r>
              <a:rPr lang="en-US" sz="2800" dirty="0">
                <a:solidFill>
                  <a:prstClr val="black"/>
                </a:solidFill>
                <a:effectLst>
                  <a:glow rad="88900">
                    <a:srgbClr val="00CC00"/>
                  </a:glow>
                </a:effectLst>
                <a:latin typeface="Georgia" panose="02040502050405020303" pitchFamily="18" charset="0"/>
              </a:rPr>
              <a:t>So they </a:t>
            </a:r>
            <a:br>
              <a:rPr lang="en-US" sz="2800" dirty="0">
                <a:solidFill>
                  <a:prstClr val="black"/>
                </a:solidFill>
                <a:effectLst>
                  <a:glow rad="88900">
                    <a:srgbClr val="00CC00"/>
                  </a:glow>
                </a:effectLst>
                <a:latin typeface="Georgia" panose="02040502050405020303" pitchFamily="18" charset="0"/>
              </a:rPr>
            </a:br>
            <a:r>
              <a:rPr lang="en-US" sz="2800" dirty="0">
                <a:solidFill>
                  <a:prstClr val="black"/>
                </a:solidFill>
                <a:effectLst>
                  <a:glow rad="88900">
                    <a:srgbClr val="00CC00"/>
                  </a:glow>
                </a:effectLst>
                <a:latin typeface="Georgia" panose="02040502050405020303" pitchFamily="18" charset="0"/>
              </a:rPr>
              <a:t>raised </a:t>
            </a:r>
            <a:r>
              <a:rPr lang="en-US" sz="2800" dirty="0" err="1">
                <a:solidFill>
                  <a:prstClr val="black"/>
                </a:solidFill>
                <a:effectLst>
                  <a:glow rad="88900">
                    <a:srgbClr val="00CC00"/>
                  </a:glow>
                </a:effectLst>
                <a:latin typeface="Georgia" panose="02040502050405020303" pitchFamily="18" charset="0"/>
              </a:rPr>
              <a:t>Da</a:t>
            </a:r>
            <a:r>
              <a:rPr lang="en-US" sz="2800" dirty="0" err="1">
                <a:solidFill>
                  <a:prstClr val="black"/>
                </a:solidFill>
                <a:effectLst>
                  <a:glow rad="88900">
                    <a:srgbClr val="00CC00"/>
                  </a:glow>
                </a:effectLst>
                <a:latin typeface="TITUS Cyberbit Basic" panose="02020603050405020304" pitchFamily="18" charset="0"/>
              </a:rPr>
              <a:t>ḡ</a:t>
            </a:r>
            <a:r>
              <a:rPr lang="en-US" sz="2800" dirty="0" err="1">
                <a:solidFill>
                  <a:prstClr val="black"/>
                </a:solidFill>
                <a:effectLst>
                  <a:glow rad="88900">
                    <a:srgbClr val="00CC00"/>
                  </a:glow>
                </a:effectLst>
                <a:latin typeface="Georgia" panose="02040502050405020303" pitchFamily="18" charset="0"/>
              </a:rPr>
              <a:t>on</a:t>
            </a:r>
            <a:r>
              <a:rPr lang="en-US" sz="2800" dirty="0">
                <a:solidFill>
                  <a:prstClr val="black"/>
                </a:solidFill>
                <a:effectLst>
                  <a:glow rad="88900">
                    <a:srgbClr val="00CC00"/>
                  </a:glow>
                </a:effectLst>
                <a:latin typeface="Georgia" panose="02040502050405020303" pitchFamily="18" charset="0"/>
              </a:rPr>
              <a:t> and restored him to his place.  </a:t>
            </a:r>
            <a:r>
              <a:rPr lang="en-US" sz="2000" dirty="0">
                <a:solidFill>
                  <a:prstClr val="black"/>
                </a:solidFill>
                <a:latin typeface="Franklin Gothic Demi Cond" panose="020B0706030402020204" pitchFamily="34" charset="0"/>
              </a:rPr>
              <a:t>ISA</a:t>
            </a:r>
            <a:endParaRPr lang="en-CA" sz="2000" dirty="0">
              <a:latin typeface="Franklin Gothic Demi Cond" panose="020B0706030402020204" pitchFamily="34" charset="0"/>
            </a:endParaRPr>
          </a:p>
        </p:txBody>
      </p:sp>
      <p:sp>
        <p:nvSpPr>
          <p:cNvPr id="23" name="Oval 22">
            <a:extLst>
              <a:ext uri="{FF2B5EF4-FFF2-40B4-BE49-F238E27FC236}">
                <a16:creationId xmlns:a16="http://schemas.microsoft.com/office/drawing/2014/main" xmlns="" id="{797BBF77-D7E3-48CE-8ED8-0E452B684600}"/>
              </a:ext>
            </a:extLst>
          </p:cNvPr>
          <p:cNvSpPr/>
          <p:nvPr/>
        </p:nvSpPr>
        <p:spPr>
          <a:xfrm>
            <a:off x="1773460" y="3567736"/>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8" name="Right Brace 7">
            <a:extLst>
              <a:ext uri="{FF2B5EF4-FFF2-40B4-BE49-F238E27FC236}">
                <a16:creationId xmlns:a16="http://schemas.microsoft.com/office/drawing/2014/main" xmlns="" id="{12F6A173-C444-4846-AB56-08DDDC31AC34}"/>
              </a:ext>
            </a:extLst>
          </p:cNvPr>
          <p:cNvSpPr/>
          <p:nvPr/>
        </p:nvSpPr>
        <p:spPr>
          <a:xfrm rot="5400000">
            <a:off x="7501022" y="113076"/>
            <a:ext cx="471807" cy="6841188"/>
          </a:xfrm>
          <a:prstGeom prst="rightBrace">
            <a:avLst>
              <a:gd name="adj1" fmla="val 69271"/>
              <a:gd name="adj2" fmla="val 82879"/>
            </a:avLst>
          </a:prstGeom>
          <a:solidFill>
            <a:schemeClr val="tx1">
              <a:lumMod val="65000"/>
            </a:schemeClr>
          </a:solidFill>
          <a:ln w="38100">
            <a:solidFill>
              <a:srgbClr val="990033"/>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Rectangle 27">
            <a:extLst>
              <a:ext uri="{FF2B5EF4-FFF2-40B4-BE49-F238E27FC236}">
                <a16:creationId xmlns:a16="http://schemas.microsoft.com/office/drawing/2014/main" xmlns="" id="{79A5DCC3-DCB2-4933-A3FC-1553DD48AE0A}"/>
              </a:ext>
            </a:extLst>
          </p:cNvPr>
          <p:cNvSpPr/>
          <p:nvPr/>
        </p:nvSpPr>
        <p:spPr>
          <a:xfrm>
            <a:off x="0" y="994519"/>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29" name="Rectangle 28">
            <a:extLst>
              <a:ext uri="{FF2B5EF4-FFF2-40B4-BE49-F238E27FC236}">
                <a16:creationId xmlns:a16="http://schemas.microsoft.com/office/drawing/2014/main" xmlns="" id="{E27674D6-E43D-473C-9D4C-3F3BC91ED4B1}"/>
              </a:ext>
            </a:extLst>
          </p:cNvPr>
          <p:cNvSpPr/>
          <p:nvPr/>
        </p:nvSpPr>
        <p:spPr>
          <a:xfrm>
            <a:off x="3603470" y="3724658"/>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30" name="Rectangle 29">
            <a:extLst>
              <a:ext uri="{FF2B5EF4-FFF2-40B4-BE49-F238E27FC236}">
                <a16:creationId xmlns:a16="http://schemas.microsoft.com/office/drawing/2014/main" xmlns="" id="{437E36B2-8C64-4107-AB7A-A1CC129128D7}"/>
              </a:ext>
            </a:extLst>
          </p:cNvPr>
          <p:cNvSpPr/>
          <p:nvPr/>
        </p:nvSpPr>
        <p:spPr>
          <a:xfrm>
            <a:off x="7498285" y="3791140"/>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31" name="Right Brace 30">
            <a:extLst>
              <a:ext uri="{FF2B5EF4-FFF2-40B4-BE49-F238E27FC236}">
                <a16:creationId xmlns:a16="http://schemas.microsoft.com/office/drawing/2014/main" xmlns="" id="{785229F0-9B9F-40A6-BF47-6436E6F0B7BB}"/>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Oval 31">
            <a:extLst>
              <a:ext uri="{FF2B5EF4-FFF2-40B4-BE49-F238E27FC236}">
                <a16:creationId xmlns:a16="http://schemas.microsoft.com/office/drawing/2014/main" xmlns="" id="{30D2E875-041A-49ED-B8C6-9D797EECF897}"/>
              </a:ext>
            </a:extLst>
          </p:cNvPr>
          <p:cNvSpPr/>
          <p:nvPr/>
        </p:nvSpPr>
        <p:spPr>
          <a:xfrm>
            <a:off x="5773244" y="3557520"/>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cxnSp>
        <p:nvCxnSpPr>
          <p:cNvPr id="24" name="Straight Arrow Connector 23">
            <a:extLst>
              <a:ext uri="{FF2B5EF4-FFF2-40B4-BE49-F238E27FC236}">
                <a16:creationId xmlns:a16="http://schemas.microsoft.com/office/drawing/2014/main" xmlns="" id="{E48A67D9-AF6D-4169-A921-83D5EBB550C6}"/>
              </a:ext>
            </a:extLst>
          </p:cNvPr>
          <p:cNvCxnSpPr>
            <a:cxnSpLocks/>
            <a:stCxn id="8" idx="1"/>
          </p:cNvCxnSpPr>
          <p:nvPr/>
        </p:nvCxnSpPr>
        <p:spPr>
          <a:xfrm flipH="1">
            <a:off x="4211347" y="3769574"/>
            <a:ext cx="1276265" cy="649709"/>
          </a:xfrm>
          <a:prstGeom prst="straightConnector1">
            <a:avLst/>
          </a:prstGeom>
          <a:ln w="76200">
            <a:solidFill>
              <a:srgbClr val="FF00FF"/>
            </a:solidFill>
            <a:tailEnd type="triangle"/>
          </a:ln>
          <a:effectLst>
            <a:glow rad="228600">
              <a:schemeClr val="accent3">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B299EDCF-B273-4E76-96D1-A1AA58F58521}"/>
              </a:ext>
            </a:extLst>
          </p:cNvPr>
          <p:cNvSpPr/>
          <p:nvPr/>
        </p:nvSpPr>
        <p:spPr>
          <a:xfrm>
            <a:off x="4043915" y="4419283"/>
            <a:ext cx="2237617"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MORROW</a:t>
            </a:r>
            <a:r>
              <a:rPr lang="en-CA" b="1" dirty="0">
                <a:solidFill>
                  <a:prstClr val="white"/>
                </a:solidFill>
              </a:rPr>
              <a:t> of the battle begins!</a:t>
            </a:r>
          </a:p>
        </p:txBody>
      </p:sp>
      <p:sp>
        <p:nvSpPr>
          <p:cNvPr id="33" name="Rectangle 32">
            <a:extLst>
              <a:ext uri="{FF2B5EF4-FFF2-40B4-BE49-F238E27FC236}">
                <a16:creationId xmlns:a16="http://schemas.microsoft.com/office/drawing/2014/main" xmlns="" id="{E07F7053-6CBB-4875-B662-94466FF4ED54}"/>
              </a:ext>
            </a:extLst>
          </p:cNvPr>
          <p:cNvSpPr/>
          <p:nvPr/>
        </p:nvSpPr>
        <p:spPr>
          <a:xfrm rot="20128720">
            <a:off x="6188366" y="4410244"/>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This mornin</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rests</a:t>
            </a:r>
            <a:r>
              <a:rPr lang="en-CA" b="1" dirty="0">
                <a:solidFill>
                  <a:prstClr val="white"/>
                </a:solidFill>
                <a:effectLst>
                  <a:glow rad="101600">
                    <a:srgbClr val="FF00FF">
                      <a:alpha val="60000"/>
                    </a:srgbClr>
                  </a:glow>
                </a:effectLst>
              </a:rPr>
              <a:t>???</a:t>
            </a:r>
            <a:endParaRPr lang="en-CA" b="1" dirty="0">
              <a:solidFill>
                <a:prstClr val="white"/>
              </a:solidFill>
            </a:endParaRPr>
          </a:p>
        </p:txBody>
      </p:sp>
      <p:cxnSp>
        <p:nvCxnSpPr>
          <p:cNvPr id="13" name="Straight Arrow Connector 12">
            <a:extLst>
              <a:ext uri="{FF2B5EF4-FFF2-40B4-BE49-F238E27FC236}">
                <a16:creationId xmlns:a16="http://schemas.microsoft.com/office/drawing/2014/main" xmlns="" id="{38188BB6-AA3D-484F-A1C0-97EB562D414C}"/>
              </a:ext>
            </a:extLst>
          </p:cNvPr>
          <p:cNvCxnSpPr/>
          <p:nvPr/>
        </p:nvCxnSpPr>
        <p:spPr>
          <a:xfrm flipH="1">
            <a:off x="6262566" y="4544291"/>
            <a:ext cx="631239"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78217AD8-7FF0-4FB3-A4AE-3E04B3EFB28F}"/>
              </a:ext>
            </a:extLst>
          </p:cNvPr>
          <p:cNvSpPr/>
          <p:nvPr/>
        </p:nvSpPr>
        <p:spPr>
          <a:xfrm>
            <a:off x="401833" y="58177"/>
            <a:ext cx="1371627" cy="846276"/>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4 </a:t>
            </a:r>
            <a:br>
              <a:rPr lang="en-CA" b="1" dirty="0">
                <a:solidFill>
                  <a:schemeClr val="bg1"/>
                </a:solidFill>
              </a:rPr>
            </a:br>
            <a:r>
              <a:rPr lang="en-CA" b="1" dirty="0">
                <a:solidFill>
                  <a:schemeClr val="bg1"/>
                </a:solidFill>
                <a:effectLst>
                  <a:glow rad="228600">
                    <a:schemeClr val="accent6">
                      <a:satMod val="175000"/>
                      <a:alpha val="40000"/>
                    </a:schemeClr>
                  </a:glow>
                </a:effectLst>
              </a:rPr>
              <a:t>Sunset Theory</a:t>
            </a:r>
          </a:p>
        </p:txBody>
      </p:sp>
    </p:spTree>
    <p:extLst>
      <p:ext uri="{BB962C8B-B14F-4D97-AF65-F5344CB8AC3E}">
        <p14:creationId xmlns:p14="http://schemas.microsoft.com/office/powerpoint/2010/main" val="18881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250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250"/>
                                        <p:tgtEl>
                                          <p:spTgt spid="21"/>
                                        </p:tgtEl>
                                      </p:cBhvr>
                                    </p:animEffect>
                                  </p:childTnLst>
                                </p:cTn>
                              </p:par>
                            </p:childTnLst>
                          </p:cTn>
                        </p:par>
                        <p:par>
                          <p:cTn id="19" fill="hold">
                            <p:stCondLst>
                              <p:cond delay="4750"/>
                            </p:stCondLst>
                            <p:childTnLst>
                              <p:par>
                                <p:cTn id="20" presetID="16" presetClass="entr" presetSubtype="2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5250"/>
                            </p:stCondLst>
                            <p:childTnLst>
                              <p:par>
                                <p:cTn id="24" presetID="42"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0" end="0"/>
                                            </p:txEl>
                                          </p:spTgt>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750"/>
                                        <p:tgtEl>
                                          <p:spTgt spid="8"/>
                                        </p:tgtEl>
                                      </p:cBhvr>
                                    </p:animEffect>
                                  </p:childTnLst>
                                </p:cTn>
                              </p:par>
                            </p:childTnLst>
                          </p:cTn>
                        </p:par>
                        <p:par>
                          <p:cTn id="41" fill="hold">
                            <p:stCondLst>
                              <p:cond delay="1750"/>
                            </p:stCondLst>
                            <p:childTnLst>
                              <p:par>
                                <p:cTn id="42" presetID="47"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750"/>
                                        <p:tgtEl>
                                          <p:spTgt spid="24"/>
                                        </p:tgtEl>
                                      </p:cBhvr>
                                    </p:animEffect>
                                    <p:anim calcmode="lin" valueType="num">
                                      <p:cBhvr>
                                        <p:cTn id="45" dur="1750" fill="hold"/>
                                        <p:tgtEl>
                                          <p:spTgt spid="24"/>
                                        </p:tgtEl>
                                        <p:attrNameLst>
                                          <p:attrName>ppt_x</p:attrName>
                                        </p:attrNameLst>
                                      </p:cBhvr>
                                      <p:tavLst>
                                        <p:tav tm="0">
                                          <p:val>
                                            <p:strVal val="#ppt_x"/>
                                          </p:val>
                                        </p:tav>
                                        <p:tav tm="100000">
                                          <p:val>
                                            <p:strVal val="#ppt_x"/>
                                          </p:val>
                                        </p:tav>
                                      </p:tavLst>
                                    </p:anim>
                                    <p:anim calcmode="lin" valueType="num">
                                      <p:cBhvr>
                                        <p:cTn id="46" dur="1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21" grpId="0" animBg="1"/>
      <p:bldP spid="22" grpId="0" animBg="1"/>
      <p:bldP spid="8" grpId="0" animBg="1"/>
      <p:bldP spid="25"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19223"/>
            <a:ext cx="535709" cy="402851"/>
          </a:xfrm>
        </p:spPr>
        <p:txBody>
          <a:bodyPr/>
          <a:lstStyle/>
          <a:p>
            <a:fld id="{D57F1E4F-1CFF-5643-939E-217C01CDF565}" type="slidenum">
              <a:rPr lang="en-US" sz="1400" smtClean="0">
                <a:solidFill>
                  <a:schemeClr val="bg1"/>
                </a:solidFill>
              </a:rPr>
              <a:pPr/>
              <a:t>43</a:t>
            </a:fld>
            <a:endParaRPr lang="en-US" sz="14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3030165401"/>
              </p:ext>
            </p:extLst>
          </p:nvPr>
        </p:nvGraphicFramePr>
        <p:xfrm>
          <a:off x="216621" y="4358792"/>
          <a:ext cx="11831784" cy="748917"/>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pPr algn="ctr"/>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a:t>
                      </a:r>
                      <a:r>
                        <a:rPr lang="en-CA" sz="2000" u="sng" dirty="0">
                          <a:solidFill>
                            <a:srgbClr val="FF0000"/>
                          </a:solidFill>
                        </a:rPr>
                        <a:t>2</a:t>
                      </a:r>
                      <a:r>
                        <a:rPr lang="en-CA" sz="2000" u="sng"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New Cycle</a:t>
                      </a:r>
                      <a:br>
                        <a:rPr lang="en-CA" dirty="0"/>
                      </a:br>
                      <a:r>
                        <a:rPr lang="en-CA" dirty="0"/>
                        <a:t>   (the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  </a:t>
                      </a:r>
                      <a:endParaRPr kumimoji="0" lang="en-CA" sz="2000" b="0" i="0" u="none" strike="noStrike" kern="1200" cap="none" spc="0" normalizeH="0" baseline="0" noProof="0" dirty="0">
                        <a:ln>
                          <a:noFill/>
                        </a:ln>
                        <a:solidFill>
                          <a:prstClr val="white"/>
                        </a:solidFill>
                        <a:effectLst>
                          <a:glow rad="127000">
                            <a:srgbClr val="FFFF00"/>
                          </a:glow>
                        </a:effectLst>
                        <a:uLnTx/>
                        <a:uFillTx/>
                        <a:latin typeface="Franklin Gothic Demi Cond" panose="020B07060304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a:t>
                      </a:r>
                      <a:r>
                        <a:rPr lang="en-CA" sz="2000" dirty="0">
                          <a:solidFill>
                            <a:srgbClr val="FF00FF"/>
                          </a:solidFill>
                        </a:rPr>
                        <a:t>Morrow from</a:t>
                      </a:r>
                      <a:br>
                        <a:rPr lang="en-CA" sz="2000" dirty="0">
                          <a:solidFill>
                            <a:srgbClr val="FF00FF"/>
                          </a:solidFill>
                        </a:rPr>
                      </a:br>
                      <a:r>
                        <a:rPr lang="en-CA" sz="2000" dirty="0">
                          <a:solidFill>
                            <a:srgbClr val="FF00FF"/>
                          </a:solidFill>
                        </a:rPr>
                        <a:t>  last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197766" y="3954735"/>
            <a:ext cx="18855" cy="115297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3B66CFA6-26DA-4922-A391-CFF6C9C996CC}"/>
              </a:ext>
            </a:extLst>
          </p:cNvPr>
          <p:cNvSpPr/>
          <p:nvPr/>
        </p:nvSpPr>
        <p:spPr>
          <a:xfrm>
            <a:off x="45725" y="3622223"/>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15" name="Rectangle 14">
            <a:extLst>
              <a:ext uri="{FF2B5EF4-FFF2-40B4-BE49-F238E27FC236}">
                <a16:creationId xmlns:a16="http://schemas.microsoft.com/office/drawing/2014/main" xmlns="" id="{A7821731-B6C9-411F-92D7-A4EF33663FAD}"/>
              </a:ext>
            </a:extLst>
          </p:cNvPr>
          <p:cNvSpPr/>
          <p:nvPr/>
        </p:nvSpPr>
        <p:spPr>
          <a:xfrm>
            <a:off x="3592513" y="3624887"/>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16" name="Rectangle 15">
            <a:extLst>
              <a:ext uri="{FF2B5EF4-FFF2-40B4-BE49-F238E27FC236}">
                <a16:creationId xmlns:a16="http://schemas.microsoft.com/office/drawing/2014/main" xmlns="" id="{018A4837-75FE-4028-8469-1E0F48BCFD69}"/>
              </a:ext>
            </a:extLst>
          </p:cNvPr>
          <p:cNvSpPr/>
          <p:nvPr/>
        </p:nvSpPr>
        <p:spPr>
          <a:xfrm>
            <a:off x="7500362" y="3624886"/>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7" name="Rectangle 16">
            <a:extLst>
              <a:ext uri="{FF2B5EF4-FFF2-40B4-BE49-F238E27FC236}">
                <a16:creationId xmlns:a16="http://schemas.microsoft.com/office/drawing/2014/main" xmlns="" id="{88104CBA-C89C-4854-A54E-0EE2C24F7187}"/>
              </a:ext>
            </a:extLst>
          </p:cNvPr>
          <p:cNvSpPr/>
          <p:nvPr/>
        </p:nvSpPr>
        <p:spPr>
          <a:xfrm>
            <a:off x="10947033" y="3624886"/>
            <a:ext cx="1244967"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D</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606206" y="108237"/>
            <a:ext cx="9806447" cy="788704"/>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The </a:t>
            </a:r>
            <a:r>
              <a:rPr lang="en-CA" sz="2800" b="1" dirty="0">
                <a:solidFill>
                  <a:srgbClr val="0000FF"/>
                </a:solidFill>
                <a:effectLst>
                  <a:glow rad="76200">
                    <a:schemeClr val="accent6">
                      <a:lumMod val="40000"/>
                      <a:lumOff val="60000"/>
                    </a:schemeClr>
                  </a:glow>
                </a:effectLst>
              </a:rPr>
              <a:t>Divine Assault (</a:t>
            </a:r>
            <a:r>
              <a:rPr lang="en-CA" sz="2800" b="1" dirty="0">
                <a:solidFill>
                  <a:srgbClr val="0000FF"/>
                </a:solidFill>
                <a:effectLst>
                  <a:glow rad="76200">
                    <a:srgbClr val="FFFF00"/>
                  </a:glow>
                </a:effectLst>
              </a:rPr>
              <a:t>#2</a:t>
            </a:r>
            <a:r>
              <a:rPr lang="en-CA" sz="2800" b="1" dirty="0">
                <a:solidFill>
                  <a:srgbClr val="0000FF"/>
                </a:solidFill>
                <a:effectLst>
                  <a:glow rad="76200">
                    <a:schemeClr val="accent6">
                      <a:lumMod val="40000"/>
                      <a:lumOff val="60000"/>
                    </a:schemeClr>
                  </a:glow>
                </a:effectLst>
              </a:rPr>
              <a:t>) </a:t>
            </a:r>
            <a:r>
              <a:rPr lang="en-CA" sz="2800" dirty="0"/>
              <a:t>on the Philistine’s pagan god.</a:t>
            </a:r>
          </a:p>
        </p:txBody>
      </p:sp>
      <p:sp>
        <p:nvSpPr>
          <p:cNvPr id="2" name="Speech Bubble: Rectangle with Corners Rounded 1">
            <a:extLst>
              <a:ext uri="{FF2B5EF4-FFF2-40B4-BE49-F238E27FC236}">
                <a16:creationId xmlns:a16="http://schemas.microsoft.com/office/drawing/2014/main" xmlns="" id="{9B5C4173-9C1E-49A6-993D-B9F24C1E3E2A}"/>
              </a:ext>
            </a:extLst>
          </p:cNvPr>
          <p:cNvSpPr/>
          <p:nvPr/>
        </p:nvSpPr>
        <p:spPr>
          <a:xfrm>
            <a:off x="460982" y="5236635"/>
            <a:ext cx="3348427" cy="1475987"/>
          </a:xfrm>
          <a:prstGeom prst="wedgeRoundRectCallout">
            <a:avLst>
              <a:gd name="adj1" fmla="val 61375"/>
              <a:gd name="adj2" fmla="val -68803"/>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u="sng" dirty="0">
                <a:ln>
                  <a:solidFill>
                    <a:sysClr val="windowText" lastClr="000000"/>
                  </a:solidFill>
                </a:ln>
                <a:solidFill>
                  <a:sysClr val="windowText" lastClr="000000"/>
                </a:solidFill>
              </a:rPr>
              <a:t>After 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1</a:t>
            </a:r>
            <a:r>
              <a:rPr lang="en-CA" sz="2400" b="1" baseline="30000" dirty="0">
                <a:ln>
                  <a:solidFill>
                    <a:sysClr val="windowText" lastClr="000000"/>
                  </a:solidFill>
                </a:ln>
                <a:solidFill>
                  <a:srgbClr val="006699"/>
                </a:solidFill>
              </a:rPr>
              <a:t>st</a:t>
            </a:r>
            <a:r>
              <a:rPr lang="en-CA" sz="2400" b="1" dirty="0">
                <a:ln>
                  <a:solidFill>
                    <a:sysClr val="windowText" lastClr="000000"/>
                  </a:solidFill>
                </a:ln>
                <a:solidFill>
                  <a:srgbClr val="006699"/>
                </a:solidFill>
              </a:rPr>
              <a:t> </a:t>
            </a:r>
            <a:r>
              <a:rPr lang="en-CA" sz="2400" b="1" u="sng"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3200" b="1" dirty="0">
                <a:ln>
                  <a:solidFill>
                    <a:sysClr val="windowText" lastClr="000000"/>
                  </a:solidFill>
                </a:ln>
                <a:solidFill>
                  <a:srgbClr val="006699"/>
                </a:solidFill>
              </a:rPr>
              <a:t> </a:t>
            </a:r>
            <a:br>
              <a:rPr lang="en-CA" sz="3200" b="1" dirty="0">
                <a:ln>
                  <a:solidFill>
                    <a:sysClr val="windowText" lastClr="000000"/>
                  </a:solidFill>
                </a:ln>
                <a:solidFill>
                  <a:srgbClr val="006699"/>
                </a:solidFill>
              </a:rPr>
            </a:br>
            <a:r>
              <a:rPr lang="en-CA" sz="2000" b="1" dirty="0">
                <a:ln>
                  <a:solidFill>
                    <a:sysClr val="windowText" lastClr="000000"/>
                  </a:solidFill>
                </a:ln>
                <a:solidFill>
                  <a:srgbClr val="006699"/>
                </a:solidFill>
              </a:rPr>
              <a:t>(1 Sam 5</a:t>
            </a:r>
            <a:r>
              <a:rPr lang="en-CA" sz="2000" b="1" dirty="0">
                <a:ln>
                  <a:solidFill>
                    <a:sysClr val="windowText" lastClr="000000"/>
                  </a:solidFill>
                </a:ln>
                <a:solidFill>
                  <a:srgbClr val="006699"/>
                </a:solidFill>
                <a:effectLst>
                  <a:glow rad="127000">
                    <a:schemeClr val="accent1">
                      <a:lumMod val="60000"/>
                      <a:lumOff val="40000"/>
                    </a:schemeClr>
                  </a:glow>
                </a:effectLst>
              </a:rPr>
              <a:t>:3</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endParaRPr lang="en-CA" sz="2400" b="1" dirty="0">
              <a:ln>
                <a:solidFill>
                  <a:sysClr val="windowText" lastClr="000000"/>
                </a:solidFill>
              </a:ln>
              <a:solidFill>
                <a:srgbClr val="006699"/>
              </a:solidFill>
              <a:effectLst>
                <a:glow rad="127000">
                  <a:srgbClr val="00FF00"/>
                </a:glow>
              </a:effectLst>
            </a:endParaRPr>
          </a:p>
        </p:txBody>
      </p:sp>
      <p:sp>
        <p:nvSpPr>
          <p:cNvPr id="26" name="Oval 25">
            <a:extLst>
              <a:ext uri="{FF2B5EF4-FFF2-40B4-BE49-F238E27FC236}">
                <a16:creationId xmlns:a16="http://schemas.microsoft.com/office/drawing/2014/main" xmlns="" id="{78050C82-2BF5-433E-8E6B-CF824F0973F9}"/>
              </a:ext>
            </a:extLst>
          </p:cNvPr>
          <p:cNvSpPr/>
          <p:nvPr/>
        </p:nvSpPr>
        <p:spPr>
          <a:xfrm>
            <a:off x="1770004" y="345439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03246FD8-9DBB-4377-A009-75E144CBC3A0}"/>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5E223818-BB9F-43BC-82EC-3BC671522F8E}"/>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0" name="Right Brace 29">
            <a:extLst>
              <a:ext uri="{FF2B5EF4-FFF2-40B4-BE49-F238E27FC236}">
                <a16:creationId xmlns:a16="http://schemas.microsoft.com/office/drawing/2014/main" xmlns="" id="{7E0EF5E4-3B6E-4929-B580-9472156C94B3}"/>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594664ED-2754-430F-B7E5-3426BBB9867B}"/>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sp>
        <p:nvSpPr>
          <p:cNvPr id="33" name="Speech Bubble: Rectangle with Corners Rounded 32">
            <a:extLst>
              <a:ext uri="{FF2B5EF4-FFF2-40B4-BE49-F238E27FC236}">
                <a16:creationId xmlns:a16="http://schemas.microsoft.com/office/drawing/2014/main" xmlns="" id="{54D1F483-1370-4F86-A064-3182BABE1492}"/>
              </a:ext>
            </a:extLst>
          </p:cNvPr>
          <p:cNvSpPr/>
          <p:nvPr/>
        </p:nvSpPr>
        <p:spPr>
          <a:xfrm>
            <a:off x="8618985" y="5236634"/>
            <a:ext cx="3252760" cy="1475987"/>
          </a:xfrm>
          <a:prstGeom prst="wedgeRoundRectCallout">
            <a:avLst>
              <a:gd name="adj1" fmla="val -60763"/>
              <a:gd name="adj2" fmla="val -64434"/>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u="sng" dirty="0">
                <a:ln>
                  <a:solidFill>
                    <a:sysClr val="windowText" lastClr="000000"/>
                  </a:solidFill>
                </a:ln>
                <a:solidFill>
                  <a:sysClr val="windowText" lastClr="000000"/>
                </a:solidFill>
              </a:rPr>
              <a:t>After 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a:t>
            </a:r>
            <a:r>
              <a:rPr lang="en-CA" sz="2400" b="1" dirty="0">
                <a:ln>
                  <a:solidFill>
                    <a:sysClr val="windowText" lastClr="000000"/>
                  </a:solidFill>
                </a:ln>
                <a:solidFill>
                  <a:srgbClr val="006699"/>
                </a:solidFill>
                <a:effectLst>
                  <a:glow rad="127000">
                    <a:srgbClr val="00CC00"/>
                  </a:glow>
                </a:effectLst>
              </a:rPr>
              <a:t>2</a:t>
            </a:r>
            <a:r>
              <a:rPr lang="en-CA" sz="2400" b="1" baseline="30000" dirty="0">
                <a:ln>
                  <a:solidFill>
                    <a:sysClr val="windowText" lastClr="000000"/>
                  </a:solidFill>
                </a:ln>
                <a:solidFill>
                  <a:srgbClr val="006699"/>
                </a:solidFill>
                <a:effectLst>
                  <a:glow rad="127000">
                    <a:srgbClr val="00CC00"/>
                  </a:glow>
                </a:effectLst>
              </a:rPr>
              <a:t>nd</a:t>
            </a:r>
            <a:r>
              <a:rPr lang="en-CA" sz="2400" b="1" dirty="0">
                <a:ln>
                  <a:solidFill>
                    <a:sysClr val="windowText" lastClr="000000"/>
                  </a:solidFill>
                </a:ln>
                <a:solidFill>
                  <a:srgbClr val="006699"/>
                </a:solidFill>
              </a:rPr>
              <a:t> </a:t>
            </a:r>
            <a:r>
              <a:rPr lang="en-CA" sz="2400" b="1" u="sng"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2000" b="1" dirty="0">
                <a:ln>
                  <a:solidFill>
                    <a:sysClr val="windowText" lastClr="000000"/>
                  </a:solidFill>
                </a:ln>
                <a:solidFill>
                  <a:srgbClr val="006699"/>
                </a:solidFill>
              </a:rPr>
              <a:t> </a:t>
            </a:r>
            <a:br>
              <a:rPr lang="en-CA" sz="2000" b="1" dirty="0">
                <a:ln>
                  <a:solidFill>
                    <a:sysClr val="windowText" lastClr="000000"/>
                  </a:solidFill>
                </a:ln>
                <a:solidFill>
                  <a:srgbClr val="006699"/>
                </a:solidFill>
              </a:rPr>
            </a:br>
            <a:r>
              <a:rPr lang="en-CA" sz="2000" b="1" dirty="0">
                <a:ln>
                  <a:solidFill>
                    <a:sysClr val="windowText" lastClr="000000"/>
                  </a:solidFill>
                </a:ln>
                <a:solidFill>
                  <a:srgbClr val="006699"/>
                </a:solidFill>
              </a:rPr>
              <a:t>(1 Sam 5:</a:t>
            </a:r>
            <a:r>
              <a:rPr lang="en-CA" sz="2000" b="1" dirty="0">
                <a:ln>
                  <a:solidFill>
                    <a:sysClr val="windowText" lastClr="000000"/>
                  </a:solidFill>
                </a:ln>
                <a:solidFill>
                  <a:srgbClr val="006699"/>
                </a:solidFill>
                <a:effectLst>
                  <a:glow rad="203200">
                    <a:schemeClr val="accent1">
                      <a:lumMod val="40000"/>
                      <a:lumOff val="60000"/>
                    </a:schemeClr>
                  </a:glow>
                </a:effectLst>
              </a:rPr>
              <a:t>4</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945920"/>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5 </a:t>
            </a:r>
            <a:r>
              <a:rPr lang="en-CA" b="1" dirty="0">
                <a:solidFill>
                  <a:schemeClr val="accent1">
                    <a:lumMod val="60000"/>
                    <a:lumOff val="40000"/>
                  </a:schemeClr>
                </a:solidFill>
              </a:rPr>
              <a:t>A</a:t>
            </a:r>
            <a:r>
              <a:rPr lang="en-CA" b="1" dirty="0">
                <a:solidFill>
                  <a:schemeClr val="bg1"/>
                </a:solidFill>
              </a:rPr>
              <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a:t>
            </a:r>
          </a:p>
        </p:txBody>
      </p:sp>
      <p:sp>
        <p:nvSpPr>
          <p:cNvPr id="6" name="Rectangle 5">
            <a:extLst>
              <a:ext uri="{FF2B5EF4-FFF2-40B4-BE49-F238E27FC236}">
                <a16:creationId xmlns:a16="http://schemas.microsoft.com/office/drawing/2014/main" xmlns="" id="{A27FB1E2-A6CC-42FA-AEB1-4AD08026E539}"/>
              </a:ext>
            </a:extLst>
          </p:cNvPr>
          <p:cNvSpPr/>
          <p:nvPr/>
        </p:nvSpPr>
        <p:spPr>
          <a:xfrm>
            <a:off x="6200168" y="4404970"/>
            <a:ext cx="1802808" cy="6632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prstClr val="black"/>
                </a:solidFill>
                <a:effectLst>
                  <a:glow rad="127000">
                    <a:srgbClr val="FFFF00"/>
                  </a:glow>
                </a:effectLst>
              </a:rPr>
              <a:t>Dagon rests peacefully??</a:t>
            </a:r>
            <a:endParaRPr lang="en-CA" dirty="0"/>
          </a:p>
        </p:txBody>
      </p:sp>
      <p:cxnSp>
        <p:nvCxnSpPr>
          <p:cNvPr id="40" name="Straight Arrow Connector 39">
            <a:extLst>
              <a:ext uri="{FF2B5EF4-FFF2-40B4-BE49-F238E27FC236}">
                <a16:creationId xmlns:a16="http://schemas.microsoft.com/office/drawing/2014/main" xmlns="" id="{3AEFAB61-E37A-496D-853F-4A5EDE0C18FC}"/>
              </a:ext>
            </a:extLst>
          </p:cNvPr>
          <p:cNvCxnSpPr>
            <a:cxnSpLocks/>
          </p:cNvCxnSpPr>
          <p:nvPr/>
        </p:nvCxnSpPr>
        <p:spPr>
          <a:xfrm>
            <a:off x="7047143" y="3288329"/>
            <a:ext cx="20614" cy="1132905"/>
          </a:xfrm>
          <a:prstGeom prst="straightConnector1">
            <a:avLst/>
          </a:prstGeom>
          <a:ln w="174625">
            <a:solidFill>
              <a:srgbClr val="0000FF"/>
            </a:solidFill>
            <a:tailEnd type="triangle"/>
          </a:ln>
          <a:effectLst>
            <a:glow rad="228600">
              <a:schemeClr val="accent1">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58BFF389-E6FA-4C03-ACA0-50EE8A2FE350}"/>
              </a:ext>
            </a:extLst>
          </p:cNvPr>
          <p:cNvSpPr/>
          <p:nvPr/>
        </p:nvSpPr>
        <p:spPr>
          <a:xfrm>
            <a:off x="1432035" y="1122864"/>
            <a:ext cx="10369173" cy="2183585"/>
          </a:xfrm>
          <a:prstGeom prst="rect">
            <a:avLst/>
          </a:prstGeom>
          <a:solidFill>
            <a:srgbClr val="996633"/>
          </a:solidFill>
          <a:ln w="762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chemeClr val="accent1">
                    <a:lumMod val="60000"/>
                    <a:lumOff val="40000"/>
                  </a:schemeClr>
                </a:solidFill>
              </a:rPr>
              <a:t>Sunset Theory defaults to the cycle starting after the sunset. This effect causes a Light Season, </a:t>
            </a:r>
            <a:r>
              <a:rPr lang="en-CA" sz="2800" b="1" u="sng" dirty="0">
                <a:solidFill>
                  <a:schemeClr val="accent1">
                    <a:lumMod val="60000"/>
                    <a:lumOff val="40000"/>
                  </a:schemeClr>
                </a:solidFill>
              </a:rPr>
              <a:t>s</a:t>
            </a:r>
            <a:r>
              <a:rPr lang="en-CA" sz="2800" b="1" dirty="0">
                <a:solidFill>
                  <a:schemeClr val="accent1">
                    <a:lumMod val="60000"/>
                    <a:lumOff val="40000"/>
                  </a:schemeClr>
                </a:solidFill>
              </a:rPr>
              <a:t>p</a:t>
            </a:r>
            <a:r>
              <a:rPr lang="en-CA" sz="2800" b="1" u="sng" dirty="0">
                <a:solidFill>
                  <a:schemeClr val="accent1">
                    <a:lumMod val="60000"/>
                    <a:lumOff val="40000"/>
                  </a:schemeClr>
                </a:solidFill>
              </a:rPr>
              <a:t>ecificall</a:t>
            </a:r>
            <a:r>
              <a:rPr lang="en-CA" sz="2800" b="1" dirty="0">
                <a:solidFill>
                  <a:schemeClr val="accent1">
                    <a:lumMod val="60000"/>
                    <a:lumOff val="40000"/>
                  </a:schemeClr>
                </a:solidFill>
              </a:rPr>
              <a:t>y</a:t>
            </a:r>
            <a:r>
              <a:rPr lang="en-CA" sz="2800" b="1" u="sng" dirty="0">
                <a:solidFill>
                  <a:schemeClr val="accent1">
                    <a:lumMod val="60000"/>
                    <a:lumOff val="40000"/>
                  </a:schemeClr>
                </a:solidFill>
              </a:rPr>
              <a:t> a</a:t>
            </a:r>
            <a:r>
              <a:rPr lang="en-CA" sz="2800" b="1" dirty="0">
                <a:solidFill>
                  <a:schemeClr val="accent1">
                    <a:lumMod val="60000"/>
                    <a:lumOff val="40000"/>
                  </a:schemeClr>
                </a:solidFill>
              </a:rPr>
              <a:t> </a:t>
            </a:r>
            <a:r>
              <a:rPr lang="en-CA" sz="2800" u="sng" dirty="0">
                <a:ln w="28575">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Bo</a:t>
            </a:r>
            <a:r>
              <a:rPr lang="en-CA" sz="2800" dirty="0">
                <a:ln w="28575">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q</a:t>
            </a:r>
            <a:r>
              <a:rPr lang="en-CA" sz="2800" u="sng" dirty="0">
                <a:ln w="28575">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er</a:t>
            </a:r>
            <a:r>
              <a:rPr lang="en-CA" sz="2800" dirty="0">
                <a:solidFill>
                  <a:schemeClr val="accent1">
                    <a:lumMod val="60000"/>
                    <a:lumOff val="40000"/>
                  </a:schemeClr>
                </a:solidFill>
              </a:rPr>
              <a:t> </a:t>
            </a:r>
            <a:r>
              <a:rPr lang="en-CA" sz="2800" b="1" dirty="0">
                <a:solidFill>
                  <a:schemeClr val="accent1">
                    <a:lumMod val="60000"/>
                    <a:lumOff val="40000"/>
                  </a:schemeClr>
                </a:solidFill>
              </a:rPr>
              <a:t>(</a:t>
            </a:r>
            <a:r>
              <a:rPr lang="en-CA" sz="2800" b="1" dirty="0">
                <a:ln w="19050">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Dawn</a:t>
            </a:r>
            <a:r>
              <a:rPr lang="en-CA" sz="2800" b="1" dirty="0">
                <a:solidFill>
                  <a:schemeClr val="accent1">
                    <a:lumMod val="60000"/>
                    <a:lumOff val="40000"/>
                  </a:schemeClr>
                </a:solidFill>
              </a:rPr>
              <a:t>) where Dagon has </a:t>
            </a:r>
            <a:r>
              <a:rPr lang="en-CA" sz="2800" b="1" u="sng" dirty="0">
                <a:solidFill>
                  <a:schemeClr val="bg1"/>
                </a:solidFill>
              </a:rPr>
              <a:t>NOT</a:t>
            </a:r>
            <a:r>
              <a:rPr lang="en-CA" sz="2800" b="1" dirty="0">
                <a:solidFill>
                  <a:schemeClr val="accent1">
                    <a:lumMod val="60000"/>
                    <a:lumOff val="40000"/>
                  </a:schemeClr>
                </a:solidFill>
              </a:rPr>
              <a:t> been disciplined by Yahuah. </a:t>
            </a:r>
            <a:r>
              <a:rPr lang="en-CA" sz="2800" b="1" u="sng" dirty="0">
                <a:solidFill>
                  <a:schemeClr val="accent1">
                    <a:lumMod val="60000"/>
                    <a:lumOff val="40000"/>
                  </a:schemeClr>
                </a:solidFill>
              </a:rPr>
              <a:t>Is this what we read in the Scri</a:t>
            </a:r>
            <a:r>
              <a:rPr lang="en-CA" sz="2800" b="1" dirty="0">
                <a:solidFill>
                  <a:schemeClr val="accent1">
                    <a:lumMod val="60000"/>
                    <a:lumOff val="40000"/>
                  </a:schemeClr>
                </a:solidFill>
              </a:rPr>
              <a:t>p</a:t>
            </a:r>
            <a:r>
              <a:rPr lang="en-CA" sz="2800" b="1" u="sng" dirty="0">
                <a:solidFill>
                  <a:schemeClr val="accent1">
                    <a:lumMod val="60000"/>
                    <a:lumOff val="40000"/>
                  </a:schemeClr>
                </a:solidFill>
              </a:rPr>
              <a:t>ture</a:t>
            </a:r>
            <a:r>
              <a:rPr lang="en-CA" sz="2800" b="1" dirty="0">
                <a:solidFill>
                  <a:schemeClr val="accent1">
                    <a:lumMod val="60000"/>
                    <a:lumOff val="40000"/>
                  </a:schemeClr>
                </a:solidFill>
              </a:rPr>
              <a:t>?  </a:t>
            </a:r>
            <a:r>
              <a:rPr lang="en-CA" sz="2800" b="1" dirty="0">
                <a:ln>
                  <a:solidFill>
                    <a:srgbClr val="BF07C3"/>
                  </a:solidFill>
                </a:ln>
                <a:solidFill>
                  <a:schemeClr val="accent1">
                    <a:lumMod val="60000"/>
                    <a:lumOff val="40000"/>
                  </a:schemeClr>
                </a:solidFill>
                <a:effectLst>
                  <a:glow rad="127000">
                    <a:schemeClr val="bg1"/>
                  </a:glow>
                </a:effectLst>
              </a:rPr>
              <a:t>??????</a:t>
            </a:r>
            <a:r>
              <a:rPr lang="en-CA" sz="2800" dirty="0">
                <a:solidFill>
                  <a:schemeClr val="accent1">
                    <a:lumMod val="60000"/>
                    <a:lumOff val="40000"/>
                  </a:schemeClr>
                </a:solidFill>
              </a:rPr>
              <a:t>    </a:t>
            </a:r>
          </a:p>
        </p:txBody>
      </p:sp>
      <p:sp>
        <p:nvSpPr>
          <p:cNvPr id="25" name="Speech Bubble: Oval 24">
            <a:extLst>
              <a:ext uri="{FF2B5EF4-FFF2-40B4-BE49-F238E27FC236}">
                <a16:creationId xmlns:a16="http://schemas.microsoft.com/office/drawing/2014/main" xmlns="" id="{C77A3C7F-65F2-4971-AF72-D692CBAEF849}"/>
              </a:ext>
            </a:extLst>
          </p:cNvPr>
          <p:cNvSpPr/>
          <p:nvPr/>
        </p:nvSpPr>
        <p:spPr>
          <a:xfrm>
            <a:off x="6132512" y="5450886"/>
            <a:ext cx="1870463" cy="1317919"/>
          </a:xfrm>
          <a:prstGeom prst="wedgeEllipseCallout">
            <a:avLst>
              <a:gd name="adj1" fmla="val -681"/>
              <a:gd name="adj2" fmla="val -79213"/>
            </a:avLst>
          </a:prstGeom>
          <a:solidFill>
            <a:srgbClr val="996633"/>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9600" b="1" dirty="0">
                <a:ln w="38100">
                  <a:solidFill>
                    <a:srgbClr val="BF07C3"/>
                  </a:solidFill>
                </a:ln>
                <a:effectLst>
                  <a:glow rad="127000">
                    <a:srgbClr val="FFFF00"/>
                  </a:glow>
                </a:effectLst>
              </a:rPr>
              <a:t>?</a:t>
            </a:r>
          </a:p>
        </p:txBody>
      </p:sp>
    </p:spTree>
    <p:extLst>
      <p:ext uri="{BB962C8B-B14F-4D97-AF65-F5344CB8AC3E}">
        <p14:creationId xmlns:p14="http://schemas.microsoft.com/office/powerpoint/2010/main" val="42006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1000"/>
                                  </p:stCondLst>
                                  <p:childTnLst>
                                    <p:animRot by="21600000">
                                      <p:cBhvr>
                                        <p:cTn id="6" dur="2000" fill="hold"/>
                                        <p:tgtEl>
                                          <p:spTgt spid="3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1500"/>
                                        <p:tgtEl>
                                          <p:spTgt spid="2"/>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1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750"/>
                                        <p:tgtEl>
                                          <p:spTgt spid="40"/>
                                        </p:tgtEl>
                                      </p:cBhvr>
                                    </p:animEffect>
                                    <p:anim calcmode="lin" valueType="num">
                                      <p:cBhvr>
                                        <p:cTn id="26" dur="1750" fill="hold"/>
                                        <p:tgtEl>
                                          <p:spTgt spid="40"/>
                                        </p:tgtEl>
                                        <p:attrNameLst>
                                          <p:attrName>ppt_x</p:attrName>
                                        </p:attrNameLst>
                                      </p:cBhvr>
                                      <p:tavLst>
                                        <p:tav tm="0">
                                          <p:val>
                                            <p:strVal val="#ppt_x"/>
                                          </p:val>
                                        </p:tav>
                                        <p:tav tm="100000">
                                          <p:val>
                                            <p:strVal val="#ppt_x"/>
                                          </p:val>
                                        </p:tav>
                                      </p:tavLst>
                                    </p:anim>
                                    <p:anim calcmode="lin" valueType="num">
                                      <p:cBhvr>
                                        <p:cTn id="27" dur="175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6" presetClass="entr" presetSubtype="16"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P spid="34" grpId="0" animBg="1"/>
      <p:bldP spid="6"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703916" y="6447592"/>
            <a:ext cx="535709" cy="402851"/>
          </a:xfrm>
        </p:spPr>
        <p:txBody>
          <a:bodyPr/>
          <a:lstStyle/>
          <a:p>
            <a:fld id="{D57F1E4F-1CFF-5643-939E-217C01CDF565}" type="slidenum">
              <a:rPr lang="en-US" sz="1200" smtClean="0">
                <a:solidFill>
                  <a:schemeClr val="bg1"/>
                </a:solidFill>
              </a:rPr>
              <a:pPr/>
              <a:t>44</a:t>
            </a:fld>
            <a:endParaRPr lang="en-US" sz="14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2927308135"/>
              </p:ext>
            </p:extLst>
          </p:nvPr>
        </p:nvGraphicFramePr>
        <p:xfrm>
          <a:off x="216621" y="4358792"/>
          <a:ext cx="11831784" cy="792480"/>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a:t>
                      </a:r>
                      <a:r>
                        <a:rPr lang="en-CA" sz="2000" u="sng" dirty="0">
                          <a:solidFill>
                            <a:srgbClr val="FF0000"/>
                          </a:solidFill>
                        </a:rPr>
                        <a:t>2</a:t>
                      </a:r>
                      <a:r>
                        <a:rPr lang="en-CA" sz="2000" u="sng"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New Cycle</a:t>
                      </a:r>
                      <a:br>
                        <a:rPr lang="en-CA" dirty="0"/>
                      </a:br>
                      <a:r>
                        <a:rPr lang="en-CA" dirty="0"/>
                        <a:t>(the 1</a:t>
                      </a:r>
                      <a:r>
                        <a:rPr lang="en-CA" baseline="30000" dirty="0"/>
                        <a:t>st</a:t>
                      </a:r>
                      <a:r>
                        <a:rPr lang="en-CA" dirty="0"/>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  </a:t>
                      </a:r>
                      <a:endParaRPr kumimoji="0" lang="en-CA" sz="2000" b="0" i="0" u="none" strike="noStrike" kern="1200" cap="none" spc="0" normalizeH="0" baseline="0" noProof="0" dirty="0">
                        <a:ln>
                          <a:noFill/>
                        </a:ln>
                        <a:solidFill>
                          <a:prstClr val="white"/>
                        </a:solidFill>
                        <a:effectLst>
                          <a:glow rad="127000">
                            <a:srgbClr val="FFFF00"/>
                          </a:glow>
                        </a:effectLst>
                        <a:uLnTx/>
                        <a:uFillTx/>
                        <a:latin typeface="Franklin Gothic Demi Cond" panose="020B07060304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a:t>
                      </a:r>
                      <a:r>
                        <a:rPr lang="en-CA" sz="2000" dirty="0">
                          <a:solidFill>
                            <a:srgbClr val="FF00FF"/>
                          </a:solidFill>
                        </a:rPr>
                        <a:t>Morrow from</a:t>
                      </a:r>
                      <a:br>
                        <a:rPr lang="en-CA" sz="2000" dirty="0">
                          <a:solidFill>
                            <a:srgbClr val="FF00FF"/>
                          </a:solidFill>
                        </a:rPr>
                      </a:br>
                      <a:r>
                        <a:rPr lang="en-CA" sz="2000" dirty="0">
                          <a:solidFill>
                            <a:srgbClr val="FF00FF"/>
                          </a:solidFill>
                        </a:rPr>
                        <a:t>  last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algn="ctr"/>
                      <a:r>
                        <a:rPr lang="en-CA" sz="2300" dirty="0">
                          <a:solidFill>
                            <a:srgbClr val="BF07C3"/>
                          </a:solidFill>
                        </a:rPr>
                        <a:t>A 3</a:t>
                      </a:r>
                      <a:r>
                        <a:rPr lang="en-CA" sz="2300" baseline="30000" dirty="0">
                          <a:solidFill>
                            <a:srgbClr val="BF07C3"/>
                          </a:solidFill>
                        </a:rPr>
                        <a:t>rd</a:t>
                      </a:r>
                      <a:r>
                        <a:rPr lang="en-CA" sz="2300" dirty="0">
                          <a:solidFill>
                            <a:srgbClr val="BF07C3"/>
                          </a:solidFill>
                        </a:rPr>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16621" y="1616358"/>
            <a:ext cx="0" cy="3491353"/>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3B66CFA6-26DA-4922-A391-CFF6C9C996CC}"/>
              </a:ext>
            </a:extLst>
          </p:cNvPr>
          <p:cNvSpPr/>
          <p:nvPr/>
        </p:nvSpPr>
        <p:spPr>
          <a:xfrm>
            <a:off x="36464" y="1283849"/>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15" name="Rectangle 14">
            <a:extLst>
              <a:ext uri="{FF2B5EF4-FFF2-40B4-BE49-F238E27FC236}">
                <a16:creationId xmlns:a16="http://schemas.microsoft.com/office/drawing/2014/main" xmlns="" id="{A7821731-B6C9-411F-92D7-A4EF33663FAD}"/>
              </a:ext>
            </a:extLst>
          </p:cNvPr>
          <p:cNvSpPr/>
          <p:nvPr/>
        </p:nvSpPr>
        <p:spPr>
          <a:xfrm>
            <a:off x="3592513" y="3624887"/>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16" name="Rectangle 15">
            <a:extLst>
              <a:ext uri="{FF2B5EF4-FFF2-40B4-BE49-F238E27FC236}">
                <a16:creationId xmlns:a16="http://schemas.microsoft.com/office/drawing/2014/main" xmlns="" id="{018A4837-75FE-4028-8469-1E0F48BCFD69}"/>
              </a:ext>
            </a:extLst>
          </p:cNvPr>
          <p:cNvSpPr/>
          <p:nvPr/>
        </p:nvSpPr>
        <p:spPr>
          <a:xfrm>
            <a:off x="7500362" y="3624886"/>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7" name="Rectangle 16">
            <a:extLst>
              <a:ext uri="{FF2B5EF4-FFF2-40B4-BE49-F238E27FC236}">
                <a16:creationId xmlns:a16="http://schemas.microsoft.com/office/drawing/2014/main" xmlns="" id="{88104CBA-C89C-4854-A54E-0EE2C24F7187}"/>
              </a:ext>
            </a:extLst>
          </p:cNvPr>
          <p:cNvSpPr/>
          <p:nvPr/>
        </p:nvSpPr>
        <p:spPr>
          <a:xfrm>
            <a:off x="10947033" y="3624886"/>
            <a:ext cx="1244967"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D</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 name="Speech Bubble: Rectangle with Corners Rounded 1">
            <a:extLst>
              <a:ext uri="{FF2B5EF4-FFF2-40B4-BE49-F238E27FC236}">
                <a16:creationId xmlns:a16="http://schemas.microsoft.com/office/drawing/2014/main" xmlns="" id="{9B5C4173-9C1E-49A6-993D-B9F24C1E3E2A}"/>
              </a:ext>
            </a:extLst>
          </p:cNvPr>
          <p:cNvSpPr/>
          <p:nvPr/>
        </p:nvSpPr>
        <p:spPr>
          <a:xfrm>
            <a:off x="278027" y="5273774"/>
            <a:ext cx="2778944" cy="1475987"/>
          </a:xfrm>
          <a:prstGeom prst="wedgeRoundRectCallout">
            <a:avLst>
              <a:gd name="adj1" fmla="val 87887"/>
              <a:gd name="adj2" fmla="val -72412"/>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a:solidFill>
                    <a:sysClr val="windowText" lastClr="000000"/>
                  </a:solidFill>
                </a:ln>
                <a:solidFill>
                  <a:sysClr val="windowText" lastClr="000000"/>
                </a:solidFill>
              </a:rPr>
              <a:t>@</a:t>
            </a:r>
            <a:r>
              <a:rPr lang="en-CA" sz="2400" b="1" dirty="0">
                <a:ln>
                  <a:solidFill>
                    <a:sysClr val="windowText" lastClr="000000"/>
                  </a:solidFill>
                </a:ln>
                <a:solidFill>
                  <a:sysClr val="windowText" lastClr="000000"/>
                </a:solidFill>
              </a:rPr>
              <a:t> </a:t>
            </a:r>
            <a:r>
              <a:rPr lang="en-CA" sz="2400" b="1" u="sng" dirty="0">
                <a:ln>
                  <a:solidFill>
                    <a:sysClr val="windowText" lastClr="000000"/>
                  </a:solidFill>
                </a:ln>
                <a:solidFill>
                  <a:sysClr val="windowText" lastClr="000000"/>
                </a:solidFill>
              </a:rPr>
              <a:t>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1</a:t>
            </a:r>
            <a:r>
              <a:rPr lang="en-CA" sz="2400" b="1" baseline="30000" dirty="0">
                <a:ln>
                  <a:solidFill>
                    <a:sysClr val="windowText" lastClr="000000"/>
                  </a:solidFill>
                </a:ln>
                <a:solidFill>
                  <a:srgbClr val="006699"/>
                </a:solidFill>
              </a:rPr>
              <a:t>st</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3200" b="1" dirty="0">
                <a:ln>
                  <a:solidFill>
                    <a:sysClr val="windowText" lastClr="000000"/>
                  </a:solidFill>
                </a:ln>
                <a:solidFill>
                  <a:srgbClr val="006699"/>
                </a:solidFill>
              </a:rPr>
              <a:t> </a:t>
            </a:r>
            <a:r>
              <a:rPr lang="en-CA" sz="2000" b="1" dirty="0">
                <a:ln>
                  <a:solidFill>
                    <a:sysClr val="windowText" lastClr="000000"/>
                  </a:solidFill>
                </a:ln>
                <a:solidFill>
                  <a:srgbClr val="006699"/>
                </a:solidFill>
              </a:rPr>
              <a:t>(1 Sam 5</a:t>
            </a:r>
            <a:r>
              <a:rPr lang="en-CA" sz="2000" b="1" dirty="0">
                <a:ln>
                  <a:solidFill>
                    <a:sysClr val="windowText" lastClr="000000"/>
                  </a:solidFill>
                </a:ln>
                <a:solidFill>
                  <a:srgbClr val="006699"/>
                </a:solidFill>
                <a:effectLst>
                  <a:glow rad="127000">
                    <a:schemeClr val="accent1">
                      <a:lumMod val="60000"/>
                      <a:lumOff val="40000"/>
                    </a:schemeClr>
                  </a:glow>
                </a:effectLst>
              </a:rPr>
              <a:t>:3</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endParaRPr lang="en-CA" sz="2400" b="1" dirty="0">
              <a:ln>
                <a:solidFill>
                  <a:sysClr val="windowText" lastClr="000000"/>
                </a:solidFill>
              </a:ln>
              <a:solidFill>
                <a:srgbClr val="006699"/>
              </a:solidFill>
              <a:effectLst>
                <a:glow rad="127000">
                  <a:srgbClr val="00FF00"/>
                </a:glow>
              </a:effectLst>
            </a:endParaRPr>
          </a:p>
        </p:txBody>
      </p:sp>
      <p:sp>
        <p:nvSpPr>
          <p:cNvPr id="26" name="Oval 25">
            <a:extLst>
              <a:ext uri="{FF2B5EF4-FFF2-40B4-BE49-F238E27FC236}">
                <a16:creationId xmlns:a16="http://schemas.microsoft.com/office/drawing/2014/main" xmlns="" id="{78050C82-2BF5-433E-8E6B-CF824F0973F9}"/>
              </a:ext>
            </a:extLst>
          </p:cNvPr>
          <p:cNvSpPr/>
          <p:nvPr/>
        </p:nvSpPr>
        <p:spPr>
          <a:xfrm>
            <a:off x="1770004" y="345439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03246FD8-9DBB-4377-A009-75E144CBC3A0}"/>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5E223818-BB9F-43BC-82EC-3BC671522F8E}"/>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0" name="Right Brace 29">
            <a:extLst>
              <a:ext uri="{FF2B5EF4-FFF2-40B4-BE49-F238E27FC236}">
                <a16:creationId xmlns:a16="http://schemas.microsoft.com/office/drawing/2014/main" xmlns="" id="{7E0EF5E4-3B6E-4929-B580-9472156C94B3}"/>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594664ED-2754-430F-B7E5-3426BBB9867B}"/>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sp>
        <p:nvSpPr>
          <p:cNvPr id="33" name="Speech Bubble: Rectangle with Corners Rounded 32">
            <a:extLst>
              <a:ext uri="{FF2B5EF4-FFF2-40B4-BE49-F238E27FC236}">
                <a16:creationId xmlns:a16="http://schemas.microsoft.com/office/drawing/2014/main" xmlns="" id="{54D1F483-1370-4F86-A064-3182BABE1492}"/>
              </a:ext>
            </a:extLst>
          </p:cNvPr>
          <p:cNvSpPr/>
          <p:nvPr/>
        </p:nvSpPr>
        <p:spPr>
          <a:xfrm>
            <a:off x="9023927" y="5396948"/>
            <a:ext cx="2900218" cy="1392131"/>
          </a:xfrm>
          <a:prstGeom prst="wedgeRoundRectCallout">
            <a:avLst>
              <a:gd name="adj1" fmla="val -77127"/>
              <a:gd name="adj2" fmla="val -70323"/>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a:solidFill>
                    <a:sysClr val="windowText" lastClr="000000"/>
                  </a:solidFill>
                </a:ln>
                <a:solidFill>
                  <a:sysClr val="windowText" lastClr="000000"/>
                </a:solidFill>
              </a:rPr>
              <a:t>@ </a:t>
            </a:r>
            <a:r>
              <a:rPr lang="en-CA" sz="2400" b="1" u="sng" dirty="0">
                <a:ln>
                  <a:solidFill>
                    <a:sysClr val="windowText" lastClr="000000"/>
                  </a:solidFill>
                </a:ln>
                <a:solidFill>
                  <a:sysClr val="windowText" lastClr="000000"/>
                </a:solidFill>
              </a:rPr>
              <a:t>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a:t>
            </a:r>
            <a:r>
              <a:rPr lang="en-CA" sz="2400" b="1" dirty="0">
                <a:ln>
                  <a:solidFill>
                    <a:sysClr val="windowText" lastClr="000000"/>
                  </a:solidFill>
                </a:ln>
                <a:solidFill>
                  <a:srgbClr val="006699"/>
                </a:solidFill>
                <a:effectLst>
                  <a:glow rad="127000">
                    <a:srgbClr val="00CC00"/>
                  </a:glow>
                </a:effectLst>
              </a:rPr>
              <a:t>2</a:t>
            </a:r>
            <a:r>
              <a:rPr lang="en-CA" sz="2400" b="1" baseline="30000" dirty="0">
                <a:ln>
                  <a:solidFill>
                    <a:sysClr val="windowText" lastClr="000000"/>
                  </a:solidFill>
                </a:ln>
                <a:solidFill>
                  <a:srgbClr val="006699"/>
                </a:solidFill>
                <a:effectLst>
                  <a:glow rad="127000">
                    <a:srgbClr val="00CC00"/>
                  </a:glow>
                </a:effectLst>
              </a:rPr>
              <a:t>nd</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2000" b="1" dirty="0">
                <a:ln>
                  <a:solidFill>
                    <a:sysClr val="windowText" lastClr="000000"/>
                  </a:solidFill>
                </a:ln>
                <a:solidFill>
                  <a:srgbClr val="006699"/>
                </a:solidFill>
              </a:rPr>
              <a:t> </a:t>
            </a:r>
            <a:br>
              <a:rPr lang="en-CA" sz="2000" b="1" dirty="0">
                <a:ln>
                  <a:solidFill>
                    <a:sysClr val="windowText" lastClr="000000"/>
                  </a:solidFill>
                </a:ln>
                <a:solidFill>
                  <a:srgbClr val="006699"/>
                </a:solidFill>
              </a:rPr>
            </a:br>
            <a:r>
              <a:rPr lang="en-CA" sz="2000" b="1" dirty="0">
                <a:ln>
                  <a:solidFill>
                    <a:sysClr val="windowText" lastClr="000000"/>
                  </a:solidFill>
                </a:ln>
                <a:solidFill>
                  <a:srgbClr val="006699"/>
                </a:solidFill>
              </a:rPr>
              <a:t>(1 Sam 5:</a:t>
            </a:r>
            <a:r>
              <a:rPr lang="en-CA" sz="2000" b="1" dirty="0">
                <a:ln>
                  <a:solidFill>
                    <a:sysClr val="windowText" lastClr="000000"/>
                  </a:solidFill>
                </a:ln>
                <a:solidFill>
                  <a:srgbClr val="006699"/>
                </a:solidFill>
                <a:effectLst>
                  <a:glow rad="203200">
                    <a:schemeClr val="accent1">
                      <a:lumMod val="40000"/>
                      <a:lumOff val="60000"/>
                    </a:schemeClr>
                  </a:glow>
                </a:effectLst>
              </a:rPr>
              <a:t>4</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945920"/>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5 </a:t>
            </a:r>
            <a:r>
              <a:rPr lang="en-CA" b="1" u="sng" dirty="0">
                <a:solidFill>
                  <a:schemeClr val="accent1">
                    <a:lumMod val="60000"/>
                    <a:lumOff val="40000"/>
                  </a:schemeClr>
                </a:solidFill>
              </a:rPr>
              <a:t>B</a:t>
            </a:r>
            <a:r>
              <a:rPr lang="en-CA" b="1" dirty="0">
                <a:solidFill>
                  <a:schemeClr val="bg1"/>
                </a:solidFill>
              </a:rPr>
              <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 </a:t>
            </a:r>
          </a:p>
        </p:txBody>
      </p:sp>
      <p:sp>
        <p:nvSpPr>
          <p:cNvPr id="6" name="Rectangle 5">
            <a:extLst>
              <a:ext uri="{FF2B5EF4-FFF2-40B4-BE49-F238E27FC236}">
                <a16:creationId xmlns:a16="http://schemas.microsoft.com/office/drawing/2014/main" xmlns="" id="{A27FB1E2-A6CC-42FA-AEB1-4AD08026E539}"/>
              </a:ext>
            </a:extLst>
          </p:cNvPr>
          <p:cNvSpPr/>
          <p:nvPr/>
        </p:nvSpPr>
        <p:spPr>
          <a:xfrm>
            <a:off x="6200168" y="4404970"/>
            <a:ext cx="1802808" cy="6632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prstClr val="black"/>
                </a:solidFill>
                <a:effectLst>
                  <a:glow rad="127000">
                    <a:srgbClr val="FFFF00"/>
                  </a:glow>
                </a:effectLst>
              </a:rPr>
              <a:t>Dagon rests peacefully??</a:t>
            </a:r>
            <a:endParaRPr lang="en-CA" dirty="0"/>
          </a:p>
        </p:txBody>
      </p:sp>
      <p:pic>
        <p:nvPicPr>
          <p:cNvPr id="40" name="Picture 11" descr="C:\Users\Rae\Desktop\Art on Desktop\white man clip art\yellow-blue smiley faces\Smiley Decision Questions png.png">
            <a:extLst>
              <a:ext uri="{FF2B5EF4-FFF2-40B4-BE49-F238E27FC236}">
                <a16:creationId xmlns:a16="http://schemas.microsoft.com/office/drawing/2014/main" xmlns="" id="{62B5AF32-E6FE-40D4-9C3D-FD0D9784D7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69970" y="1766964"/>
            <a:ext cx="1400034" cy="15750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FF9A23E0-8B42-42A0-B776-336FEA0FDCCA}"/>
              </a:ext>
            </a:extLst>
          </p:cNvPr>
          <p:cNvSpPr/>
          <p:nvPr/>
        </p:nvSpPr>
        <p:spPr>
          <a:xfrm>
            <a:off x="1923352" y="301021"/>
            <a:ext cx="10051212" cy="2866277"/>
          </a:xfrm>
          <a:prstGeom prst="rect">
            <a:avLst/>
          </a:prstGeom>
          <a:solidFill>
            <a:schemeClr val="accent5">
              <a:lumMod val="40000"/>
              <a:lumOff val="60000"/>
            </a:schemeClr>
          </a:solidFill>
          <a:ln w="57150">
            <a:solidFill>
              <a:srgbClr val="99663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ln>
                  <a:solidFill>
                    <a:schemeClr val="bg1"/>
                  </a:solidFill>
                </a:ln>
                <a:solidFill>
                  <a:srgbClr val="BF07C3"/>
                </a:solidFill>
              </a:rPr>
              <a:t>Supposedly,</a:t>
            </a:r>
            <a:r>
              <a:rPr lang="en-CA" sz="2800" dirty="0">
                <a:solidFill>
                  <a:schemeClr val="bg1"/>
                </a:solidFill>
              </a:rPr>
              <a:t> the </a:t>
            </a:r>
            <a:r>
              <a:rPr lang="en-CA" sz="2800" u="sng" dirty="0">
                <a:solidFill>
                  <a:schemeClr val="bg1"/>
                </a:solidFill>
              </a:rPr>
              <a:t>1</a:t>
            </a:r>
            <a:r>
              <a:rPr lang="en-CA" sz="2800" u="sng" baseline="30000" dirty="0">
                <a:solidFill>
                  <a:schemeClr val="bg1"/>
                </a:solidFill>
              </a:rPr>
              <a:t>st</a:t>
            </a:r>
            <a:r>
              <a:rPr lang="en-CA" sz="2800" u="sng" dirty="0">
                <a:solidFill>
                  <a:schemeClr val="bg1"/>
                </a:solidFill>
              </a:rPr>
              <a:t> morrow be</a:t>
            </a:r>
            <a:r>
              <a:rPr lang="en-CA" sz="2800" dirty="0">
                <a:solidFill>
                  <a:schemeClr val="bg1"/>
                </a:solidFill>
              </a:rPr>
              <a:t>g</a:t>
            </a:r>
            <a:r>
              <a:rPr lang="en-CA" sz="2800" u="sng" dirty="0">
                <a:solidFill>
                  <a:schemeClr val="bg1"/>
                </a:solidFill>
              </a:rPr>
              <a:t>an after sunset</a:t>
            </a:r>
            <a:r>
              <a:rPr lang="en-CA" sz="2800" dirty="0">
                <a:solidFill>
                  <a:schemeClr val="bg1"/>
                </a:solidFill>
              </a:rPr>
              <a:t>, </a:t>
            </a:r>
            <a:br>
              <a:rPr lang="en-CA" sz="2800" dirty="0">
                <a:solidFill>
                  <a:schemeClr val="bg1"/>
                </a:solidFill>
              </a:rPr>
            </a:br>
            <a:r>
              <a:rPr lang="en-CA" sz="2800" dirty="0">
                <a:solidFill>
                  <a:schemeClr val="bg1"/>
                </a:solidFill>
              </a:rPr>
              <a:t>and Dagon had already been restored to position </a:t>
            </a:r>
            <a:br>
              <a:rPr lang="en-CA" sz="2800" dirty="0">
                <a:solidFill>
                  <a:schemeClr val="bg1"/>
                </a:solidFill>
              </a:rPr>
            </a:br>
            <a:r>
              <a:rPr lang="en-CA" sz="2800" dirty="0">
                <a:solidFill>
                  <a:schemeClr val="bg1"/>
                </a:solidFill>
              </a:rPr>
              <a:t>on this </a:t>
            </a:r>
            <a:r>
              <a:rPr lang="en-CA" sz="2800" u="sng" dirty="0">
                <a:solidFill>
                  <a:schemeClr val="bg1"/>
                </a:solidFill>
              </a:rPr>
              <a:t>second 24 hour </a:t>
            </a:r>
            <a:r>
              <a:rPr lang="en-CA" sz="2800" dirty="0">
                <a:solidFill>
                  <a:schemeClr val="bg1"/>
                </a:solidFill>
              </a:rPr>
              <a:t>p</a:t>
            </a:r>
            <a:r>
              <a:rPr lang="en-CA" sz="2800" u="sng" dirty="0">
                <a:solidFill>
                  <a:schemeClr val="bg1"/>
                </a:solidFill>
              </a:rPr>
              <a:t>eriod</a:t>
            </a:r>
            <a:r>
              <a:rPr lang="en-CA" sz="2800" dirty="0">
                <a:solidFill>
                  <a:schemeClr val="bg1"/>
                </a:solidFill>
              </a:rPr>
              <a:t>.  </a:t>
            </a:r>
            <a:r>
              <a:rPr lang="en-CA" sz="2800" b="1" i="1" dirty="0">
                <a:solidFill>
                  <a:srgbClr val="00B050"/>
                </a:solidFill>
              </a:rPr>
              <a:t>The question is …  </a:t>
            </a:r>
            <a:br>
              <a:rPr lang="en-CA" sz="2800" b="1" i="1" dirty="0">
                <a:solidFill>
                  <a:srgbClr val="00B050"/>
                </a:solidFill>
              </a:rPr>
            </a:br>
            <a:r>
              <a:rPr lang="en-CA" sz="2800" b="1" dirty="0">
                <a:solidFill>
                  <a:srgbClr val="006699"/>
                </a:solidFill>
              </a:rPr>
              <a:t>Did </a:t>
            </a:r>
            <a:r>
              <a:rPr lang="en-CA" sz="2800" b="1" dirty="0">
                <a:solidFill>
                  <a:srgbClr val="0000FF"/>
                </a:solidFill>
              </a:rPr>
              <a:t>Yahuah</a:t>
            </a:r>
            <a:r>
              <a:rPr lang="en-CA" sz="2800" b="1" dirty="0">
                <a:solidFill>
                  <a:srgbClr val="006699"/>
                </a:solidFill>
              </a:rPr>
              <a:t> allow Dagon </a:t>
            </a:r>
            <a:r>
              <a:rPr lang="en-CA" sz="2800" b="1" u="sng" dirty="0">
                <a:ln>
                  <a:solidFill>
                    <a:srgbClr val="0000FF"/>
                  </a:solidFill>
                </a:ln>
                <a:solidFill>
                  <a:srgbClr val="FF9933"/>
                </a:solidFill>
              </a:rPr>
              <a:t>one </a:t>
            </a:r>
            <a:r>
              <a:rPr lang="en-CA" sz="2800" b="1" u="sng" dirty="0" err="1">
                <a:ln>
                  <a:solidFill>
                    <a:srgbClr val="0000FF"/>
                  </a:solidFill>
                </a:ln>
                <a:solidFill>
                  <a:srgbClr val="FF9933"/>
                </a:solidFill>
              </a:rPr>
              <a:t>bo</a:t>
            </a:r>
            <a:r>
              <a:rPr lang="en-CA" sz="2800" b="1" dirty="0" err="1">
                <a:ln>
                  <a:solidFill>
                    <a:srgbClr val="0000FF"/>
                  </a:solidFill>
                </a:ln>
                <a:solidFill>
                  <a:srgbClr val="FF9933"/>
                </a:solidFill>
              </a:rPr>
              <a:t>q</a:t>
            </a:r>
            <a:r>
              <a:rPr lang="en-CA" sz="2800" b="1" u="sng" dirty="0" err="1">
                <a:ln>
                  <a:solidFill>
                    <a:srgbClr val="0000FF"/>
                  </a:solidFill>
                </a:ln>
                <a:solidFill>
                  <a:srgbClr val="FF9933"/>
                </a:solidFill>
              </a:rPr>
              <a:t>er</a:t>
            </a:r>
            <a:r>
              <a:rPr lang="en-CA" sz="2800" b="1" dirty="0">
                <a:ln>
                  <a:solidFill>
                    <a:srgbClr val="0000FF"/>
                  </a:solidFill>
                </a:ln>
                <a:solidFill>
                  <a:srgbClr val="FF9933"/>
                </a:solidFill>
              </a:rPr>
              <a:t> </a:t>
            </a:r>
            <a:r>
              <a:rPr lang="en-CA" sz="2800" dirty="0">
                <a:ln>
                  <a:solidFill>
                    <a:srgbClr val="0000FF"/>
                  </a:solidFill>
                </a:ln>
                <a:solidFill>
                  <a:srgbClr val="0000FF"/>
                </a:solidFill>
              </a:rPr>
              <a:t>(morning/Light Season) </a:t>
            </a:r>
            <a:r>
              <a:rPr lang="en-CA" sz="2800" b="1" u="sng" dirty="0">
                <a:ln>
                  <a:solidFill>
                    <a:srgbClr val="0000FF"/>
                  </a:solidFill>
                </a:ln>
                <a:solidFill>
                  <a:srgbClr val="FF9933"/>
                </a:solidFill>
              </a:rPr>
              <a:t>of re</a:t>
            </a:r>
            <a:r>
              <a:rPr lang="en-CA" sz="2800" b="1" dirty="0">
                <a:ln>
                  <a:solidFill>
                    <a:srgbClr val="0000FF"/>
                  </a:solidFill>
                </a:ln>
                <a:solidFill>
                  <a:srgbClr val="FF9933"/>
                </a:solidFill>
              </a:rPr>
              <a:t>p</a:t>
            </a:r>
            <a:r>
              <a:rPr lang="en-CA" sz="2800" b="1" u="sng" dirty="0">
                <a:ln>
                  <a:solidFill>
                    <a:srgbClr val="0000FF"/>
                  </a:solidFill>
                </a:ln>
                <a:solidFill>
                  <a:srgbClr val="FF9933"/>
                </a:solidFill>
              </a:rPr>
              <a:t>rieve</a:t>
            </a:r>
            <a:r>
              <a:rPr lang="en-CA" sz="2800" b="1" dirty="0">
                <a:solidFill>
                  <a:srgbClr val="006699"/>
                </a:solidFill>
              </a:rPr>
              <a:t> before disjointing it </a:t>
            </a:r>
            <a:r>
              <a:rPr lang="en-CA" sz="2800" b="1" u="sng" dirty="0">
                <a:solidFill>
                  <a:srgbClr val="006699"/>
                </a:solidFill>
              </a:rPr>
              <a:t>before the Ark</a:t>
            </a:r>
            <a:r>
              <a:rPr lang="en-CA" sz="2800" b="1" dirty="0">
                <a:solidFill>
                  <a:srgbClr val="006699"/>
                </a:solidFill>
              </a:rPr>
              <a:t>? </a:t>
            </a:r>
          </a:p>
        </p:txBody>
      </p:sp>
      <p:sp>
        <p:nvSpPr>
          <p:cNvPr id="29" name="Speech Bubble: Rectangle with Corners Rounded 28">
            <a:extLst>
              <a:ext uri="{FF2B5EF4-FFF2-40B4-BE49-F238E27FC236}">
                <a16:creationId xmlns:a16="http://schemas.microsoft.com/office/drawing/2014/main" xmlns="" id="{61FF2AB9-952E-496E-97CE-EF381FDACC20}"/>
              </a:ext>
            </a:extLst>
          </p:cNvPr>
          <p:cNvSpPr/>
          <p:nvPr/>
        </p:nvSpPr>
        <p:spPr>
          <a:xfrm>
            <a:off x="3812494" y="5406448"/>
            <a:ext cx="4511373" cy="1352814"/>
          </a:xfrm>
          <a:prstGeom prst="wedgeRoundRectCallout">
            <a:avLst>
              <a:gd name="adj1" fmla="val 3169"/>
              <a:gd name="adj2" fmla="val -72773"/>
              <a:gd name="adj3" fmla="val 16667"/>
            </a:avLst>
          </a:prstGeom>
          <a:solidFill>
            <a:srgbClr val="FF0000"/>
          </a:solidFill>
          <a:ln w="5715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ln>
                  <a:solidFill>
                    <a:sysClr val="windowText" lastClr="000000"/>
                  </a:solidFill>
                </a:ln>
                <a:solidFill>
                  <a:sysClr val="windowText" lastClr="000000"/>
                </a:solidFill>
              </a:rPr>
              <a:t>Does Scripture indicate the </a:t>
            </a:r>
            <a:r>
              <a:rPr lang="en-CA" sz="2400" b="1" dirty="0">
                <a:ln>
                  <a:solidFill>
                    <a:sysClr val="windowText" lastClr="000000"/>
                  </a:solidFill>
                </a:ln>
                <a:solidFill>
                  <a:sysClr val="windowText" lastClr="000000"/>
                </a:solidFill>
                <a:effectLst>
                  <a:glow rad="127000">
                    <a:srgbClr val="00FF00"/>
                  </a:glow>
                </a:effectLst>
              </a:rPr>
              <a:t>2</a:t>
            </a:r>
            <a:r>
              <a:rPr lang="en-CA" sz="2400" b="1" baseline="30000" dirty="0">
                <a:ln>
                  <a:solidFill>
                    <a:sysClr val="windowText" lastClr="000000"/>
                  </a:solidFill>
                </a:ln>
                <a:solidFill>
                  <a:sysClr val="windowText" lastClr="000000"/>
                </a:solidFill>
                <a:effectLst>
                  <a:glow rad="127000">
                    <a:srgbClr val="00FF00"/>
                  </a:glow>
                </a:effectLst>
              </a:rPr>
              <a:t>nd</a:t>
            </a:r>
            <a:r>
              <a:rPr lang="en-CA" sz="2400" b="1" dirty="0">
                <a:ln>
                  <a:solidFill>
                    <a:sysClr val="windowText" lastClr="000000"/>
                  </a:solidFill>
                </a:ln>
                <a:solidFill>
                  <a:sysClr val="windowText" lastClr="000000"/>
                </a:solidFill>
                <a:effectLst>
                  <a:glow rad="127000">
                    <a:srgbClr val="00FF00"/>
                  </a:glow>
                </a:effectLst>
              </a:rPr>
              <a:t> Light Season </a:t>
            </a:r>
            <a:r>
              <a:rPr lang="en-CA" sz="2400" b="1" dirty="0">
                <a:ln>
                  <a:solidFill>
                    <a:sysClr val="windowText" lastClr="000000"/>
                  </a:solidFill>
                </a:ln>
                <a:solidFill>
                  <a:sysClr val="windowText" lastClr="000000"/>
                </a:solidFill>
              </a:rPr>
              <a:t>was a </a:t>
            </a:r>
            <a:r>
              <a:rPr lang="en-CA" sz="2400" b="1" dirty="0">
                <a:ln>
                  <a:solidFill>
                    <a:srgbClr val="FF00FF"/>
                  </a:solidFill>
                </a:ln>
                <a:solidFill>
                  <a:sysClr val="windowText" lastClr="000000"/>
                </a:solidFill>
                <a:effectLst>
                  <a:glow rad="127000">
                    <a:srgbClr val="00CCFF"/>
                  </a:glow>
                </a:effectLst>
                <a:latin typeface="Cooper Black" panose="0208090404030B020404" pitchFamily="18" charset="0"/>
              </a:rPr>
              <a:t>REPRIEVE</a:t>
            </a:r>
            <a:r>
              <a:rPr lang="en-CA" sz="2400" b="1" dirty="0">
                <a:ln>
                  <a:solidFill>
                    <a:sysClr val="windowText" lastClr="000000"/>
                  </a:solidFill>
                </a:ln>
                <a:solidFill>
                  <a:sysClr val="windowText" lastClr="000000"/>
                </a:solidFill>
              </a:rPr>
              <a:t> for Dagon?</a:t>
            </a:r>
          </a:p>
        </p:txBody>
      </p:sp>
    </p:spTree>
    <p:extLst>
      <p:ext uri="{BB962C8B-B14F-4D97-AF65-F5344CB8AC3E}">
        <p14:creationId xmlns:p14="http://schemas.microsoft.com/office/powerpoint/2010/main" val="34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1000"/>
                                  </p:stCondLst>
                                  <p:childTnLst>
                                    <p:animRot by="21600000">
                                      <p:cBhvr>
                                        <p:cTn id="6" dur="2000" fill="hold"/>
                                        <p:tgtEl>
                                          <p:spTgt spid="34"/>
                                        </p:tgtEl>
                                        <p:attrNameLst>
                                          <p:attrName>r</p:attrName>
                                        </p:attrNameLst>
                                      </p:cBhvr>
                                    </p:animRot>
                                  </p:childTnLst>
                                </p:cTn>
                              </p:par>
                            </p:childTnLst>
                          </p:cTn>
                        </p:par>
                        <p:par>
                          <p:cTn id="7" fill="hold">
                            <p:stCondLst>
                              <p:cond delay="3000"/>
                            </p:stCondLst>
                            <p:childTnLst>
                              <p:par>
                                <p:cTn id="8" presetID="3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ppt_w</p:attrName>
                                        </p:attrNameLst>
                                      </p:cBhvr>
                                      <p:tavLst>
                                        <p:tav tm="0">
                                          <p:val>
                                            <p:fltVal val="0"/>
                                          </p:val>
                                        </p:tav>
                                        <p:tav tm="100000">
                                          <p:val>
                                            <p:strVal val="#ppt_w"/>
                                          </p:val>
                                        </p:tav>
                                      </p:tavLst>
                                    </p:anim>
                                    <p:anim calcmode="lin" valueType="num">
                                      <p:cBhvr>
                                        <p:cTn id="11" dur="1000" fill="hold"/>
                                        <p:tgtEl>
                                          <p:spTgt spid="22"/>
                                        </p:tgtEl>
                                        <p:attrNameLst>
                                          <p:attrName>ppt_h</p:attrName>
                                        </p:attrNameLst>
                                      </p:cBhvr>
                                      <p:tavLst>
                                        <p:tav tm="0">
                                          <p:val>
                                            <p:fltVal val="0"/>
                                          </p:val>
                                        </p:tav>
                                        <p:tav tm="100000">
                                          <p:val>
                                            <p:strVal val="#ppt_h"/>
                                          </p:val>
                                        </p:tav>
                                      </p:tavLst>
                                    </p:anim>
                                    <p:anim calcmode="lin" valueType="num">
                                      <p:cBhvr>
                                        <p:cTn id="12" dur="1000" fill="hold"/>
                                        <p:tgtEl>
                                          <p:spTgt spid="22"/>
                                        </p:tgtEl>
                                        <p:attrNameLst>
                                          <p:attrName>style.rotation</p:attrName>
                                        </p:attrNameLst>
                                      </p:cBhvr>
                                      <p:tavLst>
                                        <p:tav tm="0">
                                          <p:val>
                                            <p:fltVal val="90"/>
                                          </p:val>
                                        </p:tav>
                                        <p:tav tm="100000">
                                          <p:val>
                                            <p:fltVal val="0"/>
                                          </p:val>
                                        </p:tav>
                                      </p:tavLst>
                                    </p:anim>
                                    <p:animEffect transition="in" filter="fade">
                                      <p:cBhvr>
                                        <p:cTn id="13" dur="1000"/>
                                        <p:tgtEl>
                                          <p:spTgt spid="22"/>
                                        </p:tgtEl>
                                      </p:cBhvr>
                                    </p:animEffect>
                                  </p:childTnLst>
                                </p:cTn>
                              </p:par>
                            </p:childTnLst>
                          </p:cTn>
                        </p:par>
                        <p:par>
                          <p:cTn id="14" fill="hold">
                            <p:stCondLst>
                              <p:cond delay="4000"/>
                            </p:stCondLst>
                            <p:childTnLst>
                              <p:par>
                                <p:cTn id="15" presetID="3"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1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linds(horizontal)">
                                      <p:cBhvr>
                                        <p:cTn id="29" dur="1500"/>
                                        <p:tgtEl>
                                          <p:spTgt spid="33"/>
                                        </p:tgtEl>
                                      </p:cBhvr>
                                    </p:animEffect>
                                  </p:childTnLst>
                                </p:cTn>
                              </p:par>
                            </p:childTnLst>
                          </p:cTn>
                        </p:par>
                        <p:par>
                          <p:cTn id="30" fill="hold">
                            <p:stCondLst>
                              <p:cond delay="1500"/>
                            </p:stCondLst>
                            <p:childTnLst>
                              <p:par>
                                <p:cTn id="31" presetID="31"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fltVal val="0"/>
                                          </p:val>
                                        </p:tav>
                                        <p:tav tm="100000">
                                          <p:val>
                                            <p:strVal val="#ppt_w"/>
                                          </p:val>
                                        </p:tav>
                                      </p:tavLst>
                                    </p:anim>
                                    <p:anim calcmode="lin" valueType="num">
                                      <p:cBhvr>
                                        <p:cTn id="34" dur="1000" fill="hold"/>
                                        <p:tgtEl>
                                          <p:spTgt spid="40"/>
                                        </p:tgtEl>
                                        <p:attrNameLst>
                                          <p:attrName>ppt_h</p:attrName>
                                        </p:attrNameLst>
                                      </p:cBhvr>
                                      <p:tavLst>
                                        <p:tav tm="0">
                                          <p:val>
                                            <p:fltVal val="0"/>
                                          </p:val>
                                        </p:tav>
                                        <p:tav tm="100000">
                                          <p:val>
                                            <p:strVal val="#ppt_h"/>
                                          </p:val>
                                        </p:tav>
                                      </p:tavLst>
                                    </p:anim>
                                    <p:anim calcmode="lin" valueType="num">
                                      <p:cBhvr>
                                        <p:cTn id="35" dur="1000" fill="hold"/>
                                        <p:tgtEl>
                                          <p:spTgt spid="40"/>
                                        </p:tgtEl>
                                        <p:attrNameLst>
                                          <p:attrName>style.rotation</p:attrName>
                                        </p:attrNameLst>
                                      </p:cBhvr>
                                      <p:tavLst>
                                        <p:tav tm="0">
                                          <p:val>
                                            <p:fltVal val="90"/>
                                          </p:val>
                                        </p:tav>
                                        <p:tav tm="100000">
                                          <p:val>
                                            <p:fltVal val="0"/>
                                          </p:val>
                                        </p:tav>
                                      </p:tavLst>
                                    </p:anim>
                                    <p:animEffect transition="in" filter="fade">
                                      <p:cBhvr>
                                        <p:cTn id="36" dur="10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P spid="34" grpId="0" animBg="1"/>
      <p:bldP spid="6" grpId="0" animBg="1"/>
      <p:bldP spid="22"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47592"/>
            <a:ext cx="535709" cy="402851"/>
          </a:xfrm>
        </p:spPr>
        <p:txBody>
          <a:bodyPr/>
          <a:lstStyle/>
          <a:p>
            <a:fld id="{D57F1E4F-1CFF-5643-939E-217C01CDF565}" type="slidenum">
              <a:rPr lang="en-US" sz="1400" smtClean="0">
                <a:solidFill>
                  <a:schemeClr val="bg1"/>
                </a:solidFill>
              </a:rPr>
              <a:pPr/>
              <a:t>45</a:t>
            </a:fld>
            <a:endParaRPr lang="en-US" sz="14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1095352278"/>
              </p:ext>
            </p:extLst>
          </p:nvPr>
        </p:nvGraphicFramePr>
        <p:xfrm>
          <a:off x="216621" y="4358792"/>
          <a:ext cx="11831784" cy="792480"/>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a:t>
                      </a:r>
                      <a:r>
                        <a:rPr lang="en-CA" sz="2000" u="sng" dirty="0">
                          <a:solidFill>
                            <a:srgbClr val="FF0000"/>
                          </a:solidFill>
                        </a:rPr>
                        <a:t>2</a:t>
                      </a:r>
                      <a:r>
                        <a:rPr lang="en-CA" sz="2000" u="sng"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New Cycle</a:t>
                      </a:r>
                      <a:br>
                        <a:rPr lang="en-CA" dirty="0"/>
                      </a:br>
                      <a:r>
                        <a:rPr lang="en-CA" dirty="0"/>
                        <a:t>(the 1</a:t>
                      </a:r>
                      <a:r>
                        <a:rPr lang="en-CA" baseline="30000" dirty="0"/>
                        <a:t>st</a:t>
                      </a:r>
                      <a:r>
                        <a:rPr lang="en-CA" dirty="0"/>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  </a:t>
                      </a:r>
                      <a:endParaRPr kumimoji="0" lang="en-CA" sz="2000" b="0" i="0" u="none" strike="noStrike" kern="1200" cap="none" spc="0" normalizeH="0" baseline="0" noProof="0" dirty="0">
                        <a:ln>
                          <a:noFill/>
                        </a:ln>
                        <a:solidFill>
                          <a:prstClr val="white"/>
                        </a:solidFill>
                        <a:effectLst>
                          <a:glow rad="127000">
                            <a:srgbClr val="FFFF00"/>
                          </a:glow>
                        </a:effectLst>
                        <a:uLnTx/>
                        <a:uFillTx/>
                        <a:latin typeface="Franklin Gothic Demi Cond" panose="020B07060304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a:t>
                      </a:r>
                      <a:r>
                        <a:rPr lang="en-CA" sz="2000" dirty="0">
                          <a:solidFill>
                            <a:srgbClr val="FF00FF"/>
                          </a:solidFill>
                        </a:rPr>
                        <a:t>Morrow from</a:t>
                      </a:r>
                      <a:br>
                        <a:rPr lang="en-CA" sz="2000" dirty="0">
                          <a:solidFill>
                            <a:srgbClr val="FF00FF"/>
                          </a:solidFill>
                        </a:rPr>
                      </a:br>
                      <a:r>
                        <a:rPr lang="en-CA" sz="2000" dirty="0">
                          <a:solidFill>
                            <a:srgbClr val="FF00FF"/>
                          </a:solidFill>
                        </a:rPr>
                        <a:t>  last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algn="ctr"/>
                      <a:r>
                        <a:rPr lang="en-CA" sz="2300" dirty="0">
                          <a:solidFill>
                            <a:srgbClr val="BF07C3"/>
                          </a:solidFill>
                        </a:rPr>
                        <a:t>A 3</a:t>
                      </a:r>
                      <a:r>
                        <a:rPr lang="en-CA" sz="2300" baseline="30000" dirty="0">
                          <a:solidFill>
                            <a:srgbClr val="BF07C3"/>
                          </a:solidFill>
                        </a:rPr>
                        <a:t>rd</a:t>
                      </a:r>
                      <a:r>
                        <a:rPr lang="en-CA" sz="2300" dirty="0">
                          <a:solidFill>
                            <a:srgbClr val="BF07C3"/>
                          </a:solidFill>
                        </a:rPr>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16621" y="1616358"/>
            <a:ext cx="0" cy="3491353"/>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3B66CFA6-26DA-4922-A391-CFF6C9C996CC}"/>
              </a:ext>
            </a:extLst>
          </p:cNvPr>
          <p:cNvSpPr/>
          <p:nvPr/>
        </p:nvSpPr>
        <p:spPr>
          <a:xfrm>
            <a:off x="36464" y="1283849"/>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15" name="Rectangle 14">
            <a:extLst>
              <a:ext uri="{FF2B5EF4-FFF2-40B4-BE49-F238E27FC236}">
                <a16:creationId xmlns:a16="http://schemas.microsoft.com/office/drawing/2014/main" xmlns="" id="{A7821731-B6C9-411F-92D7-A4EF33663FAD}"/>
              </a:ext>
            </a:extLst>
          </p:cNvPr>
          <p:cNvSpPr/>
          <p:nvPr/>
        </p:nvSpPr>
        <p:spPr>
          <a:xfrm>
            <a:off x="3592513" y="3624887"/>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16" name="Rectangle 15">
            <a:extLst>
              <a:ext uri="{FF2B5EF4-FFF2-40B4-BE49-F238E27FC236}">
                <a16:creationId xmlns:a16="http://schemas.microsoft.com/office/drawing/2014/main" xmlns="" id="{018A4837-75FE-4028-8469-1E0F48BCFD69}"/>
              </a:ext>
            </a:extLst>
          </p:cNvPr>
          <p:cNvSpPr/>
          <p:nvPr/>
        </p:nvSpPr>
        <p:spPr>
          <a:xfrm>
            <a:off x="7500362" y="3624886"/>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Oval 25">
            <a:extLst>
              <a:ext uri="{FF2B5EF4-FFF2-40B4-BE49-F238E27FC236}">
                <a16:creationId xmlns:a16="http://schemas.microsoft.com/office/drawing/2014/main" xmlns="" id="{78050C82-2BF5-433E-8E6B-CF824F0973F9}"/>
              </a:ext>
            </a:extLst>
          </p:cNvPr>
          <p:cNvSpPr/>
          <p:nvPr/>
        </p:nvSpPr>
        <p:spPr>
          <a:xfrm>
            <a:off x="1770004" y="345439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03246FD8-9DBB-4377-A009-75E144CBC3A0}"/>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5E223818-BB9F-43BC-82EC-3BC671522F8E}"/>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0" name="Right Brace 29">
            <a:extLst>
              <a:ext uri="{FF2B5EF4-FFF2-40B4-BE49-F238E27FC236}">
                <a16:creationId xmlns:a16="http://schemas.microsoft.com/office/drawing/2014/main" xmlns="" id="{7E0EF5E4-3B6E-4929-B580-9472156C94B3}"/>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594664ED-2754-430F-B7E5-3426BBB9867B}"/>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945920"/>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5 </a:t>
            </a:r>
            <a:r>
              <a:rPr lang="en-CA" b="1" u="sng" dirty="0">
                <a:solidFill>
                  <a:schemeClr val="accent1">
                    <a:lumMod val="60000"/>
                    <a:lumOff val="40000"/>
                  </a:schemeClr>
                </a:solidFill>
              </a:rPr>
              <a:t>C</a:t>
            </a:r>
            <a:r>
              <a:rPr lang="en-CA" b="1" dirty="0">
                <a:solidFill>
                  <a:schemeClr val="bg1"/>
                </a:solidFill>
              </a:rPr>
              <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 </a:t>
            </a:r>
          </a:p>
        </p:txBody>
      </p:sp>
      <p:sp>
        <p:nvSpPr>
          <p:cNvPr id="6" name="Rectangle 5">
            <a:extLst>
              <a:ext uri="{FF2B5EF4-FFF2-40B4-BE49-F238E27FC236}">
                <a16:creationId xmlns:a16="http://schemas.microsoft.com/office/drawing/2014/main" xmlns="" id="{A27FB1E2-A6CC-42FA-AEB1-4AD08026E539}"/>
              </a:ext>
            </a:extLst>
          </p:cNvPr>
          <p:cNvSpPr/>
          <p:nvPr/>
        </p:nvSpPr>
        <p:spPr>
          <a:xfrm>
            <a:off x="6200168" y="4404970"/>
            <a:ext cx="1802808" cy="6632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prstClr val="black"/>
                </a:solidFill>
                <a:effectLst>
                  <a:glow rad="127000">
                    <a:srgbClr val="FFFF00"/>
                  </a:glow>
                </a:effectLst>
              </a:rPr>
              <a:t>Dagon rests peacefully?</a:t>
            </a:r>
            <a:endParaRPr lang="en-CA" dirty="0"/>
          </a:p>
        </p:txBody>
      </p:sp>
      <p:pic>
        <p:nvPicPr>
          <p:cNvPr id="40" name="Picture 11" descr="C:\Users\Rae\Desktop\Art on Desktop\white man clip art\yellow-blue smiley faces\Smiley Decision Questions png.png">
            <a:extLst>
              <a:ext uri="{FF2B5EF4-FFF2-40B4-BE49-F238E27FC236}">
                <a16:creationId xmlns:a16="http://schemas.microsoft.com/office/drawing/2014/main" xmlns="" id="{62B5AF32-E6FE-40D4-9C3D-FD0D9784D7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504533" y="1853963"/>
            <a:ext cx="1400034" cy="15750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9" name="Speech Bubble: Rectangle with Corners Rounded 28">
            <a:extLst>
              <a:ext uri="{FF2B5EF4-FFF2-40B4-BE49-F238E27FC236}">
                <a16:creationId xmlns:a16="http://schemas.microsoft.com/office/drawing/2014/main" xmlns="" id="{61FF2AB9-952E-496E-97CE-EF381FDACC20}"/>
              </a:ext>
            </a:extLst>
          </p:cNvPr>
          <p:cNvSpPr/>
          <p:nvPr/>
        </p:nvSpPr>
        <p:spPr>
          <a:xfrm>
            <a:off x="3008932" y="5396949"/>
            <a:ext cx="3886200" cy="1352814"/>
          </a:xfrm>
          <a:prstGeom prst="wedgeRoundRectCallout">
            <a:avLst>
              <a:gd name="adj1" fmla="val 31643"/>
              <a:gd name="adj2" fmla="val -73427"/>
              <a:gd name="adj3" fmla="val 16667"/>
            </a:avLst>
          </a:prstGeom>
          <a:solidFill>
            <a:srgbClr val="FF0000"/>
          </a:solidFill>
          <a:ln w="5715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ln>
                  <a:solidFill>
                    <a:sysClr val="windowText" lastClr="000000"/>
                  </a:solidFill>
                </a:ln>
                <a:solidFill>
                  <a:sysClr val="windowText" lastClr="000000"/>
                </a:solidFill>
              </a:rPr>
              <a:t>Does Scripture indicate the </a:t>
            </a:r>
            <a:r>
              <a:rPr lang="en-CA" sz="2400" b="1" dirty="0">
                <a:ln>
                  <a:solidFill>
                    <a:sysClr val="windowText" lastClr="000000"/>
                  </a:solidFill>
                </a:ln>
                <a:solidFill>
                  <a:sysClr val="windowText" lastClr="000000"/>
                </a:solidFill>
                <a:effectLst>
                  <a:glow rad="127000">
                    <a:srgbClr val="00FF00"/>
                  </a:glow>
                </a:effectLst>
              </a:rPr>
              <a:t>2</a:t>
            </a:r>
            <a:r>
              <a:rPr lang="en-CA" sz="2400" b="1" baseline="30000" dirty="0">
                <a:ln>
                  <a:solidFill>
                    <a:sysClr val="windowText" lastClr="000000"/>
                  </a:solidFill>
                </a:ln>
                <a:solidFill>
                  <a:sysClr val="windowText" lastClr="000000"/>
                </a:solidFill>
                <a:effectLst>
                  <a:glow rad="127000">
                    <a:srgbClr val="00FF00"/>
                  </a:glow>
                </a:effectLst>
              </a:rPr>
              <a:t>nd</a:t>
            </a:r>
            <a:r>
              <a:rPr lang="en-CA" sz="2400" b="1" dirty="0">
                <a:ln>
                  <a:solidFill>
                    <a:sysClr val="windowText" lastClr="000000"/>
                  </a:solidFill>
                </a:ln>
                <a:solidFill>
                  <a:sysClr val="windowText" lastClr="000000"/>
                </a:solidFill>
                <a:effectLst>
                  <a:glow rad="127000">
                    <a:srgbClr val="00FF00"/>
                  </a:glow>
                </a:effectLst>
              </a:rPr>
              <a:t> Light Season </a:t>
            </a:r>
            <a:r>
              <a:rPr lang="en-CA" sz="2400" b="1" dirty="0">
                <a:ln>
                  <a:solidFill>
                    <a:sysClr val="windowText" lastClr="000000"/>
                  </a:solidFill>
                </a:ln>
                <a:solidFill>
                  <a:sysClr val="windowText" lastClr="000000"/>
                </a:solidFill>
              </a:rPr>
              <a:t>was a </a:t>
            </a:r>
            <a:r>
              <a:rPr lang="en-CA" sz="2400" b="1" dirty="0">
                <a:ln>
                  <a:solidFill>
                    <a:sysClr val="windowText" lastClr="000000"/>
                  </a:solidFill>
                </a:ln>
                <a:solidFill>
                  <a:sysClr val="windowText" lastClr="000000"/>
                </a:solidFill>
                <a:effectLst>
                  <a:glow rad="127000">
                    <a:srgbClr val="00CCFF"/>
                  </a:glow>
                </a:effectLst>
              </a:rPr>
              <a:t>reprieve</a:t>
            </a:r>
            <a:r>
              <a:rPr lang="en-CA" sz="2400" b="1" dirty="0">
                <a:ln>
                  <a:solidFill>
                    <a:sysClr val="windowText" lastClr="000000"/>
                  </a:solidFill>
                </a:ln>
                <a:solidFill>
                  <a:sysClr val="windowText" lastClr="000000"/>
                </a:solidFill>
              </a:rPr>
              <a:t> for Dagon?</a:t>
            </a:r>
          </a:p>
        </p:txBody>
      </p:sp>
      <p:pic>
        <p:nvPicPr>
          <p:cNvPr id="4" name="Picture 3">
            <a:extLst>
              <a:ext uri="{FF2B5EF4-FFF2-40B4-BE49-F238E27FC236}">
                <a16:creationId xmlns:a16="http://schemas.microsoft.com/office/drawing/2014/main" xmlns="" id="{1CB6C0CE-DF08-4E90-869B-BA11F390D5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0953" y="811475"/>
            <a:ext cx="5263018" cy="2652063"/>
          </a:xfrm>
          <a:prstGeom prst="rect">
            <a:avLst/>
          </a:prstGeom>
          <a:ln>
            <a:solidFill>
              <a:srgbClr val="996633"/>
            </a:solidFill>
          </a:ln>
        </p:spPr>
      </p:pic>
      <p:sp>
        <p:nvSpPr>
          <p:cNvPr id="8" name="Rectangle 7">
            <a:extLst>
              <a:ext uri="{FF2B5EF4-FFF2-40B4-BE49-F238E27FC236}">
                <a16:creationId xmlns:a16="http://schemas.microsoft.com/office/drawing/2014/main" xmlns="" id="{7D4B13BE-AB52-43C2-BCA3-978A71B10BAF}"/>
              </a:ext>
            </a:extLst>
          </p:cNvPr>
          <p:cNvSpPr/>
          <p:nvPr/>
        </p:nvSpPr>
        <p:spPr>
          <a:xfrm>
            <a:off x="7891698" y="1023731"/>
            <a:ext cx="4201200" cy="5424694"/>
          </a:xfrm>
          <a:prstGeom prst="rect">
            <a:avLst/>
          </a:prstGeom>
          <a:solidFill>
            <a:schemeClr val="accent2">
              <a:lumMod val="50000"/>
            </a:schemeClr>
          </a:solidFill>
          <a:ln w="762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u="sng" dirty="0">
                <a:solidFill>
                  <a:schemeClr val="bg1"/>
                </a:solidFill>
              </a:rPr>
              <a:t>Or</a:t>
            </a:r>
            <a:r>
              <a:rPr lang="en-CA" sz="3200" b="1" dirty="0">
                <a:solidFill>
                  <a:schemeClr val="bg1"/>
                </a:solidFill>
              </a:rPr>
              <a:t> - </a:t>
            </a:r>
            <a:r>
              <a:rPr lang="en-CA" sz="3200" dirty="0">
                <a:solidFill>
                  <a:schemeClr val="bg1"/>
                </a:solidFill>
              </a:rPr>
              <a:t>Did Yahuah mete out justice, humiliation and defeat by locating Dagon face down, </a:t>
            </a:r>
            <a:r>
              <a:rPr lang="en-CA" sz="3200" b="1" u="sng" dirty="0">
                <a:solidFill>
                  <a:schemeClr val="bg1"/>
                </a:solidFill>
              </a:rPr>
              <a:t>to be discovered IMMEDIATELY  </a:t>
            </a:r>
            <a:r>
              <a:rPr lang="en-CA" sz="3200" dirty="0">
                <a:solidFill>
                  <a:schemeClr val="bg1"/>
                </a:solidFill>
              </a:rPr>
              <a:t/>
            </a:r>
            <a:br>
              <a:rPr lang="en-CA" sz="3200" dirty="0">
                <a:solidFill>
                  <a:schemeClr val="bg1"/>
                </a:solidFill>
              </a:rPr>
            </a:br>
            <a:r>
              <a:rPr lang="en-CA" sz="3200" b="1" dirty="0">
                <a:solidFill>
                  <a:schemeClr val="bg1"/>
                </a:solidFill>
                <a:effectLst>
                  <a:glow rad="127000">
                    <a:srgbClr val="FF9933"/>
                  </a:glow>
                </a:effectLst>
              </a:rPr>
              <a:t>at </a:t>
            </a:r>
            <a:r>
              <a:rPr lang="en-CA" sz="3200" b="1" u="sng" dirty="0">
                <a:ln>
                  <a:solidFill>
                    <a:srgbClr val="FF00FF"/>
                  </a:solidFill>
                </a:ln>
                <a:solidFill>
                  <a:srgbClr val="0000FF"/>
                </a:solidFill>
                <a:effectLst>
                  <a:glow rad="127000">
                    <a:srgbClr val="FF9933"/>
                  </a:glow>
                </a:effectLst>
                <a:latin typeface="Cooper Black" panose="0208090404030B020404" pitchFamily="18" charset="0"/>
              </a:rPr>
              <a:t>Dawn</a:t>
            </a:r>
            <a:r>
              <a:rPr lang="en-CA" sz="3200" b="1" dirty="0">
                <a:solidFill>
                  <a:schemeClr val="bg1"/>
                </a:solidFill>
                <a:effectLst>
                  <a:glow rad="127000">
                    <a:srgbClr val="FF9933"/>
                  </a:glow>
                </a:effectLst>
              </a:rPr>
              <a:t> of the </a:t>
            </a:r>
            <a:br>
              <a:rPr lang="en-CA" sz="3200" b="1" dirty="0">
                <a:solidFill>
                  <a:schemeClr val="bg1"/>
                </a:solidFill>
                <a:effectLst>
                  <a:glow rad="127000">
                    <a:srgbClr val="FF9933"/>
                  </a:glow>
                </a:effectLst>
              </a:rPr>
            </a:br>
            <a:r>
              <a:rPr lang="en-CA" sz="3200" b="1" u="sng" dirty="0">
                <a:solidFill>
                  <a:schemeClr val="bg1"/>
                </a:solidFill>
                <a:effectLst>
                  <a:glow rad="127000">
                    <a:srgbClr val="FF9933"/>
                  </a:glow>
                </a:effectLst>
              </a:rPr>
              <a:t>followin</a:t>
            </a:r>
            <a:r>
              <a:rPr lang="en-CA" sz="3200" b="1" dirty="0">
                <a:solidFill>
                  <a:schemeClr val="bg1"/>
                </a:solidFill>
                <a:effectLst>
                  <a:glow rad="127000">
                    <a:srgbClr val="FF9933"/>
                  </a:glow>
                </a:effectLst>
              </a:rPr>
              <a:t>g </a:t>
            </a:r>
            <a:br>
              <a:rPr lang="en-CA" sz="3200" b="1" dirty="0">
                <a:solidFill>
                  <a:schemeClr val="bg1"/>
                </a:solidFill>
                <a:effectLst>
                  <a:glow rad="127000">
                    <a:srgbClr val="FF9933"/>
                  </a:glow>
                </a:effectLst>
              </a:rPr>
            </a:br>
            <a:r>
              <a:rPr lang="en-CA" sz="3200" b="1" dirty="0">
                <a:solidFill>
                  <a:schemeClr val="bg1"/>
                </a:solidFill>
                <a:effectLst>
                  <a:glow rad="127000">
                    <a:srgbClr val="FF9933"/>
                  </a:glow>
                </a:effectLst>
              </a:rPr>
              <a:t>Light Season? </a:t>
            </a:r>
          </a:p>
        </p:txBody>
      </p:sp>
      <p:sp>
        <p:nvSpPr>
          <p:cNvPr id="13" name="Rectangle 12">
            <a:extLst>
              <a:ext uri="{FF2B5EF4-FFF2-40B4-BE49-F238E27FC236}">
                <a16:creationId xmlns:a16="http://schemas.microsoft.com/office/drawing/2014/main" xmlns="" id="{57395A64-4086-4174-A21F-F76D7135FCF1}"/>
              </a:ext>
            </a:extLst>
          </p:cNvPr>
          <p:cNvSpPr/>
          <p:nvPr/>
        </p:nvSpPr>
        <p:spPr>
          <a:xfrm>
            <a:off x="2400143" y="2539999"/>
            <a:ext cx="5291536" cy="951243"/>
          </a:xfrm>
          <a:prstGeom prst="rect">
            <a:avLst/>
          </a:prstGeom>
          <a:noFill/>
          <a:ln w="57150">
            <a:solidFill>
              <a:srgbClr val="9966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689652" y="108237"/>
            <a:ext cx="10358753" cy="712380"/>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t>Did Dagon received a </a:t>
            </a:r>
            <a:r>
              <a:rPr lang="en-CA" sz="3200" b="1" u="sng" dirty="0">
                <a:ln>
                  <a:solidFill>
                    <a:srgbClr val="FF00FF"/>
                  </a:solidFill>
                </a:ln>
                <a:latin typeface="Cooper Black" panose="0208090404030B020404" pitchFamily="18" charset="0"/>
              </a:rPr>
              <a:t>Re</a:t>
            </a:r>
            <a:r>
              <a:rPr lang="en-CA" sz="3200" b="1" dirty="0">
                <a:ln>
                  <a:solidFill>
                    <a:srgbClr val="FF00FF"/>
                  </a:solidFill>
                </a:ln>
                <a:latin typeface="Cooper Black" panose="0208090404030B020404" pitchFamily="18" charset="0"/>
              </a:rPr>
              <a:t>p</a:t>
            </a:r>
            <a:r>
              <a:rPr lang="en-CA" sz="3200" b="1" u="sng" dirty="0">
                <a:ln>
                  <a:solidFill>
                    <a:srgbClr val="FF00FF"/>
                  </a:solidFill>
                </a:ln>
                <a:latin typeface="Cooper Black" panose="0208090404030B020404" pitchFamily="18" charset="0"/>
              </a:rPr>
              <a:t>rieve</a:t>
            </a:r>
            <a:r>
              <a:rPr lang="en-CA" sz="2800" b="1" dirty="0"/>
              <a:t> from Humiliation?</a:t>
            </a:r>
          </a:p>
        </p:txBody>
      </p:sp>
    </p:spTree>
    <p:extLst>
      <p:ext uri="{BB962C8B-B14F-4D97-AF65-F5344CB8AC3E}">
        <p14:creationId xmlns:p14="http://schemas.microsoft.com/office/powerpoint/2010/main" val="342164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47592"/>
            <a:ext cx="535709" cy="402851"/>
          </a:xfrm>
        </p:spPr>
        <p:txBody>
          <a:bodyPr/>
          <a:lstStyle/>
          <a:p>
            <a:fld id="{D57F1E4F-1CFF-5643-939E-217C01CDF565}" type="slidenum">
              <a:rPr lang="en-US" sz="1400" smtClean="0">
                <a:solidFill>
                  <a:schemeClr val="bg1"/>
                </a:solidFill>
              </a:rPr>
              <a:pPr/>
              <a:t>46</a:t>
            </a:fld>
            <a:endParaRPr lang="en-US" sz="14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3186605750"/>
              </p:ext>
            </p:extLst>
          </p:nvPr>
        </p:nvGraphicFramePr>
        <p:xfrm>
          <a:off x="216621" y="4358792"/>
          <a:ext cx="11831784" cy="792480"/>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a:t>
                      </a:r>
                      <a:r>
                        <a:rPr lang="en-CA" sz="2000" u="sng" dirty="0">
                          <a:solidFill>
                            <a:srgbClr val="FF0000"/>
                          </a:solidFill>
                        </a:rPr>
                        <a:t>2</a:t>
                      </a:r>
                      <a:r>
                        <a:rPr lang="en-CA" sz="2000" u="sng"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New Cycle</a:t>
                      </a:r>
                      <a:br>
                        <a:rPr lang="en-CA" dirty="0"/>
                      </a:br>
                      <a:r>
                        <a:rPr lang="en-CA" dirty="0"/>
                        <a:t>(the 1</a:t>
                      </a:r>
                      <a:r>
                        <a:rPr lang="en-CA" baseline="30000" dirty="0"/>
                        <a:t>st</a:t>
                      </a:r>
                      <a:r>
                        <a:rPr lang="en-CA" dirty="0"/>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  </a:t>
                      </a:r>
                      <a:endParaRPr kumimoji="0" lang="en-CA" sz="2000" b="0" i="0" u="none" strike="noStrike" kern="1200" cap="none" spc="0" normalizeH="0" baseline="0" noProof="0" dirty="0">
                        <a:ln>
                          <a:noFill/>
                        </a:ln>
                        <a:solidFill>
                          <a:prstClr val="white"/>
                        </a:solidFill>
                        <a:effectLst>
                          <a:glow rad="127000">
                            <a:srgbClr val="FFFF00"/>
                          </a:glow>
                        </a:effectLst>
                        <a:uLnTx/>
                        <a:uFillTx/>
                        <a:latin typeface="Franklin Gothic Demi Cond" panose="020B07060304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a:t>
                      </a:r>
                      <a:r>
                        <a:rPr lang="en-CA" sz="2000" dirty="0">
                          <a:solidFill>
                            <a:srgbClr val="FF00FF"/>
                          </a:solidFill>
                        </a:rPr>
                        <a:t>Morrow from</a:t>
                      </a:r>
                      <a:br>
                        <a:rPr lang="en-CA" sz="2000" dirty="0">
                          <a:solidFill>
                            <a:srgbClr val="FF00FF"/>
                          </a:solidFill>
                        </a:rPr>
                      </a:br>
                      <a:r>
                        <a:rPr lang="en-CA" sz="2000" dirty="0">
                          <a:solidFill>
                            <a:srgbClr val="FF00FF"/>
                          </a:solidFill>
                        </a:rPr>
                        <a:t>  last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algn="ctr"/>
                      <a:r>
                        <a:rPr lang="en-CA" sz="2300" dirty="0">
                          <a:solidFill>
                            <a:srgbClr val="BF07C3"/>
                          </a:solidFill>
                        </a:rPr>
                        <a:t>A 3</a:t>
                      </a:r>
                      <a:r>
                        <a:rPr lang="en-CA" sz="2300" baseline="30000" dirty="0">
                          <a:solidFill>
                            <a:srgbClr val="BF07C3"/>
                          </a:solidFill>
                        </a:rPr>
                        <a:t>rd</a:t>
                      </a:r>
                      <a:r>
                        <a:rPr lang="en-CA" sz="2300" dirty="0">
                          <a:solidFill>
                            <a:srgbClr val="BF07C3"/>
                          </a:solidFill>
                        </a:rPr>
                        <a:t>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16621" y="1616358"/>
            <a:ext cx="0" cy="3491353"/>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3B66CFA6-26DA-4922-A391-CFF6C9C996CC}"/>
              </a:ext>
            </a:extLst>
          </p:cNvPr>
          <p:cNvSpPr/>
          <p:nvPr/>
        </p:nvSpPr>
        <p:spPr>
          <a:xfrm>
            <a:off x="36464" y="1283849"/>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15" name="Rectangle 14">
            <a:extLst>
              <a:ext uri="{FF2B5EF4-FFF2-40B4-BE49-F238E27FC236}">
                <a16:creationId xmlns:a16="http://schemas.microsoft.com/office/drawing/2014/main" xmlns="" id="{A7821731-B6C9-411F-92D7-A4EF33663FAD}"/>
              </a:ext>
            </a:extLst>
          </p:cNvPr>
          <p:cNvSpPr/>
          <p:nvPr/>
        </p:nvSpPr>
        <p:spPr>
          <a:xfrm>
            <a:off x="3592513" y="3624887"/>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16" name="Rectangle 15">
            <a:extLst>
              <a:ext uri="{FF2B5EF4-FFF2-40B4-BE49-F238E27FC236}">
                <a16:creationId xmlns:a16="http://schemas.microsoft.com/office/drawing/2014/main" xmlns="" id="{018A4837-75FE-4028-8469-1E0F48BCFD69}"/>
              </a:ext>
            </a:extLst>
          </p:cNvPr>
          <p:cNvSpPr/>
          <p:nvPr/>
        </p:nvSpPr>
        <p:spPr>
          <a:xfrm>
            <a:off x="7500362" y="3624886"/>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Oval 25">
            <a:extLst>
              <a:ext uri="{FF2B5EF4-FFF2-40B4-BE49-F238E27FC236}">
                <a16:creationId xmlns:a16="http://schemas.microsoft.com/office/drawing/2014/main" xmlns="" id="{78050C82-2BF5-433E-8E6B-CF824F0973F9}"/>
              </a:ext>
            </a:extLst>
          </p:cNvPr>
          <p:cNvSpPr/>
          <p:nvPr/>
        </p:nvSpPr>
        <p:spPr>
          <a:xfrm>
            <a:off x="1770004" y="345439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03246FD8-9DBB-4377-A009-75E144CBC3A0}"/>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5E223818-BB9F-43BC-82EC-3BC671522F8E}"/>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0" name="Right Brace 29">
            <a:extLst>
              <a:ext uri="{FF2B5EF4-FFF2-40B4-BE49-F238E27FC236}">
                <a16:creationId xmlns:a16="http://schemas.microsoft.com/office/drawing/2014/main" xmlns="" id="{7E0EF5E4-3B6E-4929-B580-9472156C94B3}"/>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594664ED-2754-430F-B7E5-3426BBB9867B}"/>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945920"/>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5 </a:t>
            </a:r>
            <a:r>
              <a:rPr lang="en-CA" b="1" u="sng" dirty="0">
                <a:solidFill>
                  <a:schemeClr val="accent1">
                    <a:lumMod val="60000"/>
                    <a:lumOff val="40000"/>
                  </a:schemeClr>
                </a:solidFill>
              </a:rPr>
              <a:t>D</a:t>
            </a:r>
            <a:r>
              <a:rPr lang="en-CA" b="1" dirty="0">
                <a:solidFill>
                  <a:schemeClr val="bg1"/>
                </a:solidFill>
              </a:rPr>
              <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 </a:t>
            </a:r>
          </a:p>
        </p:txBody>
      </p:sp>
      <p:sp>
        <p:nvSpPr>
          <p:cNvPr id="6" name="Rectangle 5">
            <a:extLst>
              <a:ext uri="{FF2B5EF4-FFF2-40B4-BE49-F238E27FC236}">
                <a16:creationId xmlns:a16="http://schemas.microsoft.com/office/drawing/2014/main" xmlns="" id="{A27FB1E2-A6CC-42FA-AEB1-4AD08026E539}"/>
              </a:ext>
            </a:extLst>
          </p:cNvPr>
          <p:cNvSpPr/>
          <p:nvPr/>
        </p:nvSpPr>
        <p:spPr>
          <a:xfrm>
            <a:off x="6200168" y="4404970"/>
            <a:ext cx="1802808" cy="6632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prstClr val="black"/>
                </a:solidFill>
                <a:effectLst>
                  <a:glow rad="127000">
                    <a:srgbClr val="FFFF00"/>
                  </a:glow>
                </a:effectLst>
              </a:rPr>
              <a:t>Dagon rests peacefully?</a:t>
            </a:r>
            <a:endParaRPr lang="en-CA" dirty="0"/>
          </a:p>
        </p:txBody>
      </p:sp>
      <p:pic>
        <p:nvPicPr>
          <p:cNvPr id="40" name="Picture 11" descr="C:\Users\Rae\Desktop\Art on Desktop\white man clip art\yellow-blue smiley faces\Smiley Decision Questions png.png">
            <a:extLst>
              <a:ext uri="{FF2B5EF4-FFF2-40B4-BE49-F238E27FC236}">
                <a16:creationId xmlns:a16="http://schemas.microsoft.com/office/drawing/2014/main" xmlns="" id="{62B5AF32-E6FE-40D4-9C3D-FD0D9784D7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504533" y="1853963"/>
            <a:ext cx="1400034" cy="15750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57395A64-4086-4174-A21F-F76D7135FCF1}"/>
              </a:ext>
            </a:extLst>
          </p:cNvPr>
          <p:cNvSpPr/>
          <p:nvPr/>
        </p:nvSpPr>
        <p:spPr>
          <a:xfrm>
            <a:off x="2146922" y="428556"/>
            <a:ext cx="9702572" cy="2529198"/>
          </a:xfrm>
          <a:prstGeom prst="rect">
            <a:avLst/>
          </a:prstGeom>
          <a:noFill/>
          <a:ln w="57150">
            <a:solidFill>
              <a:srgbClr val="9966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dirty="0">
                <a:solidFill>
                  <a:srgbClr val="996633"/>
                </a:solidFill>
              </a:rPr>
              <a:t>Does the Hebrew word </a:t>
            </a:r>
            <a:r>
              <a:rPr lang="en-CA" sz="3200" b="1" dirty="0">
                <a:solidFill>
                  <a:schemeClr val="bg1"/>
                </a:solidFill>
              </a:rPr>
              <a:t>“</a:t>
            </a:r>
            <a:r>
              <a:rPr lang="en-CA" sz="3200" b="1" dirty="0" err="1">
                <a:solidFill>
                  <a:schemeClr val="bg1"/>
                </a:solidFill>
              </a:rPr>
              <a:t>Ereb</a:t>
            </a:r>
            <a:r>
              <a:rPr lang="en-CA" sz="3200" b="1" dirty="0">
                <a:solidFill>
                  <a:schemeClr val="bg1"/>
                </a:solidFill>
              </a:rPr>
              <a:t>” (START OF THE SUNSET THEORY CYCLE)</a:t>
            </a:r>
            <a:r>
              <a:rPr lang="en-CA" sz="3200" dirty="0">
                <a:solidFill>
                  <a:schemeClr val="bg1"/>
                </a:solidFill>
              </a:rPr>
              <a:t>,</a:t>
            </a:r>
            <a:r>
              <a:rPr lang="en-CA" sz="3200" b="1" dirty="0">
                <a:solidFill>
                  <a:schemeClr val="bg1"/>
                </a:solidFill>
              </a:rPr>
              <a:t> </a:t>
            </a:r>
            <a:r>
              <a:rPr lang="en-CA" sz="3200" dirty="0">
                <a:solidFill>
                  <a:srgbClr val="996633"/>
                </a:solidFill>
              </a:rPr>
              <a:t>appear anywhere near the discovery of Dagon face down on the </a:t>
            </a:r>
            <a:br>
              <a:rPr lang="en-CA" sz="3200" dirty="0">
                <a:solidFill>
                  <a:srgbClr val="996633"/>
                </a:solidFill>
              </a:rPr>
            </a:br>
            <a:r>
              <a:rPr lang="en-CA" sz="3200" b="1" u="sng" dirty="0">
                <a:solidFill>
                  <a:schemeClr val="bg1"/>
                </a:solidFill>
              </a:rPr>
              <a:t>FIRST</a:t>
            </a:r>
            <a:r>
              <a:rPr lang="en-CA" sz="3200" b="1" dirty="0">
                <a:solidFill>
                  <a:schemeClr val="bg1"/>
                </a:solidFill>
              </a:rPr>
              <a:t> or </a:t>
            </a:r>
            <a:r>
              <a:rPr lang="en-CA" sz="3200" b="1" u="sng" dirty="0">
                <a:solidFill>
                  <a:schemeClr val="bg1"/>
                </a:solidFill>
              </a:rPr>
              <a:t>SECOND</a:t>
            </a:r>
            <a:r>
              <a:rPr lang="en-CA" sz="3200" b="1" dirty="0">
                <a:solidFill>
                  <a:schemeClr val="bg1"/>
                </a:solidFill>
              </a:rPr>
              <a:t> EXPOSURE? </a:t>
            </a:r>
          </a:p>
        </p:txBody>
      </p:sp>
      <p:sp>
        <p:nvSpPr>
          <p:cNvPr id="32" name="Rectangle 31">
            <a:extLst>
              <a:ext uri="{FF2B5EF4-FFF2-40B4-BE49-F238E27FC236}">
                <a16:creationId xmlns:a16="http://schemas.microsoft.com/office/drawing/2014/main" xmlns="" id="{29104897-D38B-4A4B-9F75-C17316D130F8}"/>
              </a:ext>
            </a:extLst>
          </p:cNvPr>
          <p:cNvSpPr/>
          <p:nvPr/>
        </p:nvSpPr>
        <p:spPr>
          <a:xfrm>
            <a:off x="883304" y="5602729"/>
            <a:ext cx="10568268" cy="852993"/>
          </a:xfrm>
          <a:prstGeom prst="rect">
            <a:avLst/>
          </a:prstGeom>
          <a:noFill/>
          <a:ln w="57150">
            <a:solidFill>
              <a:srgbClr val="99663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solidFill>
                  <a:schemeClr val="bg1"/>
                </a:solidFill>
              </a:rPr>
              <a:t>Does</a:t>
            </a:r>
            <a:r>
              <a:rPr lang="en-CA" sz="3200" dirty="0">
                <a:solidFill>
                  <a:srgbClr val="996633"/>
                </a:solidFill>
              </a:rPr>
              <a:t> </a:t>
            </a:r>
            <a:r>
              <a:rPr lang="en-CA" sz="3200" b="1" dirty="0">
                <a:solidFill>
                  <a:schemeClr val="bg1"/>
                </a:solidFill>
                <a:effectLst>
                  <a:glow rad="127000">
                    <a:srgbClr val="FF9933"/>
                  </a:glow>
                </a:effectLst>
              </a:rPr>
              <a:t>“</a:t>
            </a:r>
            <a:r>
              <a:rPr lang="en-CA" sz="3200" b="1" u="sng" dirty="0" err="1">
                <a:solidFill>
                  <a:schemeClr val="bg1"/>
                </a:solidFill>
                <a:effectLst>
                  <a:glow rad="127000">
                    <a:srgbClr val="FF9933"/>
                  </a:glow>
                </a:effectLst>
              </a:rPr>
              <a:t>Ereb</a:t>
            </a:r>
            <a:r>
              <a:rPr lang="en-CA" sz="3200" b="1" dirty="0">
                <a:solidFill>
                  <a:schemeClr val="bg1"/>
                </a:solidFill>
                <a:effectLst>
                  <a:glow rad="127000">
                    <a:srgbClr val="FF9933"/>
                  </a:glow>
                </a:effectLst>
              </a:rPr>
              <a:t>” </a:t>
            </a:r>
            <a:r>
              <a:rPr lang="en-CA" sz="2400" dirty="0">
                <a:solidFill>
                  <a:schemeClr val="bg1"/>
                </a:solidFill>
              </a:rPr>
              <a:t>(evening) </a:t>
            </a:r>
            <a:r>
              <a:rPr lang="en-CA" sz="3200" b="1" u="sng" dirty="0">
                <a:solidFill>
                  <a:schemeClr val="bg1"/>
                </a:solidFill>
              </a:rPr>
              <a:t>actuall</a:t>
            </a:r>
            <a:r>
              <a:rPr lang="en-CA" sz="3200" b="1" dirty="0">
                <a:solidFill>
                  <a:schemeClr val="bg1"/>
                </a:solidFill>
              </a:rPr>
              <a:t>y </a:t>
            </a:r>
            <a:r>
              <a:rPr lang="en-CA" sz="3200" b="1" u="sng" dirty="0">
                <a:solidFill>
                  <a:schemeClr val="bg1"/>
                </a:solidFill>
              </a:rPr>
              <a:t>surface</a:t>
            </a:r>
            <a:r>
              <a:rPr lang="en-CA" sz="3200" b="1" dirty="0">
                <a:solidFill>
                  <a:schemeClr val="bg1"/>
                </a:solidFill>
              </a:rPr>
              <a:t> in 1 Samuel 5?</a:t>
            </a:r>
          </a:p>
        </p:txBody>
      </p:sp>
    </p:spTree>
    <p:extLst>
      <p:ext uri="{BB962C8B-B14F-4D97-AF65-F5344CB8AC3E}">
        <p14:creationId xmlns:p14="http://schemas.microsoft.com/office/powerpoint/2010/main" val="52404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fltVal val="0"/>
                                          </p:val>
                                        </p:tav>
                                        <p:tav tm="100000">
                                          <p:val>
                                            <p:strVal val="#ppt_w"/>
                                          </p:val>
                                        </p:tav>
                                      </p:tavLst>
                                    </p:anim>
                                    <p:anim calcmode="lin" valueType="num">
                                      <p:cBhvr>
                                        <p:cTn id="15" dur="1000" fill="hold"/>
                                        <p:tgtEl>
                                          <p:spTgt spid="32"/>
                                        </p:tgtEl>
                                        <p:attrNameLst>
                                          <p:attrName>ppt_h</p:attrName>
                                        </p:attrNameLst>
                                      </p:cBhvr>
                                      <p:tavLst>
                                        <p:tav tm="0">
                                          <p:val>
                                            <p:fltVal val="0"/>
                                          </p:val>
                                        </p:tav>
                                        <p:tav tm="100000">
                                          <p:val>
                                            <p:strVal val="#ppt_h"/>
                                          </p:val>
                                        </p:tav>
                                      </p:tavLst>
                                    </p:anim>
                                    <p:anim calcmode="lin" valueType="num">
                                      <p:cBhvr>
                                        <p:cTn id="16" dur="1000" fill="hold"/>
                                        <p:tgtEl>
                                          <p:spTgt spid="32"/>
                                        </p:tgtEl>
                                        <p:attrNameLst>
                                          <p:attrName>style.rotation</p:attrName>
                                        </p:attrNameLst>
                                      </p:cBhvr>
                                      <p:tavLst>
                                        <p:tav tm="0">
                                          <p:val>
                                            <p:fltVal val="90"/>
                                          </p:val>
                                        </p:tav>
                                        <p:tav tm="100000">
                                          <p:val>
                                            <p:fltVal val="0"/>
                                          </p:val>
                                        </p:tav>
                                      </p:tavLst>
                                    </p:anim>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47</a:t>
            </a:fld>
            <a:endParaRPr lang="en-US" sz="1200" dirty="0">
              <a:solidFill>
                <a:schemeClr val="bg1"/>
              </a:solidFill>
            </a:endParaRPr>
          </a:p>
        </p:txBody>
      </p:sp>
      <p:sp>
        <p:nvSpPr>
          <p:cNvPr id="2" name="Cloud 1">
            <a:extLst>
              <a:ext uri="{FF2B5EF4-FFF2-40B4-BE49-F238E27FC236}">
                <a16:creationId xmlns:a16="http://schemas.microsoft.com/office/drawing/2014/main" xmlns="" id="{1927BB15-3AC7-4AE0-8502-B0E4ECA4EEB2}"/>
              </a:ext>
            </a:extLst>
          </p:cNvPr>
          <p:cNvSpPr/>
          <p:nvPr/>
        </p:nvSpPr>
        <p:spPr>
          <a:xfrm>
            <a:off x="960583" y="505326"/>
            <a:ext cx="10228786" cy="5793874"/>
          </a:xfrm>
          <a:prstGeom prst="cloud">
            <a:avLst/>
          </a:prstGeom>
          <a:solidFill>
            <a:schemeClr val="accent3">
              <a:lumMod val="60000"/>
              <a:lumOff val="40000"/>
            </a:schemeClr>
          </a:solidFill>
          <a:ln w="203200">
            <a:solidFill>
              <a:schemeClr val="accent6">
                <a:lumMod val="75000"/>
              </a:schemeClr>
            </a:solidFill>
          </a:ln>
          <a:effectLst>
            <a:glow rad="533400">
              <a:srgbClr val="7030A0"/>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dirty="0">
                <a:ln>
                  <a:solidFill>
                    <a:srgbClr val="0000FF"/>
                  </a:solidFill>
                </a:ln>
                <a:latin typeface="Cooper Black" panose="0208090404030B020404" pitchFamily="18" charset="0"/>
              </a:rPr>
              <a:t>In the very next verse: Please note the </a:t>
            </a:r>
            <a:r>
              <a:rPr lang="en-CA" sz="3600" dirty="0">
                <a:ln>
                  <a:solidFill>
                    <a:srgbClr val="0000FF"/>
                  </a:solidFill>
                </a:ln>
                <a:solidFill>
                  <a:schemeClr val="accent1">
                    <a:lumMod val="60000"/>
                    <a:lumOff val="40000"/>
                  </a:schemeClr>
                </a:solidFill>
                <a:latin typeface="Cooper Black" panose="0208090404030B020404" pitchFamily="18" charset="0"/>
              </a:rPr>
              <a:t>REPEATED</a:t>
            </a:r>
            <a:r>
              <a:rPr lang="en-CA" sz="3600" dirty="0">
                <a:ln>
                  <a:solidFill>
                    <a:srgbClr val="0000FF"/>
                  </a:solidFill>
                </a:ln>
                <a:latin typeface="Cooper Black" panose="0208090404030B020404" pitchFamily="18" charset="0"/>
              </a:rPr>
              <a:t> words, and </a:t>
            </a:r>
            <a:r>
              <a:rPr lang="en-CA" sz="3600" dirty="0">
                <a:ln>
                  <a:solidFill>
                    <a:srgbClr val="0000FF"/>
                  </a:solidFill>
                </a:ln>
                <a:solidFill>
                  <a:sysClr val="windowText" lastClr="000000"/>
                </a:solidFill>
                <a:latin typeface="Cooper Black" panose="0208090404030B020404" pitchFamily="18" charset="0"/>
              </a:rPr>
              <a:t>most important, the </a:t>
            </a:r>
            <a:r>
              <a:rPr lang="en-CA" sz="3600" u="sng" dirty="0">
                <a:ln>
                  <a:solidFill>
                    <a:srgbClr val="0000FF"/>
                  </a:solidFill>
                </a:ln>
                <a:solidFill>
                  <a:sysClr val="windowText" lastClr="000000"/>
                </a:solidFill>
                <a:latin typeface="Cooper Black" panose="0208090404030B020404" pitchFamily="18" charset="0"/>
              </a:rPr>
              <a:t>addition</a:t>
            </a:r>
            <a:r>
              <a:rPr lang="en-CA" sz="3600" dirty="0">
                <a:ln>
                  <a:solidFill>
                    <a:srgbClr val="0000FF"/>
                  </a:solidFill>
                </a:ln>
                <a:solidFill>
                  <a:sysClr val="windowText" lastClr="000000"/>
                </a:solidFill>
                <a:latin typeface="Cooper Black" panose="0208090404030B020404" pitchFamily="18" charset="0"/>
              </a:rPr>
              <a:t> </a:t>
            </a:r>
            <a:br>
              <a:rPr lang="en-CA" sz="3600" dirty="0">
                <a:ln>
                  <a:solidFill>
                    <a:srgbClr val="0000FF"/>
                  </a:solidFill>
                </a:ln>
                <a:solidFill>
                  <a:sysClr val="windowText" lastClr="000000"/>
                </a:solidFill>
                <a:latin typeface="Cooper Black" panose="0208090404030B020404" pitchFamily="18" charset="0"/>
              </a:rPr>
            </a:br>
            <a:r>
              <a:rPr lang="en-CA" sz="3600" dirty="0">
                <a:ln>
                  <a:solidFill>
                    <a:srgbClr val="0000FF"/>
                  </a:solidFill>
                </a:ln>
                <a:latin typeface="Cooper Black" panose="0208090404030B020404" pitchFamily="18" charset="0"/>
              </a:rPr>
              <a:t>of a </a:t>
            </a:r>
            <a:r>
              <a:rPr lang="en-CA" sz="3600" u="sng" dirty="0">
                <a:ln w="28575">
                  <a:solidFill>
                    <a:srgbClr val="BF07C3"/>
                  </a:solidFill>
                </a:ln>
                <a:solidFill>
                  <a:srgbClr val="FFFF00"/>
                </a:solidFill>
                <a:latin typeface="Cooper Black" panose="0208090404030B020404" pitchFamily="18" charset="0"/>
              </a:rPr>
              <a:t>HIGHLY EXACTING </a:t>
            </a:r>
            <a:r>
              <a:rPr lang="en-CA" sz="3600" dirty="0">
                <a:ln w="28575">
                  <a:solidFill>
                    <a:srgbClr val="BF07C3"/>
                  </a:solidFill>
                </a:ln>
                <a:solidFill>
                  <a:srgbClr val="FFFF00"/>
                </a:solidFill>
                <a:latin typeface="Cooper Black" panose="0208090404030B020404" pitchFamily="18" charset="0"/>
              </a:rPr>
              <a:t/>
            </a:r>
            <a:br>
              <a:rPr lang="en-CA" sz="3600" dirty="0">
                <a:ln w="28575">
                  <a:solidFill>
                    <a:srgbClr val="BF07C3"/>
                  </a:solidFill>
                </a:ln>
                <a:solidFill>
                  <a:srgbClr val="FFFF00"/>
                </a:solidFill>
                <a:latin typeface="Cooper Black" panose="0208090404030B020404" pitchFamily="18" charset="0"/>
              </a:rPr>
            </a:br>
            <a:r>
              <a:rPr lang="en-CA" sz="3600" dirty="0">
                <a:ln>
                  <a:solidFill>
                    <a:srgbClr val="0000FF"/>
                  </a:solidFill>
                </a:ln>
                <a:solidFill>
                  <a:srgbClr val="FFFF00"/>
                </a:solidFill>
                <a:latin typeface="Cooper Black" panose="0208090404030B020404" pitchFamily="18" charset="0"/>
              </a:rPr>
              <a:t>Hebrew word! </a:t>
            </a:r>
          </a:p>
        </p:txBody>
      </p:sp>
    </p:spTree>
    <p:extLst>
      <p:ext uri="{BB962C8B-B14F-4D97-AF65-F5344CB8AC3E}">
        <p14:creationId xmlns:p14="http://schemas.microsoft.com/office/powerpoint/2010/main" val="2460555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702188" y="6455149"/>
            <a:ext cx="535709" cy="402851"/>
          </a:xfrm>
        </p:spPr>
        <p:txBody>
          <a:bodyPr/>
          <a:lstStyle/>
          <a:p>
            <a:fld id="{D57F1E4F-1CFF-5643-939E-217C01CDF565}" type="slidenum">
              <a:rPr lang="en-US" sz="1400" smtClean="0">
                <a:solidFill>
                  <a:schemeClr val="bg1"/>
                </a:solidFill>
              </a:rPr>
              <a:pPr/>
              <a:t>48</a:t>
            </a:fld>
            <a:endParaRPr lang="en-US" sz="1400" dirty="0">
              <a:solidFill>
                <a:schemeClr val="bg1"/>
              </a:solidFill>
            </a:endParaRPr>
          </a:p>
        </p:txBody>
      </p:sp>
      <p:graphicFrame>
        <p:nvGraphicFramePr>
          <p:cNvPr id="3" name="Table 2">
            <a:extLst>
              <a:ext uri="{FF2B5EF4-FFF2-40B4-BE49-F238E27FC236}">
                <a16:creationId xmlns:a16="http://schemas.microsoft.com/office/drawing/2014/main" xmlns="" id="{3522A04F-FDBC-47D4-AAE2-D2C68D468B5D}"/>
              </a:ext>
            </a:extLst>
          </p:cNvPr>
          <p:cNvGraphicFramePr>
            <a:graphicFrameLocks noGrp="1"/>
          </p:cNvGraphicFramePr>
          <p:nvPr>
            <p:extLst>
              <p:ext uri="{D42A27DB-BD31-4B8C-83A1-F6EECF244321}">
                <p14:modId xmlns:p14="http://schemas.microsoft.com/office/powerpoint/2010/main" val="3880204140"/>
              </p:ext>
            </p:extLst>
          </p:nvPr>
        </p:nvGraphicFramePr>
        <p:xfrm>
          <a:off x="216621" y="4358792"/>
          <a:ext cx="11831784" cy="748917"/>
        </p:xfrm>
        <a:graphic>
          <a:graphicData uri="http://schemas.openxmlformats.org/drawingml/2006/table">
            <a:tbl>
              <a:tblPr firstRow="1" bandRow="1">
                <a:tableStyleId>{5C22544A-7EE6-4342-B048-85BDC9FD1C3A}</a:tableStyleId>
              </a:tblPr>
              <a:tblGrid>
                <a:gridCol w="1971964">
                  <a:extLst>
                    <a:ext uri="{9D8B030D-6E8A-4147-A177-3AD203B41FA5}">
                      <a16:colId xmlns:a16="http://schemas.microsoft.com/office/drawing/2014/main" xmlns="" val="2735589826"/>
                    </a:ext>
                  </a:extLst>
                </a:gridCol>
                <a:gridCol w="1971964">
                  <a:extLst>
                    <a:ext uri="{9D8B030D-6E8A-4147-A177-3AD203B41FA5}">
                      <a16:colId xmlns:a16="http://schemas.microsoft.com/office/drawing/2014/main" xmlns="" val="2633787108"/>
                    </a:ext>
                  </a:extLst>
                </a:gridCol>
                <a:gridCol w="1971964">
                  <a:extLst>
                    <a:ext uri="{9D8B030D-6E8A-4147-A177-3AD203B41FA5}">
                      <a16:colId xmlns:a16="http://schemas.microsoft.com/office/drawing/2014/main" xmlns="" val="3682143810"/>
                    </a:ext>
                  </a:extLst>
                </a:gridCol>
                <a:gridCol w="1971964">
                  <a:extLst>
                    <a:ext uri="{9D8B030D-6E8A-4147-A177-3AD203B41FA5}">
                      <a16:colId xmlns:a16="http://schemas.microsoft.com/office/drawing/2014/main" xmlns="" val="3372085883"/>
                    </a:ext>
                  </a:extLst>
                </a:gridCol>
                <a:gridCol w="1971964">
                  <a:extLst>
                    <a:ext uri="{9D8B030D-6E8A-4147-A177-3AD203B41FA5}">
                      <a16:colId xmlns:a16="http://schemas.microsoft.com/office/drawing/2014/main" xmlns="" val="969750060"/>
                    </a:ext>
                  </a:extLst>
                </a:gridCol>
                <a:gridCol w="1971964">
                  <a:extLst>
                    <a:ext uri="{9D8B030D-6E8A-4147-A177-3AD203B41FA5}">
                      <a16:colId xmlns:a16="http://schemas.microsoft.com/office/drawing/2014/main" xmlns="" val="2990438302"/>
                    </a:ext>
                  </a:extLst>
                </a:gridCol>
              </a:tblGrid>
              <a:tr h="748917">
                <a:tc>
                  <a:txBody>
                    <a:bodyPr/>
                    <a:lstStyle/>
                    <a:p>
                      <a:r>
                        <a:rPr lang="en-CA" dirty="0"/>
                        <a:t>   Night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r>
                        <a:rPr lang="en-CA" dirty="0"/>
                        <a:t>   </a:t>
                      </a:r>
                      <a:r>
                        <a:rPr lang="en-CA" sz="2000" dirty="0">
                          <a:solidFill>
                            <a:srgbClr val="FF0000"/>
                          </a:solidFill>
                        </a:rPr>
                        <a:t>Light Season</a:t>
                      </a:r>
                      <a:br>
                        <a:rPr lang="en-CA" sz="2000" dirty="0">
                          <a:solidFill>
                            <a:srgbClr val="FF0000"/>
                          </a:solidFill>
                        </a:rPr>
                      </a:br>
                      <a:r>
                        <a:rPr lang="en-CA" sz="2000" dirty="0">
                          <a:solidFill>
                            <a:srgbClr val="FF0000"/>
                          </a:solidFill>
                        </a:rPr>
                        <a:t>   of </a:t>
                      </a:r>
                      <a:r>
                        <a:rPr lang="en-CA" sz="2000" u="sng" dirty="0">
                          <a:solidFill>
                            <a:srgbClr val="FF0000"/>
                          </a:solidFill>
                        </a:rPr>
                        <a:t>2</a:t>
                      </a:r>
                      <a:r>
                        <a:rPr lang="en-CA" sz="2000" u="sng" baseline="30000" dirty="0">
                          <a:solidFill>
                            <a:srgbClr val="FF0000"/>
                          </a:solidFill>
                        </a:rPr>
                        <a:t>nd</a:t>
                      </a:r>
                      <a:r>
                        <a:rPr lang="en-CA" sz="2000" dirty="0">
                          <a:solidFill>
                            <a:srgbClr val="FF0000"/>
                          </a:solidFill>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New Cycle</a:t>
                      </a:r>
                      <a:br>
                        <a:rPr lang="en-CA" dirty="0"/>
                      </a:br>
                      <a:r>
                        <a:rPr lang="en-CA" dirty="0"/>
                        <a:t>   (the 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  </a:t>
                      </a:r>
                      <a:endParaRPr kumimoji="0" lang="en-CA" sz="2000" b="0" i="0" u="none" strike="noStrike" kern="1200" cap="none" spc="0" normalizeH="0" baseline="0" noProof="0" dirty="0">
                        <a:ln>
                          <a:noFill/>
                        </a:ln>
                        <a:solidFill>
                          <a:prstClr val="white"/>
                        </a:solidFill>
                        <a:effectLst>
                          <a:glow rad="127000">
                            <a:srgbClr val="FFFF00"/>
                          </a:glow>
                        </a:effectLst>
                        <a:uLnTx/>
                        <a:uFillTx/>
                        <a:latin typeface="Franklin Gothic Demi Cond" panose="020B07060304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tc>
                  <a:txBody>
                    <a:bodyPr/>
                    <a:lstStyle/>
                    <a:p>
                      <a:pPr algn="ctr"/>
                      <a:r>
                        <a:rPr lang="en-CA" dirty="0"/>
                        <a:t>  </a:t>
                      </a:r>
                      <a:r>
                        <a:rPr lang="en-CA" sz="2000" dirty="0">
                          <a:solidFill>
                            <a:srgbClr val="FF00FF"/>
                          </a:solidFill>
                        </a:rPr>
                        <a:t>Morrow from</a:t>
                      </a:r>
                      <a:br>
                        <a:rPr lang="en-CA" sz="2000" dirty="0">
                          <a:solidFill>
                            <a:srgbClr val="FF00FF"/>
                          </a:solidFill>
                        </a:rPr>
                      </a:br>
                      <a:r>
                        <a:rPr lang="en-CA" sz="2000" dirty="0">
                          <a:solidFill>
                            <a:srgbClr val="FF00FF"/>
                          </a:solidFill>
                        </a:rPr>
                        <a:t>  last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lumMod val="20000"/>
                        <a:lumOff val="80000"/>
                      </a:schemeClr>
                    </a:solidFill>
                  </a:tcPr>
                </a:tc>
                <a:extLst>
                  <a:ext uri="{0D108BD9-81ED-4DB2-BD59-A6C34878D82A}">
                    <a16:rowId xmlns:a16="http://schemas.microsoft.com/office/drawing/2014/main" xmlns="" val="2610464981"/>
                  </a:ext>
                </a:extLst>
              </a:tr>
            </a:tbl>
          </a:graphicData>
        </a:graphic>
      </p:graphicFrame>
      <p:cxnSp>
        <p:nvCxnSpPr>
          <p:cNvPr id="5" name="Straight Connector 4">
            <a:extLst>
              <a:ext uri="{FF2B5EF4-FFF2-40B4-BE49-F238E27FC236}">
                <a16:creationId xmlns:a16="http://schemas.microsoft.com/office/drawing/2014/main" xmlns="" id="{FBFBE750-AD61-436E-BC22-A98BF3C01EBE}"/>
              </a:ext>
            </a:extLst>
          </p:cNvPr>
          <p:cNvCxnSpPr/>
          <p:nvPr/>
        </p:nvCxnSpPr>
        <p:spPr>
          <a:xfrm flipV="1">
            <a:off x="216621" y="3888510"/>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EBD756-7583-4C60-8E98-8F0ED5646A5D}"/>
              </a:ext>
            </a:extLst>
          </p:cNvPr>
          <p:cNvCxnSpPr/>
          <p:nvPr/>
        </p:nvCxnSpPr>
        <p:spPr>
          <a:xfrm flipV="1">
            <a:off x="4155930" y="3897745"/>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13893A4-C1B2-4910-B04B-ED4B5ACC338A}"/>
              </a:ext>
            </a:extLst>
          </p:cNvPr>
          <p:cNvCxnSpPr>
            <a:cxnSpLocks/>
          </p:cNvCxnSpPr>
          <p:nvPr/>
        </p:nvCxnSpPr>
        <p:spPr>
          <a:xfrm flipV="1">
            <a:off x="216621" y="1616358"/>
            <a:ext cx="0" cy="3491353"/>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1AD2C78-1B75-4706-AC63-1B70BF3460D0}"/>
              </a:ext>
            </a:extLst>
          </p:cNvPr>
          <p:cNvCxnSpPr/>
          <p:nvPr/>
        </p:nvCxnSpPr>
        <p:spPr>
          <a:xfrm flipV="1">
            <a:off x="8109093" y="3888509"/>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5F0D59-7672-41B1-B0BE-52E894DC4F83}"/>
              </a:ext>
            </a:extLst>
          </p:cNvPr>
          <p:cNvCxnSpPr/>
          <p:nvPr/>
        </p:nvCxnSpPr>
        <p:spPr>
          <a:xfrm flipV="1">
            <a:off x="12048405" y="3888508"/>
            <a:ext cx="0" cy="1200727"/>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3B66CFA6-26DA-4922-A391-CFF6C9C996CC}"/>
              </a:ext>
            </a:extLst>
          </p:cNvPr>
          <p:cNvSpPr/>
          <p:nvPr/>
        </p:nvSpPr>
        <p:spPr>
          <a:xfrm>
            <a:off x="36464" y="1283849"/>
            <a:ext cx="1237205"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A</a:t>
            </a:r>
          </a:p>
        </p:txBody>
      </p:sp>
      <p:sp>
        <p:nvSpPr>
          <p:cNvPr id="15" name="Rectangle 14">
            <a:extLst>
              <a:ext uri="{FF2B5EF4-FFF2-40B4-BE49-F238E27FC236}">
                <a16:creationId xmlns:a16="http://schemas.microsoft.com/office/drawing/2014/main" xmlns="" id="{A7821731-B6C9-411F-92D7-A4EF33663FAD}"/>
              </a:ext>
            </a:extLst>
          </p:cNvPr>
          <p:cNvSpPr/>
          <p:nvPr/>
        </p:nvSpPr>
        <p:spPr>
          <a:xfrm>
            <a:off x="3592513" y="3624887"/>
            <a:ext cx="1144084"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B</a:t>
            </a:r>
          </a:p>
        </p:txBody>
      </p:sp>
      <p:sp>
        <p:nvSpPr>
          <p:cNvPr id="16" name="Rectangle 15">
            <a:extLst>
              <a:ext uri="{FF2B5EF4-FFF2-40B4-BE49-F238E27FC236}">
                <a16:creationId xmlns:a16="http://schemas.microsoft.com/office/drawing/2014/main" xmlns="" id="{018A4837-75FE-4028-8469-1E0F48BCFD69}"/>
              </a:ext>
            </a:extLst>
          </p:cNvPr>
          <p:cNvSpPr/>
          <p:nvPr/>
        </p:nvSpPr>
        <p:spPr>
          <a:xfrm>
            <a:off x="7500362" y="3624886"/>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7" name="Rectangle 16">
            <a:extLst>
              <a:ext uri="{FF2B5EF4-FFF2-40B4-BE49-F238E27FC236}">
                <a16:creationId xmlns:a16="http://schemas.microsoft.com/office/drawing/2014/main" xmlns="" id="{88104CBA-C89C-4854-A54E-0EE2C24F7187}"/>
              </a:ext>
            </a:extLst>
          </p:cNvPr>
          <p:cNvSpPr/>
          <p:nvPr/>
        </p:nvSpPr>
        <p:spPr>
          <a:xfrm>
            <a:off x="10947033" y="3624886"/>
            <a:ext cx="1244967"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D</a:t>
            </a:r>
          </a:p>
        </p:txBody>
      </p:sp>
      <p:sp>
        <p:nvSpPr>
          <p:cNvPr id="18" name="Right Brace 17">
            <a:extLst>
              <a:ext uri="{FF2B5EF4-FFF2-40B4-BE49-F238E27FC236}">
                <a16:creationId xmlns:a16="http://schemas.microsoft.com/office/drawing/2014/main" xmlns="" id="{86485F74-C790-4DC5-B2AA-A8346B6BE449}"/>
              </a:ext>
            </a:extLst>
          </p:cNvPr>
          <p:cNvSpPr/>
          <p:nvPr/>
        </p:nvSpPr>
        <p:spPr>
          <a:xfrm rot="5400000" flipH="1">
            <a:off x="1919855" y="2167209"/>
            <a:ext cx="461046" cy="3922117"/>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441169" y="2592666"/>
            <a:ext cx="11120987" cy="603887"/>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endParaRPr lang="en-US" sz="2800" dirty="0">
              <a:solidFill>
                <a:prstClr val="black"/>
              </a:solidFill>
              <a:latin typeface="Georgia" panose="02040502050405020303" pitchFamily="18" charset="0"/>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606206" y="108237"/>
            <a:ext cx="9806447" cy="788704"/>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t>The </a:t>
            </a:r>
            <a:r>
              <a:rPr lang="en-CA" sz="2800" b="1" dirty="0">
                <a:solidFill>
                  <a:srgbClr val="0000FF"/>
                </a:solidFill>
                <a:effectLst>
                  <a:glow rad="76200">
                    <a:schemeClr val="accent6">
                      <a:lumMod val="40000"/>
                      <a:lumOff val="60000"/>
                    </a:schemeClr>
                  </a:glow>
                </a:effectLst>
              </a:rPr>
              <a:t>Divine Assault (</a:t>
            </a:r>
            <a:r>
              <a:rPr lang="en-CA" sz="2800" b="1" dirty="0">
                <a:solidFill>
                  <a:srgbClr val="0000FF"/>
                </a:solidFill>
                <a:effectLst>
                  <a:glow rad="76200">
                    <a:srgbClr val="FFFF00"/>
                  </a:glow>
                </a:effectLst>
              </a:rPr>
              <a:t>#2</a:t>
            </a:r>
            <a:r>
              <a:rPr lang="en-CA" sz="2800" b="1" dirty="0">
                <a:solidFill>
                  <a:srgbClr val="0000FF"/>
                </a:solidFill>
                <a:effectLst>
                  <a:glow rad="76200">
                    <a:schemeClr val="accent6">
                      <a:lumMod val="40000"/>
                      <a:lumOff val="60000"/>
                    </a:schemeClr>
                  </a:glow>
                </a:effectLst>
              </a:rPr>
              <a:t>) </a:t>
            </a:r>
            <a:r>
              <a:rPr lang="en-CA" sz="2800" b="1" dirty="0"/>
              <a:t>on the Philistine’s pagan god.</a:t>
            </a:r>
          </a:p>
        </p:txBody>
      </p:sp>
      <p:sp>
        <p:nvSpPr>
          <p:cNvPr id="4" name="Rectangle 3">
            <a:extLst>
              <a:ext uri="{FF2B5EF4-FFF2-40B4-BE49-F238E27FC236}">
                <a16:creationId xmlns:a16="http://schemas.microsoft.com/office/drawing/2014/main" xmlns="" id="{EAB09E1A-AF8D-4E95-9417-F453EBB9459A}"/>
              </a:ext>
            </a:extLst>
          </p:cNvPr>
          <p:cNvSpPr/>
          <p:nvPr/>
        </p:nvSpPr>
        <p:spPr>
          <a:xfrm>
            <a:off x="3350428" y="1042417"/>
            <a:ext cx="6168086" cy="94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r>
              <a:rPr lang="en-CA" sz="2800" dirty="0">
                <a:solidFill>
                  <a:schemeClr val="bg1"/>
                </a:solidFill>
              </a:rPr>
              <a:t>Did they arise “early” </a:t>
            </a:r>
            <a:r>
              <a:rPr lang="en-CA" sz="2800" u="sng" dirty="0">
                <a:solidFill>
                  <a:schemeClr val="bg1"/>
                </a:solidFill>
              </a:rPr>
              <a:t>after Sunset</a:t>
            </a:r>
            <a:r>
              <a:rPr lang="en-CA" sz="2800" dirty="0">
                <a:solidFill>
                  <a:schemeClr val="bg1"/>
                </a:solidFill>
              </a:rPr>
              <a:t>,</a:t>
            </a:r>
            <a:r>
              <a:rPr lang="en-CA" sz="2800" u="sng" dirty="0">
                <a:solidFill>
                  <a:schemeClr val="bg1"/>
                </a:solidFill>
              </a:rPr>
              <a:t> </a:t>
            </a:r>
            <a:r>
              <a:rPr lang="en-CA" sz="2800" dirty="0">
                <a:solidFill>
                  <a:schemeClr val="bg1"/>
                </a:solidFill>
              </a:rPr>
              <a:t>y</a:t>
            </a:r>
            <a:r>
              <a:rPr lang="en-CA" sz="2800" u="sng" dirty="0">
                <a:solidFill>
                  <a:schemeClr val="bg1"/>
                </a:solidFill>
              </a:rPr>
              <a:t>et 12 hours later at Dawn</a:t>
            </a:r>
            <a:r>
              <a:rPr lang="en-CA" sz="2800" dirty="0">
                <a:solidFill>
                  <a:schemeClr val="bg1"/>
                </a:solidFill>
              </a:rPr>
              <a:t>?</a:t>
            </a:r>
          </a:p>
        </p:txBody>
      </p:sp>
      <p:sp>
        <p:nvSpPr>
          <p:cNvPr id="8" name="Rectangle 7">
            <a:extLst>
              <a:ext uri="{FF2B5EF4-FFF2-40B4-BE49-F238E27FC236}">
                <a16:creationId xmlns:a16="http://schemas.microsoft.com/office/drawing/2014/main" xmlns="" id="{1157AA8B-21C3-4B3F-9309-F68976FD070B}"/>
              </a:ext>
            </a:extLst>
          </p:cNvPr>
          <p:cNvSpPr/>
          <p:nvPr/>
        </p:nvSpPr>
        <p:spPr>
          <a:xfrm>
            <a:off x="9079346" y="2622139"/>
            <a:ext cx="2253238" cy="544940"/>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dirty="0">
                <a:solidFill>
                  <a:srgbClr val="0000FF"/>
                </a:solidFill>
                <a:effectLst>
                  <a:glow rad="292100">
                    <a:srgbClr val="FF9933"/>
                  </a:glow>
                </a:effectLst>
                <a:latin typeface="Cooper Black" panose="0208090404030B020404" pitchFamily="18" charset="0"/>
              </a:rPr>
              <a:t>MORNING,</a:t>
            </a:r>
            <a:endParaRPr lang="en-CA" dirty="0"/>
          </a:p>
        </p:txBody>
      </p:sp>
      <p:sp>
        <p:nvSpPr>
          <p:cNvPr id="13" name="Right Brace 12">
            <a:extLst>
              <a:ext uri="{FF2B5EF4-FFF2-40B4-BE49-F238E27FC236}">
                <a16:creationId xmlns:a16="http://schemas.microsoft.com/office/drawing/2014/main" xmlns="" id="{56A867FE-0C0D-40C5-B2D7-C0FDE8AD5520}"/>
              </a:ext>
            </a:extLst>
          </p:cNvPr>
          <p:cNvSpPr/>
          <p:nvPr/>
        </p:nvSpPr>
        <p:spPr>
          <a:xfrm rot="5400000">
            <a:off x="6734073" y="1579037"/>
            <a:ext cx="748918" cy="3793827"/>
          </a:xfrm>
          <a:prstGeom prst="rightBrace">
            <a:avLst>
              <a:gd name="adj1" fmla="val 109715"/>
              <a:gd name="adj2" fmla="val 53165"/>
            </a:avLst>
          </a:prstGeom>
          <a:solidFill>
            <a:srgbClr val="00CC00"/>
          </a:solidFill>
          <a:ln w="57150">
            <a:solidFill>
              <a:srgbClr val="9966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Oval 25">
            <a:extLst>
              <a:ext uri="{FF2B5EF4-FFF2-40B4-BE49-F238E27FC236}">
                <a16:creationId xmlns:a16="http://schemas.microsoft.com/office/drawing/2014/main" xmlns="" id="{78050C82-2BF5-433E-8E6B-CF824F0973F9}"/>
              </a:ext>
            </a:extLst>
          </p:cNvPr>
          <p:cNvSpPr/>
          <p:nvPr/>
        </p:nvSpPr>
        <p:spPr>
          <a:xfrm>
            <a:off x="1770004" y="345439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7" name="Right Brace 26">
            <a:extLst>
              <a:ext uri="{FF2B5EF4-FFF2-40B4-BE49-F238E27FC236}">
                <a16:creationId xmlns:a16="http://schemas.microsoft.com/office/drawing/2014/main" xmlns="" id="{03246FD8-9DBB-4377-A009-75E144CBC3A0}"/>
              </a:ext>
            </a:extLst>
          </p:cNvPr>
          <p:cNvSpPr/>
          <p:nvPr/>
        </p:nvSpPr>
        <p:spPr>
          <a:xfrm rot="5400000" flipH="1">
            <a:off x="5869275" y="2167209"/>
            <a:ext cx="461046" cy="3922117"/>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xmlns="" id="{5E223818-BB9F-43BC-82EC-3BC671522F8E}"/>
              </a:ext>
            </a:extLst>
          </p:cNvPr>
          <p:cNvSpPr/>
          <p:nvPr/>
        </p:nvSpPr>
        <p:spPr>
          <a:xfrm>
            <a:off x="5755595" y="349634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29" name="Arrow: Curved Down 28">
            <a:extLst>
              <a:ext uri="{FF2B5EF4-FFF2-40B4-BE49-F238E27FC236}">
                <a16:creationId xmlns:a16="http://schemas.microsoft.com/office/drawing/2014/main" xmlns="" id="{AE06E7CD-C52D-4475-8882-0E642D45B383}"/>
              </a:ext>
            </a:extLst>
          </p:cNvPr>
          <p:cNvSpPr/>
          <p:nvPr/>
        </p:nvSpPr>
        <p:spPr>
          <a:xfrm>
            <a:off x="5487927" y="2081874"/>
            <a:ext cx="2967812" cy="664406"/>
          </a:xfrm>
          <a:prstGeom prst="curvedDownArrow">
            <a:avLst>
              <a:gd name="adj1" fmla="val 25000"/>
              <a:gd name="adj2" fmla="val 132043"/>
              <a:gd name="adj3" fmla="val 35359"/>
            </a:avLst>
          </a:prstGeom>
          <a:gradFill flip="none" rotWithShape="1">
            <a:gsLst>
              <a:gs pos="17000">
                <a:schemeClr val="bg1">
                  <a:lumMod val="95000"/>
                  <a:lumOff val="5000"/>
                </a:schemeClr>
              </a:gs>
              <a:gs pos="88000">
                <a:schemeClr val="accent1">
                  <a:lumMod val="45000"/>
                  <a:lumOff val="55000"/>
                </a:schemeClr>
              </a:gs>
              <a:gs pos="58000">
                <a:schemeClr val="tx1">
                  <a:lumMod val="50000"/>
                </a:schemeClr>
              </a:gs>
            </a:gsLst>
            <a:lin ang="0" scaled="1"/>
            <a:tileRect/>
          </a:gradFill>
          <a:ln>
            <a:solidFill>
              <a:srgbClr val="FF9933"/>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Right Brace 29">
            <a:extLst>
              <a:ext uri="{FF2B5EF4-FFF2-40B4-BE49-F238E27FC236}">
                <a16:creationId xmlns:a16="http://schemas.microsoft.com/office/drawing/2014/main" xmlns="" id="{7E0EF5E4-3B6E-4929-B580-9472156C94B3}"/>
              </a:ext>
            </a:extLst>
          </p:cNvPr>
          <p:cNvSpPr/>
          <p:nvPr/>
        </p:nvSpPr>
        <p:spPr>
          <a:xfrm rot="5400000" flipH="1">
            <a:off x="9826086" y="2169711"/>
            <a:ext cx="461046" cy="3922117"/>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594664ED-2754-430F-B7E5-3426BBB9867B}"/>
              </a:ext>
            </a:extLst>
          </p:cNvPr>
          <p:cNvSpPr/>
          <p:nvPr/>
        </p:nvSpPr>
        <p:spPr>
          <a:xfrm>
            <a:off x="9692236" y="3493688"/>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cxnSp>
        <p:nvCxnSpPr>
          <p:cNvPr id="32" name="Straight Arrow Connector 31">
            <a:extLst>
              <a:ext uri="{FF2B5EF4-FFF2-40B4-BE49-F238E27FC236}">
                <a16:creationId xmlns:a16="http://schemas.microsoft.com/office/drawing/2014/main" xmlns="" id="{C1B24B1E-CC3D-4F80-A462-947F36F69CCC}"/>
              </a:ext>
            </a:extLst>
          </p:cNvPr>
          <p:cNvCxnSpPr>
            <a:cxnSpLocks/>
          </p:cNvCxnSpPr>
          <p:nvPr/>
        </p:nvCxnSpPr>
        <p:spPr>
          <a:xfrm flipH="1">
            <a:off x="10069153" y="3233114"/>
            <a:ext cx="805760" cy="1348718"/>
          </a:xfrm>
          <a:prstGeom prst="straightConnector1">
            <a:avLst/>
          </a:prstGeom>
          <a:ln w="174625">
            <a:solidFill>
              <a:srgbClr val="0000FF"/>
            </a:solidFill>
            <a:tailEnd type="triangle"/>
          </a:ln>
          <a:effectLst>
            <a:glow rad="228600">
              <a:schemeClr val="accent1">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xmlns="" id="{867E083E-DCC2-45BF-AB4A-A60490FAC5FF}"/>
              </a:ext>
            </a:extLst>
          </p:cNvPr>
          <p:cNvSpPr/>
          <p:nvPr/>
        </p:nvSpPr>
        <p:spPr>
          <a:xfrm>
            <a:off x="6307575" y="2160114"/>
            <a:ext cx="1017303" cy="461047"/>
          </a:xfrm>
          <a:prstGeom prst="ellipse">
            <a:avLst/>
          </a:prstGeom>
          <a:solidFill>
            <a:srgbClr val="996600"/>
          </a:solidFill>
          <a:ln>
            <a:solidFill>
              <a:srgbClr val="9966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r>
              <a:rPr lang="en-CA" b="1" baseline="30000" dirty="0">
                <a:solidFill>
                  <a:srgbClr val="BF07C3"/>
                </a:solidFill>
                <a:effectLst>
                  <a:glow rad="127000">
                    <a:srgbClr val="FFFF00"/>
                  </a:glow>
                </a:effectLst>
              </a:rPr>
              <a:t>nd</a:t>
            </a:r>
            <a:r>
              <a:rPr lang="en-CA" b="1" dirty="0">
                <a:solidFill>
                  <a:srgbClr val="BF07C3"/>
                </a:solidFill>
                <a:effectLst>
                  <a:glow rad="127000">
                    <a:srgbClr val="FFFF00"/>
                  </a:glow>
                </a:effectLst>
              </a:rPr>
              <a:t> </a:t>
            </a:r>
          </a:p>
        </p:txBody>
      </p:sp>
      <p:sp>
        <p:nvSpPr>
          <p:cNvPr id="37" name="Arrow: Curved Down 36">
            <a:extLst>
              <a:ext uri="{FF2B5EF4-FFF2-40B4-BE49-F238E27FC236}">
                <a16:creationId xmlns:a16="http://schemas.microsoft.com/office/drawing/2014/main" xmlns="" id="{91068F60-4D86-4689-8557-DC68E2129C2A}"/>
              </a:ext>
            </a:extLst>
          </p:cNvPr>
          <p:cNvSpPr/>
          <p:nvPr/>
        </p:nvSpPr>
        <p:spPr>
          <a:xfrm>
            <a:off x="8455739" y="1593209"/>
            <a:ext cx="2153266" cy="1089189"/>
          </a:xfrm>
          <a:prstGeom prst="curvedDownArrow">
            <a:avLst>
              <a:gd name="adj1" fmla="val 25000"/>
              <a:gd name="adj2" fmla="val 132043"/>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glow rad="228600">
              <a:schemeClr val="accent3">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8" name="Speech Bubble: Rectangle with Corners Rounded 37">
            <a:extLst>
              <a:ext uri="{FF2B5EF4-FFF2-40B4-BE49-F238E27FC236}">
                <a16:creationId xmlns:a16="http://schemas.microsoft.com/office/drawing/2014/main" xmlns="" id="{E367C411-567C-4E0F-8E9E-08B6CC00AF3C}"/>
              </a:ext>
            </a:extLst>
          </p:cNvPr>
          <p:cNvSpPr/>
          <p:nvPr/>
        </p:nvSpPr>
        <p:spPr>
          <a:xfrm>
            <a:off x="10540181" y="935040"/>
            <a:ext cx="1533832" cy="1377128"/>
          </a:xfrm>
          <a:prstGeom prst="wedgeRoundRectCallout">
            <a:avLst>
              <a:gd name="adj1" fmla="val -41987"/>
              <a:gd name="adj2" fmla="val 77493"/>
              <a:gd name="adj3" fmla="val 16667"/>
            </a:avLst>
          </a:prstGeom>
          <a:solidFill>
            <a:schemeClr val="bg1"/>
          </a:solidFill>
          <a:ln>
            <a:solidFill>
              <a:srgbClr val="FF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FF00FF"/>
                </a:solidFill>
                <a:effectLst>
                  <a:glow rad="241300">
                    <a:srgbClr val="FFFF00"/>
                  </a:glow>
                </a:effectLst>
              </a:rPr>
              <a:t>Boqer is Dawn!</a:t>
            </a:r>
          </a:p>
        </p:txBody>
      </p:sp>
      <p:sp>
        <p:nvSpPr>
          <p:cNvPr id="33" name="Speech Bubble: Rectangle with Corners Rounded 32">
            <a:extLst>
              <a:ext uri="{FF2B5EF4-FFF2-40B4-BE49-F238E27FC236}">
                <a16:creationId xmlns:a16="http://schemas.microsoft.com/office/drawing/2014/main" xmlns="" id="{54D1F483-1370-4F86-A064-3182BABE1492}"/>
              </a:ext>
            </a:extLst>
          </p:cNvPr>
          <p:cNvSpPr/>
          <p:nvPr/>
        </p:nvSpPr>
        <p:spPr>
          <a:xfrm>
            <a:off x="3520295" y="5273775"/>
            <a:ext cx="2900218" cy="1475987"/>
          </a:xfrm>
          <a:prstGeom prst="wedgeRoundRectCallout">
            <a:avLst>
              <a:gd name="adj1" fmla="val 106815"/>
              <a:gd name="adj2" fmla="val -69847"/>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a:solidFill>
                    <a:sysClr val="windowText" lastClr="000000"/>
                  </a:solidFill>
                </a:ln>
                <a:solidFill>
                  <a:sysClr val="windowText" lastClr="000000"/>
                </a:solidFill>
              </a:rPr>
              <a:t>@ </a:t>
            </a:r>
            <a:r>
              <a:rPr lang="en-CA" sz="2400" b="1" u="sng" dirty="0">
                <a:ln>
                  <a:solidFill>
                    <a:sysClr val="windowText" lastClr="000000"/>
                  </a:solidFill>
                </a:ln>
                <a:solidFill>
                  <a:sysClr val="windowText" lastClr="000000"/>
                </a:solidFill>
              </a:rPr>
              <a:t>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a:t>
            </a:r>
            <a:r>
              <a:rPr lang="en-CA" sz="2400" b="1" dirty="0">
                <a:ln>
                  <a:solidFill>
                    <a:sysClr val="windowText" lastClr="000000"/>
                  </a:solidFill>
                </a:ln>
                <a:solidFill>
                  <a:srgbClr val="006699"/>
                </a:solidFill>
                <a:effectLst>
                  <a:glow rad="127000">
                    <a:srgbClr val="00CC00"/>
                  </a:glow>
                </a:effectLst>
              </a:rPr>
              <a:t>2</a:t>
            </a:r>
            <a:r>
              <a:rPr lang="en-CA" sz="2400" b="1" baseline="30000" dirty="0">
                <a:ln>
                  <a:solidFill>
                    <a:sysClr val="windowText" lastClr="000000"/>
                  </a:solidFill>
                </a:ln>
                <a:solidFill>
                  <a:srgbClr val="006699"/>
                </a:solidFill>
                <a:effectLst>
                  <a:glow rad="127000">
                    <a:srgbClr val="00CC00"/>
                  </a:glow>
                </a:effectLst>
              </a:rPr>
              <a:t>nd</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2000" b="1" dirty="0">
                <a:ln>
                  <a:solidFill>
                    <a:sysClr val="windowText" lastClr="000000"/>
                  </a:solidFill>
                </a:ln>
                <a:solidFill>
                  <a:srgbClr val="006699"/>
                </a:solidFill>
              </a:rPr>
              <a:t> (1 Sam 5:</a:t>
            </a:r>
            <a:r>
              <a:rPr lang="en-CA" sz="2000" b="1" dirty="0">
                <a:ln>
                  <a:solidFill>
                    <a:sysClr val="windowText" lastClr="000000"/>
                  </a:solidFill>
                </a:ln>
                <a:solidFill>
                  <a:srgbClr val="006699"/>
                </a:solidFill>
                <a:effectLst>
                  <a:glow rad="203200">
                    <a:schemeClr val="accent1">
                      <a:lumMod val="40000"/>
                      <a:lumOff val="60000"/>
                    </a:schemeClr>
                  </a:glow>
                </a:effectLst>
              </a:rPr>
              <a:t>4</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945920"/>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6</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 </a:t>
            </a:r>
          </a:p>
        </p:txBody>
      </p:sp>
      <p:sp>
        <p:nvSpPr>
          <p:cNvPr id="35" name="Speech Bubble: Rectangle with Corners Rounded 34">
            <a:extLst>
              <a:ext uri="{FF2B5EF4-FFF2-40B4-BE49-F238E27FC236}">
                <a16:creationId xmlns:a16="http://schemas.microsoft.com/office/drawing/2014/main" xmlns="" id="{9C3221F5-3273-4EC7-8DD1-527736B2A225}"/>
              </a:ext>
            </a:extLst>
          </p:cNvPr>
          <p:cNvSpPr/>
          <p:nvPr/>
        </p:nvSpPr>
        <p:spPr>
          <a:xfrm>
            <a:off x="7246583" y="5509105"/>
            <a:ext cx="4667390" cy="1240655"/>
          </a:xfrm>
          <a:prstGeom prst="wedgeRoundRectCallout">
            <a:avLst>
              <a:gd name="adj1" fmla="val 10751"/>
              <a:gd name="adj2" fmla="val -85101"/>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ln>
                  <a:solidFill>
                    <a:sysClr val="windowText" lastClr="000000"/>
                  </a:solidFill>
                </a:ln>
                <a:solidFill>
                  <a:srgbClr val="006699"/>
                </a:solidFill>
              </a:rPr>
              <a:t>When did they rise? </a:t>
            </a:r>
            <a:br>
              <a:rPr lang="en-CA" sz="2400" b="1" dirty="0">
                <a:ln>
                  <a:solidFill>
                    <a:sysClr val="windowText" lastClr="000000"/>
                  </a:solidFill>
                </a:ln>
                <a:solidFill>
                  <a:srgbClr val="006699"/>
                </a:solidFill>
              </a:rPr>
            </a:br>
            <a:r>
              <a:rPr lang="en-CA" sz="2400" b="1" u="sng" dirty="0">
                <a:ln>
                  <a:solidFill>
                    <a:schemeClr val="bg1"/>
                  </a:solidFill>
                </a:ln>
                <a:solidFill>
                  <a:schemeClr val="bg1"/>
                </a:solidFill>
              </a:rPr>
              <a:t>Earl</a:t>
            </a:r>
            <a:r>
              <a:rPr lang="en-CA" sz="2400" b="1" dirty="0">
                <a:ln>
                  <a:solidFill>
                    <a:schemeClr val="bg1"/>
                  </a:solidFill>
                </a:ln>
                <a:solidFill>
                  <a:schemeClr val="bg1"/>
                </a:solidFill>
              </a:rPr>
              <a:t>y</a:t>
            </a:r>
            <a:r>
              <a:rPr lang="en-CA" sz="2400" b="1" dirty="0">
                <a:ln>
                  <a:solidFill>
                    <a:sysClr val="windowText" lastClr="000000"/>
                  </a:solidFill>
                </a:ln>
                <a:solidFill>
                  <a:srgbClr val="006699"/>
                </a:solidFill>
              </a:rPr>
              <a:t> on the </a:t>
            </a:r>
            <a:r>
              <a:rPr lang="en-CA" sz="2400" b="1" u="sng" dirty="0">
                <a:ln>
                  <a:solidFill>
                    <a:schemeClr val="bg1"/>
                  </a:solidFill>
                </a:ln>
                <a:solidFill>
                  <a:schemeClr val="bg1"/>
                </a:solidFill>
              </a:rPr>
              <a:t>Sunset morrow</a:t>
            </a:r>
            <a:r>
              <a:rPr lang="en-CA" sz="2400" b="1" dirty="0">
                <a:ln>
                  <a:solidFill>
                    <a:schemeClr val="bg1"/>
                  </a:solidFill>
                </a:ln>
                <a:solidFill>
                  <a:schemeClr val="bg1"/>
                </a:solidFill>
              </a:rPr>
              <a:t>, </a:t>
            </a:r>
            <a:r>
              <a:rPr lang="en-CA" sz="2400" b="1" u="sng" dirty="0">
                <a:ln>
                  <a:solidFill>
                    <a:sysClr val="windowText" lastClr="000000"/>
                  </a:solidFill>
                </a:ln>
                <a:solidFill>
                  <a:srgbClr val="FF0000"/>
                </a:solidFill>
                <a:latin typeface="Cooper Black" panose="0208090404030B020404" pitchFamily="18" charset="0"/>
              </a:rPr>
              <a:t>OR</a:t>
            </a:r>
            <a:r>
              <a:rPr lang="en-CA" sz="2400" b="1" dirty="0">
                <a:ln>
                  <a:solidFill>
                    <a:sysClr val="windowText" lastClr="000000"/>
                  </a:solidFill>
                </a:ln>
                <a:solidFill>
                  <a:srgbClr val="006699"/>
                </a:solidFill>
              </a:rPr>
              <a:t> at </a:t>
            </a:r>
            <a:r>
              <a:rPr lang="en-CA" sz="2800" b="1" dirty="0">
                <a:ln w="28575">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Boqer</a:t>
            </a:r>
            <a:r>
              <a:rPr lang="en-CA" sz="2800" b="1" dirty="0">
                <a:ln>
                  <a:solidFill>
                    <a:sysClr val="windowText" lastClr="000000"/>
                  </a:solidFill>
                </a:ln>
                <a:solidFill>
                  <a:schemeClr val="accent1">
                    <a:lumMod val="60000"/>
                    <a:lumOff val="40000"/>
                  </a:schemeClr>
                </a:solidFill>
                <a:latin typeface="Cooper Black" panose="0208090404030B020404" pitchFamily="18" charset="0"/>
              </a:rPr>
              <a:t>/</a:t>
            </a:r>
            <a:r>
              <a:rPr lang="en-CA" sz="2800" b="1" dirty="0">
                <a:ln w="28575">
                  <a:solidFill>
                    <a:srgbClr val="BF07C3"/>
                  </a:solidFill>
                </a:ln>
                <a:solidFill>
                  <a:schemeClr val="accent1">
                    <a:lumMod val="60000"/>
                    <a:lumOff val="40000"/>
                  </a:schemeClr>
                </a:solidFill>
                <a:effectLst>
                  <a:glow rad="127000">
                    <a:srgbClr val="FFFF00"/>
                  </a:glow>
                </a:effectLst>
                <a:latin typeface="Cooper Black" panose="0208090404030B020404" pitchFamily="18" charset="0"/>
              </a:rPr>
              <a:t>Dawn?? </a:t>
            </a:r>
          </a:p>
        </p:txBody>
      </p:sp>
      <p:sp>
        <p:nvSpPr>
          <p:cNvPr id="6" name="Rectangle 5">
            <a:extLst>
              <a:ext uri="{FF2B5EF4-FFF2-40B4-BE49-F238E27FC236}">
                <a16:creationId xmlns:a16="http://schemas.microsoft.com/office/drawing/2014/main" xmlns="" id="{A27FB1E2-A6CC-42FA-AEB1-4AD08026E539}"/>
              </a:ext>
            </a:extLst>
          </p:cNvPr>
          <p:cNvSpPr/>
          <p:nvPr/>
        </p:nvSpPr>
        <p:spPr>
          <a:xfrm>
            <a:off x="6200168" y="4404970"/>
            <a:ext cx="1802808" cy="6632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prstClr val="black"/>
                </a:solidFill>
                <a:effectLst>
                  <a:glow rad="127000">
                    <a:srgbClr val="FFFF00"/>
                  </a:glow>
                </a:effectLst>
              </a:rPr>
              <a:t>Dagon rests peacefully??</a:t>
            </a:r>
            <a:endParaRPr lang="en-CA" dirty="0"/>
          </a:p>
        </p:txBody>
      </p:sp>
      <p:cxnSp>
        <p:nvCxnSpPr>
          <p:cNvPr id="21" name="Straight Arrow Connector 20">
            <a:extLst>
              <a:ext uri="{FF2B5EF4-FFF2-40B4-BE49-F238E27FC236}">
                <a16:creationId xmlns:a16="http://schemas.microsoft.com/office/drawing/2014/main" xmlns="" id="{8A43E729-E96B-4F1F-B244-FA102ADECF86}"/>
              </a:ext>
            </a:extLst>
          </p:cNvPr>
          <p:cNvCxnSpPr>
            <a:cxnSpLocks/>
            <a:stCxn id="13" idx="1"/>
          </p:cNvCxnSpPr>
          <p:nvPr/>
        </p:nvCxnSpPr>
        <p:spPr>
          <a:xfrm>
            <a:off x="6988458" y="3850410"/>
            <a:ext cx="1277450" cy="663269"/>
          </a:xfrm>
          <a:prstGeom prst="straightConnector1">
            <a:avLst/>
          </a:prstGeom>
          <a:ln w="174625">
            <a:solidFill>
              <a:srgbClr val="00CC00"/>
            </a:solidFill>
            <a:tailEnd type="triangle"/>
          </a:ln>
          <a:effectLst>
            <a:glow rad="228600">
              <a:schemeClr val="accent1">
                <a:satMod val="175000"/>
                <a:alpha val="40000"/>
              </a:scheme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pic>
        <p:nvPicPr>
          <p:cNvPr id="39" name="Picture 3" descr="C:\Users\Rae\Desktop\yellow face oooh clear.png">
            <a:extLst>
              <a:ext uri="{FF2B5EF4-FFF2-40B4-BE49-F238E27FC236}">
                <a16:creationId xmlns:a16="http://schemas.microsoft.com/office/drawing/2014/main" xmlns="" id="{ED155DD5-260E-4682-9CEC-0071BF4FEF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46071" y="4059927"/>
            <a:ext cx="1225052" cy="121384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0" name="Picture 11" descr="C:\Users\Rae\Desktop\Art on Desktop\white man clip art\yellow-blue smiley faces\Smiley Decision Questions png.png">
            <a:extLst>
              <a:ext uri="{FF2B5EF4-FFF2-40B4-BE49-F238E27FC236}">
                <a16:creationId xmlns:a16="http://schemas.microsoft.com/office/drawing/2014/main" xmlns="" id="{62B5AF32-E6FE-40D4-9C3D-FD0D9784D7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2003451" y="942407"/>
            <a:ext cx="1400034" cy="15750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9B5C4173-9C1E-49A6-993D-B9F24C1E3E2A}"/>
              </a:ext>
            </a:extLst>
          </p:cNvPr>
          <p:cNvSpPr/>
          <p:nvPr/>
        </p:nvSpPr>
        <p:spPr>
          <a:xfrm>
            <a:off x="278027" y="5273774"/>
            <a:ext cx="2778944" cy="1475987"/>
          </a:xfrm>
          <a:prstGeom prst="wedgeRoundRectCallout">
            <a:avLst>
              <a:gd name="adj1" fmla="val 87887"/>
              <a:gd name="adj2" fmla="val -72412"/>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a:solidFill>
                    <a:sysClr val="windowText" lastClr="000000"/>
                  </a:solidFill>
                </a:ln>
                <a:solidFill>
                  <a:sysClr val="windowText" lastClr="000000"/>
                </a:solidFill>
              </a:rPr>
              <a:t>@</a:t>
            </a:r>
            <a:r>
              <a:rPr lang="en-CA" sz="2400" b="1" dirty="0">
                <a:ln>
                  <a:solidFill>
                    <a:sysClr val="windowText" lastClr="000000"/>
                  </a:solidFill>
                </a:ln>
                <a:solidFill>
                  <a:sysClr val="windowText" lastClr="000000"/>
                </a:solidFill>
              </a:rPr>
              <a:t> </a:t>
            </a:r>
            <a:r>
              <a:rPr lang="en-CA" sz="2400" b="1" u="sng" dirty="0">
                <a:ln>
                  <a:solidFill>
                    <a:sysClr val="windowText" lastClr="000000"/>
                  </a:solidFill>
                </a:ln>
                <a:solidFill>
                  <a:sysClr val="windowText" lastClr="000000"/>
                </a:solidFill>
              </a:rPr>
              <a:t>Sunset</a:t>
            </a:r>
            <a:r>
              <a:rPr lang="en-CA" sz="2400" b="1" dirty="0">
                <a:ln>
                  <a:solidFill>
                    <a:sysClr val="windowText" lastClr="000000"/>
                  </a:solidFill>
                </a:ln>
                <a:solidFill>
                  <a:sysClr val="windowText" lastClr="000000"/>
                </a:solidFill>
              </a:rPr>
              <a:t>:</a:t>
            </a:r>
            <a:r>
              <a:rPr lang="en-CA" sz="2400" b="1" dirty="0">
                <a:ln>
                  <a:solidFill>
                    <a:sysClr val="windowText" lastClr="000000"/>
                  </a:solidFill>
                </a:ln>
                <a:solidFill>
                  <a:srgbClr val="006699"/>
                </a:solidFill>
              </a:rPr>
              <a:t> The 1</a:t>
            </a:r>
            <a:r>
              <a:rPr lang="en-CA" sz="2400" b="1" baseline="30000" dirty="0">
                <a:ln>
                  <a:solidFill>
                    <a:sysClr val="windowText" lastClr="000000"/>
                  </a:solidFill>
                </a:ln>
                <a:solidFill>
                  <a:srgbClr val="006699"/>
                </a:solidFill>
              </a:rPr>
              <a:t>st</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7030A0"/>
                </a:solidFill>
              </a:rPr>
              <a:t>Morrow</a:t>
            </a:r>
            <a:r>
              <a:rPr lang="en-CA" sz="2400" b="1" dirty="0">
                <a:ln>
                  <a:solidFill>
                    <a:sysClr val="windowText" lastClr="000000"/>
                  </a:solidFill>
                </a:ln>
                <a:solidFill>
                  <a:srgbClr val="006699"/>
                </a:solidFill>
              </a:rPr>
              <a:t> </a:t>
            </a:r>
            <a:r>
              <a:rPr lang="en-CA" sz="2400" b="1" dirty="0">
                <a:ln>
                  <a:solidFill>
                    <a:sysClr val="windowText" lastClr="000000"/>
                  </a:solidFill>
                </a:ln>
                <a:solidFill>
                  <a:srgbClr val="006699"/>
                </a:solidFill>
                <a:effectLst>
                  <a:glow rad="127000">
                    <a:srgbClr val="00FF00"/>
                  </a:glow>
                </a:effectLst>
              </a:rPr>
              <a:t>begins.</a:t>
            </a:r>
            <a:r>
              <a:rPr lang="en-CA" sz="3200" b="1" dirty="0">
                <a:ln>
                  <a:solidFill>
                    <a:sysClr val="windowText" lastClr="000000"/>
                  </a:solidFill>
                </a:ln>
                <a:solidFill>
                  <a:srgbClr val="006699"/>
                </a:solidFill>
              </a:rPr>
              <a:t> </a:t>
            </a:r>
            <a:r>
              <a:rPr lang="en-CA" sz="2000" b="1" dirty="0">
                <a:ln>
                  <a:solidFill>
                    <a:sysClr val="windowText" lastClr="000000"/>
                  </a:solidFill>
                </a:ln>
                <a:solidFill>
                  <a:srgbClr val="006699"/>
                </a:solidFill>
              </a:rPr>
              <a:t>(1 Sam 5</a:t>
            </a:r>
            <a:r>
              <a:rPr lang="en-CA" sz="2000" b="1" dirty="0">
                <a:ln>
                  <a:solidFill>
                    <a:sysClr val="windowText" lastClr="000000"/>
                  </a:solidFill>
                </a:ln>
                <a:solidFill>
                  <a:srgbClr val="006699"/>
                </a:solidFill>
                <a:effectLst>
                  <a:glow rad="127000">
                    <a:schemeClr val="accent1">
                      <a:lumMod val="60000"/>
                      <a:lumOff val="40000"/>
                    </a:schemeClr>
                  </a:glow>
                </a:effectLst>
              </a:rPr>
              <a:t>:3</a:t>
            </a:r>
            <a:r>
              <a:rPr lang="en-CA" sz="2000" b="1" dirty="0">
                <a:ln>
                  <a:solidFill>
                    <a:sysClr val="windowText" lastClr="000000"/>
                  </a:solidFill>
                </a:ln>
                <a:solidFill>
                  <a:srgbClr val="006699"/>
                </a:solidFill>
              </a:rPr>
              <a:t>)</a:t>
            </a:r>
            <a:r>
              <a:rPr lang="en-CA" sz="2400" b="1" dirty="0">
                <a:ln>
                  <a:solidFill>
                    <a:sysClr val="windowText" lastClr="000000"/>
                  </a:solidFill>
                </a:ln>
                <a:solidFill>
                  <a:srgbClr val="006699"/>
                </a:solidFill>
              </a:rPr>
              <a:t> </a:t>
            </a:r>
            <a:endParaRPr lang="en-CA" sz="2400" b="1" dirty="0">
              <a:ln>
                <a:solidFill>
                  <a:sysClr val="windowText" lastClr="000000"/>
                </a:solidFill>
              </a:ln>
              <a:solidFill>
                <a:srgbClr val="006699"/>
              </a:solidFill>
              <a:effectLst>
                <a:glow rad="127000">
                  <a:srgbClr val="00FF00"/>
                </a:glow>
              </a:effectLst>
            </a:endParaRPr>
          </a:p>
        </p:txBody>
      </p:sp>
    </p:spTree>
    <p:extLst>
      <p:ext uri="{BB962C8B-B14F-4D97-AF65-F5344CB8AC3E}">
        <p14:creationId xmlns:p14="http://schemas.microsoft.com/office/powerpoint/2010/main" val="421863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1000"/>
                                  </p:stCondLst>
                                  <p:childTnLst>
                                    <p:animRot by="21600000">
                                      <p:cBhvr>
                                        <p:cTn id="6" dur="2000" fill="hold"/>
                                        <p:tgtEl>
                                          <p:spTgt spid="3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linds(horizontal)">
                                      <p:cBhvr>
                                        <p:cTn id="23" dur="1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175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750"/>
                                        <p:tgtEl>
                                          <p:spTgt spid="29"/>
                                        </p:tgtEl>
                                      </p:cBhvr>
                                    </p:animEffect>
                                  </p:childTnLst>
                                </p:cTn>
                              </p:par>
                              <p:par>
                                <p:cTn id="35" presetID="22" presetClass="entr" presetSubtype="8" fill="hold" grpId="0" nodeType="withEffect">
                                  <p:stCondLst>
                                    <p:cond delay="175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750"/>
                                        <p:tgtEl>
                                          <p:spTgt spid="36"/>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47"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750"/>
                                        <p:tgtEl>
                                          <p:spTgt spid="21"/>
                                        </p:tgtEl>
                                      </p:cBhvr>
                                    </p:animEffect>
                                    <p:anim calcmode="lin" valueType="num">
                                      <p:cBhvr>
                                        <p:cTn id="45" dur="1750" fill="hold"/>
                                        <p:tgtEl>
                                          <p:spTgt spid="21"/>
                                        </p:tgtEl>
                                        <p:attrNameLst>
                                          <p:attrName>ppt_x</p:attrName>
                                        </p:attrNameLst>
                                      </p:cBhvr>
                                      <p:tavLst>
                                        <p:tav tm="0">
                                          <p:val>
                                            <p:strVal val="#ppt_x"/>
                                          </p:val>
                                        </p:tav>
                                        <p:tav tm="100000">
                                          <p:val>
                                            <p:strVal val="#ppt_x"/>
                                          </p:val>
                                        </p:tav>
                                      </p:tavLst>
                                    </p:anim>
                                    <p:anim calcmode="lin" valueType="num">
                                      <p:cBhvr>
                                        <p:cTn id="46" dur="1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47"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750"/>
                                        <p:tgtEl>
                                          <p:spTgt spid="32"/>
                                        </p:tgtEl>
                                      </p:cBhvr>
                                    </p:animEffect>
                                    <p:anim calcmode="lin" valueType="num">
                                      <p:cBhvr>
                                        <p:cTn id="59" dur="1750" fill="hold"/>
                                        <p:tgtEl>
                                          <p:spTgt spid="32"/>
                                        </p:tgtEl>
                                        <p:attrNameLst>
                                          <p:attrName>ppt_x</p:attrName>
                                        </p:attrNameLst>
                                      </p:cBhvr>
                                      <p:tavLst>
                                        <p:tav tm="0">
                                          <p:val>
                                            <p:strVal val="#ppt_x"/>
                                          </p:val>
                                        </p:tav>
                                        <p:tav tm="100000">
                                          <p:val>
                                            <p:strVal val="#ppt_x"/>
                                          </p:val>
                                        </p:tav>
                                      </p:tavLst>
                                    </p:anim>
                                    <p:anim calcmode="lin" valueType="num">
                                      <p:cBhvr>
                                        <p:cTn id="60" dur="1750" fill="hold"/>
                                        <p:tgtEl>
                                          <p:spTgt spid="32"/>
                                        </p:tgtEl>
                                        <p:attrNameLst>
                                          <p:attrName>ppt_y</p:attrName>
                                        </p:attrNameLst>
                                      </p:cBhvr>
                                      <p:tavLst>
                                        <p:tav tm="0">
                                          <p:val>
                                            <p:strVal val="#ppt_y-.1"/>
                                          </p:val>
                                        </p:tav>
                                        <p:tav tm="100000">
                                          <p:val>
                                            <p:strVal val="#ppt_y"/>
                                          </p:val>
                                        </p:tav>
                                      </p:tavLst>
                                    </p:anim>
                                  </p:childTnLst>
                                </p:cTn>
                              </p:par>
                            </p:childTnLst>
                          </p:cTn>
                        </p:par>
                        <p:par>
                          <p:cTn id="61" fill="hold">
                            <p:stCondLst>
                              <p:cond delay="2750"/>
                            </p:stCondLst>
                            <p:childTnLst>
                              <p:par>
                                <p:cTn id="62" presetID="35" presetClass="emph" presetSubtype="0" repeatCount="3000" fill="hold" nodeType="afterEffect">
                                  <p:stCondLst>
                                    <p:cond delay="0"/>
                                  </p:stCondLst>
                                  <p:childTnLst>
                                    <p:anim calcmode="discrete" valueType="str">
                                      <p:cBhvr>
                                        <p:cTn id="63" dur="1000" fill="hold"/>
                                        <p:tgtEl>
                                          <p:spTgt spid="32"/>
                                        </p:tgtEl>
                                        <p:attrNameLst>
                                          <p:attrName>style.visibility</p:attrName>
                                        </p:attrNameLst>
                                      </p:cBhvr>
                                      <p:tavLst>
                                        <p:tav tm="0">
                                          <p:val>
                                            <p:strVal val="hidden"/>
                                          </p:val>
                                        </p:tav>
                                        <p:tav tm="50000">
                                          <p:val>
                                            <p:strVal val="visible"/>
                                          </p:val>
                                        </p:tav>
                                      </p:tavLst>
                                    </p:anim>
                                  </p:childTnLst>
                                </p:cTn>
                              </p:par>
                              <p:par>
                                <p:cTn id="64" presetID="22" presetClass="entr" presetSubtype="8"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left)">
                                      <p:cBhvr>
                                        <p:cTn id="66" dur="1500"/>
                                        <p:tgtEl>
                                          <p:spTgt spid="37"/>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p:cTn id="69" dur="1000" fill="hold"/>
                                        <p:tgtEl>
                                          <p:spTgt spid="38"/>
                                        </p:tgtEl>
                                        <p:attrNameLst>
                                          <p:attrName>ppt_w</p:attrName>
                                        </p:attrNameLst>
                                      </p:cBhvr>
                                      <p:tavLst>
                                        <p:tav tm="0">
                                          <p:val>
                                            <p:fltVal val="0"/>
                                          </p:val>
                                        </p:tav>
                                        <p:tav tm="100000">
                                          <p:val>
                                            <p:strVal val="#ppt_w"/>
                                          </p:val>
                                        </p:tav>
                                      </p:tavLst>
                                    </p:anim>
                                    <p:anim calcmode="lin" valueType="num">
                                      <p:cBhvr>
                                        <p:cTn id="70" dur="1000" fill="hold"/>
                                        <p:tgtEl>
                                          <p:spTgt spid="38"/>
                                        </p:tgtEl>
                                        <p:attrNameLst>
                                          <p:attrName>ppt_h</p:attrName>
                                        </p:attrNameLst>
                                      </p:cBhvr>
                                      <p:tavLst>
                                        <p:tav tm="0">
                                          <p:val>
                                            <p:fltVal val="0"/>
                                          </p:val>
                                        </p:tav>
                                        <p:tav tm="100000">
                                          <p:val>
                                            <p:strVal val="#ppt_h"/>
                                          </p:val>
                                        </p:tav>
                                      </p:tavLst>
                                    </p:anim>
                                    <p:anim calcmode="lin" valueType="num">
                                      <p:cBhvr>
                                        <p:cTn id="71" dur="1000" fill="hold"/>
                                        <p:tgtEl>
                                          <p:spTgt spid="38"/>
                                        </p:tgtEl>
                                        <p:attrNameLst>
                                          <p:attrName>style.rotation</p:attrName>
                                        </p:attrNameLst>
                                      </p:cBhvr>
                                      <p:tavLst>
                                        <p:tav tm="0">
                                          <p:val>
                                            <p:fltVal val="90"/>
                                          </p:val>
                                        </p:tav>
                                        <p:tav tm="100000">
                                          <p:val>
                                            <p:fltVal val="0"/>
                                          </p:val>
                                        </p:tav>
                                      </p:tavLst>
                                    </p:anim>
                                    <p:animEffect transition="in" filter="fade">
                                      <p:cBhvr>
                                        <p:cTn id="72" dur="1000"/>
                                        <p:tgtEl>
                                          <p:spTgt spid="38"/>
                                        </p:tgtEl>
                                      </p:cBhvr>
                                    </p:animEffect>
                                  </p:childTnLst>
                                </p:cTn>
                              </p:par>
                            </p:childTnLst>
                          </p:cTn>
                        </p:par>
                        <p:par>
                          <p:cTn id="73" fill="hold">
                            <p:stCondLst>
                              <p:cond delay="5750"/>
                            </p:stCondLst>
                            <p:childTnLst>
                              <p:par>
                                <p:cTn id="74" presetID="2" presetClass="entr" presetSubtype="4" fill="hold" nodeType="after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additive="base">
                                        <p:cTn id="76" dur="1000" fill="hold"/>
                                        <p:tgtEl>
                                          <p:spTgt spid="39"/>
                                        </p:tgtEl>
                                        <p:attrNameLst>
                                          <p:attrName>ppt_x</p:attrName>
                                        </p:attrNameLst>
                                      </p:cBhvr>
                                      <p:tavLst>
                                        <p:tav tm="0">
                                          <p:val>
                                            <p:strVal val="#ppt_x"/>
                                          </p:val>
                                        </p:tav>
                                        <p:tav tm="100000">
                                          <p:val>
                                            <p:strVal val="#ppt_x"/>
                                          </p:val>
                                        </p:tav>
                                      </p:tavLst>
                                    </p:anim>
                                    <p:anim calcmode="lin" valueType="num">
                                      <p:cBhvr additive="base">
                                        <p:cTn id="77"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linds(horizontal)">
                                      <p:cBhvr>
                                        <p:cTn id="82" dur="1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1000"/>
                                        <p:tgtEl>
                                          <p:spTgt spid="4"/>
                                        </p:tgtEl>
                                      </p:cBhvr>
                                    </p:animEffect>
                                    <p:anim calcmode="lin" valueType="num">
                                      <p:cBhvr>
                                        <p:cTn id="88" dur="1000" fill="hold"/>
                                        <p:tgtEl>
                                          <p:spTgt spid="4"/>
                                        </p:tgtEl>
                                        <p:attrNameLst>
                                          <p:attrName>ppt_x</p:attrName>
                                        </p:attrNameLst>
                                      </p:cBhvr>
                                      <p:tavLst>
                                        <p:tav tm="0">
                                          <p:val>
                                            <p:strVal val="#ppt_x"/>
                                          </p:val>
                                        </p:tav>
                                        <p:tav tm="100000">
                                          <p:val>
                                            <p:strVal val="#ppt_x"/>
                                          </p:val>
                                        </p:tav>
                                      </p:tavLst>
                                    </p:anim>
                                    <p:anim calcmode="lin" valueType="num">
                                      <p:cBhvr>
                                        <p:cTn id="89" dur="1000" fill="hold"/>
                                        <p:tgtEl>
                                          <p:spTgt spid="4"/>
                                        </p:tgtEl>
                                        <p:attrNameLst>
                                          <p:attrName>ppt_y</p:attrName>
                                        </p:attrNameLst>
                                      </p:cBhvr>
                                      <p:tavLst>
                                        <p:tav tm="0">
                                          <p:val>
                                            <p:strVal val="#ppt_y+.1"/>
                                          </p:val>
                                        </p:tav>
                                        <p:tav tm="100000">
                                          <p:val>
                                            <p:strVal val="#ppt_y"/>
                                          </p:val>
                                        </p:tav>
                                      </p:tavLst>
                                    </p:anim>
                                  </p:childTnLst>
                                </p:cTn>
                              </p:par>
                              <p:par>
                                <p:cTn id="90" presetID="31" presetClass="entr" presetSubtype="0" fill="hold" nodeType="with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 calcmode="lin" valueType="num">
                                      <p:cBhvr>
                                        <p:cTn id="9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9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95" dur="1000"/>
                                        <p:tgtEl>
                                          <p:spTgt spid="4">
                                            <p:txEl>
                                              <p:pRg st="0" end="0"/>
                                            </p:txEl>
                                          </p:spTgt>
                                        </p:tgtEl>
                                      </p:cBhvr>
                                    </p:animEffect>
                                  </p:childTnLst>
                                </p:cTn>
                              </p:par>
                            </p:childTnLst>
                          </p:cTn>
                        </p:par>
                        <p:par>
                          <p:cTn id="96" fill="hold">
                            <p:stCondLst>
                              <p:cond delay="1000"/>
                            </p:stCondLst>
                            <p:childTnLst>
                              <p:par>
                                <p:cTn id="97" presetID="31" presetClass="entr" presetSubtype="0" fill="hold" nodeType="after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p:cTn id="99" dur="1000" fill="hold"/>
                                        <p:tgtEl>
                                          <p:spTgt spid="40"/>
                                        </p:tgtEl>
                                        <p:attrNameLst>
                                          <p:attrName>ppt_w</p:attrName>
                                        </p:attrNameLst>
                                      </p:cBhvr>
                                      <p:tavLst>
                                        <p:tav tm="0">
                                          <p:val>
                                            <p:fltVal val="0"/>
                                          </p:val>
                                        </p:tav>
                                        <p:tav tm="100000">
                                          <p:val>
                                            <p:strVal val="#ppt_w"/>
                                          </p:val>
                                        </p:tav>
                                      </p:tavLst>
                                    </p:anim>
                                    <p:anim calcmode="lin" valueType="num">
                                      <p:cBhvr>
                                        <p:cTn id="100" dur="1000" fill="hold"/>
                                        <p:tgtEl>
                                          <p:spTgt spid="40"/>
                                        </p:tgtEl>
                                        <p:attrNameLst>
                                          <p:attrName>ppt_h</p:attrName>
                                        </p:attrNameLst>
                                      </p:cBhvr>
                                      <p:tavLst>
                                        <p:tav tm="0">
                                          <p:val>
                                            <p:fltVal val="0"/>
                                          </p:val>
                                        </p:tav>
                                        <p:tav tm="100000">
                                          <p:val>
                                            <p:strVal val="#ppt_h"/>
                                          </p:val>
                                        </p:tav>
                                      </p:tavLst>
                                    </p:anim>
                                    <p:anim calcmode="lin" valueType="num">
                                      <p:cBhvr>
                                        <p:cTn id="101" dur="1000" fill="hold"/>
                                        <p:tgtEl>
                                          <p:spTgt spid="40"/>
                                        </p:tgtEl>
                                        <p:attrNameLst>
                                          <p:attrName>style.rotation</p:attrName>
                                        </p:attrNameLst>
                                      </p:cBhvr>
                                      <p:tavLst>
                                        <p:tav tm="0">
                                          <p:val>
                                            <p:fltVal val="90"/>
                                          </p:val>
                                        </p:tav>
                                        <p:tav tm="100000">
                                          <p:val>
                                            <p:fltVal val="0"/>
                                          </p:val>
                                        </p:tav>
                                      </p:tavLst>
                                    </p:anim>
                                    <p:animEffect transition="in" filter="fade">
                                      <p:cBhvr>
                                        <p:cTn id="10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8" grpId="0" animBg="1"/>
      <p:bldP spid="13" grpId="0" animBg="1"/>
      <p:bldP spid="29" grpId="0" animBg="1"/>
      <p:bldP spid="36" grpId="0" animBg="1"/>
      <p:bldP spid="37" grpId="0" animBg="1"/>
      <p:bldP spid="38" grpId="0" animBg="1"/>
      <p:bldP spid="33" grpId="0" animBg="1"/>
      <p:bldP spid="34" grpId="0" animBg="1"/>
      <p:bldP spid="35" grpId="0" animBg="1"/>
      <p:bldP spid="6"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29000">
              <a:schemeClr val="accent1">
                <a:lumMod val="45000"/>
                <a:lumOff val="55000"/>
              </a:schemeClr>
            </a:gs>
            <a:gs pos="52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18A4837-75FE-4028-8469-1E0F48BCFD69}"/>
              </a:ext>
            </a:extLst>
          </p:cNvPr>
          <p:cNvSpPr/>
          <p:nvPr/>
        </p:nvSpPr>
        <p:spPr>
          <a:xfrm>
            <a:off x="5544741" y="1517184"/>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 </a:t>
            </a:r>
            <a:r>
              <a:rPr lang="en-CA" b="1" u="sng" dirty="0">
                <a:solidFill>
                  <a:srgbClr val="006699"/>
                </a:solidFill>
              </a:rPr>
              <a:t>C</a:t>
            </a:r>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136372" y="2001543"/>
            <a:ext cx="11298063" cy="603887"/>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endParaRPr lang="en-US" sz="2800" dirty="0">
              <a:solidFill>
                <a:prstClr val="black"/>
              </a:solidFill>
              <a:latin typeface="Georgia" panose="02040502050405020303" pitchFamily="18" charset="0"/>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782395" y="135812"/>
            <a:ext cx="8480917" cy="788704"/>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u="sng" dirty="0">
                <a:ln>
                  <a:solidFill>
                    <a:srgbClr val="FF00FF"/>
                  </a:solidFill>
                </a:ln>
                <a:latin typeface="Cooper Black" panose="0208090404030B020404" pitchFamily="18" charset="0"/>
              </a:rPr>
              <a:t>AT</a:t>
            </a:r>
            <a:r>
              <a:rPr lang="en-CA" sz="2800" b="1" dirty="0">
                <a:ln>
                  <a:solidFill>
                    <a:srgbClr val="FF00FF"/>
                  </a:solidFill>
                </a:ln>
                <a:latin typeface="Cooper Black" panose="0208090404030B020404" pitchFamily="18" charset="0"/>
              </a:rPr>
              <a:t> </a:t>
            </a:r>
            <a:r>
              <a:rPr lang="en-CA" sz="2800" b="1" u="sng" dirty="0">
                <a:ln w="12700">
                  <a:solidFill>
                    <a:srgbClr val="FFFF00"/>
                  </a:solidFill>
                </a:ln>
                <a:solidFill>
                  <a:srgbClr val="BF07C3"/>
                </a:solidFill>
                <a:latin typeface="Cooper Black" panose="0208090404030B020404" pitchFamily="18" charset="0"/>
              </a:rPr>
              <a:t>WHICH</a:t>
            </a:r>
            <a:r>
              <a:rPr lang="en-CA" sz="2800" b="1" dirty="0">
                <a:ln>
                  <a:solidFill>
                    <a:srgbClr val="FFFF00"/>
                  </a:solidFill>
                </a:ln>
                <a:latin typeface="Cooper Black" panose="0208090404030B020404" pitchFamily="18" charset="0"/>
              </a:rPr>
              <a:t> </a:t>
            </a:r>
            <a:r>
              <a:rPr lang="en-CA" sz="2800" u="sng" dirty="0">
                <a:ln>
                  <a:solidFill>
                    <a:srgbClr val="FF00FF"/>
                  </a:solidFill>
                </a:ln>
                <a:latin typeface="Cooper Black" panose="0208090404030B020404" pitchFamily="18" charset="0"/>
              </a:rPr>
              <a:t>EARLY POINT</a:t>
            </a:r>
            <a:r>
              <a:rPr lang="en-CA" sz="2800" dirty="0">
                <a:ln>
                  <a:solidFill>
                    <a:srgbClr val="FF00FF"/>
                  </a:solidFill>
                </a:ln>
                <a:latin typeface="Cooper Black" panose="0208090404030B020404" pitchFamily="18" charset="0"/>
              </a:rPr>
              <a:t> </a:t>
            </a:r>
            <a:r>
              <a:rPr lang="en-CA" sz="2800" b="1" dirty="0"/>
              <a:t>did they rise???</a:t>
            </a:r>
          </a:p>
        </p:txBody>
      </p:sp>
      <p:sp>
        <p:nvSpPr>
          <p:cNvPr id="2" name="Speech Bubble: Rectangle with Corners Rounded 1">
            <a:extLst>
              <a:ext uri="{FF2B5EF4-FFF2-40B4-BE49-F238E27FC236}">
                <a16:creationId xmlns:a16="http://schemas.microsoft.com/office/drawing/2014/main" xmlns="" id="{9B5C4173-9C1E-49A6-993D-B9F24C1E3E2A}"/>
              </a:ext>
            </a:extLst>
          </p:cNvPr>
          <p:cNvSpPr/>
          <p:nvPr/>
        </p:nvSpPr>
        <p:spPr>
          <a:xfrm>
            <a:off x="515400" y="2974257"/>
            <a:ext cx="2324982" cy="603887"/>
          </a:xfrm>
          <a:prstGeom prst="wedgeRoundRectCallout">
            <a:avLst>
              <a:gd name="adj1" fmla="val 66282"/>
              <a:gd name="adj2" fmla="val -11102"/>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ln>
                  <a:solidFill>
                    <a:sysClr val="windowText" lastClr="000000"/>
                  </a:solidFill>
                </a:ln>
                <a:solidFill>
                  <a:srgbClr val="006699"/>
                </a:solidFill>
                <a:effectLst>
                  <a:glow rad="127000">
                    <a:srgbClr val="FFFF00"/>
                  </a:glow>
                </a:effectLst>
              </a:rPr>
              <a:t>Boqer/Dawn!</a:t>
            </a:r>
          </a:p>
        </p:txBody>
      </p:sp>
      <p:sp>
        <p:nvSpPr>
          <p:cNvPr id="13" name="Right Brace 12">
            <a:extLst>
              <a:ext uri="{FF2B5EF4-FFF2-40B4-BE49-F238E27FC236}">
                <a16:creationId xmlns:a16="http://schemas.microsoft.com/office/drawing/2014/main" xmlns="" id="{56A867FE-0C0D-40C5-B2D7-C0FDE8AD5520}"/>
              </a:ext>
            </a:extLst>
          </p:cNvPr>
          <p:cNvSpPr/>
          <p:nvPr/>
        </p:nvSpPr>
        <p:spPr>
          <a:xfrm rot="5400000">
            <a:off x="6706148" y="693178"/>
            <a:ext cx="392901" cy="3992606"/>
          </a:xfrm>
          <a:prstGeom prst="rightBrace">
            <a:avLst>
              <a:gd name="adj1" fmla="val 109715"/>
              <a:gd name="adj2" fmla="val 73226"/>
            </a:avLst>
          </a:prstGeom>
          <a:solidFill>
            <a:srgbClr val="00CC00"/>
          </a:solidFill>
          <a:ln w="57150">
            <a:solidFill>
              <a:srgbClr val="9966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Arrow: Curved Down 28">
            <a:extLst>
              <a:ext uri="{FF2B5EF4-FFF2-40B4-BE49-F238E27FC236}">
                <a16:creationId xmlns:a16="http://schemas.microsoft.com/office/drawing/2014/main" xmlns="" id="{AE06E7CD-C52D-4475-8882-0E642D45B383}"/>
              </a:ext>
            </a:extLst>
          </p:cNvPr>
          <p:cNvSpPr/>
          <p:nvPr/>
        </p:nvSpPr>
        <p:spPr>
          <a:xfrm>
            <a:off x="4979931" y="1205014"/>
            <a:ext cx="3009523" cy="975846"/>
          </a:xfrm>
          <a:prstGeom prst="curvedDownArrow">
            <a:avLst>
              <a:gd name="adj1" fmla="val 25000"/>
              <a:gd name="adj2" fmla="val 88568"/>
              <a:gd name="adj3" fmla="val 35359"/>
            </a:avLst>
          </a:prstGeom>
          <a:gradFill flip="none" rotWithShape="1">
            <a:gsLst>
              <a:gs pos="17000">
                <a:schemeClr val="bg1">
                  <a:lumMod val="95000"/>
                  <a:lumOff val="5000"/>
                </a:schemeClr>
              </a:gs>
              <a:gs pos="88000">
                <a:srgbClr val="FF00FF"/>
              </a:gs>
              <a:gs pos="58000">
                <a:schemeClr val="tx1">
                  <a:lumMod val="50000"/>
                </a:schemeClr>
              </a:gs>
            </a:gsLst>
            <a:lin ang="0" scaled="1"/>
            <a:tileRect/>
          </a:gradFill>
          <a:ln>
            <a:solidFill>
              <a:srgbClr val="FF9933"/>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89318" y="158824"/>
            <a:ext cx="1316209" cy="1208158"/>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t>
            </a:r>
            <a:r>
              <a:rPr lang="en-CA" b="1" dirty="0">
                <a:solidFill>
                  <a:schemeClr val="bg1"/>
                </a:solidFill>
              </a:rPr>
              <a:t>7</a:t>
            </a:r>
            <a:br>
              <a:rPr lang="en-CA" b="1" dirty="0">
                <a:solidFill>
                  <a:schemeClr val="bg1"/>
                </a:solidFill>
              </a:rPr>
            </a:br>
            <a:r>
              <a:rPr lang="en-CA" b="1" dirty="0">
                <a:solidFill>
                  <a:schemeClr val="bg1"/>
                </a:solidFill>
              </a:rPr>
              <a:t> </a:t>
            </a:r>
            <a:r>
              <a:rPr lang="en-CA" b="1" dirty="0">
                <a:solidFill>
                  <a:schemeClr val="bg1"/>
                </a:solidFill>
                <a:effectLst>
                  <a:glow rad="228600">
                    <a:schemeClr val="accent6">
                      <a:satMod val="175000"/>
                      <a:alpha val="40000"/>
                    </a:schemeClr>
                  </a:glow>
                </a:effectLst>
              </a:rPr>
              <a:t>Sunset Theory</a:t>
            </a:r>
          </a:p>
        </p:txBody>
      </p:sp>
      <p:graphicFrame>
        <p:nvGraphicFramePr>
          <p:cNvPr id="24" name="Table 23">
            <a:extLst>
              <a:ext uri="{FF2B5EF4-FFF2-40B4-BE49-F238E27FC236}">
                <a16:creationId xmlns:a16="http://schemas.microsoft.com/office/drawing/2014/main" xmlns="" id="{E2B536A7-1CDB-42D6-B38D-FC2A805A1B26}"/>
              </a:ext>
            </a:extLst>
          </p:cNvPr>
          <p:cNvGraphicFramePr>
            <a:graphicFrameLocks noGrp="1"/>
          </p:cNvGraphicFramePr>
          <p:nvPr>
            <p:extLst>
              <p:ext uri="{D42A27DB-BD31-4B8C-83A1-F6EECF244321}">
                <p14:modId xmlns:p14="http://schemas.microsoft.com/office/powerpoint/2010/main" val="292849017"/>
              </p:ext>
            </p:extLst>
          </p:nvPr>
        </p:nvGraphicFramePr>
        <p:xfrm>
          <a:off x="3239777" y="2922945"/>
          <a:ext cx="8127999" cy="944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3286318435"/>
                    </a:ext>
                  </a:extLst>
                </a:gridCol>
                <a:gridCol w="2709333">
                  <a:extLst>
                    <a:ext uri="{9D8B030D-6E8A-4147-A177-3AD203B41FA5}">
                      <a16:colId xmlns:a16="http://schemas.microsoft.com/office/drawing/2014/main" xmlns="" val="1362304269"/>
                    </a:ext>
                  </a:extLst>
                </a:gridCol>
                <a:gridCol w="2709333">
                  <a:extLst>
                    <a:ext uri="{9D8B030D-6E8A-4147-A177-3AD203B41FA5}">
                      <a16:colId xmlns:a16="http://schemas.microsoft.com/office/drawing/2014/main" xmlns="" val="3239154462"/>
                    </a:ext>
                  </a:extLst>
                </a:gridCol>
              </a:tblGrid>
              <a:tr h="934720">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solidFill>
                      <a:schemeClr val="accent1">
                        <a:lumMod val="60000"/>
                        <a:lumOff val="40000"/>
                      </a:schemeClr>
                    </a:solidFill>
                  </a:tcPr>
                </a:tc>
                <a:tc>
                  <a:txBody>
                    <a:bodyPr/>
                    <a:lstStyle/>
                    <a:p>
                      <a:pPr algn="ctr"/>
                      <a:r>
                        <a:rPr lang="en-CA" sz="2800" dirty="0"/>
                        <a:t>The </a:t>
                      </a:r>
                      <a:r>
                        <a:rPr lang="en-CA" sz="2800" u="sng" dirty="0"/>
                        <a:t>2</a:t>
                      </a:r>
                      <a:r>
                        <a:rPr lang="en-CA" sz="2800" u="sng" baseline="30000" dirty="0"/>
                        <a:t>nd</a:t>
                      </a:r>
                      <a:r>
                        <a:rPr lang="en-CA" sz="2800" dirty="0"/>
                        <a:t> Morrow  (</a:t>
                      </a:r>
                      <a:r>
                        <a:rPr lang="en-CA" sz="2800" dirty="0">
                          <a:solidFill>
                            <a:srgbClr val="FF00FF"/>
                          </a:solidFill>
                        </a:rPr>
                        <a:t>?</a:t>
                      </a:r>
                      <a:r>
                        <a:rPr lang="en-CA" sz="2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prst="cross"/>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solidFill>
                      <a:schemeClr val="accent1">
                        <a:lumMod val="60000"/>
                        <a:lumOff val="40000"/>
                      </a:schemeClr>
                    </a:solidFill>
                  </a:tcPr>
                </a:tc>
                <a:extLst>
                  <a:ext uri="{0D108BD9-81ED-4DB2-BD59-A6C34878D82A}">
                    <a16:rowId xmlns:a16="http://schemas.microsoft.com/office/drawing/2014/main" xmlns="" val="2416557470"/>
                  </a:ext>
                </a:extLst>
              </a:tr>
            </a:tbl>
          </a:graphicData>
        </a:graphic>
      </p:graphicFrame>
      <p:cxnSp>
        <p:nvCxnSpPr>
          <p:cNvPr id="11" name="Straight Connector 10">
            <a:extLst>
              <a:ext uri="{FF2B5EF4-FFF2-40B4-BE49-F238E27FC236}">
                <a16:creationId xmlns:a16="http://schemas.microsoft.com/office/drawing/2014/main" xmlns="" id="{F1AD2C78-1B75-4706-AC63-1B70BF3460D0}"/>
              </a:ext>
            </a:extLst>
          </p:cNvPr>
          <p:cNvCxnSpPr>
            <a:cxnSpLocks/>
          </p:cNvCxnSpPr>
          <p:nvPr/>
        </p:nvCxnSpPr>
        <p:spPr>
          <a:xfrm flipV="1">
            <a:off x="6007369" y="1896864"/>
            <a:ext cx="0" cy="1970961"/>
          </a:xfrm>
          <a:prstGeom prst="line">
            <a:avLst/>
          </a:prstGeom>
          <a:ln w="76200">
            <a:solidFill>
              <a:srgbClr val="FF9933"/>
            </a:solidFill>
          </a:ln>
          <a:effectLst>
            <a:glow rad="177800">
              <a:srgbClr val="BF07C3">
                <a:alpha val="94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F9B359F6-64C0-44B4-88D6-EE4CF655CB6C}"/>
              </a:ext>
            </a:extLst>
          </p:cNvPr>
          <p:cNvSpPr/>
          <p:nvPr/>
        </p:nvSpPr>
        <p:spPr>
          <a:xfrm rot="20128720">
            <a:off x="3730301" y="3020311"/>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This mornin</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rests</a:t>
            </a:r>
            <a:r>
              <a:rPr lang="en-CA" b="1" dirty="0">
                <a:solidFill>
                  <a:prstClr val="white"/>
                </a:solidFill>
                <a:effectLst>
                  <a:glow rad="101600">
                    <a:srgbClr val="FF00FF">
                      <a:alpha val="60000"/>
                    </a:srgbClr>
                  </a:glow>
                </a:effectLst>
              </a:rPr>
              <a:t>???</a:t>
            </a:r>
            <a:endParaRPr lang="en-CA" b="1" dirty="0">
              <a:solidFill>
                <a:prstClr val="white"/>
              </a:solidFill>
            </a:endParaRPr>
          </a:p>
        </p:txBody>
      </p:sp>
      <p:cxnSp>
        <p:nvCxnSpPr>
          <p:cNvPr id="21" name="Straight Arrow Connector 20">
            <a:extLst>
              <a:ext uri="{FF2B5EF4-FFF2-40B4-BE49-F238E27FC236}">
                <a16:creationId xmlns:a16="http://schemas.microsoft.com/office/drawing/2014/main" xmlns="" id="{092B8554-04A6-4C5A-AE85-25F9BFD5CA43}"/>
              </a:ext>
            </a:extLst>
          </p:cNvPr>
          <p:cNvCxnSpPr>
            <a:cxnSpLocks/>
          </p:cNvCxnSpPr>
          <p:nvPr/>
        </p:nvCxnSpPr>
        <p:spPr>
          <a:xfrm flipH="1">
            <a:off x="3323303" y="3154358"/>
            <a:ext cx="1112438"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5" name="Speech Bubble: Rectangle with Corners Rounded 34">
            <a:extLst>
              <a:ext uri="{FF2B5EF4-FFF2-40B4-BE49-F238E27FC236}">
                <a16:creationId xmlns:a16="http://schemas.microsoft.com/office/drawing/2014/main" xmlns="" id="{9C3221F5-3273-4EC7-8DD1-527736B2A225}"/>
              </a:ext>
            </a:extLst>
          </p:cNvPr>
          <p:cNvSpPr/>
          <p:nvPr/>
        </p:nvSpPr>
        <p:spPr>
          <a:xfrm>
            <a:off x="4906296" y="4140421"/>
            <a:ext cx="7171457" cy="2558755"/>
          </a:xfrm>
          <a:prstGeom prst="wedgeRoundRectCallout">
            <a:avLst>
              <a:gd name="adj1" fmla="val -33116"/>
              <a:gd name="adj2" fmla="val -61902"/>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u="sng" dirty="0">
                <a:ln>
                  <a:solidFill>
                    <a:sysClr val="windowText" lastClr="000000"/>
                  </a:solidFill>
                </a:ln>
                <a:solidFill>
                  <a:srgbClr val="BF07C3"/>
                </a:solidFill>
              </a:rPr>
              <a:t>Earl</a:t>
            </a:r>
            <a:r>
              <a:rPr lang="en-CA" sz="2400" b="1" dirty="0">
                <a:ln>
                  <a:solidFill>
                    <a:sysClr val="windowText" lastClr="000000"/>
                  </a:solidFill>
                </a:ln>
                <a:solidFill>
                  <a:srgbClr val="BF07C3"/>
                </a:solidFill>
              </a:rPr>
              <a:t>y is at the </a:t>
            </a:r>
            <a:r>
              <a:rPr lang="en-CA" sz="2400" b="1" dirty="0">
                <a:ln>
                  <a:solidFill>
                    <a:schemeClr val="bg1"/>
                  </a:solidFill>
                </a:ln>
                <a:solidFill>
                  <a:srgbClr val="BF07C3"/>
                </a:solidFill>
                <a:effectLst>
                  <a:glow rad="127000">
                    <a:srgbClr val="00CC00"/>
                  </a:glow>
                </a:effectLst>
              </a:rPr>
              <a:t>beginning</a:t>
            </a:r>
            <a:r>
              <a:rPr lang="en-CA" sz="2400" b="1" dirty="0">
                <a:ln>
                  <a:solidFill>
                    <a:sysClr val="windowText" lastClr="000000"/>
                  </a:solidFill>
                </a:ln>
                <a:solidFill>
                  <a:srgbClr val="BF07C3"/>
                </a:solidFill>
              </a:rPr>
              <a:t> of a set span of time.  </a:t>
            </a:r>
            <a:r>
              <a:rPr lang="en-CA" sz="2400" b="1" dirty="0">
                <a:ln>
                  <a:solidFill>
                    <a:sysClr val="windowText" lastClr="000000"/>
                  </a:solidFill>
                </a:ln>
                <a:solidFill>
                  <a:srgbClr val="006699"/>
                </a:solidFill>
              </a:rPr>
              <a:t>“Early” according to sunset theory </a:t>
            </a:r>
            <a:br>
              <a:rPr lang="en-CA" sz="2400" b="1" dirty="0">
                <a:ln>
                  <a:solidFill>
                    <a:sysClr val="windowText" lastClr="000000"/>
                  </a:solidFill>
                </a:ln>
                <a:solidFill>
                  <a:srgbClr val="006699"/>
                </a:solidFill>
              </a:rPr>
            </a:br>
            <a:r>
              <a:rPr lang="en-CA" sz="2400" b="1" dirty="0">
                <a:ln>
                  <a:solidFill>
                    <a:sysClr val="windowText" lastClr="000000"/>
                  </a:solidFill>
                </a:ln>
                <a:solidFill>
                  <a:srgbClr val="006699"/>
                </a:solidFill>
              </a:rPr>
              <a:t>would be </a:t>
            </a:r>
            <a:r>
              <a:rPr lang="en-CA" sz="2400" b="1" u="sng" dirty="0">
                <a:ln>
                  <a:solidFill>
                    <a:sysClr val="windowText" lastClr="000000"/>
                  </a:solidFill>
                </a:ln>
                <a:solidFill>
                  <a:srgbClr val="006699"/>
                </a:solidFill>
              </a:rPr>
              <a:t>immediatel</a:t>
            </a:r>
            <a:r>
              <a:rPr lang="en-CA" sz="2400" b="1" dirty="0">
                <a:ln>
                  <a:solidFill>
                    <a:sysClr val="windowText" lastClr="000000"/>
                  </a:solidFill>
                </a:ln>
                <a:solidFill>
                  <a:srgbClr val="006699"/>
                </a:solidFill>
              </a:rPr>
              <a:t>y </a:t>
            </a:r>
            <a:r>
              <a:rPr lang="en-CA" sz="2400" b="1" u="sng" dirty="0">
                <a:ln>
                  <a:solidFill>
                    <a:sysClr val="windowText" lastClr="000000"/>
                  </a:solidFill>
                </a:ln>
                <a:solidFill>
                  <a:srgbClr val="006699"/>
                </a:solidFill>
              </a:rPr>
              <a:t>after the sunset</a:t>
            </a:r>
            <a:r>
              <a:rPr lang="en-CA" sz="2400" b="1" dirty="0">
                <a:ln>
                  <a:solidFill>
                    <a:sysClr val="windowText" lastClr="000000"/>
                  </a:solidFill>
                </a:ln>
                <a:solidFill>
                  <a:srgbClr val="006699"/>
                </a:solidFill>
              </a:rPr>
              <a:t>, </a:t>
            </a:r>
            <a:br>
              <a:rPr lang="en-CA" sz="2400" b="1" dirty="0">
                <a:ln>
                  <a:solidFill>
                    <a:sysClr val="windowText" lastClr="000000"/>
                  </a:solidFill>
                </a:ln>
                <a:solidFill>
                  <a:srgbClr val="006699"/>
                </a:solidFill>
              </a:rPr>
            </a:br>
            <a:r>
              <a:rPr lang="en-CA" sz="2400" b="1" dirty="0">
                <a:ln>
                  <a:solidFill>
                    <a:sysClr val="windowText" lastClr="000000"/>
                  </a:solidFill>
                </a:ln>
                <a:solidFill>
                  <a:srgbClr val="006699"/>
                </a:solidFill>
              </a:rPr>
              <a:t>when their acclaimed 24 hour period starts. </a:t>
            </a:r>
            <a:br>
              <a:rPr lang="en-CA" sz="2400" b="1" dirty="0">
                <a:ln>
                  <a:solidFill>
                    <a:sysClr val="windowText" lastClr="000000"/>
                  </a:solidFill>
                </a:ln>
                <a:solidFill>
                  <a:srgbClr val="006699"/>
                </a:solidFill>
              </a:rPr>
            </a:br>
            <a:r>
              <a:rPr lang="en-CA" sz="2400" b="1" dirty="0">
                <a:ln>
                  <a:solidFill>
                    <a:sysClr val="windowText" lastClr="000000"/>
                  </a:solidFill>
                </a:ln>
                <a:solidFill>
                  <a:srgbClr val="006699"/>
                </a:solidFill>
              </a:rPr>
              <a:t>Is this where the Philistines </a:t>
            </a:r>
            <a:r>
              <a:rPr lang="en-CA" sz="2400" b="1" dirty="0">
                <a:ln>
                  <a:solidFill>
                    <a:sysClr val="windowText" lastClr="000000"/>
                  </a:solidFill>
                </a:ln>
                <a:solidFill>
                  <a:srgbClr val="006699"/>
                </a:solidFill>
                <a:effectLst>
                  <a:glow rad="127000">
                    <a:srgbClr val="00CC00"/>
                  </a:glow>
                </a:effectLst>
              </a:rPr>
              <a:t>arose early </a:t>
            </a:r>
            <a:r>
              <a:rPr lang="en-CA" sz="2400" b="1" dirty="0">
                <a:ln>
                  <a:solidFill>
                    <a:sysClr val="windowText" lastClr="000000"/>
                  </a:solidFill>
                </a:ln>
                <a:solidFill>
                  <a:srgbClr val="006699"/>
                </a:solidFill>
              </a:rPr>
              <a:t>to find their </a:t>
            </a:r>
            <a:r>
              <a:rPr lang="en-CA" sz="2400" b="1" dirty="0">
                <a:ln>
                  <a:solidFill>
                    <a:sysClr val="windowText" lastClr="000000"/>
                  </a:solidFill>
                </a:ln>
                <a:solidFill>
                  <a:srgbClr val="FF0000"/>
                </a:solidFill>
              </a:rPr>
              <a:t>shattered</a:t>
            </a:r>
            <a:r>
              <a:rPr lang="en-CA" sz="2400" b="1" dirty="0">
                <a:ln>
                  <a:solidFill>
                    <a:sysClr val="windowText" lastClr="000000"/>
                  </a:solidFill>
                </a:ln>
                <a:solidFill>
                  <a:srgbClr val="006699"/>
                </a:solidFill>
              </a:rPr>
              <a:t> pagan no god – </a:t>
            </a:r>
            <a:r>
              <a:rPr lang="en-CA" sz="2400" b="1" dirty="0">
                <a:ln>
                  <a:solidFill>
                    <a:sysClr val="windowText" lastClr="000000"/>
                  </a:solidFill>
                </a:ln>
                <a:solidFill>
                  <a:schemeClr val="bg1"/>
                </a:solidFill>
              </a:rPr>
              <a:t>Dagon?</a:t>
            </a:r>
          </a:p>
        </p:txBody>
      </p:sp>
      <p:sp>
        <p:nvSpPr>
          <p:cNvPr id="25" name="Rectangle: Rounded Corners 24">
            <a:extLst>
              <a:ext uri="{FF2B5EF4-FFF2-40B4-BE49-F238E27FC236}">
                <a16:creationId xmlns:a16="http://schemas.microsoft.com/office/drawing/2014/main" xmlns="" id="{FD34A942-4070-4720-9BC2-7BCAC736200E}"/>
              </a:ext>
            </a:extLst>
          </p:cNvPr>
          <p:cNvSpPr/>
          <p:nvPr/>
        </p:nvSpPr>
        <p:spPr>
          <a:xfrm>
            <a:off x="8398276" y="1136348"/>
            <a:ext cx="3346881" cy="703350"/>
          </a:xfrm>
          <a:prstGeom prst="roundRect">
            <a:avLst>
              <a:gd name="adj" fmla="val 50000"/>
            </a:avLst>
          </a:prstGeom>
          <a:solidFill>
            <a:srgbClr val="FF9933"/>
          </a:solidFill>
          <a:ln w="3810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000" b="1" dirty="0">
                <a:ln>
                  <a:solidFill>
                    <a:schemeClr val="bg1"/>
                  </a:solidFill>
                </a:ln>
                <a:solidFill>
                  <a:srgbClr val="0000FF"/>
                </a:solidFill>
                <a:effectLst>
                  <a:glow rad="228600">
                    <a:schemeClr val="accent6">
                      <a:satMod val="175000"/>
                      <a:alpha val="40000"/>
                    </a:schemeClr>
                  </a:glow>
                </a:effectLst>
                <a:latin typeface="Comic Sans MS" panose="030F0702030302020204" pitchFamily="66" charset="0"/>
              </a:rPr>
              <a:t>OR, </a:t>
            </a:r>
            <a:r>
              <a:rPr lang="en-CA" sz="2800" dirty="0">
                <a:ln>
                  <a:solidFill>
                    <a:schemeClr val="bg1"/>
                  </a:solidFill>
                </a:ln>
                <a:solidFill>
                  <a:schemeClr val="bg1"/>
                </a:solidFill>
                <a:effectLst/>
                <a:latin typeface="Comic Sans MS" panose="030F0702030302020204" pitchFamily="66" charset="0"/>
              </a:rPr>
              <a:t>next slide </a:t>
            </a:r>
          </a:p>
        </p:txBody>
      </p:sp>
      <p:sp>
        <p:nvSpPr>
          <p:cNvPr id="26" name="Speech Bubble: Rectangle with Corners Rounded 25">
            <a:extLst>
              <a:ext uri="{FF2B5EF4-FFF2-40B4-BE49-F238E27FC236}">
                <a16:creationId xmlns:a16="http://schemas.microsoft.com/office/drawing/2014/main" xmlns="" id="{191ABDF3-74FB-46A9-8DA0-1D898085405B}"/>
              </a:ext>
            </a:extLst>
          </p:cNvPr>
          <p:cNvSpPr/>
          <p:nvPr/>
        </p:nvSpPr>
        <p:spPr>
          <a:xfrm>
            <a:off x="272610" y="3946971"/>
            <a:ext cx="4329384" cy="2804167"/>
          </a:xfrm>
          <a:prstGeom prst="wedgeRoundRectCallout">
            <a:avLst>
              <a:gd name="adj1" fmla="val 27675"/>
              <a:gd name="adj2" fmla="val -62854"/>
              <a:gd name="adj3" fmla="val 16667"/>
            </a:avLst>
          </a:prstGeom>
          <a:solidFill>
            <a:srgbClr val="002060"/>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ln>
                  <a:solidFill>
                    <a:sysClr val="windowText" lastClr="000000"/>
                  </a:solidFill>
                </a:ln>
                <a:solidFill>
                  <a:srgbClr val="FF9933"/>
                </a:solidFill>
                <a:effectLst/>
              </a:rPr>
              <a:t>Does Scripture reveal a Light Season </a:t>
            </a:r>
            <a:r>
              <a:rPr lang="en-CA" sz="2800" b="1" dirty="0">
                <a:ln>
                  <a:solidFill>
                    <a:sysClr val="windowText" lastClr="000000"/>
                  </a:solidFill>
                </a:ln>
                <a:solidFill>
                  <a:srgbClr val="FF9933"/>
                </a:solidFill>
                <a:effectLst>
                  <a:glow rad="127000">
                    <a:schemeClr val="accent2">
                      <a:lumMod val="75000"/>
                    </a:schemeClr>
                  </a:glow>
                </a:effectLst>
              </a:rPr>
              <a:t>between the risings of the Philistines</a:t>
            </a:r>
            <a:r>
              <a:rPr lang="en-CA" sz="2800" b="1" dirty="0">
                <a:ln>
                  <a:solidFill>
                    <a:sysClr val="windowText" lastClr="000000"/>
                  </a:solidFill>
                </a:ln>
                <a:solidFill>
                  <a:srgbClr val="FF9933"/>
                </a:solidFill>
                <a:effectLst/>
              </a:rPr>
              <a:t> where Dagon had a Light Season </a:t>
            </a:r>
            <a:r>
              <a:rPr lang="en-CA" sz="2800" b="1" u="sng" dirty="0">
                <a:ln>
                  <a:solidFill>
                    <a:sysClr val="windowText" lastClr="000000"/>
                  </a:solidFill>
                </a:ln>
                <a:solidFill>
                  <a:srgbClr val="FF9933"/>
                </a:solidFill>
                <a:effectLst/>
              </a:rPr>
              <a:t>of rest</a:t>
            </a:r>
            <a:r>
              <a:rPr lang="en-CA" sz="2800" b="1" dirty="0">
                <a:ln>
                  <a:solidFill>
                    <a:sysClr val="windowText" lastClr="000000"/>
                  </a:solidFill>
                </a:ln>
                <a:solidFill>
                  <a:srgbClr val="FF9933"/>
                </a:solidFill>
                <a:effectLst/>
              </a:rPr>
              <a:t>?  </a:t>
            </a:r>
            <a:r>
              <a:rPr lang="en-CA" sz="2800" b="1" dirty="0">
                <a:ln>
                  <a:solidFill>
                    <a:sysClr val="windowText" lastClr="000000"/>
                  </a:solidFill>
                </a:ln>
                <a:solidFill>
                  <a:srgbClr val="FF9933"/>
                </a:solidFill>
                <a:effectLst>
                  <a:glow rad="127000">
                    <a:srgbClr val="FFFF00"/>
                  </a:glow>
                </a:effectLst>
              </a:rPr>
              <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386810" y="6207344"/>
            <a:ext cx="535709" cy="402851"/>
          </a:xfrm>
        </p:spPr>
        <p:txBody>
          <a:bodyPr/>
          <a:lstStyle/>
          <a:p>
            <a:fld id="{D57F1E4F-1CFF-5643-939E-217C01CDF565}" type="slidenum">
              <a:rPr lang="en-US" sz="1400" smtClean="0">
                <a:solidFill>
                  <a:schemeClr val="bg1"/>
                </a:solidFill>
              </a:rPr>
              <a:pPr/>
              <a:t>49</a:t>
            </a:fld>
            <a:endParaRPr lang="en-US" sz="1400" dirty="0">
              <a:solidFill>
                <a:schemeClr val="bg1"/>
              </a:solidFill>
            </a:endParaRPr>
          </a:p>
        </p:txBody>
      </p:sp>
    </p:spTree>
    <p:extLst>
      <p:ext uri="{BB962C8B-B14F-4D97-AF65-F5344CB8AC3E}">
        <p14:creationId xmlns:p14="http://schemas.microsoft.com/office/powerpoint/2010/main" val="329471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500"/>
                                        <p:tgtEl>
                                          <p:spTgt spid="2"/>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3" presetClass="entr" presetSubtype="1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1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1"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par>
                          <p:cTn id="37" fill="hold">
                            <p:stCondLst>
                              <p:cond delay="2000"/>
                            </p:stCondLst>
                            <p:childTnLst>
                              <p:par>
                                <p:cTn id="38" presetID="31"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linds(horizontal)">
                                      <p:cBhvr>
                                        <p:cTn id="54" dur="1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in)">
                                      <p:cBhvr>
                                        <p:cTn id="59" dur="2000"/>
                                        <p:tgtEl>
                                          <p:spTgt spid="25"/>
                                        </p:tgtEl>
                                      </p:cBhvr>
                                    </p:animEffect>
                                  </p:childTnLst>
                                </p:cTn>
                              </p:par>
                            </p:childTnLst>
                          </p:cTn>
                        </p:par>
                        <p:par>
                          <p:cTn id="60" fill="hold">
                            <p:stCondLst>
                              <p:cond delay="2000"/>
                            </p:stCondLst>
                            <p:childTnLst>
                              <p:par>
                                <p:cTn id="61" presetID="8" presetClass="emph" presetSubtype="0" fill="hold" grpId="0" nodeType="afterEffect">
                                  <p:stCondLst>
                                    <p:cond delay="0"/>
                                  </p:stCondLst>
                                  <p:childTnLst>
                                    <p:animRot by="21600000">
                                      <p:cBhvr>
                                        <p:cTn id="62"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 grpId="0" animBg="1"/>
      <p:bldP spid="13" grpId="0" animBg="1"/>
      <p:bldP spid="29" grpId="0" animBg="1"/>
      <p:bldP spid="18" grpId="0"/>
      <p:bldP spid="35"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rgbClr val="00B050"/>
            </a:gs>
            <a:gs pos="83000">
              <a:schemeClr val="accent5">
                <a:lumMod val="7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95D1A0C-BDAB-4CC4-9584-DB5A645F8257}"/>
              </a:ext>
            </a:extLst>
          </p:cNvPr>
          <p:cNvSpPr/>
          <p:nvPr/>
        </p:nvSpPr>
        <p:spPr>
          <a:xfrm>
            <a:off x="184578" y="1293092"/>
            <a:ext cx="4507047" cy="5351128"/>
          </a:xfrm>
          <a:prstGeom prst="roundRect">
            <a:avLst>
              <a:gd name="adj" fmla="val 7989"/>
            </a:avLst>
          </a:prstGeom>
          <a:solidFill>
            <a:schemeClr val="tx1">
              <a:lumMod val="85000"/>
            </a:schemeClr>
          </a:solidFill>
          <a:ln w="3810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a:ln>
                  <a:solidFill>
                    <a:srgbClr val="0000FF"/>
                  </a:solidFill>
                </a:ln>
                <a:solidFill>
                  <a:srgbClr val="00B050"/>
                </a:solidFill>
              </a:rPr>
              <a:t>A </a:t>
            </a:r>
            <a:r>
              <a:rPr lang="en-CA" sz="2400" b="1" dirty="0">
                <a:ln>
                  <a:solidFill>
                    <a:srgbClr val="0000FF"/>
                  </a:solidFill>
                </a:ln>
                <a:solidFill>
                  <a:srgbClr val="FF3300"/>
                </a:solidFill>
              </a:rPr>
              <a:t>lifeless image </a:t>
            </a:r>
            <a:r>
              <a:rPr lang="en-CA" sz="2400" b="1" dirty="0">
                <a:ln>
                  <a:solidFill>
                    <a:srgbClr val="0000FF"/>
                  </a:solidFill>
                </a:ln>
                <a:solidFill>
                  <a:srgbClr val="FF0000"/>
                </a:solidFill>
              </a:rPr>
              <a:t>does not</a:t>
            </a:r>
            <a:r>
              <a:rPr lang="en-CA" sz="2400" b="1" dirty="0">
                <a:ln>
                  <a:solidFill>
                    <a:srgbClr val="0000FF"/>
                  </a:solidFill>
                </a:ln>
                <a:solidFill>
                  <a:srgbClr val="00B050"/>
                </a:solidFill>
              </a:rPr>
              <a:t> have the capability to actually pay homage to Yahuah.  Hence the </a:t>
            </a:r>
            <a:r>
              <a:rPr lang="en-CA" sz="2400" b="1" u="sng" dirty="0">
                <a:ln>
                  <a:solidFill>
                    <a:srgbClr val="0000FF"/>
                  </a:solidFill>
                </a:ln>
                <a:solidFill>
                  <a:srgbClr val="CC0066"/>
                </a:solidFill>
              </a:rPr>
              <a:t>visual im</a:t>
            </a:r>
            <a:r>
              <a:rPr lang="en-CA" sz="2400" b="1" dirty="0">
                <a:ln>
                  <a:solidFill>
                    <a:srgbClr val="0000FF"/>
                  </a:solidFill>
                </a:ln>
                <a:solidFill>
                  <a:srgbClr val="CC0066"/>
                </a:solidFill>
              </a:rPr>
              <a:t>p</a:t>
            </a:r>
            <a:r>
              <a:rPr lang="en-CA" sz="2400" b="1" u="sng" dirty="0">
                <a:ln>
                  <a:solidFill>
                    <a:srgbClr val="0000FF"/>
                  </a:solidFill>
                </a:ln>
                <a:solidFill>
                  <a:srgbClr val="CC0066"/>
                </a:solidFill>
              </a:rPr>
              <a:t>lications</a:t>
            </a:r>
            <a:r>
              <a:rPr lang="en-CA" sz="2400" b="1" dirty="0">
                <a:ln>
                  <a:solidFill>
                    <a:srgbClr val="0000FF"/>
                  </a:solidFill>
                </a:ln>
                <a:solidFill>
                  <a:srgbClr val="00B050"/>
                </a:solidFill>
              </a:rPr>
              <a:t> then, and p</a:t>
            </a:r>
            <a:r>
              <a:rPr lang="en-CA" sz="2400" b="1" u="sng" dirty="0">
                <a:ln>
                  <a:solidFill>
                    <a:srgbClr val="0000FF"/>
                  </a:solidFill>
                </a:ln>
                <a:solidFill>
                  <a:srgbClr val="00B050"/>
                </a:solidFill>
              </a:rPr>
              <a:t>ro</a:t>
            </a:r>
            <a:r>
              <a:rPr lang="en-CA" sz="2400" b="1" dirty="0">
                <a:ln>
                  <a:solidFill>
                    <a:srgbClr val="0000FF"/>
                  </a:solidFill>
                </a:ln>
                <a:solidFill>
                  <a:srgbClr val="00B050"/>
                </a:solidFill>
              </a:rPr>
              <a:t>p</a:t>
            </a:r>
            <a:r>
              <a:rPr lang="en-CA" sz="2400" b="1" u="sng" dirty="0">
                <a:ln>
                  <a:solidFill>
                    <a:srgbClr val="0000FF"/>
                  </a:solidFill>
                </a:ln>
                <a:solidFill>
                  <a:srgbClr val="00B050"/>
                </a:solidFill>
              </a:rPr>
              <a:t>heticall</a:t>
            </a:r>
            <a:r>
              <a:rPr lang="en-CA" sz="2400" b="1" dirty="0">
                <a:ln>
                  <a:solidFill>
                    <a:srgbClr val="0000FF"/>
                  </a:solidFill>
                </a:ln>
                <a:solidFill>
                  <a:srgbClr val="00B050"/>
                </a:solidFill>
              </a:rPr>
              <a:t>y for - </a:t>
            </a:r>
            <a:r>
              <a:rPr lang="en-CA" sz="2400" b="1" u="sng" dirty="0">
                <a:ln>
                  <a:solidFill>
                    <a:srgbClr val="0000FF"/>
                  </a:solidFill>
                </a:ln>
                <a:solidFill>
                  <a:srgbClr val="0000FF"/>
                </a:solidFill>
                <a:effectLst>
                  <a:glow rad="127000">
                    <a:srgbClr val="FF9933"/>
                  </a:glow>
                </a:effectLst>
              </a:rPr>
              <a:t>TODAY</a:t>
            </a:r>
            <a:r>
              <a:rPr lang="en-CA" sz="2400" b="1" dirty="0">
                <a:ln>
                  <a:solidFill>
                    <a:srgbClr val="0000FF"/>
                  </a:solidFill>
                </a:ln>
                <a:solidFill>
                  <a:srgbClr val="0000FF"/>
                </a:solidFill>
              </a:rPr>
              <a:t>,</a:t>
            </a:r>
            <a:r>
              <a:rPr lang="en-CA" sz="2400" b="1" dirty="0">
                <a:ln>
                  <a:solidFill>
                    <a:srgbClr val="0000FF"/>
                  </a:solidFill>
                </a:ln>
                <a:solidFill>
                  <a:srgbClr val="00B050"/>
                </a:solidFill>
              </a:rPr>
              <a:t>  of Dagon falling </a:t>
            </a:r>
            <a:r>
              <a:rPr lang="en-CA" sz="2400" b="1" u="sng" dirty="0">
                <a:ln>
                  <a:solidFill>
                    <a:srgbClr val="0000FF"/>
                  </a:solidFill>
                </a:ln>
                <a:solidFill>
                  <a:srgbClr val="00B050"/>
                </a:solidFill>
              </a:rPr>
              <a:t>FACE DOWN</a:t>
            </a:r>
            <a:r>
              <a:rPr lang="en-CA" sz="2400" b="1" dirty="0">
                <a:ln>
                  <a:solidFill>
                    <a:srgbClr val="0000FF"/>
                  </a:solidFill>
                </a:ln>
                <a:solidFill>
                  <a:srgbClr val="00B050"/>
                </a:solidFill>
              </a:rPr>
              <a:t> before the Ark, are nothing short of absolutely </a:t>
            </a:r>
            <a:r>
              <a:rPr lang="en-CA" sz="2400" b="1" dirty="0">
                <a:ln>
                  <a:solidFill>
                    <a:srgbClr val="0000FF"/>
                  </a:solidFill>
                </a:ln>
                <a:solidFill>
                  <a:srgbClr val="FF0000"/>
                </a:solidFill>
              </a:rPr>
              <a:t>astounding and profound.</a:t>
            </a:r>
          </a:p>
          <a:p>
            <a:pPr algn="ctr"/>
            <a:r>
              <a:rPr lang="en-CA" sz="2400" b="1" u="sng" dirty="0">
                <a:ln>
                  <a:solidFill>
                    <a:srgbClr val="0000FF"/>
                  </a:solidFill>
                </a:ln>
                <a:solidFill>
                  <a:srgbClr val="0000FF"/>
                </a:solidFill>
              </a:rPr>
              <a:t>Who</a:t>
            </a:r>
            <a:r>
              <a:rPr lang="en-CA" sz="2400" b="1" dirty="0">
                <a:ln>
                  <a:solidFill>
                    <a:srgbClr val="0000FF"/>
                  </a:solidFill>
                </a:ln>
                <a:solidFill>
                  <a:srgbClr val="0000FF"/>
                </a:solidFill>
              </a:rPr>
              <a:t> is able to stand and defy our Majesty - </a:t>
            </a:r>
            <a:br>
              <a:rPr lang="en-CA" sz="2400" b="1" dirty="0">
                <a:ln>
                  <a:solidFill>
                    <a:srgbClr val="0000FF"/>
                  </a:solidFill>
                </a:ln>
                <a:solidFill>
                  <a:srgbClr val="0000FF"/>
                </a:solidFill>
              </a:rPr>
            </a:br>
            <a:r>
              <a:rPr lang="en-CA" sz="2400" b="1" dirty="0">
                <a:ln>
                  <a:solidFill>
                    <a:srgbClr val="0000FF"/>
                  </a:solidFill>
                </a:ln>
                <a:solidFill>
                  <a:srgbClr val="0000FF"/>
                </a:solidFill>
              </a:rPr>
              <a:t>Yahusha Ha Mashiach?</a:t>
            </a:r>
            <a:br>
              <a:rPr lang="en-CA" sz="2400" b="1" dirty="0">
                <a:ln>
                  <a:solidFill>
                    <a:srgbClr val="0000FF"/>
                  </a:solidFill>
                </a:ln>
                <a:solidFill>
                  <a:srgbClr val="0000FF"/>
                </a:solidFill>
              </a:rPr>
            </a:br>
            <a:r>
              <a:rPr lang="en-CA" sz="2400" b="1" dirty="0">
                <a:ln>
                  <a:solidFill>
                    <a:srgbClr val="0000FF"/>
                  </a:solidFill>
                </a:ln>
                <a:solidFill>
                  <a:srgbClr val="0000FF"/>
                </a:solidFill>
                <a:effectLst>
                  <a:glow rad="127000">
                    <a:srgbClr val="FF9933"/>
                  </a:glow>
                </a:effectLst>
              </a:rPr>
              <a:t>WHO?  </a:t>
            </a:r>
            <a:r>
              <a:rPr lang="en-CA" sz="2400" b="1" u="sng" dirty="0">
                <a:ln>
                  <a:solidFill>
                    <a:srgbClr val="0000FF"/>
                  </a:solidFill>
                </a:ln>
                <a:solidFill>
                  <a:srgbClr val="0000FF"/>
                </a:solidFill>
                <a:effectLst>
                  <a:glow rad="127000">
                    <a:srgbClr val="FF9933"/>
                  </a:glow>
                </a:effectLst>
              </a:rPr>
              <a:t>NOT ONE</a:t>
            </a:r>
            <a:r>
              <a:rPr lang="en-CA" sz="2400" b="1" dirty="0">
                <a:ln>
                  <a:solidFill>
                    <a:srgbClr val="0000FF"/>
                  </a:solidFill>
                </a:ln>
                <a:solidFill>
                  <a:srgbClr val="0000FF"/>
                </a:solidFill>
                <a:effectLst>
                  <a:glow rad="127000">
                    <a:srgbClr val="FF9933"/>
                  </a:glow>
                </a:effectLst>
              </a:rPr>
              <a:t>!</a:t>
            </a:r>
          </a:p>
        </p:txBody>
      </p:sp>
      <p:sp>
        <p:nvSpPr>
          <p:cNvPr id="2" name="Rectangle 1">
            <a:extLst>
              <a:ext uri="{FF2B5EF4-FFF2-40B4-BE49-F238E27FC236}">
                <a16:creationId xmlns:a16="http://schemas.microsoft.com/office/drawing/2014/main" xmlns="" id="{6E5B756E-593C-4F32-9DC5-0C146D70C07C}"/>
              </a:ext>
            </a:extLst>
          </p:cNvPr>
          <p:cNvSpPr/>
          <p:nvPr/>
        </p:nvSpPr>
        <p:spPr>
          <a:xfrm>
            <a:off x="304503" y="615663"/>
            <a:ext cx="4267199" cy="213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CA" sz="8000"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88900">
                    <a:srgbClr val="FFFF00"/>
                  </a:glow>
                </a:effectLst>
                <a:latin typeface="Cooper Black" panose="0208090404030B020404" pitchFamily="18" charset="0"/>
              </a:rPr>
              <a:t>Dawn!</a:t>
            </a:r>
            <a:endParaRPr lang="en-CA" sz="8000" dirty="0"/>
          </a:p>
        </p:txBody>
      </p:sp>
      <p:grpSp>
        <p:nvGrpSpPr>
          <p:cNvPr id="8" name="Group 7">
            <a:extLst>
              <a:ext uri="{FF2B5EF4-FFF2-40B4-BE49-F238E27FC236}">
                <a16:creationId xmlns:a16="http://schemas.microsoft.com/office/drawing/2014/main" xmlns="" id="{37D51492-609A-4E9B-B144-233951B11899}"/>
              </a:ext>
            </a:extLst>
          </p:cNvPr>
          <p:cNvGrpSpPr/>
          <p:nvPr/>
        </p:nvGrpSpPr>
        <p:grpSpPr>
          <a:xfrm>
            <a:off x="4914721" y="729841"/>
            <a:ext cx="7048976" cy="5196905"/>
            <a:chOff x="4803564" y="16412"/>
            <a:chExt cx="7048976" cy="5196905"/>
          </a:xfrm>
        </p:grpSpPr>
        <p:pic>
          <p:nvPicPr>
            <p:cNvPr id="6" name="Picture 5">
              <a:extLst>
                <a:ext uri="{FF2B5EF4-FFF2-40B4-BE49-F238E27FC236}">
                  <a16:creationId xmlns:a16="http://schemas.microsoft.com/office/drawing/2014/main" xmlns="" id="{4213655C-888A-416E-8283-61619FE92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3564" y="16412"/>
              <a:ext cx="7048976" cy="5175885"/>
            </a:xfrm>
            <a:prstGeom prst="rect">
              <a:avLst/>
            </a:prstGeom>
            <a:ln w="38100">
              <a:solidFill>
                <a:srgbClr val="006699"/>
              </a:solidFill>
            </a:ln>
          </p:spPr>
        </p:pic>
        <p:sp>
          <p:nvSpPr>
            <p:cNvPr id="7" name="Rectangle: Rounded Corners 6">
              <a:extLst>
                <a:ext uri="{FF2B5EF4-FFF2-40B4-BE49-F238E27FC236}">
                  <a16:creationId xmlns:a16="http://schemas.microsoft.com/office/drawing/2014/main" xmlns="" id="{1481B163-BB4B-4FDD-A7A8-B589D9CC1CC8}"/>
                </a:ext>
              </a:extLst>
            </p:cNvPr>
            <p:cNvSpPr/>
            <p:nvPr/>
          </p:nvSpPr>
          <p:spPr>
            <a:xfrm>
              <a:off x="10927630" y="5003110"/>
              <a:ext cx="672662" cy="210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bg1"/>
                  </a:solidFill>
                </a:rPr>
                <a:t>Sabine</a:t>
              </a:r>
            </a:p>
          </p:txBody>
        </p:sp>
      </p:grpSp>
      <p:sp>
        <p:nvSpPr>
          <p:cNvPr id="9"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10672" y="6391851"/>
            <a:ext cx="535709" cy="402851"/>
          </a:xfrm>
        </p:spPr>
        <p:txBody>
          <a:bodyPr/>
          <a:lstStyle/>
          <a:p>
            <a:fld id="{D57F1E4F-1CFF-5643-939E-217C01CDF565}" type="slidenum">
              <a:rPr lang="en-US" sz="1200" smtClean="0">
                <a:solidFill>
                  <a:schemeClr val="tx1"/>
                </a:solidFill>
              </a:rPr>
              <a:pPr/>
              <a:t>5</a:t>
            </a:fld>
            <a:endParaRPr lang="en-US" sz="1200" dirty="0">
              <a:solidFill>
                <a:schemeClr val="tx1"/>
              </a:solidFill>
            </a:endParaRPr>
          </a:p>
        </p:txBody>
      </p:sp>
    </p:spTree>
    <p:extLst>
      <p:ext uri="{BB962C8B-B14F-4D97-AF65-F5344CB8AC3E}">
        <p14:creationId xmlns:p14="http://schemas.microsoft.com/office/powerpoint/2010/main" val="20142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29000">
              <a:schemeClr val="accent1">
                <a:lumMod val="45000"/>
                <a:lumOff val="55000"/>
              </a:schemeClr>
            </a:gs>
            <a:gs pos="52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56291" y="6455149"/>
            <a:ext cx="535709" cy="402851"/>
          </a:xfrm>
        </p:spPr>
        <p:txBody>
          <a:bodyPr/>
          <a:lstStyle/>
          <a:p>
            <a:fld id="{D57F1E4F-1CFF-5643-939E-217C01CDF565}" type="slidenum">
              <a:rPr lang="en-US" sz="1400" smtClean="0">
                <a:solidFill>
                  <a:schemeClr val="bg1"/>
                </a:solidFill>
              </a:rPr>
              <a:pPr/>
              <a:t>50</a:t>
            </a:fld>
            <a:endParaRPr lang="en-US" sz="1400" dirty="0">
              <a:solidFill>
                <a:schemeClr val="bg1"/>
              </a:solidFill>
            </a:endParaRPr>
          </a:p>
        </p:txBody>
      </p:sp>
      <p:sp>
        <p:nvSpPr>
          <p:cNvPr id="16" name="Rectangle 15">
            <a:extLst>
              <a:ext uri="{FF2B5EF4-FFF2-40B4-BE49-F238E27FC236}">
                <a16:creationId xmlns:a16="http://schemas.microsoft.com/office/drawing/2014/main" xmlns="" id="{018A4837-75FE-4028-8469-1E0F48BCFD69}"/>
              </a:ext>
            </a:extLst>
          </p:cNvPr>
          <p:cNvSpPr/>
          <p:nvPr/>
        </p:nvSpPr>
        <p:spPr>
          <a:xfrm>
            <a:off x="5411575" y="2585322"/>
            <a:ext cx="117554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75000"/>
                  </a:schemeClr>
                </a:solidFill>
              </a:rPr>
              <a:t>Sunset </a:t>
            </a:r>
            <a:r>
              <a:rPr lang="en-CA" b="1" u="sng" dirty="0">
                <a:solidFill>
                  <a:srgbClr val="006699"/>
                </a:solidFill>
              </a:rPr>
              <a:t>C</a:t>
            </a:r>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136372" y="2001543"/>
            <a:ext cx="11120987" cy="603887"/>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endParaRPr lang="en-US" sz="2800" dirty="0">
              <a:solidFill>
                <a:prstClr val="black"/>
              </a:solidFill>
              <a:latin typeface="Georgia" panose="02040502050405020303" pitchFamily="18" charset="0"/>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460584" y="125643"/>
            <a:ext cx="8735128" cy="788704"/>
          </a:xfrm>
          <a:prstGeom prst="roundRect">
            <a:avLst>
              <a:gd name="adj" fmla="val 50000"/>
            </a:avLst>
          </a:prstGeom>
          <a:solidFill>
            <a:srgbClr val="002060"/>
          </a:solidFill>
          <a:ln w="3810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u="sng" dirty="0">
                <a:ln>
                  <a:solidFill>
                    <a:srgbClr val="FF00FF"/>
                  </a:solidFill>
                </a:ln>
                <a:latin typeface="Cooper Black" panose="0208090404030B020404" pitchFamily="18" charset="0"/>
              </a:rPr>
              <a:t>WAS IT</a:t>
            </a:r>
            <a:r>
              <a:rPr lang="en-CA" sz="2800" dirty="0">
                <a:ln>
                  <a:solidFill>
                    <a:srgbClr val="FF00FF"/>
                  </a:solidFill>
                </a:ln>
                <a:latin typeface="Cooper Black" panose="0208090404030B020404" pitchFamily="18" charset="0"/>
              </a:rPr>
              <a:t> </a:t>
            </a:r>
            <a:r>
              <a:rPr lang="en-CA" sz="2800" u="sng" dirty="0">
                <a:ln>
                  <a:solidFill>
                    <a:srgbClr val="FFFF00"/>
                  </a:solidFill>
                </a:ln>
                <a:solidFill>
                  <a:srgbClr val="0000FF"/>
                </a:solidFill>
                <a:latin typeface="Cooper Black" panose="0208090404030B020404" pitchFamily="18" charset="0"/>
              </a:rPr>
              <a:t>THIS EARLY POINT</a:t>
            </a:r>
            <a:r>
              <a:rPr lang="en-CA" sz="2800" dirty="0">
                <a:ln>
                  <a:solidFill>
                    <a:srgbClr val="FFFF00"/>
                  </a:solidFill>
                </a:ln>
                <a:solidFill>
                  <a:srgbClr val="0000FF"/>
                </a:solidFill>
                <a:latin typeface="Cooper Black" panose="0208090404030B020404" pitchFamily="18" charset="0"/>
              </a:rPr>
              <a:t> </a:t>
            </a:r>
            <a:r>
              <a:rPr lang="en-CA" sz="2800" b="1" dirty="0"/>
              <a:t>when they arose?</a:t>
            </a:r>
          </a:p>
        </p:txBody>
      </p:sp>
      <p:sp>
        <p:nvSpPr>
          <p:cNvPr id="34" name="Rectangle: Rounded Corners 33">
            <a:extLst>
              <a:ext uri="{FF2B5EF4-FFF2-40B4-BE49-F238E27FC236}">
                <a16:creationId xmlns:a16="http://schemas.microsoft.com/office/drawing/2014/main" xmlns="" id="{2E27059F-2C92-40B6-BB84-F32C8D88ACA3}"/>
              </a:ext>
            </a:extLst>
          </p:cNvPr>
          <p:cNvSpPr/>
          <p:nvPr/>
        </p:nvSpPr>
        <p:spPr>
          <a:xfrm>
            <a:off x="136372" y="1120763"/>
            <a:ext cx="2052646" cy="356977"/>
          </a:xfrm>
          <a:prstGeom prst="roundRect">
            <a:avLst>
              <a:gd name="adj" fmla="val 50000"/>
            </a:avLst>
          </a:prstGeom>
          <a:solidFill>
            <a:srgbClr val="00B050"/>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1"/>
                </a:solidFill>
              </a:rPr>
              <a:t>#</a:t>
            </a:r>
            <a:r>
              <a:rPr lang="en-CA" sz="1600" b="1" dirty="0">
                <a:solidFill>
                  <a:schemeClr val="bg1"/>
                </a:solidFill>
              </a:rPr>
              <a:t>7 </a:t>
            </a:r>
            <a:r>
              <a:rPr lang="en-CA" sz="1600" b="1" dirty="0">
                <a:solidFill>
                  <a:schemeClr val="bg1"/>
                </a:solidFill>
                <a:effectLst>
                  <a:glow rad="228600">
                    <a:schemeClr val="accent6">
                      <a:satMod val="175000"/>
                      <a:alpha val="40000"/>
                    </a:schemeClr>
                  </a:glow>
                </a:effectLst>
              </a:rPr>
              <a:t>Sunset Theory</a:t>
            </a:r>
          </a:p>
        </p:txBody>
      </p:sp>
      <p:graphicFrame>
        <p:nvGraphicFramePr>
          <p:cNvPr id="24" name="Table 23">
            <a:extLst>
              <a:ext uri="{FF2B5EF4-FFF2-40B4-BE49-F238E27FC236}">
                <a16:creationId xmlns:a16="http://schemas.microsoft.com/office/drawing/2014/main" xmlns="" id="{E2B536A7-1CDB-42D6-B38D-FC2A805A1B26}"/>
              </a:ext>
            </a:extLst>
          </p:cNvPr>
          <p:cNvGraphicFramePr>
            <a:graphicFrameLocks noGrp="1"/>
          </p:cNvGraphicFramePr>
          <p:nvPr>
            <p:extLst>
              <p:ext uri="{D42A27DB-BD31-4B8C-83A1-F6EECF244321}">
                <p14:modId xmlns:p14="http://schemas.microsoft.com/office/powerpoint/2010/main" val="376436084"/>
              </p:ext>
            </p:extLst>
          </p:nvPr>
        </p:nvGraphicFramePr>
        <p:xfrm>
          <a:off x="3235009" y="2922945"/>
          <a:ext cx="8127999" cy="944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3286318435"/>
                    </a:ext>
                  </a:extLst>
                </a:gridCol>
                <a:gridCol w="2709333">
                  <a:extLst>
                    <a:ext uri="{9D8B030D-6E8A-4147-A177-3AD203B41FA5}">
                      <a16:colId xmlns:a16="http://schemas.microsoft.com/office/drawing/2014/main" xmlns="" val="1362304269"/>
                    </a:ext>
                  </a:extLst>
                </a:gridCol>
                <a:gridCol w="2709333">
                  <a:extLst>
                    <a:ext uri="{9D8B030D-6E8A-4147-A177-3AD203B41FA5}">
                      <a16:colId xmlns:a16="http://schemas.microsoft.com/office/drawing/2014/main" xmlns="" val="3239154462"/>
                    </a:ext>
                  </a:extLst>
                </a:gridCol>
              </a:tblGrid>
              <a:tr h="934720">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solidFill>
                      <a:schemeClr val="accent1">
                        <a:lumMod val="60000"/>
                        <a:lumOff val="40000"/>
                      </a:schemeClr>
                    </a:solidFill>
                  </a:tcPr>
                </a:tc>
                <a:tc>
                  <a:txBody>
                    <a:bodyPr/>
                    <a:lstStyle/>
                    <a:p>
                      <a:pPr algn="ctr"/>
                      <a:r>
                        <a:rPr lang="en-CA" sz="2800" dirty="0"/>
                        <a:t>The </a:t>
                      </a:r>
                      <a:r>
                        <a:rPr lang="en-CA" sz="2800" u="sng" dirty="0"/>
                        <a:t>2</a:t>
                      </a:r>
                      <a:r>
                        <a:rPr lang="en-CA" sz="2800" u="sng" baseline="30000" dirty="0"/>
                        <a:t>nd</a:t>
                      </a:r>
                      <a:r>
                        <a:rPr lang="en-CA" sz="2800" dirty="0"/>
                        <a:t> Morrow  (</a:t>
                      </a:r>
                      <a:r>
                        <a:rPr lang="en-CA" sz="2800" dirty="0">
                          <a:solidFill>
                            <a:srgbClr val="FF00FF"/>
                          </a:solidFill>
                        </a:rPr>
                        <a:t>?</a:t>
                      </a:r>
                      <a:r>
                        <a:rPr lang="en-CA" sz="2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prst="cross"/>
                      <a:lightRig rig="flood" dir="t"/>
                    </a:cell3D>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solidFill>
                      <a:schemeClr val="accent1">
                        <a:lumMod val="60000"/>
                        <a:lumOff val="40000"/>
                      </a:schemeClr>
                    </a:solidFill>
                  </a:tcPr>
                </a:tc>
                <a:extLst>
                  <a:ext uri="{0D108BD9-81ED-4DB2-BD59-A6C34878D82A}">
                    <a16:rowId xmlns:a16="http://schemas.microsoft.com/office/drawing/2014/main" xmlns="" val="2416557470"/>
                  </a:ext>
                </a:extLst>
              </a:tr>
            </a:tbl>
          </a:graphicData>
        </a:graphic>
      </p:graphicFrame>
      <p:cxnSp>
        <p:nvCxnSpPr>
          <p:cNvPr id="11" name="Straight Connector 10">
            <a:extLst>
              <a:ext uri="{FF2B5EF4-FFF2-40B4-BE49-F238E27FC236}">
                <a16:creationId xmlns:a16="http://schemas.microsoft.com/office/drawing/2014/main" xmlns="" id="{F1AD2C78-1B75-4706-AC63-1B70BF3460D0}"/>
              </a:ext>
            </a:extLst>
          </p:cNvPr>
          <p:cNvCxnSpPr>
            <a:cxnSpLocks/>
          </p:cNvCxnSpPr>
          <p:nvPr/>
        </p:nvCxnSpPr>
        <p:spPr>
          <a:xfrm flipV="1">
            <a:off x="5928713" y="2922945"/>
            <a:ext cx="12507" cy="944881"/>
          </a:xfrm>
          <a:prstGeom prst="line">
            <a:avLst/>
          </a:prstGeom>
          <a:ln w="76200">
            <a:solidFill>
              <a:srgbClr val="FF9933"/>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F9B359F6-64C0-44B4-88D6-EE4CF655CB6C}"/>
              </a:ext>
            </a:extLst>
          </p:cNvPr>
          <p:cNvSpPr/>
          <p:nvPr/>
        </p:nvSpPr>
        <p:spPr>
          <a:xfrm rot="20128720">
            <a:off x="3716297" y="3020311"/>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This mornin</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rests</a:t>
            </a:r>
            <a:r>
              <a:rPr lang="en-CA" b="1" dirty="0">
                <a:solidFill>
                  <a:prstClr val="white"/>
                </a:solidFill>
                <a:effectLst>
                  <a:glow rad="101600">
                    <a:srgbClr val="FF00FF">
                      <a:alpha val="60000"/>
                    </a:srgbClr>
                  </a:glow>
                </a:effectLst>
              </a:rPr>
              <a:t>???</a:t>
            </a:r>
            <a:endParaRPr lang="en-CA" b="1" dirty="0">
              <a:solidFill>
                <a:prstClr val="white"/>
              </a:solidFill>
            </a:endParaRPr>
          </a:p>
        </p:txBody>
      </p:sp>
      <p:cxnSp>
        <p:nvCxnSpPr>
          <p:cNvPr id="21" name="Straight Arrow Connector 20">
            <a:extLst>
              <a:ext uri="{FF2B5EF4-FFF2-40B4-BE49-F238E27FC236}">
                <a16:creationId xmlns:a16="http://schemas.microsoft.com/office/drawing/2014/main" xmlns="" id="{092B8554-04A6-4C5A-AE85-25F9BFD5CA43}"/>
              </a:ext>
            </a:extLst>
          </p:cNvPr>
          <p:cNvCxnSpPr>
            <a:cxnSpLocks/>
          </p:cNvCxnSpPr>
          <p:nvPr/>
        </p:nvCxnSpPr>
        <p:spPr>
          <a:xfrm flipH="1">
            <a:off x="3309299" y="3154358"/>
            <a:ext cx="1112438"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5" name="Speech Bubble: Rectangle with Corners Rounded 34">
            <a:extLst>
              <a:ext uri="{FF2B5EF4-FFF2-40B4-BE49-F238E27FC236}">
                <a16:creationId xmlns:a16="http://schemas.microsoft.com/office/drawing/2014/main" xmlns="" id="{9C3221F5-3273-4EC7-8DD1-527736B2A225}"/>
              </a:ext>
            </a:extLst>
          </p:cNvPr>
          <p:cNvSpPr/>
          <p:nvPr/>
        </p:nvSpPr>
        <p:spPr>
          <a:xfrm>
            <a:off x="294974" y="4376651"/>
            <a:ext cx="11292493" cy="2355706"/>
          </a:xfrm>
          <a:prstGeom prst="wedgeRoundRectCallout">
            <a:avLst>
              <a:gd name="adj1" fmla="val 24334"/>
              <a:gd name="adj2" fmla="val -62488"/>
              <a:gd name="adj3" fmla="val 16667"/>
            </a:avLst>
          </a:prstGeom>
          <a:solidFill>
            <a:schemeClr val="accent6">
              <a:lumMod val="40000"/>
              <a:lumOff val="60000"/>
            </a:schemeClr>
          </a:solidFill>
          <a:ln w="5715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a:solidFill>
                    <a:sysClr val="windowText" lastClr="000000"/>
                  </a:solidFill>
                </a:ln>
                <a:solidFill>
                  <a:schemeClr val="bg1"/>
                </a:solidFill>
              </a:rPr>
              <a:t>The Philistines did </a:t>
            </a:r>
            <a:r>
              <a:rPr lang="en-CA" sz="2400" dirty="0">
                <a:ln>
                  <a:solidFill>
                    <a:sysClr val="windowText" lastClr="000000"/>
                  </a:solidFill>
                </a:ln>
                <a:solidFill>
                  <a:schemeClr val="bg1"/>
                </a:solidFill>
                <a:latin typeface="Cooper Black" panose="0208090404030B020404" pitchFamily="18" charset="0"/>
              </a:rPr>
              <a:t>NOT</a:t>
            </a:r>
            <a:r>
              <a:rPr lang="en-CA" sz="2400" dirty="0">
                <a:ln>
                  <a:solidFill>
                    <a:sysClr val="windowText" lastClr="000000"/>
                  </a:solidFill>
                </a:ln>
                <a:solidFill>
                  <a:schemeClr val="bg1"/>
                </a:solidFill>
              </a:rPr>
              <a:t> rise early on the morrow immediately after the sunset, </a:t>
            </a:r>
            <a:r>
              <a:rPr lang="en-CA" sz="2400" u="sng" dirty="0">
                <a:ln>
                  <a:solidFill>
                    <a:sysClr val="windowText" lastClr="000000"/>
                  </a:solidFill>
                </a:ln>
                <a:solidFill>
                  <a:schemeClr val="bg1"/>
                </a:solidFill>
                <a:effectLst>
                  <a:glow rad="127000">
                    <a:srgbClr val="00CC00"/>
                  </a:glow>
                </a:effectLst>
                <a:latin typeface="Cooper Black" panose="0208090404030B020404" pitchFamily="18" charset="0"/>
              </a:rPr>
              <a:t>AND ALSO</a:t>
            </a:r>
            <a:r>
              <a:rPr lang="en-CA" sz="2400" dirty="0">
                <a:ln>
                  <a:solidFill>
                    <a:sysClr val="windowText" lastClr="000000"/>
                  </a:solidFill>
                </a:ln>
                <a:solidFill>
                  <a:schemeClr val="bg1"/>
                </a:solidFill>
                <a:effectLst>
                  <a:glow rad="127000">
                    <a:srgbClr val="00CC00"/>
                  </a:glow>
                </a:effectLst>
                <a:latin typeface="Cooper Black" panose="0208090404030B020404" pitchFamily="18" charset="0"/>
              </a:rPr>
              <a:t>  12 HOURS LATER</a:t>
            </a:r>
            <a:r>
              <a:rPr lang="en-CA" sz="2400" dirty="0">
                <a:ln>
                  <a:solidFill>
                    <a:sysClr val="windowText" lastClr="000000"/>
                  </a:solidFill>
                </a:ln>
                <a:solidFill>
                  <a:schemeClr val="bg1"/>
                </a:solidFill>
              </a:rPr>
              <a:t>  – </a:t>
            </a:r>
            <a:r>
              <a:rPr lang="en-CA" sz="2400" b="1" u="sng" dirty="0">
                <a:ln>
                  <a:solidFill>
                    <a:sysClr val="windowText" lastClr="000000"/>
                  </a:solidFill>
                </a:ln>
                <a:solidFill>
                  <a:srgbClr val="0000FF"/>
                </a:solidFill>
              </a:rPr>
              <a:t>EARLY</a:t>
            </a:r>
            <a:r>
              <a:rPr lang="en-CA" sz="2400" dirty="0">
                <a:ln>
                  <a:solidFill>
                    <a:sysClr val="windowText" lastClr="000000"/>
                  </a:solidFill>
                </a:ln>
                <a:solidFill>
                  <a:schemeClr val="bg1"/>
                </a:solidFill>
              </a:rPr>
              <a:t> – with the EYELIDS OF DAWN </a:t>
            </a:r>
            <a:r>
              <a:rPr lang="en-CA" sz="1600" dirty="0">
                <a:ln>
                  <a:solidFill>
                    <a:sysClr val="windowText" lastClr="000000"/>
                  </a:solidFill>
                </a:ln>
                <a:solidFill>
                  <a:schemeClr val="bg1"/>
                </a:solidFill>
              </a:rPr>
              <a:t>(Job 38:12, 41:17) </a:t>
            </a:r>
            <a:r>
              <a:rPr lang="en-CA" sz="2400" u="sng" dirty="0">
                <a:ln>
                  <a:solidFill>
                    <a:sysClr val="windowText" lastClr="000000"/>
                  </a:solidFill>
                </a:ln>
                <a:solidFill>
                  <a:schemeClr val="bg1"/>
                </a:solidFill>
              </a:rPr>
              <a:t>ON THE SAME 24 HOUR PERIOD</a:t>
            </a:r>
            <a:r>
              <a:rPr lang="en-CA" sz="2400" dirty="0">
                <a:ln>
                  <a:solidFill>
                    <a:sysClr val="windowText" lastClr="000000"/>
                  </a:solidFill>
                </a:ln>
                <a:solidFill>
                  <a:schemeClr val="bg1"/>
                </a:solidFill>
              </a:rPr>
              <a:t>!     </a:t>
            </a:r>
            <a:r>
              <a:rPr lang="en-CA" sz="2400" b="1" u="sng" dirty="0">
                <a:ln>
                  <a:solidFill>
                    <a:sysClr val="windowText" lastClr="000000"/>
                  </a:solidFill>
                </a:ln>
                <a:solidFill>
                  <a:srgbClr val="0000FF"/>
                </a:solidFill>
                <a:latin typeface="Arial Black" panose="020B0A04020102020204" pitchFamily="34" charset="0"/>
              </a:rPr>
              <a:t>Didn’t ha</a:t>
            </a:r>
            <a:r>
              <a:rPr lang="en-CA" sz="2400" b="1" dirty="0">
                <a:ln>
                  <a:solidFill>
                    <a:sysClr val="windowText" lastClr="000000"/>
                  </a:solidFill>
                </a:ln>
                <a:solidFill>
                  <a:srgbClr val="0000FF"/>
                </a:solidFill>
                <a:latin typeface="Arial Black" panose="020B0A04020102020204" pitchFamily="34" charset="0"/>
              </a:rPr>
              <a:t>pp</a:t>
            </a:r>
            <a:r>
              <a:rPr lang="en-CA" sz="2400" b="1" u="sng" dirty="0">
                <a:ln>
                  <a:solidFill>
                    <a:sysClr val="windowText" lastClr="000000"/>
                  </a:solidFill>
                </a:ln>
                <a:solidFill>
                  <a:srgbClr val="0000FF"/>
                </a:solidFill>
                <a:latin typeface="Arial Black" panose="020B0A04020102020204" pitchFamily="34" charset="0"/>
              </a:rPr>
              <a:t>en</a:t>
            </a:r>
            <a:r>
              <a:rPr lang="en-CA" sz="2400" b="1" dirty="0">
                <a:ln>
                  <a:solidFill>
                    <a:sysClr val="windowText" lastClr="000000"/>
                  </a:solidFill>
                </a:ln>
                <a:solidFill>
                  <a:srgbClr val="0000FF"/>
                </a:solidFill>
                <a:latin typeface="Arial Black" panose="020B0A04020102020204" pitchFamily="34" charset="0"/>
              </a:rPr>
              <a:t>!</a:t>
            </a:r>
            <a:r>
              <a:rPr lang="en-CA" sz="2400" b="1" u="sng" dirty="0">
                <a:ln>
                  <a:solidFill>
                    <a:sysClr val="windowText" lastClr="000000"/>
                  </a:solidFill>
                </a:ln>
                <a:solidFill>
                  <a:srgbClr val="0000FF"/>
                </a:solidFill>
                <a:latin typeface="Arial Black" panose="020B0A04020102020204" pitchFamily="34" charset="0"/>
              </a:rPr>
              <a:t> </a:t>
            </a:r>
            <a:r>
              <a:rPr lang="en-CA" sz="2400" b="1" dirty="0">
                <a:ln>
                  <a:solidFill>
                    <a:sysClr val="windowText" lastClr="000000"/>
                  </a:solidFill>
                </a:ln>
                <a:solidFill>
                  <a:srgbClr val="0000FF"/>
                </a:solidFill>
              </a:rPr>
              <a:t/>
            </a:r>
            <a:br>
              <a:rPr lang="en-CA" sz="2400" b="1" dirty="0">
                <a:ln>
                  <a:solidFill>
                    <a:sysClr val="windowText" lastClr="000000"/>
                  </a:solidFill>
                </a:ln>
                <a:solidFill>
                  <a:srgbClr val="0000FF"/>
                </a:solidFill>
              </a:rPr>
            </a:br>
            <a:r>
              <a:rPr lang="en-CA" sz="2400" b="1" dirty="0">
                <a:ln>
                  <a:solidFill>
                    <a:sysClr val="windowText" lastClr="000000"/>
                  </a:solidFill>
                </a:ln>
                <a:solidFill>
                  <a:schemeClr val="bg1"/>
                </a:solidFill>
              </a:rPr>
              <a:t>Sunset Theory has a </a:t>
            </a:r>
            <a:r>
              <a:rPr lang="en-CA" sz="2400" b="1" dirty="0">
                <a:ln>
                  <a:solidFill>
                    <a:sysClr val="windowText" lastClr="000000"/>
                  </a:solidFill>
                </a:ln>
                <a:solidFill>
                  <a:schemeClr val="bg1"/>
                </a:solidFill>
                <a:effectLst>
                  <a:glow rad="127000">
                    <a:schemeClr val="accent1">
                      <a:lumMod val="60000"/>
                      <a:lumOff val="40000"/>
                    </a:schemeClr>
                  </a:glow>
                </a:effectLst>
              </a:rPr>
              <a:t>SERIOUS DISCONNECT </a:t>
            </a:r>
            <a:r>
              <a:rPr lang="en-CA" sz="2400" b="1" dirty="0">
                <a:ln>
                  <a:solidFill>
                    <a:sysClr val="windowText" lastClr="000000"/>
                  </a:solidFill>
                </a:ln>
                <a:solidFill>
                  <a:schemeClr val="bg1"/>
                </a:solidFill>
              </a:rPr>
              <a:t>HERE!     </a:t>
            </a:r>
            <a:r>
              <a:rPr lang="en-CA" sz="2400" b="1" u="sng" dirty="0">
                <a:ln>
                  <a:solidFill>
                    <a:sysClr val="windowText" lastClr="000000"/>
                  </a:solidFill>
                </a:ln>
                <a:solidFill>
                  <a:srgbClr val="FF00FF"/>
                </a:solidFill>
                <a:latin typeface="Cooper Black" panose="0208090404030B020404" pitchFamily="18" charset="0"/>
              </a:rPr>
              <a:t>HUGE</a:t>
            </a:r>
            <a:r>
              <a:rPr lang="en-CA" sz="2400" b="1" dirty="0">
                <a:ln>
                  <a:solidFill>
                    <a:sysClr val="windowText" lastClr="000000"/>
                  </a:solidFill>
                </a:ln>
                <a:solidFill>
                  <a:srgbClr val="FF00FF"/>
                </a:solidFill>
              </a:rPr>
              <a:t>! </a:t>
            </a:r>
          </a:p>
          <a:p>
            <a:pPr algn="ctr"/>
            <a:r>
              <a:rPr lang="en-CA" sz="4800" b="1" dirty="0">
                <a:ln>
                  <a:solidFill>
                    <a:sysClr val="windowText" lastClr="000000"/>
                  </a:solidFill>
                </a:ln>
                <a:solidFill>
                  <a:srgbClr val="FF00FF"/>
                </a:solidFill>
              </a:rPr>
              <a:t>There is </a:t>
            </a:r>
            <a:r>
              <a:rPr lang="en-CA" sz="4800" b="1" u="sng" dirty="0">
                <a:ln>
                  <a:solidFill>
                    <a:sysClr val="windowText" lastClr="000000"/>
                  </a:solidFill>
                </a:ln>
                <a:solidFill>
                  <a:srgbClr val="FF00FF"/>
                </a:solidFill>
              </a:rPr>
              <a:t>a choice</a:t>
            </a:r>
            <a:r>
              <a:rPr lang="en-CA" sz="4800" b="1" dirty="0">
                <a:ln>
                  <a:solidFill>
                    <a:sysClr val="windowText" lastClr="000000"/>
                  </a:solidFill>
                </a:ln>
                <a:solidFill>
                  <a:srgbClr val="FF00FF"/>
                </a:solidFill>
              </a:rPr>
              <a:t> to be made here. </a:t>
            </a:r>
          </a:p>
        </p:txBody>
      </p:sp>
      <p:cxnSp>
        <p:nvCxnSpPr>
          <p:cNvPr id="17" name="Straight Connector 16">
            <a:extLst>
              <a:ext uri="{FF2B5EF4-FFF2-40B4-BE49-F238E27FC236}">
                <a16:creationId xmlns:a16="http://schemas.microsoft.com/office/drawing/2014/main" xmlns="" id="{EEF6AFD7-151A-431F-A27B-0A166C914FBE}"/>
              </a:ext>
            </a:extLst>
          </p:cNvPr>
          <p:cNvCxnSpPr>
            <a:cxnSpLocks/>
          </p:cNvCxnSpPr>
          <p:nvPr/>
        </p:nvCxnSpPr>
        <p:spPr>
          <a:xfrm flipV="1">
            <a:off x="3235009" y="2752438"/>
            <a:ext cx="0" cy="1252304"/>
          </a:xfrm>
          <a:prstGeom prst="line">
            <a:avLst/>
          </a:prstGeom>
          <a:ln w="76200">
            <a:solidFill>
              <a:srgbClr val="FFFF00"/>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4A69FD9-6A2E-4A8F-A7B7-D6E237BCB4ED}"/>
              </a:ext>
            </a:extLst>
          </p:cNvPr>
          <p:cNvCxnSpPr>
            <a:cxnSpLocks/>
          </p:cNvCxnSpPr>
          <p:nvPr/>
        </p:nvCxnSpPr>
        <p:spPr>
          <a:xfrm flipV="1">
            <a:off x="8660716" y="2752438"/>
            <a:ext cx="0" cy="1252304"/>
          </a:xfrm>
          <a:prstGeom prst="line">
            <a:avLst/>
          </a:prstGeom>
          <a:ln w="133350">
            <a:solidFill>
              <a:srgbClr val="FFFF00"/>
            </a:solidFill>
          </a:ln>
          <a:effectLst>
            <a:glow rad="88900">
              <a:srgbClr val="FF00FF"/>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Speech Bubble: Rectangle with Corners Rounded 24">
            <a:extLst>
              <a:ext uri="{FF2B5EF4-FFF2-40B4-BE49-F238E27FC236}">
                <a16:creationId xmlns:a16="http://schemas.microsoft.com/office/drawing/2014/main" xmlns="" id="{BE04B291-F8DB-47A3-A3F5-E88DA2B23E2E}"/>
              </a:ext>
            </a:extLst>
          </p:cNvPr>
          <p:cNvSpPr/>
          <p:nvPr/>
        </p:nvSpPr>
        <p:spPr>
          <a:xfrm>
            <a:off x="9307388" y="3076646"/>
            <a:ext cx="2324982" cy="603887"/>
          </a:xfrm>
          <a:prstGeom prst="wedgeRoundRectCallout">
            <a:avLst>
              <a:gd name="adj1" fmla="val -69583"/>
              <a:gd name="adj2" fmla="val -19392"/>
              <a:gd name="adj3" fmla="val 16667"/>
            </a:avLst>
          </a:prstGeom>
          <a:solidFill>
            <a:schemeClr val="accent6">
              <a:lumMod val="40000"/>
              <a:lumOff val="60000"/>
            </a:schemeClr>
          </a:solidFill>
          <a:ln w="5715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ln>
                  <a:solidFill>
                    <a:sysClr val="windowText" lastClr="000000"/>
                  </a:solidFill>
                </a:ln>
                <a:solidFill>
                  <a:srgbClr val="006699"/>
                </a:solidFill>
                <a:effectLst>
                  <a:glow rad="127000">
                    <a:srgbClr val="FFFF00"/>
                  </a:glow>
                </a:effectLst>
              </a:rPr>
              <a:t>Boqer/Dawn!</a:t>
            </a:r>
          </a:p>
        </p:txBody>
      </p:sp>
      <p:sp>
        <p:nvSpPr>
          <p:cNvPr id="26" name="Rectangle: Rounded Corners 25">
            <a:extLst>
              <a:ext uri="{FF2B5EF4-FFF2-40B4-BE49-F238E27FC236}">
                <a16:creationId xmlns:a16="http://schemas.microsoft.com/office/drawing/2014/main" xmlns="" id="{3A88DB6B-D02C-4B62-9670-DC3ACB25FE39}"/>
              </a:ext>
            </a:extLst>
          </p:cNvPr>
          <p:cNvSpPr/>
          <p:nvPr/>
        </p:nvSpPr>
        <p:spPr>
          <a:xfrm>
            <a:off x="136372" y="64652"/>
            <a:ext cx="1498467" cy="912672"/>
          </a:xfrm>
          <a:prstGeom prst="roundRect">
            <a:avLst>
              <a:gd name="adj" fmla="val 50000"/>
            </a:avLst>
          </a:prstGeom>
          <a:solidFill>
            <a:srgbClr val="FF9933"/>
          </a:solidFill>
          <a:ln w="38100">
            <a:solidFill>
              <a:srgbClr val="0066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5400" b="1" dirty="0">
                <a:ln>
                  <a:solidFill>
                    <a:schemeClr val="bg1"/>
                  </a:solidFill>
                </a:ln>
                <a:solidFill>
                  <a:srgbClr val="0000FF"/>
                </a:solidFill>
                <a:effectLst>
                  <a:glow rad="228600">
                    <a:schemeClr val="accent6">
                      <a:satMod val="175000"/>
                      <a:alpha val="40000"/>
                    </a:schemeClr>
                  </a:glow>
                </a:effectLst>
                <a:latin typeface="Comic Sans MS" panose="030F0702030302020204" pitchFamily="66" charset="0"/>
              </a:rPr>
              <a:t>OR</a:t>
            </a:r>
          </a:p>
        </p:txBody>
      </p:sp>
      <p:sp>
        <p:nvSpPr>
          <p:cNvPr id="27" name="Rectangle 26">
            <a:extLst>
              <a:ext uri="{FF2B5EF4-FFF2-40B4-BE49-F238E27FC236}">
                <a16:creationId xmlns:a16="http://schemas.microsoft.com/office/drawing/2014/main" xmlns="" id="{B9F9D61D-40E2-4A63-9BD6-C6934A2D258A}"/>
              </a:ext>
            </a:extLst>
          </p:cNvPr>
          <p:cNvSpPr/>
          <p:nvPr/>
        </p:nvSpPr>
        <p:spPr>
          <a:xfrm>
            <a:off x="8907398" y="2040382"/>
            <a:ext cx="2253238" cy="544940"/>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dirty="0">
                <a:ln>
                  <a:solidFill>
                    <a:schemeClr val="accent1">
                      <a:lumMod val="60000"/>
                      <a:lumOff val="40000"/>
                    </a:schemeClr>
                  </a:solidFill>
                </a:ln>
                <a:solidFill>
                  <a:srgbClr val="0000FF"/>
                </a:solidFill>
                <a:effectLst>
                  <a:glow rad="292100">
                    <a:srgbClr val="FF9933"/>
                  </a:glow>
                </a:effectLst>
                <a:latin typeface="Cooper Black" panose="0208090404030B020404" pitchFamily="18" charset="0"/>
              </a:rPr>
              <a:t>MORNING,</a:t>
            </a:r>
            <a:endParaRPr lang="en-CA" dirty="0">
              <a:ln>
                <a:solidFill>
                  <a:schemeClr val="accent1">
                    <a:lumMod val="60000"/>
                    <a:lumOff val="40000"/>
                  </a:schemeClr>
                </a:solidFill>
              </a:ln>
            </a:endParaRPr>
          </a:p>
        </p:txBody>
      </p:sp>
      <p:sp>
        <p:nvSpPr>
          <p:cNvPr id="30" name="Speech Bubble: Rectangle with Corners Rounded 29">
            <a:extLst>
              <a:ext uri="{FF2B5EF4-FFF2-40B4-BE49-F238E27FC236}">
                <a16:creationId xmlns:a16="http://schemas.microsoft.com/office/drawing/2014/main" xmlns="" id="{AE6F4A97-1631-4466-ACEE-0905267549AA}"/>
              </a:ext>
            </a:extLst>
          </p:cNvPr>
          <p:cNvSpPr/>
          <p:nvPr/>
        </p:nvSpPr>
        <p:spPr>
          <a:xfrm>
            <a:off x="10269705" y="94808"/>
            <a:ext cx="1793940" cy="1702568"/>
          </a:xfrm>
          <a:prstGeom prst="wedgeRoundRectCallout">
            <a:avLst>
              <a:gd name="adj1" fmla="val -39928"/>
              <a:gd name="adj2" fmla="val 67186"/>
              <a:gd name="adj3" fmla="val 16667"/>
            </a:avLst>
          </a:prstGeom>
          <a:solidFill>
            <a:srgbClr val="002060"/>
          </a:solidFill>
          <a:ln>
            <a:solidFill>
              <a:srgbClr val="FF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solidFill>
                  <a:srgbClr val="FF00FF"/>
                </a:solidFill>
                <a:effectLst>
                  <a:glow rad="241300">
                    <a:srgbClr val="FFFF00"/>
                  </a:glow>
                </a:effectLst>
              </a:rPr>
              <a:t>Boqer is Dawn!</a:t>
            </a:r>
          </a:p>
        </p:txBody>
      </p:sp>
      <p:sp>
        <p:nvSpPr>
          <p:cNvPr id="22" name="Arrow: Curved Down 21">
            <a:extLst>
              <a:ext uri="{FF2B5EF4-FFF2-40B4-BE49-F238E27FC236}">
                <a16:creationId xmlns:a16="http://schemas.microsoft.com/office/drawing/2014/main" xmlns="" id="{63B3ACC1-12F3-405D-AACD-39297E3F375E}"/>
              </a:ext>
            </a:extLst>
          </p:cNvPr>
          <p:cNvSpPr/>
          <p:nvPr/>
        </p:nvSpPr>
        <p:spPr>
          <a:xfrm>
            <a:off x="5166804" y="975338"/>
            <a:ext cx="5006178" cy="1166185"/>
          </a:xfrm>
          <a:prstGeom prst="curvedDownArrow">
            <a:avLst>
              <a:gd name="adj1" fmla="val 25000"/>
              <a:gd name="adj2" fmla="val 100397"/>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glow rad="228600">
              <a:schemeClr val="accent3">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9" name="Arrow: Curved Down 28">
            <a:extLst>
              <a:ext uri="{FF2B5EF4-FFF2-40B4-BE49-F238E27FC236}">
                <a16:creationId xmlns:a16="http://schemas.microsoft.com/office/drawing/2014/main" xmlns="" id="{89420D3C-4F13-4148-801E-DFDB68F5EC8F}"/>
              </a:ext>
            </a:extLst>
          </p:cNvPr>
          <p:cNvSpPr/>
          <p:nvPr/>
        </p:nvSpPr>
        <p:spPr>
          <a:xfrm>
            <a:off x="5514076" y="1286256"/>
            <a:ext cx="2573482" cy="855267"/>
          </a:xfrm>
          <a:prstGeom prst="curvedDownArrow">
            <a:avLst>
              <a:gd name="adj1" fmla="val 25000"/>
              <a:gd name="adj2" fmla="val 67844"/>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glow rad="228600">
              <a:schemeClr val="accent3">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9156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500"/>
                                        <p:tgtEl>
                                          <p:spTgt spid="2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1000" fill="hold"/>
                                        <p:tgtEl>
                                          <p:spTgt spid="27"/>
                                        </p:tgtEl>
                                        <p:attrNameLst>
                                          <p:attrName>ppt_w</p:attrName>
                                        </p:attrNameLst>
                                      </p:cBhvr>
                                      <p:tavLst>
                                        <p:tav tm="0">
                                          <p:val>
                                            <p:fltVal val="0"/>
                                          </p:val>
                                        </p:tav>
                                        <p:tav tm="100000">
                                          <p:val>
                                            <p:strVal val="#ppt_w"/>
                                          </p:val>
                                        </p:tav>
                                      </p:tavLst>
                                    </p:anim>
                                    <p:anim calcmode="lin" valueType="num">
                                      <p:cBhvr>
                                        <p:cTn id="11" dur="1000" fill="hold"/>
                                        <p:tgtEl>
                                          <p:spTgt spid="27"/>
                                        </p:tgtEl>
                                        <p:attrNameLst>
                                          <p:attrName>ppt_h</p:attrName>
                                        </p:attrNameLst>
                                      </p:cBhvr>
                                      <p:tavLst>
                                        <p:tav tm="0">
                                          <p:val>
                                            <p:fltVal val="0"/>
                                          </p:val>
                                        </p:tav>
                                        <p:tav tm="100000">
                                          <p:val>
                                            <p:strVal val="#ppt_h"/>
                                          </p:val>
                                        </p:tav>
                                      </p:tavLst>
                                    </p:anim>
                                    <p:anim calcmode="lin" valueType="num">
                                      <p:cBhvr>
                                        <p:cTn id="12" dur="1000" fill="hold"/>
                                        <p:tgtEl>
                                          <p:spTgt spid="27"/>
                                        </p:tgtEl>
                                        <p:attrNameLst>
                                          <p:attrName>style.rotation</p:attrName>
                                        </p:attrNameLst>
                                      </p:cBhvr>
                                      <p:tavLst>
                                        <p:tav tm="0">
                                          <p:val>
                                            <p:fltVal val="90"/>
                                          </p:val>
                                        </p:tav>
                                        <p:tav tm="100000">
                                          <p:val>
                                            <p:fltVal val="0"/>
                                          </p:val>
                                        </p:tav>
                                      </p:tavLst>
                                    </p:anim>
                                    <p:animEffect transition="in" filter="fade">
                                      <p:cBhvr>
                                        <p:cTn id="13" dur="10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500"/>
                                        <p:tgtEl>
                                          <p:spTgt spid="2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fltVal val="0"/>
                                          </p:val>
                                        </p:tav>
                                        <p:tav tm="100000">
                                          <p:val>
                                            <p:strVal val="#ppt_w"/>
                                          </p:val>
                                        </p:tav>
                                      </p:tavLst>
                                    </p:anim>
                                    <p:anim calcmode="lin" valueType="num">
                                      <p:cBhvr>
                                        <p:cTn id="20" dur="1000" fill="hold"/>
                                        <p:tgtEl>
                                          <p:spTgt spid="30"/>
                                        </p:tgtEl>
                                        <p:attrNameLst>
                                          <p:attrName>ppt_h</p:attrName>
                                        </p:attrNameLst>
                                      </p:cBhvr>
                                      <p:tavLst>
                                        <p:tav tm="0">
                                          <p:val>
                                            <p:fltVal val="0"/>
                                          </p:val>
                                        </p:tav>
                                        <p:tav tm="100000">
                                          <p:val>
                                            <p:strVal val="#ppt_h"/>
                                          </p:val>
                                        </p:tav>
                                      </p:tavLst>
                                    </p:anim>
                                    <p:anim calcmode="lin" valueType="num">
                                      <p:cBhvr>
                                        <p:cTn id="21" dur="1000" fill="hold"/>
                                        <p:tgtEl>
                                          <p:spTgt spid="30"/>
                                        </p:tgtEl>
                                        <p:attrNameLst>
                                          <p:attrName>style.rotation</p:attrName>
                                        </p:attrNameLst>
                                      </p:cBhvr>
                                      <p:tavLst>
                                        <p:tav tm="0">
                                          <p:val>
                                            <p:fltVal val="90"/>
                                          </p:val>
                                        </p:tav>
                                        <p:tav tm="100000">
                                          <p:val>
                                            <p:fltVal val="0"/>
                                          </p:val>
                                        </p:tav>
                                      </p:tavLst>
                                    </p:anim>
                                    <p:animEffect transition="in" filter="fade">
                                      <p:cBhvr>
                                        <p:cTn id="22" dur="1000"/>
                                        <p:tgtEl>
                                          <p:spTgt spid="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1500"/>
                                        <p:tgtEl>
                                          <p:spTgt spid="25"/>
                                        </p:tgtEl>
                                      </p:cBhvr>
                                    </p:animEffect>
                                  </p:childTnLst>
                                </p:cTn>
                              </p:par>
                            </p:childTnLst>
                          </p:cTn>
                        </p:par>
                        <p:par>
                          <p:cTn id="26" fill="hold">
                            <p:stCondLst>
                              <p:cond delay="1500"/>
                            </p:stCondLst>
                            <p:childTnLst>
                              <p:par>
                                <p:cTn id="27" presetID="35" presetClass="emph" presetSubtype="0" repeatCount="5000" fill="hold" grpId="1" nodeType="afterEffect">
                                  <p:stCondLst>
                                    <p:cond delay="0"/>
                                  </p:stCondLst>
                                  <p:childTnLst>
                                    <p:anim calcmode="discrete" valueType="str">
                                      <p:cBhvr>
                                        <p:cTn id="2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linds(horizontal)">
                                      <p:cBhvr>
                                        <p:cTn id="33"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5" grpId="0" animBg="1"/>
      <p:bldP spid="27" grpId="0" animBg="1"/>
      <p:bldP spid="30" grpId="0" animBg="1"/>
      <p:bldP spid="22" grpId="0" animBg="1"/>
      <p:bldP spid="22" grpId="1"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51</a:t>
            </a:fld>
            <a:endParaRPr lang="en-US" sz="1200" dirty="0">
              <a:solidFill>
                <a:schemeClr val="bg1"/>
              </a:solidFill>
            </a:endParaRPr>
          </a:p>
        </p:txBody>
      </p:sp>
      <p:sp>
        <p:nvSpPr>
          <p:cNvPr id="2" name="Cloud 1">
            <a:extLst>
              <a:ext uri="{FF2B5EF4-FFF2-40B4-BE49-F238E27FC236}">
                <a16:creationId xmlns:a16="http://schemas.microsoft.com/office/drawing/2014/main" xmlns="" id="{1927BB15-3AC7-4AE0-8502-B0E4ECA4EEB2}"/>
              </a:ext>
            </a:extLst>
          </p:cNvPr>
          <p:cNvSpPr/>
          <p:nvPr/>
        </p:nvSpPr>
        <p:spPr>
          <a:xfrm>
            <a:off x="1330043" y="505326"/>
            <a:ext cx="10418617" cy="5793874"/>
          </a:xfrm>
          <a:prstGeom prst="cloud">
            <a:avLst/>
          </a:prstGeom>
          <a:solidFill>
            <a:schemeClr val="accent3">
              <a:lumMod val="60000"/>
              <a:lumOff val="40000"/>
            </a:schemeClr>
          </a:solidFill>
          <a:ln w="203200">
            <a:solidFill>
              <a:schemeClr val="accent6">
                <a:lumMod val="75000"/>
              </a:schemeClr>
            </a:solidFill>
          </a:ln>
          <a:effectLst>
            <a:glow rad="533400">
              <a:srgbClr val="7030A0"/>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a:ln>
                  <a:solidFill>
                    <a:srgbClr val="0000FF"/>
                  </a:solidFill>
                </a:ln>
                <a:solidFill>
                  <a:schemeClr val="accent2">
                    <a:lumMod val="75000"/>
                  </a:schemeClr>
                </a:solidFill>
                <a:latin typeface="Cooper Black" panose="0208090404030B020404" pitchFamily="18" charset="0"/>
              </a:rPr>
              <a:t>The choice is – either you go with the </a:t>
            </a:r>
            <a:r>
              <a:rPr lang="en-CA" sz="3600" u="sng" dirty="0">
                <a:ln w="19050">
                  <a:solidFill>
                    <a:schemeClr val="bg1"/>
                  </a:solidFill>
                </a:ln>
                <a:solidFill>
                  <a:srgbClr val="C00000"/>
                </a:solidFill>
                <a:latin typeface="Cooper Black" panose="0208090404030B020404" pitchFamily="18" charset="0"/>
              </a:rPr>
              <a:t>double standard </a:t>
            </a:r>
            <a:r>
              <a:rPr lang="en-CA" sz="3600" u="sng" dirty="0">
                <a:ln>
                  <a:solidFill>
                    <a:srgbClr val="FF00FF"/>
                  </a:solidFill>
                </a:ln>
                <a:solidFill>
                  <a:schemeClr val="bg1"/>
                </a:solidFill>
                <a:latin typeface="Cooper Black" panose="0208090404030B020404" pitchFamily="18" charset="0"/>
              </a:rPr>
              <a:t>confusion of sunset theor</a:t>
            </a:r>
            <a:r>
              <a:rPr lang="en-CA" sz="3600" dirty="0">
                <a:ln>
                  <a:solidFill>
                    <a:srgbClr val="FF00FF"/>
                  </a:solidFill>
                </a:ln>
                <a:solidFill>
                  <a:schemeClr val="bg1"/>
                </a:solidFill>
                <a:latin typeface="Cooper Black" panose="0208090404030B020404" pitchFamily="18" charset="0"/>
              </a:rPr>
              <a:t>y, </a:t>
            </a:r>
          </a:p>
          <a:p>
            <a:pPr algn="ctr"/>
            <a:endParaRPr lang="en-CA" sz="3600" dirty="0">
              <a:ln>
                <a:solidFill>
                  <a:srgbClr val="FF00FF"/>
                </a:solidFill>
              </a:ln>
              <a:solidFill>
                <a:schemeClr val="bg1"/>
              </a:solidFill>
              <a:latin typeface="Cooper Black" panose="0208090404030B020404" pitchFamily="18" charset="0"/>
            </a:endParaRPr>
          </a:p>
          <a:p>
            <a:pPr algn="ctr"/>
            <a:endParaRPr lang="en-CA" sz="3600" dirty="0">
              <a:ln>
                <a:solidFill>
                  <a:srgbClr val="FF00FF"/>
                </a:solidFill>
              </a:ln>
              <a:solidFill>
                <a:schemeClr val="bg1"/>
              </a:solidFill>
              <a:latin typeface="Cooper Black" panose="0208090404030B020404" pitchFamily="18" charset="0"/>
            </a:endParaRPr>
          </a:p>
          <a:p>
            <a:pPr algn="ctr"/>
            <a:endParaRPr lang="en-CA" sz="3600" dirty="0">
              <a:ln>
                <a:solidFill>
                  <a:srgbClr val="FF00FF"/>
                </a:solidFill>
              </a:ln>
              <a:solidFill>
                <a:schemeClr val="bg1"/>
              </a:solidFill>
              <a:latin typeface="Cooper Black" panose="0208090404030B020404" pitchFamily="18" charset="0"/>
            </a:endParaRPr>
          </a:p>
          <a:p>
            <a:pPr algn="ctr"/>
            <a:endParaRPr lang="en-CA" sz="3600" dirty="0">
              <a:ln>
                <a:solidFill>
                  <a:srgbClr val="0000FF"/>
                </a:solidFill>
              </a:ln>
              <a:solidFill>
                <a:schemeClr val="accent2">
                  <a:lumMod val="75000"/>
                </a:schemeClr>
              </a:solidFill>
              <a:latin typeface="Cooper Black" panose="0208090404030B020404" pitchFamily="18" charset="0"/>
            </a:endParaRPr>
          </a:p>
        </p:txBody>
      </p:sp>
      <p:sp>
        <p:nvSpPr>
          <p:cNvPr id="4" name="Rectangle: Rounded Corners 3">
            <a:extLst>
              <a:ext uri="{FF2B5EF4-FFF2-40B4-BE49-F238E27FC236}">
                <a16:creationId xmlns:a16="http://schemas.microsoft.com/office/drawing/2014/main" xmlns="" id="{DAE2DD59-D680-4FC5-9BCF-62D741BF398A}"/>
              </a:ext>
            </a:extLst>
          </p:cNvPr>
          <p:cNvSpPr/>
          <p:nvPr/>
        </p:nvSpPr>
        <p:spPr>
          <a:xfrm>
            <a:off x="1414388" y="2835969"/>
            <a:ext cx="1498467" cy="912672"/>
          </a:xfrm>
          <a:prstGeom prst="roundRect">
            <a:avLst>
              <a:gd name="adj" fmla="val 50000"/>
            </a:avLst>
          </a:prstGeom>
          <a:solidFill>
            <a:srgbClr val="FF9933"/>
          </a:solidFill>
          <a:ln w="38100">
            <a:solidFill>
              <a:srgbClr val="00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5400" b="1" dirty="0">
                <a:ln>
                  <a:solidFill>
                    <a:schemeClr val="bg1"/>
                  </a:solidFill>
                </a:ln>
                <a:solidFill>
                  <a:srgbClr val="0000FF"/>
                </a:solidFill>
                <a:effectLst>
                  <a:glow rad="228600">
                    <a:schemeClr val="accent6">
                      <a:satMod val="175000"/>
                      <a:alpha val="40000"/>
                    </a:schemeClr>
                  </a:glow>
                </a:effectLst>
                <a:latin typeface="Comic Sans MS" panose="030F0702030302020204" pitchFamily="66" charset="0"/>
              </a:rPr>
              <a:t>OR</a:t>
            </a:r>
          </a:p>
        </p:txBody>
      </p:sp>
      <p:sp>
        <p:nvSpPr>
          <p:cNvPr id="3" name="Thought Bubble: Cloud 2">
            <a:extLst>
              <a:ext uri="{FF2B5EF4-FFF2-40B4-BE49-F238E27FC236}">
                <a16:creationId xmlns:a16="http://schemas.microsoft.com/office/drawing/2014/main" xmlns="" id="{0CF6F6D1-3CE4-43CD-BCF1-5D27E1097B47}"/>
              </a:ext>
            </a:extLst>
          </p:cNvPr>
          <p:cNvSpPr/>
          <p:nvPr/>
        </p:nvSpPr>
        <p:spPr>
          <a:xfrm rot="20240107">
            <a:off x="29389" y="957657"/>
            <a:ext cx="3133302" cy="780473"/>
          </a:xfrm>
          <a:prstGeom prst="cloudCallout">
            <a:avLst>
              <a:gd name="adj1" fmla="val 30725"/>
              <a:gd name="adj2" fmla="val 216792"/>
            </a:avLst>
          </a:prstGeom>
          <a:solidFill>
            <a:srgbClr val="FFFF00"/>
          </a:solidFill>
          <a:ln w="57150">
            <a:solidFill>
              <a:srgbClr val="C00000"/>
            </a:solidFill>
          </a:ln>
          <a:effectLst>
            <a:glow rad="114300">
              <a:srgbClr val="00CC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bg1"/>
                </a:solidFill>
                <a:latin typeface="Cooper Black" panose="0208090404030B020404" pitchFamily="18" charset="0"/>
              </a:rPr>
              <a:t>Babylonia</a:t>
            </a:r>
          </a:p>
        </p:txBody>
      </p:sp>
      <p:sp>
        <p:nvSpPr>
          <p:cNvPr id="5" name="Rectangle 4">
            <a:extLst>
              <a:ext uri="{FF2B5EF4-FFF2-40B4-BE49-F238E27FC236}">
                <a16:creationId xmlns:a16="http://schemas.microsoft.com/office/drawing/2014/main" xmlns="" id="{4EDB0FCC-FBD0-4F42-9839-A8B37D25E7A7}"/>
              </a:ext>
            </a:extLst>
          </p:cNvPr>
          <p:cNvSpPr/>
          <p:nvPr/>
        </p:nvSpPr>
        <p:spPr>
          <a:xfrm>
            <a:off x="2997199" y="2977374"/>
            <a:ext cx="6054571" cy="2467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3600" dirty="0">
                <a:ln>
                  <a:solidFill>
                    <a:srgbClr val="0000FF"/>
                  </a:solidFill>
                </a:ln>
                <a:solidFill>
                  <a:srgbClr val="6FEBA0">
                    <a:lumMod val="75000"/>
                  </a:srgbClr>
                </a:solidFill>
                <a:latin typeface="Cooper Black" panose="0208090404030B020404" pitchFamily="18" charset="0"/>
              </a:rPr>
              <a:t>you search for the </a:t>
            </a:r>
            <a:br>
              <a:rPr lang="en-CA" sz="3600" dirty="0">
                <a:ln>
                  <a:solidFill>
                    <a:srgbClr val="0000FF"/>
                  </a:solidFill>
                </a:ln>
                <a:solidFill>
                  <a:srgbClr val="6FEBA0">
                    <a:lumMod val="75000"/>
                  </a:srgbClr>
                </a:solidFill>
                <a:latin typeface="Cooper Black" panose="0208090404030B020404" pitchFamily="18" charset="0"/>
              </a:rPr>
            </a:br>
            <a:r>
              <a:rPr lang="en-CA" sz="4800" u="sng" dirty="0">
                <a:ln>
                  <a:solidFill>
                    <a:srgbClr val="0000FF"/>
                  </a:solidFill>
                </a:ln>
                <a:solidFill>
                  <a:srgbClr val="0000FF"/>
                </a:solidFill>
                <a:latin typeface="Cooper Black" panose="0208090404030B020404" pitchFamily="18" charset="0"/>
              </a:rPr>
              <a:t>Divine Benchmark</a:t>
            </a:r>
            <a:r>
              <a:rPr lang="en-CA" sz="3600" dirty="0">
                <a:ln>
                  <a:solidFill>
                    <a:srgbClr val="0000FF"/>
                  </a:solidFill>
                </a:ln>
                <a:solidFill>
                  <a:srgbClr val="FFFF00"/>
                </a:solidFill>
                <a:latin typeface="Cooper Black" panose="0208090404030B020404" pitchFamily="18" charset="0"/>
              </a:rPr>
              <a:t/>
            </a:r>
            <a:br>
              <a:rPr lang="en-CA" sz="3600" dirty="0">
                <a:ln>
                  <a:solidFill>
                    <a:srgbClr val="0000FF"/>
                  </a:solidFill>
                </a:ln>
                <a:solidFill>
                  <a:srgbClr val="FFFF00"/>
                </a:solidFill>
                <a:latin typeface="Cooper Black" panose="0208090404030B020404" pitchFamily="18" charset="0"/>
              </a:rPr>
            </a:br>
            <a:r>
              <a:rPr lang="en-CA" sz="3600" u="sng" dirty="0">
                <a:ln>
                  <a:solidFill>
                    <a:srgbClr val="0000FF"/>
                  </a:solidFill>
                </a:ln>
                <a:solidFill>
                  <a:srgbClr val="0000FF"/>
                </a:solidFill>
                <a:latin typeface="Cooper Black" panose="0208090404030B020404" pitchFamily="18" charset="0"/>
              </a:rPr>
              <a:t>Written</a:t>
            </a:r>
            <a:r>
              <a:rPr lang="en-CA" sz="3600" dirty="0">
                <a:ln>
                  <a:solidFill>
                    <a:srgbClr val="0000FF"/>
                  </a:solidFill>
                </a:ln>
                <a:solidFill>
                  <a:srgbClr val="FFFF00"/>
                </a:solidFill>
                <a:latin typeface="Cooper Black" panose="0208090404030B020404" pitchFamily="18" charset="0"/>
              </a:rPr>
              <a:t> </a:t>
            </a:r>
            <a:r>
              <a:rPr lang="en-CA" sz="3600" dirty="0">
                <a:ln>
                  <a:solidFill>
                    <a:srgbClr val="0000FF"/>
                  </a:solidFill>
                </a:ln>
                <a:solidFill>
                  <a:srgbClr val="6FEBA0">
                    <a:lumMod val="75000"/>
                  </a:srgbClr>
                </a:solidFill>
                <a:latin typeface="Cooper Black" panose="0208090404030B020404" pitchFamily="18" charset="0"/>
              </a:rPr>
              <a:t>by</a:t>
            </a:r>
            <a:r>
              <a:rPr lang="en-CA" sz="3600" dirty="0">
                <a:ln>
                  <a:solidFill>
                    <a:srgbClr val="0000FF"/>
                  </a:solidFill>
                </a:ln>
                <a:solidFill>
                  <a:srgbClr val="FFFF00"/>
                </a:solidFill>
                <a:latin typeface="Cooper Black" panose="0208090404030B020404" pitchFamily="18" charset="0"/>
              </a:rPr>
              <a:t> </a:t>
            </a:r>
            <a:r>
              <a:rPr lang="en-CA" sz="3600" dirty="0">
                <a:ln>
                  <a:solidFill>
                    <a:srgbClr val="0000FF"/>
                  </a:solidFill>
                </a:ln>
                <a:solidFill>
                  <a:srgbClr val="0000FF"/>
                </a:solidFill>
                <a:latin typeface="Cooper Black" panose="0208090404030B020404" pitchFamily="18" charset="0"/>
              </a:rPr>
              <a:t>Yahuah.</a:t>
            </a:r>
            <a:r>
              <a:rPr lang="en-CA" sz="3600" dirty="0">
                <a:ln>
                  <a:solidFill>
                    <a:srgbClr val="0000FF"/>
                  </a:solidFill>
                </a:ln>
                <a:solidFill>
                  <a:srgbClr val="FFFF00"/>
                </a:solidFill>
                <a:latin typeface="Cooper Black" panose="0208090404030B020404" pitchFamily="18" charset="0"/>
              </a:rPr>
              <a:t> </a:t>
            </a:r>
            <a:br>
              <a:rPr lang="en-CA" sz="3600" dirty="0">
                <a:ln>
                  <a:solidFill>
                    <a:srgbClr val="0000FF"/>
                  </a:solidFill>
                </a:ln>
                <a:solidFill>
                  <a:srgbClr val="FFFF00"/>
                </a:solidFill>
                <a:latin typeface="Cooper Black" panose="0208090404030B020404" pitchFamily="18" charset="0"/>
              </a:rPr>
            </a:br>
            <a:r>
              <a:rPr lang="en-CA" sz="3600" dirty="0">
                <a:ln>
                  <a:solidFill>
                    <a:srgbClr val="0000FF"/>
                  </a:solidFill>
                </a:ln>
                <a:solidFill>
                  <a:srgbClr val="6FEBA0">
                    <a:lumMod val="75000"/>
                  </a:srgbClr>
                </a:solidFill>
                <a:latin typeface="Cooper Black" panose="0208090404030B020404" pitchFamily="18" charset="0"/>
              </a:rPr>
              <a:t>It really is that simple!</a:t>
            </a:r>
            <a:endParaRPr lang="en-CA" dirty="0"/>
          </a:p>
        </p:txBody>
      </p:sp>
    </p:spTree>
    <p:extLst>
      <p:ext uri="{BB962C8B-B14F-4D97-AF65-F5344CB8AC3E}">
        <p14:creationId xmlns:p14="http://schemas.microsoft.com/office/powerpoint/2010/main" val="9867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tx1">
                <a:lumMod val="50000"/>
              </a:schemeClr>
            </a:gs>
            <a:gs pos="100000">
              <a:schemeClr val="accent3">
                <a:lumMod val="50000"/>
                <a:alpha val="59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52</a:t>
            </a:fld>
            <a:endParaRPr lang="en-US" sz="1200" dirty="0">
              <a:solidFill>
                <a:schemeClr val="bg1"/>
              </a:solidFill>
            </a:endParaRPr>
          </a:p>
        </p:txBody>
      </p:sp>
      <p:sp>
        <p:nvSpPr>
          <p:cNvPr id="5" name="Rectangle: Rounded Corners 4">
            <a:extLst>
              <a:ext uri="{FF2B5EF4-FFF2-40B4-BE49-F238E27FC236}">
                <a16:creationId xmlns:a16="http://schemas.microsoft.com/office/drawing/2014/main" xmlns="" id="{D4ACB54B-7E99-4759-8A53-25AD9233DFB1}"/>
              </a:ext>
            </a:extLst>
          </p:cNvPr>
          <p:cNvSpPr/>
          <p:nvPr/>
        </p:nvSpPr>
        <p:spPr>
          <a:xfrm>
            <a:off x="649104" y="4729016"/>
            <a:ext cx="10612581" cy="1911929"/>
          </a:xfrm>
          <a:prstGeom prst="roundRect">
            <a:avLst>
              <a:gd name="adj" fmla="val 49978"/>
            </a:avLst>
          </a:prstGeom>
          <a:solidFill>
            <a:srgbClr val="7030A0"/>
          </a:solidFill>
          <a:ln w="762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t>Let’s now </a:t>
            </a:r>
            <a:r>
              <a:rPr lang="en-CA" sz="3200" b="1" u="sng" dirty="0"/>
              <a:t>restart</a:t>
            </a:r>
            <a:r>
              <a:rPr lang="en-CA" sz="3200" b="1" dirty="0"/>
              <a:t> with </a:t>
            </a:r>
            <a:r>
              <a:rPr lang="en-CA" sz="3200" b="1" dirty="0">
                <a:ln>
                  <a:solidFill>
                    <a:srgbClr val="0000FF"/>
                  </a:solidFill>
                </a:ln>
                <a:solidFill>
                  <a:schemeClr val="accent1">
                    <a:lumMod val="40000"/>
                    <a:lumOff val="60000"/>
                  </a:schemeClr>
                </a:solidFill>
                <a:effectLst>
                  <a:glow rad="76200">
                    <a:srgbClr val="FFFF00"/>
                  </a:glow>
                </a:effectLst>
              </a:rPr>
              <a:t>Yahuah’s Benchmark </a:t>
            </a:r>
            <a:r>
              <a:rPr lang="en-CA" sz="3200" b="1" dirty="0"/>
              <a:t/>
            </a:r>
            <a:br>
              <a:rPr lang="en-CA" sz="3200" b="1" dirty="0"/>
            </a:br>
            <a:r>
              <a:rPr lang="en-CA" sz="3200" b="1" dirty="0"/>
              <a:t>as </a:t>
            </a:r>
            <a:r>
              <a:rPr lang="en-CA" sz="3200" b="1" u="sng" dirty="0"/>
              <a:t>Written</a:t>
            </a:r>
            <a:r>
              <a:rPr lang="en-CA" sz="3200" b="1" dirty="0"/>
              <a:t>, beginning with Creation’s first cycle!</a:t>
            </a:r>
            <a:br>
              <a:rPr lang="en-CA" sz="3200" b="1" dirty="0"/>
            </a:br>
            <a:r>
              <a:rPr lang="en-CA" sz="3200" b="1" dirty="0">
                <a:ln w="19050">
                  <a:solidFill>
                    <a:srgbClr val="002060"/>
                  </a:solidFill>
                </a:ln>
                <a:solidFill>
                  <a:schemeClr val="accent1">
                    <a:lumMod val="60000"/>
                    <a:lumOff val="40000"/>
                  </a:schemeClr>
                </a:solidFill>
                <a:effectLst>
                  <a:glow rad="127000">
                    <a:srgbClr val="FFFF00"/>
                  </a:glow>
                </a:effectLst>
                <a:latin typeface="Cooper Black" panose="0208090404030B020404" pitchFamily="18" charset="0"/>
              </a:rPr>
              <a:t>Boqer</a:t>
            </a:r>
            <a:r>
              <a:rPr lang="en-CA" sz="3200" b="1" dirty="0"/>
              <a:t> to </a:t>
            </a:r>
            <a:r>
              <a:rPr lang="en-CA" sz="3200" b="1" dirty="0">
                <a:ln w="19050">
                  <a:solidFill>
                    <a:srgbClr val="002060"/>
                  </a:solidFill>
                </a:ln>
                <a:solidFill>
                  <a:schemeClr val="accent1">
                    <a:lumMod val="60000"/>
                    <a:lumOff val="40000"/>
                  </a:schemeClr>
                </a:solidFill>
                <a:effectLst>
                  <a:glow rad="127000">
                    <a:srgbClr val="FFFF00"/>
                  </a:glow>
                </a:effectLst>
                <a:latin typeface="Cooper Black" panose="0208090404030B020404" pitchFamily="18" charset="0"/>
              </a:rPr>
              <a:t>Boqer!</a:t>
            </a:r>
            <a:r>
              <a:rPr lang="en-CA" sz="3200" b="1" dirty="0"/>
              <a:t> - </a:t>
            </a:r>
            <a:r>
              <a:rPr lang="en-CA" sz="3200" b="1" dirty="0">
                <a:ln>
                  <a:solidFill>
                    <a:srgbClr val="FFFF00"/>
                  </a:solidFill>
                </a:ln>
                <a:solidFill>
                  <a:srgbClr val="FF00FF"/>
                </a:solidFill>
              </a:rPr>
              <a:t>Dawn</a:t>
            </a:r>
            <a:r>
              <a:rPr lang="en-CA" sz="3200" b="1" dirty="0"/>
              <a:t> to </a:t>
            </a:r>
            <a:r>
              <a:rPr lang="en-CA" sz="3200" b="1" dirty="0">
                <a:ln>
                  <a:solidFill>
                    <a:srgbClr val="FFFF00"/>
                  </a:solidFill>
                </a:ln>
                <a:solidFill>
                  <a:srgbClr val="FF00FF"/>
                </a:solidFill>
              </a:rPr>
              <a:t>Dawn!</a:t>
            </a:r>
          </a:p>
        </p:txBody>
      </p:sp>
      <p:pic>
        <p:nvPicPr>
          <p:cNvPr id="6" name="Picture 3" descr="C:\Users\Rae\Desktop\Picture4.png">
            <a:extLst>
              <a:ext uri="{FF2B5EF4-FFF2-40B4-BE49-F238E27FC236}">
                <a16:creationId xmlns:a16="http://schemas.microsoft.com/office/drawing/2014/main" xmlns="" id="{8A2A3CBB-8780-4AD7-93AB-4F3B93E52D7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103357" y="39255"/>
            <a:ext cx="3463127" cy="30131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xmlns="" id="{1927BB15-3AC7-4AE0-8502-B0E4ECA4EEB2}"/>
              </a:ext>
            </a:extLst>
          </p:cNvPr>
          <p:cNvSpPr/>
          <p:nvPr/>
        </p:nvSpPr>
        <p:spPr>
          <a:xfrm>
            <a:off x="843068" y="376018"/>
            <a:ext cx="10418617" cy="4352998"/>
          </a:xfrm>
          <a:prstGeom prst="cloud">
            <a:avLst/>
          </a:prstGeom>
          <a:solidFill>
            <a:schemeClr val="accent3">
              <a:lumMod val="60000"/>
              <a:lumOff val="40000"/>
            </a:schemeClr>
          </a:solidFill>
          <a:ln w="203200">
            <a:solidFill>
              <a:schemeClr val="accent6">
                <a:lumMod val="75000"/>
              </a:schemeClr>
            </a:solidFill>
          </a:ln>
          <a:effectLst>
            <a:glow rad="381000">
              <a:srgbClr val="7030A0"/>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dirty="0">
                <a:ln>
                  <a:solidFill>
                    <a:srgbClr val="0000FF"/>
                  </a:solidFill>
                </a:ln>
                <a:solidFill>
                  <a:schemeClr val="accent2">
                    <a:lumMod val="75000"/>
                  </a:schemeClr>
                </a:solidFill>
                <a:latin typeface="Cooper Black" panose="0208090404030B020404" pitchFamily="18" charset="0"/>
              </a:rPr>
              <a:t>Are we </a:t>
            </a:r>
            <a:r>
              <a:rPr lang="en-CA" sz="3600" dirty="0">
                <a:ln>
                  <a:solidFill>
                    <a:srgbClr val="0000FF"/>
                  </a:solidFill>
                </a:ln>
                <a:solidFill>
                  <a:srgbClr val="C00000"/>
                </a:solidFill>
                <a:latin typeface="Cooper Black" panose="0208090404030B020404" pitchFamily="18" charset="0"/>
              </a:rPr>
              <a:t>“splitting hairs” </a:t>
            </a:r>
            <a:r>
              <a:rPr lang="en-CA" sz="3600" dirty="0">
                <a:ln>
                  <a:solidFill>
                    <a:srgbClr val="0000FF"/>
                  </a:solidFill>
                </a:ln>
                <a:solidFill>
                  <a:schemeClr val="accent2">
                    <a:lumMod val="75000"/>
                  </a:schemeClr>
                </a:solidFill>
                <a:latin typeface="Cooper Black" panose="0208090404030B020404" pitchFamily="18" charset="0"/>
              </a:rPr>
              <a:t>here?  </a:t>
            </a:r>
            <a:r>
              <a:rPr lang="en-CA" sz="3600" u="sng" dirty="0">
                <a:ln>
                  <a:solidFill>
                    <a:srgbClr val="0000FF"/>
                  </a:solidFill>
                </a:ln>
                <a:solidFill>
                  <a:schemeClr val="accent2">
                    <a:lumMod val="75000"/>
                  </a:schemeClr>
                </a:solidFill>
                <a:latin typeface="Cooper Black" panose="0208090404030B020404" pitchFamily="18" charset="0"/>
              </a:rPr>
              <a:t>Absolutel</a:t>
            </a:r>
            <a:r>
              <a:rPr lang="en-CA" sz="3600" dirty="0">
                <a:ln>
                  <a:solidFill>
                    <a:srgbClr val="0000FF"/>
                  </a:solidFill>
                </a:ln>
                <a:solidFill>
                  <a:schemeClr val="accent2">
                    <a:lumMod val="75000"/>
                  </a:schemeClr>
                </a:solidFill>
                <a:latin typeface="Cooper Black" panose="0208090404030B020404" pitchFamily="18" charset="0"/>
              </a:rPr>
              <a:t>y! </a:t>
            </a:r>
            <a:br>
              <a:rPr lang="en-CA" sz="3600" dirty="0">
                <a:ln>
                  <a:solidFill>
                    <a:srgbClr val="0000FF"/>
                  </a:solidFill>
                </a:ln>
                <a:solidFill>
                  <a:schemeClr val="accent2">
                    <a:lumMod val="75000"/>
                  </a:schemeClr>
                </a:solidFill>
                <a:latin typeface="Cooper Black" panose="0208090404030B020404" pitchFamily="18" charset="0"/>
              </a:rPr>
            </a:br>
            <a:r>
              <a:rPr lang="en-CA" sz="3600" dirty="0">
                <a:ln>
                  <a:solidFill>
                    <a:srgbClr val="0000FF"/>
                  </a:solidFill>
                </a:ln>
                <a:solidFill>
                  <a:schemeClr val="accent1">
                    <a:lumMod val="60000"/>
                    <a:lumOff val="40000"/>
                  </a:schemeClr>
                </a:solidFill>
                <a:latin typeface="Cooper Black" panose="0208090404030B020404" pitchFamily="18" charset="0"/>
              </a:rPr>
              <a:t>The </a:t>
            </a:r>
            <a:r>
              <a:rPr lang="en-CA" sz="3600" u="sng" dirty="0">
                <a:ln>
                  <a:solidFill>
                    <a:srgbClr val="0000FF"/>
                  </a:solidFill>
                </a:ln>
                <a:solidFill>
                  <a:schemeClr val="accent1">
                    <a:lumMod val="60000"/>
                    <a:lumOff val="40000"/>
                  </a:schemeClr>
                </a:solidFill>
                <a:latin typeface="Cooper Black" panose="0208090404030B020404" pitchFamily="18" charset="0"/>
              </a:rPr>
              <a:t>adversar</a:t>
            </a:r>
            <a:r>
              <a:rPr lang="en-CA" sz="3600" dirty="0">
                <a:ln>
                  <a:solidFill>
                    <a:srgbClr val="0000FF"/>
                  </a:solidFill>
                </a:ln>
                <a:solidFill>
                  <a:schemeClr val="accent1">
                    <a:lumMod val="60000"/>
                    <a:lumOff val="40000"/>
                  </a:schemeClr>
                </a:solidFill>
                <a:latin typeface="Cooper Black" panose="0208090404030B020404" pitchFamily="18" charset="0"/>
              </a:rPr>
              <a:t>y </a:t>
            </a:r>
            <a:r>
              <a:rPr lang="en-CA" sz="3600" dirty="0">
                <a:ln>
                  <a:solidFill>
                    <a:srgbClr val="0000FF"/>
                  </a:solidFill>
                </a:ln>
                <a:solidFill>
                  <a:srgbClr val="FF00FF"/>
                </a:solidFill>
                <a:latin typeface="Cooper Black" panose="0208090404030B020404" pitchFamily="18" charset="0"/>
              </a:rPr>
              <a:t>depends</a:t>
            </a:r>
            <a:r>
              <a:rPr lang="en-CA" sz="3600" dirty="0">
                <a:ln>
                  <a:solidFill>
                    <a:srgbClr val="0000FF"/>
                  </a:solidFill>
                </a:ln>
                <a:solidFill>
                  <a:schemeClr val="accent1">
                    <a:lumMod val="60000"/>
                    <a:lumOff val="40000"/>
                  </a:schemeClr>
                </a:solidFill>
                <a:latin typeface="Cooper Black" panose="0208090404030B020404" pitchFamily="18" charset="0"/>
              </a:rPr>
              <a:t> on you </a:t>
            </a:r>
            <a:r>
              <a:rPr lang="en-CA" sz="3600" u="sng" dirty="0">
                <a:ln w="28575">
                  <a:solidFill>
                    <a:srgbClr val="7030A0"/>
                  </a:solidFill>
                </a:ln>
                <a:solidFill>
                  <a:schemeClr val="accent1">
                    <a:lumMod val="60000"/>
                    <a:lumOff val="40000"/>
                  </a:schemeClr>
                </a:solidFill>
                <a:latin typeface="Cooper Black" panose="0208090404030B020404" pitchFamily="18" charset="0"/>
              </a:rPr>
              <a:t>sto</a:t>
            </a:r>
            <a:r>
              <a:rPr lang="en-CA" sz="3600" dirty="0">
                <a:ln w="28575">
                  <a:solidFill>
                    <a:srgbClr val="7030A0"/>
                  </a:solidFill>
                </a:ln>
                <a:solidFill>
                  <a:schemeClr val="accent1">
                    <a:lumMod val="60000"/>
                    <a:lumOff val="40000"/>
                  </a:schemeClr>
                </a:solidFill>
                <a:latin typeface="Cooper Black" panose="0208090404030B020404" pitchFamily="18" charset="0"/>
              </a:rPr>
              <a:t>pp</a:t>
            </a:r>
            <a:r>
              <a:rPr lang="en-CA" sz="3600" u="sng" dirty="0">
                <a:ln w="28575">
                  <a:solidFill>
                    <a:srgbClr val="7030A0"/>
                  </a:solidFill>
                </a:ln>
                <a:solidFill>
                  <a:schemeClr val="accent1">
                    <a:lumMod val="60000"/>
                    <a:lumOff val="40000"/>
                  </a:schemeClr>
                </a:solidFill>
                <a:latin typeface="Cooper Black" panose="0208090404030B020404" pitchFamily="18" charset="0"/>
              </a:rPr>
              <a:t>in</a:t>
            </a:r>
            <a:r>
              <a:rPr lang="en-CA" sz="3600" dirty="0">
                <a:ln w="28575">
                  <a:solidFill>
                    <a:srgbClr val="7030A0"/>
                  </a:solidFill>
                </a:ln>
                <a:solidFill>
                  <a:schemeClr val="accent1">
                    <a:lumMod val="60000"/>
                    <a:lumOff val="40000"/>
                  </a:schemeClr>
                </a:solidFill>
                <a:latin typeface="Cooper Black" panose="0208090404030B020404" pitchFamily="18" charset="0"/>
              </a:rPr>
              <a:t>g </a:t>
            </a:r>
            <a:r>
              <a:rPr lang="en-CA" sz="3600" u="sng" dirty="0">
                <a:ln w="28575">
                  <a:solidFill>
                    <a:srgbClr val="7030A0"/>
                  </a:solidFill>
                </a:ln>
                <a:solidFill>
                  <a:schemeClr val="accent1">
                    <a:lumMod val="60000"/>
                    <a:lumOff val="40000"/>
                  </a:schemeClr>
                </a:solidFill>
                <a:latin typeface="Cooper Black" panose="0208090404030B020404" pitchFamily="18" charset="0"/>
              </a:rPr>
              <a:t>before</a:t>
            </a:r>
            <a:r>
              <a:rPr lang="en-CA" sz="3600" dirty="0">
                <a:ln w="28575">
                  <a:solidFill>
                    <a:srgbClr val="7030A0"/>
                  </a:solidFill>
                </a:ln>
                <a:solidFill>
                  <a:schemeClr val="accent1">
                    <a:lumMod val="60000"/>
                    <a:lumOff val="40000"/>
                  </a:schemeClr>
                </a:solidFill>
                <a:latin typeface="Cooper Black" panose="0208090404030B020404" pitchFamily="18" charset="0"/>
              </a:rPr>
              <a:t> </a:t>
            </a:r>
            <a:r>
              <a:rPr lang="en-CA" sz="3600" dirty="0">
                <a:ln>
                  <a:solidFill>
                    <a:srgbClr val="0000FF"/>
                  </a:solidFill>
                </a:ln>
                <a:solidFill>
                  <a:schemeClr val="accent1">
                    <a:lumMod val="60000"/>
                    <a:lumOff val="40000"/>
                  </a:schemeClr>
                </a:solidFill>
                <a:latin typeface="Cooper Black" panose="0208090404030B020404" pitchFamily="18" charset="0"/>
              </a:rPr>
              <a:t/>
            </a:r>
            <a:br>
              <a:rPr lang="en-CA" sz="3600" dirty="0">
                <a:ln>
                  <a:solidFill>
                    <a:srgbClr val="0000FF"/>
                  </a:solidFill>
                </a:ln>
                <a:solidFill>
                  <a:schemeClr val="accent1">
                    <a:lumMod val="60000"/>
                    <a:lumOff val="40000"/>
                  </a:schemeClr>
                </a:solidFill>
                <a:latin typeface="Cooper Black" panose="0208090404030B020404" pitchFamily="18" charset="0"/>
              </a:rPr>
            </a:br>
            <a:r>
              <a:rPr lang="en-CA" sz="3600" dirty="0">
                <a:ln>
                  <a:solidFill>
                    <a:srgbClr val="0000FF"/>
                  </a:solidFill>
                </a:ln>
                <a:solidFill>
                  <a:schemeClr val="accent1">
                    <a:lumMod val="60000"/>
                    <a:lumOff val="40000"/>
                  </a:schemeClr>
                </a:solidFill>
                <a:latin typeface="Cooper Black" panose="0208090404030B020404" pitchFamily="18" charset="0"/>
              </a:rPr>
              <a:t>this point!</a:t>
            </a:r>
          </a:p>
        </p:txBody>
      </p:sp>
      <p:sp>
        <p:nvSpPr>
          <p:cNvPr id="8" name="Rounded Rectangle 7"/>
          <p:cNvSpPr/>
          <p:nvPr/>
        </p:nvSpPr>
        <p:spPr>
          <a:xfrm>
            <a:off x="9763840" y="3647594"/>
            <a:ext cx="2355673" cy="1192666"/>
          </a:xfrm>
          <a:prstGeom prst="roundRect">
            <a:avLst>
              <a:gd name="adj" fmla="val 91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800" b="1" i="0" u="none" strike="noStrike" kern="1200" cap="none" spc="0" normalizeH="0" baseline="0" noProof="0" dirty="0">
                <a:ln>
                  <a:noFill/>
                </a:ln>
                <a:solidFill>
                  <a:srgbClr val="FF0000"/>
                </a:solidFill>
                <a:effectLst>
                  <a:glow rad="165100">
                    <a:schemeClr val="accent4">
                      <a:lumMod val="20000"/>
                      <a:lumOff val="80000"/>
                      <a:alpha val="93000"/>
                    </a:schemeClr>
                  </a:glow>
                </a:effectLst>
                <a:uLnTx/>
                <a:uFillTx/>
                <a:latin typeface="Edwardian Script ITC" pitchFamily="66" charset="0"/>
                <a:ea typeface="+mn-ea"/>
                <a:cs typeface="+mn-cs"/>
              </a:rPr>
              <a:t>The</a:t>
            </a:r>
            <a:r>
              <a:rPr kumimoji="0" lang="en-CA" sz="4800" b="1" i="0" u="none" strike="noStrike" kern="1200" cap="none" spc="0" normalizeH="0" noProof="0" dirty="0">
                <a:ln>
                  <a:noFill/>
                </a:ln>
                <a:solidFill>
                  <a:srgbClr val="FF0000"/>
                </a:solidFill>
                <a:effectLst>
                  <a:glow rad="165100">
                    <a:schemeClr val="accent4">
                      <a:lumMod val="20000"/>
                      <a:lumOff val="80000"/>
                      <a:alpha val="93000"/>
                    </a:schemeClr>
                  </a:glow>
                </a:effectLst>
                <a:uLnTx/>
                <a:uFillTx/>
                <a:latin typeface="Edwardian Script ITC" pitchFamily="66" charset="0"/>
                <a:ea typeface="+mn-ea"/>
                <a:cs typeface="+mn-cs"/>
              </a:rPr>
              <a:t> End of Part 1</a:t>
            </a:r>
            <a:endParaRPr kumimoji="0" lang="en-CA" sz="4800" b="1" i="0" u="none" strike="noStrike" kern="1200" cap="none" spc="0" normalizeH="0" baseline="0" noProof="0" dirty="0">
              <a:ln>
                <a:noFill/>
              </a:ln>
              <a:solidFill>
                <a:srgbClr val="FF0000"/>
              </a:solidFill>
              <a:effectLst>
                <a:glow rad="165100">
                  <a:schemeClr val="accent4">
                    <a:lumMod val="20000"/>
                    <a:lumOff val="80000"/>
                    <a:alpha val="93000"/>
                  </a:schemeClr>
                </a:glow>
              </a:effectLst>
              <a:uLnTx/>
              <a:uFillTx/>
              <a:latin typeface="Calibri"/>
              <a:ea typeface="+mn-ea"/>
              <a:cs typeface="+mn-cs"/>
            </a:endParaRPr>
          </a:p>
        </p:txBody>
      </p:sp>
    </p:spTree>
    <p:extLst>
      <p:ext uri="{BB962C8B-B14F-4D97-AF65-F5344CB8AC3E}">
        <p14:creationId xmlns:p14="http://schemas.microsoft.com/office/powerpoint/2010/main" val="317147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250" fill="hold"/>
                                        <p:tgtEl>
                                          <p:spTgt spid="8"/>
                                        </p:tgtEl>
                                        <p:attrNameLst>
                                          <p:attrName>ppt_w</p:attrName>
                                        </p:attrNameLst>
                                      </p:cBhvr>
                                      <p:tavLst>
                                        <p:tav tm="0">
                                          <p:val>
                                            <p:fltVal val="0"/>
                                          </p:val>
                                        </p:tav>
                                        <p:tav tm="100000">
                                          <p:val>
                                            <p:strVal val="#ppt_w"/>
                                          </p:val>
                                        </p:tav>
                                      </p:tavLst>
                                    </p:anim>
                                    <p:anim calcmode="lin" valueType="num">
                                      <p:cBhvr>
                                        <p:cTn id="13" dur="1250" fill="hold"/>
                                        <p:tgtEl>
                                          <p:spTgt spid="8"/>
                                        </p:tgtEl>
                                        <p:attrNameLst>
                                          <p:attrName>ppt_h</p:attrName>
                                        </p:attrNameLst>
                                      </p:cBhvr>
                                      <p:tavLst>
                                        <p:tav tm="0">
                                          <p:val>
                                            <p:fltVal val="0"/>
                                          </p:val>
                                        </p:tav>
                                        <p:tav tm="100000">
                                          <p:val>
                                            <p:strVal val="#ppt_h"/>
                                          </p:val>
                                        </p:tav>
                                      </p:tavLst>
                                    </p:anim>
                                    <p:animEffect transition="in" filter="fade">
                                      <p:cBhvr>
                                        <p:cTn id="14"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68000">
              <a:srgbClr val="FFFF00"/>
            </a:gs>
            <a:gs pos="96000">
              <a:srgbClr val="002060"/>
            </a:gs>
            <a:gs pos="82000">
              <a:schemeClr val="accent6"/>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6FA30E2-6CAC-440D-B74A-398EC2C9BFAC}"/>
              </a:ext>
            </a:extLst>
          </p:cNvPr>
          <p:cNvSpPr>
            <a:spLocks noGrp="1"/>
          </p:cNvSpPr>
          <p:nvPr>
            <p:ph type="subTitle" idx="1"/>
          </p:nvPr>
        </p:nvSpPr>
        <p:spPr>
          <a:xfrm>
            <a:off x="580285" y="441741"/>
            <a:ext cx="4709769" cy="3710903"/>
          </a:xfrm>
        </p:spPr>
        <p:txBody>
          <a:bodyPr>
            <a:noAutofit/>
            <a:scene3d>
              <a:camera prst="orthographicFront"/>
              <a:lightRig rig="threePt" dir="t"/>
            </a:scene3d>
            <a:sp3d extrusionH="57150">
              <a:bevelT w="82550" h="38100" prst="coolSlant"/>
            </a:sp3d>
          </a:bodyPr>
          <a:lstStyle/>
          <a:p>
            <a:pPr algn="ctr"/>
            <a:r>
              <a:rPr lang="en-CA" sz="5400" dirty="0" smtClean="0">
                <a:ln>
                  <a:solidFill>
                    <a:srgbClr val="0000FF"/>
                  </a:solidFill>
                </a:ln>
                <a:solidFill>
                  <a:schemeClr val="accent5">
                    <a:lumMod val="75000"/>
                  </a:schemeClr>
                </a:solidFill>
                <a:latin typeface="Cooper Black" panose="0208090404030B020404" pitchFamily="18" charset="0"/>
              </a:rPr>
              <a:t>Dagon’s </a:t>
            </a:r>
            <a:r>
              <a:rPr lang="en-CA" sz="5400" dirty="0">
                <a:ln>
                  <a:solidFill>
                    <a:srgbClr val="0000FF"/>
                  </a:solidFill>
                </a:ln>
                <a:solidFill>
                  <a:schemeClr val="accent5">
                    <a:lumMod val="75000"/>
                  </a:schemeClr>
                </a:solidFill>
                <a:latin typeface="Cooper Black" panose="0208090404030B020404" pitchFamily="18" charset="0"/>
              </a:rPr>
              <a:t>Decapitation</a:t>
            </a:r>
            <a:r>
              <a:rPr lang="en-CA" sz="5400" dirty="0">
                <a:ln>
                  <a:solidFill>
                    <a:srgbClr val="0000FF"/>
                  </a:solidFill>
                </a:ln>
                <a:solidFill>
                  <a:srgbClr val="7030A0"/>
                </a:solidFill>
                <a:latin typeface="Cooper Black" panose="0208090404030B020404" pitchFamily="18" charset="0"/>
              </a:rPr>
              <a:t> Discovered </a:t>
            </a:r>
            <a:br>
              <a:rPr lang="en-CA" sz="5400" dirty="0">
                <a:ln>
                  <a:solidFill>
                    <a:srgbClr val="0000FF"/>
                  </a:solidFill>
                </a:ln>
                <a:solidFill>
                  <a:srgbClr val="7030A0"/>
                </a:solidFill>
                <a:latin typeface="Cooper Black" panose="0208090404030B020404" pitchFamily="18" charset="0"/>
              </a:rPr>
            </a:br>
            <a:r>
              <a:rPr lang="en-CA" sz="5400" dirty="0">
                <a:ln>
                  <a:solidFill>
                    <a:srgbClr val="0000FF"/>
                  </a:solidFill>
                </a:ln>
                <a:solidFill>
                  <a:srgbClr val="7030A0"/>
                </a:solidFill>
                <a:latin typeface="Cooper Black" panose="0208090404030B020404" pitchFamily="18" charset="0"/>
              </a:rPr>
              <a:t>at </a:t>
            </a:r>
            <a:br>
              <a:rPr lang="en-CA" sz="5400" dirty="0">
                <a:ln>
                  <a:solidFill>
                    <a:srgbClr val="0000FF"/>
                  </a:solidFill>
                </a:ln>
                <a:solidFill>
                  <a:srgbClr val="7030A0"/>
                </a:solidFill>
                <a:latin typeface="Cooper Black" panose="0208090404030B020404" pitchFamily="18" charset="0"/>
              </a:rPr>
            </a:br>
            <a:endParaRPr lang="en-CA" sz="5400" dirty="0">
              <a:ln w="28575">
                <a:solidFill>
                  <a:srgbClr val="0000FF"/>
                </a:solidFill>
              </a:ln>
              <a:gradFill>
                <a:gsLst>
                  <a:gs pos="42000">
                    <a:srgbClr val="FFFF00"/>
                  </a:gs>
                  <a:gs pos="71000">
                    <a:srgbClr val="00B0F0"/>
                  </a:gs>
                  <a:gs pos="67000">
                    <a:schemeClr val="accent5">
                      <a:lumMod val="75000"/>
                    </a:schemeClr>
                  </a:gs>
                  <a:gs pos="6000">
                    <a:schemeClr val="bg1"/>
                  </a:gs>
                </a:gsLst>
                <a:lin ang="5400000" scaled="1"/>
              </a:gradFill>
              <a:effectLst>
                <a:glow rad="88900">
                  <a:srgbClr val="FFFF00"/>
                </a:glow>
              </a:effectLst>
              <a:latin typeface="Cooper Black" panose="0208090404030B020404" pitchFamily="18" charset="0"/>
            </a:endParaRPr>
          </a:p>
        </p:txBody>
      </p:sp>
      <p:sp>
        <p:nvSpPr>
          <p:cNvPr id="2" name="Rectangle 1">
            <a:extLst>
              <a:ext uri="{FF2B5EF4-FFF2-40B4-BE49-F238E27FC236}">
                <a16:creationId xmlns:a16="http://schemas.microsoft.com/office/drawing/2014/main" xmlns="" id="{6E5B756E-593C-4F32-9DC5-0C146D70C07C}"/>
              </a:ext>
            </a:extLst>
          </p:cNvPr>
          <p:cNvSpPr/>
          <p:nvPr/>
        </p:nvSpPr>
        <p:spPr>
          <a:xfrm>
            <a:off x="875073" y="4316664"/>
            <a:ext cx="4267199"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w="82550" h="38100" prst="coolSlant"/>
            </a:sp3d>
          </a:bodyPr>
          <a:lstStyle/>
          <a:p>
            <a:pPr algn="ctr"/>
            <a:r>
              <a:rPr lang="en-CA" sz="8000"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88900">
                    <a:srgbClr val="FFFF00"/>
                  </a:glow>
                </a:effectLst>
                <a:latin typeface="Cooper Black" panose="0208090404030B020404" pitchFamily="18" charset="0"/>
              </a:rPr>
              <a:t>Dawn!</a:t>
            </a:r>
            <a:endParaRPr lang="en-CA" sz="8000" dirty="0"/>
          </a:p>
        </p:txBody>
      </p:sp>
      <p:sp>
        <p:nvSpPr>
          <p:cNvPr id="10" name="Rounded Rectangle 9"/>
          <p:cNvSpPr/>
          <p:nvPr/>
        </p:nvSpPr>
        <p:spPr>
          <a:xfrm>
            <a:off x="290647" y="5413163"/>
            <a:ext cx="11430297" cy="1192666"/>
          </a:xfrm>
          <a:prstGeom prst="roundRect">
            <a:avLst>
              <a:gd name="adj" fmla="val 91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9600" b="1" i="0" u="none" strike="noStrike" kern="1200" cap="none" spc="0" normalizeH="0" noProof="0" dirty="0">
                <a:ln>
                  <a:noFill/>
                </a:ln>
                <a:solidFill>
                  <a:schemeClr val="accent4">
                    <a:lumMod val="60000"/>
                    <a:lumOff val="40000"/>
                  </a:schemeClr>
                </a:solidFill>
                <a:effectLst/>
                <a:uLnTx/>
                <a:uFillTx/>
                <a:latin typeface="Edwardian Script ITC" pitchFamily="66" charset="0"/>
                <a:ea typeface="+mn-ea"/>
                <a:cs typeface="+mn-cs"/>
              </a:rPr>
              <a:t>Part 2  -  The Benchmark</a:t>
            </a:r>
            <a:endParaRPr kumimoji="0" lang="en-CA" sz="9600" b="1"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sp>
        <p:nvSpPr>
          <p:cNvPr id="11"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599483" y="6355416"/>
            <a:ext cx="535709" cy="402851"/>
          </a:xfrm>
        </p:spPr>
        <p:txBody>
          <a:bodyPr/>
          <a:lstStyle/>
          <a:p>
            <a:fld id="{D57F1E4F-1CFF-5643-939E-217C01CDF565}" type="slidenum">
              <a:rPr lang="en-US" sz="1200" smtClean="0">
                <a:solidFill>
                  <a:schemeClr val="tx1"/>
                </a:solidFill>
              </a:rPr>
              <a:pPr/>
              <a:t>53</a:t>
            </a:fld>
            <a:endParaRPr lang="en-US" sz="1200" dirty="0">
              <a:solidFill>
                <a:schemeClr val="tx1"/>
              </a:solidFill>
            </a:endParaRPr>
          </a:p>
        </p:txBody>
      </p:sp>
      <p:pic>
        <p:nvPicPr>
          <p:cNvPr id="12" name="Picture 11" descr="C:\Users\Rae\Desktop\Best CCC Logo Clear with colors in circle SM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7248" y="2891736"/>
            <a:ext cx="1439181" cy="1489151"/>
          </a:xfrm>
          <a:prstGeom prst="rect">
            <a:avLst/>
          </a:prstGeom>
          <a:noFill/>
          <a:ln>
            <a:noFill/>
          </a:ln>
          <a:effectLst>
            <a:glow rad="1003300">
              <a:schemeClr val="tx1">
                <a:alpha val="51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8535" y="446986"/>
            <a:ext cx="4330700" cy="4889500"/>
          </a:xfrm>
          <a:prstGeom prst="ellipse">
            <a:avLst/>
          </a:prstGeom>
          <a:ln w="133350" cap="rnd">
            <a:solidFill>
              <a:schemeClr val="accent4">
                <a:alpha val="71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7271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Effect transition="in" filter="fade">
                                      <p:cBhvr>
                                        <p:cTn id="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54</a:t>
            </a:fld>
            <a:endParaRPr lang="en-US" sz="1200" dirty="0">
              <a:solidFill>
                <a:schemeClr val="bg1"/>
              </a:solidFill>
            </a:endParaRPr>
          </a:p>
        </p:txBody>
      </p:sp>
      <p:sp>
        <p:nvSpPr>
          <p:cNvPr id="20" name="Rectangle: Rounded Corners 19">
            <a:extLst>
              <a:ext uri="{FF2B5EF4-FFF2-40B4-BE49-F238E27FC236}">
                <a16:creationId xmlns:a16="http://schemas.microsoft.com/office/drawing/2014/main" xmlns="" id="{B38AF383-0AD5-4E87-89D7-976737454CDF}"/>
              </a:ext>
            </a:extLst>
          </p:cNvPr>
          <p:cNvSpPr/>
          <p:nvPr/>
        </p:nvSpPr>
        <p:spPr>
          <a:xfrm>
            <a:off x="1078779" y="271802"/>
            <a:ext cx="10085733" cy="488272"/>
          </a:xfrm>
          <a:prstGeom prst="roundRect">
            <a:avLst>
              <a:gd name="adj" fmla="val 50000"/>
            </a:avLst>
          </a:prstGeom>
          <a:solidFill>
            <a:schemeClr val="accent6">
              <a:lumMod val="40000"/>
              <a:lumOff val="60000"/>
            </a:schemeClr>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rgbClr val="0000FF"/>
                </a:solidFill>
              </a:rPr>
              <a:t>Yahuah’s Benchmark!  </a:t>
            </a:r>
            <a:r>
              <a:rPr lang="en-CA" sz="2800" b="1" dirty="0">
                <a:solidFill>
                  <a:schemeClr val="bg1"/>
                </a:solidFill>
                <a:effectLst>
                  <a:glow rad="76200">
                    <a:schemeClr val="accent6">
                      <a:lumMod val="40000"/>
                      <a:lumOff val="60000"/>
                    </a:schemeClr>
                  </a:glow>
                </a:effectLst>
              </a:rPr>
              <a:t>The</a:t>
            </a:r>
            <a:r>
              <a:rPr lang="en-CA" sz="2800" b="1" dirty="0">
                <a:solidFill>
                  <a:schemeClr val="accent5">
                    <a:lumMod val="75000"/>
                  </a:schemeClr>
                </a:solidFill>
                <a:effectLst>
                  <a:glow rad="76200">
                    <a:schemeClr val="accent6">
                      <a:lumMod val="40000"/>
                      <a:lumOff val="60000"/>
                    </a:schemeClr>
                  </a:glow>
                </a:effectLst>
              </a:rPr>
              <a:t> </a:t>
            </a:r>
            <a:r>
              <a:rPr lang="en-CA" sz="2800" b="1" dirty="0">
                <a:ln>
                  <a:solidFill>
                    <a:sysClr val="windowText" lastClr="000000"/>
                  </a:solidFill>
                </a:ln>
                <a:solidFill>
                  <a:srgbClr val="FFFF00"/>
                </a:solidFill>
                <a:effectLst>
                  <a:glow rad="76200">
                    <a:schemeClr val="accent6">
                      <a:lumMod val="40000"/>
                      <a:lumOff val="60000"/>
                    </a:schemeClr>
                  </a:glow>
                </a:effectLst>
              </a:rPr>
              <a:t>First</a:t>
            </a:r>
            <a:r>
              <a:rPr lang="en-CA" sz="2800" b="1" dirty="0">
                <a:solidFill>
                  <a:schemeClr val="accent5">
                    <a:lumMod val="75000"/>
                  </a:schemeClr>
                </a:solidFill>
                <a:effectLst>
                  <a:glow rad="76200">
                    <a:schemeClr val="accent6">
                      <a:lumMod val="40000"/>
                      <a:lumOff val="60000"/>
                    </a:schemeClr>
                  </a:glow>
                </a:effectLst>
              </a:rPr>
              <a:t> </a:t>
            </a:r>
            <a:r>
              <a:rPr lang="en-CA" sz="2800" b="1" dirty="0">
                <a:solidFill>
                  <a:schemeClr val="bg1"/>
                </a:solidFill>
                <a:effectLst>
                  <a:glow rad="76200">
                    <a:schemeClr val="accent6">
                      <a:lumMod val="40000"/>
                      <a:lumOff val="60000"/>
                    </a:schemeClr>
                  </a:glow>
                </a:effectLst>
              </a:rPr>
              <a:t>Battle with the Philistines</a:t>
            </a:r>
            <a:endParaRPr lang="en-CA" sz="2800" dirty="0">
              <a:solidFill>
                <a:schemeClr val="bg1"/>
              </a:solidFill>
            </a:endParaRPr>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767708" y="1530768"/>
            <a:ext cx="10681939" cy="3577556"/>
          </a:xfrm>
          <a:prstGeom prst="roundRect">
            <a:avLst>
              <a:gd name="adj" fmla="val 19148"/>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800" dirty="0">
                <a:solidFill>
                  <a:srgbClr val="008080"/>
                </a:solidFill>
                <a:latin typeface="Georgia" panose="02040502050405020303" pitchFamily="18" charset="0"/>
              </a:rPr>
              <a:t>1Sa 4:2</a:t>
            </a:r>
            <a:r>
              <a:rPr lang="en-US" sz="2800" dirty="0">
                <a:solidFill>
                  <a:prstClr val="black"/>
                </a:solidFill>
                <a:latin typeface="Georgia" panose="02040502050405020303" pitchFamily="18" charset="0"/>
              </a:rPr>
              <a:t>  And the Philistines put themselves in battle array 	against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And when the battle spread,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was 	smitten by the Philistines, who killed about </a:t>
            </a:r>
            <a:r>
              <a:rPr lang="en-US" sz="2800" b="1" dirty="0">
                <a:ln>
                  <a:solidFill>
                    <a:sysClr val="windowText" lastClr="000000"/>
                  </a:solidFill>
                </a:ln>
                <a:solidFill>
                  <a:srgbClr val="FF9933"/>
                </a:solidFill>
                <a:latin typeface="Georgia" panose="02040502050405020303" pitchFamily="18" charset="0"/>
              </a:rPr>
              <a:t>four thousand 	</a:t>
            </a:r>
            <a:r>
              <a:rPr lang="en-US" sz="2800" dirty="0">
                <a:solidFill>
                  <a:prstClr val="black"/>
                </a:solidFill>
                <a:latin typeface="Georgia" panose="02040502050405020303" pitchFamily="18" charset="0"/>
              </a:rPr>
              <a:t>men of the army in the field. </a:t>
            </a:r>
            <a:br>
              <a:rPr lang="en-US" sz="2800" dirty="0">
                <a:solidFill>
                  <a:prstClr val="black"/>
                </a:solidFill>
                <a:latin typeface="Georgia" panose="02040502050405020303" pitchFamily="18" charset="0"/>
              </a:rPr>
            </a:br>
            <a:endParaRPr lang="en-US" sz="2800" dirty="0">
              <a:solidFill>
                <a:prstClr val="black"/>
              </a:solidFill>
              <a:latin typeface="Georgia" panose="02040502050405020303" pitchFamily="18" charset="0"/>
            </a:endParaRPr>
          </a:p>
          <a:p>
            <a:pPr indent="177800"/>
            <a:endParaRPr lang="en-US" sz="2800" dirty="0">
              <a:solidFill>
                <a:prstClr val="black"/>
              </a:solidFill>
              <a:latin typeface="Georgia" panose="02040502050405020303" pitchFamily="18" charset="0"/>
            </a:endParaRPr>
          </a:p>
          <a:p>
            <a:pPr indent="177800"/>
            <a:endParaRPr lang="en-US" sz="2800" dirty="0">
              <a:solidFill>
                <a:prstClr val="black"/>
              </a:solidFill>
              <a:latin typeface="Georgia" panose="02040502050405020303" pitchFamily="18" charset="0"/>
            </a:endParaRPr>
          </a:p>
          <a:p>
            <a:pPr indent="177800"/>
            <a:endParaRPr lang="en-CA" sz="2800" dirty="0">
              <a:solidFill>
                <a:srgbClr val="7030A0"/>
              </a:solidFill>
            </a:endParaRPr>
          </a:p>
        </p:txBody>
      </p:sp>
      <p:sp>
        <p:nvSpPr>
          <p:cNvPr id="21" name="Rectangle: Rounded Corners 20">
            <a:extLst>
              <a:ext uri="{FF2B5EF4-FFF2-40B4-BE49-F238E27FC236}">
                <a16:creationId xmlns:a16="http://schemas.microsoft.com/office/drawing/2014/main" xmlns="" id="{D9FD79C7-14B0-4153-B5EF-10BCBDF8459D}"/>
              </a:ext>
            </a:extLst>
          </p:cNvPr>
          <p:cNvSpPr/>
          <p:nvPr/>
        </p:nvSpPr>
        <p:spPr>
          <a:xfrm>
            <a:off x="301332" y="5630264"/>
            <a:ext cx="11662362" cy="567644"/>
          </a:xfrm>
          <a:prstGeom prst="roundRect">
            <a:avLst>
              <a:gd name="adj" fmla="val 50000"/>
            </a:avLst>
          </a:prstGeom>
          <a:solidFill>
            <a:schemeClr val="accent3">
              <a:lumMod val="40000"/>
              <a:lumOff val="60000"/>
            </a:schemeClr>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300" dirty="0">
                <a:solidFill>
                  <a:srgbClr val="002060"/>
                </a:solidFill>
              </a:rPr>
              <a:t>A deceptive spirit had entered into Hophni and Phinehas, of their own accord. </a:t>
            </a:r>
            <a:endParaRPr lang="en-CA" sz="2300" dirty="0">
              <a:solidFill>
                <a:srgbClr val="002060"/>
              </a:solidFill>
            </a:endParaRPr>
          </a:p>
        </p:txBody>
      </p:sp>
      <p:sp>
        <p:nvSpPr>
          <p:cNvPr id="2" name="Rectangle 1">
            <a:extLst>
              <a:ext uri="{FF2B5EF4-FFF2-40B4-BE49-F238E27FC236}">
                <a16:creationId xmlns:a16="http://schemas.microsoft.com/office/drawing/2014/main" xmlns="" id="{FBDBD79B-3DA1-4DF3-9EB9-33BD3A96AB83}"/>
              </a:ext>
            </a:extLst>
          </p:cNvPr>
          <p:cNvSpPr/>
          <p:nvPr/>
        </p:nvSpPr>
        <p:spPr>
          <a:xfrm>
            <a:off x="1024077" y="3392488"/>
            <a:ext cx="10140435" cy="1662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US" sz="2400" dirty="0">
                <a:solidFill>
                  <a:prstClr val="black"/>
                </a:solidFill>
              </a:rPr>
              <a:t>At the </a:t>
            </a:r>
            <a:r>
              <a:rPr lang="en-US" sz="2400" dirty="0">
                <a:solidFill>
                  <a:srgbClr val="EF755F">
                    <a:lumMod val="75000"/>
                  </a:srgbClr>
                </a:solidFill>
              </a:rPr>
              <a:t>erroneous</a:t>
            </a:r>
            <a:r>
              <a:rPr lang="en-US" sz="2400" dirty="0">
                <a:solidFill>
                  <a:prstClr val="black"/>
                </a:solidFill>
              </a:rPr>
              <a:t> idea of bringing the </a:t>
            </a:r>
            <a:r>
              <a:rPr lang="en-US" sz="2400" dirty="0">
                <a:solidFill>
                  <a:srgbClr val="0000FF"/>
                </a:solidFill>
              </a:rPr>
              <a:t>Ark of the Covenant </a:t>
            </a:r>
            <a:r>
              <a:rPr lang="en-US" sz="2400" dirty="0">
                <a:solidFill>
                  <a:prstClr val="black"/>
                </a:solidFill>
              </a:rPr>
              <a:t>to the location of battle for </a:t>
            </a:r>
            <a:r>
              <a:rPr lang="en-US" sz="2400" u="sng" dirty="0">
                <a:solidFill>
                  <a:srgbClr val="FF0000"/>
                </a:solidFill>
              </a:rPr>
              <a:t>victor</a:t>
            </a:r>
            <a:r>
              <a:rPr lang="en-US" sz="2400" dirty="0">
                <a:solidFill>
                  <a:srgbClr val="FF0000"/>
                </a:solidFill>
              </a:rPr>
              <a:t>y </a:t>
            </a:r>
            <a:r>
              <a:rPr lang="en-US" sz="2400" u="sng" dirty="0">
                <a:solidFill>
                  <a:srgbClr val="FF0000"/>
                </a:solidFill>
              </a:rPr>
              <a:t>and reven</a:t>
            </a:r>
            <a:r>
              <a:rPr lang="en-US" sz="2400" dirty="0">
                <a:solidFill>
                  <a:srgbClr val="FF0000"/>
                </a:solidFill>
              </a:rPr>
              <a:t>g</a:t>
            </a:r>
            <a:r>
              <a:rPr lang="en-US" sz="2400" u="sng" dirty="0">
                <a:solidFill>
                  <a:srgbClr val="FF0000"/>
                </a:solidFill>
              </a:rPr>
              <a:t>e</a:t>
            </a:r>
            <a:r>
              <a:rPr lang="en-US" sz="2400" dirty="0">
                <a:solidFill>
                  <a:srgbClr val="FF0000"/>
                </a:solidFill>
              </a:rPr>
              <a:t>,</a:t>
            </a:r>
            <a:r>
              <a:rPr lang="en-US" sz="2400" dirty="0">
                <a:solidFill>
                  <a:prstClr val="black"/>
                </a:solidFill>
              </a:rPr>
              <a:t> Hophni and Phinehas, </a:t>
            </a:r>
            <a:r>
              <a:rPr lang="en-US" sz="2400" b="1" dirty="0">
                <a:ln>
                  <a:solidFill>
                    <a:sysClr val="windowText" lastClr="000000"/>
                  </a:solidFill>
                </a:ln>
                <a:solidFill>
                  <a:srgbClr val="EF755F">
                    <a:lumMod val="75000"/>
                  </a:srgbClr>
                </a:solidFill>
              </a:rPr>
              <a:t>without authorization, </a:t>
            </a:r>
            <a:r>
              <a:rPr lang="en-US" sz="2400" dirty="0">
                <a:solidFill>
                  <a:prstClr val="black"/>
                </a:solidFill>
              </a:rPr>
              <a:t>entered the Most </a:t>
            </a:r>
            <a:r>
              <a:rPr lang="en-US" sz="2400" dirty="0" err="1">
                <a:solidFill>
                  <a:prstClr val="black"/>
                </a:solidFill>
              </a:rPr>
              <a:t>Qodesh</a:t>
            </a:r>
            <a:r>
              <a:rPr lang="en-US" sz="2400" dirty="0">
                <a:solidFill>
                  <a:prstClr val="black"/>
                </a:solidFill>
              </a:rPr>
              <a:t> place and </a:t>
            </a:r>
            <a:br>
              <a:rPr lang="en-US" sz="2400" dirty="0">
                <a:solidFill>
                  <a:prstClr val="black"/>
                </a:solidFill>
              </a:rPr>
            </a:br>
            <a:r>
              <a:rPr lang="en-US" sz="2400" b="1" dirty="0">
                <a:solidFill>
                  <a:prstClr val="black"/>
                </a:solidFill>
                <a:effectLst>
                  <a:glow rad="127000">
                    <a:srgbClr val="FFFF00"/>
                  </a:glow>
                </a:effectLst>
              </a:rPr>
              <a:t>carried the Ark into the camp.</a:t>
            </a:r>
            <a:endParaRPr lang="en-CA" b="1" dirty="0">
              <a:effectLst>
                <a:glow rad="127000">
                  <a:srgbClr val="FFFF00"/>
                </a:glow>
              </a:effectLst>
            </a:endParaRPr>
          </a:p>
        </p:txBody>
      </p:sp>
      <p:sp>
        <p:nvSpPr>
          <p:cNvPr id="3" name="Rectangle: Rounded Corners 2">
            <a:extLst>
              <a:ext uri="{FF2B5EF4-FFF2-40B4-BE49-F238E27FC236}">
                <a16:creationId xmlns:a16="http://schemas.microsoft.com/office/drawing/2014/main" xmlns="" id="{35597CE4-8176-47DE-90C3-D9FCACA9F40D}"/>
              </a:ext>
            </a:extLst>
          </p:cNvPr>
          <p:cNvSpPr/>
          <p:nvPr/>
        </p:nvSpPr>
        <p:spPr>
          <a:xfrm rot="20006806">
            <a:off x="28888" y="1104358"/>
            <a:ext cx="1521568" cy="488272"/>
          </a:xfrm>
          <a:prstGeom prst="roundRect">
            <a:avLst>
              <a:gd name="adj" fmla="val 50000"/>
            </a:avLst>
          </a:prstGeom>
          <a:solidFill>
            <a:srgbClr val="FFFF00"/>
          </a:solidFill>
          <a:ln w="57150">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rPr>
              <a:t>Review</a:t>
            </a:r>
          </a:p>
        </p:txBody>
      </p:sp>
      <p:sp>
        <p:nvSpPr>
          <p:cNvPr id="8" name="Rectangle: Rounded Corners 7">
            <a:extLst>
              <a:ext uri="{FF2B5EF4-FFF2-40B4-BE49-F238E27FC236}">
                <a16:creationId xmlns:a16="http://schemas.microsoft.com/office/drawing/2014/main" xmlns="" id="{4158F6ED-57C9-47B2-A90C-5D85C3899C05}"/>
              </a:ext>
            </a:extLst>
          </p:cNvPr>
          <p:cNvSpPr/>
          <p:nvPr/>
        </p:nvSpPr>
        <p:spPr>
          <a:xfrm>
            <a:off x="3378635" y="887074"/>
            <a:ext cx="5431318" cy="488272"/>
          </a:xfrm>
          <a:prstGeom prst="roundRect">
            <a:avLst>
              <a:gd name="adj" fmla="val 50000"/>
            </a:avLst>
          </a:prstGeom>
          <a:solidFill>
            <a:schemeClr val="accent6">
              <a:lumMod val="40000"/>
              <a:lumOff val="60000"/>
            </a:schemeClr>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a:ln w="19050">
                  <a:solidFill>
                    <a:srgbClr val="002060"/>
                  </a:solidFill>
                </a:ln>
                <a:solidFill>
                  <a:srgbClr val="00C6BB">
                    <a:lumMod val="60000"/>
                    <a:lumOff val="40000"/>
                  </a:srgbClr>
                </a:solidFill>
                <a:effectLst>
                  <a:glow rad="127000">
                    <a:srgbClr val="FFFF00"/>
                  </a:glow>
                </a:effectLst>
                <a:latin typeface="Cooper Black" panose="0208090404030B020404" pitchFamily="18" charset="0"/>
              </a:rPr>
              <a:t>Boqer</a:t>
            </a:r>
            <a:r>
              <a:rPr lang="en-CA" sz="2400" dirty="0">
                <a:solidFill>
                  <a:prstClr val="white"/>
                </a:solidFill>
              </a:rPr>
              <a:t> </a:t>
            </a:r>
            <a:r>
              <a:rPr lang="en-CA" sz="2400" dirty="0">
                <a:solidFill>
                  <a:schemeClr val="bg1"/>
                </a:solidFill>
              </a:rPr>
              <a:t>to</a:t>
            </a:r>
            <a:r>
              <a:rPr lang="en-CA" sz="2400" dirty="0">
                <a:solidFill>
                  <a:prstClr val="white"/>
                </a:solidFill>
              </a:rPr>
              <a:t> </a:t>
            </a:r>
            <a:r>
              <a:rPr lang="en-CA" sz="2400" dirty="0">
                <a:ln w="19050">
                  <a:solidFill>
                    <a:srgbClr val="002060"/>
                  </a:solidFill>
                </a:ln>
                <a:solidFill>
                  <a:srgbClr val="00C6BB">
                    <a:lumMod val="60000"/>
                    <a:lumOff val="40000"/>
                  </a:srgbClr>
                </a:solidFill>
                <a:effectLst>
                  <a:glow rad="127000">
                    <a:srgbClr val="FFFF00"/>
                  </a:glow>
                </a:effectLst>
                <a:latin typeface="Cooper Black" panose="0208090404030B020404" pitchFamily="18" charset="0"/>
              </a:rPr>
              <a:t>Boqer!</a:t>
            </a:r>
            <a:r>
              <a:rPr lang="en-CA" sz="2400" dirty="0">
                <a:solidFill>
                  <a:prstClr val="white"/>
                </a:solidFill>
              </a:rPr>
              <a:t> </a:t>
            </a:r>
            <a:r>
              <a:rPr lang="en-CA" sz="2400" dirty="0">
                <a:solidFill>
                  <a:schemeClr val="bg1"/>
                </a:solidFill>
              </a:rPr>
              <a:t>-</a:t>
            </a:r>
            <a:r>
              <a:rPr lang="en-CA" sz="2400" dirty="0">
                <a:solidFill>
                  <a:prstClr val="white"/>
                </a:solidFill>
              </a:rPr>
              <a:t> </a:t>
            </a:r>
            <a:r>
              <a:rPr lang="en-CA" sz="2400" b="1" dirty="0">
                <a:ln>
                  <a:solidFill>
                    <a:srgbClr val="FFFF00"/>
                  </a:solidFill>
                </a:ln>
                <a:solidFill>
                  <a:srgbClr val="0000FF"/>
                </a:solidFill>
              </a:rPr>
              <a:t>Dawn</a:t>
            </a:r>
            <a:r>
              <a:rPr lang="en-CA" sz="2400" dirty="0">
                <a:solidFill>
                  <a:prstClr val="white"/>
                </a:solidFill>
              </a:rPr>
              <a:t> </a:t>
            </a:r>
            <a:r>
              <a:rPr lang="en-CA" sz="2400" dirty="0">
                <a:solidFill>
                  <a:schemeClr val="bg1"/>
                </a:solidFill>
              </a:rPr>
              <a:t>to</a:t>
            </a:r>
            <a:r>
              <a:rPr lang="en-CA" sz="2400" dirty="0">
                <a:solidFill>
                  <a:prstClr val="white"/>
                </a:solidFill>
              </a:rPr>
              <a:t> </a:t>
            </a:r>
            <a:r>
              <a:rPr lang="en-CA" sz="2400" b="1" dirty="0">
                <a:ln>
                  <a:solidFill>
                    <a:srgbClr val="FFFF00"/>
                  </a:solidFill>
                </a:ln>
                <a:solidFill>
                  <a:srgbClr val="0000FF"/>
                </a:solidFill>
              </a:rPr>
              <a:t>Dawn!</a:t>
            </a:r>
            <a:endParaRPr lang="en-CA" sz="2400" dirty="0">
              <a:solidFill>
                <a:srgbClr val="0000FF"/>
              </a:solidFill>
            </a:endParaRPr>
          </a:p>
        </p:txBody>
      </p:sp>
    </p:spTree>
    <p:extLst>
      <p:ext uri="{BB962C8B-B14F-4D97-AF65-F5344CB8AC3E}">
        <p14:creationId xmlns:p14="http://schemas.microsoft.com/office/powerpoint/2010/main" val="4078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55</a:t>
            </a:fld>
            <a:endParaRPr lang="en-US" sz="1200" dirty="0">
              <a:solidFill>
                <a:schemeClr val="bg1"/>
              </a:solidFill>
            </a:endParaRPr>
          </a:p>
        </p:txBody>
      </p:sp>
      <p:cxnSp>
        <p:nvCxnSpPr>
          <p:cNvPr id="9" name="Straight Connector 8">
            <a:extLst>
              <a:ext uri="{FF2B5EF4-FFF2-40B4-BE49-F238E27FC236}">
                <a16:creationId xmlns:a16="http://schemas.microsoft.com/office/drawing/2014/main" xmlns="" id="{C2579142-1F50-4121-A247-DA6D6990D225}"/>
              </a:ext>
            </a:extLst>
          </p:cNvPr>
          <p:cNvCxnSpPr>
            <a:cxnSpLocks/>
          </p:cNvCxnSpPr>
          <p:nvPr/>
        </p:nvCxnSpPr>
        <p:spPr>
          <a:xfrm flipV="1">
            <a:off x="212267" y="4015295"/>
            <a:ext cx="0" cy="183109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xmlns="" id="{BCDC34EA-A9EA-48D8-9D55-532AD4D59296}"/>
              </a:ext>
            </a:extLst>
          </p:cNvPr>
          <p:cNvSpPr/>
          <p:nvPr/>
        </p:nvSpPr>
        <p:spPr>
          <a:xfrm rot="5400000" flipH="1">
            <a:off x="1916940" y="2943201"/>
            <a:ext cx="443160" cy="3898401"/>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 name="Straight Arrow Connector 10">
            <a:extLst>
              <a:ext uri="{FF2B5EF4-FFF2-40B4-BE49-F238E27FC236}">
                <a16:creationId xmlns:a16="http://schemas.microsoft.com/office/drawing/2014/main" xmlns="" id="{47B7C141-C7B5-4A1B-9B92-5C0DF90B6ACB}"/>
              </a:ext>
            </a:extLst>
          </p:cNvPr>
          <p:cNvCxnSpPr>
            <a:cxnSpLocks/>
          </p:cNvCxnSpPr>
          <p:nvPr/>
        </p:nvCxnSpPr>
        <p:spPr>
          <a:xfrm flipH="1">
            <a:off x="1651819" y="4341983"/>
            <a:ext cx="184059" cy="789885"/>
          </a:xfrm>
          <a:prstGeom prst="straightConnector1">
            <a:avLst/>
          </a:prstGeom>
          <a:ln w="130175">
            <a:solidFill>
              <a:srgbClr val="BF07C3"/>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F2B6713F-E1BB-4DE9-8AAA-7F10A694DE8E}"/>
              </a:ext>
            </a:extLst>
          </p:cNvPr>
          <p:cNvSpPr/>
          <p:nvPr/>
        </p:nvSpPr>
        <p:spPr>
          <a:xfrm>
            <a:off x="1098726" y="1004923"/>
            <a:ext cx="10949679" cy="3265091"/>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indent="177800"/>
            <a:r>
              <a:rPr lang="en-US" sz="2800" dirty="0">
                <a:solidFill>
                  <a:srgbClr val="008080"/>
                </a:solidFill>
                <a:latin typeface="Georgia" panose="02040502050405020303" pitchFamily="18" charset="0"/>
              </a:rPr>
              <a:t>1Sa 4:10</a:t>
            </a:r>
            <a:r>
              <a:rPr lang="en-US" sz="2800" dirty="0">
                <a:solidFill>
                  <a:prstClr val="black"/>
                </a:solidFill>
                <a:latin typeface="Georgia" panose="02040502050405020303" pitchFamily="18" charset="0"/>
              </a:rPr>
              <a:t>  </a:t>
            </a:r>
            <a:r>
              <a:rPr lang="en-US" sz="2800" dirty="0">
                <a:solidFill>
                  <a:srgbClr val="7030A0"/>
                </a:solidFill>
                <a:latin typeface="Georgia" panose="02040502050405020303" pitchFamily="18" charset="0"/>
              </a:rPr>
              <a:t>And the Philistines fought, and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was smitten,   	and every man fled to his tent. And the slaughter was very 		great, and there fell of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a:t>
            </a:r>
            <a:r>
              <a:rPr lang="en-US" sz="2800" b="1" dirty="0">
                <a:ln>
                  <a:solidFill>
                    <a:sysClr val="windowText" lastClr="000000"/>
                  </a:solidFill>
                </a:ln>
                <a:solidFill>
                  <a:srgbClr val="FF9933"/>
                </a:solidFill>
                <a:latin typeface="Georgia" panose="02040502050405020303" pitchFamily="18" charset="0"/>
              </a:rPr>
              <a:t>thirty thousand</a:t>
            </a:r>
            <a:r>
              <a:rPr lang="en-US" sz="2800" dirty="0">
                <a:solidFill>
                  <a:srgbClr val="7030A0"/>
                </a:solidFill>
                <a:latin typeface="Georgia" panose="02040502050405020303" pitchFamily="18" charset="0"/>
              </a:rPr>
              <a:t> foot soldiers.</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t>
            </a:r>
            <a:r>
              <a:rPr lang="en-US" sz="2800" dirty="0">
                <a:solidFill>
                  <a:srgbClr val="008080"/>
                </a:solidFill>
                <a:latin typeface="Georgia" panose="02040502050405020303" pitchFamily="18" charset="0"/>
              </a:rPr>
              <a:t>1Sa 4:</a:t>
            </a:r>
            <a:r>
              <a:rPr lang="en-US" sz="2800" dirty="0">
                <a:solidFill>
                  <a:srgbClr val="008080"/>
                </a:solidFill>
                <a:effectLst>
                  <a:glow rad="127000">
                    <a:srgbClr val="FFFF00"/>
                  </a:glow>
                </a:effectLst>
                <a:latin typeface="Georgia" panose="02040502050405020303" pitchFamily="18" charset="0"/>
              </a:rPr>
              <a:t>17</a:t>
            </a:r>
            <a:r>
              <a:rPr lang="en-US" sz="2800" dirty="0">
                <a:solidFill>
                  <a:prstClr val="black"/>
                </a:solidFill>
                <a:latin typeface="Georgia" panose="02040502050405020303" pitchFamily="18" charset="0"/>
              </a:rPr>
              <a:t>  </a:t>
            </a:r>
            <a:r>
              <a:rPr lang="en-US" sz="2800" dirty="0">
                <a:solidFill>
                  <a:srgbClr val="7030A0"/>
                </a:solidFill>
                <a:latin typeface="Georgia" panose="02040502050405020303" pitchFamily="18" charset="0"/>
              </a:rPr>
              <a:t>And the messenger answered and said, “</a:t>
            </a:r>
            <a:r>
              <a:rPr lang="en-US" sz="2800" dirty="0" err="1">
                <a:solidFill>
                  <a:srgbClr val="7030A0"/>
                </a:solidFill>
                <a:latin typeface="Georgia" panose="02040502050405020303" pitchFamily="18" charset="0"/>
              </a:rPr>
              <a:t>Yisra’ĕl</a:t>
            </a:r>
            <a:r>
              <a:rPr lang="en-US" sz="2800" dirty="0">
                <a:solidFill>
                  <a:srgbClr val="7030A0"/>
                </a:solidFill>
                <a:latin typeface="Georgia" panose="02040502050405020303" pitchFamily="18" charset="0"/>
              </a:rPr>
              <a:t> has 	fled before the Philistines, and there has been a great slaughter</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among the people. And your two sons have died, </a:t>
            </a:r>
            <a:r>
              <a:rPr lang="en-US" sz="2800" dirty="0" err="1">
                <a:solidFill>
                  <a:srgbClr val="7030A0"/>
                </a:solidFill>
                <a:latin typeface="TITUS Cyberbit Basic" panose="02020603050405020304" pitchFamily="18" charset="0"/>
              </a:rPr>
              <a:t>Ḥ</a:t>
            </a:r>
            <a:r>
              <a:rPr lang="en-US" sz="2800" dirty="0" err="1">
                <a:solidFill>
                  <a:srgbClr val="7030A0"/>
                </a:solidFill>
                <a:latin typeface="Georgia" panose="02040502050405020303" pitchFamily="18" charset="0"/>
              </a:rPr>
              <a:t>ophni</a:t>
            </a:r>
            <a:r>
              <a:rPr lang="en-US" sz="2800" dirty="0">
                <a:solidFill>
                  <a:srgbClr val="7030A0"/>
                </a:solidFill>
                <a:latin typeface="Georgia" panose="02040502050405020303" pitchFamily="18" charset="0"/>
              </a:rPr>
              <a:t> and</a:t>
            </a:r>
            <a:br>
              <a:rPr lang="en-US" sz="2800" dirty="0">
                <a:solidFill>
                  <a:srgbClr val="7030A0"/>
                </a:solidFill>
                <a:latin typeface="Georgia" panose="02040502050405020303" pitchFamily="18" charset="0"/>
              </a:rPr>
            </a:br>
            <a:r>
              <a:rPr lang="en-US" sz="2800" dirty="0">
                <a:solidFill>
                  <a:srgbClr val="7030A0"/>
                </a:solidFill>
                <a:latin typeface="Georgia" panose="02040502050405020303" pitchFamily="18" charset="0"/>
              </a:rPr>
              <a:t>     </a:t>
            </a:r>
            <a:r>
              <a:rPr lang="en-US" sz="2800" dirty="0" err="1">
                <a:solidFill>
                  <a:srgbClr val="7030A0"/>
                </a:solidFill>
                <a:latin typeface="Georgia" panose="02040502050405020303" pitchFamily="18" charset="0"/>
              </a:rPr>
              <a:t>Pine</a:t>
            </a:r>
            <a:r>
              <a:rPr lang="en-US" sz="2800" dirty="0" err="1">
                <a:solidFill>
                  <a:srgbClr val="7030A0"/>
                </a:solidFill>
                <a:latin typeface="TITUS Cyberbit Basic" panose="02020603050405020304" pitchFamily="18" charset="0"/>
              </a:rPr>
              <a:t>ḥ</a:t>
            </a:r>
            <a:r>
              <a:rPr lang="en-US" sz="2800" dirty="0" err="1">
                <a:solidFill>
                  <a:srgbClr val="7030A0"/>
                </a:solidFill>
                <a:latin typeface="Georgia" panose="02040502050405020303" pitchFamily="18" charset="0"/>
              </a:rPr>
              <a:t>as</a:t>
            </a:r>
            <a:r>
              <a:rPr lang="en-US" sz="2800" dirty="0">
                <a:solidFill>
                  <a:srgbClr val="7030A0"/>
                </a:solidFill>
                <a:latin typeface="Georgia" panose="02040502050405020303" pitchFamily="18" charset="0"/>
              </a:rPr>
              <a:t>, and </a:t>
            </a:r>
            <a:r>
              <a:rPr lang="en-US" sz="2800" b="1" dirty="0">
                <a:ln>
                  <a:solidFill>
                    <a:srgbClr val="FF0000"/>
                  </a:solidFill>
                </a:ln>
                <a:solidFill>
                  <a:srgbClr val="7030A0"/>
                </a:solidFill>
                <a:effectLst>
                  <a:glow rad="127000">
                    <a:srgbClr val="FFFF00"/>
                  </a:glow>
                </a:effectLst>
                <a:latin typeface="Georgia" panose="02040502050405020303" pitchFamily="18" charset="0"/>
              </a:rPr>
              <a:t>the ark of Elohim has been captured.” </a:t>
            </a:r>
            <a:endParaRPr lang="en-CA" sz="2800" b="1" dirty="0">
              <a:ln>
                <a:solidFill>
                  <a:srgbClr val="FF0000"/>
                </a:solidFill>
              </a:ln>
              <a:solidFill>
                <a:srgbClr val="7030A0"/>
              </a:solidFill>
              <a:effectLst>
                <a:glow rad="127000">
                  <a:srgbClr val="FFFF00"/>
                </a:glow>
              </a:effectLst>
            </a:endParaRPr>
          </a:p>
        </p:txBody>
      </p:sp>
      <p:sp>
        <p:nvSpPr>
          <p:cNvPr id="13" name="Rectangle: Rounded Corners 12">
            <a:extLst>
              <a:ext uri="{FF2B5EF4-FFF2-40B4-BE49-F238E27FC236}">
                <a16:creationId xmlns:a16="http://schemas.microsoft.com/office/drawing/2014/main" xmlns="" id="{55440279-F793-42AE-A05E-129DA091F466}"/>
              </a:ext>
            </a:extLst>
          </p:cNvPr>
          <p:cNvSpPr/>
          <p:nvPr/>
        </p:nvSpPr>
        <p:spPr>
          <a:xfrm>
            <a:off x="2835896" y="172962"/>
            <a:ext cx="7475338" cy="631557"/>
          </a:xfrm>
          <a:prstGeom prst="roundRect">
            <a:avLst>
              <a:gd name="adj" fmla="val 50000"/>
            </a:avLst>
          </a:prstGeom>
          <a:solidFill>
            <a:schemeClr val="accent6">
              <a:lumMod val="40000"/>
              <a:lumOff val="6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chemeClr val="bg1"/>
                </a:solidFill>
                <a:effectLst>
                  <a:glow rad="76200">
                    <a:schemeClr val="accent6">
                      <a:lumMod val="40000"/>
                      <a:lumOff val="60000"/>
                    </a:schemeClr>
                  </a:glow>
                </a:effectLst>
              </a:rPr>
              <a:t>The</a:t>
            </a:r>
            <a:r>
              <a:rPr lang="en-CA" sz="2800" b="1" dirty="0">
                <a:solidFill>
                  <a:schemeClr val="accent5">
                    <a:lumMod val="75000"/>
                  </a:schemeClr>
                </a:solidFill>
                <a:effectLst>
                  <a:glow rad="76200">
                    <a:schemeClr val="accent6">
                      <a:lumMod val="40000"/>
                      <a:lumOff val="60000"/>
                    </a:schemeClr>
                  </a:glow>
                </a:effectLst>
              </a:rPr>
              <a:t> </a:t>
            </a:r>
            <a:r>
              <a:rPr lang="en-CA" sz="2800" b="1" u="sng" dirty="0">
                <a:ln>
                  <a:solidFill>
                    <a:sysClr val="windowText" lastClr="000000"/>
                  </a:solidFill>
                </a:ln>
                <a:solidFill>
                  <a:srgbClr val="FFFF00"/>
                </a:solidFill>
                <a:effectLst>
                  <a:glow rad="76200">
                    <a:schemeClr val="accent6">
                      <a:lumMod val="40000"/>
                      <a:lumOff val="60000"/>
                    </a:schemeClr>
                  </a:glow>
                </a:effectLst>
              </a:rPr>
              <a:t>Second</a:t>
            </a:r>
            <a:r>
              <a:rPr lang="en-CA" sz="2800" b="1" dirty="0">
                <a:solidFill>
                  <a:schemeClr val="accent5">
                    <a:lumMod val="75000"/>
                  </a:schemeClr>
                </a:solidFill>
                <a:effectLst>
                  <a:glow rad="76200">
                    <a:schemeClr val="accent6">
                      <a:lumMod val="40000"/>
                      <a:lumOff val="60000"/>
                    </a:schemeClr>
                  </a:glow>
                </a:effectLst>
              </a:rPr>
              <a:t> </a:t>
            </a:r>
            <a:r>
              <a:rPr lang="en-CA" sz="2800" b="1" dirty="0">
                <a:solidFill>
                  <a:schemeClr val="bg1"/>
                </a:solidFill>
                <a:effectLst>
                  <a:glow rad="76200">
                    <a:schemeClr val="accent6">
                      <a:lumMod val="40000"/>
                      <a:lumOff val="60000"/>
                    </a:schemeClr>
                  </a:glow>
                </a:effectLst>
              </a:rPr>
              <a:t>Battle with the Philistines</a:t>
            </a:r>
            <a:endParaRPr lang="en-CA" sz="2800" dirty="0">
              <a:solidFill>
                <a:schemeClr val="bg1"/>
              </a:solidFill>
            </a:endParaRPr>
          </a:p>
        </p:txBody>
      </p:sp>
      <p:sp>
        <p:nvSpPr>
          <p:cNvPr id="15" name="Rectangle 14">
            <a:extLst>
              <a:ext uri="{FF2B5EF4-FFF2-40B4-BE49-F238E27FC236}">
                <a16:creationId xmlns:a16="http://schemas.microsoft.com/office/drawing/2014/main" xmlns="" id="{DE387BE6-9A29-476C-848E-A389E0E9CE6A}"/>
              </a:ext>
            </a:extLst>
          </p:cNvPr>
          <p:cNvSpPr/>
          <p:nvPr/>
        </p:nvSpPr>
        <p:spPr>
          <a:xfrm>
            <a:off x="8444420" y="5055651"/>
            <a:ext cx="3711034" cy="180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600" b="1" dirty="0">
                <a:solidFill>
                  <a:schemeClr val="bg1"/>
                </a:solidFill>
              </a:rPr>
              <a:t>The </a:t>
            </a:r>
            <a:r>
              <a:rPr lang="en-CA" sz="2600" b="1" dirty="0">
                <a:solidFill>
                  <a:srgbClr val="0000FF"/>
                </a:solidFill>
              </a:rPr>
              <a:t>Ark</a:t>
            </a:r>
            <a:r>
              <a:rPr lang="en-CA" sz="2600" b="1" dirty="0">
                <a:solidFill>
                  <a:schemeClr val="bg1"/>
                </a:solidFill>
              </a:rPr>
              <a:t> was taken, </a:t>
            </a:r>
            <a:br>
              <a:rPr lang="en-CA" sz="2600" b="1" dirty="0">
                <a:solidFill>
                  <a:schemeClr val="bg1"/>
                </a:solidFill>
              </a:rPr>
            </a:br>
            <a:r>
              <a:rPr lang="en-CA" sz="2600" dirty="0">
                <a:solidFill>
                  <a:schemeClr val="bg1"/>
                </a:solidFill>
              </a:rPr>
              <a:t>Hophni and Phinehas </a:t>
            </a:r>
            <a:r>
              <a:rPr lang="en-CA" sz="2600" b="1" u="sng" dirty="0">
                <a:solidFill>
                  <a:schemeClr val="bg1"/>
                </a:solidFill>
              </a:rPr>
              <a:t>were slain</a:t>
            </a:r>
            <a:r>
              <a:rPr lang="en-CA" sz="2600" dirty="0">
                <a:solidFill>
                  <a:schemeClr val="bg1"/>
                </a:solidFill>
              </a:rPr>
              <a:t> </a:t>
            </a:r>
            <a:br>
              <a:rPr lang="en-CA" sz="2600" dirty="0">
                <a:solidFill>
                  <a:schemeClr val="bg1"/>
                </a:solidFill>
              </a:rPr>
            </a:br>
            <a:r>
              <a:rPr lang="en-CA" sz="2000" b="1" i="1" dirty="0">
                <a:solidFill>
                  <a:srgbClr val="006699"/>
                </a:solidFill>
              </a:rPr>
              <a:t>(1 Sam 4:11).</a:t>
            </a:r>
          </a:p>
        </p:txBody>
      </p:sp>
      <p:sp>
        <p:nvSpPr>
          <p:cNvPr id="16" name="Rectangle 15">
            <a:extLst>
              <a:ext uri="{FF2B5EF4-FFF2-40B4-BE49-F238E27FC236}">
                <a16:creationId xmlns:a16="http://schemas.microsoft.com/office/drawing/2014/main" xmlns="" id="{1DF34B78-C886-4363-A3D2-B2CE167535DB}"/>
              </a:ext>
            </a:extLst>
          </p:cNvPr>
          <p:cNvSpPr/>
          <p:nvPr/>
        </p:nvSpPr>
        <p:spPr>
          <a:xfrm>
            <a:off x="8288" y="3012141"/>
            <a:ext cx="965099" cy="9395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err="1">
                <a:solidFill>
                  <a:srgbClr val="BF07C3"/>
                </a:solidFill>
                <a:effectLst>
                  <a:glow rad="127000">
                    <a:srgbClr val="FFFF00"/>
                  </a:glow>
                </a:effectLst>
              </a:rPr>
              <a:t>Boqer,Dawn</a:t>
            </a:r>
            <a:r>
              <a:rPr lang="en-CA" b="1" dirty="0">
                <a:solidFill>
                  <a:schemeClr val="accent6">
                    <a:lumMod val="75000"/>
                  </a:schemeClr>
                </a:solidFill>
              </a:rPr>
              <a:t> </a:t>
            </a:r>
            <a:br>
              <a:rPr lang="en-CA" b="1" dirty="0">
                <a:solidFill>
                  <a:schemeClr val="accent6">
                    <a:lumMod val="75000"/>
                  </a:schemeClr>
                </a:solidFill>
              </a:rPr>
            </a:br>
            <a:r>
              <a:rPr lang="en-CA" b="1" u="sng" dirty="0">
                <a:solidFill>
                  <a:schemeClr val="accent1">
                    <a:lumMod val="60000"/>
                    <a:lumOff val="40000"/>
                  </a:schemeClr>
                </a:solidFill>
              </a:rPr>
              <a:t>A</a:t>
            </a:r>
          </a:p>
        </p:txBody>
      </p:sp>
      <p:sp>
        <p:nvSpPr>
          <p:cNvPr id="17" name="Oval 16">
            <a:extLst>
              <a:ext uri="{FF2B5EF4-FFF2-40B4-BE49-F238E27FC236}">
                <a16:creationId xmlns:a16="http://schemas.microsoft.com/office/drawing/2014/main" xmlns="" id="{C230D658-9717-4728-A5B8-929601F14242}"/>
              </a:ext>
            </a:extLst>
          </p:cNvPr>
          <p:cNvSpPr/>
          <p:nvPr/>
        </p:nvSpPr>
        <p:spPr>
          <a:xfrm>
            <a:off x="785035" y="4243972"/>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18" name="Rectangle 17">
            <a:extLst>
              <a:ext uri="{FF2B5EF4-FFF2-40B4-BE49-F238E27FC236}">
                <a16:creationId xmlns:a16="http://schemas.microsoft.com/office/drawing/2014/main" xmlns="" id="{CA1DF627-9465-4834-86AB-A4294BD08756}"/>
              </a:ext>
            </a:extLst>
          </p:cNvPr>
          <p:cNvSpPr/>
          <p:nvPr/>
        </p:nvSpPr>
        <p:spPr>
          <a:xfrm>
            <a:off x="3528220" y="4355496"/>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B</a:t>
            </a:r>
          </a:p>
        </p:txBody>
      </p:sp>
      <p:graphicFrame>
        <p:nvGraphicFramePr>
          <p:cNvPr id="24" name="Table 23">
            <a:extLst>
              <a:ext uri="{FF2B5EF4-FFF2-40B4-BE49-F238E27FC236}">
                <a16:creationId xmlns:a16="http://schemas.microsoft.com/office/drawing/2014/main" xmlns="" id="{0F82290E-E27F-40E6-8997-8BDAE8B90211}"/>
              </a:ext>
            </a:extLst>
          </p:cNvPr>
          <p:cNvGraphicFramePr>
            <a:graphicFrameLocks noGrp="1"/>
          </p:cNvGraphicFramePr>
          <p:nvPr>
            <p:extLst>
              <p:ext uri="{D42A27DB-BD31-4B8C-83A1-F6EECF244321}">
                <p14:modId xmlns:p14="http://schemas.microsoft.com/office/powerpoint/2010/main" val="1254201947"/>
              </p:ext>
            </p:extLst>
          </p:nvPr>
        </p:nvGraphicFramePr>
        <p:xfrm>
          <a:off x="261115" y="5105826"/>
          <a:ext cx="3826612" cy="758487"/>
        </p:xfrm>
        <a:graphic>
          <a:graphicData uri="http://schemas.openxmlformats.org/drawingml/2006/table">
            <a:tbl>
              <a:tblPr firstRow="1" bandRow="1">
                <a:tableStyleId>{5C22544A-7EE6-4342-B048-85BDC9FD1C3A}</a:tableStyleId>
              </a:tblPr>
              <a:tblGrid>
                <a:gridCol w="1913306">
                  <a:extLst>
                    <a:ext uri="{9D8B030D-6E8A-4147-A177-3AD203B41FA5}">
                      <a16:colId xmlns:a16="http://schemas.microsoft.com/office/drawing/2014/main" xmlns="" val="2094308976"/>
                    </a:ext>
                  </a:extLst>
                </a:gridCol>
                <a:gridCol w="1913306">
                  <a:extLst>
                    <a:ext uri="{9D8B030D-6E8A-4147-A177-3AD203B41FA5}">
                      <a16:colId xmlns:a16="http://schemas.microsoft.com/office/drawing/2014/main" xmlns="" val="721207395"/>
                    </a:ext>
                  </a:extLst>
                </a:gridCol>
              </a:tblGrid>
              <a:tr h="758487">
                <a:tc>
                  <a:txBody>
                    <a:bodyPr/>
                    <a:lstStyle/>
                    <a:p>
                      <a:pPr algn="ctr"/>
                      <a:r>
                        <a:rPr kumimoji="0" lang="en-CA" sz="1800" b="1" i="0" u="none" strike="noStrike" kern="1200" cap="none" spc="0" normalizeH="0" baseline="0" noProof="0" dirty="0">
                          <a:ln>
                            <a:noFill/>
                          </a:ln>
                          <a:solidFill>
                            <a:srgbClr val="0000FF"/>
                          </a:solidFill>
                          <a:effectLst/>
                          <a:uLnTx/>
                          <a:uFillTx/>
                          <a:latin typeface="+mn-lt"/>
                          <a:ea typeface="+mn-ea"/>
                          <a:cs typeface="+mn-cs"/>
                        </a:rPr>
                        <a:t>Light Season </a:t>
                      </a:r>
                      <a:r>
                        <a:rPr kumimoji="0" lang="en-CA" sz="1800" b="1" i="0" u="none" strike="noStrike" kern="1200" cap="none" spc="0" normalizeH="0" baseline="0" noProof="0" dirty="0">
                          <a:ln>
                            <a:noFill/>
                          </a:ln>
                          <a:solidFill>
                            <a:schemeClr val="bg1"/>
                          </a:solidFill>
                          <a:effectLst/>
                          <a:uLnTx/>
                          <a:uFillTx/>
                          <a:latin typeface="+mn-lt"/>
                          <a:ea typeface="+mn-ea"/>
                          <a:cs typeface="+mn-cs"/>
                        </a:rPr>
                        <a:t/>
                      </a:r>
                      <a:br>
                        <a:rPr kumimoji="0" lang="en-CA" sz="1800" b="1" i="0" u="none" strike="noStrike" kern="1200" cap="none" spc="0" normalizeH="0" baseline="0" noProof="0" dirty="0">
                          <a:ln>
                            <a:noFill/>
                          </a:ln>
                          <a:solidFill>
                            <a:schemeClr val="bg1"/>
                          </a:solidFill>
                          <a:effectLst/>
                          <a:uLnTx/>
                          <a:uFillTx/>
                          <a:latin typeface="+mn-lt"/>
                          <a:ea typeface="+mn-ea"/>
                          <a:cs typeface="+mn-cs"/>
                        </a:rPr>
                      </a:br>
                      <a:r>
                        <a:rPr kumimoji="0" lang="en-CA" sz="1800" b="1" i="0" u="none" strike="noStrike" kern="1200" cap="none" spc="0" normalizeH="0" baseline="0" noProof="0" dirty="0">
                          <a:ln>
                            <a:noFill/>
                          </a:ln>
                          <a:solidFill>
                            <a:schemeClr val="bg1"/>
                          </a:solidFill>
                          <a:effectLst/>
                          <a:uLnTx/>
                          <a:uFillTx/>
                          <a:latin typeface="+mn-lt"/>
                          <a:ea typeface="+mn-ea"/>
                          <a:cs typeface="+mn-cs"/>
                        </a:rPr>
                        <a:t>of </a:t>
                      </a:r>
                      <a:r>
                        <a:rPr kumimoji="0" lang="en-CA" sz="1800" b="1" i="0" u="sng" strike="noStrike" kern="1200" cap="none" spc="0" normalizeH="0" baseline="0" noProof="0" dirty="0">
                          <a:ln>
                            <a:noFill/>
                          </a:ln>
                          <a:solidFill>
                            <a:schemeClr val="bg1"/>
                          </a:solidFill>
                          <a:effectLst/>
                          <a:uLnTx/>
                          <a:uFillTx/>
                          <a:latin typeface="+mn-lt"/>
                          <a:ea typeface="+mn-ea"/>
                          <a:cs typeface="+mn-cs"/>
                        </a:rPr>
                        <a:t>2</a:t>
                      </a:r>
                      <a:r>
                        <a:rPr kumimoji="0" lang="en-CA" sz="1800" b="1" i="0" u="sng" strike="noStrike" kern="1200" cap="none" spc="0" normalizeH="0" baseline="30000" noProof="0" dirty="0">
                          <a:ln>
                            <a:noFill/>
                          </a:ln>
                          <a:solidFill>
                            <a:schemeClr val="bg1"/>
                          </a:solidFill>
                          <a:effectLst/>
                          <a:uLnTx/>
                          <a:uFillTx/>
                          <a:latin typeface="+mn-lt"/>
                          <a:ea typeface="+mn-ea"/>
                          <a:cs typeface="+mn-cs"/>
                        </a:rPr>
                        <a:t>nd</a:t>
                      </a:r>
                      <a:r>
                        <a:rPr kumimoji="0" lang="en-CA" sz="1800" b="1" i="0" u="none" strike="noStrike" kern="1200" cap="none" spc="0" normalizeH="0" baseline="0" noProof="0" dirty="0">
                          <a:ln>
                            <a:noFill/>
                          </a:ln>
                          <a:solidFill>
                            <a:schemeClr val="bg1"/>
                          </a:solidFill>
                          <a:effectLst/>
                          <a:uLnTx/>
                          <a:uFillTx/>
                          <a:latin typeface="+mn-lt"/>
                          <a:ea typeface="+mn-ea"/>
                          <a:cs typeface="+mn-cs"/>
                        </a:rPr>
                        <a:t> Battle</a:t>
                      </a:r>
                      <a:endParaRPr lang="en-CA" dirty="0">
                        <a:solidFill>
                          <a:schemeClr val="bg1"/>
                        </a:solidFill>
                      </a:endParaRPr>
                    </a:p>
                  </a:txBody>
                  <a:tcPr anchor="ctr">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solidFill>
                      <a:schemeClr val="bg1"/>
                    </a:solidFill>
                  </a:tcPr>
                </a:tc>
                <a:extLst>
                  <a:ext uri="{0D108BD9-81ED-4DB2-BD59-A6C34878D82A}">
                    <a16:rowId xmlns:a16="http://schemas.microsoft.com/office/drawing/2014/main" xmlns="" val="1999273709"/>
                  </a:ext>
                </a:extLst>
              </a:tr>
            </a:tbl>
          </a:graphicData>
        </a:graphic>
      </p:graphicFrame>
      <p:sp>
        <p:nvSpPr>
          <p:cNvPr id="25" name="Rectangle: Rounded Corners 24">
            <a:extLst>
              <a:ext uri="{FF2B5EF4-FFF2-40B4-BE49-F238E27FC236}">
                <a16:creationId xmlns:a16="http://schemas.microsoft.com/office/drawing/2014/main" xmlns="" id="{D3624668-E412-4747-B3DC-31BBB7FF78FE}"/>
              </a:ext>
            </a:extLst>
          </p:cNvPr>
          <p:cNvSpPr/>
          <p:nvPr/>
        </p:nvSpPr>
        <p:spPr>
          <a:xfrm>
            <a:off x="1835878" y="4315917"/>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cxnSp>
        <p:nvCxnSpPr>
          <p:cNvPr id="22" name="Straight Connector 21">
            <a:extLst>
              <a:ext uri="{FF2B5EF4-FFF2-40B4-BE49-F238E27FC236}">
                <a16:creationId xmlns:a16="http://schemas.microsoft.com/office/drawing/2014/main" xmlns="" id="{789D944E-2426-4373-BD78-31364C94E127}"/>
              </a:ext>
            </a:extLst>
          </p:cNvPr>
          <p:cNvCxnSpPr>
            <a:cxnSpLocks/>
          </p:cNvCxnSpPr>
          <p:nvPr/>
        </p:nvCxnSpPr>
        <p:spPr>
          <a:xfrm flipV="1">
            <a:off x="2179621" y="5131869"/>
            <a:ext cx="0" cy="928272"/>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42F6C46-8A27-40E7-8E64-FC07C3A4B34D}"/>
              </a:ext>
            </a:extLst>
          </p:cNvPr>
          <p:cNvCxnSpPr/>
          <p:nvPr/>
        </p:nvCxnSpPr>
        <p:spPr>
          <a:xfrm flipV="1">
            <a:off x="4129035" y="4652350"/>
            <a:ext cx="0" cy="1200727"/>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049B8147-C4F8-4513-A65E-38DEB2D0DCAA}"/>
              </a:ext>
            </a:extLst>
          </p:cNvPr>
          <p:cNvSpPr/>
          <p:nvPr/>
        </p:nvSpPr>
        <p:spPr>
          <a:xfrm>
            <a:off x="1709188" y="6003476"/>
            <a:ext cx="93163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a:t>
            </a:r>
            <a:endParaRPr lang="en-CA" b="1" u="sng" dirty="0">
              <a:solidFill>
                <a:srgbClr val="006699"/>
              </a:solidFill>
            </a:endParaRPr>
          </a:p>
        </p:txBody>
      </p:sp>
      <p:sp>
        <p:nvSpPr>
          <p:cNvPr id="4" name="Rectangle 3">
            <a:extLst>
              <a:ext uri="{FF2B5EF4-FFF2-40B4-BE49-F238E27FC236}">
                <a16:creationId xmlns:a16="http://schemas.microsoft.com/office/drawing/2014/main" xmlns="" id="{13E2DFBD-F9B4-453D-B1F4-32EA2E1E1BAF}"/>
              </a:ext>
            </a:extLst>
          </p:cNvPr>
          <p:cNvSpPr/>
          <p:nvPr/>
        </p:nvSpPr>
        <p:spPr>
          <a:xfrm>
            <a:off x="4242697" y="4892401"/>
            <a:ext cx="3994165" cy="1880811"/>
          </a:xfrm>
          <a:prstGeom prst="rect">
            <a:avLst/>
          </a:prstGeom>
          <a:solidFill>
            <a:schemeClr val="accent1">
              <a:lumMod val="40000"/>
              <a:lumOff val="60000"/>
            </a:schemeClr>
          </a:solidFill>
          <a:ln w="76200">
            <a:solidFill>
              <a:srgbClr val="0000FF"/>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solidFill>
                  <a:srgbClr val="FF3300"/>
                </a:solidFill>
              </a:rPr>
              <a:t>Note the </a:t>
            </a:r>
            <a:br>
              <a:rPr lang="en-CA" sz="2800" dirty="0">
                <a:solidFill>
                  <a:srgbClr val="FF3300"/>
                </a:solidFill>
              </a:rPr>
            </a:br>
            <a:r>
              <a:rPr lang="en-CA" sz="2800" b="1" u="sng" dirty="0">
                <a:solidFill>
                  <a:srgbClr val="0000FF"/>
                </a:solidFill>
                <a:latin typeface="Comic Sans MS" panose="030F0702030302020204" pitchFamily="66" charset="0"/>
              </a:rPr>
              <a:t>Covenant Correct</a:t>
            </a:r>
            <a:r>
              <a:rPr lang="en-CA" sz="2800" b="1" dirty="0">
                <a:solidFill>
                  <a:srgbClr val="0000FF"/>
                </a:solidFill>
                <a:latin typeface="Comic Sans MS" panose="030F0702030302020204" pitchFamily="66" charset="0"/>
              </a:rPr>
              <a:t> </a:t>
            </a:r>
            <a:r>
              <a:rPr lang="en-CA" sz="2800" dirty="0">
                <a:solidFill>
                  <a:srgbClr val="FF3300"/>
                </a:solidFill>
              </a:rPr>
              <a:t>location of </a:t>
            </a:r>
            <a:br>
              <a:rPr lang="en-CA" sz="2800" dirty="0">
                <a:solidFill>
                  <a:srgbClr val="FF3300"/>
                </a:solidFill>
              </a:rPr>
            </a:br>
            <a:r>
              <a:rPr lang="en-CA" sz="2800" dirty="0">
                <a:solidFill>
                  <a:srgbClr val="FF3300"/>
                </a:solidFill>
              </a:rPr>
              <a:t>Dawn and Sunset!</a:t>
            </a:r>
          </a:p>
        </p:txBody>
      </p:sp>
      <p:cxnSp>
        <p:nvCxnSpPr>
          <p:cNvPr id="6" name="Straight Arrow Connector 5">
            <a:extLst>
              <a:ext uri="{FF2B5EF4-FFF2-40B4-BE49-F238E27FC236}">
                <a16:creationId xmlns:a16="http://schemas.microsoft.com/office/drawing/2014/main" xmlns="" id="{474CBA00-D056-44EA-A07E-420C7640105F}"/>
              </a:ext>
            </a:extLst>
          </p:cNvPr>
          <p:cNvCxnSpPr>
            <a:cxnSpLocks/>
            <a:endCxn id="16" idx="0"/>
          </p:cNvCxnSpPr>
          <p:nvPr/>
        </p:nvCxnSpPr>
        <p:spPr>
          <a:xfrm flipH="1">
            <a:off x="490838" y="604116"/>
            <a:ext cx="482549" cy="2408025"/>
          </a:xfrm>
          <a:prstGeom prst="straightConnector1">
            <a:avLst/>
          </a:prstGeom>
          <a:ln w="76200">
            <a:solidFill>
              <a:srgbClr val="00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E3780697-1FDE-441B-A192-E4F70238CC34}"/>
              </a:ext>
            </a:extLst>
          </p:cNvPr>
          <p:cNvSpPr/>
          <p:nvPr/>
        </p:nvSpPr>
        <p:spPr>
          <a:xfrm>
            <a:off x="189318" y="158824"/>
            <a:ext cx="2374588" cy="445292"/>
          </a:xfrm>
          <a:prstGeom prst="roundRect">
            <a:avLst>
              <a:gd name="adj" fmla="val 50000"/>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00FF"/>
                </a:solidFill>
                <a:effectLst>
                  <a:glow rad="228600">
                    <a:schemeClr val="accent6">
                      <a:satMod val="175000"/>
                      <a:alpha val="40000"/>
                    </a:schemeClr>
                  </a:glow>
                </a:effectLst>
              </a:rPr>
              <a:t>Boqer Design  </a:t>
            </a:r>
            <a:r>
              <a:rPr lang="en-CA" b="1" dirty="0">
                <a:solidFill>
                  <a:srgbClr val="0000FF"/>
                </a:solidFill>
                <a:effectLst>
                  <a:glow rad="228600">
                    <a:srgbClr val="00CC00">
                      <a:alpha val="40000"/>
                    </a:srgbClr>
                  </a:glow>
                </a:effectLst>
              </a:rPr>
              <a:t>#1</a:t>
            </a:r>
          </a:p>
        </p:txBody>
      </p:sp>
      <p:sp>
        <p:nvSpPr>
          <p:cNvPr id="28" name="Speech Bubble: Rectangle with Corners Rounded 27">
            <a:extLst>
              <a:ext uri="{FF2B5EF4-FFF2-40B4-BE49-F238E27FC236}">
                <a16:creationId xmlns:a16="http://schemas.microsoft.com/office/drawing/2014/main" xmlns="" id="{78705B44-7FA8-4215-B9E9-21A8D453E8FA}"/>
              </a:ext>
            </a:extLst>
          </p:cNvPr>
          <p:cNvSpPr/>
          <p:nvPr/>
        </p:nvSpPr>
        <p:spPr>
          <a:xfrm>
            <a:off x="7367275" y="4562463"/>
            <a:ext cx="1282446" cy="392444"/>
          </a:xfrm>
          <a:prstGeom prst="wedgeRoundRectCallout">
            <a:avLst>
              <a:gd name="adj1" fmla="val -67610"/>
              <a:gd name="adj2" fmla="val 173354"/>
              <a:gd name="adj3" fmla="val 16667"/>
            </a:avLst>
          </a:prstGeom>
          <a:solidFill>
            <a:srgbClr val="FFFF00"/>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dirty="0" err="1">
                <a:solidFill>
                  <a:srgbClr val="0000FF"/>
                </a:solidFill>
              </a:rPr>
              <a:t>Jer</a:t>
            </a:r>
            <a:r>
              <a:rPr lang="en-CA" dirty="0">
                <a:solidFill>
                  <a:srgbClr val="0000FF"/>
                </a:solidFill>
              </a:rPr>
              <a:t> 33:20</a:t>
            </a:r>
          </a:p>
        </p:txBody>
      </p:sp>
    </p:spTree>
    <p:extLst>
      <p:ext uri="{BB962C8B-B14F-4D97-AF65-F5344CB8AC3E}">
        <p14:creationId xmlns:p14="http://schemas.microsoft.com/office/powerpoint/2010/main" val="30393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ppt_w</p:attrName>
                                        </p:attrNameLst>
                                      </p:cBhvr>
                                      <p:tavLst>
                                        <p:tav tm="0" fmla="#ppt_w*sin(2.5*pi*$)">
                                          <p:val>
                                            <p:fltVal val="0"/>
                                          </p:val>
                                        </p:tav>
                                        <p:tav tm="100000">
                                          <p:val>
                                            <p:fltVal val="1"/>
                                          </p:val>
                                        </p:tav>
                                      </p:tavLst>
                                    </p:anim>
                                    <p:anim calcmode="lin" valueType="num">
                                      <p:cBhvr>
                                        <p:cTn id="9" dur="1250" fill="hold"/>
                                        <p:tgtEl>
                                          <p:spTgt spid="14"/>
                                        </p:tgtEl>
                                        <p:attrNameLst>
                                          <p:attrName>ppt_h</p:attrName>
                                        </p:attrNameLst>
                                      </p:cBhvr>
                                      <p:tavLst>
                                        <p:tav tm="0">
                                          <p:val>
                                            <p:strVal val="#ppt_h"/>
                                          </p:val>
                                        </p:tav>
                                        <p:tav tm="100000">
                                          <p:val>
                                            <p:strVal val="#ppt_h"/>
                                          </p:val>
                                        </p:tav>
                                      </p:tavLst>
                                    </p:anim>
                                  </p:childTnLst>
                                </p:cTn>
                              </p:par>
                              <p:par>
                                <p:cTn id="10" presetID="22" presetClass="entr" presetSubtype="1"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 calcmode="lin" valueType="num">
                                      <p:cBhvr>
                                        <p:cTn id="39" dur="1000" fill="hold"/>
                                        <p:tgtEl>
                                          <p:spTgt spid="28"/>
                                        </p:tgtEl>
                                        <p:attrNameLst>
                                          <p:attrName>style.rotation</p:attrName>
                                        </p:attrNameLst>
                                      </p:cBhvr>
                                      <p:tavLst>
                                        <p:tav tm="0">
                                          <p:val>
                                            <p:fltVal val="90"/>
                                          </p:val>
                                        </p:tav>
                                        <p:tav tm="100000">
                                          <p:val>
                                            <p:fltVal val="0"/>
                                          </p:val>
                                        </p:tav>
                                      </p:tavLst>
                                    </p:anim>
                                    <p:animEffect transition="in" filter="fade">
                                      <p:cBhvr>
                                        <p:cTn id="4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4" grpId="0" animBg="1"/>
      <p:bldP spid="14"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bg2">
                <a:lumMod val="90000"/>
                <a:lumOff val="10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56</a:t>
            </a:fld>
            <a:endParaRPr lang="en-US" sz="1200" dirty="0">
              <a:solidFill>
                <a:srgbClr val="FFFF00"/>
              </a:solidFill>
            </a:endParaRPr>
          </a:p>
        </p:txBody>
      </p:sp>
      <p:cxnSp>
        <p:nvCxnSpPr>
          <p:cNvPr id="9" name="Straight Connector 8">
            <a:extLst>
              <a:ext uri="{FF2B5EF4-FFF2-40B4-BE49-F238E27FC236}">
                <a16:creationId xmlns:a16="http://schemas.microsoft.com/office/drawing/2014/main" xmlns="" id="{C2579142-1F50-4121-A247-DA6D6990D225}"/>
              </a:ext>
            </a:extLst>
          </p:cNvPr>
          <p:cNvCxnSpPr>
            <a:cxnSpLocks/>
          </p:cNvCxnSpPr>
          <p:nvPr/>
        </p:nvCxnSpPr>
        <p:spPr>
          <a:xfrm flipV="1">
            <a:off x="212267" y="4015295"/>
            <a:ext cx="0" cy="183109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xmlns="" id="{BCDC34EA-A9EA-48D8-9D55-532AD4D59296}"/>
              </a:ext>
            </a:extLst>
          </p:cNvPr>
          <p:cNvSpPr/>
          <p:nvPr/>
        </p:nvSpPr>
        <p:spPr>
          <a:xfrm rot="5400000" flipH="1">
            <a:off x="1916940" y="2943201"/>
            <a:ext cx="443160" cy="3898401"/>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Rectangle 15">
            <a:extLst>
              <a:ext uri="{FF2B5EF4-FFF2-40B4-BE49-F238E27FC236}">
                <a16:creationId xmlns:a16="http://schemas.microsoft.com/office/drawing/2014/main" xmlns="" id="{1DF34B78-C886-4363-A3D2-B2CE167535DB}"/>
              </a:ext>
            </a:extLst>
          </p:cNvPr>
          <p:cNvSpPr/>
          <p:nvPr/>
        </p:nvSpPr>
        <p:spPr>
          <a:xfrm>
            <a:off x="8288" y="3012141"/>
            <a:ext cx="965099" cy="9395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err="1">
                <a:solidFill>
                  <a:srgbClr val="BF07C3"/>
                </a:solidFill>
                <a:effectLst>
                  <a:glow rad="127000">
                    <a:srgbClr val="FFFF00"/>
                  </a:glow>
                </a:effectLst>
              </a:rPr>
              <a:t>Boqer,Dawn</a:t>
            </a:r>
            <a:r>
              <a:rPr lang="en-CA" b="1" dirty="0">
                <a:solidFill>
                  <a:schemeClr val="accent6">
                    <a:lumMod val="75000"/>
                  </a:schemeClr>
                </a:solidFill>
              </a:rPr>
              <a:t> </a:t>
            </a:r>
            <a:br>
              <a:rPr lang="en-CA" b="1" dirty="0">
                <a:solidFill>
                  <a:schemeClr val="accent6">
                    <a:lumMod val="75000"/>
                  </a:schemeClr>
                </a:solidFill>
              </a:rPr>
            </a:br>
            <a:r>
              <a:rPr lang="en-CA" b="1" u="sng" dirty="0">
                <a:solidFill>
                  <a:schemeClr val="accent1">
                    <a:lumMod val="60000"/>
                    <a:lumOff val="40000"/>
                  </a:schemeClr>
                </a:solidFill>
              </a:rPr>
              <a:t>A</a:t>
            </a:r>
          </a:p>
        </p:txBody>
      </p:sp>
      <p:sp>
        <p:nvSpPr>
          <p:cNvPr id="17" name="Oval 16">
            <a:extLst>
              <a:ext uri="{FF2B5EF4-FFF2-40B4-BE49-F238E27FC236}">
                <a16:creationId xmlns:a16="http://schemas.microsoft.com/office/drawing/2014/main" xmlns="" id="{C230D658-9717-4728-A5B8-929601F14242}"/>
              </a:ext>
            </a:extLst>
          </p:cNvPr>
          <p:cNvSpPr/>
          <p:nvPr/>
        </p:nvSpPr>
        <p:spPr>
          <a:xfrm>
            <a:off x="1117365" y="4340899"/>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18" name="Rectangle 17">
            <a:extLst>
              <a:ext uri="{FF2B5EF4-FFF2-40B4-BE49-F238E27FC236}">
                <a16:creationId xmlns:a16="http://schemas.microsoft.com/office/drawing/2014/main" xmlns="" id="{CA1DF627-9465-4834-86AB-A4294BD08756}"/>
              </a:ext>
            </a:extLst>
          </p:cNvPr>
          <p:cNvSpPr/>
          <p:nvPr/>
        </p:nvSpPr>
        <p:spPr>
          <a:xfrm>
            <a:off x="3528220" y="4355496"/>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B</a:t>
            </a:r>
          </a:p>
        </p:txBody>
      </p:sp>
      <p:graphicFrame>
        <p:nvGraphicFramePr>
          <p:cNvPr id="24" name="Table 23">
            <a:extLst>
              <a:ext uri="{FF2B5EF4-FFF2-40B4-BE49-F238E27FC236}">
                <a16:creationId xmlns:a16="http://schemas.microsoft.com/office/drawing/2014/main" xmlns="" id="{0F82290E-E27F-40E6-8997-8BDAE8B90211}"/>
              </a:ext>
            </a:extLst>
          </p:cNvPr>
          <p:cNvGraphicFramePr>
            <a:graphicFrameLocks noGrp="1"/>
          </p:cNvGraphicFramePr>
          <p:nvPr>
            <p:extLst>
              <p:ext uri="{D42A27DB-BD31-4B8C-83A1-F6EECF244321}">
                <p14:modId xmlns:p14="http://schemas.microsoft.com/office/powerpoint/2010/main" val="607432520"/>
              </p:ext>
            </p:extLst>
          </p:nvPr>
        </p:nvGraphicFramePr>
        <p:xfrm>
          <a:off x="261115" y="5105826"/>
          <a:ext cx="3826612" cy="758487"/>
        </p:xfrm>
        <a:graphic>
          <a:graphicData uri="http://schemas.openxmlformats.org/drawingml/2006/table">
            <a:tbl>
              <a:tblPr firstRow="1" bandRow="1">
                <a:tableStyleId>{5C22544A-7EE6-4342-B048-85BDC9FD1C3A}</a:tableStyleId>
              </a:tblPr>
              <a:tblGrid>
                <a:gridCol w="1913306">
                  <a:extLst>
                    <a:ext uri="{9D8B030D-6E8A-4147-A177-3AD203B41FA5}">
                      <a16:colId xmlns:a16="http://schemas.microsoft.com/office/drawing/2014/main" xmlns="" val="2094308976"/>
                    </a:ext>
                  </a:extLst>
                </a:gridCol>
                <a:gridCol w="1913306">
                  <a:extLst>
                    <a:ext uri="{9D8B030D-6E8A-4147-A177-3AD203B41FA5}">
                      <a16:colId xmlns:a16="http://schemas.microsoft.com/office/drawing/2014/main" xmlns="" val="721207395"/>
                    </a:ext>
                  </a:extLst>
                </a:gridCol>
              </a:tblGrid>
              <a:tr h="758487">
                <a:tc>
                  <a:txBody>
                    <a:bodyPr/>
                    <a:lstStyle/>
                    <a:p>
                      <a:pPr algn="ctr"/>
                      <a:r>
                        <a:rPr kumimoji="0" lang="en-CA" sz="1800" b="1" i="0" u="none" strike="noStrike" kern="1200" cap="none" spc="0" normalizeH="0" baseline="0" noProof="0" dirty="0">
                          <a:ln>
                            <a:noFill/>
                          </a:ln>
                          <a:solidFill>
                            <a:srgbClr val="0000FF"/>
                          </a:solidFill>
                          <a:effectLst/>
                          <a:uLnTx/>
                          <a:uFillTx/>
                          <a:latin typeface="+mn-lt"/>
                          <a:ea typeface="+mn-ea"/>
                          <a:cs typeface="+mn-cs"/>
                        </a:rPr>
                        <a:t>Light Season </a:t>
                      </a:r>
                      <a:r>
                        <a:rPr kumimoji="0" lang="en-CA" sz="1800" b="1" i="0" u="none" strike="noStrike" kern="1200" cap="none" spc="0" normalizeH="0" baseline="0" noProof="0" dirty="0">
                          <a:ln>
                            <a:noFill/>
                          </a:ln>
                          <a:solidFill>
                            <a:schemeClr val="bg1"/>
                          </a:solidFill>
                          <a:effectLst/>
                          <a:uLnTx/>
                          <a:uFillTx/>
                          <a:latin typeface="+mn-lt"/>
                          <a:ea typeface="+mn-ea"/>
                          <a:cs typeface="+mn-cs"/>
                        </a:rPr>
                        <a:t/>
                      </a:r>
                      <a:br>
                        <a:rPr kumimoji="0" lang="en-CA" sz="1800" b="1" i="0" u="none" strike="noStrike" kern="1200" cap="none" spc="0" normalizeH="0" baseline="0" noProof="0" dirty="0">
                          <a:ln>
                            <a:noFill/>
                          </a:ln>
                          <a:solidFill>
                            <a:schemeClr val="bg1"/>
                          </a:solidFill>
                          <a:effectLst/>
                          <a:uLnTx/>
                          <a:uFillTx/>
                          <a:latin typeface="+mn-lt"/>
                          <a:ea typeface="+mn-ea"/>
                          <a:cs typeface="+mn-cs"/>
                        </a:rPr>
                      </a:br>
                      <a:r>
                        <a:rPr kumimoji="0" lang="en-CA" sz="1800" b="1" i="0" u="none" strike="noStrike" kern="1200" cap="none" spc="0" normalizeH="0" baseline="0" noProof="0" dirty="0">
                          <a:ln>
                            <a:noFill/>
                          </a:ln>
                          <a:solidFill>
                            <a:schemeClr val="bg1"/>
                          </a:solidFill>
                          <a:effectLst/>
                          <a:uLnTx/>
                          <a:uFillTx/>
                          <a:latin typeface="+mn-lt"/>
                          <a:ea typeface="+mn-ea"/>
                          <a:cs typeface="+mn-cs"/>
                        </a:rPr>
                        <a:t>of </a:t>
                      </a:r>
                      <a:r>
                        <a:rPr kumimoji="0" lang="en-CA" sz="1800" b="1" i="0" u="sng" strike="noStrike" kern="1200" cap="none" spc="0" normalizeH="0" baseline="0" noProof="0" dirty="0">
                          <a:ln>
                            <a:noFill/>
                          </a:ln>
                          <a:solidFill>
                            <a:schemeClr val="bg1"/>
                          </a:solidFill>
                          <a:effectLst/>
                          <a:uLnTx/>
                          <a:uFillTx/>
                          <a:latin typeface="+mn-lt"/>
                          <a:ea typeface="+mn-ea"/>
                          <a:cs typeface="+mn-cs"/>
                        </a:rPr>
                        <a:t>2</a:t>
                      </a:r>
                      <a:r>
                        <a:rPr kumimoji="0" lang="en-CA" sz="1800" b="1" i="0" u="sng" strike="noStrike" kern="1200" cap="none" spc="0" normalizeH="0" baseline="30000" noProof="0" dirty="0">
                          <a:ln>
                            <a:noFill/>
                          </a:ln>
                          <a:solidFill>
                            <a:schemeClr val="bg1"/>
                          </a:solidFill>
                          <a:effectLst/>
                          <a:uLnTx/>
                          <a:uFillTx/>
                          <a:latin typeface="+mn-lt"/>
                          <a:ea typeface="+mn-ea"/>
                          <a:cs typeface="+mn-cs"/>
                        </a:rPr>
                        <a:t>nd</a:t>
                      </a:r>
                      <a:r>
                        <a:rPr kumimoji="0" lang="en-CA" sz="1800" b="1" i="0" u="none" strike="noStrike" kern="1200" cap="none" spc="0" normalizeH="0" baseline="0" noProof="0" dirty="0">
                          <a:ln>
                            <a:noFill/>
                          </a:ln>
                          <a:solidFill>
                            <a:schemeClr val="bg1"/>
                          </a:solidFill>
                          <a:effectLst/>
                          <a:uLnTx/>
                          <a:uFillTx/>
                          <a:latin typeface="+mn-lt"/>
                          <a:ea typeface="+mn-ea"/>
                          <a:cs typeface="+mn-cs"/>
                        </a:rPr>
                        <a:t> Battle</a:t>
                      </a:r>
                      <a:endParaRPr lang="en-CA" dirty="0">
                        <a:solidFill>
                          <a:schemeClr val="bg1"/>
                        </a:solidFill>
                      </a:endParaRPr>
                    </a:p>
                  </a:txBody>
                  <a:tcPr anchor="ctr">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solidFill>
                      <a:schemeClr val="bg1"/>
                    </a:solidFill>
                  </a:tcPr>
                </a:tc>
                <a:extLst>
                  <a:ext uri="{0D108BD9-81ED-4DB2-BD59-A6C34878D82A}">
                    <a16:rowId xmlns:a16="http://schemas.microsoft.com/office/drawing/2014/main" xmlns="" val="1999273709"/>
                  </a:ext>
                </a:extLst>
              </a:tr>
            </a:tbl>
          </a:graphicData>
        </a:graphic>
      </p:graphicFrame>
      <p:sp>
        <p:nvSpPr>
          <p:cNvPr id="25" name="Rectangle: Rounded Corners 24">
            <a:extLst>
              <a:ext uri="{FF2B5EF4-FFF2-40B4-BE49-F238E27FC236}">
                <a16:creationId xmlns:a16="http://schemas.microsoft.com/office/drawing/2014/main" xmlns="" id="{D3624668-E412-4747-B3DC-31BBB7FF78FE}"/>
              </a:ext>
            </a:extLst>
          </p:cNvPr>
          <p:cNvSpPr/>
          <p:nvPr/>
        </p:nvSpPr>
        <p:spPr>
          <a:xfrm>
            <a:off x="2224718" y="4524108"/>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cxnSp>
        <p:nvCxnSpPr>
          <p:cNvPr id="22" name="Straight Connector 21">
            <a:extLst>
              <a:ext uri="{FF2B5EF4-FFF2-40B4-BE49-F238E27FC236}">
                <a16:creationId xmlns:a16="http://schemas.microsoft.com/office/drawing/2014/main" xmlns="" id="{789D944E-2426-4373-BD78-31364C94E127}"/>
              </a:ext>
            </a:extLst>
          </p:cNvPr>
          <p:cNvCxnSpPr>
            <a:cxnSpLocks/>
          </p:cNvCxnSpPr>
          <p:nvPr/>
        </p:nvCxnSpPr>
        <p:spPr>
          <a:xfrm flipV="1">
            <a:off x="2179621" y="5131869"/>
            <a:ext cx="0" cy="928272"/>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42F6C46-8A27-40E7-8E64-FC07C3A4B34D}"/>
              </a:ext>
            </a:extLst>
          </p:cNvPr>
          <p:cNvCxnSpPr/>
          <p:nvPr/>
        </p:nvCxnSpPr>
        <p:spPr>
          <a:xfrm flipV="1">
            <a:off x="4129035" y="4652350"/>
            <a:ext cx="0" cy="1200727"/>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049B8147-C4F8-4513-A65E-38DEB2D0DCAA}"/>
              </a:ext>
            </a:extLst>
          </p:cNvPr>
          <p:cNvSpPr/>
          <p:nvPr/>
        </p:nvSpPr>
        <p:spPr>
          <a:xfrm>
            <a:off x="1709188" y="6003476"/>
            <a:ext cx="931633" cy="332509"/>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accent6">
                    <a:lumMod val="75000"/>
                  </a:schemeClr>
                </a:solidFill>
              </a:rPr>
              <a:t>Sunset</a:t>
            </a:r>
            <a:endParaRPr lang="en-CA" b="1" u="sng" dirty="0">
              <a:solidFill>
                <a:srgbClr val="006699"/>
              </a:solidFill>
            </a:endParaRPr>
          </a:p>
        </p:txBody>
      </p:sp>
      <p:cxnSp>
        <p:nvCxnSpPr>
          <p:cNvPr id="6" name="Straight Arrow Connector 5">
            <a:extLst>
              <a:ext uri="{FF2B5EF4-FFF2-40B4-BE49-F238E27FC236}">
                <a16:creationId xmlns:a16="http://schemas.microsoft.com/office/drawing/2014/main" xmlns="" id="{474CBA00-D056-44EA-A07E-420C7640105F}"/>
              </a:ext>
            </a:extLst>
          </p:cNvPr>
          <p:cNvCxnSpPr>
            <a:cxnSpLocks/>
            <a:endCxn id="16" idx="0"/>
          </p:cNvCxnSpPr>
          <p:nvPr/>
        </p:nvCxnSpPr>
        <p:spPr>
          <a:xfrm flipH="1">
            <a:off x="490838" y="604116"/>
            <a:ext cx="482549" cy="2408025"/>
          </a:xfrm>
          <a:prstGeom prst="straightConnector1">
            <a:avLst/>
          </a:prstGeom>
          <a:ln w="76200">
            <a:solidFill>
              <a:srgbClr val="00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E3780697-1FDE-441B-A192-E4F70238CC34}"/>
              </a:ext>
            </a:extLst>
          </p:cNvPr>
          <p:cNvSpPr/>
          <p:nvPr/>
        </p:nvSpPr>
        <p:spPr>
          <a:xfrm>
            <a:off x="189318" y="158824"/>
            <a:ext cx="2374588" cy="445292"/>
          </a:xfrm>
          <a:prstGeom prst="roundRect">
            <a:avLst>
              <a:gd name="adj" fmla="val 50000"/>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00FF"/>
                </a:solidFill>
                <a:effectLst>
                  <a:glow rad="228600">
                    <a:schemeClr val="accent6">
                      <a:satMod val="175000"/>
                      <a:alpha val="40000"/>
                    </a:schemeClr>
                  </a:glow>
                </a:effectLst>
              </a:rPr>
              <a:t>Boqer Design  </a:t>
            </a:r>
            <a:r>
              <a:rPr lang="en-CA" b="1" dirty="0">
                <a:solidFill>
                  <a:srgbClr val="0000FF"/>
                </a:solidFill>
                <a:effectLst>
                  <a:glow rad="228600">
                    <a:srgbClr val="00CC00">
                      <a:alpha val="40000"/>
                    </a:srgbClr>
                  </a:glow>
                </a:effectLst>
              </a:rPr>
              <a:t>#1 </a:t>
            </a:r>
            <a:r>
              <a:rPr lang="en-CA" b="1" u="sng" dirty="0">
                <a:solidFill>
                  <a:srgbClr val="FF00FF"/>
                </a:solidFill>
                <a:effectLst>
                  <a:glow rad="228600">
                    <a:srgbClr val="00CC00">
                      <a:alpha val="40000"/>
                    </a:srgbClr>
                  </a:glow>
                </a:effectLst>
              </a:rPr>
              <a:t>B</a:t>
            </a:r>
          </a:p>
        </p:txBody>
      </p:sp>
      <p:cxnSp>
        <p:nvCxnSpPr>
          <p:cNvPr id="21" name="Straight Arrow Connector 20">
            <a:extLst>
              <a:ext uri="{FF2B5EF4-FFF2-40B4-BE49-F238E27FC236}">
                <a16:creationId xmlns:a16="http://schemas.microsoft.com/office/drawing/2014/main" xmlns="" id="{FF192544-AA80-47CD-A788-BA470DD93678}"/>
              </a:ext>
            </a:extLst>
          </p:cNvPr>
          <p:cNvCxnSpPr>
            <a:cxnSpLocks/>
          </p:cNvCxnSpPr>
          <p:nvPr/>
        </p:nvCxnSpPr>
        <p:spPr>
          <a:xfrm flipH="1">
            <a:off x="2043953" y="3429000"/>
            <a:ext cx="350164" cy="1788459"/>
          </a:xfrm>
          <a:prstGeom prst="straightConnector1">
            <a:avLst/>
          </a:prstGeom>
          <a:ln w="130175">
            <a:solidFill>
              <a:srgbClr val="BF07C3"/>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73F63B92-B0E0-470A-B281-AD4F2415FC81}"/>
              </a:ext>
            </a:extLst>
          </p:cNvPr>
          <p:cNvSpPr/>
          <p:nvPr/>
        </p:nvSpPr>
        <p:spPr>
          <a:xfrm>
            <a:off x="1147243" y="1376675"/>
            <a:ext cx="10829420" cy="2003708"/>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800" dirty="0">
                <a:solidFill>
                  <a:srgbClr val="008080"/>
                </a:solidFill>
                <a:latin typeface="Georgia" panose="02040502050405020303" pitchFamily="18" charset="0"/>
              </a:rPr>
              <a:t>1Sa 5:1</a:t>
            </a:r>
            <a:r>
              <a:rPr lang="en-US" sz="2800" dirty="0">
                <a:solidFill>
                  <a:prstClr val="black"/>
                </a:solidFill>
                <a:latin typeface="Georgia" panose="02040502050405020303" pitchFamily="18" charset="0"/>
              </a:rPr>
              <a:t>  And the Philistines took the ark of Elohim and brought it from </a:t>
            </a:r>
            <a:r>
              <a:rPr lang="en-US" sz="2800" dirty="0" err="1">
                <a:solidFill>
                  <a:prstClr val="black"/>
                </a:solidFill>
                <a:latin typeface="Georgia" panose="02040502050405020303" pitchFamily="18" charset="0"/>
              </a:rPr>
              <a:t>E</a:t>
            </a:r>
            <a:r>
              <a:rPr lang="en-US" sz="2800" dirty="0" err="1">
                <a:solidFill>
                  <a:prstClr val="black"/>
                </a:solidFill>
                <a:latin typeface="TITUS Cyberbit Basic" panose="02020603050405020304" pitchFamily="18" charset="0"/>
              </a:rPr>
              <a:t>ḇ</a:t>
            </a:r>
            <a:r>
              <a:rPr lang="en-US" sz="2800" dirty="0" err="1">
                <a:solidFill>
                  <a:prstClr val="black"/>
                </a:solidFill>
                <a:latin typeface="Georgia" panose="02040502050405020303" pitchFamily="18" charset="0"/>
              </a:rPr>
              <a:t>en</a:t>
            </a:r>
            <a:r>
              <a:rPr lang="en-US" sz="2800" dirty="0">
                <a:solidFill>
                  <a:prstClr val="black"/>
                </a:solidFill>
                <a:latin typeface="Georgia" panose="02040502050405020303" pitchFamily="18" charset="0"/>
              </a:rPr>
              <a:t> </a:t>
            </a:r>
            <a:r>
              <a:rPr lang="en-US" sz="2800" dirty="0" err="1">
                <a:solidFill>
                  <a:prstClr val="black"/>
                </a:solidFill>
                <a:latin typeface="Georgia" panose="02040502050405020303" pitchFamily="18" charset="0"/>
              </a:rPr>
              <a:t>Ha</a:t>
            </a:r>
            <a:r>
              <a:rPr lang="en-US" sz="2800" dirty="0" err="1">
                <a:solidFill>
                  <a:prstClr val="black"/>
                </a:solidFill>
                <a:latin typeface="TITUS Cyberbit Basic" panose="02020603050405020304" pitchFamily="18" charset="0"/>
              </a:rPr>
              <a:t>ʽ</a:t>
            </a:r>
            <a:r>
              <a:rPr lang="en-US" sz="2800" dirty="0" err="1">
                <a:solidFill>
                  <a:prstClr val="black"/>
                </a:solidFill>
                <a:latin typeface="Georgia" panose="02040502050405020303" pitchFamily="18" charset="0"/>
              </a:rPr>
              <a:t>ĕzer</a:t>
            </a:r>
            <a:r>
              <a:rPr lang="en-US" sz="2800" dirty="0">
                <a:solidFill>
                  <a:prstClr val="black"/>
                </a:solidFill>
                <a:latin typeface="Georgia" panose="02040502050405020303" pitchFamily="18" charset="0"/>
              </a:rPr>
              <a:t> to Ashdo</a:t>
            </a:r>
            <a:r>
              <a:rPr lang="en-US" sz="2800" dirty="0">
                <a:solidFill>
                  <a:prstClr val="black"/>
                </a:solidFill>
                <a:latin typeface="TITUS Cyberbit Basic" panose="02020603050405020304" pitchFamily="18" charset="0"/>
              </a:rPr>
              <a:t>ḏ</a:t>
            </a:r>
            <a:r>
              <a:rPr lang="en-US" sz="2800" dirty="0">
                <a:solidFill>
                  <a:prstClr val="black"/>
                </a:solidFill>
                <a:latin typeface="Georgia" panose="02040502050405020303" pitchFamily="18" charset="0"/>
              </a:rPr>
              <a:t>, </a:t>
            </a:r>
          </a:p>
          <a:p>
            <a:r>
              <a:rPr lang="en-US" sz="2800" dirty="0">
                <a:solidFill>
                  <a:srgbClr val="008080"/>
                </a:solidFill>
                <a:latin typeface="Georgia" panose="02040502050405020303" pitchFamily="18" charset="0"/>
              </a:rPr>
              <a:t>1Sa 5:2</a:t>
            </a:r>
            <a:r>
              <a:rPr lang="en-US" sz="2800" dirty="0">
                <a:solidFill>
                  <a:prstClr val="black"/>
                </a:solidFill>
                <a:latin typeface="Georgia" panose="02040502050405020303" pitchFamily="18" charset="0"/>
              </a:rPr>
              <a:t>  and </a:t>
            </a:r>
            <a:r>
              <a:rPr lang="en-US" sz="2800" b="1" dirty="0">
                <a:solidFill>
                  <a:prstClr val="black"/>
                </a:solidFill>
                <a:effectLst>
                  <a:glow rad="127000">
                    <a:srgbClr val="FFFF00"/>
                  </a:glow>
                </a:effectLst>
                <a:latin typeface="Georgia" panose="02040502050405020303" pitchFamily="18" charset="0"/>
              </a:rPr>
              <a:t>the Philistines took the ark of Elohim and 	brought it into the house of </a:t>
            </a:r>
            <a:r>
              <a:rPr lang="en-US" sz="2800" b="1" dirty="0" err="1">
                <a:solidFill>
                  <a:prstClr val="black"/>
                </a:solidFill>
                <a:effectLst>
                  <a:glow rad="127000">
                    <a:srgbClr val="FFFF00"/>
                  </a:glow>
                </a:effectLst>
                <a:latin typeface="Georgia" panose="02040502050405020303" pitchFamily="18" charset="0"/>
              </a:rPr>
              <a:t>Da</a:t>
            </a:r>
            <a:r>
              <a:rPr lang="en-US" sz="2800" b="1" dirty="0" err="1">
                <a:solidFill>
                  <a:prstClr val="black"/>
                </a:solidFill>
                <a:effectLst>
                  <a:glow rad="127000">
                    <a:srgbClr val="FFFF00"/>
                  </a:glow>
                </a:effectLst>
                <a:latin typeface="TITUS Cyberbit Basic" panose="02020603050405020304" pitchFamily="18" charset="0"/>
              </a:rPr>
              <a:t>ḡ</a:t>
            </a:r>
            <a:r>
              <a:rPr lang="en-US" sz="2800" b="1" dirty="0" err="1">
                <a:solidFill>
                  <a:prstClr val="black"/>
                </a:solidFill>
                <a:effectLst>
                  <a:glow rad="127000">
                    <a:srgbClr val="FFFF00"/>
                  </a:glow>
                </a:effectLst>
                <a:latin typeface="Georgia" panose="02040502050405020303" pitchFamily="18" charset="0"/>
              </a:rPr>
              <a:t>on</a:t>
            </a:r>
            <a:r>
              <a:rPr lang="en-US" sz="2800" b="1" dirty="0">
                <a:solidFill>
                  <a:prstClr val="black"/>
                </a:solidFill>
                <a:effectLst>
                  <a:glow rad="127000">
                    <a:srgbClr val="FFFF00"/>
                  </a:glow>
                </a:effectLst>
                <a:latin typeface="Georgia" panose="02040502050405020303" pitchFamily="18" charset="0"/>
              </a:rPr>
              <a:t> </a:t>
            </a:r>
            <a:r>
              <a:rPr lang="en-US" sz="2800" b="1" dirty="0">
                <a:solidFill>
                  <a:prstClr val="black"/>
                </a:solidFill>
                <a:effectLst>
                  <a:glow rad="127000">
                    <a:srgbClr val="00FF00"/>
                  </a:glow>
                </a:effectLst>
                <a:latin typeface="Georgia" panose="02040502050405020303" pitchFamily="18" charset="0"/>
              </a:rPr>
              <a:t>and set it by </a:t>
            </a:r>
            <a:r>
              <a:rPr lang="en-US" sz="2800" b="1" dirty="0" err="1">
                <a:solidFill>
                  <a:prstClr val="black"/>
                </a:solidFill>
                <a:effectLst>
                  <a:glow rad="127000">
                    <a:srgbClr val="00FF00"/>
                  </a:glow>
                </a:effectLst>
                <a:latin typeface="Georgia" panose="02040502050405020303" pitchFamily="18" charset="0"/>
              </a:rPr>
              <a:t>Da</a:t>
            </a:r>
            <a:r>
              <a:rPr lang="en-US" sz="2800" b="1" dirty="0" err="1">
                <a:solidFill>
                  <a:prstClr val="black"/>
                </a:solidFill>
                <a:effectLst>
                  <a:glow rad="127000">
                    <a:srgbClr val="00FF00"/>
                  </a:glow>
                </a:effectLst>
                <a:latin typeface="TITUS Cyberbit Basic" panose="02020603050405020304" pitchFamily="18" charset="0"/>
              </a:rPr>
              <a:t>ḡ</a:t>
            </a:r>
            <a:r>
              <a:rPr lang="en-US" sz="2800" b="1" dirty="0" err="1">
                <a:solidFill>
                  <a:prstClr val="black"/>
                </a:solidFill>
                <a:effectLst>
                  <a:glow rad="127000">
                    <a:srgbClr val="00FF00"/>
                  </a:glow>
                </a:effectLst>
                <a:latin typeface="Georgia" panose="02040502050405020303" pitchFamily="18" charset="0"/>
              </a:rPr>
              <a:t>on</a:t>
            </a:r>
            <a:r>
              <a:rPr lang="en-US" sz="2800" b="1" dirty="0">
                <a:solidFill>
                  <a:prstClr val="black"/>
                </a:solidFill>
                <a:effectLst>
                  <a:glow rad="127000">
                    <a:srgbClr val="00FF00"/>
                  </a:glow>
                </a:effectLst>
                <a:latin typeface="Georgia" panose="02040502050405020303" pitchFamily="18" charset="0"/>
              </a:rPr>
              <a:t>. </a:t>
            </a:r>
          </a:p>
        </p:txBody>
      </p:sp>
      <p:pic>
        <p:nvPicPr>
          <p:cNvPr id="29" name="Picture 2" descr="https://www.mygodpictures.com/wp-content/uploads/2015/11/Dagon-Fish-God-Of-Egypt-gt402.jpg">
            <a:extLst>
              <a:ext uri="{FF2B5EF4-FFF2-40B4-BE49-F238E27FC236}">
                <a16:creationId xmlns:a16="http://schemas.microsoft.com/office/drawing/2014/main" xmlns="" id="{D1B147EB-23ED-4EF5-93D3-BAD023AC7F3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166"/>
          <a:stretch/>
        </p:blipFill>
        <p:spPr bwMode="auto">
          <a:xfrm>
            <a:off x="8962945" y="3536233"/>
            <a:ext cx="2685827" cy="31321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xmlns="" id="{E69A67E2-27B5-4201-BB3E-5A72B6B58867}"/>
              </a:ext>
            </a:extLst>
          </p:cNvPr>
          <p:cNvSpPr/>
          <p:nvPr/>
        </p:nvSpPr>
        <p:spPr>
          <a:xfrm>
            <a:off x="2640821" y="170277"/>
            <a:ext cx="9139048" cy="631557"/>
          </a:xfrm>
          <a:prstGeom prst="roundRect">
            <a:avLst>
              <a:gd name="adj" fmla="val 50000"/>
            </a:avLst>
          </a:prstGeom>
          <a:solidFill>
            <a:schemeClr val="accent6">
              <a:lumMod val="40000"/>
              <a:lumOff val="6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chemeClr val="bg1"/>
                </a:solidFill>
                <a:effectLst>
                  <a:glow rad="76200">
                    <a:schemeClr val="accent6">
                      <a:lumMod val="40000"/>
                      <a:lumOff val="60000"/>
                    </a:schemeClr>
                  </a:glow>
                </a:effectLst>
              </a:rPr>
              <a:t>The</a:t>
            </a:r>
            <a:r>
              <a:rPr lang="en-CA" sz="2800" b="1" dirty="0">
                <a:solidFill>
                  <a:schemeClr val="accent5">
                    <a:lumMod val="75000"/>
                  </a:schemeClr>
                </a:solidFill>
                <a:effectLst>
                  <a:glow rad="76200">
                    <a:schemeClr val="accent6">
                      <a:lumMod val="40000"/>
                      <a:lumOff val="60000"/>
                    </a:schemeClr>
                  </a:glow>
                </a:effectLst>
              </a:rPr>
              <a:t> </a:t>
            </a:r>
            <a:r>
              <a:rPr lang="en-CA" sz="2800" b="1" dirty="0">
                <a:ln>
                  <a:solidFill>
                    <a:schemeClr val="bg1"/>
                  </a:solidFill>
                </a:ln>
                <a:solidFill>
                  <a:schemeClr val="accent5">
                    <a:lumMod val="75000"/>
                  </a:schemeClr>
                </a:solidFill>
                <a:effectLst>
                  <a:glow rad="495300">
                    <a:srgbClr val="00FF00"/>
                  </a:glow>
                </a:effectLst>
              </a:rPr>
              <a:t>Syncretism</a:t>
            </a:r>
            <a:r>
              <a:rPr lang="en-CA" sz="2800" b="1" dirty="0">
                <a:solidFill>
                  <a:schemeClr val="accent5">
                    <a:lumMod val="75000"/>
                  </a:schemeClr>
                </a:solidFill>
                <a:effectLst>
                  <a:glow rad="76200">
                    <a:schemeClr val="accent6">
                      <a:lumMod val="40000"/>
                      <a:lumOff val="60000"/>
                    </a:schemeClr>
                  </a:glow>
                </a:effectLst>
              </a:rPr>
              <a:t> </a:t>
            </a:r>
            <a:r>
              <a:rPr lang="en-CA" sz="2800" b="1" dirty="0">
                <a:solidFill>
                  <a:schemeClr val="bg1"/>
                </a:solidFill>
                <a:effectLst>
                  <a:glow rad="76200">
                    <a:schemeClr val="accent6">
                      <a:lumMod val="40000"/>
                      <a:lumOff val="60000"/>
                    </a:schemeClr>
                  </a:glow>
                </a:effectLst>
              </a:rPr>
              <a:t>–</a:t>
            </a:r>
            <a:r>
              <a:rPr lang="en-CA" sz="2800" b="1" dirty="0">
                <a:solidFill>
                  <a:schemeClr val="accent5">
                    <a:lumMod val="75000"/>
                  </a:schemeClr>
                </a:solidFill>
                <a:effectLst>
                  <a:glow rad="76200">
                    <a:schemeClr val="accent6">
                      <a:lumMod val="40000"/>
                      <a:lumOff val="60000"/>
                    </a:schemeClr>
                  </a:glow>
                </a:effectLst>
              </a:rPr>
              <a:t> </a:t>
            </a:r>
            <a:r>
              <a:rPr lang="en-CA" sz="2800" b="1" u="sng" dirty="0">
                <a:ln>
                  <a:solidFill>
                    <a:sysClr val="windowText" lastClr="000000"/>
                  </a:solidFill>
                </a:ln>
                <a:solidFill>
                  <a:srgbClr val="FFFF00"/>
                </a:solidFill>
                <a:effectLst>
                  <a:glow rad="76200">
                    <a:schemeClr val="accent6">
                      <a:lumMod val="40000"/>
                      <a:lumOff val="60000"/>
                    </a:schemeClr>
                  </a:glow>
                </a:effectLst>
              </a:rPr>
              <a:t>placin</a:t>
            </a:r>
            <a:r>
              <a:rPr lang="en-CA" sz="2800" b="1" dirty="0">
                <a:ln>
                  <a:solidFill>
                    <a:sysClr val="windowText" lastClr="000000"/>
                  </a:solidFill>
                </a:ln>
                <a:solidFill>
                  <a:srgbClr val="FFFF00"/>
                </a:solidFill>
                <a:effectLst>
                  <a:glow rad="76200">
                    <a:schemeClr val="accent6">
                      <a:lumMod val="40000"/>
                      <a:lumOff val="60000"/>
                    </a:schemeClr>
                  </a:glow>
                </a:effectLst>
              </a:rPr>
              <a:t>g </a:t>
            </a:r>
            <a:r>
              <a:rPr lang="en-CA" sz="2800" b="1" u="sng" dirty="0">
                <a:ln>
                  <a:solidFill>
                    <a:sysClr val="windowText" lastClr="000000"/>
                  </a:solidFill>
                </a:ln>
                <a:solidFill>
                  <a:srgbClr val="FFFF00"/>
                </a:solidFill>
                <a:effectLst>
                  <a:glow rad="76200">
                    <a:schemeClr val="accent6">
                      <a:lumMod val="40000"/>
                      <a:lumOff val="60000"/>
                    </a:schemeClr>
                  </a:glow>
                </a:effectLst>
              </a:rPr>
              <a:t>the</a:t>
            </a:r>
            <a:r>
              <a:rPr lang="en-CA" sz="2800" b="1" dirty="0">
                <a:ln>
                  <a:solidFill>
                    <a:sysClr val="windowText" lastClr="000000"/>
                  </a:solidFill>
                </a:ln>
                <a:solidFill>
                  <a:srgbClr val="FFFF00"/>
                </a:solidFill>
                <a:effectLst>
                  <a:glow rad="76200">
                    <a:schemeClr val="accent6">
                      <a:lumMod val="40000"/>
                      <a:lumOff val="60000"/>
                    </a:schemeClr>
                  </a:glow>
                </a:effectLst>
              </a:rPr>
              <a:t> </a:t>
            </a:r>
            <a:r>
              <a:rPr lang="en-CA" sz="2800" b="1" u="sng" dirty="0">
                <a:ln>
                  <a:solidFill>
                    <a:sysClr val="windowText" lastClr="000000"/>
                  </a:solidFill>
                </a:ln>
                <a:solidFill>
                  <a:srgbClr val="0000FF"/>
                </a:solidFill>
                <a:effectLst>
                  <a:glow rad="76200">
                    <a:schemeClr val="accent6">
                      <a:lumMod val="40000"/>
                      <a:lumOff val="60000"/>
                    </a:schemeClr>
                  </a:glow>
                </a:effectLst>
              </a:rPr>
              <a:t>Ark</a:t>
            </a:r>
            <a:r>
              <a:rPr lang="en-CA" sz="2800" b="1" dirty="0">
                <a:ln>
                  <a:solidFill>
                    <a:sysClr val="windowText" lastClr="000000"/>
                  </a:solidFill>
                </a:ln>
                <a:solidFill>
                  <a:srgbClr val="FFFF00"/>
                </a:solidFill>
                <a:effectLst>
                  <a:glow rad="76200">
                    <a:schemeClr val="accent6">
                      <a:lumMod val="40000"/>
                      <a:lumOff val="60000"/>
                    </a:schemeClr>
                  </a:glow>
                </a:effectLst>
              </a:rPr>
              <a:t> </a:t>
            </a:r>
            <a:r>
              <a:rPr lang="en-CA" sz="2800" b="1" u="sng" dirty="0">
                <a:ln>
                  <a:solidFill>
                    <a:sysClr val="windowText" lastClr="000000"/>
                  </a:solidFill>
                </a:ln>
                <a:solidFill>
                  <a:srgbClr val="FFFF00"/>
                </a:solidFill>
                <a:effectLst>
                  <a:glow rad="76200">
                    <a:schemeClr val="accent6">
                      <a:lumMod val="40000"/>
                      <a:lumOff val="60000"/>
                    </a:schemeClr>
                  </a:glow>
                </a:effectLst>
              </a:rPr>
              <a:t>beside </a:t>
            </a:r>
            <a:r>
              <a:rPr lang="en-CA" sz="2800" b="1" u="sng" dirty="0" err="1">
                <a:ln>
                  <a:solidFill>
                    <a:sysClr val="windowText" lastClr="000000"/>
                  </a:solidFill>
                </a:ln>
                <a:solidFill>
                  <a:srgbClr val="FFFF00"/>
                </a:solidFill>
                <a:effectLst>
                  <a:glow rad="76200">
                    <a:schemeClr val="accent6">
                      <a:lumMod val="40000"/>
                      <a:lumOff val="60000"/>
                    </a:schemeClr>
                  </a:glow>
                </a:effectLst>
              </a:rPr>
              <a:t>da</a:t>
            </a:r>
            <a:r>
              <a:rPr lang="en-CA" sz="2800" b="1" dirty="0" err="1">
                <a:ln>
                  <a:solidFill>
                    <a:sysClr val="windowText" lastClr="000000"/>
                  </a:solidFill>
                </a:ln>
                <a:solidFill>
                  <a:srgbClr val="FFFF00"/>
                </a:solidFill>
                <a:effectLst>
                  <a:glow rad="76200">
                    <a:schemeClr val="accent6">
                      <a:lumMod val="40000"/>
                      <a:lumOff val="60000"/>
                    </a:schemeClr>
                  </a:glow>
                </a:effectLst>
              </a:rPr>
              <a:t>g</a:t>
            </a:r>
            <a:r>
              <a:rPr lang="en-CA" sz="2800" b="1" u="sng" dirty="0" err="1">
                <a:ln>
                  <a:solidFill>
                    <a:sysClr val="windowText" lastClr="000000"/>
                  </a:solidFill>
                </a:ln>
                <a:solidFill>
                  <a:srgbClr val="FFFF00"/>
                </a:solidFill>
                <a:effectLst>
                  <a:glow rad="76200">
                    <a:schemeClr val="accent6">
                      <a:lumMod val="40000"/>
                      <a:lumOff val="60000"/>
                    </a:schemeClr>
                  </a:glow>
                </a:effectLst>
              </a:rPr>
              <a:t>on</a:t>
            </a:r>
            <a:r>
              <a:rPr lang="en-CA" sz="2800" b="1" dirty="0">
                <a:ln>
                  <a:solidFill>
                    <a:sysClr val="windowText" lastClr="000000"/>
                  </a:solidFill>
                </a:ln>
                <a:solidFill>
                  <a:srgbClr val="FFFF00"/>
                </a:solidFill>
                <a:effectLst>
                  <a:glow rad="76200">
                    <a:schemeClr val="accent6">
                      <a:lumMod val="40000"/>
                      <a:lumOff val="60000"/>
                    </a:schemeClr>
                  </a:glow>
                </a:effectLst>
              </a:rPr>
              <a:t>.</a:t>
            </a:r>
            <a:endParaRPr lang="en-CA" sz="2800" dirty="0">
              <a:solidFill>
                <a:schemeClr val="bg1"/>
              </a:solidFill>
            </a:endParaRPr>
          </a:p>
        </p:txBody>
      </p:sp>
      <p:pic>
        <p:nvPicPr>
          <p:cNvPr id="28" name="Picture 5" descr="C:\Users\Rae\Desktop\4.16 Dagon\philistines capture ar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5490" y="3575354"/>
            <a:ext cx="2304970" cy="307725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500"/>
                                  </p:stCondLst>
                                  <p:childTnLst>
                                    <p:animRot by="21600000">
                                      <p:cBhvr>
                                        <p:cTn id="6" dur="2000" fill="hold"/>
                                        <p:tgtEl>
                                          <p:spTgt spid="14"/>
                                        </p:tgtEl>
                                        <p:attrNameLst>
                                          <p:attrName>r</p:attrName>
                                        </p:attrNameLst>
                                      </p:cBhvr>
                                    </p:animRot>
                                  </p:childTnLst>
                                </p:cTn>
                              </p:par>
                              <p:par>
                                <p:cTn id="7" presetID="22" presetClass="entr" presetSubtype="1"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2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circle(in)">
                                      <p:cBhvr>
                                        <p:cTn id="14" dur="1000"/>
                                        <p:tgtEl>
                                          <p:spTgt spid="27"/>
                                        </p:tgtEl>
                                      </p:cBhvr>
                                    </p:animEffect>
                                  </p:childTnLst>
                                </p:cTn>
                              </p:par>
                              <p:par>
                                <p:cTn id="15" presetID="22" presetClass="entr" presetSubtype="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1250"/>
                                        <p:tgtEl>
                                          <p:spTgt spid="21"/>
                                        </p:tgtEl>
                                      </p:cBhvr>
                                    </p:animEffect>
                                  </p:childTnLst>
                                </p:cTn>
                              </p:par>
                            </p:childTnLst>
                          </p:cTn>
                        </p:par>
                        <p:par>
                          <p:cTn id="18" fill="hold">
                            <p:stCondLst>
                              <p:cond delay="1250"/>
                            </p:stCondLst>
                            <p:childTnLst>
                              <p:par>
                                <p:cTn id="19" presetID="5" presetClass="entr" presetSubtype="10" fill="hold" nodeType="afterEffect">
                                  <p:stCondLst>
                                    <p:cond delay="2750"/>
                                  </p:stCondLst>
                                  <p:childTnLst>
                                    <p:set>
                                      <p:cBhvr>
                                        <p:cTn id="20" dur="1" fill="hold">
                                          <p:stCondLst>
                                            <p:cond delay="0"/>
                                          </p:stCondLst>
                                        </p:cTn>
                                        <p:tgtEl>
                                          <p:spTgt spid="28"/>
                                        </p:tgtEl>
                                        <p:attrNameLst>
                                          <p:attrName>style.visibility</p:attrName>
                                        </p:attrNameLst>
                                      </p:cBhvr>
                                      <p:to>
                                        <p:strVal val="visible"/>
                                      </p:to>
                                    </p:set>
                                    <p:animEffect transition="in" filter="checkerboard(across)">
                                      <p:cBhvr>
                                        <p:cTn id="2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bg2">
                <a:lumMod val="90000"/>
                <a:lumOff val="10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57</a:t>
            </a:fld>
            <a:endParaRPr lang="en-US" sz="1200" dirty="0">
              <a:solidFill>
                <a:srgbClr val="FFFF00"/>
              </a:solidFill>
            </a:endParaRPr>
          </a:p>
        </p:txBody>
      </p:sp>
      <p:sp>
        <p:nvSpPr>
          <p:cNvPr id="13" name="Rectangle: Rounded Corners 12">
            <a:extLst>
              <a:ext uri="{FF2B5EF4-FFF2-40B4-BE49-F238E27FC236}">
                <a16:creationId xmlns:a16="http://schemas.microsoft.com/office/drawing/2014/main" xmlns="" id="{55440279-F793-42AE-A05E-129DA091F466}"/>
              </a:ext>
            </a:extLst>
          </p:cNvPr>
          <p:cNvSpPr/>
          <p:nvPr/>
        </p:nvSpPr>
        <p:spPr>
          <a:xfrm>
            <a:off x="2535946" y="461174"/>
            <a:ext cx="6969592" cy="631557"/>
          </a:xfrm>
          <a:prstGeom prst="roundRect">
            <a:avLst>
              <a:gd name="adj" fmla="val 50000"/>
            </a:avLst>
          </a:prstGeom>
          <a:solidFill>
            <a:schemeClr val="accent6">
              <a:lumMod val="40000"/>
              <a:lumOff val="6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rgbClr val="0000FF"/>
                </a:solidFill>
                <a:effectLst>
                  <a:glow rad="76200">
                    <a:schemeClr val="accent6">
                      <a:lumMod val="40000"/>
                      <a:lumOff val="60000"/>
                    </a:schemeClr>
                  </a:glow>
                </a:effectLst>
              </a:rPr>
              <a:t>Yahuah exposes </a:t>
            </a:r>
            <a:r>
              <a:rPr lang="en-CA" sz="2800" b="1" dirty="0">
                <a:solidFill>
                  <a:schemeClr val="bg1"/>
                </a:solidFill>
                <a:effectLst>
                  <a:glow rad="76200">
                    <a:schemeClr val="accent6">
                      <a:lumMod val="40000"/>
                      <a:lumOff val="60000"/>
                    </a:schemeClr>
                  </a:glow>
                </a:effectLst>
              </a:rPr>
              <a:t>pagan falsehood!</a:t>
            </a:r>
            <a:endParaRPr lang="en-CA" sz="2800" dirty="0">
              <a:solidFill>
                <a:schemeClr val="bg1"/>
              </a:solidFill>
            </a:endParaRPr>
          </a:p>
        </p:txBody>
      </p:sp>
      <p:sp>
        <p:nvSpPr>
          <p:cNvPr id="16" name="Rectangle 15">
            <a:extLst>
              <a:ext uri="{FF2B5EF4-FFF2-40B4-BE49-F238E27FC236}">
                <a16:creationId xmlns:a16="http://schemas.microsoft.com/office/drawing/2014/main" xmlns="" id="{1DF34B78-C886-4363-A3D2-B2CE167535DB}"/>
              </a:ext>
            </a:extLst>
          </p:cNvPr>
          <p:cNvSpPr/>
          <p:nvPr/>
        </p:nvSpPr>
        <p:spPr>
          <a:xfrm>
            <a:off x="54468" y="3012141"/>
            <a:ext cx="965099" cy="9395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err="1">
                <a:solidFill>
                  <a:srgbClr val="BF07C3"/>
                </a:solidFill>
                <a:effectLst>
                  <a:glow rad="127000">
                    <a:srgbClr val="FFFF00"/>
                  </a:glow>
                </a:effectLst>
              </a:rPr>
              <a:t>Boqer,Dawn</a:t>
            </a:r>
            <a:r>
              <a:rPr lang="en-CA" b="1" dirty="0">
                <a:solidFill>
                  <a:schemeClr val="accent6">
                    <a:lumMod val="75000"/>
                  </a:schemeClr>
                </a:solidFill>
              </a:rPr>
              <a:t> </a:t>
            </a:r>
            <a:br>
              <a:rPr lang="en-CA" b="1" dirty="0">
                <a:solidFill>
                  <a:schemeClr val="accent6">
                    <a:lumMod val="75000"/>
                  </a:schemeClr>
                </a:solidFill>
              </a:rPr>
            </a:br>
            <a:r>
              <a:rPr lang="en-CA" b="1" u="sng" dirty="0">
                <a:solidFill>
                  <a:schemeClr val="accent1">
                    <a:lumMod val="60000"/>
                    <a:lumOff val="40000"/>
                  </a:schemeClr>
                </a:solidFill>
              </a:rPr>
              <a:t>A</a:t>
            </a:r>
          </a:p>
        </p:txBody>
      </p:sp>
      <p:sp>
        <p:nvSpPr>
          <p:cNvPr id="17" name="Oval 16">
            <a:extLst>
              <a:ext uri="{FF2B5EF4-FFF2-40B4-BE49-F238E27FC236}">
                <a16:creationId xmlns:a16="http://schemas.microsoft.com/office/drawing/2014/main" xmlns="" id="{C230D658-9717-4728-A5B8-929601F14242}"/>
              </a:ext>
            </a:extLst>
          </p:cNvPr>
          <p:cNvSpPr/>
          <p:nvPr/>
        </p:nvSpPr>
        <p:spPr>
          <a:xfrm>
            <a:off x="1746670" y="411253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5" name="Rectangle: Rounded Corners 24">
            <a:extLst>
              <a:ext uri="{FF2B5EF4-FFF2-40B4-BE49-F238E27FC236}">
                <a16:creationId xmlns:a16="http://schemas.microsoft.com/office/drawing/2014/main" xmlns="" id="{D3624668-E412-4747-B3DC-31BBB7FF78FE}"/>
              </a:ext>
            </a:extLst>
          </p:cNvPr>
          <p:cNvSpPr/>
          <p:nvPr/>
        </p:nvSpPr>
        <p:spPr>
          <a:xfrm>
            <a:off x="2224718" y="4524108"/>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cxnSp>
        <p:nvCxnSpPr>
          <p:cNvPr id="6" name="Straight Arrow Connector 5">
            <a:extLst>
              <a:ext uri="{FF2B5EF4-FFF2-40B4-BE49-F238E27FC236}">
                <a16:creationId xmlns:a16="http://schemas.microsoft.com/office/drawing/2014/main" xmlns="" id="{474CBA00-D056-44EA-A07E-420C7640105F}"/>
              </a:ext>
            </a:extLst>
          </p:cNvPr>
          <p:cNvCxnSpPr>
            <a:cxnSpLocks/>
            <a:endCxn id="16" idx="0"/>
          </p:cNvCxnSpPr>
          <p:nvPr/>
        </p:nvCxnSpPr>
        <p:spPr>
          <a:xfrm flipH="1">
            <a:off x="537018" y="604116"/>
            <a:ext cx="482549" cy="2408025"/>
          </a:xfrm>
          <a:prstGeom prst="straightConnector1">
            <a:avLst/>
          </a:prstGeom>
          <a:ln w="76200">
            <a:solidFill>
              <a:srgbClr val="00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E3780697-1FDE-441B-A192-E4F70238CC34}"/>
              </a:ext>
            </a:extLst>
          </p:cNvPr>
          <p:cNvSpPr/>
          <p:nvPr/>
        </p:nvSpPr>
        <p:spPr>
          <a:xfrm>
            <a:off x="189318" y="158824"/>
            <a:ext cx="2204798" cy="445292"/>
          </a:xfrm>
          <a:prstGeom prst="roundRect">
            <a:avLst>
              <a:gd name="adj" fmla="val 50000"/>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00FF"/>
                </a:solidFill>
                <a:effectLst>
                  <a:glow rad="228600">
                    <a:schemeClr val="accent6">
                      <a:satMod val="175000"/>
                      <a:alpha val="40000"/>
                    </a:schemeClr>
                  </a:glow>
                </a:effectLst>
              </a:rPr>
              <a:t>Boqer Design  </a:t>
            </a:r>
            <a:r>
              <a:rPr lang="en-CA" b="1" dirty="0">
                <a:solidFill>
                  <a:srgbClr val="0000FF"/>
                </a:solidFill>
                <a:effectLst>
                  <a:glow rad="228600">
                    <a:srgbClr val="00CC00">
                      <a:alpha val="40000"/>
                    </a:srgbClr>
                  </a:glow>
                </a:effectLst>
              </a:rPr>
              <a:t>#2</a:t>
            </a:r>
            <a:endParaRPr lang="en-CA" b="1" u="sng" dirty="0">
              <a:solidFill>
                <a:srgbClr val="FF00FF"/>
              </a:solidFill>
              <a:effectLst>
                <a:glow rad="228600">
                  <a:srgbClr val="00CC00">
                    <a:alpha val="40000"/>
                  </a:srgbClr>
                </a:glow>
              </a:effectLst>
            </a:endParaRPr>
          </a:p>
        </p:txBody>
      </p:sp>
      <p:sp>
        <p:nvSpPr>
          <p:cNvPr id="27" name="Rectangle: Rounded Corners 26">
            <a:extLst>
              <a:ext uri="{FF2B5EF4-FFF2-40B4-BE49-F238E27FC236}">
                <a16:creationId xmlns:a16="http://schemas.microsoft.com/office/drawing/2014/main" xmlns="" id="{73F63B92-B0E0-470A-B281-AD4F2415FC81}"/>
              </a:ext>
            </a:extLst>
          </p:cNvPr>
          <p:cNvSpPr/>
          <p:nvPr/>
        </p:nvSpPr>
        <p:spPr>
          <a:xfrm>
            <a:off x="1216386" y="1695244"/>
            <a:ext cx="10767823" cy="1765824"/>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800" dirty="0">
                <a:solidFill>
                  <a:srgbClr val="008080"/>
                </a:solidFill>
                <a:latin typeface="Georgia" panose="02040502050405020303" pitchFamily="18" charset="0"/>
              </a:rPr>
              <a:t>1Sa 5:3</a:t>
            </a:r>
            <a:r>
              <a:rPr lang="en-US" sz="2800" dirty="0">
                <a:solidFill>
                  <a:prstClr val="black"/>
                </a:solidFill>
                <a:latin typeface="Georgia" panose="02040502050405020303" pitchFamily="18" charset="0"/>
              </a:rPr>
              <a:t>  And the </a:t>
            </a:r>
            <a:r>
              <a:rPr lang="en-US" sz="2800" dirty="0" err="1">
                <a:solidFill>
                  <a:prstClr val="black"/>
                </a:solidFill>
                <a:latin typeface="Georgia" panose="02040502050405020303" pitchFamily="18" charset="0"/>
              </a:rPr>
              <a:t>Ashdo</a:t>
            </a:r>
            <a:r>
              <a:rPr lang="en-US" sz="2800" dirty="0" err="1">
                <a:solidFill>
                  <a:prstClr val="black"/>
                </a:solidFill>
                <a:latin typeface="TITUS Cyberbit Basic" panose="02020603050405020304" pitchFamily="18" charset="0"/>
              </a:rPr>
              <a:t>ḏ</a:t>
            </a:r>
            <a:r>
              <a:rPr lang="en-US" sz="2800" dirty="0" err="1">
                <a:solidFill>
                  <a:prstClr val="black"/>
                </a:solidFill>
                <a:latin typeface="Georgia" panose="02040502050405020303" pitchFamily="18" charset="0"/>
              </a:rPr>
              <a:t>ites</a:t>
            </a:r>
            <a:r>
              <a:rPr lang="en-US" sz="2800" dirty="0">
                <a:solidFill>
                  <a:prstClr val="black"/>
                </a:solidFill>
                <a:latin typeface="Georgia" panose="02040502050405020303" pitchFamily="18" charset="0"/>
              </a:rPr>
              <a:t> rose </a:t>
            </a:r>
            <a:r>
              <a:rPr lang="en-US" sz="2800" dirty="0">
                <a:solidFill>
                  <a:srgbClr val="0000FF"/>
                </a:solidFill>
                <a:effectLst>
                  <a:glow rad="127000">
                    <a:srgbClr val="FFFF00"/>
                  </a:glow>
                </a:effectLst>
                <a:latin typeface="Cooper Black" panose="0208090404030B020404" pitchFamily="18" charset="0"/>
              </a:rPr>
              <a:t>early in the morning </a:t>
            </a:r>
            <a:r>
              <a:rPr lang="en-US" sz="2800" dirty="0">
                <a:solidFill>
                  <a:prstClr val="black"/>
                </a:solidFill>
                <a:latin typeface="Georgia" panose="02040502050405020303" pitchFamily="18" charset="0"/>
              </a:rPr>
              <a:t>and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saw </a:t>
            </a:r>
            <a:r>
              <a:rPr lang="en-US" sz="2800" dirty="0" err="1">
                <a:solidFill>
                  <a:prstClr val="black"/>
                </a:solidFill>
                <a:effectLst>
                  <a:glow rad="63500">
                    <a:srgbClr val="00FF00"/>
                  </a:glow>
                </a:effectLst>
                <a:latin typeface="Georgia" panose="02040502050405020303" pitchFamily="18" charset="0"/>
              </a:rPr>
              <a:t>Da</a:t>
            </a:r>
            <a:r>
              <a:rPr lang="en-US" sz="2800" dirty="0" err="1">
                <a:solidFill>
                  <a:prstClr val="black"/>
                </a:solidFill>
                <a:effectLst>
                  <a:glow rad="63500">
                    <a:srgbClr val="00FF00"/>
                  </a:glow>
                </a:effectLst>
                <a:latin typeface="TITUS Cyberbit Basic" panose="02020603050405020304" pitchFamily="18" charset="0"/>
              </a:rPr>
              <a:t>ḡ</a:t>
            </a:r>
            <a:r>
              <a:rPr lang="en-US" sz="2800" dirty="0" err="1">
                <a:solidFill>
                  <a:prstClr val="black"/>
                </a:solidFill>
                <a:effectLst>
                  <a:glow rad="63500">
                    <a:srgbClr val="00FF00"/>
                  </a:glow>
                </a:effectLst>
                <a:latin typeface="Georgia" panose="02040502050405020303" pitchFamily="18" charset="0"/>
              </a:rPr>
              <a:t>on</a:t>
            </a:r>
            <a:r>
              <a:rPr lang="en-US" sz="2800" dirty="0">
                <a:solidFill>
                  <a:prstClr val="black"/>
                </a:solidFill>
                <a:effectLst>
                  <a:glow rad="63500">
                    <a:srgbClr val="00FF00"/>
                  </a:glow>
                </a:effectLst>
                <a:latin typeface="Georgia" panose="02040502050405020303" pitchFamily="18" charset="0"/>
              </a:rPr>
              <a:t> fallen on its face to the ground before    the ark of </a:t>
            </a:r>
            <a:r>
              <a:rPr lang="he-IL" sz="2800" dirty="0">
                <a:solidFill>
                  <a:srgbClr val="0000FF"/>
                </a:solidFill>
                <a:effectLst>
                  <a:glow rad="63500">
                    <a:srgbClr val="00FF00"/>
                  </a:glow>
                </a:effectLst>
                <a:latin typeface="Arial" panose="020B0604020202020204" pitchFamily="34" charset="0"/>
              </a:rPr>
              <a:t>יהוה</a:t>
            </a:r>
            <a:r>
              <a:rPr lang="en-US" sz="2800" dirty="0">
                <a:solidFill>
                  <a:srgbClr val="0000FF"/>
                </a:solidFill>
                <a:effectLst>
                  <a:glow rad="63500">
                    <a:srgbClr val="00FF00"/>
                  </a:glow>
                </a:effectLst>
                <a:latin typeface="Georgia" panose="02040502050405020303" pitchFamily="18" charset="0"/>
              </a:rPr>
              <a:t> [Yahuah].</a:t>
            </a:r>
            <a:r>
              <a:rPr lang="en-US" sz="2800" dirty="0">
                <a:solidFill>
                  <a:prstClr val="black"/>
                </a:solidFill>
                <a:effectLst>
                  <a:glow rad="63500">
                    <a:srgbClr val="00FF00"/>
                  </a:glow>
                </a:effectLst>
                <a:latin typeface="Georgia" panose="02040502050405020303" pitchFamily="18" charset="0"/>
              </a:rPr>
              <a:t>    </a:t>
            </a:r>
            <a:r>
              <a:rPr lang="en-US" sz="2800" dirty="0">
                <a:solidFill>
                  <a:prstClr val="black"/>
                </a:solidFill>
                <a:latin typeface="Georgia" panose="02040502050405020303" pitchFamily="18" charset="0"/>
              </a:rPr>
              <a:t>So they took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and put it in its    place again. </a:t>
            </a:r>
            <a:endParaRPr lang="en-US" sz="2800" b="1" dirty="0">
              <a:solidFill>
                <a:prstClr val="black"/>
              </a:solidFill>
              <a:effectLst>
                <a:glow rad="127000">
                  <a:srgbClr val="00FF00"/>
                </a:glow>
              </a:effectLst>
              <a:latin typeface="Georgia" panose="02040502050405020303" pitchFamily="18" charset="0"/>
            </a:endParaRPr>
          </a:p>
        </p:txBody>
      </p:sp>
      <p:graphicFrame>
        <p:nvGraphicFramePr>
          <p:cNvPr id="2" name="Table 1">
            <a:extLst>
              <a:ext uri="{FF2B5EF4-FFF2-40B4-BE49-F238E27FC236}">
                <a16:creationId xmlns:a16="http://schemas.microsoft.com/office/drawing/2014/main" xmlns="" id="{5F0CAF9D-F92A-451B-87C3-D66AD1DA3FA1}"/>
              </a:ext>
            </a:extLst>
          </p:cNvPr>
          <p:cNvGraphicFramePr>
            <a:graphicFrameLocks noGrp="1"/>
          </p:cNvGraphicFramePr>
          <p:nvPr>
            <p:extLst>
              <p:ext uri="{D42A27DB-BD31-4B8C-83A1-F6EECF244321}">
                <p14:modId xmlns:p14="http://schemas.microsoft.com/office/powerpoint/2010/main" val="3681748400"/>
              </p:ext>
            </p:extLst>
          </p:nvPr>
        </p:nvGraphicFramePr>
        <p:xfrm>
          <a:off x="225212" y="5131868"/>
          <a:ext cx="7690604" cy="733118"/>
        </p:xfrm>
        <a:graphic>
          <a:graphicData uri="http://schemas.openxmlformats.org/drawingml/2006/table">
            <a:tbl>
              <a:tblPr firstRow="1" bandRow="1">
                <a:tableStyleId>{5C22544A-7EE6-4342-B048-85BDC9FD1C3A}</a:tableStyleId>
              </a:tblPr>
              <a:tblGrid>
                <a:gridCol w="1922651">
                  <a:extLst>
                    <a:ext uri="{9D8B030D-6E8A-4147-A177-3AD203B41FA5}">
                      <a16:colId xmlns:a16="http://schemas.microsoft.com/office/drawing/2014/main" xmlns="" val="1378633944"/>
                    </a:ext>
                  </a:extLst>
                </a:gridCol>
                <a:gridCol w="1922651">
                  <a:extLst>
                    <a:ext uri="{9D8B030D-6E8A-4147-A177-3AD203B41FA5}">
                      <a16:colId xmlns:a16="http://schemas.microsoft.com/office/drawing/2014/main" xmlns="" val="3040680339"/>
                    </a:ext>
                  </a:extLst>
                </a:gridCol>
                <a:gridCol w="1922651">
                  <a:extLst>
                    <a:ext uri="{9D8B030D-6E8A-4147-A177-3AD203B41FA5}">
                      <a16:colId xmlns:a16="http://schemas.microsoft.com/office/drawing/2014/main" xmlns="" val="3527397973"/>
                    </a:ext>
                  </a:extLst>
                </a:gridCol>
                <a:gridCol w="1922651">
                  <a:extLst>
                    <a:ext uri="{9D8B030D-6E8A-4147-A177-3AD203B41FA5}">
                      <a16:colId xmlns:a16="http://schemas.microsoft.com/office/drawing/2014/main" xmlns="" val="1318666400"/>
                    </a:ext>
                  </a:extLst>
                </a:gridCol>
              </a:tblGrid>
              <a:tr h="7331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FF"/>
                          </a:solidFill>
                          <a:effectLst/>
                          <a:uLnTx/>
                          <a:uFillTx/>
                          <a:latin typeface="+mn-lt"/>
                          <a:ea typeface="+mn-ea"/>
                          <a:cs typeface="+mn-cs"/>
                        </a:rPr>
                        <a:t>Light Season</a:t>
                      </a:r>
                      <a:r>
                        <a:rPr kumimoji="0" lang="en-CA" sz="1800" b="1" i="0" u="none" strike="noStrike" kern="1200" cap="none" spc="0" normalizeH="0" baseline="0" noProof="0" dirty="0">
                          <a:ln>
                            <a:noFill/>
                          </a:ln>
                          <a:solidFill>
                            <a:schemeClr val="bg1"/>
                          </a:solidFill>
                          <a:effectLst/>
                          <a:uLnTx/>
                          <a:uFillTx/>
                          <a:latin typeface="+mn-lt"/>
                          <a:ea typeface="+mn-ea"/>
                          <a:cs typeface="+mn-cs"/>
                        </a:rPr>
                        <a:t> </a:t>
                      </a:r>
                      <a:br>
                        <a:rPr kumimoji="0" lang="en-CA" sz="1800" b="1" i="0" u="none" strike="noStrike" kern="1200" cap="none" spc="0" normalizeH="0" baseline="0" noProof="0" dirty="0">
                          <a:ln>
                            <a:noFill/>
                          </a:ln>
                          <a:solidFill>
                            <a:schemeClr val="bg1"/>
                          </a:solidFill>
                          <a:effectLst/>
                          <a:uLnTx/>
                          <a:uFillTx/>
                          <a:latin typeface="+mn-lt"/>
                          <a:ea typeface="+mn-ea"/>
                          <a:cs typeface="+mn-cs"/>
                        </a:rPr>
                      </a:br>
                      <a:r>
                        <a:rPr kumimoji="0" lang="en-CA" sz="1800" b="1" i="0" u="none" strike="noStrike" kern="1200" cap="none" spc="0" normalizeH="0" baseline="0" noProof="0" dirty="0">
                          <a:ln>
                            <a:noFill/>
                          </a:ln>
                          <a:solidFill>
                            <a:schemeClr val="bg1"/>
                          </a:solidFill>
                          <a:effectLst/>
                          <a:uLnTx/>
                          <a:uFillTx/>
                          <a:latin typeface="+mn-lt"/>
                          <a:ea typeface="+mn-ea"/>
                          <a:cs typeface="+mn-cs"/>
                        </a:rPr>
                        <a:t>of </a:t>
                      </a:r>
                      <a:r>
                        <a:rPr kumimoji="0" lang="en-CA" sz="1800" b="1" i="0" u="sng" strike="noStrike" kern="1200" cap="none" spc="0" normalizeH="0" baseline="0" noProof="0" dirty="0">
                          <a:ln>
                            <a:noFill/>
                          </a:ln>
                          <a:solidFill>
                            <a:schemeClr val="bg1"/>
                          </a:solidFill>
                          <a:effectLst/>
                          <a:uLnTx/>
                          <a:uFillTx/>
                          <a:latin typeface="+mn-lt"/>
                          <a:ea typeface="+mn-ea"/>
                          <a:cs typeface="+mn-cs"/>
                        </a:rPr>
                        <a:t>2</a:t>
                      </a:r>
                      <a:r>
                        <a:rPr kumimoji="0" lang="en-CA" sz="1800" b="1" i="0" u="sng" strike="noStrike" kern="1200" cap="none" spc="0" normalizeH="0" baseline="30000" noProof="0" dirty="0">
                          <a:ln>
                            <a:noFill/>
                          </a:ln>
                          <a:solidFill>
                            <a:schemeClr val="bg1"/>
                          </a:solidFill>
                          <a:effectLst/>
                          <a:uLnTx/>
                          <a:uFillTx/>
                          <a:latin typeface="+mn-lt"/>
                          <a:ea typeface="+mn-ea"/>
                          <a:cs typeface="+mn-cs"/>
                        </a:rPr>
                        <a:t>nd</a:t>
                      </a:r>
                      <a:r>
                        <a:rPr kumimoji="0" lang="en-CA" sz="1800" b="1" i="0" u="none" strike="noStrike" kern="1200" cap="none" spc="0" normalizeH="0" baseline="0" noProof="0" dirty="0">
                          <a:ln>
                            <a:noFill/>
                          </a:ln>
                          <a:solidFill>
                            <a:schemeClr val="bg1"/>
                          </a:solidFill>
                          <a:effectLst/>
                          <a:uLnTx/>
                          <a:uFillTx/>
                          <a:latin typeface="+mn-lt"/>
                          <a:ea typeface="+mn-ea"/>
                          <a:cs typeface="+mn-cs"/>
                        </a:rPr>
                        <a:t> Battle</a:t>
                      </a:r>
                      <a:endParaRPr lang="en-CA" dirty="0">
                        <a:solidFill>
                          <a:schemeClr val="bg1"/>
                        </a:solidFill>
                      </a:endParaRPr>
                    </a:p>
                  </a:txBody>
                  <a:tcPr anchor="ctr">
                    <a:lnR w="12700" cap="flat" cmpd="sng" algn="ctr">
                      <a:noFill/>
                      <a:prstDash val="solid"/>
                      <a:round/>
                      <a:headEnd type="none" w="med" len="med"/>
                      <a:tailEnd type="none" w="med" len="med"/>
                    </a:lnR>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convex"/>
                      <a:lightRig rig="flood" dir="t"/>
                    </a:cell3D>
                    <a:solidFill>
                      <a:schemeClr val="bg1"/>
                    </a:solidFill>
                  </a:tcPr>
                </a:tc>
                <a:tc>
                  <a:txBody>
                    <a:bodyPr/>
                    <a:lstStyle/>
                    <a:p>
                      <a:pPr algn="ctr"/>
                      <a:r>
                        <a:rPr lang="en-CA" dirty="0"/>
                        <a:t> </a:t>
                      </a:r>
                      <a:r>
                        <a:rPr lang="en-CA" dirty="0">
                          <a:solidFill>
                            <a:schemeClr val="bg1"/>
                          </a:solidFill>
                        </a:rPr>
                        <a:t>Dagon pays </a:t>
                      </a:r>
                      <a:r>
                        <a:rPr lang="en-CA" dirty="0">
                          <a:solidFill>
                            <a:srgbClr val="0000FF"/>
                          </a:solidFill>
                        </a:rPr>
                        <a:t>obeisance</a:t>
                      </a:r>
                    </a:p>
                  </a:txBody>
                  <a:tcPr anchor="ctr">
                    <a:lnL w="12700" cap="flat" cmpd="sng" algn="ctr">
                      <a:noFill/>
                      <a:prstDash val="solid"/>
                      <a:round/>
                      <a:headEnd type="none" w="med" len="med"/>
                      <a:tailEnd type="none" w="med" len="med"/>
                    </a:lnL>
                    <a:cell3D prstMaterial="dkEdge">
                      <a:bevel prst="convex"/>
                      <a:lightRig rig="flood" dir="t"/>
                    </a:cell3D>
                    <a:solidFill>
                      <a:schemeClr val="accent1">
                        <a:lumMod val="40000"/>
                        <a:lumOff val="60000"/>
                      </a:schemeClr>
                    </a:solidFill>
                  </a:tcPr>
                </a:tc>
                <a:tc>
                  <a:txBody>
                    <a:bodyPr/>
                    <a:lstStyle/>
                    <a:p>
                      <a:endParaRPr lang="en-CA" dirty="0"/>
                    </a:p>
                  </a:txBody>
                  <a:tcPr>
                    <a:cell3D prstMaterial="dkEdge">
                      <a:bevel prst="convex"/>
                      <a:lightRig rig="flood" dir="t"/>
                    </a:cell3D>
                    <a:solidFill>
                      <a:schemeClr val="bg1"/>
                    </a:solidFill>
                  </a:tcPr>
                </a:tc>
                <a:extLst>
                  <a:ext uri="{0D108BD9-81ED-4DB2-BD59-A6C34878D82A}">
                    <a16:rowId xmlns:a16="http://schemas.microsoft.com/office/drawing/2014/main" xmlns="" val="1187693565"/>
                  </a:ext>
                </a:extLst>
              </a:tr>
            </a:tbl>
          </a:graphicData>
        </a:graphic>
      </p:graphicFrame>
      <p:cxnSp>
        <p:nvCxnSpPr>
          <p:cNvPr id="22" name="Straight Connector 21">
            <a:extLst>
              <a:ext uri="{FF2B5EF4-FFF2-40B4-BE49-F238E27FC236}">
                <a16:creationId xmlns:a16="http://schemas.microsoft.com/office/drawing/2014/main" xmlns="" id="{789D944E-2426-4373-BD78-31364C94E127}"/>
              </a:ext>
            </a:extLst>
          </p:cNvPr>
          <p:cNvCxnSpPr>
            <a:cxnSpLocks/>
          </p:cNvCxnSpPr>
          <p:nvPr/>
        </p:nvCxnSpPr>
        <p:spPr>
          <a:xfrm flipH="1" flipV="1">
            <a:off x="2114969" y="5131869"/>
            <a:ext cx="8618" cy="721209"/>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42F6C46-8A27-40E7-8E64-FC07C3A4B34D}"/>
              </a:ext>
            </a:extLst>
          </p:cNvPr>
          <p:cNvCxnSpPr>
            <a:cxnSpLocks/>
          </p:cNvCxnSpPr>
          <p:nvPr/>
        </p:nvCxnSpPr>
        <p:spPr>
          <a:xfrm flipV="1">
            <a:off x="4093175" y="4260380"/>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2579142-1F50-4121-A247-DA6D6990D225}"/>
              </a:ext>
            </a:extLst>
          </p:cNvPr>
          <p:cNvCxnSpPr>
            <a:cxnSpLocks/>
          </p:cNvCxnSpPr>
          <p:nvPr/>
        </p:nvCxnSpPr>
        <p:spPr>
          <a:xfrm flipV="1">
            <a:off x="212267" y="4015295"/>
            <a:ext cx="0" cy="183109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xmlns="" id="{BCDC34EA-A9EA-48D8-9D55-532AD4D59296}"/>
              </a:ext>
            </a:extLst>
          </p:cNvPr>
          <p:cNvSpPr/>
          <p:nvPr/>
        </p:nvSpPr>
        <p:spPr>
          <a:xfrm rot="5400000" flipH="1">
            <a:off x="1883562" y="2976580"/>
            <a:ext cx="461044" cy="3849528"/>
          </a:xfrm>
          <a:prstGeom prst="rightBrace">
            <a:avLst>
              <a:gd name="adj1" fmla="val 79795"/>
              <a:gd name="adj2" fmla="val 5000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Speech Bubble: Rectangle with Corners Rounded 27">
            <a:extLst>
              <a:ext uri="{FF2B5EF4-FFF2-40B4-BE49-F238E27FC236}">
                <a16:creationId xmlns:a16="http://schemas.microsoft.com/office/drawing/2014/main" xmlns="" id="{FA1142A6-6EDD-4CF9-BA63-6E71CD770918}"/>
              </a:ext>
            </a:extLst>
          </p:cNvPr>
          <p:cNvSpPr/>
          <p:nvPr/>
        </p:nvSpPr>
        <p:spPr>
          <a:xfrm>
            <a:off x="9797884" y="148806"/>
            <a:ext cx="2204798" cy="1387677"/>
          </a:xfrm>
          <a:prstGeom prst="wedgeRoundRectCallout">
            <a:avLst>
              <a:gd name="adj1" fmla="val -43279"/>
              <a:gd name="adj2" fmla="val 78501"/>
              <a:gd name="adj3" fmla="val 16667"/>
            </a:avLst>
          </a:prstGeom>
          <a:solidFill>
            <a:schemeClr val="accent5">
              <a:lumMod val="75000"/>
            </a:schemeClr>
          </a:solidFill>
          <a:ln w="762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ln w="19050">
                  <a:solidFill>
                    <a:srgbClr val="006699"/>
                  </a:solidFill>
                </a:ln>
                <a:solidFill>
                  <a:srgbClr val="FF00FF"/>
                </a:solidFill>
                <a:effectLst>
                  <a:glow rad="241300">
                    <a:srgbClr val="FFFF00"/>
                  </a:glow>
                </a:effectLst>
              </a:rPr>
              <a:t>Boqer is Dawn!</a:t>
            </a:r>
          </a:p>
        </p:txBody>
      </p:sp>
      <p:sp>
        <p:nvSpPr>
          <p:cNvPr id="18" name="Rectangle 17">
            <a:extLst>
              <a:ext uri="{FF2B5EF4-FFF2-40B4-BE49-F238E27FC236}">
                <a16:creationId xmlns:a16="http://schemas.microsoft.com/office/drawing/2014/main" xmlns="" id="{CA1DF627-9465-4834-86AB-A4294BD08756}"/>
              </a:ext>
            </a:extLst>
          </p:cNvPr>
          <p:cNvSpPr/>
          <p:nvPr/>
        </p:nvSpPr>
        <p:spPr>
          <a:xfrm>
            <a:off x="3442704" y="3917681"/>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B</a:t>
            </a:r>
          </a:p>
        </p:txBody>
      </p:sp>
      <p:sp>
        <p:nvSpPr>
          <p:cNvPr id="30" name="Right Brace 29">
            <a:extLst>
              <a:ext uri="{FF2B5EF4-FFF2-40B4-BE49-F238E27FC236}">
                <a16:creationId xmlns:a16="http://schemas.microsoft.com/office/drawing/2014/main" xmlns="" id="{8A3C1F6F-EB4B-445D-BA77-8C4EF3258864}"/>
              </a:ext>
            </a:extLst>
          </p:cNvPr>
          <p:cNvSpPr/>
          <p:nvPr/>
        </p:nvSpPr>
        <p:spPr>
          <a:xfrm rot="5400000" flipH="1">
            <a:off x="5773740" y="3001653"/>
            <a:ext cx="449033" cy="3811394"/>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2631AACC-3D78-411E-A624-2A79764FEE5A}"/>
              </a:ext>
            </a:extLst>
          </p:cNvPr>
          <p:cNvSpPr/>
          <p:nvPr/>
        </p:nvSpPr>
        <p:spPr>
          <a:xfrm>
            <a:off x="5630286" y="4112534"/>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cxnSp>
        <p:nvCxnSpPr>
          <p:cNvPr id="32" name="Straight Connector 31">
            <a:extLst>
              <a:ext uri="{FF2B5EF4-FFF2-40B4-BE49-F238E27FC236}">
                <a16:creationId xmlns:a16="http://schemas.microsoft.com/office/drawing/2014/main" xmlns="" id="{96B0ADD6-1911-46E7-96F0-78BF86FE21C7}"/>
              </a:ext>
            </a:extLst>
          </p:cNvPr>
          <p:cNvCxnSpPr>
            <a:cxnSpLocks/>
          </p:cNvCxnSpPr>
          <p:nvPr/>
        </p:nvCxnSpPr>
        <p:spPr>
          <a:xfrm flipV="1">
            <a:off x="7949359" y="4292712"/>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55971388-513F-4AE0-B204-3A040D7A599F}"/>
              </a:ext>
            </a:extLst>
          </p:cNvPr>
          <p:cNvSpPr/>
          <p:nvPr/>
        </p:nvSpPr>
        <p:spPr>
          <a:xfrm>
            <a:off x="6876089" y="3941850"/>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C</a:t>
            </a:r>
          </a:p>
        </p:txBody>
      </p:sp>
      <p:cxnSp>
        <p:nvCxnSpPr>
          <p:cNvPr id="21" name="Straight Arrow Connector 20">
            <a:extLst>
              <a:ext uri="{FF2B5EF4-FFF2-40B4-BE49-F238E27FC236}">
                <a16:creationId xmlns:a16="http://schemas.microsoft.com/office/drawing/2014/main" xmlns="" id="{FF192544-AA80-47CD-A788-BA470DD93678}"/>
              </a:ext>
            </a:extLst>
          </p:cNvPr>
          <p:cNvCxnSpPr>
            <a:cxnSpLocks/>
          </p:cNvCxnSpPr>
          <p:nvPr/>
        </p:nvCxnSpPr>
        <p:spPr>
          <a:xfrm flipH="1">
            <a:off x="4106120" y="3655022"/>
            <a:ext cx="1366050" cy="1683596"/>
          </a:xfrm>
          <a:prstGeom prst="straightConnector1">
            <a:avLst/>
          </a:prstGeom>
          <a:ln w="76200">
            <a:solidFill>
              <a:srgbClr val="0000FF"/>
            </a:solidFill>
            <a:tailEnd type="triangle"/>
          </a:ln>
          <a:effectLst>
            <a:glow rad="228600">
              <a:schemeClr val="accent1">
                <a:satMod val="175000"/>
                <a:alpha val="40000"/>
              </a:schemeClr>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347C4F7-5223-446C-B878-F7E4447C2F07}"/>
              </a:ext>
            </a:extLst>
          </p:cNvPr>
          <p:cNvCxnSpPr>
            <a:cxnSpLocks/>
          </p:cNvCxnSpPr>
          <p:nvPr/>
        </p:nvCxnSpPr>
        <p:spPr>
          <a:xfrm flipV="1">
            <a:off x="5472170" y="3278462"/>
            <a:ext cx="3415135" cy="376560"/>
          </a:xfrm>
          <a:prstGeom prst="line">
            <a:avLst/>
          </a:prstGeom>
          <a:ln w="76200">
            <a:solidFill>
              <a:srgbClr val="0000FF"/>
            </a:solidFill>
            <a:headEnd type="diamond" w="med" len="med"/>
            <a:tailEnd type="diamond"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FEB7322-5941-4840-81A4-235B149324F5}"/>
              </a:ext>
            </a:extLst>
          </p:cNvPr>
          <p:cNvCxnSpPr>
            <a:cxnSpLocks/>
          </p:cNvCxnSpPr>
          <p:nvPr/>
        </p:nvCxnSpPr>
        <p:spPr>
          <a:xfrm flipV="1">
            <a:off x="8905777" y="2373745"/>
            <a:ext cx="302878" cy="895482"/>
          </a:xfrm>
          <a:prstGeom prst="line">
            <a:avLst/>
          </a:prstGeom>
          <a:ln w="76200">
            <a:solidFill>
              <a:srgbClr val="0000FF"/>
            </a:solidFill>
            <a:headEnd type="diamond" w="med" len="med"/>
            <a:tailEnd type="diamond"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xmlns="" id="{E4CC3040-B793-4188-AC21-81637E7DC9FF}"/>
              </a:ext>
            </a:extLst>
          </p:cNvPr>
          <p:cNvSpPr/>
          <p:nvPr/>
        </p:nvSpPr>
        <p:spPr>
          <a:xfrm>
            <a:off x="3305507" y="6071208"/>
            <a:ext cx="8035042" cy="710623"/>
          </a:xfrm>
          <a:prstGeom prst="wedgeRoundRectCallout">
            <a:avLst>
              <a:gd name="adj1" fmla="val -38610"/>
              <a:gd name="adj2" fmla="val -99137"/>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ON CYCLE #2, was face down to the ground before the </a:t>
            </a:r>
            <a:r>
              <a:rPr lang="en-CA" b="1" dirty="0">
                <a:solidFill>
                  <a:srgbClr val="0000FF"/>
                </a:solidFill>
              </a:rPr>
              <a:t>Ark of the Covenant!  </a:t>
            </a:r>
            <a:r>
              <a:rPr lang="en-CA" b="1" u="sng" dirty="0">
                <a:solidFill>
                  <a:schemeClr val="bg1"/>
                </a:solidFill>
              </a:rPr>
              <a:t>It was </a:t>
            </a:r>
            <a:r>
              <a:rPr lang="en-CA" b="1" u="sng" dirty="0">
                <a:solidFill>
                  <a:schemeClr val="bg1"/>
                </a:solidFill>
                <a:latin typeface="Arial Black" panose="020B0A04020102020204" pitchFamily="34" charset="0"/>
              </a:rPr>
              <a:t>NOT</a:t>
            </a:r>
            <a:r>
              <a:rPr lang="en-CA" b="1" u="sng" dirty="0">
                <a:solidFill>
                  <a:schemeClr val="bg1"/>
                </a:solidFill>
              </a:rPr>
              <a:t> a rest c</a:t>
            </a:r>
            <a:r>
              <a:rPr lang="en-CA" b="1" dirty="0">
                <a:solidFill>
                  <a:schemeClr val="bg1"/>
                </a:solidFill>
              </a:rPr>
              <a:t>y</a:t>
            </a:r>
            <a:r>
              <a:rPr lang="en-CA" b="1" u="sng" dirty="0">
                <a:solidFill>
                  <a:schemeClr val="bg1"/>
                </a:solidFill>
              </a:rPr>
              <a:t>cle</a:t>
            </a:r>
            <a:r>
              <a:rPr lang="en-CA" b="1" dirty="0">
                <a:solidFill>
                  <a:schemeClr val="bg1"/>
                </a:solidFill>
              </a:rPr>
              <a:t>! </a:t>
            </a:r>
            <a:r>
              <a:rPr lang="en-CA" b="1" dirty="0" smtClean="0">
                <a:solidFill>
                  <a:schemeClr val="bg1"/>
                </a:solidFill>
              </a:rPr>
              <a:t> There </a:t>
            </a:r>
            <a:r>
              <a:rPr lang="en-CA" b="1" dirty="0">
                <a:solidFill>
                  <a:schemeClr val="bg1"/>
                </a:solidFill>
              </a:rPr>
              <a:t>was no reprieve given!</a:t>
            </a:r>
          </a:p>
        </p:txBody>
      </p:sp>
      <p:sp>
        <p:nvSpPr>
          <p:cNvPr id="37" name="Rectangle 36">
            <a:extLst>
              <a:ext uri="{FF2B5EF4-FFF2-40B4-BE49-F238E27FC236}">
                <a16:creationId xmlns:a16="http://schemas.microsoft.com/office/drawing/2014/main" xmlns="" id="{3141A69A-6277-4105-9036-CF8610871B8B}"/>
              </a:ext>
            </a:extLst>
          </p:cNvPr>
          <p:cNvSpPr/>
          <p:nvPr/>
        </p:nvSpPr>
        <p:spPr>
          <a:xfrm rot="20128720">
            <a:off x="6180910" y="5120644"/>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No rest for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a:t>
            </a:r>
            <a:endParaRPr lang="en-CA" b="1" dirty="0">
              <a:solidFill>
                <a:prstClr val="white"/>
              </a:solidFill>
            </a:endParaRPr>
          </a:p>
        </p:txBody>
      </p:sp>
      <p:cxnSp>
        <p:nvCxnSpPr>
          <p:cNvPr id="38" name="Straight Arrow Connector 37">
            <a:extLst>
              <a:ext uri="{FF2B5EF4-FFF2-40B4-BE49-F238E27FC236}">
                <a16:creationId xmlns:a16="http://schemas.microsoft.com/office/drawing/2014/main" xmlns="" id="{F7A56BE3-D52D-49ED-BA47-04194688AFBA}"/>
              </a:ext>
            </a:extLst>
          </p:cNvPr>
          <p:cNvCxnSpPr>
            <a:cxnSpLocks/>
          </p:cNvCxnSpPr>
          <p:nvPr/>
        </p:nvCxnSpPr>
        <p:spPr>
          <a:xfrm flipH="1">
            <a:off x="4072833" y="5532986"/>
            <a:ext cx="2311288"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4FAF51DD-3C64-40EF-9746-CA93A14ADD8E}"/>
              </a:ext>
            </a:extLst>
          </p:cNvPr>
          <p:cNvSpPr/>
          <p:nvPr/>
        </p:nvSpPr>
        <p:spPr>
          <a:xfrm>
            <a:off x="1784331" y="4970140"/>
            <a:ext cx="659505" cy="161726"/>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200" b="1" dirty="0">
                <a:solidFill>
                  <a:schemeClr val="accent6">
                    <a:lumMod val="75000"/>
                  </a:schemeClr>
                </a:solidFill>
              </a:rPr>
              <a:t>Sunset</a:t>
            </a:r>
            <a:endParaRPr lang="en-CA" sz="1200" b="1" u="sng" dirty="0">
              <a:solidFill>
                <a:srgbClr val="006699"/>
              </a:solidFill>
            </a:endParaRPr>
          </a:p>
        </p:txBody>
      </p:sp>
      <p:sp>
        <p:nvSpPr>
          <p:cNvPr id="40" name="Speech Bubble: Rectangle with Corners Rounded 39">
            <a:extLst>
              <a:ext uri="{FF2B5EF4-FFF2-40B4-BE49-F238E27FC236}">
                <a16:creationId xmlns:a16="http://schemas.microsoft.com/office/drawing/2014/main" xmlns="" id="{54222564-368D-4A6C-BB3E-67741090F09D}"/>
              </a:ext>
            </a:extLst>
          </p:cNvPr>
          <p:cNvSpPr/>
          <p:nvPr/>
        </p:nvSpPr>
        <p:spPr>
          <a:xfrm>
            <a:off x="60168" y="6056697"/>
            <a:ext cx="2981191" cy="710623"/>
          </a:xfrm>
          <a:prstGeom prst="wedgeRoundRectCallout">
            <a:avLst>
              <a:gd name="adj1" fmla="val 13802"/>
              <a:gd name="adj2" fmla="val -91806"/>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400" b="1" dirty="0">
                <a:solidFill>
                  <a:schemeClr val="bg1"/>
                </a:solidFill>
              </a:rPr>
              <a:t>Dagon had been placed beside the </a:t>
            </a:r>
            <a:r>
              <a:rPr lang="en-CA" sz="1400" b="1" dirty="0">
                <a:solidFill>
                  <a:srgbClr val="0000FF"/>
                </a:solidFill>
              </a:rPr>
              <a:t>Ark of the Covenant</a:t>
            </a:r>
          </a:p>
        </p:txBody>
      </p:sp>
      <p:pic>
        <p:nvPicPr>
          <p:cNvPr id="41" name="Picture 4"/>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8407078" y="3569099"/>
            <a:ext cx="3280194" cy="24082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5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250" fill="hold"/>
                                        <p:tgtEl>
                                          <p:spTgt spid="40"/>
                                        </p:tgtEl>
                                        <p:attrNameLst>
                                          <p:attrName>ppt_x</p:attrName>
                                        </p:attrNameLst>
                                      </p:cBhvr>
                                      <p:tavLst>
                                        <p:tav tm="0">
                                          <p:val>
                                            <p:strVal val="#ppt_x"/>
                                          </p:val>
                                        </p:tav>
                                        <p:tav tm="100000">
                                          <p:val>
                                            <p:strVal val="#ppt_x"/>
                                          </p:val>
                                        </p:tav>
                                      </p:tavLst>
                                    </p:anim>
                                    <p:anim calcmode="lin" valueType="num">
                                      <p:cBhvr additive="base">
                                        <p:cTn id="8" dur="125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500"/>
                                        <p:tgtEl>
                                          <p:spTgt spid="2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1250"/>
                                        <p:tgtEl>
                                          <p:spTgt spid="28"/>
                                        </p:tgtEl>
                                      </p:cBhvr>
                                    </p:animEffect>
                                  </p:childTnLst>
                                </p:cTn>
                              </p:par>
                              <p:par>
                                <p:cTn id="17" presetID="22" presetClass="entr" presetSubtype="1" fill="hold" nodeType="with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1500"/>
                                        <p:tgtEl>
                                          <p:spTgt spid="34"/>
                                        </p:tgtEl>
                                      </p:cBhvr>
                                    </p:animEffect>
                                  </p:childTnLst>
                                </p:cTn>
                              </p:par>
                              <p:par>
                                <p:cTn id="20" presetID="22" presetClass="entr" presetSubtype="1" fill="hold" nodeType="withEffect">
                                  <p:stCondLst>
                                    <p:cond delay="225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1250"/>
                                        <p:tgtEl>
                                          <p:spTgt spid="19"/>
                                        </p:tgtEl>
                                      </p:cBhvr>
                                    </p:animEffect>
                                  </p:childTnLst>
                                </p:cTn>
                              </p:par>
                              <p:par>
                                <p:cTn id="23" presetID="22" presetClass="entr" presetSubtype="1" fill="hold" nodeType="withEffect">
                                  <p:stCondLst>
                                    <p:cond delay="325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1250"/>
                                        <p:tgtEl>
                                          <p:spTgt spid="21"/>
                                        </p:tgtEl>
                                      </p:cBhvr>
                                    </p:animEffect>
                                  </p:childTnLst>
                                </p:cTn>
                              </p:par>
                            </p:childTnLst>
                          </p:cTn>
                        </p:par>
                        <p:par>
                          <p:cTn id="26" fill="hold">
                            <p:stCondLst>
                              <p:cond delay="4500"/>
                            </p:stCondLst>
                            <p:childTnLst>
                              <p:par>
                                <p:cTn id="27" presetID="6" presetClass="entr" presetSubtype="16"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3" grpId="0" animBg="1"/>
      <p:bldP spid="37" grpId="0"/>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58</a:t>
            </a:fld>
            <a:endParaRPr lang="en-US" sz="1200" dirty="0">
              <a:solidFill>
                <a:schemeClr val="bg1"/>
              </a:solidFill>
            </a:endParaRPr>
          </a:p>
        </p:txBody>
      </p:sp>
      <p:sp>
        <p:nvSpPr>
          <p:cNvPr id="13" name="Rectangle: Rounded Corners 12">
            <a:extLst>
              <a:ext uri="{FF2B5EF4-FFF2-40B4-BE49-F238E27FC236}">
                <a16:creationId xmlns:a16="http://schemas.microsoft.com/office/drawing/2014/main" xmlns="" id="{55440279-F793-42AE-A05E-129DA091F466}"/>
              </a:ext>
            </a:extLst>
          </p:cNvPr>
          <p:cNvSpPr/>
          <p:nvPr/>
        </p:nvSpPr>
        <p:spPr>
          <a:xfrm>
            <a:off x="1774951" y="760861"/>
            <a:ext cx="7851785" cy="781078"/>
          </a:xfrm>
          <a:prstGeom prst="roundRect">
            <a:avLst>
              <a:gd name="adj" fmla="val 50000"/>
            </a:avLst>
          </a:prstGeom>
          <a:solidFill>
            <a:schemeClr val="accent6">
              <a:lumMod val="40000"/>
              <a:lumOff val="6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chemeClr val="bg1"/>
                </a:solidFill>
              </a:rPr>
              <a:t>Philistines arose and arrived, at - </a:t>
            </a:r>
            <a:r>
              <a:rPr lang="en-CA" sz="3600" b="1" dirty="0">
                <a:ln>
                  <a:solidFill>
                    <a:srgbClr val="BF07C3"/>
                  </a:solidFill>
                </a:ln>
                <a:solidFill>
                  <a:schemeClr val="accent1">
                    <a:lumMod val="60000"/>
                    <a:lumOff val="40000"/>
                  </a:schemeClr>
                </a:solidFill>
                <a:effectLst>
                  <a:glow rad="177800">
                    <a:srgbClr val="FFFF00"/>
                  </a:glow>
                </a:effectLst>
                <a:latin typeface="Cooper Black" panose="0208090404030B020404" pitchFamily="18" charset="0"/>
              </a:rPr>
              <a:t>Dawn!</a:t>
            </a:r>
          </a:p>
        </p:txBody>
      </p:sp>
      <p:sp>
        <p:nvSpPr>
          <p:cNvPr id="17" name="Oval 16">
            <a:extLst>
              <a:ext uri="{FF2B5EF4-FFF2-40B4-BE49-F238E27FC236}">
                <a16:creationId xmlns:a16="http://schemas.microsoft.com/office/drawing/2014/main" xmlns="" id="{C230D658-9717-4728-A5B8-929601F14242}"/>
              </a:ext>
            </a:extLst>
          </p:cNvPr>
          <p:cNvSpPr/>
          <p:nvPr/>
        </p:nvSpPr>
        <p:spPr>
          <a:xfrm>
            <a:off x="1774951" y="411253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5" name="Rectangle: Rounded Corners 24">
            <a:extLst>
              <a:ext uri="{FF2B5EF4-FFF2-40B4-BE49-F238E27FC236}">
                <a16:creationId xmlns:a16="http://schemas.microsoft.com/office/drawing/2014/main" xmlns="" id="{D3624668-E412-4747-B3DC-31BBB7FF78FE}"/>
              </a:ext>
            </a:extLst>
          </p:cNvPr>
          <p:cNvSpPr/>
          <p:nvPr/>
        </p:nvSpPr>
        <p:spPr>
          <a:xfrm>
            <a:off x="2224718" y="4524108"/>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cxnSp>
        <p:nvCxnSpPr>
          <p:cNvPr id="6" name="Straight Arrow Connector 5">
            <a:extLst>
              <a:ext uri="{FF2B5EF4-FFF2-40B4-BE49-F238E27FC236}">
                <a16:creationId xmlns:a16="http://schemas.microsoft.com/office/drawing/2014/main" xmlns="" id="{474CBA00-D056-44EA-A07E-420C7640105F}"/>
              </a:ext>
            </a:extLst>
          </p:cNvPr>
          <p:cNvCxnSpPr>
            <a:cxnSpLocks/>
            <a:endCxn id="16" idx="0"/>
          </p:cNvCxnSpPr>
          <p:nvPr/>
        </p:nvCxnSpPr>
        <p:spPr>
          <a:xfrm flipH="1">
            <a:off x="534820" y="604116"/>
            <a:ext cx="482549" cy="906906"/>
          </a:xfrm>
          <a:prstGeom prst="straightConnector1">
            <a:avLst/>
          </a:prstGeom>
          <a:ln w="76200">
            <a:solidFill>
              <a:srgbClr val="0000FF"/>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E3780697-1FDE-441B-A192-E4F70238CC34}"/>
              </a:ext>
            </a:extLst>
          </p:cNvPr>
          <p:cNvSpPr/>
          <p:nvPr/>
        </p:nvSpPr>
        <p:spPr>
          <a:xfrm>
            <a:off x="189318" y="158824"/>
            <a:ext cx="2204798" cy="445292"/>
          </a:xfrm>
          <a:prstGeom prst="roundRect">
            <a:avLst>
              <a:gd name="adj" fmla="val 50000"/>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00FF"/>
                </a:solidFill>
                <a:effectLst>
                  <a:glow rad="228600">
                    <a:schemeClr val="accent6">
                      <a:satMod val="175000"/>
                      <a:alpha val="40000"/>
                    </a:schemeClr>
                  </a:glow>
                </a:effectLst>
              </a:rPr>
              <a:t>Boqer Design  </a:t>
            </a:r>
            <a:r>
              <a:rPr lang="en-CA" b="1" dirty="0">
                <a:solidFill>
                  <a:srgbClr val="0000FF"/>
                </a:solidFill>
                <a:effectLst>
                  <a:glow rad="228600">
                    <a:srgbClr val="00CC00">
                      <a:alpha val="40000"/>
                    </a:srgbClr>
                  </a:glow>
                </a:effectLst>
              </a:rPr>
              <a:t>#3</a:t>
            </a:r>
            <a:endParaRPr lang="en-CA" b="1" u="sng" dirty="0">
              <a:solidFill>
                <a:srgbClr val="FF00FF"/>
              </a:solidFill>
              <a:effectLst>
                <a:glow rad="228600">
                  <a:srgbClr val="00CC00">
                    <a:alpha val="40000"/>
                  </a:srgbClr>
                </a:glow>
              </a:effectLst>
            </a:endParaRPr>
          </a:p>
        </p:txBody>
      </p:sp>
      <p:cxnSp>
        <p:nvCxnSpPr>
          <p:cNvPr id="9" name="Straight Connector 8">
            <a:extLst>
              <a:ext uri="{FF2B5EF4-FFF2-40B4-BE49-F238E27FC236}">
                <a16:creationId xmlns:a16="http://schemas.microsoft.com/office/drawing/2014/main" xmlns="" id="{C2579142-1F50-4121-A247-DA6D6990D225}"/>
              </a:ext>
            </a:extLst>
          </p:cNvPr>
          <p:cNvCxnSpPr>
            <a:cxnSpLocks/>
          </p:cNvCxnSpPr>
          <p:nvPr/>
        </p:nvCxnSpPr>
        <p:spPr>
          <a:xfrm flipV="1">
            <a:off x="185372" y="2450532"/>
            <a:ext cx="12945" cy="3395853"/>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xmlns="" id="{2631AACC-3D78-411E-A624-2A79764FEE5A}"/>
              </a:ext>
            </a:extLst>
          </p:cNvPr>
          <p:cNvSpPr/>
          <p:nvPr/>
        </p:nvSpPr>
        <p:spPr>
          <a:xfrm>
            <a:off x="5630286" y="4112534"/>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5" name="Rectangle: Rounded Corners 34">
            <a:extLst>
              <a:ext uri="{FF2B5EF4-FFF2-40B4-BE49-F238E27FC236}">
                <a16:creationId xmlns:a16="http://schemas.microsoft.com/office/drawing/2014/main" xmlns="" id="{3412EC84-F6E8-4733-B81E-DE31CBA8E090}"/>
              </a:ext>
            </a:extLst>
          </p:cNvPr>
          <p:cNvSpPr/>
          <p:nvPr/>
        </p:nvSpPr>
        <p:spPr>
          <a:xfrm>
            <a:off x="331419" y="2907068"/>
            <a:ext cx="11120987" cy="603887"/>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endParaRPr lang="en-US" sz="2800" dirty="0">
              <a:solidFill>
                <a:prstClr val="black"/>
              </a:solidFill>
              <a:latin typeface="Georgia" panose="02040502050405020303" pitchFamily="18" charset="0"/>
            </a:endParaRPr>
          </a:p>
        </p:txBody>
      </p:sp>
      <p:sp>
        <p:nvSpPr>
          <p:cNvPr id="36" name="Rectangle 35">
            <a:extLst>
              <a:ext uri="{FF2B5EF4-FFF2-40B4-BE49-F238E27FC236}">
                <a16:creationId xmlns:a16="http://schemas.microsoft.com/office/drawing/2014/main" xmlns="" id="{70A79A16-94A8-4D2E-946D-A2ADAE5097A0}"/>
              </a:ext>
            </a:extLst>
          </p:cNvPr>
          <p:cNvSpPr/>
          <p:nvPr/>
        </p:nvSpPr>
        <p:spPr>
          <a:xfrm>
            <a:off x="9079346" y="2923798"/>
            <a:ext cx="2482810" cy="544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US" sz="2800" dirty="0">
                <a:solidFill>
                  <a:srgbClr val="0000FF"/>
                </a:solidFill>
                <a:effectLst>
                  <a:glow rad="292100">
                    <a:srgbClr val="FF9933"/>
                  </a:glow>
                </a:effectLst>
                <a:latin typeface="Cooper Black" panose="0208090404030B020404" pitchFamily="18" charset="0"/>
              </a:rPr>
              <a:t>MORNING …</a:t>
            </a:r>
            <a:endParaRPr lang="en-CA" dirty="0"/>
          </a:p>
        </p:txBody>
      </p:sp>
      <p:sp>
        <p:nvSpPr>
          <p:cNvPr id="37" name="Arrow: Curved Down 36">
            <a:extLst>
              <a:ext uri="{FF2B5EF4-FFF2-40B4-BE49-F238E27FC236}">
                <a16:creationId xmlns:a16="http://schemas.microsoft.com/office/drawing/2014/main" xmlns="" id="{47DDE745-C02E-4FDB-AF89-13494D3A069A}"/>
              </a:ext>
            </a:extLst>
          </p:cNvPr>
          <p:cNvSpPr/>
          <p:nvPr/>
        </p:nvSpPr>
        <p:spPr>
          <a:xfrm>
            <a:off x="8316039" y="1894868"/>
            <a:ext cx="2153266" cy="1089189"/>
          </a:xfrm>
          <a:prstGeom prst="curvedDownArrow">
            <a:avLst>
              <a:gd name="adj1" fmla="val 25000"/>
              <a:gd name="adj2" fmla="val 132043"/>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glow rad="228600">
              <a:schemeClr val="accent3">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6" name="Rectangle 15">
            <a:extLst>
              <a:ext uri="{FF2B5EF4-FFF2-40B4-BE49-F238E27FC236}">
                <a16:creationId xmlns:a16="http://schemas.microsoft.com/office/drawing/2014/main" xmlns="" id="{1DF34B78-C886-4363-A3D2-B2CE167535DB}"/>
              </a:ext>
            </a:extLst>
          </p:cNvPr>
          <p:cNvSpPr/>
          <p:nvPr/>
        </p:nvSpPr>
        <p:spPr>
          <a:xfrm>
            <a:off x="52270" y="1511022"/>
            <a:ext cx="965099" cy="9395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err="1">
                <a:solidFill>
                  <a:srgbClr val="BF07C3"/>
                </a:solidFill>
                <a:effectLst>
                  <a:glow rad="127000">
                    <a:srgbClr val="FFFF00"/>
                  </a:glow>
                </a:effectLst>
              </a:rPr>
              <a:t>Boqer,Dawn</a:t>
            </a:r>
            <a:r>
              <a:rPr lang="en-CA" b="1" dirty="0">
                <a:solidFill>
                  <a:schemeClr val="accent6">
                    <a:lumMod val="75000"/>
                  </a:schemeClr>
                </a:solidFill>
              </a:rPr>
              <a:t> </a:t>
            </a:r>
            <a:br>
              <a:rPr lang="en-CA" b="1" dirty="0">
                <a:solidFill>
                  <a:schemeClr val="accent6">
                    <a:lumMod val="75000"/>
                  </a:schemeClr>
                </a:solidFill>
              </a:rPr>
            </a:br>
            <a:r>
              <a:rPr lang="en-CA" b="1" u="sng" dirty="0">
                <a:solidFill>
                  <a:schemeClr val="accent1">
                    <a:lumMod val="60000"/>
                    <a:lumOff val="40000"/>
                  </a:schemeClr>
                </a:solidFill>
              </a:rPr>
              <a:t>A</a:t>
            </a:r>
          </a:p>
        </p:txBody>
      </p:sp>
      <p:graphicFrame>
        <p:nvGraphicFramePr>
          <p:cNvPr id="8" name="Table 7">
            <a:extLst>
              <a:ext uri="{FF2B5EF4-FFF2-40B4-BE49-F238E27FC236}">
                <a16:creationId xmlns:a16="http://schemas.microsoft.com/office/drawing/2014/main" xmlns="" id="{248BF372-162D-45C2-9EBD-FCB6158DA000}"/>
              </a:ext>
            </a:extLst>
          </p:cNvPr>
          <p:cNvGraphicFramePr>
            <a:graphicFrameLocks noGrp="1"/>
          </p:cNvGraphicFramePr>
          <p:nvPr>
            <p:extLst>
              <p:ext uri="{D42A27DB-BD31-4B8C-83A1-F6EECF244321}">
                <p14:modId xmlns:p14="http://schemas.microsoft.com/office/powerpoint/2010/main" val="3689578480"/>
              </p:ext>
            </p:extLst>
          </p:nvPr>
        </p:nvGraphicFramePr>
        <p:xfrm>
          <a:off x="212263" y="5134355"/>
          <a:ext cx="11767464" cy="728217"/>
        </p:xfrm>
        <a:graphic>
          <a:graphicData uri="http://schemas.openxmlformats.org/drawingml/2006/table">
            <a:tbl>
              <a:tblPr firstRow="1" bandRow="1">
                <a:tableStyleId>{5C22544A-7EE6-4342-B048-85BDC9FD1C3A}</a:tableStyleId>
              </a:tblPr>
              <a:tblGrid>
                <a:gridCol w="1961244">
                  <a:extLst>
                    <a:ext uri="{9D8B030D-6E8A-4147-A177-3AD203B41FA5}">
                      <a16:colId xmlns:a16="http://schemas.microsoft.com/office/drawing/2014/main" xmlns="" val="3149950108"/>
                    </a:ext>
                  </a:extLst>
                </a:gridCol>
                <a:gridCol w="1961244">
                  <a:extLst>
                    <a:ext uri="{9D8B030D-6E8A-4147-A177-3AD203B41FA5}">
                      <a16:colId xmlns:a16="http://schemas.microsoft.com/office/drawing/2014/main" xmlns="" val="316897071"/>
                    </a:ext>
                  </a:extLst>
                </a:gridCol>
                <a:gridCol w="1961244">
                  <a:extLst>
                    <a:ext uri="{9D8B030D-6E8A-4147-A177-3AD203B41FA5}">
                      <a16:colId xmlns:a16="http://schemas.microsoft.com/office/drawing/2014/main" xmlns="" val="2722386748"/>
                    </a:ext>
                  </a:extLst>
                </a:gridCol>
                <a:gridCol w="1961244">
                  <a:extLst>
                    <a:ext uri="{9D8B030D-6E8A-4147-A177-3AD203B41FA5}">
                      <a16:colId xmlns:a16="http://schemas.microsoft.com/office/drawing/2014/main" xmlns="" val="2836462768"/>
                    </a:ext>
                  </a:extLst>
                </a:gridCol>
                <a:gridCol w="1961244">
                  <a:extLst>
                    <a:ext uri="{9D8B030D-6E8A-4147-A177-3AD203B41FA5}">
                      <a16:colId xmlns:a16="http://schemas.microsoft.com/office/drawing/2014/main" xmlns="" val="3301780130"/>
                    </a:ext>
                  </a:extLst>
                </a:gridCol>
                <a:gridCol w="1961244">
                  <a:extLst>
                    <a:ext uri="{9D8B030D-6E8A-4147-A177-3AD203B41FA5}">
                      <a16:colId xmlns:a16="http://schemas.microsoft.com/office/drawing/2014/main" xmlns="" val="3194370090"/>
                    </a:ext>
                  </a:extLst>
                </a:gridCol>
              </a:tblGrid>
              <a:tr h="7282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FF"/>
                          </a:solidFill>
                          <a:effectLst/>
                          <a:uLnTx/>
                          <a:uFillTx/>
                          <a:latin typeface="+mn-lt"/>
                          <a:ea typeface="+mn-ea"/>
                          <a:cs typeface="+mn-cs"/>
                        </a:rPr>
                        <a:t>Light Season</a:t>
                      </a:r>
                      <a:r>
                        <a:rPr kumimoji="0" lang="en-CA" sz="1800" b="1" i="0" u="none" strike="noStrike" kern="1200" cap="none" spc="0" normalizeH="0" baseline="0" noProof="0" dirty="0">
                          <a:ln>
                            <a:noFill/>
                          </a:ln>
                          <a:solidFill>
                            <a:prstClr val="black"/>
                          </a:solidFill>
                          <a:effectLst/>
                          <a:uLnTx/>
                          <a:uFillTx/>
                          <a:latin typeface="+mn-lt"/>
                          <a:ea typeface="+mn-ea"/>
                          <a:cs typeface="+mn-cs"/>
                        </a:rPr>
                        <a:t> </a:t>
                      </a:r>
                      <a:br>
                        <a:rPr kumimoji="0" lang="en-CA" sz="1800" b="1" i="0" u="none" strike="noStrike" kern="1200" cap="none" spc="0" normalizeH="0" baseline="0" noProof="0" dirty="0">
                          <a:ln>
                            <a:noFill/>
                          </a:ln>
                          <a:solidFill>
                            <a:prstClr val="black"/>
                          </a:solidFill>
                          <a:effectLst/>
                          <a:uLnTx/>
                          <a:uFillTx/>
                          <a:latin typeface="+mn-lt"/>
                          <a:ea typeface="+mn-ea"/>
                          <a:cs typeface="+mn-cs"/>
                        </a:rPr>
                      </a:br>
                      <a:r>
                        <a:rPr kumimoji="0" lang="en-CA" sz="1800" b="1" i="0" u="none" strike="noStrike" kern="1200" cap="none" spc="0" normalizeH="0" baseline="0" noProof="0" dirty="0">
                          <a:ln>
                            <a:noFill/>
                          </a:ln>
                          <a:solidFill>
                            <a:prstClr val="black"/>
                          </a:solidFill>
                          <a:effectLst/>
                          <a:uLnTx/>
                          <a:uFillTx/>
                          <a:latin typeface="+mn-lt"/>
                          <a:ea typeface="+mn-ea"/>
                          <a:cs typeface="+mn-cs"/>
                        </a:rPr>
                        <a:t>of </a:t>
                      </a:r>
                      <a:r>
                        <a:rPr kumimoji="0" lang="en-CA" sz="1800" b="1" i="0" u="sng" strike="noStrike" kern="1200" cap="none" spc="0" normalizeH="0" baseline="0" noProof="0" dirty="0">
                          <a:ln>
                            <a:noFill/>
                          </a:ln>
                          <a:solidFill>
                            <a:prstClr val="black"/>
                          </a:solidFill>
                          <a:effectLst/>
                          <a:uLnTx/>
                          <a:uFillTx/>
                          <a:latin typeface="+mn-lt"/>
                          <a:ea typeface="+mn-ea"/>
                          <a:cs typeface="+mn-cs"/>
                        </a:rPr>
                        <a:t>2</a:t>
                      </a:r>
                      <a:r>
                        <a:rPr kumimoji="0" lang="en-CA" sz="1800" b="1" i="0" u="sng" strike="noStrike" kern="1200" cap="none" spc="0" normalizeH="0" baseline="30000" noProof="0" dirty="0">
                          <a:ln>
                            <a:noFill/>
                          </a:ln>
                          <a:solidFill>
                            <a:prstClr val="black"/>
                          </a:solidFill>
                          <a:effectLst/>
                          <a:uLnTx/>
                          <a:uFillTx/>
                          <a:latin typeface="+mn-lt"/>
                          <a:ea typeface="+mn-ea"/>
                          <a:cs typeface="+mn-cs"/>
                        </a:rPr>
                        <a:t>nd</a:t>
                      </a:r>
                      <a:r>
                        <a:rPr kumimoji="0" lang="en-CA" sz="1800" b="1" i="0" u="none" strike="noStrike" kern="1200" cap="none" spc="0" normalizeH="0" baseline="0" noProof="0" dirty="0">
                          <a:ln>
                            <a:noFill/>
                          </a:ln>
                          <a:solidFill>
                            <a:prstClr val="black"/>
                          </a:solidFill>
                          <a:effectLst/>
                          <a:uLnTx/>
                          <a:uFillTx/>
                          <a:latin typeface="+mn-lt"/>
                          <a:ea typeface="+mn-ea"/>
                          <a:cs typeface="+mn-cs"/>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tc>
                  <a:txBody>
                    <a:bodyPr/>
                    <a:lstStyle/>
                    <a:p>
                      <a:pPr algn="ctr"/>
                      <a:r>
                        <a:rPr kumimoji="0" lang="en-CA" sz="1800" b="1" i="0" u="none" strike="noStrike" kern="1200" cap="none" spc="0" normalizeH="0" baseline="0" noProof="0" dirty="0">
                          <a:ln>
                            <a:noFill/>
                          </a:ln>
                          <a:solidFill>
                            <a:prstClr val="black"/>
                          </a:solidFill>
                          <a:effectLst/>
                          <a:uLnTx/>
                          <a:uFillTx/>
                          <a:latin typeface="+mn-lt"/>
                          <a:ea typeface="+mn-ea"/>
                          <a:cs typeface="+mn-cs"/>
                        </a:rPr>
                        <a:t>Dagon pays </a:t>
                      </a:r>
                      <a:r>
                        <a:rPr kumimoji="0" lang="en-CA" sz="1800" b="1" i="0" u="none" strike="noStrike" kern="1200" cap="none" spc="0" normalizeH="0" baseline="0" noProof="0" dirty="0">
                          <a:ln>
                            <a:noFill/>
                          </a:ln>
                          <a:solidFill>
                            <a:srgbClr val="0000FF"/>
                          </a:solidFill>
                          <a:effectLst/>
                          <a:uLnTx/>
                          <a:uFillTx/>
                          <a:latin typeface="+mn-lt"/>
                          <a:ea typeface="+mn-ea"/>
                          <a:cs typeface="+mn-cs"/>
                        </a:rPr>
                        <a:t>obeisance</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tc>
                  <a:txBody>
                    <a:bodyPr/>
                    <a:lstStyle/>
                    <a:p>
                      <a:endParaRPr lang="en-CA"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extLst>
                  <a:ext uri="{0D108BD9-81ED-4DB2-BD59-A6C34878D82A}">
                    <a16:rowId xmlns:a16="http://schemas.microsoft.com/office/drawing/2014/main" xmlns="" val="3531548891"/>
                  </a:ext>
                </a:extLst>
              </a:tr>
            </a:tbl>
          </a:graphicData>
        </a:graphic>
      </p:graphicFrame>
      <p:cxnSp>
        <p:nvCxnSpPr>
          <p:cNvPr id="26" name="Straight Connector 25">
            <a:extLst>
              <a:ext uri="{FF2B5EF4-FFF2-40B4-BE49-F238E27FC236}">
                <a16:creationId xmlns:a16="http://schemas.microsoft.com/office/drawing/2014/main" xmlns="" id="{142F6C46-8A27-40E7-8E64-FC07C3A4B34D}"/>
              </a:ext>
            </a:extLst>
          </p:cNvPr>
          <p:cNvCxnSpPr>
            <a:cxnSpLocks/>
          </p:cNvCxnSpPr>
          <p:nvPr/>
        </p:nvCxnSpPr>
        <p:spPr>
          <a:xfrm flipV="1">
            <a:off x="4093175" y="4260380"/>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6B0ADD6-1911-46E7-96F0-78BF86FE21C7}"/>
              </a:ext>
            </a:extLst>
          </p:cNvPr>
          <p:cNvCxnSpPr>
            <a:cxnSpLocks/>
          </p:cNvCxnSpPr>
          <p:nvPr/>
        </p:nvCxnSpPr>
        <p:spPr>
          <a:xfrm flipV="1">
            <a:off x="8004775" y="4266585"/>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8" name="Arrow: Curved Down 37">
            <a:extLst>
              <a:ext uri="{FF2B5EF4-FFF2-40B4-BE49-F238E27FC236}">
                <a16:creationId xmlns:a16="http://schemas.microsoft.com/office/drawing/2014/main" xmlns="" id="{22004054-82DA-4A75-A83E-08A502B26F52}"/>
              </a:ext>
            </a:extLst>
          </p:cNvPr>
          <p:cNvSpPr/>
          <p:nvPr/>
        </p:nvSpPr>
        <p:spPr>
          <a:xfrm>
            <a:off x="5537211" y="1872344"/>
            <a:ext cx="2962476" cy="1117444"/>
          </a:xfrm>
          <a:prstGeom prst="curvedDownArrow">
            <a:avLst>
              <a:gd name="adj1" fmla="val 25000"/>
              <a:gd name="adj2" fmla="val 103297"/>
              <a:gd name="adj3" fmla="val 35359"/>
            </a:avLst>
          </a:prstGeom>
          <a:gradFill flip="none" rotWithShape="1">
            <a:gsLst>
              <a:gs pos="69000">
                <a:srgbClr val="FF9933"/>
              </a:gs>
              <a:gs pos="1000">
                <a:schemeClr val="accent1">
                  <a:lumMod val="75000"/>
                </a:schemeClr>
              </a:gs>
              <a:gs pos="36000">
                <a:schemeClr val="tx1">
                  <a:lumMod val="50000"/>
                </a:schemeClr>
              </a:gs>
            </a:gsLst>
            <a:lin ang="0" scaled="1"/>
            <a:tileRect/>
          </a:gradFill>
          <a:ln>
            <a:solidFill>
              <a:srgbClr val="0000FF"/>
            </a:solidFill>
          </a:ln>
          <a:effectLst>
            <a:glow rad="228600">
              <a:schemeClr val="accent3">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22" name="Straight Connector 21">
            <a:extLst>
              <a:ext uri="{FF2B5EF4-FFF2-40B4-BE49-F238E27FC236}">
                <a16:creationId xmlns:a16="http://schemas.microsoft.com/office/drawing/2014/main" xmlns="" id="{789D944E-2426-4373-BD78-31364C94E127}"/>
              </a:ext>
            </a:extLst>
          </p:cNvPr>
          <p:cNvCxnSpPr>
            <a:cxnSpLocks/>
          </p:cNvCxnSpPr>
          <p:nvPr/>
        </p:nvCxnSpPr>
        <p:spPr>
          <a:xfrm flipH="1" flipV="1">
            <a:off x="2143250" y="5131869"/>
            <a:ext cx="16219" cy="714516"/>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Speech Bubble: Rectangle with Corners Rounded 27">
            <a:extLst>
              <a:ext uri="{FF2B5EF4-FFF2-40B4-BE49-F238E27FC236}">
                <a16:creationId xmlns:a16="http://schemas.microsoft.com/office/drawing/2014/main" xmlns="" id="{FA1142A6-6EDD-4CF9-BA63-6E71CD770918}"/>
              </a:ext>
            </a:extLst>
          </p:cNvPr>
          <p:cNvSpPr/>
          <p:nvPr/>
        </p:nvSpPr>
        <p:spPr>
          <a:xfrm>
            <a:off x="9797884" y="148806"/>
            <a:ext cx="2204798" cy="1387677"/>
          </a:xfrm>
          <a:prstGeom prst="wedgeRoundRectCallout">
            <a:avLst>
              <a:gd name="adj1" fmla="val -15577"/>
              <a:gd name="adj2" fmla="val 148971"/>
              <a:gd name="adj3" fmla="val 16667"/>
            </a:avLst>
          </a:prstGeom>
          <a:solidFill>
            <a:schemeClr val="accent5">
              <a:lumMod val="75000"/>
            </a:schemeClr>
          </a:solidFill>
          <a:ln w="762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a:ln>
                  <a:solidFill>
                    <a:schemeClr val="bg1"/>
                  </a:solidFill>
                </a:ln>
                <a:solidFill>
                  <a:srgbClr val="FF00FF"/>
                </a:solidFill>
                <a:effectLst>
                  <a:glow rad="241300">
                    <a:srgbClr val="FFFF00"/>
                  </a:glow>
                </a:effectLst>
              </a:rPr>
              <a:t>Boqer is Dawn!</a:t>
            </a:r>
          </a:p>
        </p:txBody>
      </p:sp>
      <p:sp>
        <p:nvSpPr>
          <p:cNvPr id="43" name="Speech Bubble: Rectangle with Corners Rounded 42">
            <a:extLst>
              <a:ext uri="{FF2B5EF4-FFF2-40B4-BE49-F238E27FC236}">
                <a16:creationId xmlns:a16="http://schemas.microsoft.com/office/drawing/2014/main" xmlns="" id="{E4CC3040-B793-4188-AC21-81637E7DC9FF}"/>
              </a:ext>
            </a:extLst>
          </p:cNvPr>
          <p:cNvSpPr/>
          <p:nvPr/>
        </p:nvSpPr>
        <p:spPr>
          <a:xfrm>
            <a:off x="3398057" y="6025924"/>
            <a:ext cx="3980001" cy="710623"/>
          </a:xfrm>
          <a:prstGeom prst="wedgeRoundRectCallout">
            <a:avLst>
              <a:gd name="adj1" fmla="val -31669"/>
              <a:gd name="adj2" fmla="val -90402"/>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 face down to the ground before the </a:t>
            </a:r>
            <a:r>
              <a:rPr lang="en-CA" b="1" dirty="0">
                <a:solidFill>
                  <a:srgbClr val="0000FF"/>
                </a:solidFill>
              </a:rPr>
              <a:t>Ark of the Covenant!</a:t>
            </a:r>
          </a:p>
        </p:txBody>
      </p:sp>
      <p:sp>
        <p:nvSpPr>
          <p:cNvPr id="11" name="Rectangle 10">
            <a:extLst>
              <a:ext uri="{FF2B5EF4-FFF2-40B4-BE49-F238E27FC236}">
                <a16:creationId xmlns:a16="http://schemas.microsoft.com/office/drawing/2014/main" xmlns="" id="{F53483C3-9255-466E-BFA7-39700985B40F}"/>
              </a:ext>
            </a:extLst>
          </p:cNvPr>
          <p:cNvSpPr/>
          <p:nvPr/>
        </p:nvSpPr>
        <p:spPr>
          <a:xfrm>
            <a:off x="8144072" y="5207386"/>
            <a:ext cx="1773638" cy="6038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2800" b="1" dirty="0">
                <a:solidFill>
                  <a:prstClr val="black"/>
                </a:solidFill>
                <a:effectLst>
                  <a:glow rad="127000">
                    <a:srgbClr val="FFFF00"/>
                  </a:glow>
                </a:effectLst>
                <a:latin typeface="Cooper Black" panose="0208090404030B020404" pitchFamily="18" charset="0"/>
              </a:rPr>
              <a:t>Dagon??</a:t>
            </a:r>
          </a:p>
        </p:txBody>
      </p:sp>
      <p:sp>
        <p:nvSpPr>
          <p:cNvPr id="30" name="Right Brace 29">
            <a:extLst>
              <a:ext uri="{FF2B5EF4-FFF2-40B4-BE49-F238E27FC236}">
                <a16:creationId xmlns:a16="http://schemas.microsoft.com/office/drawing/2014/main" xmlns="" id="{8A3C1F6F-EB4B-445D-BA77-8C4EF3258864}"/>
              </a:ext>
            </a:extLst>
          </p:cNvPr>
          <p:cNvSpPr/>
          <p:nvPr/>
        </p:nvSpPr>
        <p:spPr>
          <a:xfrm rot="5400000" flipH="1">
            <a:off x="5790980" y="2984412"/>
            <a:ext cx="461042" cy="3857883"/>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Right Brace 9">
            <a:extLst>
              <a:ext uri="{FF2B5EF4-FFF2-40B4-BE49-F238E27FC236}">
                <a16:creationId xmlns:a16="http://schemas.microsoft.com/office/drawing/2014/main" xmlns="" id="{BCDC34EA-A9EA-48D8-9D55-532AD4D59296}"/>
              </a:ext>
            </a:extLst>
          </p:cNvPr>
          <p:cNvSpPr/>
          <p:nvPr/>
        </p:nvSpPr>
        <p:spPr>
          <a:xfrm rot="5400000" flipH="1">
            <a:off x="1883562" y="2986007"/>
            <a:ext cx="461044" cy="3849528"/>
          </a:xfrm>
          <a:prstGeom prst="rightBrace">
            <a:avLst>
              <a:gd name="adj1" fmla="val 79795"/>
              <a:gd name="adj2" fmla="val 4902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1" name="Right Brace 40">
            <a:extLst>
              <a:ext uri="{FF2B5EF4-FFF2-40B4-BE49-F238E27FC236}">
                <a16:creationId xmlns:a16="http://schemas.microsoft.com/office/drawing/2014/main" xmlns="" id="{AD0F3B55-4FE1-48DF-B7C3-8030CF8C5214}"/>
              </a:ext>
            </a:extLst>
          </p:cNvPr>
          <p:cNvSpPr/>
          <p:nvPr/>
        </p:nvSpPr>
        <p:spPr>
          <a:xfrm rot="5400000" flipH="1">
            <a:off x="9743899" y="2914834"/>
            <a:ext cx="483058" cy="3981023"/>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Oval 41">
            <a:extLst>
              <a:ext uri="{FF2B5EF4-FFF2-40B4-BE49-F238E27FC236}">
                <a16:creationId xmlns:a16="http://schemas.microsoft.com/office/drawing/2014/main" xmlns="" id="{CF264BC2-0758-4749-8738-2BE4351EBF28}"/>
              </a:ext>
            </a:extLst>
          </p:cNvPr>
          <p:cNvSpPr/>
          <p:nvPr/>
        </p:nvSpPr>
        <p:spPr>
          <a:xfrm>
            <a:off x="9608443" y="4094615"/>
            <a:ext cx="767606" cy="475994"/>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cxnSp>
        <p:nvCxnSpPr>
          <p:cNvPr id="21" name="Straight Arrow Connector 20">
            <a:extLst>
              <a:ext uri="{FF2B5EF4-FFF2-40B4-BE49-F238E27FC236}">
                <a16:creationId xmlns:a16="http://schemas.microsoft.com/office/drawing/2014/main" xmlns="" id="{FF192544-AA80-47CD-A788-BA470DD93678}"/>
              </a:ext>
            </a:extLst>
          </p:cNvPr>
          <p:cNvCxnSpPr>
            <a:cxnSpLocks/>
          </p:cNvCxnSpPr>
          <p:nvPr/>
        </p:nvCxnSpPr>
        <p:spPr>
          <a:xfrm flipH="1">
            <a:off x="8041178" y="3603812"/>
            <a:ext cx="1567628" cy="1528054"/>
          </a:xfrm>
          <a:prstGeom prst="straightConnector1">
            <a:avLst/>
          </a:prstGeom>
          <a:ln w="222250">
            <a:solidFill>
              <a:srgbClr val="BF07C3"/>
            </a:solidFill>
            <a:tailEnd type="triangle"/>
          </a:ln>
          <a:effectLst>
            <a:glow rad="228600">
              <a:schemeClr val="accent1">
                <a:satMod val="175000"/>
                <a:alpha val="40000"/>
              </a:schemeClr>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1DF627-9465-4834-86AB-A4294BD08756}"/>
              </a:ext>
            </a:extLst>
          </p:cNvPr>
          <p:cNvSpPr/>
          <p:nvPr/>
        </p:nvSpPr>
        <p:spPr>
          <a:xfrm>
            <a:off x="3442704" y="3917681"/>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B</a:t>
            </a:r>
          </a:p>
        </p:txBody>
      </p:sp>
      <p:sp>
        <p:nvSpPr>
          <p:cNvPr id="33" name="Rectangle 32">
            <a:extLst>
              <a:ext uri="{FF2B5EF4-FFF2-40B4-BE49-F238E27FC236}">
                <a16:creationId xmlns:a16="http://schemas.microsoft.com/office/drawing/2014/main" xmlns="" id="{55971388-513F-4AE0-B204-3A040D7A599F}"/>
              </a:ext>
            </a:extLst>
          </p:cNvPr>
          <p:cNvSpPr/>
          <p:nvPr/>
        </p:nvSpPr>
        <p:spPr>
          <a:xfrm>
            <a:off x="7378058" y="3941850"/>
            <a:ext cx="1186348" cy="341367"/>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C</a:t>
            </a:r>
          </a:p>
        </p:txBody>
      </p:sp>
      <p:sp>
        <p:nvSpPr>
          <p:cNvPr id="45" name="Speech Bubble: Rectangle with Corners Rounded 44">
            <a:extLst>
              <a:ext uri="{FF2B5EF4-FFF2-40B4-BE49-F238E27FC236}">
                <a16:creationId xmlns:a16="http://schemas.microsoft.com/office/drawing/2014/main" xmlns="" id="{738C648D-95CB-468E-B956-8E065C797324}"/>
              </a:ext>
            </a:extLst>
          </p:cNvPr>
          <p:cNvSpPr/>
          <p:nvPr/>
        </p:nvSpPr>
        <p:spPr>
          <a:xfrm>
            <a:off x="6024282" y="2581835"/>
            <a:ext cx="1201271" cy="312491"/>
          </a:xfrm>
          <a:prstGeom prst="wedgeRoundRectCallout">
            <a:avLst>
              <a:gd name="adj1" fmla="val 82664"/>
              <a:gd name="adj2" fmla="val 96926"/>
              <a:gd name="adj3" fmla="val 16667"/>
            </a:avLst>
          </a:prstGeom>
          <a:solidFill>
            <a:schemeClr val="accent4">
              <a:lumMod val="60000"/>
              <a:lumOff val="40000"/>
            </a:schemeClr>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err="1">
                <a:solidFill>
                  <a:schemeClr val="bg1"/>
                </a:solidFill>
              </a:rPr>
              <a:t>macharoth</a:t>
            </a:r>
            <a:endParaRPr lang="en-CA" sz="1400" b="1" dirty="0">
              <a:solidFill>
                <a:schemeClr val="bg1"/>
              </a:solidFill>
            </a:endParaRPr>
          </a:p>
        </p:txBody>
      </p:sp>
      <p:sp>
        <p:nvSpPr>
          <p:cNvPr id="34" name="Rectangle 33">
            <a:extLst>
              <a:ext uri="{FF2B5EF4-FFF2-40B4-BE49-F238E27FC236}">
                <a16:creationId xmlns:a16="http://schemas.microsoft.com/office/drawing/2014/main" xmlns="" id="{878119E4-EB01-4DBA-A686-2309D15B6139}"/>
              </a:ext>
            </a:extLst>
          </p:cNvPr>
          <p:cNvSpPr/>
          <p:nvPr/>
        </p:nvSpPr>
        <p:spPr>
          <a:xfrm rot="20128720">
            <a:off x="6180910" y="5120644"/>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No rest for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a:t>
            </a:r>
            <a:endParaRPr lang="en-CA" b="1" dirty="0">
              <a:solidFill>
                <a:prstClr val="white"/>
              </a:solidFill>
            </a:endParaRPr>
          </a:p>
        </p:txBody>
      </p:sp>
      <p:cxnSp>
        <p:nvCxnSpPr>
          <p:cNvPr id="39" name="Straight Arrow Connector 38">
            <a:extLst>
              <a:ext uri="{FF2B5EF4-FFF2-40B4-BE49-F238E27FC236}">
                <a16:creationId xmlns:a16="http://schemas.microsoft.com/office/drawing/2014/main" xmlns="" id="{313E6590-6D04-4339-AC55-5613FFA926D5}"/>
              </a:ext>
            </a:extLst>
          </p:cNvPr>
          <p:cNvCxnSpPr>
            <a:cxnSpLocks/>
          </p:cNvCxnSpPr>
          <p:nvPr/>
        </p:nvCxnSpPr>
        <p:spPr>
          <a:xfrm flipH="1">
            <a:off x="4072833" y="5532986"/>
            <a:ext cx="2311288"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xmlns="" id="{0E12B666-E416-4155-803D-2AE23161E7A3}"/>
              </a:ext>
            </a:extLst>
          </p:cNvPr>
          <p:cNvSpPr/>
          <p:nvPr/>
        </p:nvSpPr>
        <p:spPr>
          <a:xfrm>
            <a:off x="7634151" y="5938160"/>
            <a:ext cx="4368531" cy="818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srgbClr val="002060"/>
                  </a:solidFill>
                </a:ln>
                <a:solidFill>
                  <a:schemeClr val="accent1">
                    <a:lumMod val="60000"/>
                    <a:lumOff val="40000"/>
                  </a:schemeClr>
                </a:solidFill>
                <a:latin typeface="Comic Sans MS" panose="030F0702030302020204" pitchFamily="66" charset="0"/>
              </a:rPr>
              <a:t>Note the Forward Progressive Movement of all events!</a:t>
            </a:r>
            <a:endParaRPr lang="en-CA" sz="2000" b="1" dirty="0">
              <a:ln>
                <a:solidFill>
                  <a:srgbClr val="002060"/>
                </a:solidFill>
              </a:ln>
              <a:solidFill>
                <a:schemeClr val="accent1">
                  <a:lumMod val="60000"/>
                  <a:lumOff val="40000"/>
                </a:schemeClr>
              </a:solidFill>
              <a:latin typeface="Comic Sans MS" panose="030F0702030302020204" pitchFamily="66" charset="0"/>
            </a:endParaRPr>
          </a:p>
          <a:p>
            <a:pPr algn="ctr"/>
            <a:r>
              <a:rPr lang="en-CA" sz="2000" b="1" dirty="0">
                <a:solidFill>
                  <a:schemeClr val="bg1">
                    <a:lumMod val="95000"/>
                    <a:lumOff val="5000"/>
                  </a:schemeClr>
                </a:solidFill>
              </a:rPr>
              <a:t>Continue to next slide -</a:t>
            </a:r>
          </a:p>
        </p:txBody>
      </p:sp>
      <p:sp>
        <p:nvSpPr>
          <p:cNvPr id="40" name="Speech Bubble: Rectangle with Corners Rounded 39">
            <a:extLst>
              <a:ext uri="{FF2B5EF4-FFF2-40B4-BE49-F238E27FC236}">
                <a16:creationId xmlns:a16="http://schemas.microsoft.com/office/drawing/2014/main" xmlns="" id="{9B5C9918-F686-492D-A093-8FA4EB42D3C0}"/>
              </a:ext>
            </a:extLst>
          </p:cNvPr>
          <p:cNvSpPr/>
          <p:nvPr/>
        </p:nvSpPr>
        <p:spPr>
          <a:xfrm>
            <a:off x="4092559" y="2581835"/>
            <a:ext cx="978572" cy="318921"/>
          </a:xfrm>
          <a:prstGeom prst="wedgeRoundRectCallout">
            <a:avLst>
              <a:gd name="adj1" fmla="val 82664"/>
              <a:gd name="adj2" fmla="val 96926"/>
              <a:gd name="adj3" fmla="val 16667"/>
            </a:avLst>
          </a:prstGeom>
          <a:solidFill>
            <a:schemeClr val="accent4">
              <a:lumMod val="60000"/>
              <a:lumOff val="40000"/>
            </a:schemeClr>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err="1">
                <a:solidFill>
                  <a:schemeClr val="bg1"/>
                </a:solidFill>
              </a:rPr>
              <a:t>shakam</a:t>
            </a:r>
            <a:endParaRPr lang="en-CA" sz="1400" b="1" dirty="0">
              <a:solidFill>
                <a:schemeClr val="bg1"/>
              </a:solidFill>
            </a:endParaRPr>
          </a:p>
        </p:txBody>
      </p:sp>
      <p:sp>
        <p:nvSpPr>
          <p:cNvPr id="44" name="Rectangle 43">
            <a:extLst>
              <a:ext uri="{FF2B5EF4-FFF2-40B4-BE49-F238E27FC236}">
                <a16:creationId xmlns:a16="http://schemas.microsoft.com/office/drawing/2014/main" xmlns="" id="{6366BF15-8E90-4E14-8068-317F800CA23A}"/>
              </a:ext>
            </a:extLst>
          </p:cNvPr>
          <p:cNvSpPr/>
          <p:nvPr/>
        </p:nvSpPr>
        <p:spPr>
          <a:xfrm>
            <a:off x="1829717" y="4982071"/>
            <a:ext cx="659505" cy="161726"/>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accent6">
                    <a:lumMod val="75000"/>
                  </a:schemeClr>
                </a:solidFill>
              </a:rPr>
              <a:t>Sunset</a:t>
            </a:r>
            <a:endParaRPr lang="en-CA" sz="1200" b="1" u="sng" dirty="0">
              <a:solidFill>
                <a:srgbClr val="006699"/>
              </a:solidFill>
            </a:endParaRPr>
          </a:p>
        </p:txBody>
      </p:sp>
      <p:sp>
        <p:nvSpPr>
          <p:cNvPr id="46" name="Speech Bubble: Rectangle with Corners Rounded 45">
            <a:extLst>
              <a:ext uri="{FF2B5EF4-FFF2-40B4-BE49-F238E27FC236}">
                <a16:creationId xmlns:a16="http://schemas.microsoft.com/office/drawing/2014/main" xmlns="" id="{6DF1136A-1312-47A3-8C65-3CE41004DE2F}"/>
              </a:ext>
            </a:extLst>
          </p:cNvPr>
          <p:cNvSpPr/>
          <p:nvPr/>
        </p:nvSpPr>
        <p:spPr>
          <a:xfrm>
            <a:off x="85112" y="6005586"/>
            <a:ext cx="3120116" cy="710623"/>
          </a:xfrm>
          <a:prstGeom prst="wedgeRoundRectCallout">
            <a:avLst>
              <a:gd name="adj1" fmla="val 10226"/>
              <a:gd name="adj2" fmla="val -111237"/>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placed beside the </a:t>
            </a:r>
            <a:r>
              <a:rPr lang="en-CA" b="1" dirty="0">
                <a:solidFill>
                  <a:srgbClr val="0000FF"/>
                </a:solidFill>
              </a:rPr>
              <a:t>Ark of the Covenant</a:t>
            </a:r>
          </a:p>
        </p:txBody>
      </p:sp>
    </p:spTree>
    <p:extLst>
      <p:ext uri="{BB962C8B-B14F-4D97-AF65-F5344CB8AC3E}">
        <p14:creationId xmlns:p14="http://schemas.microsoft.com/office/powerpoint/2010/main" val="20879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ircle(in)">
                                      <p:cBhvr>
                                        <p:cTn id="13" dur="1250"/>
                                        <p:tgtEl>
                                          <p:spTgt spid="40"/>
                                        </p:tgtEl>
                                      </p:cBhvr>
                                    </p:animEffect>
                                  </p:childTnLst>
                                </p:cTn>
                              </p:par>
                              <p:par>
                                <p:cTn id="14" presetID="6" presetClass="entr" presetSubtype="16" fill="hold" grpId="0" nodeType="withEffect">
                                  <p:stCondLst>
                                    <p:cond delay="750"/>
                                  </p:stCondLst>
                                  <p:childTnLst>
                                    <p:set>
                                      <p:cBhvr>
                                        <p:cTn id="15" dur="1" fill="hold">
                                          <p:stCondLst>
                                            <p:cond delay="0"/>
                                          </p:stCondLst>
                                        </p:cTn>
                                        <p:tgtEl>
                                          <p:spTgt spid="45"/>
                                        </p:tgtEl>
                                        <p:attrNameLst>
                                          <p:attrName>style.visibility</p:attrName>
                                        </p:attrNameLst>
                                      </p:cBhvr>
                                      <p:to>
                                        <p:strVal val="visible"/>
                                      </p:to>
                                    </p:set>
                                    <p:animEffect transition="in" filter="circle(in)">
                                      <p:cBhvr>
                                        <p:cTn id="16" dur="125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par>
                                <p:cTn id="25" presetID="31" presetClass="entr" presetSubtype="0" fill="hold" grpId="0" nodeType="withEffect">
                                  <p:stCondLst>
                                    <p:cond delay="50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fltVal val="0"/>
                                          </p:val>
                                        </p:tav>
                                        <p:tav tm="100000">
                                          <p:val>
                                            <p:strVal val="#ppt_w"/>
                                          </p:val>
                                        </p:tav>
                                      </p:tavLst>
                                    </p:anim>
                                    <p:anim calcmode="lin" valueType="num">
                                      <p:cBhvr>
                                        <p:cTn id="28" dur="1000" fill="hold"/>
                                        <p:tgtEl>
                                          <p:spTgt spid="36"/>
                                        </p:tgtEl>
                                        <p:attrNameLst>
                                          <p:attrName>ppt_h</p:attrName>
                                        </p:attrNameLst>
                                      </p:cBhvr>
                                      <p:tavLst>
                                        <p:tav tm="0">
                                          <p:val>
                                            <p:fltVal val="0"/>
                                          </p:val>
                                        </p:tav>
                                        <p:tav tm="100000">
                                          <p:val>
                                            <p:strVal val="#ppt_h"/>
                                          </p:val>
                                        </p:tav>
                                      </p:tavLst>
                                    </p:anim>
                                    <p:anim calcmode="lin" valueType="num">
                                      <p:cBhvr>
                                        <p:cTn id="29" dur="1000" fill="hold"/>
                                        <p:tgtEl>
                                          <p:spTgt spid="36"/>
                                        </p:tgtEl>
                                        <p:attrNameLst>
                                          <p:attrName>style.rotation</p:attrName>
                                        </p:attrNameLst>
                                      </p:cBhvr>
                                      <p:tavLst>
                                        <p:tav tm="0">
                                          <p:val>
                                            <p:fltVal val="90"/>
                                          </p:val>
                                        </p:tav>
                                        <p:tav tm="100000">
                                          <p:val>
                                            <p:fltVal val="0"/>
                                          </p:val>
                                        </p:tav>
                                      </p:tavLst>
                                    </p:anim>
                                    <p:animEffect transition="in" filter="fade">
                                      <p:cBhvr>
                                        <p:cTn id="30" dur="1000"/>
                                        <p:tgtEl>
                                          <p:spTgt spid="36"/>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1000"/>
                                        <p:tgtEl>
                                          <p:spTgt spid="21"/>
                                        </p:tgtEl>
                                      </p:cBhvr>
                                    </p:animEffect>
                                  </p:childTnLst>
                                </p:cTn>
                              </p:par>
                            </p:childTnLst>
                          </p:cTn>
                        </p:par>
                        <p:par>
                          <p:cTn id="35" fill="hold">
                            <p:stCondLst>
                              <p:cond delay="2500"/>
                            </p:stCondLst>
                            <p:childTnLst>
                              <p:par>
                                <p:cTn id="36" presetID="8" presetClass="emph" presetSubtype="0" fill="hold" grpId="0" nodeType="afterEffect">
                                  <p:stCondLst>
                                    <p:cond delay="0"/>
                                  </p:stCondLst>
                                  <p:childTnLst>
                                    <p:animRot by="21600000">
                                      <p:cBhvr>
                                        <p:cTn id="37" dur="2000" fill="hold"/>
                                        <p:tgtEl>
                                          <p:spTgt spid="3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 calcmode="lin" valueType="num">
                                      <p:cBhvr>
                                        <p:cTn id="44" dur="1000" fill="hold"/>
                                        <p:tgtEl>
                                          <p:spTgt spid="28"/>
                                        </p:tgtEl>
                                        <p:attrNameLst>
                                          <p:attrName>style.rotation</p:attrName>
                                        </p:attrNameLst>
                                      </p:cBhvr>
                                      <p:tavLst>
                                        <p:tav tm="0">
                                          <p:val>
                                            <p:fltVal val="90"/>
                                          </p:val>
                                        </p:tav>
                                        <p:tav tm="100000">
                                          <p:val>
                                            <p:fltVal val="0"/>
                                          </p:val>
                                        </p:tav>
                                      </p:tavLst>
                                    </p:anim>
                                    <p:animEffect transition="in" filter="fade">
                                      <p:cBhvr>
                                        <p:cTn id="45" dur="1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up)">
                                      <p:cBhvr>
                                        <p:cTn id="50" dur="500"/>
                                        <p:tgtEl>
                                          <p:spTgt spid="3">
                                            <p:txEl>
                                              <p:pRg st="0" end="0"/>
                                            </p:txEl>
                                          </p:spTgt>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wipe(up)">
                                      <p:cBhvr>
                                        <p:cTn id="5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animBg="1"/>
      <p:bldP spid="28" grpId="0" animBg="1"/>
      <p:bldP spid="33" grpId="0" animBg="1"/>
      <p:bldP spid="45"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720750" y="5620185"/>
            <a:ext cx="535709" cy="402851"/>
          </a:xfrm>
        </p:spPr>
        <p:txBody>
          <a:bodyPr/>
          <a:lstStyle/>
          <a:p>
            <a:fld id="{D57F1E4F-1CFF-5643-939E-217C01CDF565}" type="slidenum">
              <a:rPr lang="en-US" sz="1200" smtClean="0">
                <a:solidFill>
                  <a:schemeClr val="bg1"/>
                </a:solidFill>
              </a:rPr>
              <a:pPr/>
              <a:t>59</a:t>
            </a:fld>
            <a:endParaRPr lang="en-US" sz="1200" dirty="0">
              <a:solidFill>
                <a:schemeClr val="bg1"/>
              </a:solidFill>
            </a:endParaRPr>
          </a:p>
        </p:txBody>
      </p:sp>
      <p:sp>
        <p:nvSpPr>
          <p:cNvPr id="13" name="Rectangle: Rounded Corners 12">
            <a:extLst>
              <a:ext uri="{FF2B5EF4-FFF2-40B4-BE49-F238E27FC236}">
                <a16:creationId xmlns:a16="http://schemas.microsoft.com/office/drawing/2014/main" xmlns="" id="{55440279-F793-42AE-A05E-129DA091F466}"/>
              </a:ext>
            </a:extLst>
          </p:cNvPr>
          <p:cNvSpPr/>
          <p:nvPr/>
        </p:nvSpPr>
        <p:spPr>
          <a:xfrm>
            <a:off x="1925046" y="301844"/>
            <a:ext cx="9544711" cy="718712"/>
          </a:xfrm>
          <a:prstGeom prst="roundRect">
            <a:avLst>
              <a:gd name="adj" fmla="val 50000"/>
            </a:avLst>
          </a:prstGeom>
          <a:solidFill>
            <a:schemeClr val="accent6">
              <a:lumMod val="40000"/>
              <a:lumOff val="60000"/>
            </a:schemeClr>
          </a:solidFill>
          <a:ln w="38100">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rgbClr val="0000FF"/>
                </a:solidFill>
                <a:effectLst>
                  <a:glow rad="76200">
                    <a:schemeClr val="accent6">
                      <a:lumMod val="40000"/>
                      <a:lumOff val="60000"/>
                    </a:schemeClr>
                  </a:glow>
                </a:effectLst>
              </a:rPr>
              <a:t>Yahuah </a:t>
            </a:r>
            <a:r>
              <a:rPr lang="en-CA" sz="3600" b="1" u="sng" dirty="0">
                <a:solidFill>
                  <a:srgbClr val="0000FF"/>
                </a:solidFill>
                <a:effectLst>
                  <a:glow rad="76200">
                    <a:srgbClr val="FFFF00"/>
                  </a:glow>
                </a:effectLst>
                <a:latin typeface="Cooper Black" panose="0208090404030B020404" pitchFamily="18" charset="0"/>
              </a:rPr>
              <a:t>SHATTERS</a:t>
            </a:r>
            <a:r>
              <a:rPr lang="en-CA" sz="2800" b="1" dirty="0">
                <a:solidFill>
                  <a:srgbClr val="0000FF"/>
                </a:solidFill>
                <a:effectLst>
                  <a:glow rad="76200">
                    <a:schemeClr val="accent6">
                      <a:lumMod val="40000"/>
                      <a:lumOff val="60000"/>
                    </a:schemeClr>
                  </a:glow>
                </a:effectLst>
              </a:rPr>
              <a:t> </a:t>
            </a:r>
            <a:r>
              <a:rPr lang="en-CA" sz="2800" b="1" dirty="0">
                <a:solidFill>
                  <a:schemeClr val="bg1"/>
                </a:solidFill>
                <a:effectLst>
                  <a:glow rad="76200">
                    <a:schemeClr val="accent6">
                      <a:lumMod val="40000"/>
                      <a:lumOff val="60000"/>
                    </a:schemeClr>
                  </a:glow>
                </a:effectLst>
              </a:rPr>
              <a:t>the authority of paganism!</a:t>
            </a:r>
            <a:endParaRPr lang="en-CA" sz="2800" dirty="0">
              <a:solidFill>
                <a:schemeClr val="bg1"/>
              </a:solidFill>
            </a:endParaRPr>
          </a:p>
        </p:txBody>
      </p:sp>
      <p:sp>
        <p:nvSpPr>
          <p:cNvPr id="17" name="Oval 16">
            <a:extLst>
              <a:ext uri="{FF2B5EF4-FFF2-40B4-BE49-F238E27FC236}">
                <a16:creationId xmlns:a16="http://schemas.microsoft.com/office/drawing/2014/main" xmlns="" id="{C230D658-9717-4728-A5B8-929601F14242}"/>
              </a:ext>
            </a:extLst>
          </p:cNvPr>
          <p:cNvSpPr/>
          <p:nvPr/>
        </p:nvSpPr>
        <p:spPr>
          <a:xfrm>
            <a:off x="1774951" y="4112535"/>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#1</a:t>
            </a:r>
          </a:p>
        </p:txBody>
      </p:sp>
      <p:sp>
        <p:nvSpPr>
          <p:cNvPr id="25" name="Rectangle: Rounded Corners 24">
            <a:extLst>
              <a:ext uri="{FF2B5EF4-FFF2-40B4-BE49-F238E27FC236}">
                <a16:creationId xmlns:a16="http://schemas.microsoft.com/office/drawing/2014/main" xmlns="" id="{D3624668-E412-4747-B3DC-31BBB7FF78FE}"/>
              </a:ext>
            </a:extLst>
          </p:cNvPr>
          <p:cNvSpPr/>
          <p:nvPr/>
        </p:nvSpPr>
        <p:spPr>
          <a:xfrm>
            <a:off x="2224718" y="4524108"/>
            <a:ext cx="1282845"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24 hours</a:t>
            </a:r>
          </a:p>
        </p:txBody>
      </p:sp>
      <p:sp>
        <p:nvSpPr>
          <p:cNvPr id="14" name="Rectangle: Rounded Corners 13">
            <a:extLst>
              <a:ext uri="{FF2B5EF4-FFF2-40B4-BE49-F238E27FC236}">
                <a16:creationId xmlns:a16="http://schemas.microsoft.com/office/drawing/2014/main" xmlns="" id="{E3780697-1FDE-441B-A192-E4F70238CC34}"/>
              </a:ext>
            </a:extLst>
          </p:cNvPr>
          <p:cNvSpPr/>
          <p:nvPr/>
        </p:nvSpPr>
        <p:spPr>
          <a:xfrm>
            <a:off x="158784" y="264112"/>
            <a:ext cx="1254000" cy="939509"/>
          </a:xfrm>
          <a:prstGeom prst="roundRect">
            <a:avLst>
              <a:gd name="adj" fmla="val 50000"/>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00FF"/>
                </a:solidFill>
                <a:effectLst>
                  <a:glow rad="228600">
                    <a:schemeClr val="accent6">
                      <a:satMod val="175000"/>
                      <a:alpha val="40000"/>
                    </a:schemeClr>
                  </a:glow>
                </a:effectLst>
              </a:rPr>
              <a:t>Boqer Design  </a:t>
            </a:r>
            <a:r>
              <a:rPr lang="en-CA" b="1" dirty="0">
                <a:solidFill>
                  <a:srgbClr val="0000FF"/>
                </a:solidFill>
                <a:effectLst>
                  <a:glow rad="228600">
                    <a:srgbClr val="00CC00">
                      <a:alpha val="40000"/>
                    </a:srgbClr>
                  </a:glow>
                </a:effectLst>
              </a:rPr>
              <a:t>#4</a:t>
            </a:r>
            <a:endParaRPr lang="en-CA" b="1" u="sng" dirty="0">
              <a:solidFill>
                <a:srgbClr val="FF00FF"/>
              </a:solidFill>
              <a:effectLst>
                <a:glow rad="228600">
                  <a:srgbClr val="00CC00">
                    <a:alpha val="40000"/>
                  </a:srgbClr>
                </a:glow>
              </a:effectLst>
            </a:endParaRPr>
          </a:p>
        </p:txBody>
      </p:sp>
      <p:cxnSp>
        <p:nvCxnSpPr>
          <p:cNvPr id="9" name="Straight Connector 8">
            <a:extLst>
              <a:ext uri="{FF2B5EF4-FFF2-40B4-BE49-F238E27FC236}">
                <a16:creationId xmlns:a16="http://schemas.microsoft.com/office/drawing/2014/main" xmlns="" id="{C2579142-1F50-4121-A247-DA6D6990D225}"/>
              </a:ext>
            </a:extLst>
          </p:cNvPr>
          <p:cNvCxnSpPr>
            <a:cxnSpLocks/>
          </p:cNvCxnSpPr>
          <p:nvPr/>
        </p:nvCxnSpPr>
        <p:spPr>
          <a:xfrm flipV="1">
            <a:off x="176403" y="4407469"/>
            <a:ext cx="0" cy="1438917"/>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xmlns="" id="{BCDC34EA-A9EA-48D8-9D55-532AD4D59296}"/>
              </a:ext>
            </a:extLst>
          </p:cNvPr>
          <p:cNvSpPr/>
          <p:nvPr/>
        </p:nvSpPr>
        <p:spPr>
          <a:xfrm rot="5400000" flipH="1">
            <a:off x="1883774" y="2985509"/>
            <a:ext cx="461044" cy="3849528"/>
          </a:xfrm>
          <a:prstGeom prst="rightBrace">
            <a:avLst>
              <a:gd name="adj1" fmla="val 79795"/>
              <a:gd name="adj2" fmla="val 49020"/>
            </a:avLst>
          </a:prstGeom>
          <a:solidFill>
            <a:schemeClr val="bg2">
              <a:lumMod val="50000"/>
              <a:lumOff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0" name="Right Brace 29">
            <a:extLst>
              <a:ext uri="{FF2B5EF4-FFF2-40B4-BE49-F238E27FC236}">
                <a16:creationId xmlns:a16="http://schemas.microsoft.com/office/drawing/2014/main" xmlns="" id="{8A3C1F6F-EB4B-445D-BA77-8C4EF3258864}"/>
              </a:ext>
            </a:extLst>
          </p:cNvPr>
          <p:cNvSpPr/>
          <p:nvPr/>
        </p:nvSpPr>
        <p:spPr>
          <a:xfrm rot="5400000" flipH="1">
            <a:off x="5792828" y="2983178"/>
            <a:ext cx="457960" cy="3857269"/>
          </a:xfrm>
          <a:prstGeom prst="rightBrace">
            <a:avLst>
              <a:gd name="adj1" fmla="val 79795"/>
              <a:gd name="adj2" fmla="val 50000"/>
            </a:avLst>
          </a:prstGeom>
          <a:solidFill>
            <a:schemeClr val="accent1">
              <a:lumMod val="50000"/>
            </a:schemeClr>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Oval 30">
            <a:extLst>
              <a:ext uri="{FF2B5EF4-FFF2-40B4-BE49-F238E27FC236}">
                <a16:creationId xmlns:a16="http://schemas.microsoft.com/office/drawing/2014/main" xmlns="" id="{2631AACC-3D78-411E-A624-2A79764FEE5A}"/>
              </a:ext>
            </a:extLst>
          </p:cNvPr>
          <p:cNvSpPr/>
          <p:nvPr/>
        </p:nvSpPr>
        <p:spPr>
          <a:xfrm>
            <a:off x="5621321" y="4112534"/>
            <a:ext cx="753835" cy="461047"/>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#2</a:t>
            </a:r>
          </a:p>
        </p:txBody>
      </p:sp>
      <p:sp>
        <p:nvSpPr>
          <p:cNvPr id="35" name="Rectangle: Rounded Corners 34">
            <a:extLst>
              <a:ext uri="{FF2B5EF4-FFF2-40B4-BE49-F238E27FC236}">
                <a16:creationId xmlns:a16="http://schemas.microsoft.com/office/drawing/2014/main" xmlns="" id="{3412EC84-F6E8-4733-B81E-DE31CBA8E090}"/>
              </a:ext>
            </a:extLst>
          </p:cNvPr>
          <p:cNvSpPr/>
          <p:nvPr/>
        </p:nvSpPr>
        <p:spPr>
          <a:xfrm>
            <a:off x="342553" y="1482636"/>
            <a:ext cx="11767463" cy="2015577"/>
          </a:xfrm>
          <a:prstGeom prst="roundRect">
            <a:avLst/>
          </a:prstGeom>
          <a:solidFill>
            <a:schemeClr val="accent3">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r>
              <a:rPr lang="en-US" sz="2800" b="1" dirty="0">
                <a:ln>
                  <a:solidFill>
                    <a:srgbClr val="BF07C3"/>
                  </a:solidFill>
                </a:ln>
                <a:solidFill>
                  <a:srgbClr val="FF9933"/>
                </a:solidFill>
                <a:latin typeface="Georgia" panose="02040502050405020303" pitchFamily="18" charset="0"/>
              </a:rPr>
              <a:t>  </a:t>
            </a:r>
            <a:r>
              <a:rPr lang="en-US" sz="2800" dirty="0">
                <a:solidFill>
                  <a:srgbClr val="0000FF"/>
                </a:solidFill>
                <a:effectLst>
                  <a:glow rad="292100">
                    <a:srgbClr val="FF9933"/>
                  </a:glow>
                </a:effectLst>
                <a:latin typeface="Cooper Black" panose="0208090404030B020404" pitchFamily="18" charset="0"/>
              </a:rPr>
              <a:t>MORNING,</a:t>
            </a:r>
            <a:r>
              <a:rPr lang="en-US" sz="2800" b="1" u="sng" dirty="0">
                <a:ln>
                  <a:solidFill>
                    <a:srgbClr val="BF07C3"/>
                  </a:solidFill>
                </a:ln>
                <a:solidFill>
                  <a:srgbClr val="FF9933"/>
                </a:solidFill>
                <a:latin typeface="Georgia" panose="02040502050405020303" pitchFamily="18" charset="0"/>
              </a:rPr>
              <a:t/>
            </a:r>
            <a:br>
              <a:rPr lang="en-US" sz="2800" b="1" u="sng" dirty="0">
                <a:ln>
                  <a:solidFill>
                    <a:srgbClr val="BF07C3"/>
                  </a:solidFill>
                </a:ln>
                <a:solidFill>
                  <a:srgbClr val="FF9933"/>
                </a:solidFill>
                <a:latin typeface="Georgia" panose="02040502050405020303" pitchFamily="18" charset="0"/>
              </a:rPr>
            </a:br>
            <a:r>
              <a:rPr lang="en-US" sz="2800" b="1" dirty="0">
                <a:ln>
                  <a:solidFill>
                    <a:srgbClr val="BF07C3"/>
                  </a:solidFill>
                </a:ln>
                <a:solidFill>
                  <a:srgbClr val="FF9933"/>
                </a:solidFill>
                <a:latin typeface="Georgia" panose="02040502050405020303" pitchFamily="18" charset="0"/>
              </a:rPr>
              <a:t>	</a:t>
            </a:r>
            <a:r>
              <a:rPr lang="en-US" sz="2800" dirty="0">
                <a:solidFill>
                  <a:schemeClr val="bg1"/>
                </a:solidFill>
                <a:latin typeface="Georgia" panose="02040502050405020303" pitchFamily="18" charset="0"/>
              </a:rPr>
              <a:t>and saw </a:t>
            </a:r>
            <a:r>
              <a:rPr lang="en-US" sz="2800" dirty="0" err="1">
                <a:solidFill>
                  <a:schemeClr val="bg1"/>
                </a:solidFill>
                <a:latin typeface="Georgia" panose="02040502050405020303" pitchFamily="18" charset="0"/>
              </a:rPr>
              <a:t>Da</a:t>
            </a:r>
            <a:r>
              <a:rPr lang="en-US" sz="2800" dirty="0" err="1">
                <a:solidFill>
                  <a:schemeClr val="bg1"/>
                </a:solidFill>
                <a:latin typeface="TITUS Cyberbit Basic" panose="02020603050405020304" pitchFamily="18" charset="0"/>
              </a:rPr>
              <a:t>ḡ</a:t>
            </a:r>
            <a:r>
              <a:rPr lang="en-US" sz="2800" dirty="0" err="1">
                <a:solidFill>
                  <a:schemeClr val="bg1"/>
                </a:solidFill>
                <a:latin typeface="Georgia" panose="02040502050405020303" pitchFamily="18" charset="0"/>
              </a:rPr>
              <a:t>on</a:t>
            </a:r>
            <a:r>
              <a:rPr lang="en-US" sz="2800" dirty="0">
                <a:solidFill>
                  <a:schemeClr val="bg1"/>
                </a:solidFill>
                <a:latin typeface="Georgia" panose="02040502050405020303" pitchFamily="18" charset="0"/>
              </a:rPr>
              <a:t> </a:t>
            </a:r>
            <a:r>
              <a:rPr lang="en-US" sz="2800" dirty="0">
                <a:solidFill>
                  <a:schemeClr val="bg1"/>
                </a:solidFill>
                <a:effectLst>
                  <a:glow rad="127000">
                    <a:srgbClr val="00FF00"/>
                  </a:glow>
                </a:effectLst>
                <a:latin typeface="Georgia" panose="02040502050405020303" pitchFamily="18" charset="0"/>
              </a:rPr>
              <a:t>fallen on its face to the ground </a:t>
            </a:r>
            <a:r>
              <a:rPr lang="en-US" sz="2800" dirty="0">
                <a:solidFill>
                  <a:schemeClr val="bg1"/>
                </a:solidFill>
                <a:latin typeface="Georgia" panose="02040502050405020303" pitchFamily="18" charset="0"/>
              </a:rPr>
              <a:t>before the    ark of </a:t>
            </a:r>
            <a:r>
              <a:rPr lang="he-IL" sz="2800" dirty="0">
                <a:solidFill>
                  <a:srgbClr val="0000FF"/>
                </a:solidFill>
                <a:latin typeface="Arial" panose="020B0604020202020204" pitchFamily="34" charset="0"/>
              </a:rPr>
              <a:t>יהוה</a:t>
            </a:r>
            <a:r>
              <a:rPr lang="en-US" sz="2800" dirty="0">
                <a:solidFill>
                  <a:srgbClr val="0000FF"/>
                </a:solidFill>
                <a:latin typeface="Georgia" panose="02040502050405020303" pitchFamily="18" charset="0"/>
              </a:rPr>
              <a:t>   	[Yahuah],</a:t>
            </a:r>
            <a:r>
              <a:rPr lang="en-US" sz="2800" dirty="0">
                <a:solidFill>
                  <a:schemeClr val="bg1"/>
                </a:solidFill>
                <a:latin typeface="Georgia" panose="02040502050405020303" pitchFamily="18" charset="0"/>
              </a:rPr>
              <a:t> and the </a:t>
            </a:r>
            <a:r>
              <a:rPr lang="en-US" sz="2800" b="1" dirty="0">
                <a:ln>
                  <a:solidFill>
                    <a:srgbClr val="FFFF00"/>
                  </a:solidFill>
                </a:ln>
                <a:solidFill>
                  <a:schemeClr val="bg1"/>
                </a:solidFill>
                <a:effectLst>
                  <a:glow rad="127000">
                    <a:srgbClr val="006699"/>
                  </a:glow>
                </a:effectLst>
                <a:latin typeface="Georgia" panose="02040502050405020303" pitchFamily="18" charset="0"/>
              </a:rPr>
              <a:t>head</a:t>
            </a:r>
            <a:r>
              <a:rPr lang="en-US" sz="2800" dirty="0">
                <a:solidFill>
                  <a:schemeClr val="bg1"/>
                </a:solidFill>
                <a:latin typeface="Georgia" panose="02040502050405020303" pitchFamily="18" charset="0"/>
              </a:rPr>
              <a:t> of </a:t>
            </a:r>
            <a:r>
              <a:rPr lang="en-US" sz="2800" dirty="0" err="1">
                <a:solidFill>
                  <a:schemeClr val="bg1"/>
                </a:solidFill>
                <a:latin typeface="Georgia" panose="02040502050405020303" pitchFamily="18" charset="0"/>
              </a:rPr>
              <a:t>Da</a:t>
            </a:r>
            <a:r>
              <a:rPr lang="en-US" sz="2800" dirty="0" err="1">
                <a:solidFill>
                  <a:schemeClr val="bg1"/>
                </a:solidFill>
                <a:latin typeface="TITUS Cyberbit Basic" panose="02020603050405020304" pitchFamily="18" charset="0"/>
              </a:rPr>
              <a:t>ḡ</a:t>
            </a:r>
            <a:r>
              <a:rPr lang="en-US" sz="2800" dirty="0" err="1">
                <a:solidFill>
                  <a:schemeClr val="bg1"/>
                </a:solidFill>
                <a:latin typeface="Georgia" panose="02040502050405020303" pitchFamily="18" charset="0"/>
              </a:rPr>
              <a:t>on</a:t>
            </a:r>
            <a:r>
              <a:rPr lang="en-US" sz="2800" dirty="0">
                <a:solidFill>
                  <a:schemeClr val="bg1"/>
                </a:solidFill>
                <a:latin typeface="Georgia" panose="02040502050405020303" pitchFamily="18" charset="0"/>
              </a:rPr>
              <a:t> and </a:t>
            </a:r>
            <a:r>
              <a:rPr lang="en-US" sz="2800" b="1" dirty="0">
                <a:solidFill>
                  <a:schemeClr val="bg1"/>
                </a:solidFill>
                <a:effectLst>
                  <a:glow rad="127000">
                    <a:srgbClr val="FF6600"/>
                  </a:glow>
                </a:effectLst>
                <a:latin typeface="Georgia" panose="02040502050405020303" pitchFamily="18" charset="0"/>
              </a:rPr>
              <a:t>both the palms     of its 	hands cut off, </a:t>
            </a:r>
            <a:r>
              <a:rPr lang="en-US" sz="2800" b="1" dirty="0">
                <a:ln>
                  <a:solidFill>
                    <a:schemeClr val="bg1"/>
                  </a:solidFill>
                </a:ln>
                <a:solidFill>
                  <a:srgbClr val="00B050"/>
                </a:solidFill>
                <a:effectLst>
                  <a:glow rad="127000">
                    <a:srgbClr val="FF6600"/>
                  </a:glow>
                </a:effectLst>
                <a:latin typeface="Georgia" panose="02040502050405020303" pitchFamily="18" charset="0"/>
              </a:rPr>
              <a:t>on the threshold,</a:t>
            </a:r>
            <a:r>
              <a:rPr lang="en-US" sz="2800" dirty="0">
                <a:ln>
                  <a:solidFill>
                    <a:schemeClr val="bg1"/>
                  </a:solidFill>
                </a:ln>
                <a:solidFill>
                  <a:srgbClr val="00B050"/>
                </a:solidFill>
                <a:latin typeface="Georgia" panose="02040502050405020303" pitchFamily="18" charset="0"/>
              </a:rPr>
              <a:t> </a:t>
            </a:r>
            <a:r>
              <a:rPr lang="en-US" sz="2800" dirty="0">
                <a:solidFill>
                  <a:schemeClr val="bg1"/>
                </a:solidFill>
                <a:latin typeface="Georgia" panose="02040502050405020303" pitchFamily="18" charset="0"/>
              </a:rPr>
              <a:t>only </a:t>
            </a:r>
            <a:r>
              <a:rPr lang="en-US" sz="2800" dirty="0" err="1">
                <a:solidFill>
                  <a:schemeClr val="bg1"/>
                </a:solidFill>
                <a:latin typeface="Georgia" panose="02040502050405020303" pitchFamily="18" charset="0"/>
              </a:rPr>
              <a:t>Da</a:t>
            </a:r>
            <a:r>
              <a:rPr lang="en-US" sz="2800" dirty="0" err="1">
                <a:solidFill>
                  <a:schemeClr val="bg1"/>
                </a:solidFill>
                <a:latin typeface="TITUS Cyberbit Basic" panose="02020603050405020304" pitchFamily="18" charset="0"/>
              </a:rPr>
              <a:t>ḡ</a:t>
            </a:r>
            <a:r>
              <a:rPr lang="en-US" sz="2800" dirty="0" err="1">
                <a:solidFill>
                  <a:schemeClr val="bg1"/>
                </a:solidFill>
                <a:latin typeface="Georgia" panose="02040502050405020303" pitchFamily="18" charset="0"/>
              </a:rPr>
              <a:t>on</a:t>
            </a:r>
            <a:r>
              <a:rPr lang="en-US" sz="2800" dirty="0">
                <a:solidFill>
                  <a:schemeClr val="bg1"/>
                </a:solidFill>
                <a:latin typeface="Georgia" panose="02040502050405020303" pitchFamily="18" charset="0"/>
              </a:rPr>
              <a:t> itself     </a:t>
            </a:r>
            <a:r>
              <a:rPr lang="en-US" dirty="0">
                <a:solidFill>
                  <a:schemeClr val="bg1"/>
                </a:solidFill>
                <a:latin typeface="Georgia" panose="02040502050405020303" pitchFamily="18" charset="0"/>
              </a:rPr>
              <a:t> </a:t>
            </a:r>
            <a:r>
              <a:rPr lang="en-US" sz="2800" dirty="0">
                <a:solidFill>
                  <a:schemeClr val="bg1"/>
                </a:solidFill>
                <a:latin typeface="Georgia" panose="02040502050405020303" pitchFamily="18" charset="0"/>
              </a:rPr>
              <a:t>was left of it.</a:t>
            </a:r>
          </a:p>
        </p:txBody>
      </p:sp>
      <p:sp>
        <p:nvSpPr>
          <p:cNvPr id="16" name="Rectangle 15">
            <a:extLst>
              <a:ext uri="{FF2B5EF4-FFF2-40B4-BE49-F238E27FC236}">
                <a16:creationId xmlns:a16="http://schemas.microsoft.com/office/drawing/2014/main" xmlns="" id="{1DF34B78-C886-4363-A3D2-B2CE167535DB}"/>
              </a:ext>
            </a:extLst>
          </p:cNvPr>
          <p:cNvSpPr/>
          <p:nvPr/>
        </p:nvSpPr>
        <p:spPr>
          <a:xfrm>
            <a:off x="60169" y="3775498"/>
            <a:ext cx="965099" cy="9395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err="1">
                <a:solidFill>
                  <a:srgbClr val="BF07C3"/>
                </a:solidFill>
                <a:effectLst>
                  <a:glow rad="127000">
                    <a:srgbClr val="FFFF00"/>
                  </a:glow>
                </a:effectLst>
              </a:rPr>
              <a:t>Boqer,Dawn</a:t>
            </a:r>
            <a:r>
              <a:rPr lang="en-CA" b="1" dirty="0">
                <a:solidFill>
                  <a:schemeClr val="accent6">
                    <a:lumMod val="75000"/>
                  </a:schemeClr>
                </a:solidFill>
              </a:rPr>
              <a:t> </a:t>
            </a:r>
            <a:br>
              <a:rPr lang="en-CA" b="1" dirty="0">
                <a:solidFill>
                  <a:schemeClr val="accent6">
                    <a:lumMod val="75000"/>
                  </a:schemeClr>
                </a:solidFill>
              </a:rPr>
            </a:br>
            <a:r>
              <a:rPr lang="en-CA" b="1" u="sng" dirty="0">
                <a:solidFill>
                  <a:schemeClr val="accent1">
                    <a:lumMod val="60000"/>
                    <a:lumOff val="40000"/>
                  </a:schemeClr>
                </a:solidFill>
              </a:rPr>
              <a:t>A</a:t>
            </a:r>
          </a:p>
        </p:txBody>
      </p:sp>
      <p:graphicFrame>
        <p:nvGraphicFramePr>
          <p:cNvPr id="8" name="Table 7">
            <a:extLst>
              <a:ext uri="{FF2B5EF4-FFF2-40B4-BE49-F238E27FC236}">
                <a16:creationId xmlns:a16="http://schemas.microsoft.com/office/drawing/2014/main" xmlns="" id="{248BF372-162D-45C2-9EBD-FCB6158DA000}"/>
              </a:ext>
            </a:extLst>
          </p:cNvPr>
          <p:cNvGraphicFramePr>
            <a:graphicFrameLocks noGrp="1"/>
          </p:cNvGraphicFramePr>
          <p:nvPr/>
        </p:nvGraphicFramePr>
        <p:xfrm>
          <a:off x="212263" y="5134355"/>
          <a:ext cx="11767464" cy="728217"/>
        </p:xfrm>
        <a:graphic>
          <a:graphicData uri="http://schemas.openxmlformats.org/drawingml/2006/table">
            <a:tbl>
              <a:tblPr firstRow="1" bandRow="1">
                <a:tableStyleId>{5C22544A-7EE6-4342-B048-85BDC9FD1C3A}</a:tableStyleId>
              </a:tblPr>
              <a:tblGrid>
                <a:gridCol w="1961244">
                  <a:extLst>
                    <a:ext uri="{9D8B030D-6E8A-4147-A177-3AD203B41FA5}">
                      <a16:colId xmlns:a16="http://schemas.microsoft.com/office/drawing/2014/main" xmlns="" val="3149950108"/>
                    </a:ext>
                  </a:extLst>
                </a:gridCol>
                <a:gridCol w="1961244">
                  <a:extLst>
                    <a:ext uri="{9D8B030D-6E8A-4147-A177-3AD203B41FA5}">
                      <a16:colId xmlns:a16="http://schemas.microsoft.com/office/drawing/2014/main" xmlns="" val="316897071"/>
                    </a:ext>
                  </a:extLst>
                </a:gridCol>
                <a:gridCol w="1961244">
                  <a:extLst>
                    <a:ext uri="{9D8B030D-6E8A-4147-A177-3AD203B41FA5}">
                      <a16:colId xmlns:a16="http://schemas.microsoft.com/office/drawing/2014/main" xmlns="" val="2722386748"/>
                    </a:ext>
                  </a:extLst>
                </a:gridCol>
                <a:gridCol w="1961244">
                  <a:extLst>
                    <a:ext uri="{9D8B030D-6E8A-4147-A177-3AD203B41FA5}">
                      <a16:colId xmlns:a16="http://schemas.microsoft.com/office/drawing/2014/main" xmlns="" val="2836462768"/>
                    </a:ext>
                  </a:extLst>
                </a:gridCol>
                <a:gridCol w="1961244">
                  <a:extLst>
                    <a:ext uri="{9D8B030D-6E8A-4147-A177-3AD203B41FA5}">
                      <a16:colId xmlns:a16="http://schemas.microsoft.com/office/drawing/2014/main" xmlns="" val="3301780130"/>
                    </a:ext>
                  </a:extLst>
                </a:gridCol>
                <a:gridCol w="1961244">
                  <a:extLst>
                    <a:ext uri="{9D8B030D-6E8A-4147-A177-3AD203B41FA5}">
                      <a16:colId xmlns:a16="http://schemas.microsoft.com/office/drawing/2014/main" xmlns="" val="3194370090"/>
                    </a:ext>
                  </a:extLst>
                </a:gridCol>
              </a:tblGrid>
              <a:tr h="7282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FF"/>
                          </a:solidFill>
                          <a:effectLst/>
                          <a:uLnTx/>
                          <a:uFillTx/>
                          <a:latin typeface="+mn-lt"/>
                          <a:ea typeface="+mn-ea"/>
                          <a:cs typeface="+mn-cs"/>
                        </a:rPr>
                        <a:t>Light Season</a:t>
                      </a:r>
                      <a:r>
                        <a:rPr kumimoji="0" lang="en-CA" sz="1800" b="1" i="0" u="none" strike="noStrike" kern="1200" cap="none" spc="0" normalizeH="0" baseline="0" noProof="0" dirty="0">
                          <a:ln>
                            <a:noFill/>
                          </a:ln>
                          <a:solidFill>
                            <a:prstClr val="black"/>
                          </a:solidFill>
                          <a:effectLst/>
                          <a:uLnTx/>
                          <a:uFillTx/>
                          <a:latin typeface="+mn-lt"/>
                          <a:ea typeface="+mn-ea"/>
                          <a:cs typeface="+mn-cs"/>
                        </a:rPr>
                        <a:t> </a:t>
                      </a:r>
                      <a:br>
                        <a:rPr kumimoji="0" lang="en-CA" sz="1800" b="1" i="0" u="none" strike="noStrike" kern="1200" cap="none" spc="0" normalizeH="0" baseline="0" noProof="0" dirty="0">
                          <a:ln>
                            <a:noFill/>
                          </a:ln>
                          <a:solidFill>
                            <a:prstClr val="black"/>
                          </a:solidFill>
                          <a:effectLst/>
                          <a:uLnTx/>
                          <a:uFillTx/>
                          <a:latin typeface="+mn-lt"/>
                          <a:ea typeface="+mn-ea"/>
                          <a:cs typeface="+mn-cs"/>
                        </a:rPr>
                      </a:br>
                      <a:r>
                        <a:rPr kumimoji="0" lang="en-CA" sz="1800" b="1" i="0" u="none" strike="noStrike" kern="1200" cap="none" spc="0" normalizeH="0" baseline="0" noProof="0" dirty="0">
                          <a:ln>
                            <a:noFill/>
                          </a:ln>
                          <a:solidFill>
                            <a:prstClr val="black"/>
                          </a:solidFill>
                          <a:effectLst/>
                          <a:uLnTx/>
                          <a:uFillTx/>
                          <a:latin typeface="+mn-lt"/>
                          <a:ea typeface="+mn-ea"/>
                          <a:cs typeface="+mn-cs"/>
                        </a:rPr>
                        <a:t>of </a:t>
                      </a:r>
                      <a:r>
                        <a:rPr kumimoji="0" lang="en-CA" sz="1800" b="1" i="0" u="sng" strike="noStrike" kern="1200" cap="none" spc="0" normalizeH="0" baseline="0" noProof="0" dirty="0">
                          <a:ln>
                            <a:noFill/>
                          </a:ln>
                          <a:solidFill>
                            <a:prstClr val="black"/>
                          </a:solidFill>
                          <a:effectLst/>
                          <a:uLnTx/>
                          <a:uFillTx/>
                          <a:latin typeface="+mn-lt"/>
                          <a:ea typeface="+mn-ea"/>
                          <a:cs typeface="+mn-cs"/>
                        </a:rPr>
                        <a:t>2</a:t>
                      </a:r>
                      <a:r>
                        <a:rPr kumimoji="0" lang="en-CA" sz="1800" b="1" i="0" u="sng" strike="noStrike" kern="1200" cap="none" spc="0" normalizeH="0" baseline="30000" noProof="0" dirty="0">
                          <a:ln>
                            <a:noFill/>
                          </a:ln>
                          <a:solidFill>
                            <a:prstClr val="black"/>
                          </a:solidFill>
                          <a:effectLst/>
                          <a:uLnTx/>
                          <a:uFillTx/>
                          <a:latin typeface="+mn-lt"/>
                          <a:ea typeface="+mn-ea"/>
                          <a:cs typeface="+mn-cs"/>
                        </a:rPr>
                        <a:t>nd</a:t>
                      </a:r>
                      <a:r>
                        <a:rPr kumimoji="0" lang="en-CA" sz="1800" b="1" i="0" u="none" strike="noStrike" kern="1200" cap="none" spc="0" normalizeH="0" baseline="0" noProof="0" dirty="0">
                          <a:ln>
                            <a:noFill/>
                          </a:ln>
                          <a:solidFill>
                            <a:prstClr val="black"/>
                          </a:solidFill>
                          <a:effectLst/>
                          <a:uLnTx/>
                          <a:uFillTx/>
                          <a:latin typeface="+mn-lt"/>
                          <a:ea typeface="+mn-ea"/>
                          <a:cs typeface="+mn-cs"/>
                        </a:rPr>
                        <a:t> Battle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tc>
                  <a:txBody>
                    <a:bodyPr/>
                    <a:lstStyle/>
                    <a:p>
                      <a:pPr algn="ctr"/>
                      <a:r>
                        <a:rPr kumimoji="0" lang="en-CA" sz="1800" b="1" i="0" u="none" strike="noStrike" kern="1200" cap="none" spc="0" normalizeH="0" baseline="0" noProof="0" dirty="0">
                          <a:ln>
                            <a:noFill/>
                          </a:ln>
                          <a:solidFill>
                            <a:prstClr val="black"/>
                          </a:solidFill>
                          <a:effectLst/>
                          <a:uLnTx/>
                          <a:uFillTx/>
                          <a:latin typeface="+mn-lt"/>
                          <a:ea typeface="+mn-ea"/>
                          <a:cs typeface="+mn-cs"/>
                        </a:rPr>
                        <a:t>Dagon pays </a:t>
                      </a:r>
                      <a:r>
                        <a:rPr kumimoji="0" lang="en-CA" sz="1800" b="1" i="0" u="none" strike="noStrike" kern="1200" cap="none" spc="0" normalizeH="0" baseline="0" noProof="0" dirty="0">
                          <a:ln>
                            <a:noFill/>
                          </a:ln>
                          <a:solidFill>
                            <a:srgbClr val="0000FF"/>
                          </a:solidFill>
                          <a:effectLst/>
                          <a:uLnTx/>
                          <a:uFillTx/>
                          <a:latin typeface="+mn-lt"/>
                          <a:ea typeface="+mn-ea"/>
                          <a:cs typeface="+mn-cs"/>
                        </a:rPr>
                        <a:t>obeisance</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tc>
                  <a:txBody>
                    <a:bodyPr/>
                    <a:lstStyle/>
                    <a:p>
                      <a:endParaRPr lang="en-CA"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lumMod val="40000"/>
                        <a:lumOff val="60000"/>
                      </a:schemeClr>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solidFill>
                  </a:tcPr>
                </a:tc>
                <a:extLst>
                  <a:ext uri="{0D108BD9-81ED-4DB2-BD59-A6C34878D82A}">
                    <a16:rowId xmlns:a16="http://schemas.microsoft.com/office/drawing/2014/main" xmlns="" val="3531548891"/>
                  </a:ext>
                </a:extLst>
              </a:tr>
            </a:tbl>
          </a:graphicData>
        </a:graphic>
      </p:graphicFrame>
      <p:cxnSp>
        <p:nvCxnSpPr>
          <p:cNvPr id="26" name="Straight Connector 25">
            <a:extLst>
              <a:ext uri="{FF2B5EF4-FFF2-40B4-BE49-F238E27FC236}">
                <a16:creationId xmlns:a16="http://schemas.microsoft.com/office/drawing/2014/main" xmlns="" id="{142F6C46-8A27-40E7-8E64-FC07C3A4B34D}"/>
              </a:ext>
            </a:extLst>
          </p:cNvPr>
          <p:cNvCxnSpPr>
            <a:cxnSpLocks/>
          </p:cNvCxnSpPr>
          <p:nvPr/>
        </p:nvCxnSpPr>
        <p:spPr>
          <a:xfrm flipV="1">
            <a:off x="4093175" y="4260380"/>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6B0ADD6-1911-46E7-96F0-78BF86FE21C7}"/>
              </a:ext>
            </a:extLst>
          </p:cNvPr>
          <p:cNvCxnSpPr>
            <a:cxnSpLocks/>
          </p:cNvCxnSpPr>
          <p:nvPr/>
        </p:nvCxnSpPr>
        <p:spPr>
          <a:xfrm flipV="1">
            <a:off x="8004775" y="4292712"/>
            <a:ext cx="0" cy="1592698"/>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89D944E-2426-4373-BD78-31364C94E127}"/>
              </a:ext>
            </a:extLst>
          </p:cNvPr>
          <p:cNvCxnSpPr>
            <a:cxnSpLocks/>
          </p:cNvCxnSpPr>
          <p:nvPr/>
        </p:nvCxnSpPr>
        <p:spPr>
          <a:xfrm flipV="1">
            <a:off x="2143250" y="5131869"/>
            <a:ext cx="0" cy="721209"/>
          </a:xfrm>
          <a:prstGeom prst="line">
            <a:avLst/>
          </a:prstGeom>
          <a:ln w="76200">
            <a:solidFill>
              <a:srgbClr val="FF993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xmlns="" id="{E4CC3040-B793-4188-AC21-81637E7DC9FF}"/>
              </a:ext>
            </a:extLst>
          </p:cNvPr>
          <p:cNvSpPr/>
          <p:nvPr/>
        </p:nvSpPr>
        <p:spPr>
          <a:xfrm>
            <a:off x="3290901" y="6048761"/>
            <a:ext cx="3980001" cy="710623"/>
          </a:xfrm>
          <a:prstGeom prst="wedgeRoundRectCallout">
            <a:avLst>
              <a:gd name="adj1" fmla="val -28697"/>
              <a:gd name="adj2" fmla="val -80797"/>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 face down to the ground before the </a:t>
            </a:r>
            <a:r>
              <a:rPr lang="en-CA" b="1" dirty="0">
                <a:solidFill>
                  <a:srgbClr val="0000FF"/>
                </a:solidFill>
              </a:rPr>
              <a:t>Ark of the Covenant!</a:t>
            </a:r>
          </a:p>
        </p:txBody>
      </p:sp>
      <p:sp>
        <p:nvSpPr>
          <p:cNvPr id="11" name="Rectangle 10">
            <a:extLst>
              <a:ext uri="{FF2B5EF4-FFF2-40B4-BE49-F238E27FC236}">
                <a16:creationId xmlns:a16="http://schemas.microsoft.com/office/drawing/2014/main" xmlns="" id="{F53483C3-9255-466E-BFA7-39700985B40F}"/>
              </a:ext>
            </a:extLst>
          </p:cNvPr>
          <p:cNvSpPr/>
          <p:nvPr/>
        </p:nvSpPr>
        <p:spPr>
          <a:xfrm>
            <a:off x="8133927" y="5199029"/>
            <a:ext cx="1773638" cy="6038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b="1" dirty="0">
                <a:solidFill>
                  <a:prstClr val="black"/>
                </a:solidFill>
                <a:effectLst>
                  <a:glow rad="127000">
                    <a:srgbClr val="FFFF00"/>
                  </a:glow>
                </a:effectLst>
              </a:rPr>
              <a:t>Paganism Dismembered</a:t>
            </a:r>
          </a:p>
        </p:txBody>
      </p:sp>
      <p:sp>
        <p:nvSpPr>
          <p:cNvPr id="18" name="Rectangle 17">
            <a:extLst>
              <a:ext uri="{FF2B5EF4-FFF2-40B4-BE49-F238E27FC236}">
                <a16:creationId xmlns:a16="http://schemas.microsoft.com/office/drawing/2014/main" xmlns="" id="{CA1DF627-9465-4834-86AB-A4294BD08756}"/>
              </a:ext>
            </a:extLst>
          </p:cNvPr>
          <p:cNvSpPr/>
          <p:nvPr/>
        </p:nvSpPr>
        <p:spPr>
          <a:xfrm>
            <a:off x="3442704" y="3865139"/>
            <a:ext cx="1186348" cy="3939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B</a:t>
            </a:r>
          </a:p>
        </p:txBody>
      </p:sp>
      <p:sp>
        <p:nvSpPr>
          <p:cNvPr id="33" name="Rectangle 32">
            <a:extLst>
              <a:ext uri="{FF2B5EF4-FFF2-40B4-BE49-F238E27FC236}">
                <a16:creationId xmlns:a16="http://schemas.microsoft.com/office/drawing/2014/main" xmlns="" id="{55971388-513F-4AE0-B204-3A040D7A599F}"/>
              </a:ext>
            </a:extLst>
          </p:cNvPr>
          <p:cNvSpPr/>
          <p:nvPr/>
        </p:nvSpPr>
        <p:spPr>
          <a:xfrm>
            <a:off x="7378058" y="3889308"/>
            <a:ext cx="1186348" cy="393910"/>
          </a:xfrm>
          <a:prstGeom prst="rect">
            <a:avLst/>
          </a:prstGeom>
          <a:solidFill>
            <a:schemeClr val="tx1">
              <a:lumMod val="50000"/>
            </a:schemeClr>
          </a:solidFill>
          <a:ln w="28575">
            <a:solidFill>
              <a:srgbClr val="FF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BF07C3"/>
                </a:solidFill>
                <a:effectLst>
                  <a:glow rad="127000">
                    <a:srgbClr val="FFFF00"/>
                  </a:glow>
                </a:effectLst>
              </a:rPr>
              <a:t>Dawn</a:t>
            </a:r>
            <a:r>
              <a:rPr lang="en-CA" b="1" dirty="0">
                <a:solidFill>
                  <a:schemeClr val="accent6">
                    <a:lumMod val="75000"/>
                  </a:schemeClr>
                </a:solidFill>
              </a:rPr>
              <a:t>  </a:t>
            </a:r>
            <a:r>
              <a:rPr lang="en-CA" b="1" u="sng" dirty="0">
                <a:solidFill>
                  <a:schemeClr val="accent1">
                    <a:lumMod val="60000"/>
                    <a:lumOff val="40000"/>
                  </a:schemeClr>
                </a:solidFill>
              </a:rPr>
              <a:t>C</a:t>
            </a:r>
          </a:p>
        </p:txBody>
      </p:sp>
      <p:sp>
        <p:nvSpPr>
          <p:cNvPr id="34" name="Right Brace 33">
            <a:extLst>
              <a:ext uri="{FF2B5EF4-FFF2-40B4-BE49-F238E27FC236}">
                <a16:creationId xmlns:a16="http://schemas.microsoft.com/office/drawing/2014/main" xmlns="" id="{C04976AF-34E5-4BD1-96EF-0BD2BFC3467B}"/>
              </a:ext>
            </a:extLst>
          </p:cNvPr>
          <p:cNvSpPr/>
          <p:nvPr/>
        </p:nvSpPr>
        <p:spPr>
          <a:xfrm rot="5400000" flipH="1">
            <a:off x="9747686" y="2904573"/>
            <a:ext cx="483058" cy="3981023"/>
          </a:xfrm>
          <a:prstGeom prst="rightBrace">
            <a:avLst>
              <a:gd name="adj1" fmla="val 79795"/>
              <a:gd name="adj2" fmla="val 50000"/>
            </a:avLst>
          </a:prstGeom>
          <a:solidFill>
            <a:srgbClr val="990033"/>
          </a:solidFill>
          <a:ln w="28575">
            <a:solidFill>
              <a:schemeClr val="bg1"/>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0" name="Oval 39">
            <a:extLst>
              <a:ext uri="{FF2B5EF4-FFF2-40B4-BE49-F238E27FC236}">
                <a16:creationId xmlns:a16="http://schemas.microsoft.com/office/drawing/2014/main" xmlns="" id="{AB5746F2-DCA4-43D2-8DC9-2CFE8DC70E69}"/>
              </a:ext>
            </a:extLst>
          </p:cNvPr>
          <p:cNvSpPr/>
          <p:nvPr/>
        </p:nvSpPr>
        <p:spPr>
          <a:xfrm>
            <a:off x="9608443" y="4094615"/>
            <a:ext cx="767606" cy="475994"/>
          </a:xfrm>
          <a:prstGeom prst="ellipse">
            <a:avLst/>
          </a:prstGeom>
          <a:solidFill>
            <a:schemeClr val="bg1">
              <a:lumMod val="95000"/>
              <a:lumOff val="5000"/>
            </a:schemeClr>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BF07C3"/>
                </a:solidFill>
                <a:effectLst>
                  <a:glow rad="127000">
                    <a:srgbClr val="FFFF00"/>
                  </a:glow>
                </a:effectLst>
              </a:rPr>
              <a:t>#3</a:t>
            </a:r>
          </a:p>
        </p:txBody>
      </p:sp>
      <p:sp>
        <p:nvSpPr>
          <p:cNvPr id="41" name="Speech Bubble: Rectangle with Corners Rounded 40">
            <a:extLst>
              <a:ext uri="{FF2B5EF4-FFF2-40B4-BE49-F238E27FC236}">
                <a16:creationId xmlns:a16="http://schemas.microsoft.com/office/drawing/2014/main" xmlns="" id="{9D57238C-C827-48A0-BA3B-9B0B8672E3B0}"/>
              </a:ext>
            </a:extLst>
          </p:cNvPr>
          <p:cNvSpPr/>
          <p:nvPr/>
        </p:nvSpPr>
        <p:spPr>
          <a:xfrm>
            <a:off x="7381515" y="6048762"/>
            <a:ext cx="4682356" cy="710623"/>
          </a:xfrm>
          <a:prstGeom prst="wedgeRoundRectCallout">
            <a:avLst>
              <a:gd name="adj1" fmla="val -35856"/>
              <a:gd name="adj2" fmla="val -82059"/>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 </a:t>
            </a:r>
            <a:r>
              <a:rPr lang="en-CA" b="1" dirty="0">
                <a:solidFill>
                  <a:schemeClr val="bg1"/>
                </a:solidFill>
                <a:effectLst>
                  <a:glow rad="127000">
                    <a:srgbClr val="FFFF00"/>
                  </a:glow>
                </a:effectLst>
                <a:latin typeface="Arial Black" panose="020B0A04020102020204" pitchFamily="34" charset="0"/>
              </a:rPr>
              <a:t>AGAIN,</a:t>
            </a:r>
            <a:r>
              <a:rPr lang="en-CA" b="1" dirty="0">
                <a:solidFill>
                  <a:schemeClr val="bg1"/>
                </a:solidFill>
              </a:rPr>
              <a:t>  face down to the ground before the </a:t>
            </a:r>
            <a:r>
              <a:rPr lang="en-CA" b="1" dirty="0">
                <a:solidFill>
                  <a:srgbClr val="0000FF"/>
                </a:solidFill>
              </a:rPr>
              <a:t>Ark of the Covenant!</a:t>
            </a:r>
          </a:p>
        </p:txBody>
      </p:sp>
      <p:sp>
        <p:nvSpPr>
          <p:cNvPr id="42" name="Rectangle: Rounded Corners 41">
            <a:extLst>
              <a:ext uri="{FF2B5EF4-FFF2-40B4-BE49-F238E27FC236}">
                <a16:creationId xmlns:a16="http://schemas.microsoft.com/office/drawing/2014/main" xmlns="" id="{DFC7BAC9-A369-4C98-BE54-A50420D6A630}"/>
              </a:ext>
            </a:extLst>
          </p:cNvPr>
          <p:cNvSpPr/>
          <p:nvPr/>
        </p:nvSpPr>
        <p:spPr>
          <a:xfrm>
            <a:off x="4334654" y="4570609"/>
            <a:ext cx="1435922"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1</a:t>
            </a:r>
            <a:r>
              <a:rPr lang="en-CA" b="1" baseline="30000" dirty="0">
                <a:solidFill>
                  <a:schemeClr val="bg1"/>
                </a:solidFill>
              </a:rPr>
              <a:t>ST</a:t>
            </a:r>
            <a:r>
              <a:rPr lang="en-CA" b="1" dirty="0">
                <a:solidFill>
                  <a:schemeClr val="bg1"/>
                </a:solidFill>
              </a:rPr>
              <a:t> morrow</a:t>
            </a:r>
          </a:p>
        </p:txBody>
      </p:sp>
      <p:sp>
        <p:nvSpPr>
          <p:cNvPr id="44" name="Rectangle: Rounded Corners 43">
            <a:extLst>
              <a:ext uri="{FF2B5EF4-FFF2-40B4-BE49-F238E27FC236}">
                <a16:creationId xmlns:a16="http://schemas.microsoft.com/office/drawing/2014/main" xmlns="" id="{ECEA6234-F932-4365-AC90-47320E1F8675}"/>
              </a:ext>
            </a:extLst>
          </p:cNvPr>
          <p:cNvSpPr/>
          <p:nvPr/>
        </p:nvSpPr>
        <p:spPr>
          <a:xfrm>
            <a:off x="8422269" y="4570609"/>
            <a:ext cx="1663593" cy="293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a:t>
            </a:r>
            <a:r>
              <a:rPr lang="en-CA" b="1" baseline="30000" dirty="0">
                <a:solidFill>
                  <a:schemeClr val="bg1"/>
                </a:solidFill>
              </a:rPr>
              <a:t>ND</a:t>
            </a:r>
            <a:r>
              <a:rPr lang="en-CA" b="1" dirty="0">
                <a:solidFill>
                  <a:schemeClr val="bg1"/>
                </a:solidFill>
              </a:rPr>
              <a:t> morrow</a:t>
            </a:r>
          </a:p>
        </p:txBody>
      </p:sp>
      <p:sp>
        <p:nvSpPr>
          <p:cNvPr id="28" name="Rectangle 27">
            <a:extLst>
              <a:ext uri="{FF2B5EF4-FFF2-40B4-BE49-F238E27FC236}">
                <a16:creationId xmlns:a16="http://schemas.microsoft.com/office/drawing/2014/main" xmlns="" id="{273AC17A-707A-4A8C-90A9-23D9822D8A73}"/>
              </a:ext>
            </a:extLst>
          </p:cNvPr>
          <p:cNvSpPr/>
          <p:nvPr/>
        </p:nvSpPr>
        <p:spPr>
          <a:xfrm rot="20128720">
            <a:off x="5976974" y="5142131"/>
            <a:ext cx="1924370" cy="65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CA" b="1" u="sng" dirty="0">
                <a:solidFill>
                  <a:prstClr val="white"/>
                </a:solidFill>
                <a:effectLst>
                  <a:glow rad="101600">
                    <a:srgbClr val="FF00FF">
                      <a:alpha val="60000"/>
                    </a:srgbClr>
                  </a:glow>
                </a:effectLst>
              </a:rPr>
              <a:t>No rest for Da</a:t>
            </a:r>
            <a:r>
              <a:rPr lang="en-CA" b="1" dirty="0">
                <a:solidFill>
                  <a:prstClr val="white"/>
                </a:solidFill>
                <a:effectLst>
                  <a:glow rad="101600">
                    <a:srgbClr val="FF00FF">
                      <a:alpha val="60000"/>
                    </a:srgbClr>
                  </a:glow>
                </a:effectLst>
              </a:rPr>
              <a:t>g</a:t>
            </a:r>
            <a:r>
              <a:rPr lang="en-CA" b="1" u="sng" dirty="0">
                <a:solidFill>
                  <a:prstClr val="white"/>
                </a:solidFill>
                <a:effectLst>
                  <a:glow rad="101600">
                    <a:srgbClr val="FF00FF">
                      <a:alpha val="60000"/>
                    </a:srgbClr>
                  </a:glow>
                </a:effectLst>
              </a:rPr>
              <a:t>on </a:t>
            </a:r>
            <a:r>
              <a:rPr lang="en-CA" b="1" dirty="0">
                <a:solidFill>
                  <a:prstClr val="white"/>
                </a:solidFill>
                <a:effectLst>
                  <a:glow rad="101600">
                    <a:srgbClr val="FF00FF">
                      <a:alpha val="60000"/>
                    </a:srgbClr>
                  </a:glow>
                </a:effectLst>
              </a:rPr>
              <a:t>!</a:t>
            </a:r>
            <a:endParaRPr lang="en-CA" b="1" dirty="0">
              <a:solidFill>
                <a:prstClr val="white"/>
              </a:solidFill>
            </a:endParaRPr>
          </a:p>
        </p:txBody>
      </p:sp>
      <p:cxnSp>
        <p:nvCxnSpPr>
          <p:cNvPr id="29" name="Straight Arrow Connector 28">
            <a:extLst>
              <a:ext uri="{FF2B5EF4-FFF2-40B4-BE49-F238E27FC236}">
                <a16:creationId xmlns:a16="http://schemas.microsoft.com/office/drawing/2014/main" xmlns="" id="{A0770C3F-2B8E-40C4-9393-81010E2316F1}"/>
              </a:ext>
            </a:extLst>
          </p:cNvPr>
          <p:cNvCxnSpPr>
            <a:cxnSpLocks/>
          </p:cNvCxnSpPr>
          <p:nvPr/>
        </p:nvCxnSpPr>
        <p:spPr>
          <a:xfrm flipH="1">
            <a:off x="4184375" y="5541871"/>
            <a:ext cx="2037521" cy="0"/>
          </a:xfrm>
          <a:prstGeom prst="straightConnector1">
            <a:avLst/>
          </a:prstGeom>
          <a:ln w="76200">
            <a:solidFill>
              <a:srgbClr val="BF07C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2AEC108A-9FE6-4720-B85E-1850E9FA1551}"/>
              </a:ext>
            </a:extLst>
          </p:cNvPr>
          <p:cNvCxnSpPr>
            <a:cxnSpLocks/>
          </p:cNvCxnSpPr>
          <p:nvPr/>
        </p:nvCxnSpPr>
        <p:spPr>
          <a:xfrm flipH="1">
            <a:off x="9528941" y="2136913"/>
            <a:ext cx="574132" cy="1678121"/>
          </a:xfrm>
          <a:prstGeom prst="line">
            <a:avLst/>
          </a:prstGeom>
          <a:ln w="133350">
            <a:solidFill>
              <a:srgbClr val="BF07C3"/>
            </a:solidFill>
          </a:ln>
          <a:effectLst>
            <a:glow rad="228600">
              <a:schemeClr val="accent1">
                <a:satMod val="175000"/>
                <a:alpha val="40000"/>
              </a:schemeClr>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049B8147-C4F8-4513-A65E-38DEB2D0DCAA}"/>
              </a:ext>
            </a:extLst>
          </p:cNvPr>
          <p:cNvSpPr/>
          <p:nvPr/>
        </p:nvSpPr>
        <p:spPr>
          <a:xfrm>
            <a:off x="1814447" y="4970140"/>
            <a:ext cx="659505" cy="161726"/>
          </a:xfrm>
          <a:prstGeom prst="rect">
            <a:avLst/>
          </a:prstGeom>
          <a:solidFill>
            <a:schemeClr val="accent4">
              <a:lumMod val="60000"/>
              <a:lumOff val="40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accent6">
                    <a:lumMod val="75000"/>
                  </a:schemeClr>
                </a:solidFill>
              </a:rPr>
              <a:t>Sunset</a:t>
            </a:r>
            <a:endParaRPr lang="en-CA" sz="1200" b="1" u="sng" dirty="0">
              <a:solidFill>
                <a:srgbClr val="006699"/>
              </a:solidFill>
            </a:endParaRPr>
          </a:p>
        </p:txBody>
      </p:sp>
      <p:sp>
        <p:nvSpPr>
          <p:cNvPr id="37" name="Speech Bubble: Rectangle with Corners Rounded 36">
            <a:extLst>
              <a:ext uri="{FF2B5EF4-FFF2-40B4-BE49-F238E27FC236}">
                <a16:creationId xmlns:a16="http://schemas.microsoft.com/office/drawing/2014/main" xmlns="" id="{C0B9EFA1-79F4-4671-BA10-13961736DFC6}"/>
              </a:ext>
            </a:extLst>
          </p:cNvPr>
          <p:cNvSpPr/>
          <p:nvPr/>
        </p:nvSpPr>
        <p:spPr>
          <a:xfrm>
            <a:off x="60169" y="6037033"/>
            <a:ext cx="3120116" cy="710623"/>
          </a:xfrm>
          <a:prstGeom prst="wedgeRoundRectCallout">
            <a:avLst>
              <a:gd name="adj1" fmla="val 12432"/>
              <a:gd name="adj2" fmla="val -116771"/>
              <a:gd name="adj3" fmla="val 16667"/>
            </a:avLst>
          </a:prstGeom>
          <a:solidFill>
            <a:srgbClr val="FF6600"/>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chemeClr val="bg1"/>
                </a:solidFill>
              </a:rPr>
              <a:t>Dagon placed beside the </a:t>
            </a:r>
            <a:r>
              <a:rPr lang="en-CA" b="1" dirty="0">
                <a:solidFill>
                  <a:srgbClr val="0000FF"/>
                </a:solidFill>
              </a:rPr>
              <a:t>Ark of the Covenant</a:t>
            </a:r>
          </a:p>
        </p:txBody>
      </p:sp>
      <p:cxnSp>
        <p:nvCxnSpPr>
          <p:cNvPr id="21" name="Straight Arrow Connector 20">
            <a:extLst>
              <a:ext uri="{FF2B5EF4-FFF2-40B4-BE49-F238E27FC236}">
                <a16:creationId xmlns:a16="http://schemas.microsoft.com/office/drawing/2014/main" xmlns="" id="{FF192544-AA80-47CD-A788-BA470DD93678}"/>
              </a:ext>
            </a:extLst>
          </p:cNvPr>
          <p:cNvCxnSpPr>
            <a:cxnSpLocks/>
          </p:cNvCxnSpPr>
          <p:nvPr/>
        </p:nvCxnSpPr>
        <p:spPr>
          <a:xfrm flipH="1">
            <a:off x="7987389" y="3829382"/>
            <a:ext cx="1503452" cy="1242558"/>
          </a:xfrm>
          <a:prstGeom prst="straightConnector1">
            <a:avLst/>
          </a:prstGeom>
          <a:ln w="133350">
            <a:solidFill>
              <a:srgbClr val="BF07C3"/>
            </a:solidFill>
            <a:miter lim="800000"/>
            <a:headEnd type="diamond"/>
            <a:tailEnd type="triangle"/>
          </a:ln>
          <a:effectLst>
            <a:glow rad="228600">
              <a:schemeClr val="accent1">
                <a:satMod val="175000"/>
                <a:alpha val="40000"/>
              </a:schemeClr>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136662" y="5092493"/>
            <a:ext cx="1689924" cy="1010335"/>
          </a:xfrm>
          <a:prstGeom prst="rect">
            <a:avLst/>
          </a:prstGeom>
          <a:effectLst>
            <a:softEdge rad="114300"/>
          </a:effectLst>
        </p:spPr>
      </p:pic>
    </p:spTree>
    <p:extLst>
      <p:ext uri="{BB962C8B-B14F-4D97-AF65-F5344CB8AC3E}">
        <p14:creationId xmlns:p14="http://schemas.microsoft.com/office/powerpoint/2010/main" val="22225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22" presetClass="entr" presetSubtype="1" fill="hold"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250" fill="hold"/>
                                        <p:tgtEl>
                                          <p:spTgt spid="11"/>
                                        </p:tgtEl>
                                        <p:attrNameLst>
                                          <p:attrName>ppt_x</p:attrName>
                                        </p:attrNameLst>
                                      </p:cBhvr>
                                      <p:tavLst>
                                        <p:tav tm="0">
                                          <p:val>
                                            <p:strVal val="0-#ppt_w/2"/>
                                          </p:val>
                                        </p:tav>
                                        <p:tav tm="100000">
                                          <p:val>
                                            <p:strVal val="#ppt_x"/>
                                          </p:val>
                                        </p:tav>
                                      </p:tavLst>
                                    </p:anim>
                                    <p:anim calcmode="lin" valueType="num">
                                      <p:cBhvr additive="base">
                                        <p:cTn id="22" dur="125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125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Effect transition="in" filter="fade">
                                      <p:cBhvr>
                                        <p:cTn id="28" dur="1000"/>
                                        <p:tgtEl>
                                          <p:spTgt spid="3"/>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1"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alpha val="46000"/>
                <a:lumMod val="59000"/>
                <a:lumOff val="41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3F1C655-FEF8-48E6-AEFD-CB7110177EB3}"/>
              </a:ext>
            </a:extLst>
          </p:cNvPr>
          <p:cNvSpPr>
            <a:spLocks noGrp="1"/>
          </p:cNvSpPr>
          <p:nvPr>
            <p:ph type="sldNum" sz="quarter" idx="12"/>
          </p:nvPr>
        </p:nvSpPr>
        <p:spPr>
          <a:xfrm>
            <a:off x="11830714" y="6482858"/>
            <a:ext cx="361286" cy="37514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xmlns="" id="{A1851A3F-1E95-4487-BA70-A048D5F5B2CF}"/>
              </a:ext>
            </a:extLst>
          </p:cNvPr>
          <p:cNvSpPr txBox="1"/>
          <p:nvPr/>
        </p:nvSpPr>
        <p:spPr>
          <a:xfrm>
            <a:off x="480724" y="553010"/>
            <a:ext cx="11349990"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Note: </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r>
            <a:b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These studies try to refrain from using the word “day” that has been translated from the original Hebrew word </a:t>
            </a:r>
            <a:r>
              <a:rPr kumimoji="0" lang="en-US" sz="2400" b="1" i="0" u="none" strike="noStrike" kern="1200" cap="none" spc="0" normalizeH="0" baseline="0" noProof="0" dirty="0">
                <a:ln>
                  <a:noFill/>
                </a:ln>
                <a:solidFill>
                  <a:srgbClr val="0D0D0D"/>
                </a:solidFill>
                <a:effectLst/>
                <a:uLnTx/>
                <a:uFillTx/>
                <a:latin typeface="Calibri,Bold"/>
                <a:ea typeface="+mn-ea"/>
                <a:cs typeface="+mn-cs"/>
              </a:rPr>
              <a:t>&lt;</a:t>
            </a:r>
            <a:r>
              <a:rPr kumimoji="0" lang="en-US" sz="2400" b="1" i="0" u="none" strike="noStrike" kern="1200" cap="none" spc="0" normalizeH="0" baseline="0" noProof="0" dirty="0" err="1">
                <a:ln>
                  <a:noFill/>
                </a:ln>
                <a:solidFill>
                  <a:srgbClr val="00B150"/>
                </a:solidFill>
                <a:effectLst/>
                <a:uLnTx/>
                <a:uFillTx/>
                <a:latin typeface="Calibri,Bold"/>
                <a:ea typeface="+mn-ea"/>
                <a:cs typeface="+mn-cs"/>
              </a:rPr>
              <a:t>yowm</a:t>
            </a:r>
            <a:r>
              <a:rPr kumimoji="0" lang="en-US" sz="2400" i="0" u="none" strike="noStrike" kern="1200" cap="none" spc="0" normalizeH="0" baseline="0" noProof="0" dirty="0">
                <a:ln>
                  <a:noFill/>
                </a:ln>
                <a:solidFill>
                  <a:srgbClr val="0D0D0D"/>
                </a:solidFill>
                <a:effectLst/>
                <a:uLnTx/>
                <a:uFillTx/>
                <a:latin typeface="Calibri,Bold"/>
                <a:ea typeface="+mn-ea"/>
                <a:cs typeface="+mn-cs"/>
              </a:rPr>
              <a:t>&gt;.</a:t>
            </a:r>
            <a:r>
              <a:rPr kumimoji="0" lang="en-US" sz="2400" b="1" i="0" u="none" strike="noStrike" kern="1200" cap="none" spc="0" normalizeH="0" baseline="0" noProof="0" dirty="0">
                <a:ln>
                  <a:noFill/>
                </a:ln>
                <a:solidFill>
                  <a:srgbClr val="0D0D0D"/>
                </a:solidFill>
                <a:effectLst/>
                <a:uLnTx/>
                <a:uFillTx/>
                <a:latin typeface="Calibri,Bold"/>
                <a:ea typeface="+mn-ea"/>
                <a:cs typeface="+mn-cs"/>
              </a:rPr>
              <a: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The word “day” loses a massive amount of definitive correctness in its ambiguous definitions. Day can indicate 12 or 24 hours, day or night, </a:t>
            </a:r>
            <a:b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b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or both!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To understand Scripture correctly we need to be much more accurate.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Preference is given to the word “</a:t>
            </a:r>
            <a:r>
              <a:rPr kumimoji="0" lang="en-US" sz="2400" b="1" i="0" u="none" strike="noStrike" kern="1200" cap="none" spc="0" normalizeH="0" baseline="0" noProof="0" dirty="0">
                <a:ln>
                  <a:noFill/>
                </a:ln>
                <a:solidFill>
                  <a:srgbClr val="9F0CFF"/>
                </a:solidFill>
                <a:effectLst/>
                <a:uLnTx/>
                <a:uFillTx/>
                <a:latin typeface="Calibri,Bold"/>
                <a:ea typeface="+mn-ea"/>
                <a:cs typeface="+mn-cs"/>
              </a:rPr>
              <a:t>cycle</a:t>
            </a:r>
            <a:r>
              <a:rPr kumimoji="0" lang="en-US" sz="2400" i="0" u="none" strike="noStrike" kern="1200" cap="none" spc="0" normalizeH="0" baseline="0" noProof="0" dirty="0">
                <a:ln>
                  <a:noFill/>
                </a:ln>
                <a:solidFill>
                  <a:schemeClr val="bg1"/>
                </a:solidFill>
                <a:effectLst/>
                <a:uLnTx/>
                <a:uFillTx/>
                <a:latin typeface="Calibri,Bold"/>
                <a:ea typeface="+mn-ea"/>
                <a:cs typeface="+mn-cs"/>
              </a:rPr>
              <a:t>”</a:t>
            </a:r>
            <a:r>
              <a:rPr kumimoji="0" lang="en-US" sz="2400" b="1" i="0" u="none" strike="noStrike" kern="1200" cap="none" spc="0" normalizeH="0" baseline="0" noProof="0" dirty="0">
                <a:ln>
                  <a:noFill/>
                </a:ln>
                <a:solidFill>
                  <a:srgbClr val="9F0CFF"/>
                </a:solidFill>
                <a:effectLst/>
                <a:uLnTx/>
                <a:uFillTx/>
                <a:latin typeface="Calibri,Bold"/>
                <a:ea typeface="+mn-ea"/>
                <a:cs typeface="+mn-cs"/>
              </a:rPr>
              <a: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in place of </a:t>
            </a:r>
            <a:r>
              <a:rPr kumimoji="0" lang="en-US" sz="2400" b="1" i="1" u="none" strike="noStrike" kern="1200" cap="none" spc="0" normalizeH="0" baseline="0" noProof="0" dirty="0">
                <a:ln>
                  <a:noFill/>
                </a:ln>
                <a:solidFill>
                  <a:srgbClr val="0D0D0D"/>
                </a:solidFill>
                <a:effectLst/>
                <a:uLnTx/>
                <a:uFillTx/>
                <a:latin typeface="Georgia,Italic"/>
                <a:ea typeface="+mn-ea"/>
                <a:cs typeface="+mn-cs"/>
              </a:rPr>
              <a:t>day</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When quoting the</a:t>
            </a:r>
            <a:r>
              <a:rPr kumimoji="0" lang="en-US" sz="2400" b="1" i="0" u="none" strike="noStrike" kern="1200" cap="none" spc="0" normalizeH="0" baseline="0" noProof="0" dirty="0">
                <a:ln>
                  <a:noFill/>
                </a:ln>
                <a:solidFill>
                  <a:srgbClr val="9F0CFF"/>
                </a:solidFill>
                <a:effectLst/>
                <a:uLnTx/>
                <a:uFillTx/>
                <a:latin typeface="Calibri,Bold"/>
                <a:ea typeface="+mn-ea"/>
                <a:cs typeface="+mn-cs"/>
              </a:rPr>
              <a: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Scriptures or citing the Shabbat </a:t>
            </a:r>
            <a:r>
              <a:rPr kumimoji="0" lang="en-US" sz="2400" b="1" i="0" u="none" strike="noStrike" kern="1200" cap="none" spc="0" normalizeH="0" baseline="0" noProof="0" dirty="0">
                <a:ln>
                  <a:noFill/>
                </a:ln>
                <a:solidFill>
                  <a:srgbClr val="FF0066"/>
                </a:solidFill>
                <a:effectLst/>
                <a:uLnTx/>
                <a:uFillTx/>
                <a:latin typeface="Calibri,Bold"/>
                <a:ea typeface="+mn-ea"/>
                <a:cs typeface="+mn-cs"/>
              </a:rPr>
              <a:t>Day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you will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Otherwise, </a:t>
            </a:r>
            <a:r>
              <a:rPr kumimoji="0" lang="en-US" sz="2400" b="1" i="0" u="none" strike="noStrike" kern="1200" cap="none" spc="0" normalizeH="0" baseline="0" noProof="0" dirty="0">
                <a:ln>
                  <a:noFill/>
                </a:ln>
                <a:solidFill>
                  <a:srgbClr val="9A00FF"/>
                </a:solidFill>
                <a:effectLst/>
                <a:uLnTx/>
                <a:uFillTx/>
                <a:latin typeface="Calibri,Bold"/>
                <a:ea typeface="+mn-ea"/>
                <a:cs typeface="+mn-cs"/>
              </a:rPr>
              <a:t>cycle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is the word of choice. </a:t>
            </a:r>
            <a:b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br>
            <a:endPar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The 24 hour </a:t>
            </a:r>
            <a:r>
              <a:rPr kumimoji="0" lang="en-US" sz="2400" b="1" i="0" u="none" strike="noStrike" kern="1200" cap="none" spc="0" normalizeH="0" baseline="0" noProof="0" dirty="0">
                <a:ln>
                  <a:noFill/>
                </a:ln>
                <a:solidFill>
                  <a:srgbClr val="9A00FF"/>
                </a:solidFill>
                <a:effectLst/>
                <a:uLnTx/>
                <a:uFillTx/>
                <a:latin typeface="Calibri,Bold"/>
                <a:ea typeface="+mn-ea"/>
                <a:cs typeface="+mn-cs"/>
              </a:rPr>
              <a:t>cycle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will be </a:t>
            </a:r>
            <a:r>
              <a:rPr kumimoji="0" lang="en-US" sz="2400" b="0" i="1" u="none" strike="noStrike" kern="1200" cap="none" spc="0" normalizeH="0" baseline="0" noProof="0" dirty="0">
                <a:ln>
                  <a:noFill/>
                </a:ln>
                <a:solidFill>
                  <a:srgbClr val="FF0000"/>
                </a:solidFill>
                <a:effectLst/>
                <a:uLnTx/>
                <a:uFillTx/>
                <a:latin typeface="Calibri,Italic"/>
                <a:ea typeface="+mn-ea"/>
                <a:cs typeface="+mn-cs"/>
              </a:rPr>
              <a:t>defined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below to pinpoint the </a:t>
            </a:r>
            <a:r>
              <a:rPr kumimoji="0" lang="en-US" sz="2400" b="1" i="0" u="none" strike="noStrike" kern="1200" cap="none" spc="0" normalizeH="0" baseline="0" noProof="0" dirty="0">
                <a:ln>
                  <a:noFill/>
                </a:ln>
                <a:solidFill>
                  <a:srgbClr val="0D0D0D"/>
                </a:solidFill>
                <a:effectLst/>
                <a:uLnTx/>
                <a:uFillTx/>
                <a:latin typeface="Calibri,Bold"/>
                <a:ea typeface="+mn-ea"/>
                <a:cs typeface="+mn-cs"/>
              </a:rPr>
              <a:t>two seasons</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9A00FF"/>
                </a:solidFill>
                <a:effectLst/>
                <a:uLnTx/>
                <a:uFillTx/>
                <a:latin typeface="Calibri,Bold"/>
                <a:ea typeface="+mn-ea"/>
                <a:cs typeface="+mn-cs"/>
              </a:rPr>
              <a:t>Cycle </a:t>
            </a:r>
            <a:r>
              <a:rPr kumimoji="0" lang="en-US" sz="2400" b="1" i="0" u="none" strike="noStrike" kern="1200" cap="none" spc="0" normalizeH="0" baseline="0" noProof="0" dirty="0">
                <a:ln>
                  <a:noFill/>
                </a:ln>
                <a:solidFill>
                  <a:srgbClr val="0D0D0D"/>
                </a:solidFill>
                <a:effectLst/>
                <a:uLnTx/>
                <a:uFillTx/>
                <a:latin typeface="Calibri,Bold"/>
                <a:ea typeface="+mn-ea"/>
                <a:cs typeface="+mn-cs"/>
              </a:rPr>
              <a: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24 hours containing the 2 seasons, one of </a:t>
            </a:r>
            <a:r>
              <a:rPr kumimoji="0" lang="en-US" sz="2400" b="1" i="0" u="none" strike="noStrike" kern="1200" cap="none" spc="0" normalizeH="0" baseline="0" noProof="0" dirty="0">
                <a:ln>
                  <a:noFill/>
                </a:ln>
                <a:solidFill>
                  <a:srgbClr val="9A33FF"/>
                </a:solidFill>
                <a:effectLst/>
                <a:uLnTx/>
                <a:uFillTx/>
                <a:latin typeface="Calibri,Bold"/>
                <a:ea typeface="+mn-ea"/>
                <a:cs typeface="+mn-cs"/>
              </a:rPr>
              <a:t>light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 H216 </a:t>
            </a:r>
            <a:r>
              <a:rPr kumimoji="0" lang="en-US" sz="2400" b="1" i="0" u="none" strike="noStrike" kern="1200" cap="none" spc="0" normalizeH="0" baseline="0" noProof="0" dirty="0">
                <a:ln>
                  <a:noFill/>
                </a:ln>
                <a:solidFill>
                  <a:srgbClr val="0D0D0D"/>
                </a:solidFill>
                <a:effectLst/>
                <a:uLnTx/>
                <a:uFillTx/>
                <a:latin typeface="Calibri,Bold"/>
                <a:ea typeface="+mn-ea"/>
                <a:cs typeface="+mn-cs"/>
              </a:rPr>
              <a:t>&lt;</a:t>
            </a:r>
            <a:r>
              <a:rPr kumimoji="0" lang="en-US" sz="2400" b="1" i="0" u="none" strike="noStrike" kern="1200" cap="none" spc="0" normalizeH="0" baseline="0" noProof="0" dirty="0">
                <a:ln>
                  <a:noFill/>
                </a:ln>
                <a:solidFill>
                  <a:srgbClr val="00B150"/>
                </a:solidFill>
                <a:effectLst/>
                <a:uLnTx/>
                <a:uFillTx/>
                <a:latin typeface="Calibri,Bold"/>
                <a:ea typeface="+mn-ea"/>
                <a:cs typeface="+mn-cs"/>
              </a:rPr>
              <a:t>’</a:t>
            </a:r>
            <a:r>
              <a:rPr kumimoji="0" lang="en-US" sz="2400" b="1" i="0" u="none" strike="noStrike" kern="1200" cap="none" spc="0" normalizeH="0" baseline="0" noProof="0" dirty="0" err="1">
                <a:ln>
                  <a:noFill/>
                </a:ln>
                <a:solidFill>
                  <a:srgbClr val="00B150"/>
                </a:solidFill>
                <a:effectLst/>
                <a:uLnTx/>
                <a:uFillTx/>
                <a:latin typeface="Calibri,Bold"/>
                <a:ea typeface="+mn-ea"/>
                <a:cs typeface="+mn-cs"/>
              </a:rPr>
              <a:t>owr</a:t>
            </a:r>
            <a:r>
              <a:rPr kumimoji="0" lang="en-US" sz="2400" b="1" i="0" u="none" strike="noStrike" kern="1200" cap="none" spc="0" normalizeH="0" baseline="0" noProof="0" dirty="0">
                <a:ln>
                  <a:noFill/>
                </a:ln>
                <a:solidFill>
                  <a:srgbClr val="0D0D0D"/>
                </a:solidFill>
                <a:effectLst/>
                <a:uLnTx/>
                <a:uFillTx/>
                <a:latin typeface="Calibri,Bold"/>
                <a:ea typeface="+mn-ea"/>
                <a:cs typeface="+mn-cs"/>
              </a:rPr>
              <a:t>&gt; </a:t>
            </a:r>
            <a:r>
              <a:rPr kumimoji="0" lang="en-US" sz="2400" b="0" i="0" u="none" strike="noStrike" kern="1200" cap="none" spc="0" normalizeH="0" baseline="0" noProof="0" dirty="0">
                <a:ln>
                  <a:noFill/>
                </a:ln>
                <a:solidFill>
                  <a:srgbClr val="1F497D"/>
                </a:solidFill>
                <a:effectLst/>
                <a:uLnTx/>
                <a:uFillTx/>
                <a:latin typeface="Calibri,Bold"/>
                <a:ea typeface="+mn-ea"/>
                <a:cs typeface="+mn-cs"/>
              </a:rPr>
              <a:t>and </a:t>
            </a:r>
            <a:br>
              <a:rPr kumimoji="0" lang="en-US" sz="2400" b="0" i="0" u="none" strike="noStrike" kern="1200" cap="none" spc="0" normalizeH="0" baseline="0" noProof="0" dirty="0">
                <a:ln>
                  <a:noFill/>
                </a:ln>
                <a:solidFill>
                  <a:srgbClr val="1F497D"/>
                </a:solidFill>
                <a:effectLst/>
                <a:uLnTx/>
                <a:uFillTx/>
                <a:latin typeface="Calibri,Bold"/>
                <a:ea typeface="+mn-ea"/>
                <a:cs typeface="+mn-cs"/>
              </a:rPr>
            </a:br>
            <a:r>
              <a:rPr kumimoji="0" lang="en-US" sz="2400" b="0" i="0" u="none" strike="noStrike" kern="1200" cap="none" spc="0" normalizeH="0" baseline="0" noProof="0" dirty="0">
                <a:ln>
                  <a:noFill/>
                </a:ln>
                <a:solidFill>
                  <a:srgbClr val="1F497D"/>
                </a:solidFill>
                <a:effectLst/>
                <a:uLnTx/>
                <a:uFillTx/>
                <a:latin typeface="Calibri,Bold"/>
                <a:ea typeface="+mn-ea"/>
                <a:cs typeface="+mn-cs"/>
              </a:rPr>
              <a:t>	one of</a:t>
            </a:r>
            <a:r>
              <a:rPr kumimoji="0" lang="en-US" sz="2400" b="1" i="0" u="none" strike="noStrike" kern="1200" cap="none" spc="0" normalizeH="0" baseline="0" noProof="0" dirty="0">
                <a:ln>
                  <a:noFill/>
                </a:ln>
                <a:solidFill>
                  <a:srgbClr val="1F497D"/>
                </a:solidFill>
                <a:effectLst/>
                <a:uLnTx/>
                <a:uFillTx/>
                <a:latin typeface="Calibri,Bold"/>
                <a:ea typeface="+mn-ea"/>
                <a:cs typeface="+mn-cs"/>
              </a:rPr>
              <a:t> </a:t>
            </a:r>
            <a:r>
              <a:rPr kumimoji="0" lang="en-US" sz="2400" b="1" i="0" u="none" strike="noStrike" kern="1200" cap="none" spc="0" normalizeH="0" baseline="0" noProof="0" dirty="0">
                <a:ln>
                  <a:noFill/>
                </a:ln>
                <a:solidFill>
                  <a:srgbClr val="9A33FF"/>
                </a:solidFill>
                <a:effectLst/>
                <a:uLnTx/>
                <a:uFillTx/>
                <a:latin typeface="Calibri,Bold"/>
                <a:ea typeface="+mn-ea"/>
                <a:cs typeface="+mn-cs"/>
              </a:rPr>
              <a:t>night </a:t>
            </a:r>
            <a:r>
              <a:rPr kumimoji="0" lang="en-US" sz="2400" b="0" i="0" u="none" strike="noStrike" kern="1200" cap="none" spc="0" normalizeH="0" baseline="0" noProof="0" dirty="0">
                <a:ln>
                  <a:noFill/>
                </a:ln>
                <a:solidFill>
                  <a:srgbClr val="0D0D0D"/>
                </a:solidFill>
                <a:effectLst/>
                <a:uLnTx/>
                <a:uFillTx/>
                <a:latin typeface="Calibri" panose="020F0502020204030204" pitchFamily="34" charset="0"/>
                <a:ea typeface="+mn-ea"/>
                <a:cs typeface="+mn-cs"/>
              </a:rPr>
              <a:t>– H3915 </a:t>
            </a:r>
            <a:r>
              <a:rPr kumimoji="0" lang="en-US" sz="2400" b="1" i="0" u="none" strike="noStrike" kern="1200" cap="none" spc="0" normalizeH="0" baseline="0" noProof="0" dirty="0">
                <a:ln>
                  <a:noFill/>
                </a:ln>
                <a:solidFill>
                  <a:srgbClr val="0D0D0D"/>
                </a:solidFill>
                <a:effectLst/>
                <a:uLnTx/>
                <a:uFillTx/>
                <a:latin typeface="Calibri,Bold"/>
                <a:ea typeface="+mn-ea"/>
                <a:cs typeface="+mn-cs"/>
              </a:rPr>
              <a:t>&lt;</a:t>
            </a:r>
            <a:r>
              <a:rPr kumimoji="0" lang="en-US" sz="2400" b="1" i="0" u="none" strike="noStrike" kern="1200" cap="none" spc="0" normalizeH="0" baseline="0" noProof="0" dirty="0" err="1">
                <a:ln>
                  <a:noFill/>
                </a:ln>
                <a:solidFill>
                  <a:srgbClr val="00B150"/>
                </a:solidFill>
                <a:effectLst/>
                <a:uLnTx/>
                <a:uFillTx/>
                <a:latin typeface="Calibri,Bold"/>
                <a:ea typeface="+mn-ea"/>
                <a:cs typeface="+mn-cs"/>
              </a:rPr>
              <a:t>layil</a:t>
            </a:r>
            <a:r>
              <a:rPr kumimoji="0" lang="en-US" sz="2400" i="0" u="none" strike="noStrike" kern="1200" cap="none" spc="0" normalizeH="0" baseline="0" noProof="0" dirty="0">
                <a:ln>
                  <a:noFill/>
                </a:ln>
                <a:solidFill>
                  <a:srgbClr val="0D0D0D"/>
                </a:solidFill>
                <a:effectLst/>
                <a:uLnTx/>
                <a:uFillTx/>
                <a:latin typeface="Calibri,Bold"/>
                <a:ea typeface="+mn-ea"/>
                <a:cs typeface="+mn-cs"/>
              </a:rPr>
              <a:t>&gt;.</a:t>
            </a:r>
            <a:r>
              <a:rPr kumimoji="0" lang="en-US" sz="2400" b="1" i="0" u="none" strike="noStrike" kern="1200" cap="none" spc="0" normalizeH="0" baseline="0" noProof="0" dirty="0">
                <a:ln>
                  <a:noFill/>
                </a:ln>
                <a:solidFill>
                  <a:srgbClr val="0D0D0D"/>
                </a:solidFill>
                <a:effectLst/>
                <a:uLnTx/>
                <a:uFillTx/>
                <a:latin typeface="Calibri,Bold"/>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Calibri,Bold"/>
                <a:ea typeface="+mn-ea"/>
                <a:cs typeface="+mn-cs"/>
              </a:rPr>
              <a:t>2. </a:t>
            </a:r>
            <a:r>
              <a:rPr kumimoji="0" lang="en-US" sz="2400" b="1" i="0" u="none" strike="noStrike" kern="1200" cap="none" spc="0" normalizeH="0" baseline="0" noProof="0" dirty="0">
                <a:ln>
                  <a:noFill/>
                </a:ln>
                <a:solidFill>
                  <a:srgbClr val="9A00FF"/>
                </a:solidFill>
                <a:effectLst/>
                <a:uLnTx/>
                <a:uFillTx/>
                <a:latin typeface="Calibri,Bold"/>
                <a:ea typeface="+mn-ea"/>
                <a:cs typeface="+mn-cs"/>
              </a:rPr>
              <a:t>Season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H6256 - &lt;</a:t>
            </a:r>
            <a:r>
              <a:rPr kumimoji="0" lang="en-US" sz="2400" b="1" i="0" u="none" strike="noStrike" kern="1200" cap="none" spc="0" normalizeH="0" baseline="0" noProof="0" dirty="0">
                <a:ln>
                  <a:noFill/>
                </a:ln>
                <a:solidFill>
                  <a:srgbClr val="00B150"/>
                </a:solidFill>
                <a:effectLst/>
                <a:uLnTx/>
                <a:uFillTx/>
                <a:latin typeface="Calibri,Bold"/>
                <a:ea typeface="+mn-ea"/>
                <a:cs typeface="+mn-cs"/>
              </a:rPr>
              <a:t>‘eth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&gt;, </a:t>
            </a:r>
            <a:r>
              <a:rPr kumimoji="0" lang="en-US" sz="2400" b="1" i="0" u="none" strike="noStrike" kern="1200" cap="none" spc="0" normalizeH="0" baseline="0" noProof="0" dirty="0">
                <a:ln>
                  <a:noFill/>
                </a:ln>
                <a:solidFill>
                  <a:srgbClr val="000000"/>
                </a:solidFill>
                <a:effectLst/>
                <a:uLnTx/>
                <a:uFillTx/>
                <a:latin typeface="Calibri,Bold"/>
                <a:ea typeface="+mn-ea"/>
                <a:cs typeface="+mn-cs"/>
              </a:rPr>
              <a:t>= </a:t>
            </a:r>
            <a:r>
              <a:rPr kumimoji="0" lang="en-US" sz="2400" b="0" i="0" u="none" strike="noStrike" kern="1200" cap="none" spc="0" normalizeH="0" baseline="0" noProof="0" dirty="0">
                <a:ln>
                  <a:noFill/>
                </a:ln>
                <a:solidFill>
                  <a:srgbClr val="000000"/>
                </a:solidFill>
                <a:effectLst/>
                <a:uLnTx/>
                <a:uFillTx/>
                <a:latin typeface="Calibri,Bold"/>
                <a:ea typeface="+mn-ea"/>
                <a:cs typeface="+mn-cs"/>
              </a:rPr>
              <a:t>(approx.)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 hour blocks of time whether it is </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srgbClr val="9A33FF"/>
                </a:solidFill>
                <a:effectLst/>
                <a:uLnTx/>
                <a:uFillTx/>
                <a:latin typeface="Calibri,Bold"/>
                <a:ea typeface="+mn-ea"/>
                <a:cs typeface="+mn-cs"/>
              </a:rPr>
              <a:t>Light Season </a:t>
            </a:r>
            <a:r>
              <a:rPr kumimoji="0" lang="en-US" sz="2400" b="1" i="0" u="none" strike="noStrike" kern="1200" cap="none" spc="0" normalizeH="0" baseline="0" noProof="0" dirty="0">
                <a:ln>
                  <a:noFill/>
                </a:ln>
                <a:solidFill>
                  <a:srgbClr val="FF0000"/>
                </a:solidFill>
                <a:effectLst/>
                <a:uLnTx/>
                <a:uFillTx/>
                <a:latin typeface="Calibri,Bold"/>
                <a:ea typeface="+mn-ea"/>
                <a:cs typeface="+mn-cs"/>
              </a:rPr>
              <a:t>or </a:t>
            </a:r>
            <a:r>
              <a:rPr kumimoji="0" lang="en-US" sz="2400" b="1" i="0" u="none" strike="noStrike" kern="1200" cap="none" spc="0" normalizeH="0" baseline="0" noProof="0" dirty="0">
                <a:ln>
                  <a:noFill/>
                </a:ln>
                <a:solidFill>
                  <a:srgbClr val="9A33FF"/>
                </a:solidFill>
                <a:effectLst/>
                <a:uLnTx/>
                <a:uFillTx/>
                <a:latin typeface="Calibri,Bold"/>
                <a:ea typeface="+mn-ea"/>
                <a:cs typeface="+mn-cs"/>
              </a:rPr>
              <a:t>Night Season.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 very important application example of </a:t>
            </a:r>
            <a:r>
              <a:rPr kumimoji="0" lang="en-US" sz="2400" i="0" u="none" strike="noStrike" kern="1200" cap="none" spc="0" normalizeH="0" baseline="0" noProof="0" dirty="0">
                <a:ln>
                  <a:noFill/>
                </a:ln>
                <a:solidFill>
                  <a:schemeClr val="bg1"/>
                </a:solidFill>
                <a:effectLst/>
                <a:uLnTx/>
                <a:uFillTx/>
                <a:latin typeface="Calibri,Bold"/>
                <a:ea typeface="+mn-ea"/>
                <a:cs typeface="+mn-cs"/>
              </a:rPr>
              <a:t>“</a:t>
            </a:r>
            <a:r>
              <a:rPr kumimoji="0" lang="en-US" sz="2400" b="1" i="0" u="none" strike="noStrike" kern="1200" cap="none" spc="0" normalizeH="0" baseline="0" noProof="0" dirty="0">
                <a:ln>
                  <a:noFill/>
                </a:ln>
                <a:solidFill>
                  <a:srgbClr val="9A33FF"/>
                </a:solidFill>
                <a:effectLst/>
                <a:uLnTx/>
                <a:uFillTx/>
                <a:latin typeface="Calibri,Bold"/>
                <a:ea typeface="+mn-ea"/>
                <a:cs typeface="+mn-cs"/>
              </a:rPr>
              <a:t>season</a:t>
            </a:r>
            <a:r>
              <a:rPr kumimoji="0" lang="en-US" sz="2400" i="0" u="none" strike="noStrike" kern="1200" cap="none" spc="0" normalizeH="0" baseline="0" noProof="0" dirty="0">
                <a:ln>
                  <a:noFill/>
                </a:ln>
                <a:solidFill>
                  <a:schemeClr val="bg1"/>
                </a:solidFill>
                <a:effectLst/>
                <a:uLnTx/>
                <a:uFillTx/>
                <a:latin typeface="Calibri,Bold"/>
                <a:ea typeface="+mn-ea"/>
                <a:cs typeface="+mn-cs"/>
              </a:rPr>
              <a:t>”</a:t>
            </a:r>
            <a:r>
              <a:rPr kumimoji="0" lang="en-US" sz="2400" b="1" i="0" u="none" strike="noStrike" kern="1200" cap="none" spc="0" normalizeH="0" baseline="0" noProof="0" dirty="0">
                <a:ln>
                  <a:noFill/>
                </a:ln>
                <a:solidFill>
                  <a:srgbClr val="9A33FF"/>
                </a:solidFill>
                <a:effectLst/>
                <a:uLnTx/>
                <a:uFillTx/>
                <a:latin typeface="Calibri,Bold"/>
                <a:ea typeface="+mn-ea"/>
                <a:cs typeface="+mn-cs"/>
              </a:rPr>
              <a:t> is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found in </a:t>
            </a:r>
            <a:r>
              <a:rPr kumimoji="0" lang="en-US" sz="2200" b="1" i="0" u="none" strike="noStrike" kern="1200" cap="none" spc="0" normalizeH="0" baseline="0" noProof="0" dirty="0" err="1">
                <a:ln>
                  <a:noFill/>
                </a:ln>
                <a:solidFill>
                  <a:srgbClr val="006699"/>
                </a:solidFill>
                <a:effectLst/>
                <a:uLnTx/>
                <a:uFillTx/>
                <a:latin typeface="Calibri,Bold"/>
                <a:ea typeface="+mn-ea"/>
                <a:cs typeface="+mn-cs"/>
              </a:rPr>
              <a:t>Yerimyahu</a:t>
            </a:r>
            <a:r>
              <a:rPr kumimoji="0" lang="en-US" sz="2000" b="1" i="0" u="none" strike="noStrike" kern="1200" cap="none" spc="0" normalizeH="0" baseline="0" noProof="0" dirty="0">
                <a:ln>
                  <a:noFill/>
                </a:ln>
                <a:solidFill>
                  <a:srgbClr val="006699"/>
                </a:solidFill>
                <a:effectLst/>
                <a:uLnTx/>
                <a:uFillTx/>
                <a:latin typeface="Calibri,Bold"/>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(Jer) </a:t>
            </a:r>
            <a:r>
              <a:rPr kumimoji="0" lang="en-US" sz="2200" b="1" i="0" u="none" strike="noStrike" kern="1200" cap="none" spc="0" normalizeH="0" baseline="0" noProof="0" dirty="0">
                <a:ln>
                  <a:noFill/>
                </a:ln>
                <a:solidFill>
                  <a:srgbClr val="006699"/>
                </a:solidFill>
                <a:effectLst/>
                <a:uLnTx/>
                <a:uFillTx/>
                <a:latin typeface="Calibri,Bold"/>
                <a:ea typeface="+mn-ea"/>
                <a:cs typeface="+mn-cs"/>
              </a:rPr>
              <a:t>33:20-25.</a:t>
            </a:r>
          </a:p>
        </p:txBody>
      </p:sp>
      <p:sp>
        <p:nvSpPr>
          <p:cNvPr id="6" name="Rectangle: Rounded Corners 5">
            <a:extLst>
              <a:ext uri="{FF2B5EF4-FFF2-40B4-BE49-F238E27FC236}">
                <a16:creationId xmlns:a16="http://schemas.microsoft.com/office/drawing/2014/main" xmlns="" id="{C5663818-A278-48A6-B055-313ADD169063}"/>
              </a:ext>
            </a:extLst>
          </p:cNvPr>
          <p:cNvSpPr/>
          <p:nvPr/>
        </p:nvSpPr>
        <p:spPr>
          <a:xfrm>
            <a:off x="4133850" y="186118"/>
            <a:ext cx="3603172" cy="688722"/>
          </a:xfrm>
          <a:prstGeom prst="roundRect">
            <a:avLst>
              <a:gd name="adj" fmla="val 42930"/>
            </a:avLst>
          </a:prstGeom>
          <a:solidFill>
            <a:schemeClr val="accent6">
              <a:lumMod val="20000"/>
              <a:lumOff val="8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3200" b="1" dirty="0">
                <a:solidFill>
                  <a:srgbClr val="0000FF"/>
                </a:solidFill>
              </a:rPr>
              <a:t>Getting Started</a:t>
            </a:r>
            <a:endParaRPr lang="en-CA" sz="3200" b="1" dirty="0">
              <a:solidFill>
                <a:srgbClr val="002060"/>
              </a:solidFill>
            </a:endParaRPr>
          </a:p>
        </p:txBody>
      </p:sp>
    </p:spTree>
    <p:extLst>
      <p:ext uri="{BB962C8B-B14F-4D97-AF65-F5344CB8AC3E}">
        <p14:creationId xmlns:p14="http://schemas.microsoft.com/office/powerpoint/2010/main" val="28605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1000"/>
                                        <p:tgtEl>
                                          <p:spTgt spid="5">
                                            <p:txEl>
                                              <p:pRg st="6" end="6"/>
                                            </p:txEl>
                                          </p:spTgt>
                                        </p:tgtEl>
                                      </p:cBhvr>
                                    </p:animEffect>
                                    <p:anim calcmode="lin" valueType="num">
                                      <p:cBhvr>
                                        <p:cTn id="1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1000"/>
                                        <p:tgtEl>
                                          <p:spTgt spid="5">
                                            <p:txEl>
                                              <p:pRg st="7" end="7"/>
                                            </p:txEl>
                                          </p:spTgt>
                                        </p:tgtEl>
                                      </p:cBhvr>
                                    </p:animEffect>
                                    <p:anim calcmode="lin" valueType="num">
                                      <p:cBhvr>
                                        <p:cTn id="1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1000"/>
                                        <p:tgtEl>
                                          <p:spTgt spid="5">
                                            <p:txEl>
                                              <p:pRg st="8" end="8"/>
                                            </p:txEl>
                                          </p:spTgt>
                                        </p:tgtEl>
                                      </p:cBhvr>
                                    </p:animEffect>
                                    <p:anim calcmode="lin" valueType="num">
                                      <p:cBhvr>
                                        <p:cTn id="2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a:gsLst>
            <a:gs pos="47000">
              <a:schemeClr val="accent3">
                <a:lumMod val="60000"/>
                <a:lumOff val="40000"/>
              </a:schemeClr>
            </a:gs>
            <a:gs pos="6000">
              <a:schemeClr val="accent1">
                <a:lumMod val="45000"/>
                <a:lumOff val="55000"/>
              </a:schemeClr>
            </a:gs>
            <a:gs pos="68000">
              <a:srgbClr val="7030A0">
                <a:alpha val="32000"/>
              </a:srgb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60</a:t>
            </a:fld>
            <a:endParaRPr lang="en-US" sz="1200" dirty="0">
              <a:solidFill>
                <a:schemeClr val="bg1"/>
              </a:solidFill>
            </a:endParaRPr>
          </a:p>
        </p:txBody>
      </p:sp>
      <p:sp>
        <p:nvSpPr>
          <p:cNvPr id="13" name="Rectangle: Rounded Corners 12">
            <a:extLst>
              <a:ext uri="{FF2B5EF4-FFF2-40B4-BE49-F238E27FC236}">
                <a16:creationId xmlns:a16="http://schemas.microsoft.com/office/drawing/2014/main" xmlns="" id="{55440279-F793-42AE-A05E-129DA091F466}"/>
              </a:ext>
            </a:extLst>
          </p:cNvPr>
          <p:cNvSpPr/>
          <p:nvPr/>
        </p:nvSpPr>
        <p:spPr>
          <a:xfrm>
            <a:off x="1732953" y="196093"/>
            <a:ext cx="9139048" cy="631557"/>
          </a:xfrm>
          <a:prstGeom prst="roundRect">
            <a:avLst>
              <a:gd name="adj" fmla="val 50000"/>
            </a:avLst>
          </a:prstGeom>
          <a:solidFill>
            <a:schemeClr val="accent6">
              <a:lumMod val="40000"/>
              <a:lumOff val="6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a:t> </a:t>
            </a:r>
            <a:r>
              <a:rPr lang="en-CA" sz="2800" b="1" dirty="0">
                <a:solidFill>
                  <a:schemeClr val="bg1"/>
                </a:solidFill>
                <a:effectLst>
                  <a:glow rad="76200">
                    <a:schemeClr val="accent6">
                      <a:lumMod val="40000"/>
                      <a:lumOff val="60000"/>
                    </a:schemeClr>
                  </a:glow>
                </a:effectLst>
              </a:rPr>
              <a:t>The</a:t>
            </a:r>
            <a:r>
              <a:rPr lang="en-CA" sz="2800" b="1" dirty="0">
                <a:solidFill>
                  <a:schemeClr val="accent5">
                    <a:lumMod val="75000"/>
                  </a:schemeClr>
                </a:solidFill>
                <a:effectLst>
                  <a:glow rad="76200">
                    <a:schemeClr val="accent6">
                      <a:lumMod val="40000"/>
                      <a:lumOff val="60000"/>
                    </a:schemeClr>
                  </a:glow>
                </a:effectLst>
              </a:rPr>
              <a:t> </a:t>
            </a:r>
            <a:r>
              <a:rPr lang="en-CA" sz="2800" b="1" dirty="0">
                <a:ln>
                  <a:solidFill>
                    <a:schemeClr val="bg1"/>
                  </a:solidFill>
                </a:ln>
                <a:solidFill>
                  <a:schemeClr val="accent5">
                    <a:lumMod val="75000"/>
                  </a:schemeClr>
                </a:solidFill>
                <a:effectLst>
                  <a:glow rad="495300">
                    <a:srgbClr val="00FF00"/>
                  </a:glow>
                </a:effectLst>
              </a:rPr>
              <a:t>Syncretism</a:t>
            </a:r>
            <a:r>
              <a:rPr lang="en-CA" sz="2800" b="1" dirty="0">
                <a:solidFill>
                  <a:schemeClr val="accent5">
                    <a:lumMod val="75000"/>
                  </a:schemeClr>
                </a:solidFill>
                <a:effectLst>
                  <a:glow rad="76200">
                    <a:schemeClr val="accent6">
                      <a:lumMod val="40000"/>
                      <a:lumOff val="60000"/>
                    </a:schemeClr>
                  </a:glow>
                </a:effectLst>
              </a:rPr>
              <a:t> </a:t>
            </a:r>
            <a:r>
              <a:rPr lang="en-CA" sz="2800" b="1" dirty="0">
                <a:solidFill>
                  <a:schemeClr val="bg1"/>
                </a:solidFill>
                <a:effectLst>
                  <a:glow rad="76200">
                    <a:schemeClr val="accent6">
                      <a:lumMod val="40000"/>
                      <a:lumOff val="60000"/>
                    </a:schemeClr>
                  </a:glow>
                </a:effectLst>
              </a:rPr>
              <a:t>–</a:t>
            </a:r>
            <a:r>
              <a:rPr lang="en-CA" sz="2800" b="1" dirty="0">
                <a:solidFill>
                  <a:schemeClr val="accent5">
                    <a:lumMod val="75000"/>
                  </a:schemeClr>
                </a:solidFill>
                <a:effectLst>
                  <a:glow rad="76200">
                    <a:schemeClr val="accent6">
                      <a:lumMod val="40000"/>
                      <a:lumOff val="60000"/>
                    </a:schemeClr>
                  </a:glow>
                </a:effectLst>
              </a:rPr>
              <a:t> </a:t>
            </a:r>
            <a:r>
              <a:rPr lang="en-CA" sz="2800" b="1" u="sng" dirty="0">
                <a:ln>
                  <a:solidFill>
                    <a:sysClr val="windowText" lastClr="000000"/>
                  </a:solidFill>
                </a:ln>
                <a:solidFill>
                  <a:srgbClr val="FFFF00"/>
                </a:solidFill>
                <a:effectLst>
                  <a:glow rad="76200">
                    <a:schemeClr val="accent6">
                      <a:lumMod val="40000"/>
                      <a:lumOff val="60000"/>
                    </a:schemeClr>
                  </a:glow>
                </a:effectLst>
              </a:rPr>
              <a:t>placin</a:t>
            </a:r>
            <a:r>
              <a:rPr lang="en-CA" sz="2800" b="1" dirty="0">
                <a:ln>
                  <a:solidFill>
                    <a:sysClr val="windowText" lastClr="000000"/>
                  </a:solidFill>
                </a:ln>
                <a:solidFill>
                  <a:srgbClr val="FFFF00"/>
                </a:solidFill>
                <a:effectLst>
                  <a:glow rad="76200">
                    <a:schemeClr val="accent6">
                      <a:lumMod val="40000"/>
                      <a:lumOff val="60000"/>
                    </a:schemeClr>
                  </a:glow>
                </a:effectLst>
              </a:rPr>
              <a:t>g </a:t>
            </a:r>
            <a:r>
              <a:rPr lang="en-CA" sz="2800" b="1" u="sng" dirty="0">
                <a:ln>
                  <a:solidFill>
                    <a:sysClr val="windowText" lastClr="000000"/>
                  </a:solidFill>
                </a:ln>
                <a:solidFill>
                  <a:srgbClr val="FFFF00"/>
                </a:solidFill>
                <a:effectLst>
                  <a:glow rad="76200">
                    <a:schemeClr val="accent6">
                      <a:lumMod val="40000"/>
                      <a:lumOff val="60000"/>
                    </a:schemeClr>
                  </a:glow>
                </a:effectLst>
              </a:rPr>
              <a:t>the</a:t>
            </a:r>
            <a:r>
              <a:rPr lang="en-CA" sz="2800" b="1" dirty="0">
                <a:ln>
                  <a:solidFill>
                    <a:sysClr val="windowText" lastClr="000000"/>
                  </a:solidFill>
                </a:ln>
                <a:solidFill>
                  <a:srgbClr val="FFFF00"/>
                </a:solidFill>
                <a:effectLst>
                  <a:glow rad="76200">
                    <a:schemeClr val="accent6">
                      <a:lumMod val="40000"/>
                      <a:lumOff val="60000"/>
                    </a:schemeClr>
                  </a:glow>
                </a:effectLst>
              </a:rPr>
              <a:t> </a:t>
            </a:r>
            <a:r>
              <a:rPr lang="en-CA" sz="2800" b="1" u="sng" dirty="0">
                <a:ln>
                  <a:solidFill>
                    <a:sysClr val="windowText" lastClr="000000"/>
                  </a:solidFill>
                </a:ln>
                <a:solidFill>
                  <a:srgbClr val="0000FF"/>
                </a:solidFill>
                <a:effectLst>
                  <a:glow rad="76200">
                    <a:schemeClr val="accent6">
                      <a:lumMod val="40000"/>
                      <a:lumOff val="60000"/>
                    </a:schemeClr>
                  </a:glow>
                </a:effectLst>
              </a:rPr>
              <a:t>Ark</a:t>
            </a:r>
            <a:r>
              <a:rPr lang="en-CA" sz="2800" b="1" dirty="0">
                <a:ln>
                  <a:solidFill>
                    <a:sysClr val="windowText" lastClr="000000"/>
                  </a:solidFill>
                </a:ln>
                <a:solidFill>
                  <a:srgbClr val="FFFF00"/>
                </a:solidFill>
                <a:effectLst>
                  <a:glow rad="76200">
                    <a:schemeClr val="accent6">
                      <a:lumMod val="40000"/>
                      <a:lumOff val="60000"/>
                    </a:schemeClr>
                  </a:glow>
                </a:effectLst>
              </a:rPr>
              <a:t> </a:t>
            </a:r>
            <a:r>
              <a:rPr lang="en-CA" sz="2800" b="1" u="sng" dirty="0">
                <a:ln>
                  <a:solidFill>
                    <a:sysClr val="windowText" lastClr="000000"/>
                  </a:solidFill>
                </a:ln>
                <a:solidFill>
                  <a:srgbClr val="FFFF00"/>
                </a:solidFill>
                <a:effectLst>
                  <a:glow rad="76200">
                    <a:schemeClr val="accent6">
                      <a:lumMod val="40000"/>
                      <a:lumOff val="60000"/>
                    </a:schemeClr>
                  </a:glow>
                </a:effectLst>
              </a:rPr>
              <a:t>beside </a:t>
            </a:r>
            <a:r>
              <a:rPr lang="en-CA" sz="2800" b="1" u="sng" dirty="0" err="1">
                <a:ln>
                  <a:solidFill>
                    <a:sysClr val="windowText" lastClr="000000"/>
                  </a:solidFill>
                </a:ln>
                <a:solidFill>
                  <a:srgbClr val="FFFF00"/>
                </a:solidFill>
                <a:effectLst>
                  <a:glow rad="76200">
                    <a:schemeClr val="accent6">
                      <a:lumMod val="40000"/>
                      <a:lumOff val="60000"/>
                    </a:schemeClr>
                  </a:glow>
                </a:effectLst>
              </a:rPr>
              <a:t>da</a:t>
            </a:r>
            <a:r>
              <a:rPr lang="en-CA" sz="2800" b="1" dirty="0" err="1">
                <a:ln>
                  <a:solidFill>
                    <a:sysClr val="windowText" lastClr="000000"/>
                  </a:solidFill>
                </a:ln>
                <a:solidFill>
                  <a:srgbClr val="FFFF00"/>
                </a:solidFill>
                <a:effectLst>
                  <a:glow rad="76200">
                    <a:schemeClr val="accent6">
                      <a:lumMod val="40000"/>
                      <a:lumOff val="60000"/>
                    </a:schemeClr>
                  </a:glow>
                </a:effectLst>
              </a:rPr>
              <a:t>g</a:t>
            </a:r>
            <a:r>
              <a:rPr lang="en-CA" sz="2800" b="1" u="sng" dirty="0" err="1">
                <a:ln>
                  <a:solidFill>
                    <a:sysClr val="windowText" lastClr="000000"/>
                  </a:solidFill>
                </a:ln>
                <a:solidFill>
                  <a:srgbClr val="FFFF00"/>
                </a:solidFill>
                <a:effectLst>
                  <a:glow rad="76200">
                    <a:schemeClr val="accent6">
                      <a:lumMod val="40000"/>
                      <a:lumOff val="60000"/>
                    </a:schemeClr>
                  </a:glow>
                </a:effectLst>
              </a:rPr>
              <a:t>on</a:t>
            </a:r>
            <a:r>
              <a:rPr lang="en-CA" sz="2800" b="1" dirty="0">
                <a:ln>
                  <a:solidFill>
                    <a:sysClr val="windowText" lastClr="000000"/>
                  </a:solidFill>
                </a:ln>
                <a:solidFill>
                  <a:srgbClr val="FFFF00"/>
                </a:solidFill>
                <a:effectLst>
                  <a:glow rad="76200">
                    <a:schemeClr val="accent6">
                      <a:lumMod val="40000"/>
                      <a:lumOff val="60000"/>
                    </a:schemeClr>
                  </a:glow>
                </a:effectLst>
              </a:rPr>
              <a:t>.</a:t>
            </a:r>
            <a:endParaRPr lang="en-CA" sz="2800" dirty="0">
              <a:solidFill>
                <a:schemeClr val="bg1"/>
              </a:solidFill>
            </a:endParaRPr>
          </a:p>
        </p:txBody>
      </p:sp>
      <p:sp>
        <p:nvSpPr>
          <p:cNvPr id="27" name="Rectangle: Rounded Corners 26">
            <a:extLst>
              <a:ext uri="{FF2B5EF4-FFF2-40B4-BE49-F238E27FC236}">
                <a16:creationId xmlns:a16="http://schemas.microsoft.com/office/drawing/2014/main" xmlns="" id="{73F63B92-B0E0-470A-B281-AD4F2415FC81}"/>
              </a:ext>
            </a:extLst>
          </p:cNvPr>
          <p:cNvSpPr/>
          <p:nvPr/>
        </p:nvSpPr>
        <p:spPr>
          <a:xfrm>
            <a:off x="397162" y="1070649"/>
            <a:ext cx="11483604" cy="2273874"/>
          </a:xfrm>
          <a:prstGeom prst="roundRect">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r>
              <a:rPr lang="en-US" sz="2800" dirty="0">
                <a:solidFill>
                  <a:srgbClr val="008080"/>
                </a:solidFill>
                <a:latin typeface="Georgia" panose="02040502050405020303" pitchFamily="18" charset="0"/>
              </a:rPr>
              <a:t>1Sa 5:4</a:t>
            </a:r>
            <a:r>
              <a:rPr lang="en-US" sz="2800" dirty="0">
                <a:solidFill>
                  <a:prstClr val="black"/>
                </a:solidFill>
                <a:latin typeface="Georgia" panose="02040502050405020303" pitchFamily="18" charset="0"/>
              </a:rPr>
              <a:t>  And when they arose </a:t>
            </a:r>
            <a:r>
              <a:rPr lang="en-US" sz="2800" b="1" u="sng" dirty="0">
                <a:ln>
                  <a:solidFill>
                    <a:srgbClr val="BF07C3"/>
                  </a:solidFill>
                </a:ln>
                <a:solidFill>
                  <a:srgbClr val="FF9933"/>
                </a:solidFill>
                <a:latin typeface="Georgia" panose="02040502050405020303" pitchFamily="18" charset="0"/>
              </a:rPr>
              <a:t>earl</a:t>
            </a:r>
            <a:r>
              <a:rPr lang="en-US" sz="2800" b="1" dirty="0">
                <a:ln>
                  <a:solidFill>
                    <a:srgbClr val="BF07C3"/>
                  </a:solidFill>
                </a:ln>
                <a:solidFill>
                  <a:srgbClr val="FF9933"/>
                </a:solidFill>
                <a:latin typeface="Georgia" panose="02040502050405020303" pitchFamily="18" charset="0"/>
              </a:rPr>
              <a:t>y on the </a:t>
            </a:r>
            <a:r>
              <a:rPr lang="en-US" sz="2800" b="1" u="sng" dirty="0">
                <a:ln>
                  <a:solidFill>
                    <a:srgbClr val="BF07C3"/>
                  </a:solidFill>
                </a:ln>
                <a:solidFill>
                  <a:srgbClr val="FF9933"/>
                </a:solidFill>
                <a:latin typeface="Georgia" panose="02040502050405020303" pitchFamily="18" charset="0"/>
              </a:rPr>
              <a:t>morrow</a:t>
            </a:r>
            <a:r>
              <a:rPr lang="en-US" sz="2800" b="1" dirty="0">
                <a:ln>
                  <a:solidFill>
                    <a:srgbClr val="BF07C3"/>
                  </a:solidFill>
                </a:ln>
                <a:solidFill>
                  <a:srgbClr val="FF9933"/>
                </a:solidFill>
                <a:latin typeface="Georgia" panose="02040502050405020303" pitchFamily="18" charset="0"/>
              </a:rPr>
              <a:t>  </a:t>
            </a:r>
            <a:r>
              <a:rPr lang="en-US" sz="2800" dirty="0">
                <a:solidFill>
                  <a:srgbClr val="0000FF"/>
                </a:solidFill>
                <a:effectLst>
                  <a:glow rad="292100">
                    <a:srgbClr val="FF9933"/>
                  </a:glow>
                </a:effectLst>
                <a:latin typeface="Cooper Black" panose="0208090404030B020404" pitchFamily="18" charset="0"/>
              </a:rPr>
              <a:t>MORNING,</a:t>
            </a:r>
            <a:r>
              <a:rPr lang="en-US" sz="2800" b="1" u="sng" dirty="0">
                <a:ln>
                  <a:solidFill>
                    <a:srgbClr val="BF07C3"/>
                  </a:solidFill>
                </a:ln>
                <a:solidFill>
                  <a:srgbClr val="FF9933"/>
                </a:solidFill>
                <a:latin typeface="Georgia" panose="02040502050405020303" pitchFamily="18" charset="0"/>
              </a:rPr>
              <a:t/>
            </a:r>
            <a:br>
              <a:rPr lang="en-US" sz="2800" b="1" u="sng" dirty="0">
                <a:ln>
                  <a:solidFill>
                    <a:srgbClr val="BF07C3"/>
                  </a:solidFill>
                </a:ln>
                <a:solidFill>
                  <a:srgbClr val="FF9933"/>
                </a:solidFill>
                <a:latin typeface="Georgia" panose="02040502050405020303" pitchFamily="18" charset="0"/>
              </a:rPr>
            </a:br>
            <a:r>
              <a:rPr lang="en-US" sz="2800" b="1" dirty="0">
                <a:ln>
                  <a:solidFill>
                    <a:srgbClr val="BF07C3"/>
                  </a:solidFill>
                </a:ln>
                <a:solidFill>
                  <a:srgbClr val="FF9933"/>
                </a:solidFill>
                <a:latin typeface="Georgia" panose="02040502050405020303" pitchFamily="18" charset="0"/>
              </a:rPr>
              <a:t>	</a:t>
            </a:r>
            <a:r>
              <a:rPr lang="en-US" sz="2800" dirty="0">
                <a:solidFill>
                  <a:prstClr val="black"/>
                </a:solidFill>
                <a:latin typeface="Georgia" panose="02040502050405020303" pitchFamily="18" charset="0"/>
              </a:rPr>
              <a:t>and saw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t>
            </a:r>
            <a:r>
              <a:rPr lang="en-US" sz="2800" dirty="0">
                <a:solidFill>
                  <a:prstClr val="black"/>
                </a:solidFill>
                <a:effectLst>
                  <a:glow rad="127000">
                    <a:srgbClr val="00FF00"/>
                  </a:glow>
                </a:effectLst>
                <a:latin typeface="Georgia" panose="02040502050405020303" pitchFamily="18" charset="0"/>
              </a:rPr>
              <a:t>fallen on its face to the ground </a:t>
            </a:r>
            <a:r>
              <a:rPr lang="en-US" sz="2800" dirty="0">
                <a:solidFill>
                  <a:prstClr val="black"/>
                </a:solidFill>
                <a:latin typeface="Georgia" panose="02040502050405020303" pitchFamily="18" charset="0"/>
              </a:rPr>
              <a:t>before the ark of </a:t>
            </a:r>
            <a:r>
              <a:rPr lang="he-IL" sz="2800" dirty="0">
                <a:solidFill>
                  <a:srgbClr val="0000FF"/>
                </a:solidFill>
                <a:latin typeface="Arial" panose="020B0604020202020204" pitchFamily="34" charset="0"/>
              </a:rPr>
              <a:t>יהוה</a:t>
            </a:r>
            <a:r>
              <a:rPr lang="en-US" sz="2800" dirty="0">
                <a:solidFill>
                  <a:srgbClr val="0000FF"/>
                </a:solidFill>
                <a:latin typeface="Georgia" panose="02040502050405020303" pitchFamily="18" charset="0"/>
              </a:rPr>
              <a:t>   	[Yahuah],</a:t>
            </a:r>
            <a:r>
              <a:rPr lang="en-US" sz="2800" dirty="0">
                <a:solidFill>
                  <a:prstClr val="black"/>
                </a:solidFill>
                <a:latin typeface="Georgia" panose="02040502050405020303" pitchFamily="18" charset="0"/>
              </a:rPr>
              <a:t> and the </a:t>
            </a:r>
            <a:r>
              <a:rPr lang="en-US" sz="2800" b="1" dirty="0">
                <a:solidFill>
                  <a:prstClr val="black"/>
                </a:solidFill>
                <a:effectLst>
                  <a:glow rad="127000">
                    <a:srgbClr val="00FF00"/>
                  </a:glow>
                </a:effectLst>
                <a:latin typeface="Georgia" panose="02040502050405020303" pitchFamily="18" charset="0"/>
              </a:rPr>
              <a:t>head</a:t>
            </a:r>
            <a:r>
              <a:rPr lang="en-US" sz="2800" dirty="0">
                <a:solidFill>
                  <a:prstClr val="black"/>
                </a:solidFill>
                <a:latin typeface="Georgia" panose="02040502050405020303" pitchFamily="18" charset="0"/>
              </a:rPr>
              <a:t> of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and </a:t>
            </a:r>
            <a:r>
              <a:rPr lang="en-US" sz="2800" b="1" dirty="0">
                <a:solidFill>
                  <a:prstClr val="black"/>
                </a:solidFill>
                <a:effectLst>
                  <a:glow rad="127000">
                    <a:srgbClr val="FF6600"/>
                  </a:glow>
                </a:effectLst>
                <a:latin typeface="Georgia" panose="02040502050405020303" pitchFamily="18" charset="0"/>
              </a:rPr>
              <a:t>both the palms of its 	hands cut off, </a:t>
            </a:r>
            <a:r>
              <a:rPr lang="en-US" sz="2800" b="1" u="sng" dirty="0">
                <a:ln>
                  <a:solidFill>
                    <a:prstClr val="black"/>
                  </a:solidFill>
                </a:ln>
                <a:solidFill>
                  <a:srgbClr val="00B050"/>
                </a:solidFill>
                <a:effectLst>
                  <a:glow rad="127000">
                    <a:srgbClr val="FF6600"/>
                  </a:glow>
                </a:effectLst>
                <a:latin typeface="Georgia" panose="02040502050405020303" pitchFamily="18" charset="0"/>
              </a:rPr>
              <a:t>on</a:t>
            </a:r>
            <a:r>
              <a:rPr lang="en-US" sz="2800" b="1" dirty="0">
                <a:ln>
                  <a:solidFill>
                    <a:prstClr val="black"/>
                  </a:solidFill>
                </a:ln>
                <a:solidFill>
                  <a:srgbClr val="00B050"/>
                </a:solidFill>
                <a:effectLst>
                  <a:glow rad="127000">
                    <a:srgbClr val="FF6600"/>
                  </a:glow>
                </a:effectLst>
                <a:latin typeface="Georgia" panose="02040502050405020303" pitchFamily="18" charset="0"/>
              </a:rPr>
              <a:t> the threshold,</a:t>
            </a:r>
            <a:r>
              <a:rPr lang="en-US" sz="2800" dirty="0">
                <a:ln>
                  <a:solidFill>
                    <a:prstClr val="black"/>
                  </a:solidFill>
                </a:ln>
                <a:solidFill>
                  <a:srgbClr val="00B050"/>
                </a:solidFill>
                <a:latin typeface="Georgia" panose="02040502050405020303" pitchFamily="18" charset="0"/>
              </a:rPr>
              <a:t> </a:t>
            </a:r>
            <a:r>
              <a:rPr lang="en-US" sz="2800" dirty="0">
                <a:solidFill>
                  <a:prstClr val="black"/>
                </a:solidFill>
                <a:latin typeface="Georgia" panose="02040502050405020303" pitchFamily="18" charset="0"/>
              </a:rPr>
              <a:t>only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itself was left of it.</a:t>
            </a:r>
          </a:p>
        </p:txBody>
      </p:sp>
      <p:sp>
        <p:nvSpPr>
          <p:cNvPr id="20" name="Rectangle: Rounded Corners 19">
            <a:extLst>
              <a:ext uri="{FF2B5EF4-FFF2-40B4-BE49-F238E27FC236}">
                <a16:creationId xmlns:a16="http://schemas.microsoft.com/office/drawing/2014/main" xmlns="" id="{BB848F0D-EC12-4C25-BE40-1EB8E71A89B0}"/>
              </a:ext>
            </a:extLst>
          </p:cNvPr>
          <p:cNvSpPr/>
          <p:nvPr/>
        </p:nvSpPr>
        <p:spPr>
          <a:xfrm>
            <a:off x="277906" y="3625596"/>
            <a:ext cx="11627224" cy="3036311"/>
          </a:xfrm>
          <a:prstGeom prst="roundRect">
            <a:avLst/>
          </a:prstGeom>
          <a:solidFill>
            <a:schemeClr val="accent4">
              <a:lumMod val="60000"/>
              <a:lumOff val="40000"/>
            </a:schemeClr>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pPr lvl="0"/>
            <a:r>
              <a:rPr lang="en-US" sz="2800" dirty="0">
                <a:solidFill>
                  <a:prstClr val="black"/>
                </a:solidFill>
                <a:latin typeface="Georgia" panose="02040502050405020303" pitchFamily="18" charset="0"/>
              </a:rPr>
              <a:t> </a:t>
            </a:r>
            <a:r>
              <a:rPr lang="en-US" sz="2800" b="1" dirty="0">
                <a:solidFill>
                  <a:prstClr val="black"/>
                </a:solidFill>
                <a:effectLst>
                  <a:glow rad="127000">
                    <a:srgbClr val="00FF00"/>
                  </a:glow>
                </a:effectLst>
                <a:latin typeface="Georgia" panose="02040502050405020303" pitchFamily="18" charset="0"/>
              </a:rPr>
              <a:t>Head </a:t>
            </a:r>
            <a:r>
              <a:rPr lang="en-US" sz="2800" dirty="0">
                <a:solidFill>
                  <a:prstClr val="black"/>
                </a:solidFill>
                <a:effectLst/>
                <a:latin typeface="Georgia" panose="02040502050405020303" pitchFamily="18" charset="0"/>
              </a:rPr>
              <a:t>&amp;</a:t>
            </a:r>
            <a:r>
              <a:rPr lang="en-US" sz="2800" b="1" dirty="0">
                <a:solidFill>
                  <a:prstClr val="black"/>
                </a:solidFill>
                <a:effectLst>
                  <a:glow rad="127000">
                    <a:srgbClr val="FF6600"/>
                  </a:glow>
                </a:effectLst>
                <a:latin typeface="Georgia" panose="02040502050405020303" pitchFamily="18" charset="0"/>
              </a:rPr>
              <a:t> palms, </a:t>
            </a:r>
            <a:r>
              <a:rPr lang="en-US" sz="2800" b="1" u="sng" dirty="0">
                <a:ln>
                  <a:solidFill>
                    <a:prstClr val="black"/>
                  </a:solidFill>
                </a:ln>
                <a:solidFill>
                  <a:srgbClr val="00B050"/>
                </a:solidFill>
                <a:effectLst>
                  <a:glow rad="127000">
                    <a:srgbClr val="FF6600"/>
                  </a:glow>
                </a:effectLst>
                <a:latin typeface="Georgia" panose="02040502050405020303" pitchFamily="18" charset="0"/>
              </a:rPr>
              <a:t>on</a:t>
            </a:r>
            <a:r>
              <a:rPr lang="en-US" sz="2800" b="1" dirty="0">
                <a:ln>
                  <a:solidFill>
                    <a:prstClr val="black"/>
                  </a:solidFill>
                </a:ln>
                <a:solidFill>
                  <a:srgbClr val="00B050"/>
                </a:solidFill>
                <a:effectLst>
                  <a:glow rad="127000">
                    <a:srgbClr val="FF6600"/>
                  </a:glow>
                </a:effectLst>
                <a:latin typeface="Georgia" panose="02040502050405020303" pitchFamily="18" charset="0"/>
              </a:rPr>
              <a:t> the threshold,</a:t>
            </a:r>
            <a:r>
              <a:rPr lang="en-US" sz="2800" dirty="0">
                <a:ln>
                  <a:solidFill>
                    <a:prstClr val="black"/>
                  </a:solidFill>
                </a:ln>
                <a:solidFill>
                  <a:srgbClr val="00B050"/>
                </a:solidFill>
                <a:latin typeface="Georgia" panose="02040502050405020303" pitchFamily="18" charset="0"/>
              </a:rPr>
              <a:t> </a:t>
            </a:r>
            <a:r>
              <a:rPr lang="en-US" sz="2800" dirty="0">
                <a:solidFill>
                  <a:prstClr val="black"/>
                </a:solidFill>
                <a:latin typeface="Georgia" panose="02040502050405020303" pitchFamily="18" charset="0"/>
              </a:rPr>
              <a:t>only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itself was left of it!!</a:t>
            </a:r>
          </a:p>
          <a:p>
            <a:pPr lvl="0"/>
            <a:r>
              <a:rPr lang="en-US" sz="2400" b="1" dirty="0">
                <a:solidFill>
                  <a:schemeClr val="accent6">
                    <a:lumMod val="75000"/>
                  </a:schemeClr>
                </a:solidFill>
              </a:rPr>
              <a:t>The </a:t>
            </a:r>
            <a:r>
              <a:rPr lang="en-US" sz="2400" b="1" u="sng" dirty="0">
                <a:ln>
                  <a:solidFill>
                    <a:sysClr val="windowText" lastClr="000000"/>
                  </a:solidFill>
                </a:ln>
                <a:solidFill>
                  <a:schemeClr val="accent6">
                    <a:lumMod val="75000"/>
                  </a:schemeClr>
                </a:solidFill>
                <a:latin typeface="Cooper Black" panose="0208090404030B020404" pitchFamily="18" charset="0"/>
              </a:rPr>
              <a:t>head</a:t>
            </a:r>
            <a:r>
              <a:rPr lang="en-US" sz="2800" b="1" dirty="0">
                <a:solidFill>
                  <a:schemeClr val="accent6">
                    <a:lumMod val="75000"/>
                  </a:schemeClr>
                </a:solidFill>
                <a:latin typeface="Georgia" panose="02040502050405020303" pitchFamily="18" charset="0"/>
              </a:rPr>
              <a:t> - </a:t>
            </a:r>
            <a:r>
              <a:rPr lang="en-US" sz="2400" dirty="0">
                <a:solidFill>
                  <a:prstClr val="black"/>
                </a:solidFill>
              </a:rPr>
              <a:t>(power control center), </a:t>
            </a:r>
            <a:r>
              <a:rPr lang="en-US" sz="2400" b="1" dirty="0">
                <a:solidFill>
                  <a:schemeClr val="accent6">
                    <a:lumMod val="75000"/>
                  </a:schemeClr>
                </a:solidFill>
              </a:rPr>
              <a:t>the </a:t>
            </a:r>
            <a:r>
              <a:rPr lang="en-US" sz="2400" b="1" u="sng" dirty="0">
                <a:ln>
                  <a:solidFill>
                    <a:sysClr val="windowText" lastClr="000000"/>
                  </a:solidFill>
                </a:ln>
                <a:solidFill>
                  <a:schemeClr val="accent6">
                    <a:lumMod val="75000"/>
                  </a:schemeClr>
                </a:solidFill>
                <a:latin typeface="Cooper Black" panose="0208090404030B020404" pitchFamily="18" charset="0"/>
              </a:rPr>
              <a:t>hands</a:t>
            </a:r>
            <a:r>
              <a:rPr lang="en-US" sz="2400" b="1" dirty="0">
                <a:solidFill>
                  <a:schemeClr val="accent6">
                    <a:lumMod val="75000"/>
                  </a:schemeClr>
                </a:solidFill>
              </a:rPr>
              <a:t> – </a:t>
            </a:r>
            <a:r>
              <a:rPr lang="en-US" sz="2400" dirty="0">
                <a:solidFill>
                  <a:schemeClr val="bg1"/>
                </a:solidFill>
              </a:rPr>
              <a:t>(ability to articulate, manipulate and destroy) placed on the </a:t>
            </a:r>
            <a:r>
              <a:rPr lang="en-US" sz="2400" b="1" u="sng" dirty="0">
                <a:solidFill>
                  <a:schemeClr val="bg1"/>
                </a:solidFill>
              </a:rPr>
              <a:t>threshold</a:t>
            </a:r>
            <a:r>
              <a:rPr lang="en-US" sz="2400" dirty="0">
                <a:solidFill>
                  <a:schemeClr val="bg1"/>
                </a:solidFill>
              </a:rPr>
              <a:t> - </a:t>
            </a:r>
            <a:r>
              <a:rPr lang="en-US" sz="2400" b="1" dirty="0">
                <a:solidFill>
                  <a:srgbClr val="0000FF"/>
                </a:solidFill>
              </a:rPr>
              <a:t>{Center of </a:t>
            </a:r>
            <a:r>
              <a:rPr lang="en-US" sz="2400" b="1" dirty="0">
                <a:solidFill>
                  <a:srgbClr val="0000FF"/>
                </a:solidFill>
                <a:effectLst>
                  <a:glow rad="177800">
                    <a:srgbClr val="00FF00"/>
                  </a:glow>
                </a:effectLst>
                <a:latin typeface="Cooper Black" panose="0208090404030B020404" pitchFamily="18" charset="0"/>
              </a:rPr>
              <a:t>The Gate</a:t>
            </a:r>
            <a:r>
              <a:rPr lang="en-US" sz="2400" b="1" dirty="0">
                <a:solidFill>
                  <a:srgbClr val="0000FF"/>
                </a:solidFill>
              </a:rPr>
              <a:t>}.</a:t>
            </a:r>
            <a:r>
              <a:rPr lang="en-US" sz="2400" dirty="0">
                <a:solidFill>
                  <a:schemeClr val="bg1"/>
                </a:solidFill>
              </a:rPr>
              <a:t/>
            </a:r>
            <a:br>
              <a:rPr lang="en-US" sz="2400" dirty="0">
                <a:solidFill>
                  <a:schemeClr val="bg1"/>
                </a:solidFill>
              </a:rPr>
            </a:br>
            <a:r>
              <a:rPr lang="en-US" sz="2400" b="1" u="sng" dirty="0">
                <a:solidFill>
                  <a:schemeClr val="bg1"/>
                </a:solidFill>
              </a:rPr>
              <a:t>Christianit</a:t>
            </a:r>
            <a:r>
              <a:rPr lang="en-US" sz="2400" b="1" dirty="0">
                <a:solidFill>
                  <a:schemeClr val="bg1"/>
                </a:solidFill>
              </a:rPr>
              <a:t>y </a:t>
            </a:r>
            <a:r>
              <a:rPr lang="en-US" sz="2400" b="1" u="sng" dirty="0">
                <a:solidFill>
                  <a:schemeClr val="bg1"/>
                </a:solidFill>
              </a:rPr>
              <a:t>is directl</a:t>
            </a:r>
            <a:r>
              <a:rPr lang="en-US" sz="2400" b="1" dirty="0">
                <a:solidFill>
                  <a:schemeClr val="bg1"/>
                </a:solidFill>
              </a:rPr>
              <a:t>y </a:t>
            </a:r>
            <a:r>
              <a:rPr lang="en-US" sz="2400" b="1" u="sng" dirty="0">
                <a:solidFill>
                  <a:schemeClr val="bg1"/>
                </a:solidFill>
              </a:rPr>
              <a:t>re</a:t>
            </a:r>
            <a:r>
              <a:rPr lang="en-US" sz="2400" b="1" dirty="0">
                <a:solidFill>
                  <a:schemeClr val="bg1"/>
                </a:solidFill>
              </a:rPr>
              <a:t>p</a:t>
            </a:r>
            <a:r>
              <a:rPr lang="en-US" sz="2400" b="1" u="sng" dirty="0">
                <a:solidFill>
                  <a:schemeClr val="bg1"/>
                </a:solidFill>
              </a:rPr>
              <a:t>resented b</a:t>
            </a:r>
            <a:r>
              <a:rPr lang="en-US" sz="2400" b="1" dirty="0">
                <a:solidFill>
                  <a:schemeClr val="bg1"/>
                </a:solidFill>
              </a:rPr>
              <a:t>y </a:t>
            </a:r>
            <a:r>
              <a:rPr lang="en-US" sz="2400" b="1" u="sng" dirty="0">
                <a:solidFill>
                  <a:schemeClr val="bg1"/>
                </a:solidFill>
              </a:rPr>
              <a:t>Da</a:t>
            </a:r>
            <a:r>
              <a:rPr lang="en-US" sz="2400" b="1" dirty="0">
                <a:solidFill>
                  <a:schemeClr val="bg1"/>
                </a:solidFill>
              </a:rPr>
              <a:t>g</a:t>
            </a:r>
            <a:r>
              <a:rPr lang="en-US" sz="2400" b="1" u="sng" dirty="0">
                <a:solidFill>
                  <a:schemeClr val="bg1"/>
                </a:solidFill>
              </a:rPr>
              <a:t>on</a:t>
            </a:r>
            <a:r>
              <a:rPr lang="en-US" sz="2400" dirty="0">
                <a:solidFill>
                  <a:schemeClr val="bg1"/>
                </a:solidFill>
              </a:rPr>
              <a:t>, and the placement of these body parts is profound.  The power and ability of “Christianity” has been </a:t>
            </a:r>
            <a:r>
              <a:rPr lang="en-US" sz="2400" b="1" dirty="0">
                <a:solidFill>
                  <a:srgbClr val="FF00FF"/>
                </a:solidFill>
                <a:effectLst>
                  <a:glow rad="101600">
                    <a:schemeClr val="bg1"/>
                  </a:glow>
                </a:effectLst>
              </a:rPr>
              <a:t>rejected and refused entry to proceed </a:t>
            </a:r>
            <a:r>
              <a:rPr lang="en-US" sz="2400" b="1" u="sng" dirty="0">
                <a:solidFill>
                  <a:srgbClr val="FF00FF"/>
                </a:solidFill>
                <a:effectLst>
                  <a:glow rad="101600">
                    <a:schemeClr val="bg1"/>
                  </a:glow>
                </a:effectLst>
              </a:rPr>
              <a:t>throu</a:t>
            </a:r>
            <a:r>
              <a:rPr lang="en-US" sz="2400" b="1" dirty="0">
                <a:solidFill>
                  <a:srgbClr val="FF00FF"/>
                </a:solidFill>
                <a:effectLst>
                  <a:glow rad="101600">
                    <a:schemeClr val="bg1"/>
                  </a:glow>
                </a:effectLst>
              </a:rPr>
              <a:t>g</a:t>
            </a:r>
            <a:r>
              <a:rPr lang="en-US" sz="2400" b="1" u="sng" dirty="0">
                <a:solidFill>
                  <a:srgbClr val="FF00FF"/>
                </a:solidFill>
                <a:effectLst>
                  <a:glow rad="101600">
                    <a:schemeClr val="bg1"/>
                  </a:glow>
                </a:effectLst>
              </a:rPr>
              <a:t>h</a:t>
            </a:r>
            <a:r>
              <a:rPr lang="en-US" sz="2400" b="1" dirty="0">
                <a:solidFill>
                  <a:srgbClr val="FF00FF"/>
                </a:solidFill>
                <a:effectLst>
                  <a:glow rad="101600">
                    <a:schemeClr val="bg1"/>
                  </a:glow>
                </a:effectLst>
              </a:rPr>
              <a:t> the threshold.   </a:t>
            </a:r>
            <a:r>
              <a:rPr lang="en-US" sz="2400" b="1" u="sng" dirty="0">
                <a:solidFill>
                  <a:srgbClr val="FF00FF"/>
                </a:solidFill>
                <a:effectLst>
                  <a:glow rad="101600">
                    <a:schemeClr val="bg1"/>
                  </a:glow>
                </a:effectLst>
                <a:latin typeface="Cooper Black" panose="0208090404030B020404" pitchFamily="18" charset="0"/>
              </a:rPr>
              <a:t>CUT OFF</a:t>
            </a:r>
            <a:r>
              <a:rPr lang="en-US" sz="2400" b="1" dirty="0">
                <a:solidFill>
                  <a:srgbClr val="FF00FF"/>
                </a:solidFill>
                <a:effectLst>
                  <a:glow rad="101600">
                    <a:schemeClr val="bg1"/>
                  </a:glow>
                </a:effectLst>
                <a:latin typeface="Cooper Black" panose="0208090404030B020404" pitchFamily="18" charset="0"/>
              </a:rPr>
              <a:t> </a:t>
            </a:r>
            <a:r>
              <a:rPr lang="en-US" sz="2400" dirty="0">
                <a:solidFill>
                  <a:schemeClr val="bg1"/>
                </a:solidFill>
              </a:rPr>
              <a:t>from entering </a:t>
            </a:r>
            <a:r>
              <a:rPr lang="en-US" sz="2400" b="1" dirty="0">
                <a:solidFill>
                  <a:schemeClr val="bg1"/>
                </a:solidFill>
                <a:effectLst>
                  <a:glow rad="127000">
                    <a:schemeClr val="accent1">
                      <a:lumMod val="60000"/>
                      <a:lumOff val="40000"/>
                    </a:schemeClr>
                  </a:glow>
                </a:effectLst>
              </a:rPr>
              <a:t>through the gate </a:t>
            </a:r>
            <a:r>
              <a:rPr lang="en-US" sz="2400" dirty="0">
                <a:solidFill>
                  <a:schemeClr val="bg1"/>
                </a:solidFill>
              </a:rPr>
              <a:t>into </a:t>
            </a:r>
            <a:r>
              <a:rPr lang="en-US" sz="2400" b="1" u="sng" dirty="0">
                <a:solidFill>
                  <a:srgbClr val="0000FF"/>
                </a:solidFill>
              </a:rPr>
              <a:t>The Cit</a:t>
            </a:r>
            <a:r>
              <a:rPr lang="en-US" sz="2400" b="1" dirty="0">
                <a:solidFill>
                  <a:srgbClr val="0000FF"/>
                </a:solidFill>
              </a:rPr>
              <a:t>y </a:t>
            </a:r>
            <a:r>
              <a:rPr lang="en-US" sz="2400" dirty="0">
                <a:solidFill>
                  <a:schemeClr val="bg1"/>
                </a:solidFill>
              </a:rPr>
              <a:t>– </a:t>
            </a:r>
            <a:r>
              <a:rPr lang="en-US" sz="2400" b="1" dirty="0">
                <a:solidFill>
                  <a:srgbClr val="0000FF"/>
                </a:solidFill>
              </a:rPr>
              <a:t>Heavenly </a:t>
            </a:r>
            <a:r>
              <a:rPr lang="en-US" sz="2400" b="1" dirty="0" err="1">
                <a:solidFill>
                  <a:srgbClr val="0000FF"/>
                </a:solidFill>
              </a:rPr>
              <a:t>Yerushalyim</a:t>
            </a:r>
            <a:r>
              <a:rPr lang="en-US" sz="2400" b="1" dirty="0">
                <a:solidFill>
                  <a:srgbClr val="0000FF"/>
                </a:solidFill>
              </a:rPr>
              <a:t>! </a:t>
            </a:r>
            <a:r>
              <a:rPr lang="en-US" sz="1400" b="1" dirty="0">
                <a:solidFill>
                  <a:srgbClr val="00B050"/>
                </a:solidFill>
              </a:rPr>
              <a:t>Rev 22:14  </a:t>
            </a:r>
          </a:p>
        </p:txBody>
      </p:sp>
      <p:sp>
        <p:nvSpPr>
          <p:cNvPr id="2" name="Rectangle: Rounded Corners 1">
            <a:extLst>
              <a:ext uri="{FF2B5EF4-FFF2-40B4-BE49-F238E27FC236}">
                <a16:creationId xmlns:a16="http://schemas.microsoft.com/office/drawing/2014/main" xmlns="" id="{FD46AA19-FC4B-411F-9F9F-24E1A796E04D}"/>
              </a:ext>
            </a:extLst>
          </p:cNvPr>
          <p:cNvSpPr/>
          <p:nvPr/>
        </p:nvSpPr>
        <p:spPr>
          <a:xfrm rot="20342032">
            <a:off x="176980" y="580103"/>
            <a:ext cx="1349495" cy="490546"/>
          </a:xfrm>
          <a:prstGeom prst="roundRect">
            <a:avLst/>
          </a:prstGeom>
          <a:solidFill>
            <a:schemeClr val="bg1"/>
          </a:solidFill>
          <a:ln>
            <a:solidFill>
              <a:srgbClr val="00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rgbClr val="0000FF"/>
                </a:solidFill>
                <a:effectLst>
                  <a:glow rad="228600">
                    <a:schemeClr val="accent1">
                      <a:satMod val="175000"/>
                      <a:alpha val="87000"/>
                    </a:schemeClr>
                  </a:glow>
                </a:effectLst>
              </a:rPr>
              <a:t>Review</a:t>
            </a:r>
          </a:p>
        </p:txBody>
      </p:sp>
    </p:spTree>
    <p:extLst>
      <p:ext uri="{BB962C8B-B14F-4D97-AF65-F5344CB8AC3E}">
        <p14:creationId xmlns:p14="http://schemas.microsoft.com/office/powerpoint/2010/main" val="169755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Rae\Desktop\planting a seed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6812279" y="2991704"/>
            <a:ext cx="5379717" cy="40137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ae\Desktop\bible trail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82097" y="31744"/>
            <a:ext cx="3748295" cy="16064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65178"/>
            <a:ext cx="1044702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atura MT Script Capitals" pitchFamily="66" charset="0"/>
              </a:rPr>
              <a:t>Next Directive from </a:t>
            </a:r>
            <a:r>
              <a:rPr lang="en-US" sz="6000" b="1" cap="none" spc="0" dirty="0" err="1">
                <a:ln w="11430">
                  <a:solidFill>
                    <a:srgbClr val="002060"/>
                  </a:solidFill>
                </a:ln>
                <a:solidFill>
                  <a:srgbClr val="0070C0"/>
                </a:solidFill>
                <a:effectLst>
                  <a:outerShdw blurRad="50800" dist="39000" dir="5460000" algn="tl">
                    <a:srgbClr val="000000">
                      <a:alpha val="38000"/>
                    </a:srgbClr>
                  </a:outerShdw>
                </a:effectLst>
                <a:latin typeface="Matura MT Script Capitals" pitchFamily="66" charset="0"/>
              </a:rPr>
              <a:t>Yahuah</a:t>
            </a:r>
            <a:endParaRPr lang="en-US" sz="6000" b="1" cap="none" spc="0" dirty="0">
              <a:ln w="11430">
                <a:solidFill>
                  <a:srgbClr val="002060"/>
                </a:solidFill>
              </a:ln>
              <a:solidFill>
                <a:srgbClr val="0070C0"/>
              </a:solidFill>
              <a:effectLst>
                <a:outerShdw blurRad="50800" dist="39000" dir="5460000" algn="tl">
                  <a:srgbClr val="000000">
                    <a:alpha val="38000"/>
                  </a:srgbClr>
                </a:outerShdw>
              </a:effectLst>
              <a:latin typeface="Matura MT Script Capitals" pitchFamily="66" charset="0"/>
            </a:endParaRPr>
          </a:p>
        </p:txBody>
      </p:sp>
      <p:sp>
        <p:nvSpPr>
          <p:cNvPr id="5" name="TextBox 4"/>
          <p:cNvSpPr txBox="1"/>
          <p:nvPr/>
        </p:nvSpPr>
        <p:spPr>
          <a:xfrm>
            <a:off x="380766" y="1567484"/>
            <a:ext cx="11197824" cy="5262979"/>
          </a:xfrm>
          <a:prstGeom prst="rect">
            <a:avLst/>
          </a:prstGeom>
          <a:noFill/>
        </p:spPr>
        <p:txBody>
          <a:bodyPr wrap="square" rtlCol="0">
            <a:spAutoFit/>
            <a:scene3d>
              <a:camera prst="orthographicFront"/>
              <a:lightRig rig="threePt" dir="t"/>
            </a:scene3d>
            <a:sp3d extrusionH="57150">
              <a:bevelT w="38100" h="38100" prst="angle"/>
            </a:sp3d>
          </a:bodyPr>
          <a:lstStyle/>
          <a:p>
            <a:pPr marL="342900" indent="-342900">
              <a:buFont typeface="Arial" pitchFamily="34" charset="0"/>
              <a:buChar char="•"/>
            </a:pPr>
            <a:r>
              <a:rPr lang="en-US" sz="2400" dirty="0">
                <a:solidFill>
                  <a:srgbClr val="002060"/>
                </a:solidFill>
              </a:rPr>
              <a:t>To date, there are over 40 witnesses in the Scriptures </a:t>
            </a:r>
            <a:r>
              <a:rPr lang="en-US" sz="2400" b="1" u="sng" dirty="0">
                <a:solidFill>
                  <a:srgbClr val="002060"/>
                </a:solidFill>
              </a:rPr>
              <a:t>each showing with clarit</a:t>
            </a:r>
            <a:r>
              <a:rPr lang="en-US" sz="2400" b="1" dirty="0">
                <a:solidFill>
                  <a:srgbClr val="002060"/>
                </a:solidFill>
              </a:rPr>
              <a:t>y </a:t>
            </a:r>
            <a:r>
              <a:rPr lang="en-US" sz="2400" dirty="0">
                <a:solidFill>
                  <a:srgbClr val="002060"/>
                </a:solidFill>
              </a:rPr>
              <a:t/>
            </a:r>
            <a:br>
              <a:rPr lang="en-US" sz="2400" dirty="0">
                <a:solidFill>
                  <a:srgbClr val="002060"/>
                </a:solidFill>
              </a:rPr>
            </a:br>
            <a:r>
              <a:rPr lang="en-US" sz="2400" dirty="0">
                <a:solidFill>
                  <a:srgbClr val="002060"/>
                </a:solidFill>
              </a:rPr>
              <a:t>that every day of the week begins with the “eyelashes” of dawn twilight.  </a:t>
            </a:r>
            <a:r>
              <a:rPr lang="en-US" i="1" dirty="0">
                <a:solidFill>
                  <a:srgbClr val="002060"/>
                </a:solidFill>
              </a:rPr>
              <a:t>[Job 3:9 TS2009]</a:t>
            </a:r>
            <a:endParaRPr lang="en-US" sz="2400" i="1" dirty="0">
              <a:solidFill>
                <a:srgbClr val="002060"/>
              </a:solidFill>
            </a:endParaRPr>
          </a:p>
          <a:p>
            <a:pPr marL="342900" indent="-342900">
              <a:buFont typeface="Arial" pitchFamily="34" charset="0"/>
              <a:buChar char="•"/>
            </a:pPr>
            <a:r>
              <a:rPr lang="en-US" sz="2400" b="1" dirty="0">
                <a:solidFill>
                  <a:srgbClr val="0000FF"/>
                </a:solidFill>
              </a:rPr>
              <a:t>Many of the Dawn Day studies also hold the “keys” to other “gems” that would never have been found except for a deeper investigation within these special studies that were chosen by Yahuah to be saved.</a:t>
            </a:r>
          </a:p>
          <a:p>
            <a:pPr marL="342900" indent="-342900">
              <a:buFont typeface="Arial" pitchFamily="34" charset="0"/>
              <a:buChar char="•"/>
            </a:pPr>
            <a:r>
              <a:rPr lang="en-US" sz="2400" b="1" dirty="0">
                <a:solidFill>
                  <a:srgbClr val="C00000"/>
                </a:solidFill>
              </a:rPr>
              <a:t>This Dawn Day study on Dagon has held the same surprise.</a:t>
            </a:r>
          </a:p>
          <a:p>
            <a:pPr marL="342900" indent="-342900">
              <a:buFont typeface="Arial" pitchFamily="34" charset="0"/>
              <a:buChar char="•"/>
            </a:pPr>
            <a:endParaRPr lang="en-US" sz="2400" b="1" dirty="0">
              <a:solidFill>
                <a:srgbClr val="C00000"/>
              </a:solidFill>
            </a:endParaRPr>
          </a:p>
          <a:p>
            <a:r>
              <a:rPr lang="en-US" sz="2400" b="1" dirty="0">
                <a:solidFill>
                  <a:srgbClr val="002060"/>
                </a:solidFill>
              </a:rPr>
              <a:t>Next, we will take a short detour to expose the “Gem” in this study to:</a:t>
            </a:r>
          </a:p>
          <a:p>
            <a:pPr marL="457200" indent="-457200">
              <a:buFont typeface="+mj-lt"/>
              <a:buAutoNum type="arabicPeriod"/>
            </a:pPr>
            <a:r>
              <a:rPr lang="en-US" sz="2400" b="1" dirty="0">
                <a:solidFill>
                  <a:srgbClr val="002060"/>
                </a:solidFill>
              </a:rPr>
              <a:t>Investigate</a:t>
            </a:r>
            <a:r>
              <a:rPr lang="en-US" sz="2400" dirty="0">
                <a:solidFill>
                  <a:srgbClr val="002060"/>
                </a:solidFill>
              </a:rPr>
              <a:t> the word “</a:t>
            </a:r>
            <a:r>
              <a:rPr lang="en-US" sz="2400" b="1" dirty="0">
                <a:solidFill>
                  <a:srgbClr val="C00000"/>
                </a:solidFill>
              </a:rPr>
              <a:t>threshold</a:t>
            </a:r>
            <a:r>
              <a:rPr lang="en-US" sz="2400" dirty="0">
                <a:solidFill>
                  <a:srgbClr val="002060"/>
                </a:solidFill>
              </a:rPr>
              <a:t>” for </a:t>
            </a:r>
            <a:r>
              <a:rPr lang="en-US" sz="2400" b="1" dirty="0">
                <a:solidFill>
                  <a:srgbClr val="C00000"/>
                </a:solidFill>
              </a:rPr>
              <a:t>Dagon</a:t>
            </a:r>
            <a:r>
              <a:rPr lang="en-US" sz="2400" dirty="0">
                <a:solidFill>
                  <a:srgbClr val="C00000"/>
                </a:solidFill>
              </a:rPr>
              <a:t>;</a:t>
            </a:r>
          </a:p>
          <a:p>
            <a:pPr marL="457200" indent="-457200">
              <a:buFont typeface="+mj-lt"/>
              <a:buAutoNum type="arabicPeriod"/>
            </a:pPr>
            <a:r>
              <a:rPr lang="en-US" sz="2400" b="1" dirty="0">
                <a:solidFill>
                  <a:srgbClr val="002060"/>
                </a:solidFill>
              </a:rPr>
              <a:t>Investigate</a:t>
            </a:r>
            <a:r>
              <a:rPr lang="en-US" sz="2400" dirty="0">
                <a:solidFill>
                  <a:srgbClr val="002060"/>
                </a:solidFill>
              </a:rPr>
              <a:t> the word “</a:t>
            </a:r>
            <a:r>
              <a:rPr lang="en-US" sz="2400" b="1" dirty="0">
                <a:solidFill>
                  <a:srgbClr val="0070C0"/>
                </a:solidFill>
              </a:rPr>
              <a:t>threshold</a:t>
            </a:r>
            <a:r>
              <a:rPr lang="en-US" sz="2400" dirty="0">
                <a:solidFill>
                  <a:srgbClr val="002060"/>
                </a:solidFill>
              </a:rPr>
              <a:t>” for </a:t>
            </a:r>
            <a:r>
              <a:rPr lang="en-US" sz="2400" b="1" dirty="0">
                <a:solidFill>
                  <a:srgbClr val="0070C0"/>
                </a:solidFill>
              </a:rPr>
              <a:t>Priesthood</a:t>
            </a:r>
            <a:br>
              <a:rPr lang="en-US" sz="2400" b="1" dirty="0">
                <a:solidFill>
                  <a:srgbClr val="0070C0"/>
                </a:solidFill>
              </a:rPr>
            </a:br>
            <a:r>
              <a:rPr lang="en-US" sz="2400" dirty="0">
                <a:solidFill>
                  <a:srgbClr val="002060"/>
                </a:solidFill>
              </a:rPr>
              <a:t>with a lead from the name </a:t>
            </a:r>
            <a:r>
              <a:rPr lang="en-US" sz="2400" b="1" dirty="0" err="1">
                <a:solidFill>
                  <a:srgbClr val="0070C0"/>
                </a:solidFill>
              </a:rPr>
              <a:t>Yoseph</a:t>
            </a:r>
            <a:r>
              <a:rPr lang="en-US" sz="2400" dirty="0">
                <a:solidFill>
                  <a:srgbClr val="0070C0"/>
                </a:solidFill>
              </a:rPr>
              <a:t>.</a:t>
            </a:r>
            <a:endParaRPr lang="en-US" sz="2400" dirty="0">
              <a:solidFill>
                <a:srgbClr val="002060"/>
              </a:solidFill>
            </a:endParaRPr>
          </a:p>
          <a:p>
            <a:pPr marL="457200" indent="-457200">
              <a:buFont typeface="+mj-lt"/>
              <a:buAutoNum type="arabicPeriod"/>
            </a:pPr>
            <a:r>
              <a:rPr lang="en-US" sz="2400" dirty="0">
                <a:solidFill>
                  <a:srgbClr val="002060"/>
                </a:solidFill>
              </a:rPr>
              <a:t>This information will only be a “</a:t>
            </a:r>
            <a:r>
              <a:rPr lang="en-US" sz="2400" b="1" dirty="0">
                <a:solidFill>
                  <a:srgbClr val="7030A0"/>
                </a:solidFill>
              </a:rPr>
              <a:t>seed</a:t>
            </a:r>
            <a:r>
              <a:rPr lang="en-US" sz="2400" dirty="0">
                <a:solidFill>
                  <a:srgbClr val="002060"/>
                </a:solidFill>
              </a:rPr>
              <a:t>” towards the </a:t>
            </a:r>
            <a:br>
              <a:rPr lang="en-US" sz="2400" dirty="0">
                <a:solidFill>
                  <a:srgbClr val="002060"/>
                </a:solidFill>
              </a:rPr>
            </a:br>
            <a:r>
              <a:rPr lang="en-US" sz="2400" dirty="0">
                <a:solidFill>
                  <a:srgbClr val="002060"/>
                </a:solidFill>
              </a:rPr>
              <a:t>larger Priesthood study of </a:t>
            </a:r>
            <a:r>
              <a:rPr lang="en-US" sz="2400" b="1" dirty="0" err="1">
                <a:solidFill>
                  <a:srgbClr val="7030A0"/>
                </a:solidFill>
              </a:rPr>
              <a:t>Melki-tzedek</a:t>
            </a:r>
            <a:r>
              <a:rPr lang="en-US" sz="2400" dirty="0">
                <a:solidFill>
                  <a:srgbClr val="7030A0"/>
                </a:solidFill>
              </a:rPr>
              <a:t>.</a:t>
            </a:r>
          </a:p>
          <a:p>
            <a:pPr marL="457200" indent="-457200">
              <a:buFont typeface="+mj-lt"/>
              <a:buAutoNum type="arabicPeriod"/>
            </a:pPr>
            <a:endParaRPr lang="en-US" sz="2400" dirty="0">
              <a:solidFill>
                <a:srgbClr val="002060"/>
              </a:solidFill>
            </a:endParaRPr>
          </a:p>
        </p:txBody>
      </p:sp>
      <p:sp>
        <p:nvSpPr>
          <p:cNvPr id="2" name="Slide Number Placeholder 1"/>
          <p:cNvSpPr>
            <a:spLocks noGrp="1"/>
          </p:cNvSpPr>
          <p:nvPr>
            <p:ph type="sldNum" sz="quarter" idx="12"/>
          </p:nvPr>
        </p:nvSpPr>
        <p:spPr>
          <a:xfrm>
            <a:off x="7855226" y="6492875"/>
            <a:ext cx="3944887" cy="365125"/>
          </a:xfrm>
        </p:spPr>
        <p:txBody>
          <a:bodyPr/>
          <a:lstStyle/>
          <a:p>
            <a:fld id="{79D454C9-693C-4B68-AEF7-F33F1BD73953}" type="slidenum">
              <a:rPr lang="en-US" sz="1600" smtClean="0">
                <a:solidFill>
                  <a:schemeClr val="tx1"/>
                </a:solidFill>
              </a:rPr>
              <a:t>61</a:t>
            </a:fld>
            <a:endParaRPr lang="en-US" sz="1600" dirty="0">
              <a:solidFill>
                <a:schemeClr val="tx1"/>
              </a:solidFill>
            </a:endParaRPr>
          </a:p>
        </p:txBody>
      </p:sp>
    </p:spTree>
    <p:extLst>
      <p:ext uri="{BB962C8B-B14F-4D97-AF65-F5344CB8AC3E}">
        <p14:creationId xmlns:p14="http://schemas.microsoft.com/office/powerpoint/2010/main" val="352299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right)">
                                      <p:cBhvr>
                                        <p:cTn id="28" dur="2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50000">
              <a:schemeClr val="accent6">
                <a:lumMod val="60000"/>
                <a:lumOff val="40000"/>
              </a:schemeClr>
            </a:gs>
            <a:gs pos="77000">
              <a:schemeClr val="tx1">
                <a:lumMod val="50000"/>
              </a:schemeClr>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2333972" y="77356"/>
            <a:ext cx="8600728" cy="720436"/>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a:solidFill>
                  <a:srgbClr val="002060"/>
                </a:solidFill>
              </a:rPr>
              <a:t>Time to Consider Dagon’s Threshold </a:t>
            </a:r>
          </a:p>
        </p:txBody>
      </p:sp>
      <p:pic>
        <p:nvPicPr>
          <p:cNvPr id="6" name="Picture 5" descr="H:\A.  ASTLEFORD\Dawn Studies in progress\9 - 1 Sam 5 - Fish God Decapitated\dagon falls over best.jpg">
            <a:extLst>
              <a:ext uri="{FF2B5EF4-FFF2-40B4-BE49-F238E27FC236}">
                <a16:creationId xmlns:a16="http://schemas.microsoft.com/office/drawing/2014/main" xmlns="" id="{DE840FD9-77C2-46CA-8061-6DA6E303A697}"/>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4805" y="996725"/>
            <a:ext cx="6516292" cy="4105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xmlns="" id="{8E3543AF-C59C-4471-95FB-0BD4733FDEF4}"/>
              </a:ext>
            </a:extLst>
          </p:cNvPr>
          <p:cNvSpPr/>
          <p:nvPr/>
        </p:nvSpPr>
        <p:spPr>
          <a:xfrm>
            <a:off x="171154" y="970219"/>
            <a:ext cx="3943927" cy="5722129"/>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ln>
                  <a:solidFill>
                    <a:sysClr val="windowText" lastClr="000000"/>
                  </a:solidFill>
                </a:ln>
                <a:solidFill>
                  <a:srgbClr val="FF0000"/>
                </a:solidFill>
              </a:rPr>
              <a:t>What is Dagon’s Threshold?</a:t>
            </a:r>
          </a:p>
          <a:p>
            <a:pPr algn="ctr"/>
            <a:r>
              <a:rPr lang="en-CA" sz="1400" b="1" dirty="0">
                <a:ln>
                  <a:solidFill>
                    <a:sysClr val="windowText" lastClr="000000"/>
                  </a:solidFill>
                </a:ln>
                <a:solidFill>
                  <a:srgbClr val="FF0000"/>
                </a:solidFill>
              </a:rPr>
              <a:t> </a:t>
            </a:r>
          </a:p>
          <a:p>
            <a:pPr marL="342900" indent="-342900">
              <a:buFont typeface="Arial" pitchFamily="34" charset="0"/>
              <a:buChar char="•"/>
            </a:pPr>
            <a:r>
              <a:rPr lang="en-US" sz="2400" b="1" u="sng" dirty="0">
                <a:solidFill>
                  <a:schemeClr val="bg1"/>
                </a:solidFill>
              </a:rPr>
              <a:t>Threshold</a:t>
            </a:r>
            <a:r>
              <a:rPr lang="en-US" sz="2400" dirty="0">
                <a:solidFill>
                  <a:schemeClr val="bg1"/>
                </a:solidFill>
              </a:rPr>
              <a:t>  H4670  </a:t>
            </a:r>
            <a:r>
              <a:rPr lang="en-US" sz="2400" dirty="0" err="1">
                <a:solidFill>
                  <a:schemeClr val="bg1"/>
                </a:solidFill>
              </a:rPr>
              <a:t>miphtan</a:t>
            </a:r>
            <a:r>
              <a:rPr lang="en-US" sz="2400" dirty="0">
                <a:solidFill>
                  <a:schemeClr val="bg1"/>
                </a:solidFill>
              </a:rPr>
              <a:t> (</a:t>
            </a:r>
            <a:r>
              <a:rPr lang="en-US" sz="2400" dirty="0" err="1">
                <a:solidFill>
                  <a:schemeClr val="bg1"/>
                </a:solidFill>
              </a:rPr>
              <a:t>mif-tawn</a:t>
            </a:r>
            <a:r>
              <a:rPr lang="en-US" sz="2400" dirty="0">
                <a:solidFill>
                  <a:schemeClr val="bg1"/>
                </a:solidFill>
              </a:rPr>
              <a:t>'); from the same as </a:t>
            </a:r>
            <a:r>
              <a:rPr lang="en-US" sz="2400" b="1" dirty="0">
                <a:solidFill>
                  <a:srgbClr val="002060"/>
                </a:solidFill>
              </a:rPr>
              <a:t>H6620</a:t>
            </a:r>
            <a:r>
              <a:rPr lang="en-US" sz="2400" dirty="0">
                <a:solidFill>
                  <a:schemeClr val="bg1"/>
                </a:solidFill>
              </a:rPr>
              <a:t>; a stretcher, i.e. a sill:  KJV - threshold.</a:t>
            </a:r>
          </a:p>
          <a:p>
            <a:endParaRPr lang="en-US" sz="2400" dirty="0">
              <a:solidFill>
                <a:schemeClr val="bg1"/>
              </a:solidFill>
            </a:endParaRPr>
          </a:p>
          <a:p>
            <a:pPr marL="342900" indent="-342900">
              <a:buFont typeface="Arial" pitchFamily="34" charset="0"/>
              <a:buChar char="•"/>
            </a:pPr>
            <a:r>
              <a:rPr lang="en-US" sz="2400" b="1" dirty="0">
                <a:solidFill>
                  <a:srgbClr val="002060"/>
                </a:solidFill>
              </a:rPr>
              <a:t>H6620</a:t>
            </a:r>
            <a:r>
              <a:rPr lang="en-US" sz="2400" dirty="0">
                <a:solidFill>
                  <a:schemeClr val="bg1"/>
                </a:solidFill>
              </a:rPr>
              <a:t>  </a:t>
            </a:r>
            <a:r>
              <a:rPr lang="en-US" sz="2400" dirty="0" err="1">
                <a:solidFill>
                  <a:schemeClr val="bg1"/>
                </a:solidFill>
              </a:rPr>
              <a:t>pethen</a:t>
            </a:r>
            <a:r>
              <a:rPr lang="en-US" sz="2400" dirty="0">
                <a:solidFill>
                  <a:schemeClr val="bg1"/>
                </a:solidFill>
              </a:rPr>
              <a:t> (</a:t>
            </a:r>
            <a:r>
              <a:rPr lang="en-US" sz="2400" dirty="0" err="1">
                <a:solidFill>
                  <a:schemeClr val="bg1"/>
                </a:solidFill>
              </a:rPr>
              <a:t>peh</a:t>
            </a:r>
            <a:r>
              <a:rPr lang="en-US" sz="2400" dirty="0">
                <a:solidFill>
                  <a:schemeClr val="bg1"/>
                </a:solidFill>
              </a:rPr>
              <a:t>'-then); from an </a:t>
            </a:r>
            <a:r>
              <a:rPr lang="en-US" sz="2400" b="1" u="sng" dirty="0">
                <a:solidFill>
                  <a:schemeClr val="bg1"/>
                </a:solidFill>
              </a:rPr>
              <a:t>unused root meanin</a:t>
            </a:r>
            <a:r>
              <a:rPr lang="en-US" sz="2400" b="1" dirty="0">
                <a:solidFill>
                  <a:schemeClr val="bg1"/>
                </a:solidFill>
              </a:rPr>
              <a:t>g </a:t>
            </a:r>
            <a:r>
              <a:rPr lang="en-US" sz="2400" b="1" u="sng" dirty="0">
                <a:solidFill>
                  <a:schemeClr val="bg1"/>
                </a:solidFill>
              </a:rPr>
              <a:t>to twist</a:t>
            </a:r>
            <a:r>
              <a:rPr lang="en-US" sz="2400" dirty="0">
                <a:solidFill>
                  <a:schemeClr val="bg1"/>
                </a:solidFill>
              </a:rPr>
              <a:t>; an </a:t>
            </a:r>
            <a:r>
              <a:rPr lang="en-US" sz="2400" b="1" dirty="0">
                <a:solidFill>
                  <a:schemeClr val="bg1"/>
                </a:solidFill>
              </a:rPr>
              <a:t>asp</a:t>
            </a:r>
            <a:r>
              <a:rPr lang="en-US" sz="2400" dirty="0">
                <a:solidFill>
                  <a:schemeClr val="bg1"/>
                </a:solidFill>
              </a:rPr>
              <a:t> (from its contortions):  KJV - </a:t>
            </a:r>
            <a:r>
              <a:rPr lang="en-US" sz="2400" b="1" dirty="0">
                <a:solidFill>
                  <a:schemeClr val="bg1"/>
                </a:solidFill>
              </a:rPr>
              <a:t>adder</a:t>
            </a:r>
            <a:r>
              <a:rPr lang="en-US" sz="2400" dirty="0">
                <a:solidFill>
                  <a:schemeClr val="bg1"/>
                </a:solidFill>
              </a:rPr>
              <a:t>.</a:t>
            </a:r>
          </a:p>
        </p:txBody>
      </p:sp>
      <p:sp>
        <p:nvSpPr>
          <p:cNvPr id="13" name="Rectangle 12">
            <a:extLst>
              <a:ext uri="{FF2B5EF4-FFF2-40B4-BE49-F238E27FC236}">
                <a16:creationId xmlns:a16="http://schemas.microsoft.com/office/drawing/2014/main" xmlns="" id="{F793F97E-3A1C-4B1F-BAB7-9C811A3A4393}"/>
              </a:ext>
            </a:extLst>
          </p:cNvPr>
          <p:cNvSpPr/>
          <p:nvPr/>
        </p:nvSpPr>
        <p:spPr>
          <a:xfrm>
            <a:off x="4316727" y="5194852"/>
            <a:ext cx="7461348" cy="1497496"/>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chemeClr val="bg1"/>
                </a:solidFill>
              </a:rPr>
              <a:t>Meaning of Dagon’s Thresholds? </a:t>
            </a:r>
            <a:br>
              <a:rPr lang="en-CA" sz="2800" b="1" dirty="0">
                <a:solidFill>
                  <a:schemeClr val="bg1"/>
                </a:solidFill>
              </a:rPr>
            </a:br>
            <a:r>
              <a:rPr lang="en-CA" sz="2800" dirty="0">
                <a:solidFill>
                  <a:srgbClr val="0000FF"/>
                </a:solidFill>
              </a:rPr>
              <a:t>Is the Hebrew definition representing the </a:t>
            </a:r>
            <a:r>
              <a:rPr lang="en-CA" sz="2800" b="1" dirty="0">
                <a:solidFill>
                  <a:srgbClr val="0000FF"/>
                </a:solidFill>
              </a:rPr>
              <a:t>“twisted threshold of pagan no-gods”?</a:t>
            </a:r>
            <a:endParaRPr lang="en-CA" sz="2800" dirty="0">
              <a:solidFill>
                <a:srgbClr val="0000FF"/>
              </a:solidFill>
            </a:endParaRP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22268" y="6261402"/>
            <a:ext cx="535709" cy="402851"/>
          </a:xfrm>
        </p:spPr>
        <p:txBody>
          <a:bodyPr/>
          <a:lstStyle/>
          <a:p>
            <a:fld id="{D57F1E4F-1CFF-5643-939E-217C01CDF565}" type="slidenum">
              <a:rPr lang="en-US" sz="1600" smtClean="0">
                <a:solidFill>
                  <a:schemeClr val="bg1"/>
                </a:solidFill>
              </a:rPr>
              <a:pPr/>
              <a:t>62</a:t>
            </a:fld>
            <a:endParaRPr lang="en-US" sz="1400" dirty="0">
              <a:solidFill>
                <a:schemeClr val="bg1"/>
              </a:solidFill>
            </a:endParaRPr>
          </a:p>
        </p:txBody>
      </p:sp>
      <p:sp>
        <p:nvSpPr>
          <p:cNvPr id="8" name="Rectangle: Rounded Corners 2">
            <a:extLst>
              <a:ext uri="{FF2B5EF4-FFF2-40B4-BE49-F238E27FC236}">
                <a16:creationId xmlns:a16="http://schemas.microsoft.com/office/drawing/2014/main" xmlns="" id="{35597CE4-8176-47DE-90C3-D9FCACA9F40D}"/>
              </a:ext>
            </a:extLst>
          </p:cNvPr>
          <p:cNvSpPr/>
          <p:nvPr/>
        </p:nvSpPr>
        <p:spPr>
          <a:xfrm rot="20006806">
            <a:off x="364039" y="314342"/>
            <a:ext cx="1521568" cy="488272"/>
          </a:xfrm>
          <a:prstGeom prst="roundRect">
            <a:avLst>
              <a:gd name="adj" fmla="val 50000"/>
            </a:avLst>
          </a:prstGeom>
          <a:solidFill>
            <a:srgbClr val="FFFF00"/>
          </a:solidFill>
          <a:ln w="57150">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rPr>
              <a:t>New! </a:t>
            </a:r>
          </a:p>
        </p:txBody>
      </p:sp>
      <p:sp>
        <p:nvSpPr>
          <p:cNvPr id="2" name="Curved Up Arrow 1"/>
          <p:cNvSpPr/>
          <p:nvPr/>
        </p:nvSpPr>
        <p:spPr>
          <a:xfrm>
            <a:off x="922266" y="3958135"/>
            <a:ext cx="2113034" cy="302715"/>
          </a:xfrm>
          <a:prstGeom prst="curvedUpArrow">
            <a:avLst>
              <a:gd name="adj1" fmla="val 66298"/>
              <a:gd name="adj2" fmla="val 162067"/>
              <a:gd name="adj3" fmla="val 25000"/>
            </a:avLst>
          </a:prstGeom>
          <a:solidFill>
            <a:srgbClr val="FFFF00"/>
          </a:solidFill>
          <a:ln w="12700">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34955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par>
                          <p:cTn id="8" fill="hold">
                            <p:stCondLst>
                              <p:cond delay="1250"/>
                            </p:stCondLst>
                            <p:childTnLst>
                              <p:par>
                                <p:cTn id="9" presetID="22" presetClass="entr" presetSubtype="8" fill="hold" grpId="0" nodeType="afterEffect">
                                  <p:stCondLst>
                                    <p:cond delay="25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barn(inVertical)">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44000">
              <a:srgbClr val="A28E9F"/>
            </a:gs>
            <a:gs pos="25000">
              <a:schemeClr val="accent3">
                <a:lumMod val="60000"/>
                <a:lumOff val="40000"/>
              </a:schemeClr>
            </a:gs>
            <a:gs pos="19000">
              <a:schemeClr val="accent1">
                <a:lumMod val="45000"/>
                <a:lumOff val="55000"/>
              </a:schemeClr>
            </a:gs>
            <a:gs pos="68000">
              <a:srgbClr val="7030A0">
                <a:alpha val="32000"/>
              </a:srgbClr>
            </a:gs>
            <a:gs pos="77000">
              <a:schemeClr val="bg1"/>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63</a:t>
            </a:fld>
            <a:endParaRPr lang="en-US" sz="1200" dirty="0">
              <a:solidFill>
                <a:srgbClr val="FFFF00"/>
              </a:solidFill>
            </a:endParaRPr>
          </a:p>
        </p:txBody>
      </p:sp>
      <p:sp>
        <p:nvSpPr>
          <p:cNvPr id="20" name="Rectangle: Rounded Corners 19">
            <a:extLst>
              <a:ext uri="{FF2B5EF4-FFF2-40B4-BE49-F238E27FC236}">
                <a16:creationId xmlns:a16="http://schemas.microsoft.com/office/drawing/2014/main" xmlns="" id="{BB848F0D-EC12-4C25-BE40-1EB8E71A89B0}"/>
              </a:ext>
            </a:extLst>
          </p:cNvPr>
          <p:cNvSpPr/>
          <p:nvPr/>
        </p:nvSpPr>
        <p:spPr>
          <a:xfrm>
            <a:off x="308352" y="317089"/>
            <a:ext cx="11586846" cy="6182034"/>
          </a:xfrm>
          <a:prstGeom prst="roundRect">
            <a:avLst>
              <a:gd name="adj" fmla="val 11891"/>
            </a:avLst>
          </a:prstGeom>
          <a:no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a:sp3d>
          </a:bodyPr>
          <a:lstStyle/>
          <a:p>
            <a:pPr lvl="0" algn="ctr"/>
            <a:r>
              <a:rPr lang="en-US" sz="2800" dirty="0">
                <a:solidFill>
                  <a:prstClr val="black"/>
                </a:solidFill>
                <a:latin typeface="Georgia" panose="02040502050405020303" pitchFamily="18" charset="0"/>
              </a:rPr>
              <a:t> Has anyone noticed that this Dagon based belief structure in “nominal Christianity today” </a:t>
            </a:r>
            <a:r>
              <a:rPr lang="en-US" sz="2800" b="1" u="sng" dirty="0">
                <a:ln>
                  <a:solidFill>
                    <a:srgbClr val="FF6600"/>
                  </a:solidFill>
                </a:ln>
                <a:solidFill>
                  <a:srgbClr val="C00000"/>
                </a:solidFill>
                <a:effectLst>
                  <a:glow rad="101600">
                    <a:schemeClr val="bg1">
                      <a:lumMod val="95000"/>
                      <a:lumOff val="5000"/>
                    </a:schemeClr>
                  </a:glow>
                </a:effectLst>
                <a:latin typeface="Georgia" panose="02040502050405020303" pitchFamily="18" charset="0"/>
              </a:rPr>
              <a:t>APPEARS</a:t>
            </a:r>
            <a:r>
              <a:rPr lang="en-US" sz="2800" dirty="0">
                <a:solidFill>
                  <a:prstClr val="black"/>
                </a:solidFill>
                <a:latin typeface="Georgia" panose="02040502050405020303" pitchFamily="18" charset="0"/>
              </a:rPr>
              <a:t>  </a:t>
            </a:r>
            <a:r>
              <a:rPr lang="en-US" sz="2800" b="1" dirty="0">
                <a:solidFill>
                  <a:srgbClr val="C00000"/>
                </a:solidFill>
                <a:latin typeface="Georgia" panose="02040502050405020303" pitchFamily="18" charset="0"/>
              </a:rPr>
              <a:t>SSSOOOOO</a:t>
            </a:r>
            <a:r>
              <a:rPr lang="en-US" sz="2800" dirty="0">
                <a:solidFill>
                  <a:prstClr val="black"/>
                </a:solidFill>
                <a:latin typeface="Georgia" panose="02040502050405020303" pitchFamily="18" charset="0"/>
              </a:rPr>
              <a:t> close; </a:t>
            </a:r>
            <a:r>
              <a:rPr lang="en-US" sz="4000" b="1" u="sng" dirty="0">
                <a:ln>
                  <a:solidFill>
                    <a:sysClr val="windowText" lastClr="000000"/>
                  </a:solidFill>
                </a:ln>
                <a:solidFill>
                  <a:srgbClr val="BF07C3"/>
                </a:solidFill>
                <a:latin typeface="Georgia" panose="02040502050405020303" pitchFamily="18" charset="0"/>
              </a:rPr>
              <a:t>EVEN AT THE THRESHOLD </a:t>
            </a:r>
            <a:br>
              <a:rPr lang="en-US" sz="4000" b="1" u="sng" dirty="0">
                <a:ln>
                  <a:solidFill>
                    <a:sysClr val="windowText" lastClr="000000"/>
                  </a:solidFill>
                </a:ln>
                <a:solidFill>
                  <a:srgbClr val="BF07C3"/>
                </a:solidFill>
                <a:latin typeface="Georgia" panose="02040502050405020303" pitchFamily="18" charset="0"/>
              </a:rPr>
            </a:br>
            <a:r>
              <a:rPr lang="en-US" sz="4000" b="1" u="sng" dirty="0">
                <a:ln>
                  <a:solidFill>
                    <a:sysClr val="windowText" lastClr="000000"/>
                  </a:solidFill>
                </a:ln>
                <a:solidFill>
                  <a:srgbClr val="BF07C3"/>
                </a:solidFill>
                <a:latin typeface="Georgia" panose="02040502050405020303" pitchFamily="18" charset="0"/>
              </a:rPr>
              <a:t>of Ri</a:t>
            </a:r>
            <a:r>
              <a:rPr lang="en-US" sz="4000" b="1" dirty="0">
                <a:ln>
                  <a:solidFill>
                    <a:sysClr val="windowText" lastClr="000000"/>
                  </a:solidFill>
                </a:ln>
                <a:solidFill>
                  <a:srgbClr val="BF07C3"/>
                </a:solidFill>
                <a:latin typeface="Georgia" panose="02040502050405020303" pitchFamily="18" charset="0"/>
              </a:rPr>
              <a:t>g</a:t>
            </a:r>
            <a:r>
              <a:rPr lang="en-US" sz="4000" b="1" u="sng" dirty="0">
                <a:ln>
                  <a:solidFill>
                    <a:sysClr val="windowText" lastClr="000000"/>
                  </a:solidFill>
                </a:ln>
                <a:solidFill>
                  <a:srgbClr val="BF07C3"/>
                </a:solidFill>
                <a:latin typeface="Georgia" panose="02040502050405020303" pitchFamily="18" charset="0"/>
              </a:rPr>
              <a:t>hteousness</a:t>
            </a:r>
            <a:r>
              <a:rPr lang="en-US" sz="4000" b="1" dirty="0">
                <a:ln>
                  <a:solidFill>
                    <a:sysClr val="windowText" lastClr="000000"/>
                  </a:solidFill>
                </a:ln>
                <a:solidFill>
                  <a:srgbClr val="BF07C3"/>
                </a:solidFill>
                <a:latin typeface="Georgia" panose="02040502050405020303" pitchFamily="18" charset="0"/>
              </a:rPr>
              <a:t>!?</a:t>
            </a:r>
            <a:br>
              <a:rPr lang="en-US" sz="4000" b="1" dirty="0">
                <a:ln>
                  <a:solidFill>
                    <a:sysClr val="windowText" lastClr="000000"/>
                  </a:solidFill>
                </a:ln>
                <a:solidFill>
                  <a:srgbClr val="BF07C3"/>
                </a:solidFill>
                <a:latin typeface="Georgia" panose="02040502050405020303" pitchFamily="18" charset="0"/>
              </a:rPr>
            </a:br>
            <a:r>
              <a:rPr lang="en-US" sz="2800" dirty="0">
                <a:solidFill>
                  <a:prstClr val="black"/>
                </a:solidFill>
                <a:latin typeface="Georgia" panose="02040502050405020303" pitchFamily="18" charset="0"/>
              </a:rPr>
              <a:t>		Having the form of, the picture of, a </a:t>
            </a:r>
            <a:r>
              <a:rPr lang="en-US" sz="2800" b="1" i="1" u="sng" dirty="0">
                <a:solidFill>
                  <a:srgbClr val="C00000"/>
                </a:solidFill>
                <a:latin typeface="Georgia" panose="02040502050405020303" pitchFamily="18" charset="0"/>
              </a:rPr>
              <a:t>hint</a:t>
            </a:r>
            <a:r>
              <a:rPr lang="en-US" sz="2800" dirty="0">
                <a:solidFill>
                  <a:prstClr val="black"/>
                </a:solidFill>
                <a:latin typeface="Georgia" panose="02040502050405020303" pitchFamily="18" charset="0"/>
              </a:rPr>
              <a:t> of the </a:t>
            </a:r>
            <a:br>
              <a:rPr lang="en-US" sz="2800" dirty="0">
                <a:solidFill>
                  <a:prstClr val="black"/>
                </a:solidFill>
                <a:latin typeface="Georgia" panose="02040502050405020303" pitchFamily="18" charset="0"/>
              </a:rPr>
            </a:br>
            <a:r>
              <a:rPr lang="en-US" sz="2800" b="1" u="sng" dirty="0">
                <a:solidFill>
                  <a:srgbClr val="0000FF"/>
                </a:solidFill>
                <a:effectLst>
                  <a:glow rad="76200">
                    <a:schemeClr val="accent3">
                      <a:lumMod val="60000"/>
                      <a:lumOff val="40000"/>
                    </a:schemeClr>
                  </a:glow>
                </a:effectLst>
                <a:latin typeface="Georgia" panose="02040502050405020303" pitchFamily="18" charset="0"/>
              </a:rPr>
              <a:t>ri</a:t>
            </a:r>
            <a:r>
              <a:rPr lang="en-US" sz="2800" b="1" dirty="0">
                <a:solidFill>
                  <a:srgbClr val="0000FF"/>
                </a:solidFill>
                <a:effectLst>
                  <a:glow rad="76200">
                    <a:schemeClr val="accent3">
                      <a:lumMod val="60000"/>
                      <a:lumOff val="40000"/>
                    </a:schemeClr>
                  </a:glow>
                </a:effectLst>
                <a:latin typeface="Georgia" panose="02040502050405020303" pitchFamily="18" charset="0"/>
              </a:rPr>
              <a:t>g</a:t>
            </a:r>
            <a:r>
              <a:rPr lang="en-US" sz="2800" b="1" u="sng" dirty="0">
                <a:solidFill>
                  <a:srgbClr val="0000FF"/>
                </a:solidFill>
                <a:effectLst>
                  <a:glow rad="76200">
                    <a:schemeClr val="accent3">
                      <a:lumMod val="60000"/>
                      <a:lumOff val="40000"/>
                    </a:schemeClr>
                  </a:glow>
                </a:effectLst>
                <a:latin typeface="Georgia" panose="02040502050405020303" pitchFamily="18" charset="0"/>
              </a:rPr>
              <a:t>hteous</a:t>
            </a:r>
            <a:r>
              <a:rPr lang="en-US" sz="2800" dirty="0">
                <a:solidFill>
                  <a:srgbClr val="0000FF"/>
                </a:solidFill>
                <a:latin typeface="Georgia" panose="02040502050405020303" pitchFamily="18" charset="0"/>
              </a:rPr>
              <a:t> doctrine of salvation </a:t>
            </a:r>
            <a:r>
              <a:rPr lang="en-US" sz="2800" dirty="0">
                <a:solidFill>
                  <a:prstClr val="black"/>
                </a:solidFill>
                <a:latin typeface="Georgia" panose="02040502050405020303" pitchFamily="18" charset="0"/>
              </a:rPr>
              <a:t>(although </a:t>
            </a:r>
            <a:r>
              <a:rPr lang="en-US" sz="2800" u="sng" dirty="0">
                <a:solidFill>
                  <a:prstClr val="black"/>
                </a:solidFill>
                <a:latin typeface="Georgia" panose="02040502050405020303" pitchFamily="18" charset="0"/>
              </a:rPr>
              <a:t>VERY</a:t>
            </a:r>
            <a:r>
              <a:rPr lang="en-US" sz="2800" dirty="0">
                <a:solidFill>
                  <a:prstClr val="black"/>
                </a:solidFill>
                <a:latin typeface="Georgia" panose="02040502050405020303" pitchFamily="18" charset="0"/>
              </a:rPr>
              <a:t> twisted),</a:t>
            </a:r>
          </a:p>
          <a:p>
            <a:pPr marL="628650" lvl="0" indent="-628650"/>
            <a:r>
              <a:rPr lang="en-US" sz="2800" dirty="0">
                <a:solidFill>
                  <a:prstClr val="black"/>
                </a:solidFill>
                <a:latin typeface="Georgia" panose="02040502050405020303" pitchFamily="18" charset="0"/>
              </a:rPr>
              <a:t>		            </a:t>
            </a:r>
            <a:r>
              <a:rPr lang="en-US" sz="2800" b="1" i="1" u="sng" dirty="0">
                <a:solidFill>
                  <a:prstClr val="black"/>
                </a:solidFill>
                <a:latin typeface="Georgia" panose="02040502050405020303" pitchFamily="18" charset="0"/>
              </a:rPr>
              <a:t>BUT IS  HEAVILY ENVELOPED IN</a:t>
            </a:r>
            <a:br>
              <a:rPr lang="en-US" sz="2800" b="1" i="1" u="sng"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				 				    		           	        			 	</a:t>
            </a:r>
            <a:r>
              <a:rPr lang="en-US" sz="6600" dirty="0">
                <a:solidFill>
                  <a:prstClr val="black"/>
                </a:solidFill>
                <a:effectLst>
                  <a:glow rad="127000">
                    <a:srgbClr val="00FF00"/>
                  </a:glow>
                </a:effectLst>
                <a:latin typeface="Georgia" panose="02040502050405020303" pitchFamily="18" charset="0"/>
              </a:rPr>
              <a:t/>
            </a:r>
            <a:br>
              <a:rPr lang="en-US" sz="6600" dirty="0">
                <a:solidFill>
                  <a:prstClr val="black"/>
                </a:solidFill>
                <a:effectLst>
                  <a:glow rad="127000">
                    <a:srgbClr val="00FF00"/>
                  </a:glow>
                </a:effectLst>
                <a:latin typeface="Georgia" panose="02040502050405020303" pitchFamily="18" charset="0"/>
              </a:rPr>
            </a:br>
            <a:r>
              <a:rPr lang="en-US" sz="2800" dirty="0">
                <a:solidFill>
                  <a:srgbClr val="00FF00"/>
                </a:solidFill>
              </a:rPr>
              <a:t>       </a:t>
            </a:r>
            <a:br>
              <a:rPr lang="en-US" sz="2800" dirty="0">
                <a:solidFill>
                  <a:srgbClr val="00FF00"/>
                </a:solidFill>
              </a:rPr>
            </a:br>
            <a:r>
              <a:rPr lang="en-US" sz="2800" dirty="0">
                <a:solidFill>
                  <a:srgbClr val="00FF00"/>
                </a:solidFill>
              </a:rPr>
              <a:t/>
            </a:r>
            <a:br>
              <a:rPr lang="en-US" sz="2800" dirty="0">
                <a:solidFill>
                  <a:srgbClr val="00FF00"/>
                </a:solidFill>
              </a:rPr>
            </a:br>
            <a:endParaRPr lang="en-US" sz="2800" b="1" dirty="0">
              <a:solidFill>
                <a:schemeClr val="tx1"/>
              </a:solidFill>
              <a:effectLst>
                <a:glow rad="127000">
                  <a:srgbClr val="00FF00"/>
                </a:glow>
              </a:effectLst>
            </a:endParaRPr>
          </a:p>
        </p:txBody>
      </p:sp>
      <p:sp>
        <p:nvSpPr>
          <p:cNvPr id="3" name="Rectangle 2">
            <a:extLst>
              <a:ext uri="{FF2B5EF4-FFF2-40B4-BE49-F238E27FC236}">
                <a16:creationId xmlns:a16="http://schemas.microsoft.com/office/drawing/2014/main" xmlns="" id="{E5B0AF8C-B65B-44C5-92F0-C63D18BAD0B5}"/>
              </a:ext>
            </a:extLst>
          </p:cNvPr>
          <p:cNvSpPr/>
          <p:nvPr/>
        </p:nvSpPr>
        <p:spPr>
          <a:xfrm>
            <a:off x="1818860" y="3774124"/>
            <a:ext cx="8154704" cy="1393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8800" dirty="0">
                <a:solidFill>
                  <a:prstClr val="black"/>
                </a:solidFill>
                <a:effectLst>
                  <a:glow rad="127000">
                    <a:srgbClr val="00FF00"/>
                  </a:glow>
                </a:effectLst>
                <a:latin typeface="Georgia" panose="02040502050405020303" pitchFamily="18" charset="0"/>
              </a:rPr>
              <a:t>SYNCRETISM!</a:t>
            </a:r>
            <a:endParaRPr lang="en-CA" dirty="0">
              <a:effectLst>
                <a:glow rad="127000">
                  <a:srgbClr val="00FF00"/>
                </a:glow>
              </a:effectLst>
            </a:endParaRPr>
          </a:p>
        </p:txBody>
      </p:sp>
      <p:sp>
        <p:nvSpPr>
          <p:cNvPr id="2" name="Lightning Bolt 1">
            <a:extLst>
              <a:ext uri="{FF2B5EF4-FFF2-40B4-BE49-F238E27FC236}">
                <a16:creationId xmlns:a16="http://schemas.microsoft.com/office/drawing/2014/main" xmlns="" id="{302F2678-C77B-4270-B256-F07A8AD5AF1A}"/>
              </a:ext>
            </a:extLst>
          </p:cNvPr>
          <p:cNvSpPr/>
          <p:nvPr/>
        </p:nvSpPr>
        <p:spPr>
          <a:xfrm>
            <a:off x="1103243" y="2236304"/>
            <a:ext cx="715617" cy="895515"/>
          </a:xfrm>
          <a:prstGeom prst="lightningBolt">
            <a:avLst/>
          </a:prstGeom>
          <a:solidFill>
            <a:srgbClr val="FFFF00"/>
          </a:solidFill>
          <a:ln>
            <a:solidFill>
              <a:srgbClr val="CC0066"/>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xmlns="" id="{3FB1AC19-00AF-4FF9-96CF-788D453283E0}"/>
              </a:ext>
            </a:extLst>
          </p:cNvPr>
          <p:cNvSpPr/>
          <p:nvPr/>
        </p:nvSpPr>
        <p:spPr>
          <a:xfrm>
            <a:off x="1078277" y="5100375"/>
            <a:ext cx="9980610" cy="172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US" sz="2800" dirty="0">
                <a:solidFill>
                  <a:srgbClr val="00FF00"/>
                </a:solidFill>
              </a:rPr>
              <a:t>We must remember that this is</a:t>
            </a:r>
            <a:r>
              <a:rPr lang="en-US" sz="2800" dirty="0">
                <a:solidFill>
                  <a:prstClr val="black"/>
                </a:solidFill>
              </a:rPr>
              <a:t> </a:t>
            </a:r>
            <a:r>
              <a:rPr lang="en-US" sz="2800" b="1" dirty="0">
                <a:ln>
                  <a:solidFill>
                    <a:srgbClr val="006699"/>
                  </a:solidFill>
                </a:ln>
                <a:solidFill>
                  <a:srgbClr val="FF6600"/>
                </a:solidFill>
                <a:latin typeface="Cooper Black" panose="0208090404030B020404" pitchFamily="18" charset="0"/>
              </a:rPr>
              <a:t>THE MOTHER HARLOT</a:t>
            </a:r>
            <a:br>
              <a:rPr lang="en-US" sz="2800" b="1" dirty="0">
                <a:ln>
                  <a:solidFill>
                    <a:srgbClr val="006699"/>
                  </a:solidFill>
                </a:ln>
                <a:solidFill>
                  <a:srgbClr val="FF6600"/>
                </a:solidFill>
                <a:latin typeface="Cooper Black" panose="0208090404030B020404" pitchFamily="18" charset="0"/>
              </a:rPr>
            </a:br>
            <a:r>
              <a:rPr lang="en-US" sz="2800" dirty="0">
                <a:solidFill>
                  <a:srgbClr val="00FF00"/>
                </a:solidFill>
              </a:rPr>
              <a:t>to which the daughters will return when </a:t>
            </a:r>
            <a:br>
              <a:rPr lang="en-US" sz="2800" dirty="0">
                <a:solidFill>
                  <a:srgbClr val="00FF00"/>
                </a:solidFill>
              </a:rPr>
            </a:br>
            <a:r>
              <a:rPr lang="en-US" sz="2800" dirty="0">
                <a:solidFill>
                  <a:srgbClr val="00FF00"/>
                </a:solidFill>
              </a:rPr>
              <a:t>                 </a:t>
            </a:r>
            <a:r>
              <a:rPr lang="en-US" sz="2800" b="1" dirty="0">
                <a:solidFill>
                  <a:prstClr val="white"/>
                </a:solidFill>
              </a:rPr>
              <a:t>they step over the harlot’s threshold!</a:t>
            </a:r>
            <a:endParaRPr lang="en-CA" dirty="0"/>
          </a:p>
        </p:txBody>
      </p:sp>
    </p:spTree>
    <p:extLst>
      <p:ext uri="{BB962C8B-B14F-4D97-AF65-F5344CB8AC3E}">
        <p14:creationId xmlns:p14="http://schemas.microsoft.com/office/powerpoint/2010/main" val="23963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4089655" y="120995"/>
            <a:ext cx="6178952" cy="590043"/>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u="sng" dirty="0">
                <a:ln w="19050">
                  <a:solidFill>
                    <a:srgbClr val="BF07C3"/>
                  </a:solidFill>
                </a:ln>
                <a:solidFill>
                  <a:srgbClr val="FF0000"/>
                </a:solidFill>
                <a:latin typeface="Arial Black" panose="020B0A04020102020204" pitchFamily="34" charset="0"/>
              </a:rPr>
              <a:t>Cut Off</a:t>
            </a:r>
            <a:r>
              <a:rPr lang="en-CA" sz="2800" b="1" dirty="0">
                <a:ln w="19050">
                  <a:solidFill>
                    <a:srgbClr val="BF07C3"/>
                  </a:solidFill>
                </a:ln>
                <a:solidFill>
                  <a:srgbClr val="FF0000"/>
                </a:solidFill>
                <a:latin typeface="Arial Black" panose="020B0A04020102020204" pitchFamily="34" charset="0"/>
              </a:rPr>
              <a:t> </a:t>
            </a:r>
            <a:r>
              <a:rPr lang="en-CA" sz="2800" b="1" dirty="0">
                <a:solidFill>
                  <a:srgbClr val="002060"/>
                </a:solidFill>
              </a:rPr>
              <a:t>at the </a:t>
            </a:r>
            <a:r>
              <a:rPr lang="en-CA" sz="3600" b="1" dirty="0">
                <a:ln w="19050">
                  <a:solidFill>
                    <a:schemeClr val="bg1"/>
                  </a:solidFill>
                </a:ln>
                <a:solidFill>
                  <a:srgbClr val="FFC000"/>
                </a:solidFill>
                <a:effectLst>
                  <a:glow rad="127000">
                    <a:srgbClr val="CC66FF"/>
                  </a:glow>
                </a:effectLst>
                <a:latin typeface="Cooper Black" panose="0208090404030B020404" pitchFamily="18" charset="0"/>
              </a:rPr>
              <a:t>Threshold?</a:t>
            </a:r>
          </a:p>
        </p:txBody>
      </p:sp>
      <p:sp>
        <p:nvSpPr>
          <p:cNvPr id="4" name="Rectangle 3">
            <a:extLst>
              <a:ext uri="{FF2B5EF4-FFF2-40B4-BE49-F238E27FC236}">
                <a16:creationId xmlns:a16="http://schemas.microsoft.com/office/drawing/2014/main" xmlns="" id="{8E3543AF-C59C-4471-95FB-0BD4733FDEF4}"/>
              </a:ext>
            </a:extLst>
          </p:cNvPr>
          <p:cNvSpPr/>
          <p:nvPr/>
        </p:nvSpPr>
        <p:spPr>
          <a:xfrm>
            <a:off x="3804127" y="826657"/>
            <a:ext cx="8280573" cy="4025964"/>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solidFill>
                  <a:schemeClr val="bg1"/>
                </a:solidFill>
              </a:rPr>
              <a:t>Dagon’s</a:t>
            </a:r>
            <a:r>
              <a:rPr lang="en-CA" sz="2800" dirty="0">
                <a:solidFill>
                  <a:schemeClr val="bg1"/>
                </a:solidFill>
              </a:rPr>
              <a:t> </a:t>
            </a:r>
            <a:r>
              <a:rPr lang="en-CA" sz="2800" dirty="0">
                <a:solidFill>
                  <a:srgbClr val="C00000"/>
                </a:solidFill>
              </a:rPr>
              <a:t>(</a:t>
            </a:r>
            <a:r>
              <a:rPr lang="en-CA" sz="2800" b="1" i="1" dirty="0">
                <a:solidFill>
                  <a:srgbClr val="C00000"/>
                </a:solidFill>
              </a:rPr>
              <a:t>dragon’s</a:t>
            </a:r>
            <a:r>
              <a:rPr lang="en-CA" sz="2800" dirty="0">
                <a:solidFill>
                  <a:srgbClr val="C00000"/>
                </a:solidFill>
              </a:rPr>
              <a:t>)</a:t>
            </a:r>
            <a:r>
              <a:rPr lang="en-CA" sz="2800" dirty="0">
                <a:solidFill>
                  <a:schemeClr val="bg1"/>
                </a:solidFill>
              </a:rPr>
              <a:t> </a:t>
            </a:r>
            <a:r>
              <a:rPr lang="en-CA" sz="2800" b="1" u="sng" dirty="0">
                <a:ln>
                  <a:solidFill>
                    <a:srgbClr val="002060"/>
                  </a:solidFill>
                </a:ln>
                <a:solidFill>
                  <a:srgbClr val="FFC000"/>
                </a:solidFill>
                <a:latin typeface="Cooper Black" pitchFamily="18" charset="0"/>
              </a:rPr>
              <a:t>HEAD</a:t>
            </a:r>
            <a:r>
              <a:rPr lang="en-CA" sz="2800" dirty="0">
                <a:solidFill>
                  <a:schemeClr val="bg1"/>
                </a:solidFill>
              </a:rPr>
              <a:t> </a:t>
            </a:r>
            <a:r>
              <a:rPr lang="en-CA" sz="2800" b="1" dirty="0">
                <a:solidFill>
                  <a:schemeClr val="bg1"/>
                </a:solidFill>
              </a:rPr>
              <a:t>(</a:t>
            </a:r>
            <a:r>
              <a:rPr lang="en-CA" sz="2800" b="1" u="sng" dirty="0">
                <a:solidFill>
                  <a:schemeClr val="bg1"/>
                </a:solidFill>
              </a:rPr>
              <a:t>CONTROL</a:t>
            </a:r>
            <a:r>
              <a:rPr lang="en-CA" sz="2800" b="1" dirty="0">
                <a:solidFill>
                  <a:schemeClr val="bg1"/>
                </a:solidFill>
              </a:rPr>
              <a:t>) </a:t>
            </a:r>
            <a:br>
              <a:rPr lang="en-CA" sz="2800" b="1" dirty="0">
                <a:solidFill>
                  <a:schemeClr val="bg1"/>
                </a:solidFill>
              </a:rPr>
            </a:br>
            <a:r>
              <a:rPr lang="en-CA" sz="2800" b="1" dirty="0">
                <a:solidFill>
                  <a:schemeClr val="bg1"/>
                </a:solidFill>
              </a:rPr>
              <a:t>    </a:t>
            </a:r>
            <a:r>
              <a:rPr lang="en-CA" sz="2800" dirty="0">
                <a:solidFill>
                  <a:schemeClr val="bg1"/>
                </a:solidFill>
              </a:rPr>
              <a:t>and his </a:t>
            </a:r>
            <a:r>
              <a:rPr lang="en-CA" sz="2800" b="1" u="sng" dirty="0">
                <a:ln>
                  <a:solidFill>
                    <a:srgbClr val="002060"/>
                  </a:solidFill>
                </a:ln>
                <a:solidFill>
                  <a:srgbClr val="FFC000"/>
                </a:solidFill>
                <a:latin typeface="Cooper Black" pitchFamily="18" charset="0"/>
              </a:rPr>
              <a:t>PALMS</a:t>
            </a:r>
            <a:r>
              <a:rPr lang="en-CA" sz="2800" dirty="0">
                <a:solidFill>
                  <a:schemeClr val="bg1"/>
                </a:solidFill>
              </a:rPr>
              <a:t> </a:t>
            </a:r>
            <a:r>
              <a:rPr lang="en-CA" sz="2800" b="1" dirty="0">
                <a:solidFill>
                  <a:schemeClr val="bg1"/>
                </a:solidFill>
              </a:rPr>
              <a:t>(hands to manipulate and articulate </a:t>
            </a:r>
            <a:r>
              <a:rPr lang="en-CA" sz="2800" b="1" u="sng" dirty="0">
                <a:solidFill>
                  <a:schemeClr val="bg1"/>
                </a:solidFill>
              </a:rPr>
              <a:t>force</a:t>
            </a:r>
            <a:r>
              <a:rPr lang="en-CA" sz="2800" b="1" dirty="0">
                <a:solidFill>
                  <a:schemeClr val="bg1"/>
                </a:solidFill>
              </a:rPr>
              <a:t>, &amp; also- </a:t>
            </a:r>
            <a:r>
              <a:rPr lang="en-CA" sz="2800" b="1" u="sng" dirty="0">
                <a:ln>
                  <a:solidFill>
                    <a:sysClr val="windowText" lastClr="000000"/>
                  </a:solidFill>
                </a:ln>
                <a:solidFill>
                  <a:srgbClr val="CC0066"/>
                </a:solidFill>
              </a:rPr>
              <a:t>INHERITANCE</a:t>
            </a:r>
            <a:r>
              <a:rPr lang="en-CA" sz="2800" b="1" dirty="0">
                <a:solidFill>
                  <a:schemeClr val="bg1"/>
                </a:solidFill>
              </a:rPr>
              <a:t>)</a:t>
            </a:r>
            <a:r>
              <a:rPr lang="en-CA" sz="2800" dirty="0">
                <a:solidFill>
                  <a:srgbClr val="0000FF"/>
                </a:solidFill>
              </a:rPr>
              <a:t> </a:t>
            </a:r>
            <a:r>
              <a:rPr lang="en-CA" sz="2800" b="1" dirty="0">
                <a:solidFill>
                  <a:schemeClr val="bg1"/>
                </a:solidFill>
              </a:rPr>
              <a:t>-</a:t>
            </a:r>
            <a:r>
              <a:rPr lang="en-CA" sz="2800" dirty="0">
                <a:solidFill>
                  <a:srgbClr val="0000FF"/>
                </a:solidFill>
              </a:rPr>
              <a:t/>
            </a:r>
            <a:br>
              <a:rPr lang="en-CA" sz="2800" dirty="0">
                <a:solidFill>
                  <a:srgbClr val="0000FF"/>
                </a:solidFill>
              </a:rPr>
            </a:br>
            <a:r>
              <a:rPr lang="en-CA" sz="2800" b="1" u="sng" dirty="0">
                <a:ln>
                  <a:solidFill>
                    <a:srgbClr val="0000FF"/>
                  </a:solidFill>
                </a:ln>
                <a:solidFill>
                  <a:srgbClr val="BF07C3"/>
                </a:solidFill>
                <a:latin typeface="Arial Black" panose="020B0A04020102020204" pitchFamily="34" charset="0"/>
              </a:rPr>
              <a:t>CUT OFF</a:t>
            </a:r>
            <a:r>
              <a:rPr lang="en-CA" sz="2800" b="1" dirty="0">
                <a:ln>
                  <a:solidFill>
                    <a:srgbClr val="0000FF"/>
                  </a:solidFill>
                </a:ln>
                <a:solidFill>
                  <a:srgbClr val="BF07C3"/>
                </a:solidFill>
                <a:latin typeface="Arial Black" panose="020B0A04020102020204" pitchFamily="34" charset="0"/>
              </a:rPr>
              <a:t> -</a:t>
            </a:r>
            <a:r>
              <a:rPr lang="en-CA" sz="2800" b="1" dirty="0">
                <a:solidFill>
                  <a:srgbClr val="BF07C3"/>
                </a:solidFill>
                <a:latin typeface="Arial Black" panose="020B0A04020102020204" pitchFamily="34" charset="0"/>
              </a:rPr>
              <a:t> </a:t>
            </a:r>
            <a:r>
              <a:rPr lang="en-CA" sz="2800" dirty="0">
                <a:solidFill>
                  <a:srgbClr val="0000FF"/>
                </a:solidFill>
              </a:rPr>
              <a:t>at </a:t>
            </a:r>
            <a:r>
              <a:rPr lang="en-CA" sz="4000" u="sng" dirty="0">
                <a:ln>
                  <a:solidFill>
                    <a:schemeClr val="bg1"/>
                  </a:solidFill>
                </a:ln>
                <a:solidFill>
                  <a:srgbClr val="FFC000"/>
                </a:solidFill>
                <a:effectLst>
                  <a:glow rad="127000">
                    <a:srgbClr val="CC66FF"/>
                  </a:glow>
                </a:effectLst>
                <a:latin typeface="Cooper Black" panose="0208090404030B020404" pitchFamily="18" charset="0"/>
              </a:rPr>
              <a:t>The THRESHOLD</a:t>
            </a:r>
            <a:r>
              <a:rPr lang="en-CA" sz="4000" dirty="0">
                <a:ln>
                  <a:solidFill>
                    <a:schemeClr val="bg1"/>
                  </a:solidFill>
                </a:ln>
                <a:solidFill>
                  <a:srgbClr val="FFC000"/>
                </a:solidFill>
                <a:effectLst>
                  <a:glow rad="127000">
                    <a:srgbClr val="CC66FF"/>
                  </a:glow>
                </a:effectLst>
                <a:latin typeface="Cooper Black" panose="0208090404030B020404" pitchFamily="18" charset="0"/>
              </a:rPr>
              <a:t>!</a:t>
            </a:r>
          </a:p>
          <a:p>
            <a:pPr algn="ctr"/>
            <a:r>
              <a:rPr lang="en-CA" sz="9600" dirty="0">
                <a:ln w="19050">
                  <a:solidFill>
                    <a:srgbClr val="0000FF"/>
                  </a:solidFill>
                </a:ln>
                <a:solidFill>
                  <a:srgbClr val="C00000"/>
                </a:solidFill>
                <a:effectLst>
                  <a:glow rad="127000">
                    <a:srgbClr val="FFC000"/>
                  </a:glow>
                </a:effectLst>
                <a:latin typeface="Cooper Black" panose="0208090404030B020404" pitchFamily="18" charset="0"/>
              </a:rPr>
              <a:t>									</a:t>
            </a:r>
            <a:endParaRPr lang="en-CA" sz="4000" dirty="0">
              <a:ln>
                <a:solidFill>
                  <a:schemeClr val="bg1"/>
                </a:solidFill>
              </a:ln>
              <a:solidFill>
                <a:srgbClr val="FFC000"/>
              </a:solidFill>
              <a:effectLst>
                <a:glow rad="127000">
                  <a:srgbClr val="CC66FF"/>
                </a:glow>
              </a:effectLst>
              <a:latin typeface="Cooper Black" panose="0208090404030B020404" pitchFamily="18" charset="0"/>
            </a:endParaRP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64</a:t>
            </a:fld>
            <a:endParaRPr lang="en-US" sz="1200" dirty="0">
              <a:solidFill>
                <a:srgbClr val="FFFF00"/>
              </a:solidFill>
            </a:endParaRPr>
          </a:p>
        </p:txBody>
      </p:sp>
      <p:sp>
        <p:nvSpPr>
          <p:cNvPr id="6" name="Rectangle 5">
            <a:extLst>
              <a:ext uri="{FF2B5EF4-FFF2-40B4-BE49-F238E27FC236}">
                <a16:creationId xmlns:a16="http://schemas.microsoft.com/office/drawing/2014/main" xmlns="" id="{D9F0EFDA-3401-41D1-A140-2C24B3005E34}"/>
              </a:ext>
            </a:extLst>
          </p:cNvPr>
          <p:cNvSpPr/>
          <p:nvPr/>
        </p:nvSpPr>
        <p:spPr>
          <a:xfrm>
            <a:off x="377299" y="4968240"/>
            <a:ext cx="11417650" cy="1768764"/>
          </a:xfrm>
          <a:prstGeom prst="rect">
            <a:avLst/>
          </a:prstGeom>
          <a:solidFill>
            <a:schemeClr val="accent6">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a:solidFill>
                  <a:schemeClr val="bg1">
                    <a:lumMod val="85000"/>
                    <a:lumOff val="15000"/>
                  </a:schemeClr>
                </a:solidFill>
              </a:rPr>
              <a:t>Briefly:  Dagon’s threshold has nothing to do with </a:t>
            </a:r>
            <a:r>
              <a:rPr lang="en-CA" sz="2800" b="1" dirty="0">
                <a:solidFill>
                  <a:srgbClr val="0000FF"/>
                </a:solidFill>
              </a:rPr>
              <a:t>Joseph/</a:t>
            </a:r>
            <a:r>
              <a:rPr lang="en-CA" sz="2800" b="1" dirty="0" err="1">
                <a:solidFill>
                  <a:srgbClr val="0000FF"/>
                </a:solidFill>
              </a:rPr>
              <a:t>Yoseph</a:t>
            </a:r>
            <a:r>
              <a:rPr lang="en-CA" sz="2800" dirty="0">
                <a:solidFill>
                  <a:srgbClr val="0000FF"/>
                </a:solidFill>
              </a:rPr>
              <a:t> </a:t>
            </a:r>
            <a:r>
              <a:rPr lang="en-CA" sz="2800" dirty="0">
                <a:solidFill>
                  <a:schemeClr val="bg1">
                    <a:lumMod val="85000"/>
                    <a:lumOff val="15000"/>
                  </a:schemeClr>
                </a:solidFill>
              </a:rPr>
              <a:t>– </a:t>
            </a:r>
            <a:r>
              <a:rPr lang="en-CA" sz="2800" b="1" dirty="0">
                <a:solidFill>
                  <a:schemeClr val="bg1">
                    <a:lumMod val="85000"/>
                    <a:lumOff val="15000"/>
                  </a:schemeClr>
                </a:solidFill>
              </a:rPr>
              <a:t>H3130!</a:t>
            </a:r>
            <a:r>
              <a:rPr lang="en-CA" sz="2800" dirty="0">
                <a:solidFill>
                  <a:schemeClr val="bg1">
                    <a:lumMod val="85000"/>
                    <a:lumOff val="15000"/>
                  </a:schemeClr>
                </a:solidFill>
              </a:rPr>
              <a:t>   </a:t>
            </a:r>
            <a:r>
              <a:rPr lang="en-CA" sz="2800" b="1" dirty="0" err="1">
                <a:solidFill>
                  <a:srgbClr val="0000FF"/>
                </a:solidFill>
                <a:latin typeface="Comic Sans MS" panose="030F0702030302020204" pitchFamily="66" charset="0"/>
              </a:rPr>
              <a:t>Yoseph’s</a:t>
            </a:r>
            <a:r>
              <a:rPr lang="en-CA" sz="2800" b="1" dirty="0">
                <a:solidFill>
                  <a:schemeClr val="bg1">
                    <a:lumMod val="85000"/>
                    <a:lumOff val="15000"/>
                  </a:schemeClr>
                </a:solidFill>
                <a:latin typeface="Comic Sans MS" panose="030F0702030302020204" pitchFamily="66" charset="0"/>
              </a:rPr>
              <a:t> NAME</a:t>
            </a:r>
            <a:r>
              <a:rPr lang="en-CA" sz="2800" dirty="0">
                <a:solidFill>
                  <a:schemeClr val="bg1">
                    <a:lumMod val="85000"/>
                    <a:lumOff val="15000"/>
                  </a:schemeClr>
                </a:solidFill>
                <a:latin typeface="Comic Sans MS" panose="030F0702030302020204" pitchFamily="66" charset="0"/>
              </a:rPr>
              <a:t> also</a:t>
            </a:r>
            <a:r>
              <a:rPr lang="en-CA" sz="2800" b="1" dirty="0">
                <a:solidFill>
                  <a:schemeClr val="bg1">
                    <a:lumMod val="85000"/>
                    <a:lumOff val="15000"/>
                  </a:schemeClr>
                </a:solidFill>
                <a:latin typeface="Comic Sans MS" panose="030F0702030302020204" pitchFamily="66" charset="0"/>
              </a:rPr>
              <a:t> </a:t>
            </a:r>
            <a:r>
              <a:rPr lang="en-CA" sz="2800" b="1" dirty="0">
                <a:solidFill>
                  <a:srgbClr val="0000FF"/>
                </a:solidFill>
                <a:latin typeface="Comic Sans MS" panose="030F0702030302020204" pitchFamily="66" charset="0"/>
              </a:rPr>
              <a:t>represents</a:t>
            </a:r>
            <a:r>
              <a:rPr lang="en-CA" sz="2800" dirty="0">
                <a:solidFill>
                  <a:schemeClr val="bg1">
                    <a:lumMod val="85000"/>
                    <a:lumOff val="15000"/>
                  </a:schemeClr>
                </a:solidFill>
              </a:rPr>
              <a:t> “the” keeper of the door/threshold.  However, </a:t>
            </a:r>
            <a:r>
              <a:rPr lang="en-CA" sz="2800" b="1" dirty="0" err="1">
                <a:solidFill>
                  <a:srgbClr val="0000FF"/>
                </a:solidFill>
              </a:rPr>
              <a:t>Yoseph</a:t>
            </a:r>
            <a:r>
              <a:rPr lang="en-CA" sz="2800" dirty="0">
                <a:solidFill>
                  <a:schemeClr val="bg1">
                    <a:lumMod val="85000"/>
                    <a:lumOff val="15000"/>
                  </a:schemeClr>
                </a:solidFill>
              </a:rPr>
              <a:t> was a </a:t>
            </a:r>
            <a:r>
              <a:rPr lang="en-CA" sz="2800" b="1" dirty="0" err="1">
                <a:solidFill>
                  <a:srgbClr val="0000FF"/>
                </a:solidFill>
                <a:effectLst>
                  <a:glow rad="127000">
                    <a:schemeClr val="accent1">
                      <a:lumMod val="20000"/>
                      <a:lumOff val="80000"/>
                    </a:schemeClr>
                  </a:glow>
                </a:effectLst>
              </a:rPr>
              <a:t>Melki-tzedek</a:t>
            </a:r>
            <a:r>
              <a:rPr lang="en-CA" sz="2800" b="1" dirty="0">
                <a:solidFill>
                  <a:srgbClr val="0000FF"/>
                </a:solidFill>
                <a:effectLst>
                  <a:glow rad="127000">
                    <a:schemeClr val="accent1">
                      <a:lumMod val="20000"/>
                      <a:lumOff val="80000"/>
                    </a:schemeClr>
                  </a:glow>
                </a:effectLst>
              </a:rPr>
              <a:t> Priest! </a:t>
            </a:r>
            <a:r>
              <a:rPr lang="en-CA" sz="2800" b="1" dirty="0">
                <a:solidFill>
                  <a:srgbClr val="0000FF"/>
                </a:solidFill>
              </a:rPr>
              <a:t/>
            </a:r>
            <a:br>
              <a:rPr lang="en-CA" sz="2800" b="1" dirty="0">
                <a:solidFill>
                  <a:srgbClr val="0000FF"/>
                </a:solidFill>
              </a:rPr>
            </a:br>
            <a:r>
              <a:rPr lang="en-CA" sz="2800" dirty="0">
                <a:solidFill>
                  <a:schemeClr val="bg1">
                    <a:lumMod val="85000"/>
                    <a:lumOff val="15000"/>
                  </a:schemeClr>
                </a:solidFill>
              </a:rPr>
              <a:t>This will be expounded upon in future studies.</a:t>
            </a:r>
          </a:p>
        </p:txBody>
      </p:sp>
      <p:sp>
        <p:nvSpPr>
          <p:cNvPr id="2" name="Rectangle: Rounded Corners 1">
            <a:extLst>
              <a:ext uri="{FF2B5EF4-FFF2-40B4-BE49-F238E27FC236}">
                <a16:creationId xmlns:a16="http://schemas.microsoft.com/office/drawing/2014/main" xmlns="" id="{D73F5E79-61A6-4A80-883C-8481836B8DBD}"/>
              </a:ext>
            </a:extLst>
          </p:cNvPr>
          <p:cNvSpPr/>
          <p:nvPr/>
        </p:nvSpPr>
        <p:spPr>
          <a:xfrm rot="20052740">
            <a:off x="211470" y="716416"/>
            <a:ext cx="3339622" cy="1832234"/>
          </a:xfrm>
          <a:prstGeom prst="roundRect">
            <a:avLst/>
          </a:prstGeom>
          <a:solidFill>
            <a:schemeClr val="tx1">
              <a:lumMod val="50000"/>
            </a:schemeClr>
          </a:solidFill>
          <a:ln w="762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a:ln w="19050">
                  <a:solidFill>
                    <a:srgbClr val="FFFF00"/>
                  </a:solidFill>
                </a:ln>
                <a:solidFill>
                  <a:srgbClr val="0000FF"/>
                </a:solidFill>
                <a:latin typeface="Cooper Black" panose="0208090404030B020404" pitchFamily="18" charset="0"/>
              </a:rPr>
              <a:t>Why</a:t>
            </a: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 </a:t>
            </a:r>
            <a:r>
              <a:rPr lang="en-CA" sz="2800" u="sng"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effectLst>
                  <a:glow rad="127000">
                    <a:schemeClr val="accent2">
                      <a:lumMod val="75000"/>
                    </a:schemeClr>
                  </a:glow>
                </a:effectLst>
                <a:latin typeface="Cooper Black" panose="0208090404030B020404" pitchFamily="18" charset="0"/>
              </a:rPr>
              <a:t>CUT OFF</a:t>
            </a: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effectLst>
                  <a:glow rad="127000">
                    <a:schemeClr val="accent2">
                      <a:lumMod val="75000"/>
                    </a:schemeClr>
                  </a:glow>
                </a:effectLst>
                <a:latin typeface="Cooper Black" panose="0208090404030B020404" pitchFamily="18" charset="0"/>
              </a:rPr>
              <a:t>? </a:t>
            </a: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
            </a:r>
            <a:b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b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 &amp; </a:t>
            </a:r>
            <a:r>
              <a:rPr lang="en-CA" sz="2800" u="sng"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CUT OFF</a:t>
            </a: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 </a:t>
            </a:r>
            <a:b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br>
            <a:r>
              <a:rPr lang="en-CA" sz="2800" dirty="0">
                <a:ln w="19050">
                  <a:solidFill>
                    <a:srgbClr val="002060"/>
                  </a:solidFill>
                </a:ln>
                <a:solidFill>
                  <a:srgbClr val="00CCFF"/>
                </a:solidFill>
                <a:latin typeface="Cooper Black" panose="0208090404030B020404" pitchFamily="18" charset="0"/>
              </a:rPr>
              <a:t>before</a:t>
            </a:r>
            <a:r>
              <a:rPr lang="en-CA" sz="2800" dirty="0">
                <a:ln w="19050">
                  <a:solidFill>
                    <a:srgbClr val="CC0066"/>
                  </a:solidFill>
                </a:ln>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3500000" scaled="1"/>
                  <a:tileRect/>
                </a:gradFill>
                <a:latin typeface="Cooper Black" panose="0208090404030B020404" pitchFamily="18" charset="0"/>
              </a:rPr>
              <a:t> </a:t>
            </a:r>
            <a:r>
              <a:rPr lang="en-CA" sz="4000" u="sng" dirty="0">
                <a:ln w="19050">
                  <a:solidFill>
                    <a:schemeClr val="bg1"/>
                  </a:solidFill>
                </a:ln>
                <a:solidFill>
                  <a:srgbClr val="FFC000"/>
                </a:solidFill>
                <a:effectLst>
                  <a:glow rad="127000">
                    <a:srgbClr val="CC66FF"/>
                  </a:glow>
                </a:effectLst>
                <a:latin typeface="Cooper Black" panose="0208090404030B020404" pitchFamily="18" charset="0"/>
              </a:rPr>
              <a:t>WHO</a:t>
            </a:r>
            <a:r>
              <a:rPr lang="en-CA" sz="4000" dirty="0">
                <a:ln w="19050">
                  <a:solidFill>
                    <a:schemeClr val="bg1"/>
                  </a:solidFill>
                </a:ln>
                <a:solidFill>
                  <a:srgbClr val="FFC000"/>
                </a:solidFill>
                <a:effectLst>
                  <a:glow rad="127000">
                    <a:srgbClr val="CC66FF"/>
                  </a:glow>
                </a:effectLst>
                <a:latin typeface="Cooper Black" panose="0208090404030B020404" pitchFamily="18" charset="0"/>
              </a:rPr>
              <a:t>?</a:t>
            </a:r>
          </a:p>
        </p:txBody>
      </p:sp>
      <p:sp>
        <p:nvSpPr>
          <p:cNvPr id="5" name="Rectangle: Rounded Corners 4">
            <a:extLst>
              <a:ext uri="{FF2B5EF4-FFF2-40B4-BE49-F238E27FC236}">
                <a16:creationId xmlns:a16="http://schemas.microsoft.com/office/drawing/2014/main" xmlns="" id="{E76BFFFD-DEE3-4A09-AB6B-A0EBA4893526}"/>
              </a:ext>
            </a:extLst>
          </p:cNvPr>
          <p:cNvSpPr/>
          <p:nvPr/>
        </p:nvSpPr>
        <p:spPr>
          <a:xfrm>
            <a:off x="107300" y="3217323"/>
            <a:ext cx="3479180" cy="1635298"/>
          </a:xfrm>
          <a:prstGeom prst="borderCallout1">
            <a:avLst>
              <a:gd name="adj1" fmla="val -105599"/>
              <a:gd name="adj2" fmla="val 128819"/>
              <a:gd name="adj3" fmla="val 11117"/>
              <a:gd name="adj4" fmla="val 76769"/>
            </a:avLst>
          </a:prstGeom>
          <a:solidFill>
            <a:schemeClr val="bg1"/>
          </a:solidFill>
          <a:ln w="47625">
            <a:solidFill>
              <a:srgbClr val="C00000"/>
            </a:solidFill>
            <a:headEnd type="oval"/>
            <a:tailEnd type="arrow"/>
          </a:ln>
          <a:effectLst>
            <a:outerShdw blurRad="50800" dist="38100" dir="13500000" algn="b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i="1" dirty="0">
                <a:solidFill>
                  <a:srgbClr val="C00000"/>
                </a:solidFill>
              </a:rPr>
              <a:t>Dagon/Dragon</a:t>
            </a:r>
            <a:r>
              <a:rPr lang="en-CA" sz="2800" i="1" dirty="0">
                <a:solidFill>
                  <a:srgbClr val="C00000"/>
                </a:solidFill>
              </a:rPr>
              <a:t> </a:t>
            </a:r>
            <a:br>
              <a:rPr lang="en-CA" sz="2800" i="1" dirty="0">
                <a:solidFill>
                  <a:srgbClr val="C00000"/>
                </a:solidFill>
              </a:rPr>
            </a:br>
            <a:r>
              <a:rPr lang="en-CA" sz="2800" i="1" dirty="0">
                <a:solidFill>
                  <a:schemeClr val="accent4">
                    <a:lumMod val="20000"/>
                    <a:lumOff val="80000"/>
                  </a:schemeClr>
                </a:solidFill>
              </a:rPr>
              <a:t>Isa 27:1; </a:t>
            </a:r>
            <a:br>
              <a:rPr lang="en-CA" sz="2800" i="1" dirty="0">
                <a:solidFill>
                  <a:schemeClr val="accent4">
                    <a:lumMod val="20000"/>
                    <a:lumOff val="80000"/>
                  </a:schemeClr>
                </a:solidFill>
              </a:rPr>
            </a:br>
            <a:r>
              <a:rPr lang="en-CA" sz="2800" i="1" dirty="0">
                <a:solidFill>
                  <a:schemeClr val="accent4">
                    <a:lumMod val="20000"/>
                    <a:lumOff val="80000"/>
                  </a:schemeClr>
                </a:solidFill>
              </a:rPr>
              <a:t>Rev 12,13,16, 20.</a:t>
            </a:r>
            <a:endParaRPr lang="en-CA" dirty="0">
              <a:solidFill>
                <a:schemeClr val="accent4">
                  <a:lumMod val="20000"/>
                  <a:lumOff val="80000"/>
                </a:schemeClr>
              </a:solidFill>
            </a:endParaRPr>
          </a:p>
        </p:txBody>
      </p:sp>
      <p:sp>
        <p:nvSpPr>
          <p:cNvPr id="11" name="Rectangle 10">
            <a:extLst>
              <a:ext uri="{FF2B5EF4-FFF2-40B4-BE49-F238E27FC236}">
                <a16:creationId xmlns:a16="http://schemas.microsoft.com/office/drawing/2014/main" xmlns="" id="{AE7B436F-9815-40FC-8890-EAAA092E5791}"/>
              </a:ext>
            </a:extLst>
          </p:cNvPr>
          <p:cNvSpPr/>
          <p:nvPr/>
        </p:nvSpPr>
        <p:spPr>
          <a:xfrm>
            <a:off x="7471136" y="3135796"/>
            <a:ext cx="4572000" cy="1716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4000" dirty="0">
                <a:ln>
                  <a:solidFill>
                    <a:prstClr val="black"/>
                  </a:solidFill>
                </a:ln>
                <a:solidFill>
                  <a:srgbClr val="0000FF"/>
                </a:solidFill>
                <a:effectLst>
                  <a:glow rad="127000">
                    <a:srgbClr val="CC66FF"/>
                  </a:glow>
                </a:effectLst>
                <a:latin typeface="Cooper Black" panose="0208090404030B020404" pitchFamily="18" charset="0"/>
              </a:rPr>
              <a:t>g</a:t>
            </a:r>
            <a:r>
              <a:rPr lang="en-CA" sz="4000" u="sng" dirty="0">
                <a:ln>
                  <a:solidFill>
                    <a:prstClr val="black"/>
                  </a:solidFill>
                </a:ln>
                <a:solidFill>
                  <a:srgbClr val="0000FF"/>
                </a:solidFill>
                <a:effectLst>
                  <a:glow rad="127000">
                    <a:srgbClr val="CC66FF"/>
                  </a:glow>
                </a:effectLst>
                <a:latin typeface="Cooper Black" panose="0208090404030B020404" pitchFamily="18" charset="0"/>
              </a:rPr>
              <a:t>uards</a:t>
            </a:r>
            <a:r>
              <a:rPr lang="en-CA" sz="4000" dirty="0">
                <a:ln>
                  <a:solidFill>
                    <a:prstClr val="black"/>
                  </a:solidFill>
                </a:ln>
                <a:solidFill>
                  <a:srgbClr val="FFC000"/>
                </a:solidFill>
                <a:effectLst>
                  <a:glow rad="127000">
                    <a:srgbClr val="CC66FF"/>
                  </a:glow>
                </a:effectLst>
                <a:latin typeface="Cooper Black" panose="0208090404030B020404" pitchFamily="18" charset="0"/>
              </a:rPr>
              <a:t> </a:t>
            </a:r>
            <a:r>
              <a:rPr lang="en-CA" sz="4000" u="sng" dirty="0">
                <a:ln>
                  <a:solidFill>
                    <a:prstClr val="black"/>
                  </a:solidFill>
                </a:ln>
                <a:solidFill>
                  <a:srgbClr val="FFC000"/>
                </a:solidFill>
                <a:effectLst>
                  <a:glow rad="127000">
                    <a:srgbClr val="CC66FF"/>
                  </a:glow>
                </a:effectLst>
                <a:latin typeface="Cooper Black" panose="0208090404030B020404" pitchFamily="18" charset="0"/>
              </a:rPr>
              <a:t>Yahuah’s </a:t>
            </a:r>
            <a:r>
              <a:rPr lang="en-CA" sz="800" dirty="0">
                <a:ln>
                  <a:solidFill>
                    <a:prstClr val="black"/>
                  </a:solidFill>
                </a:ln>
                <a:solidFill>
                  <a:srgbClr val="FFC000"/>
                </a:solidFill>
                <a:effectLst>
                  <a:glow rad="127000">
                    <a:srgbClr val="CC66FF"/>
                  </a:glow>
                </a:effectLst>
                <a:latin typeface="Cooper Black" panose="0208090404030B020404" pitchFamily="18" charset="0"/>
              </a:rPr>
              <a:t>	      </a:t>
            </a:r>
            <a:r>
              <a:rPr lang="en-CA" sz="4000" u="sng" dirty="0">
                <a:ln>
                  <a:solidFill>
                    <a:prstClr val="black"/>
                  </a:solidFill>
                </a:ln>
                <a:solidFill>
                  <a:srgbClr val="FFC000"/>
                </a:solidFill>
                <a:effectLst>
                  <a:glow rad="127000">
                    <a:srgbClr val="CC66FF"/>
                  </a:glow>
                </a:effectLst>
                <a:latin typeface="Cooper Black" panose="0208090404030B020404" pitchFamily="18" charset="0"/>
              </a:rPr>
              <a:t>Threshold</a:t>
            </a:r>
            <a:r>
              <a:rPr lang="en-CA" sz="4000" dirty="0">
                <a:ln>
                  <a:solidFill>
                    <a:prstClr val="black"/>
                  </a:solidFill>
                </a:ln>
                <a:solidFill>
                  <a:srgbClr val="FFC000"/>
                </a:solidFill>
                <a:effectLst>
                  <a:glow rad="127000">
                    <a:srgbClr val="CC66FF"/>
                  </a:glow>
                </a:effectLst>
                <a:latin typeface="Cooper Black" panose="0208090404030B020404" pitchFamily="18" charset="0"/>
              </a:rPr>
              <a:t>?</a:t>
            </a:r>
            <a:endParaRPr lang="en-CA" dirty="0"/>
          </a:p>
        </p:txBody>
      </p:sp>
      <p:sp>
        <p:nvSpPr>
          <p:cNvPr id="12" name="Rectangle 11">
            <a:extLst>
              <a:ext uri="{FF2B5EF4-FFF2-40B4-BE49-F238E27FC236}">
                <a16:creationId xmlns:a16="http://schemas.microsoft.com/office/drawing/2014/main" xmlns="" id="{6E1202CE-237E-4CDC-BBA3-D41AE8771877}"/>
              </a:ext>
            </a:extLst>
          </p:cNvPr>
          <p:cNvSpPr/>
          <p:nvPr/>
        </p:nvSpPr>
        <p:spPr>
          <a:xfrm>
            <a:off x="3851845" y="2799122"/>
            <a:ext cx="3906982" cy="200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9600" u="sng" dirty="0">
                <a:ln w="19050">
                  <a:solidFill>
                    <a:srgbClr val="0000FF"/>
                  </a:solidFill>
                </a:ln>
                <a:solidFill>
                  <a:srgbClr val="C00000"/>
                </a:solidFill>
                <a:effectLst>
                  <a:glow rad="127000">
                    <a:srgbClr val="FFC000"/>
                  </a:glow>
                </a:effectLst>
                <a:latin typeface="Cooper Black" panose="0208090404030B020404" pitchFamily="18" charset="0"/>
              </a:rPr>
              <a:t>WHO</a:t>
            </a:r>
            <a:endParaRPr lang="en-CA" dirty="0"/>
          </a:p>
        </p:txBody>
      </p:sp>
    </p:spTree>
    <p:extLst>
      <p:ext uri="{BB962C8B-B14F-4D97-AF65-F5344CB8AC3E}">
        <p14:creationId xmlns:p14="http://schemas.microsoft.com/office/powerpoint/2010/main" val="42036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250"/>
                                        <p:tgtEl>
                                          <p:spTgt spid="4"/>
                                        </p:tgtEl>
                                      </p:cBhvr>
                                    </p:animEffect>
                                  </p:childTnLst>
                                </p:cTn>
                              </p:par>
                              <p:par>
                                <p:cTn id="13" presetID="22" presetClass="entr" presetSubtype="1" fill="hold" grpId="0" nodeType="withEffect">
                                  <p:stCondLst>
                                    <p:cond delay="4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1750"/>
                                        <p:tgtEl>
                                          <p:spTgt spid="12"/>
                                        </p:tgtEl>
                                      </p:cBhvr>
                                    </p:animEffect>
                                  </p:childTnLst>
                                </p:cTn>
                              </p:par>
                              <p:par>
                                <p:cTn id="21" presetID="6" presetClass="entr" presetSubtype="16"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5"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708518" y="479089"/>
            <a:ext cx="11006315" cy="1287715"/>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u="sng" dirty="0">
                <a:ln w="19050">
                  <a:solidFill>
                    <a:srgbClr val="BF07C3"/>
                  </a:solidFill>
                </a:ln>
                <a:solidFill>
                  <a:srgbClr val="FFFF00"/>
                </a:solidFill>
                <a:latin typeface="Arial Black" panose="020B0A04020102020204" pitchFamily="34" charset="0"/>
              </a:rPr>
              <a:t>Will the Hebrew letters connect </a:t>
            </a:r>
            <a:r>
              <a:rPr lang="en-CA" sz="3600" b="1" u="sng" dirty="0" err="1">
                <a:ln w="19050">
                  <a:solidFill>
                    <a:srgbClr val="BF07C3"/>
                  </a:solidFill>
                </a:ln>
                <a:solidFill>
                  <a:srgbClr val="FFFF00"/>
                </a:solidFill>
                <a:latin typeface="Arial Black" panose="020B0A04020102020204" pitchFamily="34" charset="0"/>
              </a:rPr>
              <a:t>Yose</a:t>
            </a:r>
            <a:r>
              <a:rPr lang="en-CA" sz="3600" b="1" dirty="0" err="1">
                <a:ln w="19050">
                  <a:solidFill>
                    <a:srgbClr val="BF07C3"/>
                  </a:solidFill>
                </a:ln>
                <a:solidFill>
                  <a:srgbClr val="FFFF00"/>
                </a:solidFill>
                <a:latin typeface="Arial Black" panose="020B0A04020102020204" pitchFamily="34" charset="0"/>
              </a:rPr>
              <a:t>p</a:t>
            </a:r>
            <a:r>
              <a:rPr lang="en-CA" sz="3600" b="1" u="sng" dirty="0" err="1">
                <a:ln w="19050">
                  <a:solidFill>
                    <a:srgbClr val="BF07C3"/>
                  </a:solidFill>
                </a:ln>
                <a:solidFill>
                  <a:srgbClr val="FFFF00"/>
                </a:solidFill>
                <a:latin typeface="Arial Black" panose="020B0A04020102020204" pitchFamily="34" charset="0"/>
              </a:rPr>
              <a:t>h</a:t>
            </a:r>
            <a:r>
              <a:rPr lang="en-CA" sz="3600" b="1" u="sng" dirty="0">
                <a:ln w="19050">
                  <a:solidFill>
                    <a:srgbClr val="BF07C3"/>
                  </a:solidFill>
                </a:ln>
                <a:solidFill>
                  <a:srgbClr val="FFFF00"/>
                </a:solidFill>
                <a:latin typeface="Arial Black" panose="020B0A04020102020204" pitchFamily="34" charset="0"/>
              </a:rPr>
              <a:t> </a:t>
            </a:r>
            <a:r>
              <a:rPr lang="en-CA" sz="3600" b="1" dirty="0">
                <a:ln w="19050">
                  <a:solidFill>
                    <a:srgbClr val="BF07C3"/>
                  </a:solidFill>
                </a:ln>
                <a:solidFill>
                  <a:srgbClr val="FFFF00"/>
                </a:solidFill>
                <a:latin typeface="Arial Black" panose="020B0A04020102020204" pitchFamily="34" charset="0"/>
              </a:rPr>
              <a:t>to </a:t>
            </a:r>
            <a:r>
              <a:rPr lang="en-CA" sz="3600" b="1" dirty="0">
                <a:ln w="19050">
                  <a:solidFill>
                    <a:srgbClr val="BF07C3"/>
                  </a:solidFill>
                </a:ln>
                <a:solidFill>
                  <a:srgbClr val="0070C0"/>
                </a:solidFill>
                <a:latin typeface="Arial Black" panose="020B0A04020102020204" pitchFamily="34" charset="0"/>
              </a:rPr>
              <a:t>Yahusha</a:t>
            </a:r>
            <a:r>
              <a:rPr lang="en-CA" sz="3600" b="1" dirty="0">
                <a:ln w="19050">
                  <a:solidFill>
                    <a:srgbClr val="BF07C3"/>
                  </a:solidFill>
                </a:ln>
                <a:solidFill>
                  <a:srgbClr val="FFFF00"/>
                </a:solidFill>
                <a:latin typeface="Arial Black" panose="020B0A04020102020204" pitchFamily="34" charset="0"/>
              </a:rPr>
              <a:t> the </a:t>
            </a:r>
            <a:r>
              <a:rPr lang="en-CA" sz="3600" b="1" dirty="0">
                <a:ln w="19050">
                  <a:solidFill>
                    <a:srgbClr val="BF07C3"/>
                  </a:solidFill>
                </a:ln>
                <a:solidFill>
                  <a:srgbClr val="0070C0"/>
                </a:solidFill>
                <a:latin typeface="Arial Black" panose="020B0A04020102020204" pitchFamily="34" charset="0"/>
              </a:rPr>
              <a:t>Righteous</a:t>
            </a:r>
            <a:r>
              <a:rPr lang="en-CA" sz="3600" b="1" dirty="0">
                <a:ln w="19050">
                  <a:solidFill>
                    <a:srgbClr val="BF07C3"/>
                  </a:solidFill>
                </a:ln>
                <a:solidFill>
                  <a:srgbClr val="FFFF00"/>
                </a:solidFill>
                <a:latin typeface="Arial Black" panose="020B0A04020102020204" pitchFamily="34" charset="0"/>
              </a:rPr>
              <a:t> </a:t>
            </a:r>
            <a:r>
              <a:rPr lang="en-CA" sz="4000" b="1" dirty="0">
                <a:ln w="19050">
                  <a:solidFill>
                    <a:schemeClr val="bg1"/>
                  </a:solidFill>
                </a:ln>
                <a:solidFill>
                  <a:srgbClr val="FFC000"/>
                </a:solidFill>
                <a:effectLst>
                  <a:glow rad="127000">
                    <a:srgbClr val="CC66FF"/>
                  </a:glow>
                </a:effectLst>
                <a:latin typeface="Cooper Black" panose="0208090404030B020404" pitchFamily="18" charset="0"/>
              </a:rPr>
              <a:t>Threshold?</a:t>
            </a:r>
          </a:p>
        </p:txBody>
      </p:sp>
      <p:sp>
        <p:nvSpPr>
          <p:cNvPr id="4" name="Rectangle 3">
            <a:extLst>
              <a:ext uri="{FF2B5EF4-FFF2-40B4-BE49-F238E27FC236}">
                <a16:creationId xmlns:a16="http://schemas.microsoft.com/office/drawing/2014/main" xmlns="" id="{8E3543AF-C59C-4471-95FB-0BD4733FDEF4}"/>
              </a:ext>
            </a:extLst>
          </p:cNvPr>
          <p:cNvSpPr/>
          <p:nvPr/>
        </p:nvSpPr>
        <p:spPr>
          <a:xfrm>
            <a:off x="6689132" y="2445460"/>
            <a:ext cx="5242557" cy="2299334"/>
          </a:xfrm>
          <a:prstGeom prst="rect">
            <a:avLst/>
          </a:prstGeom>
          <a:solidFill>
            <a:schemeClr val="tx1">
              <a:lumMod val="50000"/>
            </a:schemeClr>
          </a:solidFill>
          <a:ln w="76200">
            <a:solidFill>
              <a:srgbClr val="00206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u="sng" dirty="0">
                <a:ln>
                  <a:solidFill>
                    <a:schemeClr val="bg1"/>
                  </a:solidFill>
                </a:ln>
                <a:solidFill>
                  <a:srgbClr val="FFC000"/>
                </a:solidFill>
                <a:effectLst>
                  <a:glow rad="127000">
                    <a:srgbClr val="CC66FF"/>
                  </a:glow>
                </a:effectLst>
                <a:latin typeface="Cooper Black" panose="0208090404030B020404" pitchFamily="18" charset="0"/>
              </a:rPr>
              <a:t>How can</a:t>
            </a:r>
            <a:r>
              <a:rPr lang="en-CA" sz="4000" dirty="0">
                <a:ln>
                  <a:solidFill>
                    <a:schemeClr val="bg1"/>
                  </a:solidFill>
                </a:ln>
                <a:solidFill>
                  <a:srgbClr val="FFC000"/>
                </a:solidFill>
                <a:effectLst>
                  <a:glow rad="127000">
                    <a:srgbClr val="CC66FF"/>
                  </a:glow>
                </a:effectLst>
                <a:latin typeface="Cooper Black" panose="0208090404030B020404" pitchFamily="18" charset="0"/>
              </a:rPr>
              <a:t> </a:t>
            </a:r>
            <a:r>
              <a:rPr lang="en-CA" sz="4000" u="sng" dirty="0" err="1">
                <a:ln>
                  <a:solidFill>
                    <a:schemeClr val="bg1"/>
                  </a:solidFill>
                </a:ln>
                <a:solidFill>
                  <a:schemeClr val="accent2">
                    <a:lumMod val="75000"/>
                  </a:schemeClr>
                </a:solidFill>
                <a:effectLst>
                  <a:glow rad="127000">
                    <a:srgbClr val="CC66FF"/>
                  </a:glow>
                </a:effectLst>
                <a:latin typeface="Cooper Black" panose="0208090404030B020404" pitchFamily="18" charset="0"/>
              </a:rPr>
              <a:t>Yose</a:t>
            </a:r>
            <a:r>
              <a:rPr lang="en-CA" sz="4000" dirty="0" err="1">
                <a:ln>
                  <a:solidFill>
                    <a:schemeClr val="bg1"/>
                  </a:solidFill>
                </a:ln>
                <a:solidFill>
                  <a:schemeClr val="accent2">
                    <a:lumMod val="75000"/>
                  </a:schemeClr>
                </a:solidFill>
                <a:effectLst>
                  <a:glow rad="127000">
                    <a:srgbClr val="CC66FF"/>
                  </a:glow>
                </a:effectLst>
                <a:latin typeface="Cooper Black" panose="0208090404030B020404" pitchFamily="18" charset="0"/>
              </a:rPr>
              <a:t>p</a:t>
            </a:r>
            <a:r>
              <a:rPr lang="en-CA" sz="4000" u="sng" dirty="0" err="1">
                <a:ln>
                  <a:solidFill>
                    <a:schemeClr val="bg1"/>
                  </a:solidFill>
                </a:ln>
                <a:solidFill>
                  <a:schemeClr val="accent2">
                    <a:lumMod val="75000"/>
                  </a:schemeClr>
                </a:solidFill>
                <a:effectLst>
                  <a:glow rad="127000">
                    <a:srgbClr val="CC66FF"/>
                  </a:glow>
                </a:effectLst>
                <a:latin typeface="Cooper Black" panose="0208090404030B020404" pitchFamily="18" charset="0"/>
              </a:rPr>
              <a:t>h</a:t>
            </a:r>
            <a:r>
              <a:rPr lang="en-CA" sz="4000" dirty="0">
                <a:ln>
                  <a:solidFill>
                    <a:schemeClr val="bg1"/>
                  </a:solidFill>
                </a:ln>
                <a:solidFill>
                  <a:srgbClr val="FFC000"/>
                </a:solidFill>
                <a:effectLst>
                  <a:glow rad="127000">
                    <a:srgbClr val="CC66FF"/>
                  </a:glow>
                </a:effectLst>
                <a:latin typeface="Cooper Black" panose="0208090404030B020404" pitchFamily="18" charset="0"/>
              </a:rPr>
              <a:t> </a:t>
            </a:r>
            <a:r>
              <a:rPr lang="en-CA" sz="4000" u="sng" dirty="0">
                <a:ln>
                  <a:solidFill>
                    <a:schemeClr val="bg1"/>
                  </a:solidFill>
                </a:ln>
                <a:solidFill>
                  <a:srgbClr val="FFC000"/>
                </a:solidFill>
                <a:effectLst>
                  <a:glow rad="127000">
                    <a:srgbClr val="CC66FF"/>
                  </a:glow>
                </a:effectLst>
                <a:latin typeface="Cooper Black" panose="0208090404030B020404" pitchFamily="18" charset="0"/>
              </a:rPr>
              <a:t>be the</a:t>
            </a:r>
            <a:r>
              <a:rPr lang="en-CA" sz="4000" dirty="0">
                <a:ln>
                  <a:solidFill>
                    <a:schemeClr val="bg1"/>
                  </a:solidFill>
                </a:ln>
                <a:solidFill>
                  <a:srgbClr val="FFC000"/>
                </a:solidFill>
                <a:effectLst>
                  <a:glow rad="127000">
                    <a:srgbClr val="CC66FF"/>
                  </a:glow>
                </a:effectLst>
                <a:latin typeface="Cooper Black" panose="0208090404030B020404" pitchFamily="18" charset="0"/>
              </a:rPr>
              <a:t> </a:t>
            </a:r>
            <a:r>
              <a:rPr lang="en-CA" sz="4000" u="sng" dirty="0">
                <a:ln>
                  <a:solidFill>
                    <a:schemeClr val="bg1"/>
                  </a:solidFill>
                </a:ln>
                <a:solidFill>
                  <a:srgbClr val="00FF00"/>
                </a:solidFill>
                <a:effectLst>
                  <a:glow rad="127000">
                    <a:srgbClr val="CC66FF"/>
                  </a:glow>
                </a:effectLst>
                <a:latin typeface="Cooper Black" panose="0208090404030B020404" pitchFamily="18" charset="0"/>
              </a:rPr>
              <a:t>kee</a:t>
            </a:r>
            <a:r>
              <a:rPr lang="en-CA" sz="4000" dirty="0">
                <a:ln>
                  <a:solidFill>
                    <a:schemeClr val="bg1"/>
                  </a:solidFill>
                </a:ln>
                <a:solidFill>
                  <a:srgbClr val="00FF00"/>
                </a:solidFill>
                <a:effectLst>
                  <a:glow rad="127000">
                    <a:srgbClr val="CC66FF"/>
                  </a:glow>
                </a:effectLst>
                <a:latin typeface="Cooper Black" panose="0208090404030B020404" pitchFamily="18" charset="0"/>
              </a:rPr>
              <a:t>p</a:t>
            </a:r>
            <a:r>
              <a:rPr lang="en-CA" sz="4000" u="sng" dirty="0">
                <a:ln>
                  <a:solidFill>
                    <a:schemeClr val="bg1"/>
                  </a:solidFill>
                </a:ln>
                <a:solidFill>
                  <a:srgbClr val="00FF00"/>
                </a:solidFill>
                <a:effectLst>
                  <a:glow rad="127000">
                    <a:srgbClr val="CC66FF"/>
                  </a:glow>
                </a:effectLst>
                <a:latin typeface="Cooper Black" panose="0208090404030B020404" pitchFamily="18" charset="0"/>
              </a:rPr>
              <a:t>er</a:t>
            </a:r>
            <a:r>
              <a:rPr lang="en-CA" sz="4000" dirty="0">
                <a:ln>
                  <a:solidFill>
                    <a:schemeClr val="bg1"/>
                  </a:solidFill>
                </a:ln>
                <a:solidFill>
                  <a:srgbClr val="FFC000"/>
                </a:solidFill>
                <a:effectLst>
                  <a:glow rad="127000">
                    <a:srgbClr val="CC66FF"/>
                  </a:glow>
                </a:effectLst>
                <a:latin typeface="Cooper Black" panose="0208090404030B020404" pitchFamily="18" charset="0"/>
              </a:rPr>
              <a:t> - </a:t>
            </a:r>
            <a:r>
              <a:rPr lang="en-CA" sz="4000" u="sng" dirty="0">
                <a:ln>
                  <a:solidFill>
                    <a:schemeClr val="bg1"/>
                  </a:solidFill>
                </a:ln>
                <a:solidFill>
                  <a:srgbClr val="FFC000"/>
                </a:solidFill>
                <a:effectLst>
                  <a:glow rad="127000">
                    <a:srgbClr val="CC66FF"/>
                  </a:glow>
                </a:effectLst>
                <a:latin typeface="Cooper Black" panose="0208090404030B020404" pitchFamily="18" charset="0"/>
              </a:rPr>
              <a:t>for </a:t>
            </a:r>
            <a:br>
              <a:rPr lang="en-CA" sz="4000" u="sng" dirty="0">
                <a:ln>
                  <a:solidFill>
                    <a:schemeClr val="bg1"/>
                  </a:solidFill>
                </a:ln>
                <a:solidFill>
                  <a:srgbClr val="FFC000"/>
                </a:solidFill>
                <a:effectLst>
                  <a:glow rad="127000">
                    <a:srgbClr val="CC66FF"/>
                  </a:glow>
                </a:effectLst>
                <a:latin typeface="Cooper Black" panose="0208090404030B020404" pitchFamily="18" charset="0"/>
              </a:rPr>
            </a:br>
            <a:r>
              <a:rPr lang="en-CA" sz="4000" u="sng" dirty="0">
                <a:ln>
                  <a:solidFill>
                    <a:schemeClr val="bg1"/>
                  </a:solidFill>
                </a:ln>
                <a:solidFill>
                  <a:srgbClr val="FFC000"/>
                </a:solidFill>
                <a:effectLst>
                  <a:glow rad="127000">
                    <a:srgbClr val="CC66FF"/>
                  </a:glow>
                </a:effectLst>
                <a:latin typeface="Cooper Black" panose="0208090404030B020404" pitchFamily="18" charset="0"/>
              </a:rPr>
              <a:t>The Threshold</a:t>
            </a:r>
            <a:r>
              <a:rPr lang="en-CA" sz="4000" dirty="0">
                <a:ln>
                  <a:solidFill>
                    <a:schemeClr val="bg1"/>
                  </a:solidFill>
                </a:ln>
                <a:solidFill>
                  <a:srgbClr val="FFC000"/>
                </a:solidFill>
                <a:effectLst>
                  <a:glow rad="127000">
                    <a:srgbClr val="CC66FF"/>
                  </a:glow>
                </a:effectLst>
                <a:latin typeface="Cooper Black" panose="0208090404030B020404" pitchFamily="18" charset="0"/>
              </a:rPr>
              <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65</a:t>
            </a:fld>
            <a:endParaRPr lang="en-US" sz="1200" dirty="0">
              <a:solidFill>
                <a:srgbClr val="FFFF00"/>
              </a:solidFill>
            </a:endParaRPr>
          </a:p>
        </p:txBody>
      </p:sp>
      <p:sp>
        <p:nvSpPr>
          <p:cNvPr id="6" name="Rectangle 5">
            <a:extLst>
              <a:ext uri="{FF2B5EF4-FFF2-40B4-BE49-F238E27FC236}">
                <a16:creationId xmlns:a16="http://schemas.microsoft.com/office/drawing/2014/main" xmlns="" id="{D9F0EFDA-3401-41D1-A140-2C24B3005E34}"/>
              </a:ext>
            </a:extLst>
          </p:cNvPr>
          <p:cNvSpPr/>
          <p:nvPr/>
        </p:nvSpPr>
        <p:spPr>
          <a:xfrm>
            <a:off x="2645103" y="5091196"/>
            <a:ext cx="7386319" cy="1349362"/>
          </a:xfrm>
          <a:prstGeom prst="rect">
            <a:avLst/>
          </a:prstGeom>
          <a:solidFill>
            <a:schemeClr val="accent6">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bg1">
                    <a:lumMod val="85000"/>
                    <a:lumOff val="15000"/>
                  </a:schemeClr>
                </a:solidFill>
              </a:rPr>
              <a:t>We must look at the </a:t>
            </a:r>
            <a:r>
              <a:rPr lang="en-CA" sz="2800" b="1" u="sng" dirty="0">
                <a:solidFill>
                  <a:schemeClr val="bg1">
                    <a:lumMod val="85000"/>
                    <a:lumOff val="15000"/>
                  </a:schemeClr>
                </a:solidFill>
              </a:rPr>
              <a:t>two letter root word </a:t>
            </a:r>
            <a:r>
              <a:rPr lang="en-CA" sz="2800" dirty="0">
                <a:solidFill>
                  <a:schemeClr val="bg1">
                    <a:lumMod val="85000"/>
                    <a:lumOff val="15000"/>
                  </a:schemeClr>
                </a:solidFill>
              </a:rPr>
              <a:t>that assists to make up </a:t>
            </a:r>
            <a:r>
              <a:rPr lang="en-CA" sz="2800" dirty="0" err="1">
                <a:solidFill>
                  <a:schemeClr val="bg1">
                    <a:lumMod val="85000"/>
                    <a:lumOff val="15000"/>
                  </a:schemeClr>
                </a:solidFill>
              </a:rPr>
              <a:t>Yoseph’s</a:t>
            </a:r>
            <a:r>
              <a:rPr lang="en-CA" sz="2800" dirty="0">
                <a:solidFill>
                  <a:schemeClr val="bg1">
                    <a:lumMod val="85000"/>
                    <a:lumOff val="15000"/>
                  </a:schemeClr>
                </a:solidFill>
              </a:rPr>
              <a:t> </a:t>
            </a:r>
            <a:r>
              <a:rPr lang="en-CA" sz="2800" b="1" u="sng" dirty="0">
                <a:solidFill>
                  <a:schemeClr val="bg1">
                    <a:lumMod val="85000"/>
                    <a:lumOff val="15000"/>
                  </a:schemeClr>
                </a:solidFill>
              </a:rPr>
              <a:t>NAME</a:t>
            </a:r>
            <a:r>
              <a:rPr lang="en-CA" sz="2800" b="1" dirty="0">
                <a:solidFill>
                  <a:schemeClr val="bg1">
                    <a:lumMod val="85000"/>
                    <a:lumOff val="15000"/>
                  </a:schemeClr>
                </a:solidFill>
              </a:rPr>
              <a:t>.</a:t>
            </a:r>
          </a:p>
        </p:txBody>
      </p:sp>
      <p:pic>
        <p:nvPicPr>
          <p:cNvPr id="8" name="Picture 7">
            <a:extLst>
              <a:ext uri="{FF2B5EF4-FFF2-40B4-BE49-F238E27FC236}">
                <a16:creationId xmlns:a16="http://schemas.microsoft.com/office/drawing/2014/main" xmlns="" id="{D824F489-6A58-4CD9-AD9A-585704526C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934" y="2456920"/>
            <a:ext cx="5892328" cy="228787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9" name="Rectangle: Rounded Corners 8">
            <a:extLst>
              <a:ext uri="{FF2B5EF4-FFF2-40B4-BE49-F238E27FC236}">
                <a16:creationId xmlns:a16="http://schemas.microsoft.com/office/drawing/2014/main" xmlns="" id="{B678BB83-5969-410E-9A60-ACF8B027D784}"/>
              </a:ext>
            </a:extLst>
          </p:cNvPr>
          <p:cNvSpPr/>
          <p:nvPr/>
        </p:nvSpPr>
        <p:spPr>
          <a:xfrm>
            <a:off x="708518" y="2913958"/>
            <a:ext cx="3085716" cy="620111"/>
          </a:xfrm>
          <a:prstGeom prst="roundRect">
            <a:avLst/>
          </a:prstGeom>
          <a:solidFill>
            <a:srgbClr val="002060"/>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i="1" dirty="0" err="1">
                <a:solidFill>
                  <a:srgbClr val="00FF00"/>
                </a:solidFill>
                <a:latin typeface="Comic Sans MS" panose="030F0702030302020204" pitchFamily="66" charset="0"/>
              </a:rPr>
              <a:t>Yoseph</a:t>
            </a:r>
            <a:r>
              <a:rPr lang="en-CA" sz="2800" i="1" dirty="0">
                <a:solidFill>
                  <a:srgbClr val="00FF00"/>
                </a:solidFill>
                <a:latin typeface="Comic Sans MS" panose="030F0702030302020204" pitchFamily="66" charset="0"/>
              </a:rPr>
              <a:t>/Joseph</a:t>
            </a:r>
          </a:p>
        </p:txBody>
      </p:sp>
      <p:cxnSp>
        <p:nvCxnSpPr>
          <p:cNvPr id="11" name="Straight Connector 10">
            <a:extLst>
              <a:ext uri="{FF2B5EF4-FFF2-40B4-BE49-F238E27FC236}">
                <a16:creationId xmlns:a16="http://schemas.microsoft.com/office/drawing/2014/main" xmlns="" id="{8B967972-0310-44E7-ACB2-D5F08C0F4B6F}"/>
              </a:ext>
            </a:extLst>
          </p:cNvPr>
          <p:cNvCxnSpPr/>
          <p:nvPr/>
        </p:nvCxnSpPr>
        <p:spPr>
          <a:xfrm>
            <a:off x="4067504" y="3564070"/>
            <a:ext cx="546538" cy="0"/>
          </a:xfrm>
          <a:prstGeom prst="line">
            <a:avLst/>
          </a:prstGeom>
          <a:ln w="76200">
            <a:solidFill>
              <a:srgbClr val="BF07C3"/>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3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16200000" scaled="1"/>
          <a:tileRect/>
        </a:gradFill>
        <a:effectLst/>
      </p:bgPr>
    </p:bg>
    <p:spTree>
      <p:nvGrpSpPr>
        <p:cNvPr id="1" name=""/>
        <p:cNvGrpSpPr/>
        <p:nvPr/>
      </p:nvGrpSpPr>
      <p:grpSpPr>
        <a:xfrm>
          <a:off x="0" y="0"/>
          <a:ext cx="0" cy="0"/>
          <a:chOff x="0" y="0"/>
          <a:chExt cx="0" cy="0"/>
        </a:xfrm>
      </p:grpSpPr>
      <p:pic>
        <p:nvPicPr>
          <p:cNvPr id="1032" name="Picture 8" descr="C:\Users\Rae\Desktop\70 saf root t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6783" y="3795348"/>
            <a:ext cx="6716712" cy="1457325"/>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8CAD0252-DD7C-4EF4-8509-77092E89A732}"/>
              </a:ext>
            </a:extLst>
          </p:cNvPr>
          <p:cNvSpPr/>
          <p:nvPr/>
        </p:nvSpPr>
        <p:spPr>
          <a:xfrm>
            <a:off x="135624" y="324091"/>
            <a:ext cx="11927871" cy="590043"/>
          </a:xfrm>
          <a:prstGeom prst="roundRect">
            <a:avLst>
              <a:gd name="adj" fmla="val 50000"/>
            </a:avLst>
          </a:prstGeom>
          <a:solidFill>
            <a:srgbClr val="002060"/>
          </a:solidFill>
          <a:ln w="5715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b="1" dirty="0">
                <a:ln w="19050">
                  <a:solidFill>
                    <a:srgbClr val="BF07C3"/>
                  </a:solidFill>
                </a:ln>
                <a:solidFill>
                  <a:srgbClr val="FFFF00"/>
                </a:solidFill>
                <a:latin typeface="Arial Black" panose="020B0A04020102020204" pitchFamily="34" charset="0"/>
              </a:rPr>
              <a:t>Is </a:t>
            </a:r>
            <a:r>
              <a:rPr lang="en-CA" sz="3200" b="1" dirty="0" err="1">
                <a:ln w="19050">
                  <a:solidFill>
                    <a:srgbClr val="BF07C3"/>
                  </a:solidFill>
                </a:ln>
                <a:solidFill>
                  <a:srgbClr val="FFFF00"/>
                </a:solidFill>
                <a:latin typeface="Arial Black" panose="020B0A04020102020204" pitchFamily="34" charset="0"/>
              </a:rPr>
              <a:t>Yoseph</a:t>
            </a:r>
            <a:r>
              <a:rPr lang="en-CA" sz="3200" b="1" dirty="0">
                <a:ln w="19050">
                  <a:solidFill>
                    <a:srgbClr val="BF07C3"/>
                  </a:solidFill>
                </a:ln>
                <a:solidFill>
                  <a:srgbClr val="FFFF00"/>
                </a:solidFill>
                <a:latin typeface="Arial Black" panose="020B0A04020102020204" pitchFamily="34" charset="0"/>
              </a:rPr>
              <a:t> PROPHECIED to </a:t>
            </a:r>
            <a:r>
              <a:rPr lang="en-CA" sz="3200" b="1" dirty="0">
                <a:ln w="19050">
                  <a:solidFill>
                    <a:srgbClr val="BF07C3"/>
                  </a:solidFill>
                </a:ln>
                <a:solidFill>
                  <a:srgbClr val="00FF00"/>
                </a:solidFill>
                <a:effectLst>
                  <a:glow rad="127000">
                    <a:srgbClr val="FFFF00"/>
                  </a:glow>
                </a:effectLst>
                <a:latin typeface="Cooper Black" panose="0208090404030B020404" pitchFamily="18" charset="0"/>
              </a:rPr>
              <a:t>GUARD</a:t>
            </a:r>
            <a:r>
              <a:rPr lang="en-CA" sz="3200" b="1" dirty="0">
                <a:ln w="19050">
                  <a:solidFill>
                    <a:srgbClr val="BF07C3"/>
                  </a:solidFill>
                </a:ln>
                <a:solidFill>
                  <a:srgbClr val="FFFF00"/>
                </a:solidFill>
                <a:latin typeface="Arial Black" panose="020B0A04020102020204" pitchFamily="34" charset="0"/>
              </a:rPr>
              <a:t> the </a:t>
            </a:r>
            <a:r>
              <a:rPr lang="en-CA" sz="4000" b="1" dirty="0">
                <a:ln w="19050">
                  <a:solidFill>
                    <a:schemeClr val="bg1"/>
                  </a:solidFill>
                </a:ln>
                <a:solidFill>
                  <a:srgbClr val="FFC000"/>
                </a:solidFill>
                <a:effectLst>
                  <a:glow rad="127000">
                    <a:srgbClr val="CC66FF"/>
                  </a:glow>
                </a:effectLst>
                <a:latin typeface="Cooper Black" panose="0208090404030B020404" pitchFamily="18" charset="0"/>
              </a:rPr>
              <a:t>Threshold?</a:t>
            </a:r>
          </a:p>
        </p:txBody>
      </p:sp>
      <p:sp>
        <p:nvSpPr>
          <p:cNvPr id="4" name="Rectangle 3">
            <a:extLst>
              <a:ext uri="{FF2B5EF4-FFF2-40B4-BE49-F238E27FC236}">
                <a16:creationId xmlns:a16="http://schemas.microsoft.com/office/drawing/2014/main" xmlns="" id="{8E3543AF-C59C-4471-95FB-0BD4733FDEF4}"/>
              </a:ext>
            </a:extLst>
          </p:cNvPr>
          <p:cNvSpPr/>
          <p:nvPr/>
        </p:nvSpPr>
        <p:spPr>
          <a:xfrm>
            <a:off x="6275824" y="1186063"/>
            <a:ext cx="4145433" cy="1180942"/>
          </a:xfrm>
          <a:prstGeom prst="rect">
            <a:avLst/>
          </a:prstGeom>
          <a:solidFill>
            <a:schemeClr val="accent4">
              <a:lumMod val="20000"/>
              <a:lumOff val="80000"/>
            </a:schemeClr>
          </a:solidFill>
          <a:ln w="76200">
            <a:solidFill>
              <a:srgbClr val="00206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u="sng" dirty="0">
                <a:ln>
                  <a:solidFill>
                    <a:schemeClr val="bg1"/>
                  </a:solidFill>
                </a:ln>
                <a:solidFill>
                  <a:srgbClr val="FFC000"/>
                </a:solidFill>
                <a:effectLst>
                  <a:glow rad="254000">
                    <a:srgbClr val="CC66FF">
                      <a:alpha val="42000"/>
                    </a:srgbClr>
                  </a:glow>
                </a:effectLst>
                <a:latin typeface="Cooper Black" panose="0208090404030B020404" pitchFamily="18" charset="0"/>
              </a:rPr>
              <a:t>What hidden </a:t>
            </a:r>
            <a:r>
              <a:rPr lang="en-CA" sz="3200" dirty="0">
                <a:ln>
                  <a:solidFill>
                    <a:schemeClr val="bg1"/>
                  </a:solidFill>
                </a:ln>
                <a:solidFill>
                  <a:srgbClr val="FFC000"/>
                </a:solidFill>
                <a:effectLst>
                  <a:glow rad="254000">
                    <a:srgbClr val="CC66FF">
                      <a:alpha val="42000"/>
                    </a:srgbClr>
                  </a:glow>
                </a:effectLst>
                <a:latin typeface="Cooper Black" panose="0208090404030B020404" pitchFamily="18" charset="0"/>
              </a:rPr>
              <a:t>g</a:t>
            </a:r>
            <a:r>
              <a:rPr lang="en-CA" sz="3200" u="sng" dirty="0">
                <a:ln>
                  <a:solidFill>
                    <a:schemeClr val="bg1"/>
                  </a:solidFill>
                </a:ln>
                <a:solidFill>
                  <a:srgbClr val="FFC000"/>
                </a:solidFill>
                <a:effectLst>
                  <a:glow rad="254000">
                    <a:srgbClr val="CC66FF">
                      <a:alpha val="42000"/>
                    </a:srgbClr>
                  </a:glow>
                </a:effectLst>
                <a:latin typeface="Cooper Black" panose="0208090404030B020404" pitchFamily="18" charset="0"/>
              </a:rPr>
              <a:t>em </a:t>
            </a:r>
            <a:br>
              <a:rPr lang="en-CA" sz="3200" u="sng" dirty="0">
                <a:ln>
                  <a:solidFill>
                    <a:schemeClr val="bg1"/>
                  </a:solidFill>
                </a:ln>
                <a:solidFill>
                  <a:srgbClr val="FFC000"/>
                </a:solidFill>
                <a:effectLst>
                  <a:glow rad="254000">
                    <a:srgbClr val="CC66FF">
                      <a:alpha val="42000"/>
                    </a:srgbClr>
                  </a:glow>
                </a:effectLst>
                <a:latin typeface="Cooper Black" panose="0208090404030B020404" pitchFamily="18" charset="0"/>
              </a:rPr>
            </a:br>
            <a:r>
              <a:rPr lang="en-CA" sz="3200" u="sng" dirty="0">
                <a:ln>
                  <a:solidFill>
                    <a:schemeClr val="bg1"/>
                  </a:solidFill>
                </a:ln>
                <a:solidFill>
                  <a:srgbClr val="FFC000"/>
                </a:solidFill>
                <a:effectLst>
                  <a:glow rad="254000">
                    <a:srgbClr val="CC66FF">
                      <a:alpha val="42000"/>
                    </a:srgbClr>
                  </a:glow>
                </a:effectLst>
                <a:latin typeface="Cooper Black" panose="0208090404030B020404" pitchFamily="18" charset="0"/>
              </a:rPr>
              <a:t>is in this root</a:t>
            </a:r>
            <a:r>
              <a:rPr lang="en-CA" sz="3200" dirty="0">
                <a:ln>
                  <a:solidFill>
                    <a:schemeClr val="bg1"/>
                  </a:solidFill>
                </a:ln>
                <a:solidFill>
                  <a:srgbClr val="FFC000"/>
                </a:solidFill>
                <a:effectLst>
                  <a:glow rad="254000">
                    <a:srgbClr val="CC66FF">
                      <a:alpha val="42000"/>
                    </a:srgbClr>
                  </a:glow>
                </a:effectLst>
                <a:latin typeface="Cooper Black" panose="0208090404030B020404" pitchFamily="18" charset="0"/>
              </a:rPr>
              <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600" smtClean="0">
                <a:solidFill>
                  <a:schemeClr val="bg2"/>
                </a:solidFill>
              </a:rPr>
              <a:pPr/>
              <a:t>66</a:t>
            </a:fld>
            <a:endParaRPr lang="en-US" sz="1200" dirty="0">
              <a:solidFill>
                <a:schemeClr val="bg2"/>
              </a:solidFill>
            </a:endParaRPr>
          </a:p>
        </p:txBody>
      </p:sp>
      <p:pic>
        <p:nvPicPr>
          <p:cNvPr id="2" name="Picture 1">
            <a:extLst>
              <a:ext uri="{FF2B5EF4-FFF2-40B4-BE49-F238E27FC236}">
                <a16:creationId xmlns:a16="http://schemas.microsoft.com/office/drawing/2014/main" xmlns="" id="{0922A039-92C1-4CAD-ABB2-E268638EA3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040" y="1186063"/>
            <a:ext cx="5559070" cy="233537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xmlns="" id="{FC4FC8E9-62F3-4304-BB42-F32F426BB89E}"/>
              </a:ext>
            </a:extLst>
          </p:cNvPr>
          <p:cNvSpPr/>
          <p:nvPr/>
        </p:nvSpPr>
        <p:spPr>
          <a:xfrm>
            <a:off x="486796" y="1720488"/>
            <a:ext cx="3223812" cy="620111"/>
          </a:xfrm>
          <a:prstGeom prst="roundRect">
            <a:avLst/>
          </a:prstGeom>
          <a:solidFill>
            <a:srgbClr val="002060"/>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i="1" dirty="0">
                <a:solidFill>
                  <a:schemeClr val="tx1"/>
                </a:solidFill>
                <a:latin typeface="Comic Sans MS" panose="030F0702030302020204" pitchFamily="66" charset="0"/>
              </a:rPr>
              <a:t>A Root of </a:t>
            </a:r>
            <a:r>
              <a:rPr lang="en-CA" sz="2800" i="1" dirty="0" err="1">
                <a:solidFill>
                  <a:schemeClr val="tx1"/>
                </a:solidFill>
                <a:latin typeface="Comic Sans MS" panose="030F0702030302020204" pitchFamily="66" charset="0"/>
              </a:rPr>
              <a:t>Yo</a:t>
            </a:r>
            <a:r>
              <a:rPr lang="en-CA" sz="2800" b="1" i="1" dirty="0" err="1">
                <a:solidFill>
                  <a:srgbClr val="00B050"/>
                </a:solidFill>
                <a:latin typeface="Comic Sans MS" panose="030F0702030302020204" pitchFamily="66" charset="0"/>
              </a:rPr>
              <a:t>seph</a:t>
            </a:r>
            <a:endParaRPr lang="en-CA" sz="2800" b="1" i="1" dirty="0">
              <a:solidFill>
                <a:srgbClr val="00B050"/>
              </a:solidFill>
              <a:latin typeface="Comic Sans MS" panose="030F0702030302020204" pitchFamily="66" charset="0"/>
            </a:endParaRPr>
          </a:p>
        </p:txBody>
      </p:sp>
      <p:sp>
        <p:nvSpPr>
          <p:cNvPr id="6" name="Rounded Rectangle 5"/>
          <p:cNvSpPr/>
          <p:nvPr/>
        </p:nvSpPr>
        <p:spPr>
          <a:xfrm>
            <a:off x="3833990" y="1746893"/>
            <a:ext cx="791018" cy="620111"/>
          </a:xfrm>
          <a:prstGeom prst="roundRect">
            <a:avLst/>
          </a:prstGeom>
          <a:noFill/>
          <a:ln w="5715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xmlns="" id="{AC8B8790-C8C4-44B0-A9F7-CBE0FFB722A2}"/>
              </a:ext>
            </a:extLst>
          </p:cNvPr>
          <p:cNvCxnSpPr>
            <a:cxnSpLocks/>
            <a:stCxn id="4" idx="1"/>
          </p:cNvCxnSpPr>
          <p:nvPr/>
        </p:nvCxnSpPr>
        <p:spPr>
          <a:xfrm flipH="1">
            <a:off x="4528214" y="1776534"/>
            <a:ext cx="1747610" cy="336525"/>
          </a:xfrm>
          <a:prstGeom prst="straightConnector1">
            <a:avLst/>
          </a:prstGeom>
          <a:ln w="76200">
            <a:tailEnd type="triangle"/>
          </a:ln>
          <a:scene3d>
            <a:camera prst="orthographicFront"/>
            <a:lightRig rig="threePt" dir="t"/>
          </a:scene3d>
          <a:sp3d>
            <a:bevelT prst="angle"/>
          </a:sp3d>
        </p:spPr>
        <p:style>
          <a:lnRef idx="1">
            <a:schemeClr val="accent6"/>
          </a:lnRef>
          <a:fillRef idx="0">
            <a:schemeClr val="accent6"/>
          </a:fillRef>
          <a:effectRef idx="0">
            <a:schemeClr val="accent6"/>
          </a:effectRef>
          <a:fontRef idx="minor">
            <a:schemeClr val="tx1"/>
          </a:fontRef>
        </p:style>
      </p:cxnSp>
      <p:cxnSp>
        <p:nvCxnSpPr>
          <p:cNvPr id="18" name="Straight Arrow Connector 17"/>
          <p:cNvCxnSpPr/>
          <p:nvPr/>
        </p:nvCxnSpPr>
        <p:spPr>
          <a:xfrm>
            <a:off x="3226575" y="2340599"/>
            <a:ext cx="1142225" cy="867058"/>
          </a:xfrm>
          <a:prstGeom prst="straightConnector1">
            <a:avLst/>
          </a:prstGeom>
          <a:ln w="60325">
            <a:solidFill>
              <a:srgbClr val="00B050"/>
            </a:solidFill>
            <a:headEnd type="arrow"/>
            <a:tailEnd type="arrow"/>
          </a:ln>
          <a:effectLst>
            <a:glow rad="2286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35624" y="4455142"/>
            <a:ext cx="5045128" cy="225863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xmlns="" id="{BCBCEF08-7E31-442E-8A2D-A78FF2971F4E}"/>
              </a:ext>
            </a:extLst>
          </p:cNvPr>
          <p:cNvSpPr/>
          <p:nvPr/>
        </p:nvSpPr>
        <p:spPr>
          <a:xfrm>
            <a:off x="6473375" y="2548371"/>
            <a:ext cx="5201863" cy="1031127"/>
          </a:xfrm>
          <a:prstGeom prst="borderCallout1">
            <a:avLst>
              <a:gd name="adj1" fmla="val 101799"/>
              <a:gd name="adj2" fmla="val 31846"/>
              <a:gd name="adj3" fmla="val 178658"/>
              <a:gd name="adj4" fmla="val 25842"/>
            </a:avLst>
          </a:prstGeom>
          <a:solidFill>
            <a:srgbClr val="002060"/>
          </a:solidFill>
          <a:ln w="76200">
            <a:solidFill>
              <a:schemeClr val="accent6">
                <a:lumMod val="75000"/>
              </a:schemeClr>
            </a:solidFill>
            <a:headEnd type="oval"/>
            <a:tailEnd type="triangle"/>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a:solidFill>
                  <a:schemeClr val="tx1"/>
                </a:solidFill>
              </a:rPr>
              <a:t>Have you noted the 2 letter “root” and root number?</a:t>
            </a:r>
          </a:p>
        </p:txBody>
      </p:sp>
      <p:sp>
        <p:nvSpPr>
          <p:cNvPr id="31" name="Rounded Rectangle 30"/>
          <p:cNvSpPr/>
          <p:nvPr/>
        </p:nvSpPr>
        <p:spPr>
          <a:xfrm>
            <a:off x="5390639" y="4339030"/>
            <a:ext cx="1049546" cy="376362"/>
          </a:xfrm>
          <a:prstGeom prst="roundRect">
            <a:avLst/>
          </a:prstGeom>
          <a:noFill/>
          <a:ln w="5715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546EA57A-DB49-4C8A-9BE4-D5853F18B815}"/>
              </a:ext>
            </a:extLst>
          </p:cNvPr>
          <p:cNvCxnSpPr/>
          <p:nvPr/>
        </p:nvCxnSpPr>
        <p:spPr>
          <a:xfrm>
            <a:off x="6922060" y="4671850"/>
            <a:ext cx="1160890" cy="0"/>
          </a:xfrm>
          <a:prstGeom prst="line">
            <a:avLst/>
          </a:prstGeom>
          <a:ln w="57150">
            <a:solidFill>
              <a:schemeClr val="accent6">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5" name="Rectangle: Rounded Corners 14">
            <a:extLst>
              <a:ext uri="{FF2B5EF4-FFF2-40B4-BE49-F238E27FC236}">
                <a16:creationId xmlns:a16="http://schemas.microsoft.com/office/drawing/2014/main" xmlns="" id="{3A7C1AA7-5BE4-41D0-9461-4286FFC9678B}"/>
              </a:ext>
            </a:extLst>
          </p:cNvPr>
          <p:cNvSpPr/>
          <p:nvPr/>
        </p:nvSpPr>
        <p:spPr>
          <a:xfrm>
            <a:off x="486796" y="5791493"/>
            <a:ext cx="3899641" cy="817698"/>
          </a:xfrm>
          <a:prstGeom prst="roundRect">
            <a:avLst/>
          </a:prstGeom>
          <a:noFill/>
          <a:ln w="7620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Speech Bubble: Rectangle with Corners Rounded 15">
            <a:extLst>
              <a:ext uri="{FF2B5EF4-FFF2-40B4-BE49-F238E27FC236}">
                <a16:creationId xmlns:a16="http://schemas.microsoft.com/office/drawing/2014/main" xmlns="" id="{C798E63F-4517-40D0-A9A4-0287A4FF8194}"/>
              </a:ext>
            </a:extLst>
          </p:cNvPr>
          <p:cNvSpPr/>
          <p:nvPr/>
        </p:nvSpPr>
        <p:spPr>
          <a:xfrm>
            <a:off x="4672713" y="5347538"/>
            <a:ext cx="2318457" cy="1366234"/>
          </a:xfrm>
          <a:prstGeom prst="wedgeRoundRectCallout">
            <a:avLst>
              <a:gd name="adj1" fmla="val -63658"/>
              <a:gd name="adj2" fmla="val 27521"/>
              <a:gd name="adj3" fmla="val 16667"/>
            </a:avLst>
          </a:prstGeom>
          <a:solidFill>
            <a:srgbClr val="002060"/>
          </a:solidFill>
          <a:ln w="3810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a:solidFill>
                  <a:srgbClr val="FFFF00"/>
                </a:solidFill>
              </a:rPr>
              <a:t>An </a:t>
            </a:r>
            <a:r>
              <a:rPr lang="en-CA" sz="2400" b="1" u="sng" dirty="0">
                <a:solidFill>
                  <a:srgbClr val="FFFF00"/>
                </a:solidFill>
              </a:rPr>
              <a:t>Entrance</a:t>
            </a:r>
            <a:r>
              <a:rPr lang="en-CA" sz="2400" b="1" dirty="0">
                <a:solidFill>
                  <a:srgbClr val="FFFF00"/>
                </a:solidFill>
              </a:rPr>
              <a:t> </a:t>
            </a:r>
            <a:r>
              <a:rPr lang="en-CA" sz="2400" b="1" u="sng" dirty="0">
                <a:solidFill>
                  <a:srgbClr val="FFFF00"/>
                </a:solidFill>
              </a:rPr>
              <a:t>Point</a:t>
            </a:r>
            <a:r>
              <a:rPr lang="en-CA" sz="2400" b="1" dirty="0">
                <a:solidFill>
                  <a:srgbClr val="FFFF00"/>
                </a:solidFill>
              </a:rPr>
              <a:t> into </a:t>
            </a:r>
            <a:br>
              <a:rPr lang="en-CA" sz="2400" b="1" dirty="0">
                <a:solidFill>
                  <a:srgbClr val="FFFF00"/>
                </a:solidFill>
              </a:rPr>
            </a:br>
            <a:r>
              <a:rPr lang="en-CA" sz="2400" b="1" dirty="0">
                <a:solidFill>
                  <a:srgbClr val="FFFF00"/>
                </a:solidFill>
              </a:rPr>
              <a:t>the house!</a:t>
            </a:r>
          </a:p>
        </p:txBody>
      </p:sp>
      <p:sp>
        <p:nvSpPr>
          <p:cNvPr id="36" name="Rectangle: Rounded Corners 9">
            <a:extLst>
              <a:ext uri="{FF2B5EF4-FFF2-40B4-BE49-F238E27FC236}">
                <a16:creationId xmlns:a16="http://schemas.microsoft.com/office/drawing/2014/main" xmlns="" id="{FC4FC8E9-62F3-4304-BB42-F32F426BB89E}"/>
              </a:ext>
            </a:extLst>
          </p:cNvPr>
          <p:cNvSpPr/>
          <p:nvPr/>
        </p:nvSpPr>
        <p:spPr>
          <a:xfrm>
            <a:off x="577666" y="3795348"/>
            <a:ext cx="4177968" cy="620111"/>
          </a:xfrm>
          <a:prstGeom prst="roundRect">
            <a:avLst/>
          </a:prstGeom>
          <a:solidFill>
            <a:srgbClr val="002060"/>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i="1" dirty="0">
                <a:solidFill>
                  <a:schemeClr val="tx1"/>
                </a:solidFill>
                <a:latin typeface="Comic Sans MS" panose="030F0702030302020204" pitchFamily="66" charset="0"/>
              </a:rPr>
              <a:t>Definition of </a:t>
            </a:r>
            <a:r>
              <a:rPr lang="en-CA" sz="2800" b="1" i="1" dirty="0">
                <a:solidFill>
                  <a:srgbClr val="00B050"/>
                </a:solidFill>
                <a:latin typeface="Comic Sans MS" panose="030F0702030302020204" pitchFamily="66" charset="0"/>
              </a:rPr>
              <a:t>H5605</a:t>
            </a:r>
          </a:p>
        </p:txBody>
      </p:sp>
      <p:sp>
        <p:nvSpPr>
          <p:cNvPr id="37" name="Rectangle 36">
            <a:extLst>
              <a:ext uri="{FF2B5EF4-FFF2-40B4-BE49-F238E27FC236}">
                <a16:creationId xmlns:a16="http://schemas.microsoft.com/office/drawing/2014/main" xmlns="" id="{8E3543AF-C59C-4471-95FB-0BD4733FDEF4}"/>
              </a:ext>
            </a:extLst>
          </p:cNvPr>
          <p:cNvSpPr/>
          <p:nvPr/>
        </p:nvSpPr>
        <p:spPr>
          <a:xfrm>
            <a:off x="6927670" y="5355678"/>
            <a:ext cx="5072325" cy="1429751"/>
          </a:xfrm>
          <a:prstGeom prst="rect">
            <a:avLst/>
          </a:prstGeom>
          <a:noFill/>
          <a:ln w="7620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a:ln>
                  <a:solidFill>
                    <a:schemeClr val="bg1"/>
                  </a:solidFill>
                </a:ln>
                <a:solidFill>
                  <a:srgbClr val="FFC000"/>
                </a:solidFill>
                <a:effectLst>
                  <a:glow rad="228600">
                    <a:srgbClr val="0070C0">
                      <a:alpha val="63000"/>
                    </a:srgbClr>
                  </a:glow>
                </a:effectLst>
                <a:latin typeface="MV Boli" pitchFamily="2" charset="0"/>
                <a:cs typeface="MV Boli" pitchFamily="2" charset="0"/>
              </a:rPr>
              <a:t>Does</a:t>
            </a:r>
            <a:r>
              <a:rPr lang="en-CA" sz="3200" b="1" dirty="0">
                <a:ln>
                  <a:solidFill>
                    <a:schemeClr val="bg1"/>
                  </a:solidFill>
                </a:ln>
                <a:solidFill>
                  <a:srgbClr val="FFC000"/>
                </a:solidFill>
                <a:effectLst>
                  <a:glow rad="63500">
                    <a:srgbClr val="002060">
                      <a:alpha val="96000"/>
                    </a:srgbClr>
                  </a:glow>
                </a:effectLst>
                <a:latin typeface="MV Boli" pitchFamily="2" charset="0"/>
                <a:cs typeface="MV Boli" pitchFamily="2" charset="0"/>
              </a:rPr>
              <a:t> </a:t>
            </a:r>
            <a:r>
              <a:rPr lang="en-CA" sz="3200" b="1" dirty="0">
                <a:ln>
                  <a:solidFill>
                    <a:schemeClr val="bg1"/>
                  </a:solidFill>
                </a:ln>
                <a:solidFill>
                  <a:srgbClr val="FFC000"/>
                </a:solidFill>
                <a:effectLst>
                  <a:glow rad="228600">
                    <a:srgbClr val="0070C0">
                      <a:alpha val="63000"/>
                    </a:srgbClr>
                  </a:glow>
                </a:effectLst>
                <a:latin typeface="MV Boli" pitchFamily="2" charset="0"/>
                <a:cs typeface="MV Boli" pitchFamily="2" charset="0"/>
              </a:rPr>
              <a:t>this show that </a:t>
            </a:r>
            <a:r>
              <a:rPr lang="en-CA" sz="3200" b="1" dirty="0" err="1">
                <a:ln>
                  <a:solidFill>
                    <a:schemeClr val="bg1"/>
                  </a:solidFill>
                </a:ln>
                <a:solidFill>
                  <a:srgbClr val="FFC000"/>
                </a:solidFill>
                <a:effectLst>
                  <a:glow rad="228600">
                    <a:srgbClr val="0070C0">
                      <a:alpha val="63000"/>
                    </a:srgbClr>
                  </a:glow>
                </a:effectLst>
                <a:latin typeface="MV Boli" pitchFamily="2" charset="0"/>
                <a:cs typeface="MV Boli" pitchFamily="2" charset="0"/>
              </a:rPr>
              <a:t>Yoseph</a:t>
            </a:r>
            <a:r>
              <a:rPr lang="en-CA" sz="3200" b="1" dirty="0">
                <a:ln>
                  <a:solidFill>
                    <a:schemeClr val="bg1"/>
                  </a:solidFill>
                </a:ln>
                <a:solidFill>
                  <a:srgbClr val="FFC000"/>
                </a:solidFill>
                <a:effectLst>
                  <a:glow rad="228600">
                    <a:srgbClr val="0070C0">
                      <a:alpha val="63000"/>
                    </a:srgbClr>
                  </a:glow>
                </a:effectLst>
                <a:latin typeface="MV Boli" pitchFamily="2" charset="0"/>
                <a:cs typeface="MV Boli" pitchFamily="2" charset="0"/>
              </a:rPr>
              <a:t> is a door-keeper at/for “The” Threshold?</a:t>
            </a:r>
          </a:p>
        </p:txBody>
      </p:sp>
    </p:spTree>
    <p:extLst>
      <p:ext uri="{BB962C8B-B14F-4D97-AF65-F5344CB8AC3E}">
        <p14:creationId xmlns:p14="http://schemas.microsoft.com/office/powerpoint/2010/main" val="7918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250"/>
                                        <p:tgtEl>
                                          <p:spTgt spid="4"/>
                                        </p:tgtEl>
                                      </p:cBhvr>
                                    </p:animEffect>
                                  </p:childTnLst>
                                </p:cTn>
                              </p:par>
                            </p:childTnLst>
                          </p:cTn>
                        </p:par>
                        <p:par>
                          <p:cTn id="20" fill="hold">
                            <p:stCondLst>
                              <p:cond delay="1250"/>
                            </p:stCondLst>
                            <p:childTnLst>
                              <p:par>
                                <p:cTn id="21" presetID="22" presetClass="entr" presetSubtype="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1750"/>
                                        <p:tgtEl>
                                          <p:spTgt spid="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par>
                          <p:cTn id="27" fill="hold">
                            <p:stCondLst>
                              <p:cond delay="3250"/>
                            </p:stCondLst>
                            <p:childTnLst>
                              <p:par>
                                <p:cTn id="28" presetID="26"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par>
                                <p:cTn id="52" presetID="42" presetClass="entr" presetSubtype="0" fill="hold" nodeType="withEffect">
                                  <p:stCondLst>
                                    <p:cond delay="25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wipe(up)">
                                      <p:cBhvr>
                                        <p:cTn id="65" dur="1250"/>
                                        <p:tgtEl>
                                          <p:spTgt spid="1028"/>
                                        </p:tgtEl>
                                      </p:cBhvr>
                                    </p:animEffect>
                                  </p:childTnLst>
                                </p:cTn>
                              </p:par>
                            </p:childTnLst>
                          </p:cTn>
                        </p:par>
                        <p:par>
                          <p:cTn id="66" fill="hold">
                            <p:stCondLst>
                              <p:cond delay="2250"/>
                            </p:stCondLst>
                            <p:childTnLst>
                              <p:par>
                                <p:cTn id="67" presetID="21" presetClass="entr" presetSubtype="1"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cTn>
                              </p:par>
                            </p:childTnLst>
                          </p:cTn>
                        </p:par>
                        <p:par>
                          <p:cTn id="70" fill="hold">
                            <p:stCondLst>
                              <p:cond delay="3250"/>
                            </p:stCondLst>
                            <p:childTnLst>
                              <p:par>
                                <p:cTn id="71" presetID="31"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fltVal val="0"/>
                                          </p:val>
                                        </p:tav>
                                        <p:tav tm="100000">
                                          <p:val>
                                            <p:strVal val="#ppt_h"/>
                                          </p:val>
                                        </p:tav>
                                      </p:tavLst>
                                    </p:anim>
                                    <p:anim calcmode="lin" valueType="num">
                                      <p:cBhvr>
                                        <p:cTn id="75" dur="1000" fill="hold"/>
                                        <p:tgtEl>
                                          <p:spTgt spid="16"/>
                                        </p:tgtEl>
                                        <p:attrNameLst>
                                          <p:attrName>style.rotation</p:attrName>
                                        </p:attrNameLst>
                                      </p:cBhvr>
                                      <p:tavLst>
                                        <p:tav tm="0">
                                          <p:val>
                                            <p:fltVal val="90"/>
                                          </p:val>
                                        </p:tav>
                                        <p:tav tm="100000">
                                          <p:val>
                                            <p:fltVal val="0"/>
                                          </p:val>
                                        </p:tav>
                                      </p:tavLst>
                                    </p:anim>
                                    <p:animEffect transition="in" filter="fade">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6" grpId="0" animBg="1"/>
      <p:bldP spid="12" grpId="0" animBg="1"/>
      <p:bldP spid="31" grpId="0" animBg="1"/>
      <p:bldP spid="35" grpId="0" animBg="1"/>
      <p:bldP spid="16" grpId="0" animBg="1"/>
      <p:bldP spid="36" grpId="0" animBg="1"/>
      <p:bldP spid="3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55416" y="3360290"/>
            <a:ext cx="5800436" cy="1316330"/>
          </a:xfrm>
          <a:prstGeom prst="roundRect">
            <a:avLst>
              <a:gd name="adj" fmla="val 20306"/>
            </a:avLst>
          </a:prstGeom>
          <a:solidFill>
            <a:schemeClr val="accent3">
              <a:lumMod val="60000"/>
              <a:lumOff val="4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ln w="19050">
                  <a:solidFill>
                    <a:schemeClr val="bg1"/>
                  </a:solidFill>
                </a:ln>
                <a:solidFill>
                  <a:srgbClr val="7030A0"/>
                </a:solidFill>
                <a:effectLst/>
              </a:rPr>
              <a:t>Which </a:t>
            </a:r>
            <a:r>
              <a:rPr lang="en-CA" sz="2800" b="1" dirty="0">
                <a:ln w="19050">
                  <a:solidFill>
                    <a:schemeClr val="bg1"/>
                  </a:solidFill>
                </a:ln>
                <a:solidFill>
                  <a:srgbClr val="00FF00"/>
                </a:solidFill>
                <a:effectLst/>
              </a:rPr>
              <a:t>Threshold</a:t>
            </a:r>
            <a:r>
              <a:rPr lang="en-CA" sz="2800" b="1" dirty="0">
                <a:ln w="19050">
                  <a:solidFill>
                    <a:schemeClr val="bg1"/>
                  </a:solidFill>
                </a:ln>
                <a:solidFill>
                  <a:srgbClr val="7030A0"/>
                </a:solidFill>
                <a:effectLst/>
              </a:rPr>
              <a:t> should be of our highest concern? </a:t>
            </a:r>
            <a:r>
              <a:rPr lang="en-CA" sz="2800" b="1" dirty="0">
                <a:ln w="19050">
                  <a:solidFill>
                    <a:schemeClr val="bg1"/>
                  </a:solidFill>
                </a:ln>
                <a:solidFill>
                  <a:srgbClr val="FFC000"/>
                </a:solidFill>
                <a:effectLst>
                  <a:glow rad="63500">
                    <a:srgbClr val="CC66FF"/>
                  </a:glow>
                </a:effectLst>
                <a:latin typeface="Cooper Black" panose="0208090404030B020404" pitchFamily="18" charset="0"/>
              </a:rPr>
              <a:t/>
            </a:r>
            <a:br>
              <a:rPr lang="en-CA" sz="2800" b="1" dirty="0">
                <a:ln w="19050">
                  <a:solidFill>
                    <a:schemeClr val="bg1"/>
                  </a:solidFill>
                </a:ln>
                <a:solidFill>
                  <a:srgbClr val="FFC000"/>
                </a:solidFill>
                <a:effectLst>
                  <a:glow rad="63500">
                    <a:srgbClr val="CC66FF"/>
                  </a:glow>
                </a:effectLst>
                <a:latin typeface="Cooper Black" panose="0208090404030B020404" pitchFamily="18" charset="0"/>
              </a:rPr>
            </a:br>
            <a:r>
              <a:rPr lang="en-CA" sz="2800" b="1" dirty="0">
                <a:ln w="19050">
                  <a:solidFill>
                    <a:schemeClr val="bg1"/>
                  </a:solidFill>
                </a:ln>
                <a:solidFill>
                  <a:srgbClr val="FFC000"/>
                </a:solidFill>
                <a:effectLst>
                  <a:glow rad="63500">
                    <a:srgbClr val="CC66FF"/>
                  </a:glow>
                </a:effectLst>
                <a:latin typeface="Cooper Black" panose="0208090404030B020404" pitchFamily="18" charset="0"/>
              </a:rPr>
              <a:t>The </a:t>
            </a:r>
            <a:r>
              <a:rPr lang="en-CA" sz="2800" b="1" dirty="0">
                <a:ln w="19050">
                  <a:solidFill>
                    <a:schemeClr val="bg1"/>
                  </a:solidFill>
                </a:ln>
                <a:solidFill>
                  <a:srgbClr val="00FF00"/>
                </a:solidFill>
                <a:effectLst>
                  <a:glow rad="63500">
                    <a:srgbClr val="CC66FF"/>
                  </a:glow>
                </a:effectLst>
                <a:latin typeface="Cooper Black" panose="0208090404030B020404" pitchFamily="18" charset="0"/>
              </a:rPr>
              <a:t>Gate</a:t>
            </a:r>
            <a:r>
              <a:rPr lang="en-CA" sz="2800" b="1" dirty="0">
                <a:ln w="19050">
                  <a:solidFill>
                    <a:schemeClr val="bg1"/>
                  </a:solidFill>
                </a:ln>
                <a:solidFill>
                  <a:srgbClr val="FFC000"/>
                </a:solidFill>
                <a:effectLst>
                  <a:glow rad="63500">
                    <a:srgbClr val="CC66FF"/>
                  </a:glow>
                </a:effectLst>
                <a:latin typeface="Cooper Black" panose="0208090404030B020404" pitchFamily="18" charset="0"/>
              </a:rPr>
              <a:t> of Revelation 22:14</a:t>
            </a:r>
            <a:r>
              <a:rPr lang="en-CA" sz="2800" b="1" dirty="0">
                <a:ln w="19050">
                  <a:solidFill>
                    <a:schemeClr val="bg1"/>
                  </a:solidFill>
                </a:ln>
                <a:solidFill>
                  <a:srgbClr val="00FF00"/>
                </a:solidFill>
                <a:effectLst>
                  <a:glow rad="63500">
                    <a:srgbClr val="CC66FF"/>
                  </a:glow>
                </a:effectLst>
                <a:latin typeface="Cooper Black" panose="0208090404030B020404" pitchFamily="18" charset="0"/>
              </a:rPr>
              <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67</a:t>
            </a:fld>
            <a:endParaRPr lang="en-US" sz="1200" dirty="0">
              <a:solidFill>
                <a:srgbClr val="FFFF00"/>
              </a:solidFill>
            </a:endParaRPr>
          </a:p>
        </p:txBody>
      </p:sp>
      <p:pic>
        <p:nvPicPr>
          <p:cNvPr id="6" name="Picture 5">
            <a:extLst>
              <a:ext uri="{FF2B5EF4-FFF2-40B4-BE49-F238E27FC236}">
                <a16:creationId xmlns:a16="http://schemas.microsoft.com/office/drawing/2014/main" xmlns="" id="{84A57202-6293-48BB-B05F-C97E43DEF6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150" y="266779"/>
            <a:ext cx="5681250" cy="2907911"/>
          </a:xfrm>
          <a:prstGeom prst="rect">
            <a:avLst/>
          </a:prstGeom>
          <a:ln>
            <a:solidFill>
              <a:srgbClr val="0070C0"/>
            </a:solidFill>
          </a:ln>
        </p:spPr>
      </p:pic>
      <p:sp>
        <p:nvSpPr>
          <p:cNvPr id="15" name="Rectangle: Rounded Corners 14">
            <a:extLst>
              <a:ext uri="{FF2B5EF4-FFF2-40B4-BE49-F238E27FC236}">
                <a16:creationId xmlns:a16="http://schemas.microsoft.com/office/drawing/2014/main" xmlns="" id="{3A7C1AA7-5BE4-41D0-9461-4286FFC9678B}"/>
              </a:ext>
            </a:extLst>
          </p:cNvPr>
          <p:cNvSpPr/>
          <p:nvPr/>
        </p:nvSpPr>
        <p:spPr>
          <a:xfrm>
            <a:off x="3374454" y="2802835"/>
            <a:ext cx="1674624" cy="393346"/>
          </a:xfrm>
          <a:prstGeom prst="roundRect">
            <a:avLst/>
          </a:prstGeom>
          <a:noFill/>
          <a:ln w="7620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897027" y="225699"/>
            <a:ext cx="781878" cy="376362"/>
          </a:xfrm>
          <a:prstGeom prst="roundRect">
            <a:avLst/>
          </a:prstGeom>
          <a:noFill/>
          <a:ln w="5715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xmlns="" id="{BCBCEF08-7E31-442E-8A2D-A78FF2971F4E}"/>
              </a:ext>
            </a:extLst>
          </p:cNvPr>
          <p:cNvSpPr/>
          <p:nvPr/>
        </p:nvSpPr>
        <p:spPr>
          <a:xfrm>
            <a:off x="5104930" y="263509"/>
            <a:ext cx="3728720" cy="1575057"/>
          </a:xfrm>
          <a:prstGeom prst="wedgeRectCallout">
            <a:avLst>
              <a:gd name="adj1" fmla="val -53843"/>
              <a:gd name="adj2" fmla="val 101581"/>
            </a:avLst>
          </a:prstGeom>
          <a:solidFill>
            <a:srgbClr val="002060"/>
          </a:solidFill>
          <a:ln w="76200">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a:solidFill>
                  <a:schemeClr val="tx1"/>
                </a:solidFill>
              </a:rPr>
              <a:t>This is it! </a:t>
            </a:r>
            <a:br>
              <a:rPr lang="en-CA" sz="3200" b="1" dirty="0">
                <a:solidFill>
                  <a:schemeClr val="tx1"/>
                </a:solidFill>
              </a:rPr>
            </a:br>
            <a:r>
              <a:rPr lang="en-CA" sz="3200" b="1" dirty="0">
                <a:solidFill>
                  <a:schemeClr val="tx1"/>
                </a:solidFill>
              </a:rPr>
              <a:t>This is what it </a:t>
            </a:r>
            <a:br>
              <a:rPr lang="en-CA" sz="3200" b="1" dirty="0">
                <a:solidFill>
                  <a:schemeClr val="tx1"/>
                </a:solidFill>
              </a:rPr>
            </a:br>
            <a:r>
              <a:rPr lang="en-CA" sz="3200" b="1" dirty="0">
                <a:solidFill>
                  <a:schemeClr val="tx1"/>
                </a:solidFill>
              </a:rPr>
              <a:t>all reduces to!</a:t>
            </a:r>
          </a:p>
        </p:txBody>
      </p:sp>
      <p:pic>
        <p:nvPicPr>
          <p:cNvPr id="2" name="Picture 1">
            <a:extLst>
              <a:ext uri="{FF2B5EF4-FFF2-40B4-BE49-F238E27FC236}">
                <a16:creationId xmlns:a16="http://schemas.microsoft.com/office/drawing/2014/main" xmlns="" id="{6DE60868-177C-426D-84DC-0DAE220D95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9183" y="2253937"/>
            <a:ext cx="6188518" cy="2438776"/>
          </a:xfrm>
          <a:prstGeom prst="rect">
            <a:avLst/>
          </a:prstGeom>
          <a:ln>
            <a:solidFill>
              <a:srgbClr val="0070C0"/>
            </a:solidFill>
          </a:ln>
        </p:spPr>
      </p:pic>
      <p:sp>
        <p:nvSpPr>
          <p:cNvPr id="10" name="Rectangle: Rounded Corners 14">
            <a:extLst>
              <a:ext uri="{FF2B5EF4-FFF2-40B4-BE49-F238E27FC236}">
                <a16:creationId xmlns:a16="http://schemas.microsoft.com/office/drawing/2014/main" xmlns="" id="{3A7C1AA7-5BE4-41D0-9461-4286FFC9678B}"/>
              </a:ext>
            </a:extLst>
          </p:cNvPr>
          <p:cNvSpPr/>
          <p:nvPr/>
        </p:nvSpPr>
        <p:spPr>
          <a:xfrm>
            <a:off x="5974820" y="3240222"/>
            <a:ext cx="4031695" cy="695739"/>
          </a:xfrm>
          <a:prstGeom prst="roundRect">
            <a:avLst/>
          </a:prstGeom>
          <a:noFill/>
          <a:ln w="76200">
            <a:solidFill>
              <a:srgbClr val="0066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7004207" y="2778919"/>
            <a:ext cx="781878" cy="332095"/>
          </a:xfrm>
          <a:prstGeom prst="roundRect">
            <a:avLst/>
          </a:prstGeom>
          <a:noFill/>
          <a:ln w="5715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2">
            <a:extLst>
              <a:ext uri="{FF2B5EF4-FFF2-40B4-BE49-F238E27FC236}">
                <a16:creationId xmlns:a16="http://schemas.microsoft.com/office/drawing/2014/main" xmlns="" id="{8CAD0252-DD7C-4EF4-8509-77092E89A732}"/>
              </a:ext>
            </a:extLst>
          </p:cNvPr>
          <p:cNvSpPr/>
          <p:nvPr/>
        </p:nvSpPr>
        <p:spPr>
          <a:xfrm>
            <a:off x="173256" y="4850605"/>
            <a:ext cx="11843260" cy="1880312"/>
          </a:xfrm>
          <a:prstGeom prst="roundRect">
            <a:avLst>
              <a:gd name="adj" fmla="val 22273"/>
            </a:avLst>
          </a:prstGeom>
          <a:solidFill>
            <a:schemeClr val="accent4">
              <a:lumMod val="40000"/>
              <a:lumOff val="6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ln w="19050">
                  <a:solidFill>
                    <a:schemeClr val="bg1"/>
                  </a:solidFill>
                </a:ln>
                <a:solidFill>
                  <a:srgbClr val="006699"/>
                </a:solidFill>
                <a:effectLst/>
              </a:rPr>
              <a:t>Upon </a:t>
            </a:r>
            <a:r>
              <a:rPr lang="en-CA" sz="2800" b="1" dirty="0">
                <a:ln w="19050">
                  <a:solidFill>
                    <a:schemeClr val="bg1"/>
                  </a:solidFill>
                </a:ln>
                <a:solidFill>
                  <a:srgbClr val="006699"/>
                </a:solidFill>
              </a:rPr>
              <a:t>finally </a:t>
            </a:r>
            <a:r>
              <a:rPr lang="en-CA" sz="2800" b="1" dirty="0">
                <a:ln w="19050">
                  <a:solidFill>
                    <a:schemeClr val="bg1"/>
                  </a:solidFill>
                </a:ln>
                <a:solidFill>
                  <a:srgbClr val="006699"/>
                </a:solidFill>
                <a:effectLst/>
              </a:rPr>
              <a:t>exiting this evil earth’s threshold, </a:t>
            </a:r>
            <a:r>
              <a:rPr lang="en-CA" sz="2800" b="1" u="sng" dirty="0">
                <a:ln w="19050">
                  <a:solidFill>
                    <a:schemeClr val="bg1"/>
                  </a:solidFill>
                </a:ln>
                <a:solidFill>
                  <a:srgbClr val="FF0000"/>
                </a:solidFill>
                <a:effectLst/>
              </a:rPr>
              <a:t>WHERE DAGON MUST REMAIN</a:t>
            </a:r>
            <a:r>
              <a:rPr lang="en-CA" sz="2800" b="1" dirty="0">
                <a:ln w="19050">
                  <a:solidFill>
                    <a:schemeClr val="bg1"/>
                  </a:solidFill>
                </a:ln>
                <a:solidFill>
                  <a:srgbClr val="FF0000"/>
                </a:solidFill>
                <a:effectLst/>
              </a:rPr>
              <a:t>,</a:t>
            </a:r>
            <a:r>
              <a:rPr lang="en-CA" sz="2800" b="1" dirty="0">
                <a:ln w="19050">
                  <a:solidFill>
                    <a:schemeClr val="bg1"/>
                  </a:solidFill>
                </a:ln>
                <a:solidFill>
                  <a:srgbClr val="006699"/>
                </a:solidFill>
                <a:effectLst/>
              </a:rPr>
              <a:t> when the </a:t>
            </a:r>
            <a:r>
              <a:rPr lang="en-CA" sz="2800" b="1" dirty="0">
                <a:ln w="19050">
                  <a:solidFill>
                    <a:schemeClr val="bg1"/>
                  </a:solidFill>
                </a:ln>
                <a:solidFill>
                  <a:srgbClr val="0000FF"/>
                </a:solidFill>
                <a:effectLst/>
              </a:rPr>
              <a:t>faithful</a:t>
            </a:r>
            <a:r>
              <a:rPr lang="en-CA" sz="2800" b="1" dirty="0">
                <a:ln w="19050">
                  <a:solidFill>
                    <a:schemeClr val="bg1"/>
                  </a:solidFill>
                </a:ln>
                <a:solidFill>
                  <a:srgbClr val="006699"/>
                </a:solidFill>
                <a:effectLst/>
              </a:rPr>
              <a:t> </a:t>
            </a:r>
            <a:r>
              <a:rPr lang="en-CA" sz="2800" b="1" u="sng" dirty="0">
                <a:ln w="19050">
                  <a:solidFill>
                    <a:schemeClr val="bg1"/>
                  </a:solidFill>
                </a:ln>
                <a:solidFill>
                  <a:srgbClr val="006699"/>
                </a:solidFill>
                <a:effectLst/>
                <a:latin typeface="Arial Black" panose="020B0A04020102020204" pitchFamily="34" charset="0"/>
              </a:rPr>
              <a:t>ENTER</a:t>
            </a:r>
            <a:r>
              <a:rPr lang="en-CA" sz="2800" b="1" dirty="0">
                <a:ln w="19050">
                  <a:solidFill>
                    <a:schemeClr val="bg1"/>
                  </a:solidFill>
                </a:ln>
                <a:solidFill>
                  <a:srgbClr val="006699"/>
                </a:solidFill>
                <a:effectLst/>
              </a:rPr>
              <a:t> </a:t>
            </a:r>
            <a:r>
              <a:rPr lang="en-CA" sz="2800" b="1" dirty="0">
                <a:ln w="19050">
                  <a:solidFill>
                    <a:schemeClr val="bg1"/>
                  </a:solidFill>
                </a:ln>
                <a:solidFill>
                  <a:srgbClr val="0000FF"/>
                </a:solidFill>
                <a:effectLst>
                  <a:glow rad="63500">
                    <a:srgbClr val="00FF00"/>
                  </a:glow>
                </a:effectLst>
              </a:rPr>
              <a:t>Yahuah’s threshold </a:t>
            </a:r>
            <a:r>
              <a:rPr lang="en-CA" sz="2800" b="1" dirty="0">
                <a:ln w="19050">
                  <a:solidFill>
                    <a:schemeClr val="bg1"/>
                  </a:solidFill>
                </a:ln>
                <a:solidFill>
                  <a:srgbClr val="006699"/>
                </a:solidFill>
                <a:effectLst/>
              </a:rPr>
              <a:t>of eternity,</a:t>
            </a: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
            </a:r>
            <a:br>
              <a:rPr lang="en-CA" sz="3600" b="1" dirty="0">
                <a:ln w="19050">
                  <a:solidFill>
                    <a:schemeClr val="bg1"/>
                  </a:solidFill>
                </a:ln>
                <a:solidFill>
                  <a:srgbClr val="00FF00"/>
                </a:solidFill>
                <a:effectLst>
                  <a:glow rad="127000">
                    <a:srgbClr val="CC66FF"/>
                  </a:glow>
                </a:effectLst>
                <a:latin typeface="Cooper Black" panose="0208090404030B020404" pitchFamily="18" charset="0"/>
              </a:rPr>
            </a:br>
            <a:r>
              <a:rPr lang="en-CA" sz="3600" b="1" dirty="0" err="1">
                <a:ln w="19050">
                  <a:solidFill>
                    <a:schemeClr val="bg1"/>
                  </a:solidFill>
                </a:ln>
                <a:solidFill>
                  <a:srgbClr val="00FF00"/>
                </a:solidFill>
                <a:effectLst>
                  <a:glow rad="127000">
                    <a:srgbClr val="CC66FF"/>
                  </a:glow>
                </a:effectLst>
                <a:latin typeface="Cooper Black" panose="0208090404030B020404" pitchFamily="18" charset="0"/>
              </a:rPr>
              <a:t>Yoseph’s</a:t>
            </a: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 Melki-</a:t>
            </a:r>
            <a:r>
              <a:rPr lang="en-CA" sz="3600" b="1" dirty="0" err="1">
                <a:ln w="19050">
                  <a:solidFill>
                    <a:schemeClr val="bg1"/>
                  </a:solidFill>
                </a:ln>
                <a:solidFill>
                  <a:srgbClr val="00FF00"/>
                </a:solidFill>
                <a:effectLst>
                  <a:glow rad="127000">
                    <a:srgbClr val="CC66FF"/>
                  </a:glow>
                </a:effectLst>
                <a:latin typeface="Cooper Black" panose="0208090404030B020404" pitchFamily="18" charset="0"/>
              </a:rPr>
              <a:t>tzedek</a:t>
            </a: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 </a:t>
            </a:r>
            <a:r>
              <a:rPr lang="en-CA" sz="3600" b="1" dirty="0">
                <a:ln w="19050">
                  <a:solidFill>
                    <a:schemeClr val="bg1"/>
                  </a:solidFill>
                </a:ln>
                <a:solidFill>
                  <a:schemeClr val="accent1">
                    <a:lumMod val="60000"/>
                    <a:lumOff val="40000"/>
                  </a:schemeClr>
                </a:solidFill>
                <a:effectLst>
                  <a:glow rad="127000">
                    <a:srgbClr val="CC66FF"/>
                  </a:glow>
                </a:effectLst>
                <a:latin typeface="Cooper Black" panose="0208090404030B020404" pitchFamily="18" charset="0"/>
              </a:rPr>
              <a:t>character</a:t>
            </a: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 will greet them!</a:t>
            </a:r>
          </a:p>
        </p:txBody>
      </p:sp>
    </p:spTree>
    <p:extLst>
      <p:ext uri="{BB962C8B-B14F-4D97-AF65-F5344CB8AC3E}">
        <p14:creationId xmlns:p14="http://schemas.microsoft.com/office/powerpoint/2010/main" val="30421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par>
                                <p:cTn id="8" presetID="21" presetClass="entr" presetSubtype="1"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250"/>
                                        <p:tgtEl>
                                          <p:spTgt spid="13"/>
                                        </p:tgtEl>
                                      </p:cBhvr>
                                    </p:animEffect>
                                  </p:childTnLst>
                                </p:cTn>
                              </p:par>
                            </p:childTnLst>
                          </p:cTn>
                        </p:par>
                        <p:par>
                          <p:cTn id="11" fill="hold">
                            <p:stCondLst>
                              <p:cond delay="15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1000"/>
                                        <p:tgtEl>
                                          <p:spTgt spid="15"/>
                                        </p:tgtEl>
                                      </p:cBhvr>
                                    </p:animEffect>
                                  </p:childTnLst>
                                </p:cTn>
                              </p:par>
                            </p:childTnLst>
                          </p:cTn>
                        </p:par>
                        <p:par>
                          <p:cTn id="15" fill="hold">
                            <p:stCondLst>
                              <p:cond delay="2500"/>
                            </p:stCondLst>
                            <p:childTnLst>
                              <p:par>
                                <p:cTn id="16" presetID="3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1"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3" grpId="0" animBg="1"/>
      <p:bldP spid="12" grpId="0" animBg="1"/>
      <p:bldP spid="10" grpId="0" animBg="1"/>
      <p:bldP spid="11"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308766" y="114299"/>
            <a:ext cx="11628675" cy="6708977"/>
          </a:xfrm>
          <a:prstGeom prst="roundRect">
            <a:avLst>
              <a:gd name="adj" fmla="val 9511"/>
            </a:avLst>
          </a:prstGeom>
          <a:solidFill>
            <a:schemeClr val="tx1"/>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a:ln w="9525">
                  <a:solidFill>
                    <a:schemeClr val="bg1"/>
                  </a:solidFill>
                </a:ln>
                <a:solidFill>
                  <a:srgbClr val="00B0F0"/>
                </a:solidFill>
                <a:effectLst>
                  <a:glow rad="228600">
                    <a:schemeClr val="accent2">
                      <a:satMod val="175000"/>
                      <a:alpha val="40000"/>
                    </a:schemeClr>
                  </a:glow>
                </a:effectLst>
              </a:rPr>
              <a:t>What</a:t>
            </a:r>
            <a:r>
              <a:rPr lang="en-CA" sz="3600" dirty="0">
                <a:ln w="9525">
                  <a:solidFill>
                    <a:schemeClr val="bg1"/>
                  </a:solidFill>
                </a:ln>
                <a:solidFill>
                  <a:srgbClr val="00B0F0"/>
                </a:solidFill>
                <a:effectLst>
                  <a:glow rad="228600">
                    <a:schemeClr val="accent2">
                      <a:satMod val="175000"/>
                      <a:alpha val="40000"/>
                    </a:schemeClr>
                  </a:glow>
                </a:effectLst>
              </a:rPr>
              <a:t> </a:t>
            </a:r>
            <a:r>
              <a:rPr lang="en-CA" sz="3600" b="1" dirty="0">
                <a:ln w="9525">
                  <a:solidFill>
                    <a:schemeClr val="bg1"/>
                  </a:solidFill>
                </a:ln>
                <a:solidFill>
                  <a:srgbClr val="00B0F0"/>
                </a:solidFill>
                <a:effectLst>
                  <a:glow rad="228600">
                    <a:schemeClr val="accent2">
                      <a:satMod val="175000"/>
                      <a:alpha val="40000"/>
                    </a:schemeClr>
                  </a:glow>
                </a:effectLst>
              </a:rPr>
              <a:t>about </a:t>
            </a:r>
            <a:r>
              <a:rPr lang="en-CA" sz="3600" b="1" dirty="0" err="1">
                <a:ln w="9525">
                  <a:solidFill>
                    <a:schemeClr val="bg1"/>
                  </a:solidFill>
                </a:ln>
                <a:solidFill>
                  <a:srgbClr val="00B0F0"/>
                </a:solidFill>
                <a:effectLst>
                  <a:glow rad="228600">
                    <a:schemeClr val="accent2">
                      <a:satMod val="175000"/>
                      <a:alpha val="40000"/>
                    </a:schemeClr>
                  </a:glow>
                </a:effectLst>
              </a:rPr>
              <a:t>Yoseph’s</a:t>
            </a:r>
            <a:r>
              <a:rPr lang="en-CA" sz="3600" b="1" dirty="0">
                <a:ln w="9525">
                  <a:solidFill>
                    <a:schemeClr val="bg1"/>
                  </a:solidFill>
                </a:ln>
                <a:solidFill>
                  <a:srgbClr val="00B0F0"/>
                </a:solidFill>
                <a:effectLst>
                  <a:glow rad="228600">
                    <a:schemeClr val="accent2">
                      <a:satMod val="175000"/>
                      <a:alpha val="40000"/>
                    </a:schemeClr>
                  </a:glow>
                </a:effectLst>
              </a:rPr>
              <a:t> prophetic dream when the sun, moon and stars bowed down to him?</a:t>
            </a:r>
          </a:p>
          <a:p>
            <a:pPr algn="ctr"/>
            <a:r>
              <a:rPr lang="en-CA" sz="3600" dirty="0">
                <a:ln w="28575">
                  <a:solidFill>
                    <a:schemeClr val="accent6">
                      <a:lumMod val="50000"/>
                    </a:schemeClr>
                  </a:solidFill>
                </a:ln>
                <a:solidFill>
                  <a:schemeClr val="bg1"/>
                </a:solidFill>
                <a:effectLst/>
                <a:latin typeface="Arial Rounded MT Bold" panose="020F0704030504030204" pitchFamily="34" charset="0"/>
              </a:rPr>
              <a:t>Do you recall how resentful </a:t>
            </a:r>
            <a:r>
              <a:rPr lang="en-CA" sz="3600" dirty="0" err="1">
                <a:ln w="28575">
                  <a:solidFill>
                    <a:schemeClr val="accent6">
                      <a:lumMod val="50000"/>
                    </a:schemeClr>
                  </a:solidFill>
                </a:ln>
                <a:solidFill>
                  <a:schemeClr val="bg1"/>
                </a:solidFill>
                <a:effectLst/>
                <a:latin typeface="Arial Rounded MT Bold" panose="020F0704030504030204" pitchFamily="34" charset="0"/>
              </a:rPr>
              <a:t>Yoseph’s</a:t>
            </a:r>
            <a:r>
              <a:rPr lang="en-CA" sz="3600" dirty="0">
                <a:ln w="28575">
                  <a:solidFill>
                    <a:schemeClr val="accent6">
                      <a:lumMod val="50000"/>
                    </a:schemeClr>
                  </a:solidFill>
                </a:ln>
                <a:solidFill>
                  <a:schemeClr val="bg1"/>
                </a:solidFill>
                <a:effectLst/>
                <a:latin typeface="Arial Rounded MT Bold" panose="020F0704030504030204" pitchFamily="34" charset="0"/>
              </a:rPr>
              <a:t> brothers </a:t>
            </a:r>
            <a:br>
              <a:rPr lang="en-CA" sz="3600" dirty="0">
                <a:ln w="28575">
                  <a:solidFill>
                    <a:schemeClr val="accent6">
                      <a:lumMod val="50000"/>
                    </a:schemeClr>
                  </a:solidFill>
                </a:ln>
                <a:solidFill>
                  <a:schemeClr val="bg1"/>
                </a:solidFill>
                <a:effectLst/>
                <a:latin typeface="Arial Rounded MT Bold" panose="020F0704030504030204" pitchFamily="34" charset="0"/>
              </a:rPr>
            </a:br>
            <a:r>
              <a:rPr lang="en-CA" sz="3600" dirty="0">
                <a:ln w="28575">
                  <a:solidFill>
                    <a:schemeClr val="accent6">
                      <a:lumMod val="50000"/>
                    </a:schemeClr>
                  </a:solidFill>
                </a:ln>
                <a:solidFill>
                  <a:schemeClr val="bg1"/>
                </a:solidFill>
                <a:effectLst/>
                <a:latin typeface="Arial Rounded MT Bold" panose="020F0704030504030204" pitchFamily="34" charset="0"/>
              </a:rPr>
              <a:t>and father </a:t>
            </a:r>
            <a:r>
              <a:rPr lang="en-CA" sz="3600" dirty="0">
                <a:ln w="28575">
                  <a:solidFill>
                    <a:schemeClr val="accent6">
                      <a:lumMod val="50000"/>
                    </a:schemeClr>
                  </a:solidFill>
                </a:ln>
                <a:solidFill>
                  <a:schemeClr val="bg1"/>
                </a:solidFill>
                <a:latin typeface="Arial Rounded MT Bold" panose="020F0704030504030204" pitchFamily="34" charset="0"/>
              </a:rPr>
              <a:t>Ya’aqov</a:t>
            </a:r>
            <a:r>
              <a:rPr lang="en-CA" sz="3600" dirty="0">
                <a:ln w="28575">
                  <a:solidFill>
                    <a:schemeClr val="accent6">
                      <a:lumMod val="50000"/>
                    </a:schemeClr>
                  </a:solidFill>
                </a:ln>
                <a:solidFill>
                  <a:schemeClr val="bg1"/>
                </a:solidFill>
                <a:effectLst/>
                <a:latin typeface="Arial Rounded MT Bold" panose="020F0704030504030204" pitchFamily="34" charset="0"/>
              </a:rPr>
              <a:t> were regarding the </a:t>
            </a:r>
            <a:br>
              <a:rPr lang="en-CA" sz="3600" dirty="0">
                <a:ln w="28575">
                  <a:solidFill>
                    <a:schemeClr val="accent6">
                      <a:lumMod val="50000"/>
                    </a:schemeClr>
                  </a:solidFill>
                </a:ln>
                <a:solidFill>
                  <a:schemeClr val="bg1"/>
                </a:solidFill>
                <a:effectLst/>
                <a:latin typeface="Arial Rounded MT Bold" panose="020F0704030504030204" pitchFamily="34" charset="0"/>
              </a:rPr>
            </a:br>
            <a:r>
              <a:rPr lang="en-CA" sz="3600" dirty="0">
                <a:ln w="28575">
                  <a:solidFill>
                    <a:schemeClr val="accent6">
                      <a:lumMod val="50000"/>
                    </a:schemeClr>
                  </a:solidFill>
                </a:ln>
                <a:solidFill>
                  <a:schemeClr val="bg1"/>
                </a:solidFill>
                <a:effectLst/>
                <a:latin typeface="Arial Rounded MT Bold" panose="020F0704030504030204" pitchFamily="34" charset="0"/>
              </a:rPr>
              <a:t>implication of this dream that </a:t>
            </a:r>
            <a:r>
              <a:rPr lang="en-CA" sz="3600" dirty="0" err="1">
                <a:ln w="28575">
                  <a:solidFill>
                    <a:schemeClr val="accent6">
                      <a:lumMod val="50000"/>
                    </a:schemeClr>
                  </a:solidFill>
                </a:ln>
                <a:solidFill>
                  <a:schemeClr val="bg1"/>
                </a:solidFill>
                <a:effectLst/>
                <a:latin typeface="Arial Rounded MT Bold" panose="020F0704030504030204" pitchFamily="34" charset="0"/>
              </a:rPr>
              <a:t>Yoseph</a:t>
            </a:r>
            <a:r>
              <a:rPr lang="en-CA" sz="3600" dirty="0">
                <a:ln w="28575">
                  <a:solidFill>
                    <a:schemeClr val="accent6">
                      <a:lumMod val="50000"/>
                    </a:schemeClr>
                  </a:solidFill>
                </a:ln>
                <a:solidFill>
                  <a:schemeClr val="bg1"/>
                </a:solidFill>
                <a:effectLst/>
                <a:latin typeface="Arial Rounded MT Bold" panose="020F0704030504030204" pitchFamily="34" charset="0"/>
              </a:rPr>
              <a:t> </a:t>
            </a:r>
            <a:br>
              <a:rPr lang="en-CA" sz="3600" dirty="0">
                <a:ln w="28575">
                  <a:solidFill>
                    <a:schemeClr val="accent6">
                      <a:lumMod val="50000"/>
                    </a:schemeClr>
                  </a:solidFill>
                </a:ln>
                <a:solidFill>
                  <a:schemeClr val="bg1"/>
                </a:solidFill>
                <a:effectLst/>
                <a:latin typeface="Arial Rounded MT Bold" panose="020F0704030504030204" pitchFamily="34" charset="0"/>
              </a:rPr>
            </a:br>
            <a:r>
              <a:rPr lang="en-CA" sz="3600" dirty="0">
                <a:ln w="28575">
                  <a:solidFill>
                    <a:schemeClr val="accent6">
                      <a:lumMod val="50000"/>
                    </a:schemeClr>
                  </a:solidFill>
                </a:ln>
                <a:solidFill>
                  <a:schemeClr val="bg1"/>
                </a:solidFill>
                <a:effectLst/>
                <a:latin typeface="Arial Rounded MT Bold" panose="020F0704030504030204" pitchFamily="34" charset="0"/>
              </a:rPr>
              <a:t>would be a ruler over them one day?</a:t>
            </a:r>
          </a:p>
          <a:p>
            <a:pPr algn="ctr"/>
            <a:r>
              <a:rPr lang="en-C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kind of a “ruler” would this be?</a:t>
            </a:r>
          </a:p>
          <a:p>
            <a:pPr algn="ctr"/>
            <a:r>
              <a:rPr lang="en-C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Perhaps a </a:t>
            </a:r>
            <a:r>
              <a:rPr lang="en-CA"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Melki-tzedek</a:t>
            </a:r>
            <a:r>
              <a:rPr lang="en-C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King &amp; Priest?</a:t>
            </a:r>
            <a:br>
              <a:rPr lang="en-C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Did the created hosts of the heavens prophetically acknowledge </a:t>
            </a:r>
            <a:r>
              <a:rPr lang="en-CA" sz="3600" b="1" dirty="0" err="1">
                <a:ln w="19050">
                  <a:solidFill>
                    <a:schemeClr val="bg1"/>
                  </a:solidFill>
                </a:ln>
                <a:solidFill>
                  <a:srgbClr val="00FF00"/>
                </a:solidFill>
                <a:effectLst>
                  <a:glow rad="127000">
                    <a:srgbClr val="CC66FF"/>
                  </a:glow>
                </a:effectLst>
                <a:latin typeface="Cooper Black" panose="0208090404030B020404" pitchFamily="18" charset="0"/>
              </a:rPr>
              <a:t>Yoseph’s</a:t>
            </a: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 future position as </a:t>
            </a:r>
            <a:r>
              <a:rPr lang="en-CA" sz="3600" b="1" dirty="0">
                <a:ln w="19050">
                  <a:solidFill>
                    <a:schemeClr val="bg1"/>
                  </a:solidFill>
                </a:ln>
                <a:solidFill>
                  <a:srgbClr val="00FF00"/>
                </a:solidFill>
                <a:effectLst>
                  <a:glow rad="266700">
                    <a:srgbClr val="CC66FF"/>
                  </a:glow>
                </a:effectLst>
                <a:latin typeface="Cooper Black" panose="0208090404030B020404" pitchFamily="18" charset="0"/>
              </a:rPr>
              <a:t>KEEPER OF THE THRESHOLD</a:t>
            </a:r>
            <a:br>
              <a:rPr lang="en-CA" sz="3600" b="1" dirty="0">
                <a:ln w="19050">
                  <a:solidFill>
                    <a:schemeClr val="bg1"/>
                  </a:solidFill>
                </a:ln>
                <a:solidFill>
                  <a:srgbClr val="00FF00"/>
                </a:solidFill>
                <a:effectLst>
                  <a:glow rad="266700">
                    <a:srgbClr val="CC66FF"/>
                  </a:glow>
                </a:effectLst>
                <a:latin typeface="Cooper Black" panose="0208090404030B020404" pitchFamily="18" charset="0"/>
              </a:rPr>
            </a:br>
            <a:r>
              <a:rPr lang="en-CA" sz="3600" b="1" dirty="0">
                <a:ln w="19050">
                  <a:solidFill>
                    <a:schemeClr val="bg1"/>
                  </a:solidFill>
                </a:ln>
                <a:solidFill>
                  <a:srgbClr val="00FF00"/>
                </a:solidFill>
                <a:effectLst>
                  <a:glow rad="127000">
                    <a:srgbClr val="CC66FF"/>
                  </a:glow>
                </a:effectLst>
                <a:latin typeface="Cooper Black" panose="0208090404030B020404" pitchFamily="18" charset="0"/>
              </a:rPr>
              <a:t>as his name indicates? </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68</a:t>
            </a:fld>
            <a:endParaRPr lang="en-US" sz="1200" dirty="0">
              <a:solidFill>
                <a:srgbClr val="FFFF00"/>
              </a:solidFill>
            </a:endParaRPr>
          </a:p>
        </p:txBody>
      </p:sp>
    </p:spTree>
    <p:extLst>
      <p:ext uri="{BB962C8B-B14F-4D97-AF65-F5344CB8AC3E}">
        <p14:creationId xmlns:p14="http://schemas.microsoft.com/office/powerpoint/2010/main" val="4115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308766" y="328012"/>
            <a:ext cx="11628675" cy="6250588"/>
          </a:xfrm>
          <a:prstGeom prst="roundRect">
            <a:avLst>
              <a:gd name="adj" fmla="val 15447"/>
            </a:avLst>
          </a:prstGeom>
          <a:solidFill>
            <a:schemeClr val="tx2">
              <a:lumMod val="20000"/>
              <a:lumOff val="8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lnSpc>
                <a:spcPct val="150000"/>
              </a:lnSpc>
            </a:pPr>
            <a:r>
              <a:rPr lang="en-CA" sz="3600" b="1" dirty="0">
                <a:ln w="19050">
                  <a:solidFill>
                    <a:schemeClr val="bg1"/>
                  </a:solidFill>
                </a:ln>
                <a:solidFill>
                  <a:srgbClr val="00FF00"/>
                </a:solidFill>
                <a:effectLst>
                  <a:glow rad="228600">
                    <a:schemeClr val="accent2">
                      <a:satMod val="175000"/>
                      <a:alpha val="40000"/>
                    </a:schemeClr>
                  </a:glow>
                </a:effectLst>
                <a:latin typeface="Comic Sans MS" panose="030F0702030302020204" pitchFamily="66" charset="0"/>
              </a:rPr>
              <a:t>Did this dream foretell of the time when </a:t>
            </a:r>
            <a:r>
              <a:rPr lang="en-CA" sz="3600" b="1" dirty="0" err="1">
                <a:ln w="19050">
                  <a:solidFill>
                    <a:schemeClr val="bg1"/>
                  </a:solidFill>
                </a:ln>
                <a:solidFill>
                  <a:srgbClr val="00FF00"/>
                </a:solidFill>
                <a:effectLst>
                  <a:glow rad="228600">
                    <a:schemeClr val="accent2">
                      <a:satMod val="175000"/>
                      <a:alpha val="40000"/>
                    </a:schemeClr>
                  </a:glow>
                </a:effectLst>
                <a:latin typeface="Comic Sans MS" panose="030F0702030302020204" pitchFamily="66" charset="0"/>
              </a:rPr>
              <a:t>Yoseph</a:t>
            </a:r>
            <a:r>
              <a:rPr lang="en-CA" sz="3600" b="1" dirty="0">
                <a:ln w="19050">
                  <a:solidFill>
                    <a:schemeClr val="bg1"/>
                  </a:solidFill>
                </a:ln>
                <a:solidFill>
                  <a:srgbClr val="00FF00"/>
                </a:solidFill>
                <a:effectLst>
                  <a:glow rad="228600">
                    <a:schemeClr val="accent2">
                      <a:satMod val="175000"/>
                      <a:alpha val="40000"/>
                    </a:schemeClr>
                  </a:glow>
                </a:effectLst>
                <a:latin typeface="Comic Sans MS" panose="030F0702030302020204" pitchFamily="66" charset="0"/>
              </a:rPr>
              <a:t> became the </a:t>
            </a:r>
            <a:r>
              <a:rPr lang="en-CA" sz="3600" b="1" dirty="0">
                <a:ln w="19050">
                  <a:solidFill>
                    <a:srgbClr val="FF9933"/>
                  </a:solidFill>
                </a:ln>
                <a:solidFill>
                  <a:srgbClr val="0000FF"/>
                </a:solidFill>
                <a:effectLst>
                  <a:glow rad="228600">
                    <a:schemeClr val="accent2">
                      <a:satMod val="175000"/>
                      <a:alpha val="40000"/>
                    </a:schemeClr>
                  </a:glow>
                </a:effectLst>
                <a:latin typeface="Cooper Black" panose="0208090404030B020404" pitchFamily="18" charset="0"/>
              </a:rPr>
              <a:t>KING</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 (</a:t>
            </a:r>
            <a:r>
              <a:rPr lang="en-CA" sz="3600" b="1" dirty="0">
                <a:ln w="19050">
                  <a:solidFill>
                    <a:srgbClr val="0000FF"/>
                  </a:solidFill>
                </a:ln>
                <a:solidFill>
                  <a:srgbClr val="FFFF00"/>
                </a:solidFill>
                <a:effectLst>
                  <a:glow rad="228600">
                    <a:schemeClr val="accent2">
                      <a:satMod val="175000"/>
                      <a:alpha val="40000"/>
                    </a:schemeClr>
                  </a:glow>
                </a:effectLst>
                <a:latin typeface="Cooper Black" panose="0208090404030B020404" pitchFamily="18" charset="0"/>
              </a:rPr>
              <a:t>MELEK</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 </a:t>
            </a:r>
            <a:b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br>
            <a:r>
              <a:rPr lang="en-CA" sz="3600" b="1" dirty="0">
                <a:ln w="19050">
                  <a:solidFill>
                    <a:schemeClr val="bg1"/>
                  </a:solidFill>
                </a:ln>
                <a:solidFill>
                  <a:srgbClr val="00FF00"/>
                </a:solidFill>
                <a:effectLst>
                  <a:glow rad="228600">
                    <a:schemeClr val="accent2">
                      <a:satMod val="175000"/>
                      <a:alpha val="40000"/>
                    </a:schemeClr>
                  </a:glow>
                </a:effectLst>
                <a:latin typeface="Comic Sans MS" panose="030F0702030302020204" pitchFamily="66" charset="0"/>
              </a:rPr>
              <a:t>and</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 </a:t>
            </a:r>
            <a:r>
              <a:rPr lang="en-CA" sz="3600" b="1" dirty="0">
                <a:ln w="19050">
                  <a:solidFill>
                    <a:srgbClr val="0000FF"/>
                  </a:solidFill>
                </a:ln>
                <a:solidFill>
                  <a:srgbClr val="FF9933"/>
                </a:solidFill>
                <a:effectLst>
                  <a:glow rad="228600">
                    <a:schemeClr val="accent2">
                      <a:satMod val="175000"/>
                      <a:alpha val="40000"/>
                    </a:schemeClr>
                  </a:glow>
                </a:effectLst>
                <a:latin typeface="Cooper Black" panose="0208090404030B020404" pitchFamily="18" charset="0"/>
              </a:rPr>
              <a:t>Priest</a:t>
            </a:r>
            <a:r>
              <a:rPr lang="en-CA" sz="3600" b="1" dirty="0">
                <a:ln w="19050">
                  <a:solidFill>
                    <a:schemeClr val="bg1"/>
                  </a:solidFill>
                </a:ln>
                <a:solidFill>
                  <a:srgbClr val="0000FF"/>
                </a:solidFill>
                <a:effectLst>
                  <a:glow rad="228600">
                    <a:schemeClr val="accent2">
                      <a:satMod val="175000"/>
                      <a:alpha val="40000"/>
                    </a:schemeClr>
                  </a:glow>
                </a:effectLst>
                <a:latin typeface="Cooper Black" panose="0208090404030B020404" pitchFamily="18" charset="0"/>
              </a:rPr>
              <a:t> </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a:t>
            </a:r>
            <a:r>
              <a:rPr lang="en-CA" sz="3600" b="1" dirty="0">
                <a:ln w="19050">
                  <a:solidFill>
                    <a:schemeClr val="bg1"/>
                  </a:solidFill>
                </a:ln>
                <a:solidFill>
                  <a:srgbClr val="FF9933"/>
                </a:solidFill>
                <a:effectLst>
                  <a:glow rad="228600">
                    <a:schemeClr val="accent2">
                      <a:satMod val="175000"/>
                      <a:alpha val="40000"/>
                    </a:schemeClr>
                  </a:glow>
                </a:effectLst>
                <a:latin typeface="Cooper Black" panose="0208090404030B020404" pitchFamily="18" charset="0"/>
              </a:rPr>
              <a:t>Kohen</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 of </a:t>
            </a:r>
            <a:r>
              <a:rPr lang="en-CA" sz="3600" b="1" dirty="0" err="1">
                <a:ln w="19050">
                  <a:solidFill>
                    <a:srgbClr val="0000FF"/>
                  </a:solidFill>
                </a:ln>
                <a:solidFill>
                  <a:srgbClr val="FFFF00"/>
                </a:solidFill>
                <a:effectLst>
                  <a:glow rad="228600">
                    <a:schemeClr val="accent2">
                      <a:satMod val="175000"/>
                      <a:alpha val="40000"/>
                    </a:schemeClr>
                  </a:glow>
                </a:effectLst>
                <a:latin typeface="Cooper Black" panose="0208090404030B020404" pitchFamily="18" charset="0"/>
              </a:rPr>
              <a:t>Tzadaca</a:t>
            </a:r>
            <a:r>
              <a:rPr lang="en-CA" sz="3600" b="1" dirty="0">
                <a:ln w="19050">
                  <a:solidFill>
                    <a:srgbClr val="0000FF"/>
                  </a:solidFill>
                </a:ln>
                <a:solidFill>
                  <a:srgbClr val="FFFF00"/>
                </a:solidFill>
                <a:effectLst>
                  <a:glow rad="228600">
                    <a:schemeClr val="accent2">
                      <a:satMod val="175000"/>
                      <a:alpha val="40000"/>
                    </a:schemeClr>
                  </a:glow>
                </a:effectLst>
                <a:latin typeface="Cooper Black" panose="0208090404030B020404" pitchFamily="18" charset="0"/>
              </a:rPr>
              <a:t> - </a:t>
            </a:r>
            <a:r>
              <a:rPr lang="en-CA" sz="3600" b="1" dirty="0" err="1">
                <a:ln w="19050">
                  <a:solidFill>
                    <a:srgbClr val="0000FF"/>
                  </a:solidFill>
                </a:ln>
                <a:solidFill>
                  <a:srgbClr val="FFFF00"/>
                </a:solidFill>
                <a:effectLst>
                  <a:glow rad="228600">
                    <a:schemeClr val="accent2">
                      <a:satMod val="175000"/>
                      <a:alpha val="40000"/>
                    </a:schemeClr>
                  </a:glow>
                </a:effectLst>
                <a:latin typeface="Cooper Black" panose="0208090404030B020404" pitchFamily="18" charset="0"/>
              </a:rPr>
              <a:t>rightousness</a:t>
            </a: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 </a:t>
            </a:r>
            <a:b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br>
            <a:r>
              <a:rPr lang="en-CA" sz="3600" b="1" dirty="0">
                <a:ln w="19050">
                  <a:solidFill>
                    <a:schemeClr val="bg1"/>
                  </a:solidFill>
                </a:ln>
                <a:solidFill>
                  <a:srgbClr val="00FF00"/>
                </a:solidFill>
                <a:effectLst>
                  <a:glow rad="228600">
                    <a:schemeClr val="accent2">
                      <a:satMod val="175000"/>
                      <a:alpha val="40000"/>
                    </a:schemeClr>
                  </a:glow>
                </a:effectLst>
                <a:latin typeface="Cooper Black" panose="0208090404030B020404" pitchFamily="18" charset="0"/>
              </a:rPr>
              <a:t>for the </a:t>
            </a:r>
            <a:r>
              <a:rPr lang="en-CA" sz="3600" b="1" dirty="0">
                <a:ln w="19050">
                  <a:solidFill>
                    <a:schemeClr val="bg1"/>
                  </a:solidFill>
                </a:ln>
                <a:solidFill>
                  <a:schemeClr val="accent1">
                    <a:lumMod val="60000"/>
                    <a:lumOff val="40000"/>
                  </a:schemeClr>
                </a:solidFill>
                <a:effectLst>
                  <a:glow rad="228600">
                    <a:schemeClr val="accent2">
                      <a:satMod val="175000"/>
                      <a:alpha val="40000"/>
                    </a:schemeClr>
                  </a:glow>
                </a:effectLst>
                <a:latin typeface="Cooper Black" panose="0208090404030B020404" pitchFamily="18" charset="0"/>
              </a:rPr>
              <a:t>Kingdom of Yahuah? </a:t>
            </a:r>
            <a:br>
              <a:rPr lang="en-CA" sz="3600" b="1" dirty="0">
                <a:ln w="19050">
                  <a:solidFill>
                    <a:schemeClr val="bg1"/>
                  </a:solidFill>
                </a:ln>
                <a:solidFill>
                  <a:schemeClr val="accent1">
                    <a:lumMod val="60000"/>
                    <a:lumOff val="40000"/>
                  </a:schemeClr>
                </a:solidFill>
                <a:effectLst>
                  <a:glow rad="228600">
                    <a:schemeClr val="accent2">
                      <a:satMod val="175000"/>
                      <a:alpha val="40000"/>
                    </a:schemeClr>
                  </a:glow>
                </a:effectLst>
                <a:latin typeface="Cooper Black" panose="0208090404030B020404" pitchFamily="18" charset="0"/>
              </a:rPr>
            </a:br>
            <a:r>
              <a:rPr lang="en-CA" sz="3600" b="1" dirty="0">
                <a:ln w="19050">
                  <a:solidFill>
                    <a:schemeClr val="bg1"/>
                  </a:solidFill>
                </a:ln>
                <a:solidFill>
                  <a:schemeClr val="accent1">
                    <a:lumMod val="75000"/>
                  </a:schemeClr>
                </a:solidFill>
                <a:effectLst>
                  <a:glow rad="228600">
                    <a:schemeClr val="accent2">
                      <a:satMod val="175000"/>
                      <a:alpha val="40000"/>
                    </a:schemeClr>
                  </a:glow>
                </a:effectLst>
                <a:latin typeface="Cooper Black" panose="0208090404030B020404" pitchFamily="18" charset="0"/>
              </a:rPr>
              <a:t>Was</a:t>
            </a:r>
            <a:r>
              <a:rPr lang="en-CA" sz="3600" b="1" dirty="0">
                <a:ln w="19050">
                  <a:solidFill>
                    <a:schemeClr val="bg1"/>
                  </a:solidFill>
                </a:ln>
                <a:solidFill>
                  <a:schemeClr val="accent1">
                    <a:lumMod val="60000"/>
                    <a:lumOff val="40000"/>
                  </a:schemeClr>
                </a:solidFill>
                <a:effectLst>
                  <a:glow rad="228600">
                    <a:schemeClr val="accent2">
                      <a:satMod val="175000"/>
                      <a:alpha val="40000"/>
                    </a:schemeClr>
                  </a:glow>
                </a:effectLst>
                <a:latin typeface="Cooper Black" panose="0208090404030B020404" pitchFamily="18" charset="0"/>
              </a:rPr>
              <a:t> </a:t>
            </a:r>
            <a:r>
              <a:rPr lang="en-CA" sz="3600" b="1" dirty="0" err="1">
                <a:ln w="19050">
                  <a:solidFill>
                    <a:schemeClr val="bg1"/>
                  </a:solidFill>
                </a:ln>
                <a:solidFill>
                  <a:schemeClr val="accent1">
                    <a:lumMod val="60000"/>
                    <a:lumOff val="40000"/>
                  </a:schemeClr>
                </a:solidFill>
                <a:effectLst>
                  <a:glow rad="228600">
                    <a:schemeClr val="accent2">
                      <a:satMod val="175000"/>
                      <a:alpha val="40000"/>
                    </a:schemeClr>
                  </a:glow>
                </a:effectLst>
                <a:latin typeface="Cooper Black" panose="0208090404030B020404" pitchFamily="18" charset="0"/>
              </a:rPr>
              <a:t>Yoseph</a:t>
            </a:r>
            <a:r>
              <a:rPr lang="en-CA" sz="3600" b="1" dirty="0">
                <a:ln w="19050">
                  <a:solidFill>
                    <a:schemeClr val="bg1"/>
                  </a:solidFill>
                </a:ln>
                <a:solidFill>
                  <a:schemeClr val="accent1">
                    <a:lumMod val="60000"/>
                    <a:lumOff val="40000"/>
                  </a:schemeClr>
                </a:solidFill>
                <a:effectLst>
                  <a:glow rad="228600">
                    <a:schemeClr val="accent2">
                      <a:satMod val="175000"/>
                      <a:alpha val="40000"/>
                    </a:schemeClr>
                  </a:glow>
                </a:effectLst>
                <a:latin typeface="Cooper Black" panose="0208090404030B020404" pitchFamily="18" charset="0"/>
              </a:rPr>
              <a:t> </a:t>
            </a:r>
            <a:r>
              <a:rPr lang="en-CA" sz="3600" b="1" dirty="0">
                <a:ln w="19050">
                  <a:solidFill>
                    <a:schemeClr val="bg1"/>
                  </a:solidFill>
                </a:ln>
                <a:solidFill>
                  <a:schemeClr val="accent1">
                    <a:lumMod val="75000"/>
                  </a:schemeClr>
                </a:solidFill>
                <a:effectLst>
                  <a:glow rad="228600">
                    <a:schemeClr val="accent2">
                      <a:satMod val="175000"/>
                      <a:alpha val="40000"/>
                    </a:schemeClr>
                  </a:glow>
                </a:effectLst>
                <a:latin typeface="Cooper Black" panose="0208090404030B020404" pitchFamily="18" charset="0"/>
              </a:rPr>
              <a:t>established as - </a:t>
            </a:r>
            <a:r>
              <a:rPr lang="en-CA" sz="3600" b="1" dirty="0">
                <a:ln w="19050">
                  <a:solidFill>
                    <a:schemeClr val="bg1"/>
                  </a:solidFill>
                </a:ln>
                <a:solidFill>
                  <a:srgbClr val="CC0066"/>
                </a:solidFill>
                <a:effectLst>
                  <a:glow rad="228600">
                    <a:schemeClr val="accent2">
                      <a:satMod val="175000"/>
                      <a:alpha val="40000"/>
                    </a:schemeClr>
                  </a:glow>
                </a:effectLst>
                <a:latin typeface="Cooper Black" panose="0208090404030B020404" pitchFamily="18" charset="0"/>
              </a:rPr>
              <a:t>“Door Keeper” </a:t>
            </a:r>
            <a:r>
              <a:rPr lang="en-CA" sz="3600" b="1" dirty="0">
                <a:ln w="19050">
                  <a:solidFill>
                    <a:schemeClr val="bg1"/>
                  </a:solidFill>
                </a:ln>
                <a:solidFill>
                  <a:schemeClr val="accent1">
                    <a:lumMod val="75000"/>
                  </a:schemeClr>
                </a:solidFill>
                <a:effectLst>
                  <a:glow rad="228600">
                    <a:schemeClr val="accent2">
                      <a:satMod val="175000"/>
                      <a:alpha val="40000"/>
                    </a:schemeClr>
                  </a:glow>
                </a:effectLst>
                <a:latin typeface="Cooper Black" panose="0208090404030B020404" pitchFamily="18" charset="0"/>
              </a:rPr>
              <a:t>and</a:t>
            </a:r>
            <a:endParaRPr lang="en-CA" sz="3600" b="1" dirty="0">
              <a:ln w="19050">
                <a:solidFill>
                  <a:schemeClr val="bg1"/>
                </a:solidFill>
              </a:ln>
              <a:solidFill>
                <a:srgbClr val="CC0066"/>
              </a:solidFill>
              <a:effectLst>
                <a:glow rad="228600">
                  <a:schemeClr val="accent2">
                    <a:satMod val="175000"/>
                    <a:alpha val="40000"/>
                  </a:schemeClr>
                </a:glow>
              </a:effectLst>
              <a:latin typeface="Cooper Black" panose="0208090404030B020404" pitchFamily="18" charset="0"/>
            </a:endParaRPr>
          </a:p>
          <a:p>
            <a:pPr algn="ctr">
              <a:lnSpc>
                <a:spcPct val="150000"/>
              </a:lnSpc>
            </a:pPr>
            <a:r>
              <a:rPr lang="en-CA" sz="3600" b="1" dirty="0">
                <a:ln w="19050">
                  <a:solidFill>
                    <a:prstClr val="black"/>
                  </a:solidFill>
                </a:ln>
                <a:solidFill>
                  <a:srgbClr val="CC0066"/>
                </a:solidFill>
                <a:effectLst>
                  <a:glow rad="228600">
                    <a:srgbClr val="6FEBA0">
                      <a:satMod val="175000"/>
                      <a:alpha val="40000"/>
                    </a:srgbClr>
                  </a:glow>
                </a:effectLst>
                <a:latin typeface="Cooper Black" panose="0208090404030B020404" pitchFamily="18" charset="0"/>
              </a:rPr>
              <a:t>“</a:t>
            </a:r>
            <a:r>
              <a:rPr lang="en-CA" sz="3600" b="1" u="sng" dirty="0">
                <a:ln w="19050">
                  <a:solidFill>
                    <a:prstClr val="black"/>
                  </a:solidFill>
                </a:ln>
                <a:solidFill>
                  <a:srgbClr val="CC0066"/>
                </a:solidFill>
                <a:effectLst>
                  <a:glow rad="228600">
                    <a:srgbClr val="6FEBA0">
                      <a:satMod val="175000"/>
                      <a:alpha val="40000"/>
                    </a:srgbClr>
                  </a:glow>
                </a:effectLst>
                <a:latin typeface="Cooper Black" panose="0208090404030B020404" pitchFamily="18" charset="0"/>
              </a:rPr>
              <a:t>Guard</a:t>
            </a:r>
            <a:r>
              <a:rPr lang="en-CA" sz="3600" b="1" dirty="0">
                <a:ln w="19050">
                  <a:solidFill>
                    <a:prstClr val="black"/>
                  </a:solidFill>
                </a:ln>
                <a:solidFill>
                  <a:srgbClr val="CC0066"/>
                </a:solidFill>
                <a:effectLst>
                  <a:glow rad="228600">
                    <a:srgbClr val="6FEBA0">
                      <a:satMod val="175000"/>
                      <a:alpha val="40000"/>
                    </a:srgbClr>
                  </a:glow>
                </a:effectLst>
                <a:latin typeface="Cooper Black" panose="0208090404030B020404" pitchFamily="18" charset="0"/>
              </a:rPr>
              <a:t> of</a:t>
            </a:r>
            <a:r>
              <a:rPr lang="en-CA" sz="3600" b="1" dirty="0">
                <a:ln w="19050">
                  <a:solidFill>
                    <a:schemeClr val="bg1"/>
                  </a:solidFill>
                </a:ln>
                <a:solidFill>
                  <a:srgbClr val="0000FF"/>
                </a:solidFill>
                <a:effectLst>
                  <a:glow rad="228600">
                    <a:schemeClr val="accent2">
                      <a:satMod val="175000"/>
                      <a:alpha val="40000"/>
                    </a:schemeClr>
                  </a:glow>
                </a:effectLst>
                <a:latin typeface="Cooper Black" panose="0208090404030B020404" pitchFamily="18" charset="0"/>
              </a:rPr>
              <a:t> Yahuah’s Threshold”?</a:t>
            </a:r>
          </a:p>
          <a:p>
            <a:pPr algn="ctr"/>
            <a:r>
              <a:rPr lang="en-CA" sz="3600" b="1" spc="300" dirty="0">
                <a:ln w="19050">
                  <a:solidFill>
                    <a:schemeClr val="bg1"/>
                  </a:solidFill>
                </a:ln>
                <a:solidFill>
                  <a:schemeClr val="accent1">
                    <a:lumMod val="60000"/>
                    <a:lumOff val="40000"/>
                  </a:schemeClr>
                </a:solidFill>
                <a:effectLst/>
                <a:latin typeface="Cooper Black" panose="0208090404030B020404" pitchFamily="18" charset="0"/>
              </a:rPr>
              <a:t>Could </a:t>
            </a:r>
            <a:r>
              <a:rPr lang="en-CA" sz="3600" b="1" spc="300" dirty="0" err="1">
                <a:ln w="19050">
                  <a:solidFill>
                    <a:schemeClr val="bg1"/>
                  </a:solidFill>
                </a:ln>
                <a:solidFill>
                  <a:schemeClr val="accent1">
                    <a:lumMod val="60000"/>
                    <a:lumOff val="40000"/>
                  </a:schemeClr>
                </a:solidFill>
                <a:effectLst/>
                <a:latin typeface="Cooper Black" panose="0208090404030B020404" pitchFamily="18" charset="0"/>
              </a:rPr>
              <a:t>Yoseph</a:t>
            </a:r>
            <a:r>
              <a:rPr lang="en-CA" sz="3600" b="1" spc="300" dirty="0">
                <a:ln w="19050">
                  <a:solidFill>
                    <a:schemeClr val="bg1"/>
                  </a:solidFill>
                </a:ln>
                <a:solidFill>
                  <a:schemeClr val="accent1">
                    <a:lumMod val="60000"/>
                    <a:lumOff val="40000"/>
                  </a:schemeClr>
                </a:solidFill>
                <a:effectLst/>
                <a:latin typeface="Cooper Black" panose="0208090404030B020404" pitchFamily="18" charset="0"/>
              </a:rPr>
              <a:t> be a </a:t>
            </a:r>
            <a:r>
              <a:rPr lang="en-CA" sz="3600" b="1" spc="300" dirty="0" err="1">
                <a:ln w="19050">
                  <a:solidFill>
                    <a:schemeClr val="bg1"/>
                  </a:solidFill>
                </a:ln>
                <a:solidFill>
                  <a:srgbClr val="FFFF00"/>
                </a:solidFill>
                <a:effectLst/>
                <a:latin typeface="Cooper Black" panose="0208090404030B020404" pitchFamily="18" charset="0"/>
              </a:rPr>
              <a:t>Melki-tzedek</a:t>
            </a:r>
            <a:r>
              <a:rPr lang="en-CA" sz="3600" b="1" spc="300" dirty="0">
                <a:ln w="19050">
                  <a:solidFill>
                    <a:schemeClr val="bg1"/>
                  </a:solidFill>
                </a:ln>
                <a:solidFill>
                  <a:schemeClr val="accent1">
                    <a:lumMod val="60000"/>
                    <a:lumOff val="40000"/>
                  </a:schemeClr>
                </a:solidFill>
                <a:effectLst/>
                <a:latin typeface="Cooper Black" panose="0208090404030B020404" pitchFamily="18" charset="0"/>
              </a:rPr>
              <a:t> </a:t>
            </a:r>
            <a:r>
              <a:rPr lang="en-CA" sz="3600" b="1" spc="300" dirty="0">
                <a:ln w="19050">
                  <a:solidFill>
                    <a:schemeClr val="bg1"/>
                  </a:solidFill>
                </a:ln>
                <a:solidFill>
                  <a:srgbClr val="FF9933"/>
                </a:solidFill>
                <a:effectLst/>
                <a:latin typeface="Cooper Black" panose="0208090404030B020404" pitchFamily="18" charset="0"/>
              </a:rPr>
              <a:t>Kohen?</a:t>
            </a:r>
            <a:r>
              <a:rPr lang="en-CA" sz="3600" b="1" spc="300" dirty="0">
                <a:ln w="19050">
                  <a:solidFill>
                    <a:schemeClr val="bg1"/>
                  </a:solidFill>
                </a:ln>
                <a:solidFill>
                  <a:schemeClr val="accent1">
                    <a:lumMod val="60000"/>
                    <a:lumOff val="40000"/>
                  </a:schemeClr>
                </a:solidFill>
                <a:effectLst/>
                <a:latin typeface="Cooper Black" panose="0208090404030B020404" pitchFamily="18" charset="0"/>
              </a:rPr>
              <a:t/>
            </a:r>
            <a:br>
              <a:rPr lang="en-CA" sz="3600" b="1" spc="300" dirty="0">
                <a:ln w="19050">
                  <a:solidFill>
                    <a:schemeClr val="bg1"/>
                  </a:solidFill>
                </a:ln>
                <a:solidFill>
                  <a:schemeClr val="accent1">
                    <a:lumMod val="60000"/>
                    <a:lumOff val="40000"/>
                  </a:schemeClr>
                </a:solidFill>
                <a:effectLst/>
                <a:latin typeface="Cooper Black" panose="0208090404030B020404" pitchFamily="18" charset="0"/>
              </a:rPr>
            </a:br>
            <a:r>
              <a:rPr lang="en-CA" sz="3600" b="1" spc="300" dirty="0">
                <a:ln w="19050">
                  <a:solidFill>
                    <a:schemeClr val="bg1"/>
                  </a:solidFill>
                </a:ln>
                <a:solidFill>
                  <a:schemeClr val="accent1">
                    <a:lumMod val="60000"/>
                    <a:lumOff val="40000"/>
                  </a:schemeClr>
                </a:solidFill>
                <a:effectLst/>
                <a:latin typeface="Comic Sans MS" panose="030F0702030302020204" pitchFamily="66" charset="0"/>
              </a:rPr>
              <a:t>A</a:t>
            </a:r>
            <a:r>
              <a:rPr lang="en-CA" sz="3600" b="1" spc="300" dirty="0">
                <a:ln w="19050">
                  <a:solidFill>
                    <a:schemeClr val="bg1"/>
                  </a:solidFill>
                </a:ln>
                <a:solidFill>
                  <a:schemeClr val="accent1">
                    <a:lumMod val="60000"/>
                    <a:lumOff val="40000"/>
                  </a:schemeClr>
                </a:solidFill>
                <a:effectLst/>
                <a:latin typeface="Cooper Black" panose="0208090404030B020404" pitchFamily="18" charset="0"/>
              </a:rPr>
              <a:t> </a:t>
            </a:r>
            <a:r>
              <a:rPr lang="en-CA" sz="3600" b="1" spc="300" dirty="0">
                <a:ln w="19050">
                  <a:solidFill>
                    <a:schemeClr val="bg1"/>
                  </a:solidFill>
                </a:ln>
                <a:solidFill>
                  <a:schemeClr val="accent1">
                    <a:lumMod val="60000"/>
                    <a:lumOff val="40000"/>
                  </a:schemeClr>
                </a:solidFill>
                <a:effectLst/>
                <a:latin typeface="Comic Sans MS" panose="030F0702030302020204" pitchFamily="66" charset="0"/>
              </a:rPr>
              <a:t>King of Righteousness Priest? </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69</a:t>
            </a:fld>
            <a:endParaRPr lang="en-US" sz="1200" dirty="0">
              <a:solidFill>
                <a:srgbClr val="FFFF00"/>
              </a:solidFill>
            </a:endParaRPr>
          </a:p>
        </p:txBody>
      </p:sp>
    </p:spTree>
    <p:extLst>
      <p:ext uri="{BB962C8B-B14F-4D97-AF65-F5344CB8AC3E}">
        <p14:creationId xmlns:p14="http://schemas.microsoft.com/office/powerpoint/2010/main" val="32976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D652F4-C747-44D1-8DB6-D55189181713}"/>
              </a:ext>
            </a:extLst>
          </p:cNvPr>
          <p:cNvSpPr/>
          <p:nvPr/>
        </p:nvSpPr>
        <p:spPr>
          <a:xfrm>
            <a:off x="147486" y="1527278"/>
            <a:ext cx="11897030" cy="527858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6699"/>
                </a:solidFill>
                <a:latin typeface="Georgia" panose="02040502050405020303" pitchFamily="18" charset="0"/>
              </a:rPr>
              <a:t>1Sam 4:15  </a:t>
            </a:r>
            <a:r>
              <a:rPr lang="en-US" sz="2600" dirty="0">
                <a:solidFill>
                  <a:prstClr val="black"/>
                </a:solidFill>
                <a:latin typeface="Georgia" panose="02040502050405020303" pitchFamily="18" charset="0"/>
              </a:rPr>
              <a:t>Now </a:t>
            </a:r>
            <a:r>
              <a:rPr lang="en-US" sz="2600" dirty="0" err="1">
                <a:solidFill>
                  <a:prstClr val="black"/>
                </a:solidFill>
                <a:latin typeface="Georgia" panose="02040502050405020303" pitchFamily="18" charset="0"/>
              </a:rPr>
              <a:t>Ěli</a:t>
            </a:r>
            <a:r>
              <a:rPr lang="en-US" sz="2600" dirty="0">
                <a:solidFill>
                  <a:prstClr val="black"/>
                </a:solidFill>
                <a:latin typeface="Georgia" panose="02040502050405020303" pitchFamily="18" charset="0"/>
              </a:rPr>
              <a:t> was ninety-eight years old and his eyes were so dim that he 	was unable to see. </a:t>
            </a:r>
          </a:p>
          <a:p>
            <a:r>
              <a:rPr lang="en-US" sz="2600" dirty="0">
                <a:solidFill>
                  <a:srgbClr val="006699"/>
                </a:solidFill>
                <a:latin typeface="Georgia" panose="02040502050405020303" pitchFamily="18" charset="0"/>
              </a:rPr>
              <a:t>1Sam 4:16  </a:t>
            </a:r>
            <a:r>
              <a:rPr lang="en-US" sz="2600" dirty="0">
                <a:solidFill>
                  <a:prstClr val="black"/>
                </a:solidFill>
                <a:latin typeface="Georgia" panose="02040502050405020303" pitchFamily="18" charset="0"/>
              </a:rPr>
              <a:t>And the man said to </a:t>
            </a:r>
            <a:r>
              <a:rPr lang="en-US" sz="2600" dirty="0" err="1">
                <a:solidFill>
                  <a:prstClr val="black"/>
                </a:solidFill>
                <a:latin typeface="Georgia" panose="02040502050405020303" pitchFamily="18" charset="0"/>
              </a:rPr>
              <a:t>Ěli</a:t>
            </a:r>
            <a:r>
              <a:rPr lang="en-US" sz="2600" dirty="0">
                <a:solidFill>
                  <a:prstClr val="black"/>
                </a:solidFill>
                <a:latin typeface="Georgia" panose="02040502050405020303" pitchFamily="18" charset="0"/>
              </a:rPr>
              <a:t>, “I am he who came from the battle. And I 	fled today from the battle line.” And he said, “What was the matter, my son?” </a:t>
            </a:r>
          </a:p>
          <a:p>
            <a:r>
              <a:rPr lang="en-US" sz="2600" dirty="0">
                <a:solidFill>
                  <a:srgbClr val="006699"/>
                </a:solidFill>
                <a:latin typeface="Georgia" panose="02040502050405020303" pitchFamily="18" charset="0"/>
              </a:rPr>
              <a:t>1Sam 4:17  </a:t>
            </a:r>
            <a:r>
              <a:rPr lang="en-US" sz="2600" dirty="0">
                <a:solidFill>
                  <a:prstClr val="black"/>
                </a:solidFill>
                <a:latin typeface="Georgia" panose="02040502050405020303" pitchFamily="18" charset="0"/>
              </a:rPr>
              <a:t>And the messenger answered and said, “</a:t>
            </a:r>
            <a:r>
              <a:rPr lang="en-US" sz="2600" dirty="0" err="1">
                <a:solidFill>
                  <a:prstClr val="black"/>
                </a:solidFill>
                <a:latin typeface="Georgia" panose="02040502050405020303" pitchFamily="18" charset="0"/>
              </a:rPr>
              <a:t>Yisra’ĕl</a:t>
            </a:r>
            <a:r>
              <a:rPr lang="en-US" sz="2600" dirty="0">
                <a:solidFill>
                  <a:prstClr val="black"/>
                </a:solidFill>
                <a:latin typeface="Georgia" panose="02040502050405020303" pitchFamily="18" charset="0"/>
              </a:rPr>
              <a:t> has fled before the 	Philistines, and there has been a great slaughter among the people. And 	your 	two sons have died, </a:t>
            </a:r>
            <a:r>
              <a:rPr lang="en-US" sz="2600" dirty="0" err="1">
                <a:solidFill>
                  <a:prstClr val="black"/>
                </a:solidFill>
                <a:latin typeface="TITUS Cyberbit Basic" panose="02020603050405020304" pitchFamily="18" charset="0"/>
              </a:rPr>
              <a:t>Ḥ</a:t>
            </a:r>
            <a:r>
              <a:rPr lang="en-US" sz="2600" dirty="0" err="1">
                <a:solidFill>
                  <a:prstClr val="black"/>
                </a:solidFill>
                <a:latin typeface="Georgia" panose="02040502050405020303" pitchFamily="18" charset="0"/>
              </a:rPr>
              <a:t>ophni</a:t>
            </a:r>
            <a:r>
              <a:rPr lang="en-US" sz="2600" dirty="0">
                <a:solidFill>
                  <a:prstClr val="black"/>
                </a:solidFill>
                <a:latin typeface="Georgia" panose="02040502050405020303" pitchFamily="18" charset="0"/>
              </a:rPr>
              <a:t> and </a:t>
            </a:r>
            <a:r>
              <a:rPr lang="en-US" sz="2600" dirty="0" err="1">
                <a:solidFill>
                  <a:prstClr val="black"/>
                </a:solidFill>
                <a:latin typeface="Georgia" panose="02040502050405020303" pitchFamily="18" charset="0"/>
              </a:rPr>
              <a:t>Pine</a:t>
            </a:r>
            <a:r>
              <a:rPr lang="en-US" sz="2600" dirty="0" err="1">
                <a:solidFill>
                  <a:prstClr val="black"/>
                </a:solidFill>
                <a:latin typeface="TITUS Cyberbit Basic" panose="02020603050405020304" pitchFamily="18" charset="0"/>
              </a:rPr>
              <a:t>ḥ</a:t>
            </a:r>
            <a:r>
              <a:rPr lang="en-US" sz="2600" dirty="0" err="1">
                <a:solidFill>
                  <a:prstClr val="black"/>
                </a:solidFill>
                <a:latin typeface="Georgia" panose="02040502050405020303" pitchFamily="18" charset="0"/>
              </a:rPr>
              <a:t>as</a:t>
            </a:r>
            <a:r>
              <a:rPr lang="en-US" sz="2600" dirty="0">
                <a:solidFill>
                  <a:prstClr val="black"/>
                </a:solidFill>
                <a:latin typeface="Georgia" panose="02040502050405020303" pitchFamily="18" charset="0"/>
              </a:rPr>
              <a:t>, and the ark of Elohim has been 	captured.” </a:t>
            </a:r>
          </a:p>
          <a:p>
            <a:r>
              <a:rPr lang="en-US" sz="2600" dirty="0">
                <a:solidFill>
                  <a:srgbClr val="006699"/>
                </a:solidFill>
                <a:latin typeface="Georgia" panose="02040502050405020303" pitchFamily="18" charset="0"/>
              </a:rPr>
              <a:t>1Sam 4:18  </a:t>
            </a:r>
            <a:r>
              <a:rPr lang="en-US" sz="2600" dirty="0">
                <a:solidFill>
                  <a:prstClr val="black"/>
                </a:solidFill>
                <a:latin typeface="Georgia" panose="02040502050405020303" pitchFamily="18" charset="0"/>
              </a:rPr>
              <a:t>And it came to be, when he made mention of the ark of Elohim, that 	</a:t>
            </a:r>
            <a:r>
              <a:rPr lang="en-US" sz="2600" dirty="0" err="1">
                <a:solidFill>
                  <a:prstClr val="black"/>
                </a:solidFill>
                <a:latin typeface="Georgia" panose="02040502050405020303" pitchFamily="18" charset="0"/>
              </a:rPr>
              <a:t>Ěli</a:t>
            </a:r>
            <a:r>
              <a:rPr lang="en-US" sz="2600" dirty="0">
                <a:solidFill>
                  <a:prstClr val="black"/>
                </a:solidFill>
                <a:latin typeface="Georgia" panose="02040502050405020303" pitchFamily="18" charset="0"/>
              </a:rPr>
              <a:t> fell off the seat backward by the side of the gate.  And his neck was 	broken and he died, for the man was old and heavy.  And he ruled </a:t>
            </a:r>
            <a:r>
              <a:rPr lang="en-US" sz="2600" dirty="0" err="1">
                <a:solidFill>
                  <a:prstClr val="black"/>
                </a:solidFill>
                <a:latin typeface="Georgia" panose="02040502050405020303" pitchFamily="18" charset="0"/>
              </a:rPr>
              <a:t>Yisra’ĕl</a:t>
            </a:r>
            <a:r>
              <a:rPr lang="en-US" sz="2600" dirty="0">
                <a:solidFill>
                  <a:prstClr val="black"/>
                </a:solidFill>
                <a:latin typeface="Georgia" panose="02040502050405020303" pitchFamily="18" charset="0"/>
              </a:rPr>
              <a:t> 	forty years. </a:t>
            </a: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422788" y="73889"/>
            <a:ext cx="11385754" cy="1366982"/>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rgbClr val="002060"/>
                </a:solidFill>
              </a:rPr>
              <a:t>The year was ~ </a:t>
            </a:r>
            <a:r>
              <a:rPr lang="en-CA" sz="2400" b="1" dirty="0">
                <a:ln>
                  <a:solidFill>
                    <a:sysClr val="windowText" lastClr="000000"/>
                  </a:solidFill>
                </a:ln>
                <a:solidFill>
                  <a:srgbClr val="00B050"/>
                </a:solidFill>
              </a:rPr>
              <a:t>1141 BC. </a:t>
            </a:r>
            <a:r>
              <a:rPr lang="en-CA" sz="2400" b="1" dirty="0">
                <a:solidFill>
                  <a:srgbClr val="002060"/>
                </a:solidFill>
              </a:rPr>
              <a:t>The Philistines waged war with </a:t>
            </a:r>
            <a:r>
              <a:rPr lang="en-CA" sz="2400" b="1" dirty="0" err="1">
                <a:solidFill>
                  <a:srgbClr val="002060"/>
                </a:solidFill>
              </a:rPr>
              <a:t>Yisra’el</a:t>
            </a:r>
            <a:r>
              <a:rPr lang="en-CA" sz="2400" b="1" dirty="0">
                <a:solidFill>
                  <a:srgbClr val="002060"/>
                </a:solidFill>
              </a:rPr>
              <a:t> and a defeat was realized.  Most importantly, </a:t>
            </a:r>
            <a:r>
              <a:rPr lang="en-CA" sz="2400" b="1" u="sng" dirty="0">
                <a:solidFill>
                  <a:srgbClr val="002060"/>
                </a:solidFill>
              </a:rPr>
              <a:t>the Philistines ca</a:t>
            </a:r>
            <a:r>
              <a:rPr lang="en-CA" sz="2400" b="1" dirty="0">
                <a:solidFill>
                  <a:srgbClr val="002060"/>
                </a:solidFill>
              </a:rPr>
              <a:t>p</a:t>
            </a:r>
            <a:r>
              <a:rPr lang="en-CA" sz="2400" b="1" u="sng" dirty="0">
                <a:solidFill>
                  <a:srgbClr val="002060"/>
                </a:solidFill>
              </a:rPr>
              <a:t>tured the </a:t>
            </a:r>
            <a:br>
              <a:rPr lang="en-CA" sz="2400" b="1" u="sng" dirty="0">
                <a:solidFill>
                  <a:srgbClr val="002060"/>
                </a:solidFill>
              </a:rPr>
            </a:br>
            <a:r>
              <a:rPr lang="en-CA" sz="2400" b="1" u="sng" dirty="0">
                <a:solidFill>
                  <a:srgbClr val="002060"/>
                </a:solidFill>
              </a:rPr>
              <a:t>Ark of the Covenant</a:t>
            </a:r>
            <a:r>
              <a:rPr lang="en-CA" sz="2400" b="1" dirty="0">
                <a:solidFill>
                  <a:srgbClr val="002060"/>
                </a:solidFill>
              </a:rPr>
              <a:t>.  </a:t>
            </a:r>
            <a:r>
              <a:rPr lang="en-CA" sz="2400" b="1" dirty="0">
                <a:solidFill>
                  <a:srgbClr val="C00000"/>
                </a:solidFill>
              </a:rPr>
              <a:t>Here is the end of chapter 4 for context -</a:t>
            </a:r>
          </a:p>
        </p:txBody>
      </p:sp>
      <p:sp>
        <p:nvSpPr>
          <p:cNvPr id="4" name="Slide Number Placeholder 3">
            <a:extLst>
              <a:ext uri="{FF2B5EF4-FFF2-40B4-BE49-F238E27FC236}">
                <a16:creationId xmlns:a16="http://schemas.microsoft.com/office/drawing/2014/main" xmlns="" id="{BC0018A7-8062-4B7B-89D7-CA913BC7A91C}"/>
              </a:ext>
            </a:extLst>
          </p:cNvPr>
          <p:cNvSpPr>
            <a:spLocks noGrp="1"/>
          </p:cNvSpPr>
          <p:nvPr>
            <p:ph type="sldNum" sz="quarter" idx="12"/>
          </p:nvPr>
        </p:nvSpPr>
        <p:spPr>
          <a:xfrm>
            <a:off x="11646283" y="6375302"/>
            <a:ext cx="398231" cy="384378"/>
          </a:xfrm>
        </p:spPr>
        <p:txBody>
          <a:bodyPr/>
          <a:lstStyle/>
          <a:p>
            <a:fld id="{D57F1E4F-1CFF-5643-939E-217C01CDF565}" type="slidenum">
              <a:rPr lang="en-US" sz="1600" smtClean="0">
                <a:solidFill>
                  <a:schemeClr val="bg1"/>
                </a:solidFill>
              </a:rPr>
              <a:pPr/>
              <a:t>7</a:t>
            </a:fld>
            <a:endParaRPr lang="en-US" sz="1600" dirty="0">
              <a:solidFill>
                <a:schemeClr val="bg1"/>
              </a:solidFill>
            </a:endParaRPr>
          </a:p>
        </p:txBody>
      </p:sp>
    </p:spTree>
    <p:extLst>
      <p:ext uri="{BB962C8B-B14F-4D97-AF65-F5344CB8AC3E}">
        <p14:creationId xmlns:p14="http://schemas.microsoft.com/office/powerpoint/2010/main" val="1435498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44000">
              <a:schemeClr val="accent1">
                <a:lumMod val="45000"/>
                <a:lumOff val="55000"/>
              </a:schemeClr>
            </a:gs>
            <a:gs pos="68000">
              <a:schemeClr val="accent1">
                <a:lumMod val="45000"/>
                <a:lumOff val="55000"/>
              </a:schemeClr>
            </a:gs>
            <a:gs pos="100000">
              <a:srgbClr val="0000FF"/>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AD0252-DD7C-4EF4-8509-77092E89A732}"/>
              </a:ext>
            </a:extLst>
          </p:cNvPr>
          <p:cNvSpPr/>
          <p:nvPr/>
        </p:nvSpPr>
        <p:spPr>
          <a:xfrm>
            <a:off x="308767" y="240928"/>
            <a:ext cx="11273633" cy="4461702"/>
          </a:xfrm>
          <a:prstGeom prst="roundRect">
            <a:avLst>
              <a:gd name="adj" fmla="val 13318"/>
            </a:avLst>
          </a:prstGeom>
          <a:solidFill>
            <a:schemeClr val="tx2">
              <a:lumMod val="20000"/>
              <a:lumOff val="8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b="1" dirty="0">
                <a:solidFill>
                  <a:srgbClr val="008080"/>
                </a:solidFill>
                <a:latin typeface="Georgia" panose="02040502050405020303" pitchFamily="18" charset="0"/>
              </a:rPr>
              <a:t>Have</a:t>
            </a:r>
            <a:r>
              <a:rPr lang="en-US" sz="2800" dirty="0">
                <a:solidFill>
                  <a:srgbClr val="008080"/>
                </a:solidFill>
                <a:latin typeface="Georgia" panose="02040502050405020303" pitchFamily="18" charset="0"/>
              </a:rPr>
              <a:t> </a:t>
            </a:r>
            <a:r>
              <a:rPr lang="en-US" sz="2800" b="1" dirty="0">
                <a:solidFill>
                  <a:srgbClr val="008080"/>
                </a:solidFill>
                <a:latin typeface="Georgia" panose="02040502050405020303" pitchFamily="18" charset="0"/>
              </a:rPr>
              <a:t>we always read these verses in the </a:t>
            </a:r>
            <a:r>
              <a:rPr lang="en-US" sz="2800" b="1" u="sng" dirty="0">
                <a:solidFill>
                  <a:schemeClr val="bg1"/>
                </a:solidFill>
                <a:latin typeface="Georgia" panose="02040502050405020303" pitchFamily="18" charset="0"/>
              </a:rPr>
              <a:t>PHYSICAL</a:t>
            </a:r>
            <a:r>
              <a:rPr lang="en-US" sz="2800" b="1" dirty="0">
                <a:solidFill>
                  <a:srgbClr val="008080"/>
                </a:solidFill>
                <a:latin typeface="Georgia" panose="02040502050405020303" pitchFamily="18" charset="0"/>
              </a:rPr>
              <a:t> sense, </a:t>
            </a:r>
            <a:br>
              <a:rPr lang="en-US" sz="2800" b="1" dirty="0">
                <a:solidFill>
                  <a:srgbClr val="008080"/>
                </a:solidFill>
                <a:latin typeface="Georgia" panose="02040502050405020303" pitchFamily="18" charset="0"/>
              </a:rPr>
            </a:br>
            <a:r>
              <a:rPr lang="en-US" sz="2800" b="1" dirty="0">
                <a:solidFill>
                  <a:srgbClr val="008080"/>
                </a:solidFill>
                <a:latin typeface="Georgia" panose="02040502050405020303" pitchFamily="18" charset="0"/>
              </a:rPr>
              <a:t>completely bypassing the deep spiritual importance of restoration that has been prophesied in Isaiah 7 times?</a:t>
            </a:r>
            <a:br>
              <a:rPr lang="en-US" sz="2800" b="1" dirty="0">
                <a:solidFill>
                  <a:srgbClr val="008080"/>
                </a:solidFill>
                <a:latin typeface="Georgia" panose="02040502050405020303" pitchFamily="18" charset="0"/>
              </a:rPr>
            </a:br>
            <a:r>
              <a:rPr lang="en-US" sz="1000" dirty="0">
                <a:solidFill>
                  <a:srgbClr val="008080"/>
                </a:solidFill>
                <a:latin typeface="Georgia" panose="02040502050405020303" pitchFamily="18" charset="0"/>
              </a:rPr>
              <a:t> </a:t>
            </a:r>
          </a:p>
          <a:p>
            <a:pPr algn="ctr"/>
            <a:r>
              <a:rPr lang="en-US" sz="2800" dirty="0">
                <a:solidFill>
                  <a:srgbClr val="008080"/>
                </a:solidFill>
                <a:latin typeface="Georgia" panose="02040502050405020303" pitchFamily="18" charset="0"/>
              </a:rPr>
              <a:t>John 1:45</a:t>
            </a:r>
            <a:r>
              <a:rPr lang="en-US" sz="2800" dirty="0">
                <a:solidFill>
                  <a:prstClr val="black"/>
                </a:solidFill>
                <a:latin typeface="Georgia" panose="02040502050405020303" pitchFamily="18" charset="0"/>
              </a:rPr>
              <a:t>  Philip found </a:t>
            </a:r>
            <a:r>
              <a:rPr lang="en-US" sz="2800" dirty="0" err="1">
                <a:solidFill>
                  <a:prstClr val="black"/>
                </a:solidFill>
                <a:latin typeface="Georgia" panose="02040502050405020303" pitchFamily="18" charset="0"/>
              </a:rPr>
              <a:t>Nethanĕ’l</a:t>
            </a:r>
            <a:r>
              <a:rPr lang="en-US" sz="2800" dirty="0">
                <a:solidFill>
                  <a:prstClr val="black"/>
                </a:solidFill>
                <a:latin typeface="Georgia" panose="02040502050405020303" pitchFamily="18" charset="0"/>
              </a:rPr>
              <a:t> and said to him, “We have found Him whom Mosheh wrote of in the Torah, and the prophets:</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 </a:t>
            </a:r>
            <a:r>
              <a:rPr lang="he-IL" sz="2800" dirty="0">
                <a:solidFill>
                  <a:srgbClr val="0000FF"/>
                </a:solidFill>
                <a:latin typeface="Arial" panose="020B0604020202020204" pitchFamily="34" charset="0"/>
              </a:rPr>
              <a:t>יהושע</a:t>
            </a:r>
            <a:r>
              <a:rPr lang="en-US" sz="2800" dirty="0">
                <a:solidFill>
                  <a:srgbClr val="0000FF"/>
                </a:solidFill>
                <a:latin typeface="Georgia" panose="02040502050405020303" pitchFamily="18" charset="0"/>
              </a:rPr>
              <a:t> [Yahusha] </a:t>
            </a:r>
            <a:r>
              <a:rPr lang="en-US" sz="2800" dirty="0">
                <a:solidFill>
                  <a:prstClr val="black"/>
                </a:solidFill>
                <a:latin typeface="Georgia" panose="02040502050405020303" pitchFamily="18" charset="0"/>
              </a:rPr>
              <a:t>of </a:t>
            </a:r>
            <a:r>
              <a:rPr lang="en-US" sz="2800" dirty="0" err="1">
                <a:solidFill>
                  <a:prstClr val="black"/>
                </a:solidFill>
                <a:latin typeface="Georgia" panose="02040502050405020303" pitchFamily="18" charset="0"/>
              </a:rPr>
              <a:t>Natsareth</a:t>
            </a:r>
            <a:r>
              <a:rPr lang="en-US" sz="2800" dirty="0">
                <a:solidFill>
                  <a:prstClr val="black"/>
                </a:solidFill>
                <a:latin typeface="Georgia" panose="02040502050405020303" pitchFamily="18" charset="0"/>
              </a:rPr>
              <a:t> – </a:t>
            </a:r>
            <a:r>
              <a:rPr lang="en-US" sz="2800" b="1" dirty="0">
                <a:ln w="6350">
                  <a:solidFill>
                    <a:schemeClr val="bg1"/>
                  </a:solidFill>
                  <a:prstDash val="solid"/>
                </a:ln>
                <a:solidFill>
                  <a:schemeClr val="accent2">
                    <a:lumMod val="40000"/>
                    <a:lumOff val="60000"/>
                  </a:schemeClr>
                </a:solidFill>
                <a:effectLst>
                  <a:glow rad="101600">
                    <a:srgbClr val="CC66FF"/>
                  </a:glow>
                </a:effectLst>
                <a:latin typeface="Comic Sans MS" pitchFamily="66" charset="0"/>
              </a:rPr>
              <a:t>the son of </a:t>
            </a:r>
            <a:r>
              <a:rPr lang="en-US" sz="2800" b="1" dirty="0" err="1">
                <a:ln w="6350">
                  <a:solidFill>
                    <a:schemeClr val="bg1"/>
                  </a:solidFill>
                  <a:prstDash val="solid"/>
                </a:ln>
                <a:solidFill>
                  <a:schemeClr val="accent2">
                    <a:lumMod val="40000"/>
                    <a:lumOff val="60000"/>
                  </a:schemeClr>
                </a:solidFill>
                <a:effectLst>
                  <a:glow rad="101600">
                    <a:srgbClr val="CC66FF"/>
                  </a:glow>
                </a:effectLst>
                <a:latin typeface="Comic Sans MS" pitchFamily="66" charset="0"/>
              </a:rPr>
              <a:t>Yosĕph</a:t>
            </a:r>
            <a:r>
              <a:rPr lang="en-US" sz="2800" b="1" dirty="0">
                <a:ln w="6350">
                  <a:solidFill>
                    <a:schemeClr val="bg1"/>
                  </a:solidFill>
                  <a:prstDash val="solid"/>
                </a:ln>
                <a:solidFill>
                  <a:schemeClr val="accent2">
                    <a:lumMod val="40000"/>
                    <a:lumOff val="60000"/>
                  </a:schemeClr>
                </a:solidFill>
                <a:effectLst>
                  <a:glow rad="101600">
                    <a:srgbClr val="CC66FF"/>
                  </a:glow>
                </a:effectLst>
                <a:latin typeface="Comic Sans MS" pitchFamily="66" charset="0"/>
              </a:rPr>
              <a:t>.”</a:t>
            </a:r>
            <a:endParaRPr lang="en-US" sz="2800" b="1" dirty="0">
              <a:ln w="6350">
                <a:solidFill>
                  <a:schemeClr val="bg1"/>
                </a:solidFill>
                <a:prstDash val="solid"/>
              </a:ln>
              <a:solidFill>
                <a:srgbClr val="FF9933"/>
              </a:solidFill>
              <a:effectLst>
                <a:glow rad="101600">
                  <a:srgbClr val="CC66FF"/>
                </a:glow>
              </a:effectLst>
              <a:latin typeface="Comic Sans MS" pitchFamily="66" charset="0"/>
            </a:endParaRPr>
          </a:p>
          <a:p>
            <a:pPr algn="ctr"/>
            <a:endParaRPr lang="en-US" sz="1000" dirty="0">
              <a:solidFill>
                <a:prstClr val="black"/>
              </a:solidFill>
              <a:latin typeface="Georgia" panose="02040502050405020303" pitchFamily="18" charset="0"/>
            </a:endParaRPr>
          </a:p>
          <a:p>
            <a:pPr algn="ctr"/>
            <a:r>
              <a:rPr lang="en-US" sz="2800" dirty="0">
                <a:solidFill>
                  <a:srgbClr val="008080"/>
                </a:solidFill>
                <a:latin typeface="Georgia" panose="02040502050405020303" pitchFamily="18" charset="0"/>
              </a:rPr>
              <a:t>John 6:42</a:t>
            </a:r>
            <a:r>
              <a:rPr lang="en-US" sz="2800" dirty="0">
                <a:solidFill>
                  <a:prstClr val="black"/>
                </a:solidFill>
                <a:latin typeface="Georgia" panose="02040502050405020303" pitchFamily="18" charset="0"/>
              </a:rPr>
              <a:t>  And they said, “Is not this </a:t>
            </a:r>
            <a:r>
              <a:rPr lang="he-IL" sz="2800" dirty="0">
                <a:solidFill>
                  <a:srgbClr val="0000FF"/>
                </a:solidFill>
                <a:latin typeface="Arial" panose="020B0604020202020204" pitchFamily="34" charset="0"/>
              </a:rPr>
              <a:t>יהושע</a:t>
            </a:r>
            <a:r>
              <a:rPr lang="en-US" sz="2800" dirty="0">
                <a:solidFill>
                  <a:srgbClr val="0000FF"/>
                </a:solidFill>
                <a:latin typeface="Georgia" panose="02040502050405020303" pitchFamily="18" charset="0"/>
              </a:rPr>
              <a:t> [Yahusha], </a:t>
            </a:r>
            <a:r>
              <a:rPr lang="en-US" sz="2800" b="1" dirty="0">
                <a:ln w="6350">
                  <a:solidFill>
                    <a:prstClr val="black"/>
                  </a:solidFill>
                  <a:prstDash val="solid"/>
                </a:ln>
                <a:solidFill>
                  <a:srgbClr val="0000FF"/>
                </a:solidFill>
                <a:effectLst>
                  <a:glow rad="101600">
                    <a:srgbClr val="CC66FF"/>
                  </a:glow>
                </a:effectLst>
                <a:latin typeface="Georgia" panose="02040502050405020303" pitchFamily="18" charset="0"/>
              </a:rPr>
              <a:t> </a:t>
            </a:r>
            <a:r>
              <a:rPr lang="en-US" sz="2800" b="1" dirty="0">
                <a:ln w="6350">
                  <a:solidFill>
                    <a:prstClr val="black"/>
                  </a:solidFill>
                  <a:prstDash val="solid"/>
                </a:ln>
                <a:solidFill>
                  <a:srgbClr val="6FEBA0">
                    <a:lumMod val="40000"/>
                    <a:lumOff val="60000"/>
                  </a:srgbClr>
                </a:solidFill>
                <a:effectLst>
                  <a:glow rad="101600">
                    <a:srgbClr val="CC66FF"/>
                  </a:glow>
                </a:effectLst>
                <a:latin typeface="Georgia" panose="02040502050405020303" pitchFamily="18" charset="0"/>
              </a:rPr>
              <a:t/>
            </a:r>
            <a:br>
              <a:rPr lang="en-US" sz="2800" b="1" dirty="0">
                <a:ln w="6350">
                  <a:solidFill>
                    <a:prstClr val="black"/>
                  </a:solidFill>
                  <a:prstDash val="solid"/>
                </a:ln>
                <a:solidFill>
                  <a:srgbClr val="6FEBA0">
                    <a:lumMod val="40000"/>
                    <a:lumOff val="60000"/>
                  </a:srgbClr>
                </a:solidFill>
                <a:effectLst>
                  <a:glow rad="101600">
                    <a:srgbClr val="CC66FF"/>
                  </a:glow>
                </a:effectLst>
                <a:latin typeface="Georgia" panose="02040502050405020303" pitchFamily="18" charset="0"/>
              </a:rPr>
            </a:br>
            <a: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the son of </a:t>
            </a:r>
            <a:r>
              <a:rPr lang="en-US" sz="2800" b="1" dirty="0" err="1">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Yosĕph</a:t>
            </a:r>
            <a: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a:t>
            </a:r>
            <a:r>
              <a:rPr lang="en-US" sz="2800" dirty="0">
                <a:solidFill>
                  <a:prstClr val="black"/>
                </a:solidFill>
                <a:latin typeface="Comic Sans MS" pitchFamily="66" charset="0"/>
              </a:rPr>
              <a:t> </a:t>
            </a:r>
            <a:r>
              <a:rPr lang="en-US" sz="2800" dirty="0">
                <a:solidFill>
                  <a:prstClr val="black"/>
                </a:solidFill>
                <a:latin typeface="Georgia" panose="02040502050405020303" pitchFamily="18" charset="0"/>
              </a:rPr>
              <a:t>whose father and mother we know?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How is it then that He says, ‘I have come down out of the heaven’?”</a:t>
            </a:r>
            <a:endParaRPr lang="en-CA" sz="2800" b="1" dirty="0">
              <a:ln w="19050">
                <a:solidFill>
                  <a:schemeClr val="bg1"/>
                </a:solidFill>
              </a:ln>
              <a:solidFill>
                <a:schemeClr val="accent1">
                  <a:lumMod val="60000"/>
                  <a:lumOff val="40000"/>
                </a:schemeClr>
              </a:solidFill>
              <a:effectLst>
                <a:glow rad="127000">
                  <a:srgbClr val="CC66FF"/>
                </a:glow>
              </a:effectLst>
              <a:latin typeface="Comic Sans MS" panose="030F0702030302020204" pitchFamily="66" charset="0"/>
            </a:endParaRP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rgbClr val="FFFF00"/>
                </a:solidFill>
              </a:rPr>
              <a:pPr/>
              <a:t>70</a:t>
            </a:fld>
            <a:endParaRPr lang="en-US" sz="1200" dirty="0">
              <a:solidFill>
                <a:srgbClr val="FFFF00"/>
              </a:solidFill>
            </a:endParaRPr>
          </a:p>
        </p:txBody>
      </p:sp>
      <p:sp>
        <p:nvSpPr>
          <p:cNvPr id="4" name="Rectangle: Rounded Corners 2">
            <a:extLst>
              <a:ext uri="{FF2B5EF4-FFF2-40B4-BE49-F238E27FC236}">
                <a16:creationId xmlns:a16="http://schemas.microsoft.com/office/drawing/2014/main" xmlns="" id="{8CAD0252-DD7C-4EF4-8509-77092E89A732}"/>
              </a:ext>
            </a:extLst>
          </p:cNvPr>
          <p:cNvSpPr/>
          <p:nvPr/>
        </p:nvSpPr>
        <p:spPr>
          <a:xfrm>
            <a:off x="308765" y="4936299"/>
            <a:ext cx="7819235" cy="1624158"/>
          </a:xfrm>
          <a:prstGeom prst="roundRect">
            <a:avLst>
              <a:gd name="adj" fmla="val 1200"/>
            </a:avLst>
          </a:prstGeom>
          <a:solidFill>
            <a:schemeClr val="tx2">
              <a:lumMod val="20000"/>
              <a:lumOff val="80000"/>
            </a:schemeClr>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endParaRPr lang="en-US" sz="1000" dirty="0">
              <a:solidFill>
                <a:prstClr val="black"/>
              </a:solidFill>
              <a:latin typeface="Georgia" panose="02040502050405020303" pitchFamily="18" charset="0"/>
            </a:endParaRPr>
          </a:p>
          <a:p>
            <a:pPr algn="ctr"/>
            <a:r>
              <a:rPr lang="en-US" sz="2800" dirty="0">
                <a:solidFill>
                  <a:prstClr val="black"/>
                </a:solidFill>
                <a:latin typeface="Georgia" panose="02040502050405020303" pitchFamily="18" charset="0"/>
              </a:rPr>
              <a:t>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Could we read Yahusha</a:t>
            </a:r>
            <a:r>
              <a:rPr lang="en-US" sz="2800" b="1" dirty="0">
                <a:ln w="6350">
                  <a:solidFill>
                    <a:prstClr val="black"/>
                  </a:solidFill>
                  <a:prstDash val="solid"/>
                </a:ln>
                <a:solidFill>
                  <a:srgbClr val="6FEBA0">
                    <a:lumMod val="40000"/>
                    <a:lumOff val="60000"/>
                  </a:srgbClr>
                </a:solidFill>
                <a:effectLst>
                  <a:glow rad="101600">
                    <a:srgbClr val="CC66FF"/>
                  </a:glow>
                </a:effectLst>
                <a:latin typeface="Georgia" panose="02040502050405020303" pitchFamily="18" charset="0"/>
              </a:rPr>
              <a:t> </a:t>
            </a:r>
            <a: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 </a:t>
            </a:r>
            <a:r>
              <a:rPr lang="en-US" sz="2800" b="1" dirty="0">
                <a:ln w="6350">
                  <a:solidFill>
                    <a:prstClr val="black"/>
                  </a:solidFill>
                  <a:prstDash val="solid"/>
                </a:ln>
                <a:solidFill>
                  <a:srgbClr val="FFFF00"/>
                </a:solidFill>
                <a:effectLst>
                  <a:glow rad="101600">
                    <a:srgbClr val="CC66FF"/>
                  </a:glow>
                </a:effectLst>
                <a:latin typeface="Comic Sans MS" pitchFamily="66" charset="0"/>
              </a:rPr>
              <a:t>the son of </a:t>
            </a:r>
            <a:r>
              <a:rPr lang="en-US" sz="2800" b="1" dirty="0" err="1">
                <a:ln w="6350">
                  <a:solidFill>
                    <a:prstClr val="black"/>
                  </a:solidFill>
                  <a:prstDash val="solid"/>
                </a:ln>
                <a:solidFill>
                  <a:srgbClr val="FFFF00"/>
                </a:solidFill>
                <a:effectLst>
                  <a:glow rad="101600">
                    <a:srgbClr val="CC66FF"/>
                  </a:glow>
                </a:effectLst>
                <a:latin typeface="Comic Sans MS" pitchFamily="66" charset="0"/>
              </a:rPr>
              <a:t>Yosĕph</a:t>
            </a:r>
            <a:r>
              <a:rPr lang="en-US" sz="2800" b="1" dirty="0">
                <a:ln w="6350">
                  <a:solidFill>
                    <a:prstClr val="black"/>
                  </a:solidFill>
                  <a:prstDash val="solid"/>
                </a:ln>
                <a:solidFill>
                  <a:srgbClr val="FFFF00"/>
                </a:solidFill>
                <a:effectLst>
                  <a:glow rad="101600">
                    <a:srgbClr val="CC66FF"/>
                  </a:glow>
                </a:effectLst>
                <a:latin typeface="Comic Sans MS" pitchFamily="66" charset="0"/>
              </a:rPr>
              <a:t>, </a:t>
            </a:r>
            <a: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the KEEPER OF THE THRESHOLD </a:t>
            </a:r>
            <a:b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br>
            <a:r>
              <a:rPr lang="en-US" sz="2800" b="1" dirty="0">
                <a:ln w="6350">
                  <a:solidFill>
                    <a:prstClr val="black"/>
                  </a:solidFill>
                  <a:prstDash val="solid"/>
                </a:ln>
                <a:solidFill>
                  <a:srgbClr val="6FEBA0">
                    <a:lumMod val="40000"/>
                    <a:lumOff val="60000"/>
                  </a:srgbClr>
                </a:solidFill>
                <a:effectLst>
                  <a:glow rad="101600">
                    <a:srgbClr val="CC66FF"/>
                  </a:glow>
                </a:effectLst>
                <a:latin typeface="Comic Sans MS" pitchFamily="66" charset="0"/>
              </a:rPr>
              <a:t>FOR YAHUAH’S KINGDOM???</a:t>
            </a:r>
            <a:r>
              <a:rPr lang="en-US" sz="2800" dirty="0">
                <a:solidFill>
                  <a:prstClr val="black"/>
                </a:solidFill>
                <a:latin typeface="Comic Sans MS" pitchFamily="66" charset="0"/>
              </a:rPr>
              <a:t> </a:t>
            </a:r>
          </a:p>
          <a:p>
            <a:pPr algn="ctr"/>
            <a:endParaRPr lang="en-CA" sz="2800" b="1" dirty="0">
              <a:ln w="19050">
                <a:solidFill>
                  <a:schemeClr val="bg1"/>
                </a:solidFill>
              </a:ln>
              <a:solidFill>
                <a:schemeClr val="accent1">
                  <a:lumMod val="60000"/>
                  <a:lumOff val="40000"/>
                </a:schemeClr>
              </a:solidFill>
              <a:effectLst>
                <a:glow rad="127000">
                  <a:srgbClr val="CC66FF"/>
                </a:glow>
              </a:effectLst>
              <a:latin typeface="Comic Sans MS" panose="030F0702030302020204" pitchFamily="66" charset="0"/>
            </a:endParaRPr>
          </a:p>
        </p:txBody>
      </p:sp>
      <p:pic>
        <p:nvPicPr>
          <p:cNvPr id="5" name="Picture 3" descr="C:\Users\Rae\Desktop\planting a seed1.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0267405" y="3678809"/>
            <a:ext cx="1973943" cy="2830848"/>
          </a:xfrm>
          <a:prstGeom prst="rect">
            <a:avLst/>
          </a:prstGeom>
          <a:noFill/>
          <a:effectLst>
            <a:glow rad="4191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258629" y="5284635"/>
            <a:ext cx="3323771"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2800" b="1" cap="none" spc="150" dirty="0">
                <a:ln w="11430"/>
                <a:solidFill>
                  <a:srgbClr val="F8F8F8"/>
                </a:solidFill>
                <a:effectLst>
                  <a:outerShdw blurRad="25400" algn="tl" rotWithShape="0">
                    <a:srgbClr val="000000">
                      <a:alpha val="43000"/>
                    </a:srgbClr>
                  </a:outerShdw>
                </a:effectLst>
                <a:latin typeface="Comic Sans MS" pitchFamily="66" charset="0"/>
              </a:rPr>
              <a:t>Is there a seed thought being developed here?</a:t>
            </a:r>
          </a:p>
        </p:txBody>
      </p:sp>
    </p:spTree>
    <p:extLst>
      <p:ext uri="{BB962C8B-B14F-4D97-AF65-F5344CB8AC3E}">
        <p14:creationId xmlns:p14="http://schemas.microsoft.com/office/powerpoint/2010/main" val="26936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1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000"/>
                                        <p:tgtEl>
                                          <p:spTgt spid="2">
                                            <p:txEl>
                                              <p:pRg st="0" end="0"/>
                                            </p:txEl>
                                          </p:spTgt>
                                        </p:tgtEl>
                                      </p:cBhvr>
                                    </p:animEffect>
                                    <p:anim calcmode="lin" valueType="num">
                                      <p:cBhvr>
                                        <p:cTn id="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96263" y="6468607"/>
            <a:ext cx="2743200" cy="365125"/>
          </a:xfrm>
        </p:spPr>
        <p:txBody>
          <a:bodyPr/>
          <a:lstStyle/>
          <a:p>
            <a:fld id="{79D454C9-693C-4B68-AEF7-F33F1BD73953}" type="slidenum">
              <a:rPr lang="en-US" sz="1600" smtClean="0">
                <a:solidFill>
                  <a:srgbClr val="002060"/>
                </a:solidFill>
              </a:rPr>
              <a:t>71</a:t>
            </a:fld>
            <a:endParaRPr lang="en-US" dirty="0">
              <a:solidFill>
                <a:srgbClr val="002060"/>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308766" y="240928"/>
            <a:ext cx="11628675" cy="2481449"/>
          </a:xfrm>
          <a:prstGeom prst="roundRect">
            <a:avLst>
              <a:gd name="adj" fmla="val 15447"/>
            </a:avLst>
          </a:prstGeom>
          <a:solidFill>
            <a:schemeClr val="bg1"/>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a:ln w="19050">
                  <a:noFill/>
                </a:ln>
                <a:solidFill>
                  <a:srgbClr val="7030A0"/>
                </a:solidFill>
                <a:effectLst/>
                <a:latin typeface="Comic Sans MS" panose="030F0702030302020204" pitchFamily="66" charset="0"/>
              </a:rPr>
              <a:t>Because of the root meaning of the name </a:t>
            </a:r>
            <a:r>
              <a:rPr lang="en-CA" sz="3600" b="1" dirty="0" err="1">
                <a:ln w="19050">
                  <a:noFill/>
                </a:ln>
                <a:solidFill>
                  <a:srgbClr val="7030A0"/>
                </a:solidFill>
                <a:effectLst/>
                <a:latin typeface="Comic Sans MS" panose="030F0702030302020204" pitchFamily="66" charset="0"/>
              </a:rPr>
              <a:t>Yoseph</a:t>
            </a:r>
            <a:r>
              <a:rPr lang="en-CA" sz="3600" b="1" dirty="0">
                <a:ln w="19050">
                  <a:noFill/>
                </a:ln>
                <a:solidFill>
                  <a:srgbClr val="7030A0"/>
                </a:solidFill>
                <a:effectLst/>
                <a:latin typeface="Comic Sans MS" panose="030F0702030302020204" pitchFamily="66" charset="0"/>
              </a:rPr>
              <a:t> we find there is a huge difference between </a:t>
            </a:r>
            <a:br>
              <a:rPr lang="en-CA" sz="3600" b="1" dirty="0">
                <a:ln w="19050">
                  <a:noFill/>
                </a:ln>
                <a:solidFill>
                  <a:srgbClr val="7030A0"/>
                </a:solidFill>
                <a:effectLst/>
                <a:latin typeface="Comic Sans MS" panose="030F0702030302020204" pitchFamily="66" charset="0"/>
              </a:rPr>
            </a:br>
            <a:r>
              <a:rPr lang="en-CA" sz="3600" b="1" dirty="0">
                <a:ln w="19050">
                  <a:noFill/>
                </a:ln>
                <a:solidFill>
                  <a:srgbClr val="7030A0"/>
                </a:solidFill>
                <a:effectLst/>
                <a:latin typeface="Comic Sans MS" panose="030F0702030302020204" pitchFamily="66" charset="0"/>
              </a:rPr>
              <a:t>the </a:t>
            </a:r>
            <a:r>
              <a:rPr lang="en-CA" sz="3600" b="1" dirty="0">
                <a:ln w="19050">
                  <a:noFill/>
                </a:ln>
                <a:solidFill>
                  <a:srgbClr val="0000FF"/>
                </a:solidFill>
                <a:effectLst>
                  <a:glow rad="228600">
                    <a:schemeClr val="accent6">
                      <a:satMod val="175000"/>
                      <a:alpha val="40000"/>
                    </a:schemeClr>
                  </a:glow>
                </a:effectLst>
                <a:latin typeface="Comic Sans MS" panose="030F0702030302020204" pitchFamily="66" charset="0"/>
              </a:rPr>
              <a:t>“threshold of </a:t>
            </a:r>
            <a:r>
              <a:rPr lang="en-CA" sz="3600" b="1" dirty="0" err="1">
                <a:ln w="19050">
                  <a:noFill/>
                </a:ln>
                <a:solidFill>
                  <a:srgbClr val="0000FF"/>
                </a:solidFill>
                <a:effectLst>
                  <a:glow rad="228600">
                    <a:schemeClr val="accent6">
                      <a:satMod val="175000"/>
                      <a:alpha val="40000"/>
                    </a:schemeClr>
                  </a:glow>
                </a:effectLst>
                <a:latin typeface="Comic Sans MS" panose="030F0702030302020204" pitchFamily="66" charset="0"/>
              </a:rPr>
              <a:t>Yoseph</a:t>
            </a:r>
            <a:r>
              <a:rPr lang="en-CA" sz="3600" b="1" dirty="0">
                <a:ln w="19050">
                  <a:noFill/>
                </a:ln>
                <a:solidFill>
                  <a:srgbClr val="0000FF"/>
                </a:solidFill>
                <a:effectLst>
                  <a:glow rad="228600">
                    <a:schemeClr val="accent6">
                      <a:satMod val="175000"/>
                      <a:alpha val="40000"/>
                    </a:schemeClr>
                  </a:glow>
                </a:effectLst>
                <a:latin typeface="Comic Sans MS" panose="030F0702030302020204" pitchFamily="66" charset="0"/>
              </a:rPr>
              <a:t>” </a:t>
            </a:r>
            <a:r>
              <a:rPr lang="en-CA" sz="3600" b="1" dirty="0">
                <a:ln w="19050">
                  <a:noFill/>
                </a:ln>
                <a:solidFill>
                  <a:srgbClr val="7030A0"/>
                </a:solidFill>
                <a:effectLst/>
                <a:latin typeface="Comic Sans MS" panose="030F0702030302020204" pitchFamily="66" charset="0"/>
              </a:rPr>
              <a:t>and </a:t>
            </a:r>
            <a:br>
              <a:rPr lang="en-CA" sz="3600" b="1" dirty="0">
                <a:ln w="19050">
                  <a:noFill/>
                </a:ln>
                <a:solidFill>
                  <a:srgbClr val="7030A0"/>
                </a:solidFill>
                <a:effectLst/>
                <a:latin typeface="Comic Sans MS" panose="030F0702030302020204" pitchFamily="66" charset="0"/>
              </a:rPr>
            </a:br>
            <a:r>
              <a:rPr lang="en-CA" sz="3600" b="1" dirty="0">
                <a:ln w="19050">
                  <a:noFill/>
                </a:ln>
                <a:solidFill>
                  <a:srgbClr val="7030A0"/>
                </a:solidFill>
                <a:effectLst/>
                <a:latin typeface="Comic Sans MS" panose="030F0702030302020204" pitchFamily="66" charset="0"/>
              </a:rPr>
              <a:t>the </a:t>
            </a:r>
            <a:r>
              <a:rPr lang="en-CA" sz="3600" b="1" dirty="0">
                <a:ln w="19050">
                  <a:noFill/>
                </a:ln>
                <a:solidFill>
                  <a:srgbClr val="C00000"/>
                </a:solidFill>
                <a:effectLst>
                  <a:glow rad="228600">
                    <a:schemeClr val="accent2">
                      <a:satMod val="175000"/>
                      <a:alpha val="40000"/>
                    </a:schemeClr>
                  </a:glow>
                </a:effectLst>
                <a:latin typeface="Comic Sans MS" panose="030F0702030302020204" pitchFamily="66" charset="0"/>
              </a:rPr>
              <a:t>“threshold connected to Dagon.”</a:t>
            </a:r>
          </a:p>
        </p:txBody>
      </p:sp>
      <p:pic>
        <p:nvPicPr>
          <p:cNvPr id="2050" name="Picture 2" descr="C:\Users\Rae\Desktop\joseph egyp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183806" y="2841845"/>
            <a:ext cx="2678664" cy="2857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Rae\Desktop\dagon 3.jpg">
            <a:extLst>
              <a:ext uri="{FF2B5EF4-FFF2-40B4-BE49-F238E27FC236}">
                <a16:creationId xmlns:a16="http://schemas.microsoft.com/office/drawing/2014/main" xmlns="" id="{9B2879C0-4347-432B-B498-461C5D7742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36456" y="3047867"/>
            <a:ext cx="2900985" cy="282375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199" y="2987618"/>
            <a:ext cx="2862470" cy="3139321"/>
          </a:xfrm>
          <a:prstGeom prst="rect">
            <a:avLst/>
          </a:prstGeom>
          <a:noFill/>
        </p:spPr>
        <p:txBody>
          <a:bodyPr wrap="square" rtlCol="0">
            <a:spAutoFit/>
          </a:bodyPr>
          <a:lstStyle/>
          <a:p>
            <a:r>
              <a:rPr lang="en-US" dirty="0" err="1">
                <a:solidFill>
                  <a:srgbClr val="002060"/>
                </a:solidFill>
              </a:rPr>
              <a:t>Yoseph</a:t>
            </a:r>
            <a:r>
              <a:rPr lang="en-US" dirty="0">
                <a:solidFill>
                  <a:srgbClr val="002060"/>
                </a:solidFill>
              </a:rPr>
              <a:t> connects to the </a:t>
            </a:r>
            <a:br>
              <a:rPr lang="en-US" dirty="0">
                <a:solidFill>
                  <a:srgbClr val="002060"/>
                </a:solidFill>
              </a:rPr>
            </a:br>
            <a:r>
              <a:rPr lang="en-US" dirty="0">
                <a:solidFill>
                  <a:srgbClr val="002060"/>
                </a:solidFill>
              </a:rPr>
              <a:t>“one who guards the door,” as the “door keeper” for Yahuah.  He watches who comes across the threshold so they will not compromise the truths of Torah.  </a:t>
            </a:r>
            <a:br>
              <a:rPr lang="en-US" dirty="0">
                <a:solidFill>
                  <a:srgbClr val="002060"/>
                </a:solidFill>
              </a:rPr>
            </a:br>
            <a:r>
              <a:rPr lang="en-US" dirty="0">
                <a:solidFill>
                  <a:srgbClr val="002060"/>
                </a:solidFill>
              </a:rPr>
              <a:t>He also watches intently who dwells within the house that it will not become a place of desolation.</a:t>
            </a:r>
          </a:p>
        </p:txBody>
      </p:sp>
      <p:sp>
        <p:nvSpPr>
          <p:cNvPr id="8" name="TextBox 7"/>
          <p:cNvSpPr txBox="1"/>
          <p:nvPr/>
        </p:nvSpPr>
        <p:spPr>
          <a:xfrm>
            <a:off x="5870870" y="3009303"/>
            <a:ext cx="3157930" cy="3139321"/>
          </a:xfrm>
          <a:prstGeom prst="rect">
            <a:avLst/>
          </a:prstGeom>
          <a:noFill/>
        </p:spPr>
        <p:txBody>
          <a:bodyPr wrap="square" rtlCol="0">
            <a:spAutoFit/>
          </a:bodyPr>
          <a:lstStyle/>
          <a:p>
            <a:r>
              <a:rPr lang="en-US" dirty="0">
                <a:solidFill>
                  <a:srgbClr val="C00000"/>
                </a:solidFill>
              </a:rPr>
              <a:t>Dagon connects to the “asp, adder or serpent” – the one that seeks to devour, kill and destroy.  Dagon’s kingdom</a:t>
            </a:r>
            <a:br>
              <a:rPr lang="en-US" dirty="0">
                <a:solidFill>
                  <a:srgbClr val="C00000"/>
                </a:solidFill>
              </a:rPr>
            </a:br>
            <a:r>
              <a:rPr lang="en-US" dirty="0">
                <a:solidFill>
                  <a:srgbClr val="C00000"/>
                </a:solidFill>
              </a:rPr>
              <a:t>is twisted and wicked ever seeking to enter over the threshold of the righteous.</a:t>
            </a:r>
            <a:br>
              <a:rPr lang="en-US" dirty="0">
                <a:solidFill>
                  <a:srgbClr val="C00000"/>
                </a:solidFill>
              </a:rPr>
            </a:br>
            <a:r>
              <a:rPr lang="en-US" dirty="0">
                <a:solidFill>
                  <a:srgbClr val="C00000"/>
                </a:solidFill>
              </a:rPr>
              <a:t>But, standing before the threshold of the Ark of the Covenant, Dagon was stripped of all power and authority.</a:t>
            </a:r>
          </a:p>
        </p:txBody>
      </p:sp>
      <p:sp>
        <p:nvSpPr>
          <p:cNvPr id="7" name="Rectangle 6"/>
          <p:cNvSpPr/>
          <p:nvPr/>
        </p:nvSpPr>
        <p:spPr>
          <a:xfrm>
            <a:off x="-1" y="6043150"/>
            <a:ext cx="11937441"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rgbClr val="006699"/>
                </a:solidFill>
                <a:effectLst>
                  <a:glow rad="215900">
                    <a:schemeClr val="accent4">
                      <a:lumMod val="20000"/>
                      <a:lumOff val="80000"/>
                      <a:alpha val="82000"/>
                    </a:schemeClr>
                  </a:glow>
                  <a:outerShdw blurRad="50800" dist="39000" dir="5460000" algn="tl">
                    <a:srgbClr val="000000">
                      <a:alpha val="38000"/>
                    </a:srgbClr>
                  </a:outerShdw>
                </a:effectLst>
              </a:rPr>
              <a:t>Remember this seed of truth </a:t>
            </a:r>
            <a:r>
              <a:rPr lang="en-US" sz="4000" b="1" dirty="0">
                <a:ln w="11430"/>
                <a:solidFill>
                  <a:srgbClr val="006699"/>
                </a:solidFill>
                <a:effectLst>
                  <a:glow rad="215900">
                    <a:schemeClr val="accent4">
                      <a:lumMod val="20000"/>
                      <a:lumOff val="80000"/>
                      <a:alpha val="82000"/>
                    </a:schemeClr>
                  </a:glow>
                  <a:outerShdw blurRad="50800" dist="39000" dir="5460000" algn="tl">
                    <a:srgbClr val="000000">
                      <a:alpha val="38000"/>
                    </a:srgbClr>
                  </a:outerShdw>
                </a:effectLst>
              </a:rPr>
              <a:t>for future studies</a:t>
            </a:r>
            <a:r>
              <a:rPr lang="en-US" sz="4000" b="1" cap="none" spc="0" dirty="0">
                <a:ln w="11430"/>
                <a:solidFill>
                  <a:srgbClr val="006699"/>
                </a:solidFill>
                <a:effectLst>
                  <a:glow rad="215900">
                    <a:schemeClr val="accent4">
                      <a:lumMod val="20000"/>
                      <a:lumOff val="80000"/>
                      <a:alpha val="82000"/>
                    </a:schemeClr>
                  </a:glow>
                  <a:outerShdw blurRad="50800" dist="39000" dir="5460000" algn="tl">
                    <a:srgbClr val="000000">
                      <a:alpha val="38000"/>
                    </a:srgbClr>
                  </a:outerShdw>
                </a:effectLst>
              </a:rPr>
              <a:t>.</a:t>
            </a:r>
          </a:p>
        </p:txBody>
      </p:sp>
    </p:spTree>
    <p:extLst>
      <p:ext uri="{BB962C8B-B14F-4D97-AF65-F5344CB8AC3E}">
        <p14:creationId xmlns:p14="http://schemas.microsoft.com/office/powerpoint/2010/main" val="400409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133361" y="244941"/>
            <a:ext cx="5129314" cy="2928566"/>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bg1"/>
                </a:solidFill>
              </a:rPr>
              <a:t>We learn that the presence of the </a:t>
            </a:r>
            <a:r>
              <a:rPr lang="en-CA" sz="2800" dirty="0">
                <a:solidFill>
                  <a:srgbClr val="0000FF"/>
                </a:solidFill>
              </a:rPr>
              <a:t>Ark</a:t>
            </a:r>
            <a:r>
              <a:rPr lang="en-CA" sz="2800" dirty="0">
                <a:solidFill>
                  <a:schemeClr val="bg1"/>
                </a:solidFill>
              </a:rPr>
              <a:t> of the </a:t>
            </a:r>
            <a:r>
              <a:rPr lang="en-CA" sz="2800" dirty="0">
                <a:solidFill>
                  <a:srgbClr val="0000FF"/>
                </a:solidFill>
              </a:rPr>
              <a:t>Covenant </a:t>
            </a:r>
            <a:r>
              <a:rPr lang="en-CA" sz="2800" dirty="0">
                <a:solidFill>
                  <a:schemeClr val="bg1"/>
                </a:solidFill>
              </a:rPr>
              <a:t>in the pagan cities, brought much death and many who did not die, were struck with </a:t>
            </a:r>
            <a:r>
              <a:rPr lang="en-CA" sz="2800" u="sng" dirty="0">
                <a:solidFill>
                  <a:schemeClr val="bg1"/>
                </a:solidFill>
              </a:rPr>
              <a:t>severe</a:t>
            </a:r>
            <a:r>
              <a:rPr lang="en-CA" sz="2800" dirty="0">
                <a:solidFill>
                  <a:schemeClr val="bg1"/>
                </a:solidFill>
              </a:rPr>
              <a:t> health problems.   </a:t>
            </a:r>
          </a:p>
        </p:txBody>
      </p:sp>
      <p:pic>
        <p:nvPicPr>
          <p:cNvPr id="8" name="Picture 7" descr="C:\Users\Rae\Desktop\ark returns2.jpg">
            <a:extLst>
              <a:ext uri="{FF2B5EF4-FFF2-40B4-BE49-F238E27FC236}">
                <a16:creationId xmlns:a16="http://schemas.microsoft.com/office/drawing/2014/main" xmlns="" id="{77558725-398C-47D2-B189-357E180546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6850" y="66675"/>
            <a:ext cx="6479876" cy="656414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bg1"/>
                </a:solidFill>
              </a:rPr>
              <a:pPr/>
              <a:t>72</a:t>
            </a:fld>
            <a:endParaRPr lang="en-US" sz="1400" dirty="0">
              <a:solidFill>
                <a:schemeClr val="bg1"/>
              </a:solidFill>
            </a:endParaRPr>
          </a:p>
        </p:txBody>
      </p:sp>
      <p:sp>
        <p:nvSpPr>
          <p:cNvPr id="6" name="Rectangle 5">
            <a:extLst>
              <a:ext uri="{FF2B5EF4-FFF2-40B4-BE49-F238E27FC236}">
                <a16:creationId xmlns:a16="http://schemas.microsoft.com/office/drawing/2014/main" xmlns="" id="{70E2A360-1217-4966-A267-B4FDAFE50BA4}"/>
              </a:ext>
            </a:extLst>
          </p:cNvPr>
          <p:cNvSpPr/>
          <p:nvPr/>
        </p:nvSpPr>
        <p:spPr>
          <a:xfrm>
            <a:off x="133361" y="3610861"/>
            <a:ext cx="5129314" cy="3019955"/>
          </a:xfrm>
          <a:prstGeom prst="rect">
            <a:avLst/>
          </a:prstGeom>
          <a:solidFill>
            <a:schemeClr val="accent4">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dirty="0">
                <a:solidFill>
                  <a:srgbClr val="008080"/>
                </a:solidFill>
                <a:latin typeface="Georgia" panose="02040502050405020303" pitchFamily="18" charset="0"/>
              </a:rPr>
              <a:t>1Sa 6:5</a:t>
            </a:r>
            <a:r>
              <a:rPr lang="en-US" sz="2400" dirty="0">
                <a:solidFill>
                  <a:prstClr val="black"/>
                </a:solidFill>
                <a:latin typeface="Georgia" panose="02040502050405020303" pitchFamily="18" charset="0"/>
              </a:rPr>
              <a:t>  “And you shall make </a:t>
            </a:r>
            <a:r>
              <a:rPr lang="en-US" sz="2400" u="sng" dirty="0">
                <a:solidFill>
                  <a:prstClr val="black"/>
                </a:solidFill>
                <a:latin typeface="Georgia" panose="02040502050405020303" pitchFamily="18" charset="0"/>
              </a:rPr>
              <a:t>ima</a:t>
            </a:r>
            <a:r>
              <a:rPr lang="en-US" sz="2400" dirty="0">
                <a:solidFill>
                  <a:prstClr val="black"/>
                </a:solidFill>
                <a:latin typeface="Georgia" panose="02040502050405020303" pitchFamily="18" charset="0"/>
              </a:rPr>
              <a:t>g</a:t>
            </a:r>
            <a:r>
              <a:rPr lang="en-US" sz="2400" u="sng" dirty="0">
                <a:solidFill>
                  <a:prstClr val="black"/>
                </a:solidFill>
                <a:latin typeface="Georgia" panose="02040502050405020303" pitchFamily="18" charset="0"/>
              </a:rPr>
              <a:t>es of</a:t>
            </a:r>
            <a:r>
              <a:rPr lang="en-US" sz="2400" dirty="0">
                <a:solidFill>
                  <a:prstClr val="black"/>
                </a:solidFill>
                <a:latin typeface="Georgia" panose="02040502050405020303" pitchFamily="18" charset="0"/>
              </a:rPr>
              <a:t> y</a:t>
            </a:r>
            <a:r>
              <a:rPr lang="en-US" sz="2400" u="sng" dirty="0">
                <a:solidFill>
                  <a:prstClr val="black"/>
                </a:solidFill>
                <a:latin typeface="Georgia" panose="02040502050405020303" pitchFamily="18" charset="0"/>
              </a:rPr>
              <a:t>our </a:t>
            </a:r>
            <a:r>
              <a:rPr lang="en-US" sz="2400" u="sng" dirty="0" err="1">
                <a:solidFill>
                  <a:prstClr val="black"/>
                </a:solidFill>
                <a:latin typeface="Georgia" panose="02040502050405020303" pitchFamily="18" charset="0"/>
              </a:rPr>
              <a:t>tumours</a:t>
            </a:r>
            <a:r>
              <a:rPr lang="en-US" sz="2400" u="sng" dirty="0">
                <a:solidFill>
                  <a:prstClr val="black"/>
                </a:solidFill>
                <a:latin typeface="Georgia" panose="02040502050405020303" pitchFamily="18" charset="0"/>
              </a:rPr>
              <a:t> and ima</a:t>
            </a:r>
            <a:r>
              <a:rPr lang="en-US" sz="2400" dirty="0">
                <a:solidFill>
                  <a:prstClr val="black"/>
                </a:solidFill>
                <a:latin typeface="Georgia" panose="02040502050405020303" pitchFamily="18" charset="0"/>
              </a:rPr>
              <a:t>g</a:t>
            </a:r>
            <a:r>
              <a:rPr lang="en-US" sz="2400" u="sng" dirty="0">
                <a:solidFill>
                  <a:prstClr val="black"/>
                </a:solidFill>
                <a:latin typeface="Georgia" panose="02040502050405020303" pitchFamily="18" charset="0"/>
              </a:rPr>
              <a:t>es of</a:t>
            </a:r>
            <a:r>
              <a:rPr lang="en-US" sz="2400" dirty="0">
                <a:solidFill>
                  <a:prstClr val="black"/>
                </a:solidFill>
                <a:latin typeface="Georgia" panose="02040502050405020303" pitchFamily="18" charset="0"/>
              </a:rPr>
              <a:t> y</a:t>
            </a:r>
            <a:r>
              <a:rPr lang="en-US" sz="2400" u="sng" dirty="0">
                <a:solidFill>
                  <a:prstClr val="black"/>
                </a:solidFill>
                <a:latin typeface="Georgia" panose="02040502050405020303" pitchFamily="18" charset="0"/>
              </a:rPr>
              <a:t>our rats that ruin the land</a:t>
            </a:r>
            <a:r>
              <a:rPr lang="en-US" sz="2400" dirty="0">
                <a:solidFill>
                  <a:prstClr val="black"/>
                </a:solidFill>
                <a:latin typeface="Georgia" panose="02040502050405020303" pitchFamily="18" charset="0"/>
              </a:rPr>
              <a:t>, and </a:t>
            </a:r>
            <a:r>
              <a:rPr lang="en-US" sz="2400" dirty="0">
                <a:solidFill>
                  <a:prstClr val="black"/>
                </a:solidFill>
                <a:effectLst>
                  <a:glow rad="127000">
                    <a:schemeClr val="accent1">
                      <a:lumMod val="60000"/>
                      <a:lumOff val="40000"/>
                    </a:schemeClr>
                  </a:glow>
                </a:effectLst>
                <a:latin typeface="Georgia" panose="02040502050405020303" pitchFamily="18" charset="0"/>
              </a:rPr>
              <a:t>you shall </a:t>
            </a:r>
            <a:r>
              <a:rPr lang="en-US" sz="2400" b="1" dirty="0">
                <a:solidFill>
                  <a:prstClr val="black"/>
                </a:solidFill>
                <a:effectLst>
                  <a:glow rad="127000">
                    <a:schemeClr val="accent1">
                      <a:lumMod val="60000"/>
                      <a:lumOff val="40000"/>
                    </a:schemeClr>
                  </a:glow>
                </a:effectLst>
                <a:latin typeface="Georgia" panose="02040502050405020303" pitchFamily="18" charset="0"/>
              </a:rPr>
              <a:t>GIVE ESTEEM </a:t>
            </a:r>
            <a:r>
              <a:rPr lang="en-US" sz="2400" dirty="0">
                <a:solidFill>
                  <a:prstClr val="black"/>
                </a:solidFill>
                <a:effectLst>
                  <a:glow rad="127000">
                    <a:schemeClr val="accent1">
                      <a:lumMod val="60000"/>
                      <a:lumOff val="40000"/>
                    </a:schemeClr>
                  </a:glow>
                </a:effectLst>
                <a:latin typeface="Georgia" panose="02040502050405020303" pitchFamily="18" charset="0"/>
              </a:rPr>
              <a:t>to the Elohim of Yisra’ĕl.</a:t>
            </a:r>
            <a:r>
              <a:rPr lang="en-US" sz="2400" dirty="0">
                <a:solidFill>
                  <a:prstClr val="black"/>
                </a:solidFill>
                <a:latin typeface="Georgia" panose="02040502050405020303" pitchFamily="18" charset="0"/>
              </a:rPr>
              <a:t>” It could be that He does lift His hand from you, from your mighty ones, and from your land. </a:t>
            </a:r>
            <a:endParaRPr lang="en-CA" sz="2400" dirty="0">
              <a:solidFill>
                <a:srgbClr val="BF07C3"/>
              </a:solidFill>
            </a:endParaRPr>
          </a:p>
        </p:txBody>
      </p:sp>
      <p:sp>
        <p:nvSpPr>
          <p:cNvPr id="9" name="Rectangle: Rounded Corners 2">
            <a:extLst>
              <a:ext uri="{FF2B5EF4-FFF2-40B4-BE49-F238E27FC236}">
                <a16:creationId xmlns:a16="http://schemas.microsoft.com/office/drawing/2014/main" xmlns="" id="{8CAD0252-DD7C-4EF4-8509-77092E89A732}"/>
              </a:ext>
            </a:extLst>
          </p:cNvPr>
          <p:cNvSpPr/>
          <p:nvPr/>
        </p:nvSpPr>
        <p:spPr>
          <a:xfrm>
            <a:off x="7491892" y="289350"/>
            <a:ext cx="4090508" cy="590043"/>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Moving Forward</a:t>
            </a:r>
          </a:p>
        </p:txBody>
      </p:sp>
    </p:spTree>
    <p:extLst>
      <p:ext uri="{BB962C8B-B14F-4D97-AF65-F5344CB8AC3E}">
        <p14:creationId xmlns:p14="http://schemas.microsoft.com/office/powerpoint/2010/main" val="38472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9" name="Picture 8" descr="C:\Users\Rae\Desktop\ark returns2.jpg">
            <a:extLst>
              <a:ext uri="{FF2B5EF4-FFF2-40B4-BE49-F238E27FC236}">
                <a16:creationId xmlns:a16="http://schemas.microsoft.com/office/drawing/2014/main" xmlns="" id="{77558725-398C-47D2-B189-357E180546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6850" y="66675"/>
            <a:ext cx="6479876" cy="656414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bg1"/>
                </a:solidFill>
              </a:rPr>
              <a:pPr/>
              <a:t>73</a:t>
            </a:fld>
            <a:endParaRPr lang="en-US" sz="1400" dirty="0">
              <a:solidFill>
                <a:schemeClr val="bg1"/>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7507020" y="277907"/>
            <a:ext cx="2795108" cy="590043"/>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The Solution</a:t>
            </a:r>
          </a:p>
        </p:txBody>
      </p:sp>
      <p:sp>
        <p:nvSpPr>
          <p:cNvPr id="6" name="Rectangle 5">
            <a:extLst>
              <a:ext uri="{FF2B5EF4-FFF2-40B4-BE49-F238E27FC236}">
                <a16:creationId xmlns:a16="http://schemas.microsoft.com/office/drawing/2014/main" xmlns="" id="{70E2A360-1217-4966-A267-B4FDAFE50BA4}"/>
              </a:ext>
            </a:extLst>
          </p:cNvPr>
          <p:cNvSpPr/>
          <p:nvPr/>
        </p:nvSpPr>
        <p:spPr>
          <a:xfrm>
            <a:off x="133361" y="277907"/>
            <a:ext cx="5129314" cy="6352910"/>
          </a:xfrm>
          <a:prstGeom prst="rect">
            <a:avLst/>
          </a:prstGeom>
          <a:solidFill>
            <a:schemeClr val="accent4">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400" dirty="0">
                <a:solidFill>
                  <a:srgbClr val="008080"/>
                </a:solidFill>
                <a:latin typeface="Georgia" panose="02040502050405020303" pitchFamily="18" charset="0"/>
              </a:rPr>
              <a:t>1Sa 6:10</a:t>
            </a:r>
            <a:r>
              <a:rPr lang="en-US" sz="2400" dirty="0">
                <a:solidFill>
                  <a:prstClr val="black"/>
                </a:solidFill>
                <a:latin typeface="Georgia" panose="02040502050405020303" pitchFamily="18" charset="0"/>
              </a:rPr>
              <a:t>  And the men did so and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took two milk cows and hitched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them to the wagon, and shut up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their calves at home. </a:t>
            </a:r>
          </a:p>
          <a:p>
            <a:r>
              <a:rPr lang="en-US" sz="2400" dirty="0">
                <a:solidFill>
                  <a:srgbClr val="008080"/>
                </a:solidFill>
                <a:latin typeface="Georgia" panose="02040502050405020303" pitchFamily="18" charset="0"/>
              </a:rPr>
              <a:t>1Sa 6:11</a:t>
            </a:r>
            <a:r>
              <a:rPr lang="en-US" sz="2400" dirty="0">
                <a:solidFill>
                  <a:prstClr val="black"/>
                </a:solidFill>
                <a:latin typeface="Georgia" panose="02040502050405020303" pitchFamily="18" charset="0"/>
              </a:rPr>
              <a:t>  And they put the ark of </a:t>
            </a:r>
            <a:r>
              <a:rPr lang="he-IL" sz="2400" dirty="0">
                <a:solidFill>
                  <a:srgbClr val="0000FF"/>
                </a:solidFill>
                <a:latin typeface="Arial" panose="020B0604020202020204" pitchFamily="34" charset="0"/>
              </a:rPr>
              <a:t>יהוה</a:t>
            </a:r>
            <a:r>
              <a:rPr lang="en-US" sz="2400" dirty="0">
                <a:solidFill>
                  <a:prstClr val="black"/>
                </a:solidFill>
                <a:latin typeface="Georgia" panose="02040502050405020303" pitchFamily="18" charset="0"/>
              </a:rPr>
              <a:t>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on the wagon, and the chest with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the g</a:t>
            </a:r>
            <a:r>
              <a:rPr lang="en-US" sz="2400" u="sng" dirty="0">
                <a:solidFill>
                  <a:prstClr val="black"/>
                </a:solidFill>
                <a:latin typeface="Georgia" panose="02040502050405020303" pitchFamily="18" charset="0"/>
              </a:rPr>
              <a:t>old rats</a:t>
            </a:r>
            <a:r>
              <a:rPr lang="en-US" sz="2400" dirty="0">
                <a:solidFill>
                  <a:prstClr val="black"/>
                </a:solidFill>
                <a:latin typeface="Georgia" panose="02040502050405020303" pitchFamily="18" charset="0"/>
              </a:rPr>
              <a:t> and the </a:t>
            </a:r>
            <a:r>
              <a:rPr lang="en-US" sz="2400" u="sng" dirty="0">
                <a:solidFill>
                  <a:prstClr val="black"/>
                </a:solidFill>
                <a:latin typeface="Georgia" panose="02040502050405020303" pitchFamily="18" charset="0"/>
              </a:rPr>
              <a:t>ima</a:t>
            </a:r>
            <a:r>
              <a:rPr lang="en-US" sz="2400" dirty="0">
                <a:solidFill>
                  <a:prstClr val="black"/>
                </a:solidFill>
                <a:latin typeface="Georgia" panose="02040502050405020303" pitchFamily="18" charset="0"/>
              </a:rPr>
              <a:t>g</a:t>
            </a:r>
            <a:r>
              <a:rPr lang="en-US" sz="2400" u="sng" dirty="0">
                <a:solidFill>
                  <a:prstClr val="black"/>
                </a:solidFill>
                <a:latin typeface="Georgia" panose="02040502050405020303" pitchFamily="18" charset="0"/>
              </a:rPr>
              <a:t>es of </a:t>
            </a:r>
            <a:br>
              <a:rPr lang="en-US" sz="2400" u="sng"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en-US" sz="2400" u="sng" dirty="0">
                <a:solidFill>
                  <a:prstClr val="black"/>
                </a:solidFill>
                <a:latin typeface="Georgia" panose="02040502050405020303" pitchFamily="18" charset="0"/>
              </a:rPr>
              <a:t>their </a:t>
            </a:r>
            <a:r>
              <a:rPr lang="en-US" sz="2400" u="sng" dirty="0" err="1">
                <a:solidFill>
                  <a:prstClr val="black"/>
                </a:solidFill>
                <a:latin typeface="Georgia" panose="02040502050405020303" pitchFamily="18" charset="0"/>
              </a:rPr>
              <a:t>tumours</a:t>
            </a:r>
            <a:r>
              <a:rPr lang="en-US" sz="2400" dirty="0">
                <a:solidFill>
                  <a:prstClr val="black"/>
                </a:solidFill>
                <a:latin typeface="Georgia" panose="02040502050405020303" pitchFamily="18" charset="0"/>
              </a:rPr>
              <a:t>. </a:t>
            </a:r>
          </a:p>
          <a:p>
            <a:r>
              <a:rPr lang="en-US" sz="2400" dirty="0">
                <a:solidFill>
                  <a:srgbClr val="008080"/>
                </a:solidFill>
                <a:latin typeface="Georgia" panose="02040502050405020303" pitchFamily="18" charset="0"/>
              </a:rPr>
              <a:t>1Sa 6:12</a:t>
            </a:r>
            <a:r>
              <a:rPr lang="en-US" sz="2400" dirty="0">
                <a:solidFill>
                  <a:prstClr val="black"/>
                </a:solidFill>
                <a:latin typeface="Georgia" panose="02040502050405020303" pitchFamily="18" charset="0"/>
              </a:rPr>
              <a:t>  And the cows went straight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for the way to </a:t>
            </a:r>
            <a:r>
              <a:rPr lang="en-US" sz="2400" dirty="0" err="1">
                <a:solidFill>
                  <a:prstClr val="black"/>
                </a:solidFill>
                <a:latin typeface="Georgia" panose="02040502050405020303" pitchFamily="18" charset="0"/>
              </a:rPr>
              <a:t>Bĕyth</a:t>
            </a: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Shemesh</a:t>
            </a:r>
            <a:r>
              <a:rPr lang="en-US" sz="2400" dirty="0">
                <a:solidFill>
                  <a:prstClr val="black"/>
                </a:solidFill>
                <a:latin typeface="Georgia" panose="02040502050405020303" pitchFamily="18" charset="0"/>
              </a:rPr>
              <a:t>, and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went along the highway, </a:t>
            </a:r>
            <a:r>
              <a:rPr lang="en-US" sz="2400" u="sng" dirty="0">
                <a:solidFill>
                  <a:prstClr val="black"/>
                </a:solidFill>
                <a:latin typeface="Georgia" panose="02040502050405020303" pitchFamily="18" charset="0"/>
              </a:rPr>
              <a:t>bellowin</a:t>
            </a:r>
            <a:r>
              <a:rPr lang="en-US" sz="2400" dirty="0">
                <a:solidFill>
                  <a:prstClr val="black"/>
                </a:solidFill>
                <a:latin typeface="Georgia" panose="02040502050405020303" pitchFamily="18" charset="0"/>
              </a:rPr>
              <a:t>g</a:t>
            </a:r>
            <a:r>
              <a:rPr lang="en-US" sz="2400" u="sng" dirty="0">
                <a:solidFill>
                  <a:prstClr val="black"/>
                </a:solidFill>
                <a:latin typeface="Georgia" panose="02040502050405020303" pitchFamily="18" charset="0"/>
              </a:rPr>
              <a:t> </a:t>
            </a:r>
            <a:br>
              <a:rPr lang="en-US" sz="2400" u="sng"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en-US" sz="2400" u="sng" dirty="0">
                <a:solidFill>
                  <a:prstClr val="black"/>
                </a:solidFill>
                <a:latin typeface="Georgia" panose="02040502050405020303" pitchFamily="18" charset="0"/>
              </a:rPr>
              <a:t>as the</a:t>
            </a:r>
            <a:r>
              <a:rPr lang="en-US" sz="2400" dirty="0">
                <a:solidFill>
                  <a:prstClr val="black"/>
                </a:solidFill>
                <a:latin typeface="Georgia" panose="02040502050405020303" pitchFamily="18" charset="0"/>
              </a:rPr>
              <a:t>y </a:t>
            </a:r>
            <a:r>
              <a:rPr lang="en-US" sz="2400" u="sng" dirty="0">
                <a:solidFill>
                  <a:prstClr val="black"/>
                </a:solidFill>
                <a:latin typeface="Georgia" panose="02040502050405020303" pitchFamily="18" charset="0"/>
              </a:rPr>
              <a:t>went</a:t>
            </a:r>
            <a:r>
              <a:rPr lang="en-US" sz="2400" dirty="0">
                <a:solidFill>
                  <a:prstClr val="black"/>
                </a:solidFill>
                <a:latin typeface="Georgia" panose="02040502050405020303" pitchFamily="18" charset="0"/>
              </a:rPr>
              <a:t>, </a:t>
            </a:r>
            <a:r>
              <a:rPr lang="en-US" sz="2400" u="sng" dirty="0">
                <a:solidFill>
                  <a:prstClr val="black"/>
                </a:solidFill>
                <a:latin typeface="Georgia" panose="02040502050405020303" pitchFamily="18" charset="0"/>
              </a:rPr>
              <a:t>and did not turn </a:t>
            </a:r>
            <a:br>
              <a:rPr lang="en-US" sz="2400" u="sng"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en-US" sz="2400" u="sng" dirty="0">
                <a:solidFill>
                  <a:prstClr val="black"/>
                </a:solidFill>
                <a:latin typeface="Georgia" panose="02040502050405020303" pitchFamily="18" charset="0"/>
              </a:rPr>
              <a:t>aside</a:t>
            </a:r>
            <a:r>
              <a:rPr lang="en-US" sz="2400" dirty="0">
                <a:solidFill>
                  <a:prstClr val="black"/>
                </a:solidFill>
                <a:latin typeface="Georgia" panose="02040502050405020303" pitchFamily="18" charset="0"/>
              </a:rPr>
              <a:t>, </a:t>
            </a:r>
            <a:r>
              <a:rPr lang="en-US" sz="2400" u="sng" dirty="0">
                <a:solidFill>
                  <a:prstClr val="black"/>
                </a:solidFill>
                <a:latin typeface="Georgia" panose="02040502050405020303" pitchFamily="18" charset="0"/>
              </a:rPr>
              <a:t>ri</a:t>
            </a:r>
            <a:r>
              <a:rPr lang="en-US" sz="2400" dirty="0">
                <a:solidFill>
                  <a:prstClr val="black"/>
                </a:solidFill>
                <a:latin typeface="Georgia" panose="02040502050405020303" pitchFamily="18" charset="0"/>
              </a:rPr>
              <a:t>g</a:t>
            </a:r>
            <a:r>
              <a:rPr lang="en-US" sz="2400" u="sng" dirty="0">
                <a:solidFill>
                  <a:prstClr val="black"/>
                </a:solidFill>
                <a:latin typeface="Georgia" panose="02040502050405020303" pitchFamily="18" charset="0"/>
              </a:rPr>
              <a:t>ht or left</a:t>
            </a:r>
            <a:r>
              <a:rPr lang="en-US" sz="2400" dirty="0">
                <a:solidFill>
                  <a:prstClr val="black"/>
                </a:solidFill>
                <a:latin typeface="Georgia" panose="02040502050405020303" pitchFamily="18" charset="0"/>
              </a:rPr>
              <a:t>. And the princes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of the Philistines went after them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to the border of </a:t>
            </a:r>
            <a:r>
              <a:rPr lang="en-US" sz="2400" dirty="0" err="1">
                <a:solidFill>
                  <a:prstClr val="black"/>
                </a:solidFill>
                <a:latin typeface="Georgia" panose="02040502050405020303" pitchFamily="18" charset="0"/>
              </a:rPr>
              <a:t>Bĕyth</a:t>
            </a: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Shemesh</a:t>
            </a:r>
            <a:r>
              <a:rPr lang="en-US" sz="2400" dirty="0">
                <a:solidFill>
                  <a:prstClr val="black"/>
                </a:solidFill>
                <a:latin typeface="Georgia" panose="02040502050405020303" pitchFamily="18" charset="0"/>
              </a:rPr>
              <a:t>.</a:t>
            </a:r>
            <a:endParaRPr lang="en-CA" sz="2400" dirty="0">
              <a:solidFill>
                <a:srgbClr val="BF07C3"/>
              </a:solidFill>
            </a:endParaRPr>
          </a:p>
        </p:txBody>
      </p:sp>
    </p:spTree>
    <p:extLst>
      <p:ext uri="{BB962C8B-B14F-4D97-AF65-F5344CB8AC3E}">
        <p14:creationId xmlns:p14="http://schemas.microsoft.com/office/powerpoint/2010/main" val="39961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bg1"/>
                </a:solidFill>
              </a:rPr>
              <a:pPr/>
              <a:t>74</a:t>
            </a:fld>
            <a:endParaRPr lang="en-US" sz="1400" dirty="0">
              <a:solidFill>
                <a:schemeClr val="bg1"/>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6652313" y="453578"/>
            <a:ext cx="3924661" cy="590043"/>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002060"/>
                </a:solidFill>
              </a:rPr>
              <a:t>A Harvest </a:t>
            </a:r>
            <a:r>
              <a:rPr lang="en-CA" sz="2800" b="1" u="sng" dirty="0">
                <a:ln>
                  <a:solidFill>
                    <a:srgbClr val="0000FF"/>
                  </a:solidFill>
                </a:ln>
                <a:solidFill>
                  <a:srgbClr val="00B050"/>
                </a:solidFill>
              </a:rPr>
              <a:t>Time</a:t>
            </a:r>
            <a:r>
              <a:rPr lang="en-CA" sz="2800" b="1" dirty="0">
                <a:ln>
                  <a:solidFill>
                    <a:srgbClr val="0000FF"/>
                  </a:solidFill>
                </a:ln>
                <a:solidFill>
                  <a:srgbClr val="00B050"/>
                </a:solidFill>
              </a:rPr>
              <a:t>!</a:t>
            </a:r>
            <a:endParaRPr lang="en-CA" sz="2800" b="1" dirty="0">
              <a:solidFill>
                <a:srgbClr val="002060"/>
              </a:solidFill>
            </a:endParaRPr>
          </a:p>
        </p:txBody>
      </p:sp>
      <p:sp>
        <p:nvSpPr>
          <p:cNvPr id="6" name="Rectangle 5">
            <a:extLst>
              <a:ext uri="{FF2B5EF4-FFF2-40B4-BE49-F238E27FC236}">
                <a16:creationId xmlns:a16="http://schemas.microsoft.com/office/drawing/2014/main" xmlns="" id="{70E2A360-1217-4966-A267-B4FDAFE50BA4}"/>
              </a:ext>
            </a:extLst>
          </p:cNvPr>
          <p:cNvSpPr/>
          <p:nvPr/>
        </p:nvSpPr>
        <p:spPr>
          <a:xfrm>
            <a:off x="210231" y="944075"/>
            <a:ext cx="4562266" cy="5476351"/>
          </a:xfrm>
          <a:prstGeom prst="rect">
            <a:avLst/>
          </a:prstGeom>
          <a:solidFill>
            <a:schemeClr val="accent4">
              <a:lumMod val="60000"/>
              <a:lumOff val="4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2400" dirty="0">
                <a:solidFill>
                  <a:srgbClr val="008080"/>
                </a:solidFill>
                <a:latin typeface="Georgia" panose="02040502050405020303" pitchFamily="18" charset="0"/>
              </a:rPr>
              <a:t>1Sa 6:13</a:t>
            </a:r>
            <a:r>
              <a:rPr lang="en-US" sz="2400" dirty="0">
                <a:solidFill>
                  <a:prstClr val="black"/>
                </a:solidFill>
                <a:latin typeface="Georgia" panose="02040502050405020303" pitchFamily="18" charset="0"/>
              </a:rPr>
              <a:t>  And </a:t>
            </a:r>
            <a:r>
              <a:rPr lang="en-US" sz="2400" i="1" dirty="0">
                <a:solidFill>
                  <a:prstClr val="black"/>
                </a:solidFill>
                <a:latin typeface="Georgia" panose="02040502050405020303" pitchFamily="18" charset="0"/>
              </a:rPr>
              <a:t>they of</a:t>
            </a: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Bĕyth</a:t>
            </a:r>
            <a:r>
              <a:rPr lang="en-US" sz="2400" dirty="0">
                <a:solidFill>
                  <a:prstClr val="black"/>
                </a:solidFill>
                <a:latin typeface="Georgia" panose="02040502050405020303" pitchFamily="18" charset="0"/>
              </a:rPr>
              <a:t>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Shemesh</a:t>
            </a:r>
            <a:r>
              <a:rPr lang="en-US" sz="2400" dirty="0">
                <a:solidFill>
                  <a:prstClr val="black"/>
                </a:solidFill>
                <a:latin typeface="Georgia" panose="02040502050405020303" pitchFamily="18" charset="0"/>
              </a:rPr>
              <a:t> </a:t>
            </a:r>
            <a:r>
              <a:rPr lang="en-US" sz="2400" b="1" dirty="0">
                <a:solidFill>
                  <a:prstClr val="black"/>
                </a:solidFill>
                <a:effectLst>
                  <a:glow rad="127000">
                    <a:srgbClr val="00FF00"/>
                  </a:glow>
                </a:effectLst>
                <a:latin typeface="Georgia" panose="02040502050405020303" pitchFamily="18" charset="0"/>
              </a:rPr>
              <a:t>were reaping   </a:t>
            </a:r>
            <a:br>
              <a:rPr lang="en-US" sz="2400" b="1" dirty="0">
                <a:solidFill>
                  <a:prstClr val="black"/>
                </a:solidFill>
                <a:effectLst>
                  <a:glow rad="127000">
                    <a:srgbClr val="00FF00"/>
                  </a:glow>
                </a:effectLst>
                <a:latin typeface="Georgia" panose="02040502050405020303" pitchFamily="18" charset="0"/>
              </a:rPr>
            </a:br>
            <a:r>
              <a:rPr lang="en-US" sz="2400" b="1" dirty="0">
                <a:solidFill>
                  <a:prstClr val="black"/>
                </a:solidFill>
                <a:effectLst>
                  <a:glow rad="127000">
                    <a:srgbClr val="00FF00"/>
                  </a:glow>
                </a:effectLst>
                <a:latin typeface="Georgia" panose="02040502050405020303" pitchFamily="18" charset="0"/>
              </a:rPr>
              <a:t>   their wheat harvest</a:t>
            </a:r>
            <a:r>
              <a:rPr lang="en-US" sz="2400" dirty="0">
                <a:solidFill>
                  <a:prstClr val="black"/>
                </a:solidFill>
                <a:latin typeface="Georgia" panose="02040502050405020303" pitchFamily="18" charset="0"/>
              </a:rPr>
              <a:t> in the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valley. And they lifted their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eyes and saw the ark, and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rejoiced to see it. </a:t>
            </a:r>
          </a:p>
          <a:p>
            <a:r>
              <a:rPr lang="en-US" sz="2400" dirty="0">
                <a:solidFill>
                  <a:srgbClr val="008080"/>
                </a:solidFill>
                <a:latin typeface="Georgia" panose="02040502050405020303" pitchFamily="18" charset="0"/>
              </a:rPr>
              <a:t>1Sa 6:14</a:t>
            </a:r>
            <a:r>
              <a:rPr lang="en-US" sz="2400" dirty="0">
                <a:solidFill>
                  <a:prstClr val="black"/>
                </a:solidFill>
                <a:latin typeface="Georgia" panose="02040502050405020303" pitchFamily="18" charset="0"/>
              </a:rPr>
              <a:t>  And the wagon came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into the field of Yehoshua of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Bĕyth</a:t>
            </a:r>
            <a:r>
              <a:rPr lang="en-US" sz="2400" dirty="0">
                <a:solidFill>
                  <a:prstClr val="black"/>
                </a:solidFill>
                <a:latin typeface="Georgia" panose="02040502050405020303" pitchFamily="18" charset="0"/>
              </a:rPr>
              <a:t> </a:t>
            </a:r>
            <a:r>
              <a:rPr lang="en-US" sz="2400" dirty="0" err="1">
                <a:solidFill>
                  <a:prstClr val="black"/>
                </a:solidFill>
                <a:latin typeface="Georgia" panose="02040502050405020303" pitchFamily="18" charset="0"/>
              </a:rPr>
              <a:t>Shemesh</a:t>
            </a:r>
            <a:r>
              <a:rPr lang="en-US" sz="2400" dirty="0">
                <a:solidFill>
                  <a:prstClr val="black"/>
                </a:solidFill>
                <a:latin typeface="Georgia" panose="02040502050405020303" pitchFamily="18" charset="0"/>
              </a:rPr>
              <a:t> and stood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there, and there was a great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stone. So they split the wood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of the wagon and offered the </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cows as a burnt offering to</a:t>
            </a:r>
            <a:br>
              <a:rPr lang="en-US" sz="2400" dirty="0">
                <a:solidFill>
                  <a:prstClr val="black"/>
                </a:solidFill>
                <a:latin typeface="Georgia" panose="02040502050405020303" pitchFamily="18" charset="0"/>
              </a:rPr>
            </a:br>
            <a:r>
              <a:rPr lang="en-US" sz="2400" dirty="0">
                <a:solidFill>
                  <a:prstClr val="black"/>
                </a:solidFill>
                <a:latin typeface="Georgia" panose="02040502050405020303" pitchFamily="18" charset="0"/>
              </a:rPr>
              <a:t>   </a:t>
            </a:r>
            <a:r>
              <a:rPr lang="he-IL" sz="2400" dirty="0">
                <a:solidFill>
                  <a:srgbClr val="0000FF"/>
                </a:solidFill>
                <a:latin typeface="Arial" panose="020B0604020202020204" pitchFamily="34" charset="0"/>
              </a:rPr>
              <a:t>יהוה</a:t>
            </a:r>
            <a:r>
              <a:rPr lang="en-US" sz="2400" dirty="0">
                <a:solidFill>
                  <a:srgbClr val="0000FF"/>
                </a:solidFill>
                <a:latin typeface="Georgia" panose="02040502050405020303" pitchFamily="18" charset="0"/>
              </a:rPr>
              <a:t>.</a:t>
            </a:r>
            <a:r>
              <a:rPr lang="en-US" sz="2400" dirty="0">
                <a:solidFill>
                  <a:prstClr val="black"/>
                </a:solidFill>
                <a:latin typeface="Georgia" panose="02040502050405020303" pitchFamily="18" charset="0"/>
              </a:rPr>
              <a:t> </a:t>
            </a:r>
          </a:p>
        </p:txBody>
      </p:sp>
      <p:pic>
        <p:nvPicPr>
          <p:cNvPr id="9" name="Picture 2" descr="C:\Users\Rae\Desktop\ark returns wheat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91100" y="1374932"/>
            <a:ext cx="6915150" cy="47344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69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lumMod val="85000"/>
              </a:schemeClr>
            </a:gs>
            <a:gs pos="36000">
              <a:schemeClr val="tx1">
                <a:lumMod val="65000"/>
              </a:schemeClr>
            </a:gs>
            <a:gs pos="70000">
              <a:schemeClr val="bg2">
                <a:lumMod val="50000"/>
                <a:lumOff val="50000"/>
              </a:schemeClr>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484178" y="382305"/>
            <a:ext cx="5129314" cy="5481782"/>
          </a:xfrm>
          <a:prstGeom prst="rect">
            <a:avLst/>
          </a:prstGeom>
          <a:ln w="762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i="1" dirty="0">
                <a:solidFill>
                  <a:schemeClr val="bg1"/>
                </a:solidFill>
              </a:rPr>
              <a:t>Note carefully</a:t>
            </a:r>
            <a:r>
              <a:rPr lang="en-US" sz="2400" dirty="0">
                <a:solidFill>
                  <a:schemeClr val="bg1"/>
                </a:solidFill>
              </a:rPr>
              <a:t>: when the bovine pulling the </a:t>
            </a:r>
            <a:r>
              <a:rPr lang="en-US" sz="2400" dirty="0">
                <a:solidFill>
                  <a:srgbClr val="0000FF"/>
                </a:solidFill>
              </a:rPr>
              <a:t>Ark</a:t>
            </a:r>
            <a:r>
              <a:rPr lang="en-US" sz="2400" dirty="0">
                <a:solidFill>
                  <a:schemeClr val="bg1"/>
                </a:solidFill>
              </a:rPr>
              <a:t> of the </a:t>
            </a:r>
            <a:r>
              <a:rPr lang="en-US" sz="2400" dirty="0">
                <a:solidFill>
                  <a:srgbClr val="0000FF"/>
                </a:solidFill>
              </a:rPr>
              <a:t>Covenant</a:t>
            </a:r>
            <a:r>
              <a:rPr lang="en-US" sz="2400" dirty="0">
                <a:solidFill>
                  <a:schemeClr val="bg1"/>
                </a:solidFill>
              </a:rPr>
              <a:t> arrived in </a:t>
            </a:r>
            <a:r>
              <a:rPr lang="en-US" sz="2400" dirty="0" err="1">
                <a:solidFill>
                  <a:schemeClr val="bg1"/>
                </a:solidFill>
              </a:rPr>
              <a:t>Yisra’el</a:t>
            </a:r>
            <a:r>
              <a:rPr lang="en-US" sz="2400" dirty="0">
                <a:solidFill>
                  <a:schemeClr val="bg1"/>
                </a:solidFill>
              </a:rPr>
              <a:t> the people were </a:t>
            </a:r>
            <a:r>
              <a:rPr lang="en-US" sz="2400" b="1" u="sng" dirty="0">
                <a:ln>
                  <a:solidFill>
                    <a:sysClr val="windowText" lastClr="000000"/>
                  </a:solidFill>
                </a:ln>
                <a:solidFill>
                  <a:schemeClr val="accent4">
                    <a:lumMod val="75000"/>
                  </a:schemeClr>
                </a:solidFill>
              </a:rPr>
              <a:t>HARVESTING THEIR WHEAT</a:t>
            </a:r>
            <a:r>
              <a:rPr lang="en-US" sz="2400" b="1" dirty="0">
                <a:ln>
                  <a:solidFill>
                    <a:sysClr val="windowText" lastClr="000000"/>
                  </a:solidFill>
                </a:ln>
                <a:solidFill>
                  <a:schemeClr val="accent4">
                    <a:lumMod val="75000"/>
                  </a:schemeClr>
                </a:solidFill>
              </a:rPr>
              <a:t>!</a:t>
            </a:r>
            <a:br>
              <a:rPr lang="en-US" sz="2400" b="1" dirty="0">
                <a:ln>
                  <a:solidFill>
                    <a:sysClr val="windowText" lastClr="000000"/>
                  </a:solidFill>
                </a:ln>
                <a:solidFill>
                  <a:schemeClr val="accent4">
                    <a:lumMod val="75000"/>
                  </a:schemeClr>
                </a:solidFill>
              </a:rPr>
            </a:br>
            <a:r>
              <a:rPr lang="en-US" sz="2400" b="1" dirty="0">
                <a:ln>
                  <a:solidFill>
                    <a:sysClr val="windowText" lastClr="000000"/>
                  </a:solidFill>
                </a:ln>
                <a:solidFill>
                  <a:schemeClr val="accent4">
                    <a:lumMod val="75000"/>
                  </a:schemeClr>
                </a:solidFill>
              </a:rPr>
              <a:t/>
            </a:r>
            <a:br>
              <a:rPr lang="en-US" sz="2400" b="1" dirty="0">
                <a:ln>
                  <a:solidFill>
                    <a:sysClr val="windowText" lastClr="000000"/>
                  </a:solidFill>
                </a:ln>
                <a:solidFill>
                  <a:schemeClr val="accent4">
                    <a:lumMod val="75000"/>
                  </a:schemeClr>
                </a:solidFill>
              </a:rPr>
            </a:br>
            <a:r>
              <a:rPr lang="en-US" sz="2400" dirty="0">
                <a:solidFill>
                  <a:sysClr val="windowText" lastClr="000000"/>
                </a:solidFill>
              </a:rPr>
              <a:t>How long was the Ark of the Covenant in the hands of the Philistines? </a:t>
            </a:r>
          </a:p>
          <a:p>
            <a:pPr lvl="0" algn="ctr"/>
            <a:r>
              <a:rPr lang="en-US" sz="2800" dirty="0">
                <a:solidFill>
                  <a:srgbClr val="FF6600"/>
                </a:solidFill>
                <a:latin typeface="Georgia" panose="02040502050405020303" pitchFamily="18" charset="0"/>
              </a:rPr>
              <a:t>1Sa 6:1  </a:t>
            </a:r>
            <a:r>
              <a:rPr lang="en-US" sz="2800" dirty="0">
                <a:solidFill>
                  <a:prstClr val="black"/>
                </a:solidFill>
                <a:latin typeface="Georgia" panose="02040502050405020303" pitchFamily="18" charset="0"/>
              </a:rPr>
              <a:t>And the ark of </a:t>
            </a:r>
            <a:r>
              <a:rPr lang="he-IL" sz="2800" dirty="0">
                <a:solidFill>
                  <a:srgbClr val="0000FF"/>
                </a:solidFill>
                <a:latin typeface="Arial" panose="020B0604020202020204" pitchFamily="34" charset="0"/>
              </a:rPr>
              <a:t>יהוה</a:t>
            </a:r>
            <a:r>
              <a:rPr lang="en-US" sz="2800" dirty="0">
                <a:solidFill>
                  <a:prstClr val="black"/>
                </a:solidFill>
                <a:latin typeface="Georgia" panose="02040502050405020303" pitchFamily="18" charset="0"/>
              </a:rPr>
              <a:t> [</a:t>
            </a:r>
            <a:r>
              <a:rPr lang="en-US" sz="2800" dirty="0">
                <a:solidFill>
                  <a:srgbClr val="0000FF"/>
                </a:solidFill>
                <a:latin typeface="Georgia" panose="02040502050405020303" pitchFamily="18" charset="0"/>
              </a:rPr>
              <a:t>Yahuah</a:t>
            </a:r>
            <a:r>
              <a:rPr lang="en-US" sz="2800" dirty="0">
                <a:solidFill>
                  <a:prstClr val="black"/>
                </a:solidFill>
                <a:latin typeface="Georgia" panose="02040502050405020303" pitchFamily="18" charset="0"/>
              </a:rPr>
              <a:t>] was </a:t>
            </a:r>
            <a:br>
              <a:rPr lang="en-US" sz="2800" dirty="0">
                <a:solidFill>
                  <a:prstClr val="black"/>
                </a:solidFill>
                <a:latin typeface="Georgia" panose="02040502050405020303" pitchFamily="18" charset="0"/>
              </a:rPr>
            </a:br>
            <a:r>
              <a:rPr lang="en-US" sz="2800" dirty="0">
                <a:solidFill>
                  <a:prstClr val="black"/>
                </a:solidFill>
                <a:latin typeface="Georgia" panose="02040502050405020303" pitchFamily="18" charset="0"/>
              </a:rPr>
              <a:t>   in the field of the Philistines for   </a:t>
            </a:r>
            <a:r>
              <a:rPr lang="en-US" sz="2800" b="1" dirty="0">
                <a:solidFill>
                  <a:prstClr val="black"/>
                </a:solidFill>
                <a:effectLst>
                  <a:glow rad="127000">
                    <a:srgbClr val="ED515C">
                      <a:lumMod val="60000"/>
                      <a:lumOff val="40000"/>
                    </a:srgbClr>
                  </a:glow>
                </a:effectLst>
                <a:latin typeface="Georgia" panose="02040502050405020303" pitchFamily="18" charset="0"/>
              </a:rPr>
              <a:t>seven months</a:t>
            </a:r>
            <a:r>
              <a:rPr lang="en-US" sz="2800" dirty="0">
                <a:solidFill>
                  <a:prstClr val="black"/>
                </a:solidFill>
                <a:latin typeface="Georgia" panose="02040502050405020303" pitchFamily="18" charset="0"/>
              </a:rPr>
              <a:t>. </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accent1">
                    <a:lumMod val="40000"/>
                    <a:lumOff val="60000"/>
                  </a:schemeClr>
                </a:solidFill>
              </a:rPr>
              <a:pPr/>
              <a:t>75</a:t>
            </a:fld>
            <a:endParaRPr lang="en-US" sz="1400" dirty="0">
              <a:solidFill>
                <a:schemeClr val="accent1">
                  <a:lumMod val="40000"/>
                  <a:lumOff val="60000"/>
                </a:schemeClr>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6380480" y="382305"/>
            <a:ext cx="5268292" cy="1204803"/>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Was it not </a:t>
            </a:r>
            <a:r>
              <a:rPr lang="en-CA" sz="2800" b="1" u="sng" dirty="0">
                <a:solidFill>
                  <a:srgbClr val="002060"/>
                </a:solidFill>
              </a:rPr>
              <a:t>war</a:t>
            </a:r>
            <a:r>
              <a:rPr lang="en-CA" sz="2800" b="1" dirty="0">
                <a:solidFill>
                  <a:srgbClr val="002060"/>
                </a:solidFill>
              </a:rPr>
              <a:t> that began </a:t>
            </a:r>
            <a:br>
              <a:rPr lang="en-CA" sz="2800" b="1" dirty="0">
                <a:solidFill>
                  <a:srgbClr val="002060"/>
                </a:solidFill>
              </a:rPr>
            </a:br>
            <a:r>
              <a:rPr lang="en-CA" sz="2800" b="1" dirty="0">
                <a:solidFill>
                  <a:srgbClr val="002060"/>
                </a:solidFill>
              </a:rPr>
              <a:t>this troublesome time?</a:t>
            </a:r>
          </a:p>
        </p:txBody>
      </p:sp>
      <p:pic>
        <p:nvPicPr>
          <p:cNvPr id="6" name="Picture 3" descr="C:\Users\Rae\Desktop\ark returns wheat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8509" y="1894042"/>
            <a:ext cx="4986633" cy="39700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7D97A9F0-C05F-40F9-87CB-18563C530C83}"/>
              </a:ext>
            </a:extLst>
          </p:cNvPr>
          <p:cNvSpPr/>
          <p:nvPr/>
        </p:nvSpPr>
        <p:spPr>
          <a:xfrm>
            <a:off x="1998049" y="4999383"/>
            <a:ext cx="2842591" cy="556591"/>
          </a:xfrm>
          <a:prstGeom prst="roundRect">
            <a:avLst/>
          </a:prstGeom>
          <a:noFill/>
          <a:ln w="57150">
            <a:solidFill>
              <a:srgbClr val="99663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xmlns="" id="{0B408F4C-39D6-4AA6-AF3F-8558DFECFF20}"/>
              </a:ext>
            </a:extLst>
          </p:cNvPr>
          <p:cNvSpPr/>
          <p:nvPr/>
        </p:nvSpPr>
        <p:spPr>
          <a:xfrm>
            <a:off x="228600" y="6092687"/>
            <a:ext cx="11569148" cy="601065"/>
          </a:xfrm>
          <a:prstGeom prst="roundRect">
            <a:avLst>
              <a:gd name="adj" fmla="val 32780"/>
            </a:avLst>
          </a:prstGeom>
          <a:solidFill>
            <a:schemeClr val="accent1">
              <a:lumMod val="50000"/>
            </a:schemeClr>
          </a:solid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a:solidFill>
                  <a:srgbClr val="FFFF00"/>
                </a:solidFill>
              </a:rPr>
              <a:t>Can we see this 7</a:t>
            </a:r>
            <a:r>
              <a:rPr lang="en-CA" sz="2400" b="1" baseline="30000" dirty="0">
                <a:solidFill>
                  <a:srgbClr val="FFFF00"/>
                </a:solidFill>
              </a:rPr>
              <a:t>th</a:t>
            </a:r>
            <a:r>
              <a:rPr lang="en-CA" sz="2400" b="1" dirty="0">
                <a:solidFill>
                  <a:srgbClr val="FFFF00"/>
                </a:solidFill>
              </a:rPr>
              <a:t> month harvest </a:t>
            </a:r>
            <a:r>
              <a:rPr lang="en-CA" sz="2400" b="1" u="sng" dirty="0">
                <a:solidFill>
                  <a:srgbClr val="00FF00"/>
                </a:solidFill>
              </a:rPr>
              <a:t>decimates</a:t>
            </a:r>
            <a:r>
              <a:rPr lang="en-CA" sz="2400" b="1" dirty="0">
                <a:solidFill>
                  <a:srgbClr val="FFFF00"/>
                </a:solidFill>
              </a:rPr>
              <a:t> the 99 cycle Omer count? </a:t>
            </a:r>
            <a:r>
              <a:rPr lang="en-CA" sz="2400" b="1" dirty="0">
                <a:solidFill>
                  <a:srgbClr val="FFFF00"/>
                </a:solidFill>
                <a:sym typeface="Wingdings" panose="05000000000000000000" pitchFamily="2" charset="2"/>
              </a:rPr>
              <a:t></a:t>
            </a:r>
            <a:endParaRPr lang="en-CA" sz="2400" b="1" dirty="0">
              <a:solidFill>
                <a:srgbClr val="FFFF00"/>
              </a:solidFill>
            </a:endParaRPr>
          </a:p>
        </p:txBody>
      </p:sp>
    </p:spTree>
    <p:extLst>
      <p:ext uri="{BB962C8B-B14F-4D97-AF65-F5344CB8AC3E}">
        <p14:creationId xmlns:p14="http://schemas.microsoft.com/office/powerpoint/2010/main" val="358874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par>
                          <p:cTn id="8" fill="hold">
                            <p:stCondLst>
                              <p:cond delay="2750"/>
                            </p:stCondLst>
                            <p:childTnLst>
                              <p:par>
                                <p:cTn id="9" presetID="21" presetClass="entr" presetSubtype="1" repeatCount="3000" fill="hold" grpId="0" nodeType="afterEffect">
                                  <p:stCondLst>
                                    <p:cond delay="900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lumMod val="85000"/>
              </a:schemeClr>
            </a:gs>
            <a:gs pos="36000">
              <a:schemeClr val="tx1">
                <a:lumMod val="65000"/>
              </a:schemeClr>
            </a:gs>
            <a:gs pos="70000">
              <a:schemeClr val="bg2">
                <a:lumMod val="50000"/>
                <a:lumOff val="50000"/>
              </a:schemeClr>
            </a:gs>
            <a:gs pos="100000">
              <a:schemeClr val="tx2">
                <a:lumMod val="75000"/>
              </a:schemeClr>
            </a:gs>
          </a:gsLst>
          <a:lin ang="162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383286" y="431800"/>
            <a:ext cx="5129314" cy="5994400"/>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u="sng" dirty="0">
                <a:solidFill>
                  <a:prstClr val="black"/>
                </a:solidFill>
              </a:rPr>
              <a:t>When did armies</a:t>
            </a:r>
            <a:r>
              <a:rPr lang="en-US" sz="2400" dirty="0">
                <a:solidFill>
                  <a:prstClr val="black"/>
                </a:solidFill>
              </a:rPr>
              <a:t> g</a:t>
            </a:r>
            <a:r>
              <a:rPr lang="en-US" sz="2400" u="sng" dirty="0">
                <a:solidFill>
                  <a:prstClr val="black"/>
                </a:solidFill>
              </a:rPr>
              <a:t>o out to war</a:t>
            </a:r>
            <a:r>
              <a:rPr lang="en-US" sz="2400" dirty="0">
                <a:solidFill>
                  <a:prstClr val="black"/>
                </a:solidFill>
              </a:rPr>
              <a:t>?</a:t>
            </a:r>
          </a:p>
          <a:p>
            <a:pPr algn="ctr"/>
            <a:r>
              <a:rPr lang="en-CA" sz="2800" dirty="0">
                <a:solidFill>
                  <a:srgbClr val="0000FF"/>
                </a:solidFill>
              </a:rPr>
              <a:t> </a:t>
            </a:r>
            <a:r>
              <a:rPr lang="en-US" sz="2800" dirty="0">
                <a:solidFill>
                  <a:srgbClr val="006699"/>
                </a:solidFill>
                <a:latin typeface="Georgia" panose="02040502050405020303" pitchFamily="18" charset="0"/>
              </a:rPr>
              <a:t>2 Ch 24:23	</a:t>
            </a:r>
            <a:r>
              <a:rPr lang="en-US" sz="2800" dirty="0">
                <a:solidFill>
                  <a:prstClr val="black"/>
                </a:solidFill>
                <a:latin typeface="Georgia" panose="02040502050405020303" pitchFamily="18" charset="0"/>
              </a:rPr>
              <a:t> </a:t>
            </a:r>
            <a:r>
              <a:rPr lang="en-US" sz="2800" dirty="0">
                <a:solidFill>
                  <a:srgbClr val="BF07C3"/>
                </a:solidFill>
                <a:latin typeface="Georgia" panose="02040502050405020303" pitchFamily="18" charset="0"/>
              </a:rPr>
              <a:t>And it came to be,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at the</a:t>
            </a:r>
            <a:r>
              <a:rPr lang="en-US" sz="2800" dirty="0">
                <a:solidFill>
                  <a:schemeClr val="accent3">
                    <a:lumMod val="75000"/>
                  </a:schemeClr>
                </a:solidFill>
                <a:latin typeface="Georgia" panose="02040502050405020303" pitchFamily="18" charset="0"/>
              </a:rPr>
              <a:t> </a:t>
            </a:r>
            <a:r>
              <a:rPr lang="en-US" sz="2800" b="1" i="1" dirty="0">
                <a:solidFill>
                  <a:schemeClr val="bg1"/>
                </a:solidFill>
                <a:effectLst>
                  <a:glow rad="127000">
                    <a:srgbClr val="FF9933"/>
                  </a:glow>
                </a:effectLst>
                <a:latin typeface="Georgia" panose="02040502050405020303" pitchFamily="18" charset="0"/>
              </a:rPr>
              <a:t>turn of the year</a:t>
            </a:r>
            <a:r>
              <a:rPr lang="en-US" sz="2800" i="1" dirty="0">
                <a:solidFill>
                  <a:schemeClr val="accent4">
                    <a:lumMod val="75000"/>
                  </a:schemeClr>
                </a:solidFill>
                <a:latin typeface="Georgia" panose="02040502050405020303" pitchFamily="18" charset="0"/>
              </a:rPr>
              <a:t/>
            </a:r>
            <a:br>
              <a:rPr lang="en-US" sz="2800" i="1" dirty="0">
                <a:solidFill>
                  <a:schemeClr val="accent4">
                    <a:lumMod val="75000"/>
                  </a:schemeClr>
                </a:solidFill>
                <a:latin typeface="Georgia" panose="02040502050405020303" pitchFamily="18" charset="0"/>
              </a:rPr>
            </a:br>
            <a:r>
              <a:rPr lang="en-US" sz="2800" i="1" dirty="0">
                <a:solidFill>
                  <a:schemeClr val="accent4">
                    <a:lumMod val="75000"/>
                  </a:schemeClr>
                </a:solidFill>
                <a:latin typeface="Georgia" panose="02040502050405020303" pitchFamily="18" charset="0"/>
              </a:rPr>
              <a:t>   </a:t>
            </a:r>
            <a:r>
              <a:rPr lang="en-US" sz="2800" dirty="0">
                <a:solidFill>
                  <a:srgbClr val="0000FF"/>
                </a:solidFill>
                <a:latin typeface="Comic Sans MS" panose="030F0702030302020204" pitchFamily="66" charset="0"/>
                <a:ea typeface="Calibri" panose="020F0502020204030204" pitchFamily="34" charset="0"/>
                <a:cs typeface="Georgia" panose="02040502050405020303" pitchFamily="18" charset="0"/>
              </a:rPr>
              <a:t>[</a:t>
            </a:r>
            <a:r>
              <a:rPr lang="en-US" sz="28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ה</a:t>
            </a:r>
            <a:r>
              <a:rPr lang="en-US" sz="600" b="1" baseline="300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פ</a:t>
            </a:r>
            <a:r>
              <a:rPr lang="en-US" sz="600" b="1" baseline="-250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sz="600" b="1" baseline="-250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ק</a:t>
            </a:r>
            <a:r>
              <a:rPr lang="en-US" sz="200" b="1" baseline="-250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ת</a:t>
            </a:r>
            <a:r>
              <a:rPr lang="en-US" sz="2800" dirty="0">
                <a:noFill/>
                <a:latin typeface="Calibri" panose="020F0502020204030204" pitchFamily="34" charset="0"/>
                <a:ea typeface="Calibri" panose="020F0502020204030204" pitchFamily="34" charset="0"/>
                <a:cs typeface="Times New Roman" panose="02020603050405020304" pitchFamily="18" charset="0"/>
              </a:rPr>
              <a:t>.</a:t>
            </a: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tequfah</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a:t>
            </a:r>
            <a:r>
              <a:rPr lang="en-US" sz="2800" dirty="0">
                <a:solidFill>
                  <a:srgbClr val="0000FF"/>
                </a:solidFill>
                <a:latin typeface="Georgia" panose="02040502050405020303" pitchFamily="18" charset="0"/>
              </a:rPr>
              <a:t>,</a:t>
            </a:r>
            <a:r>
              <a:rPr lang="en-US" sz="2800" dirty="0">
                <a:solidFill>
                  <a:schemeClr val="accent3">
                    <a:lumMod val="75000"/>
                  </a:schemeClr>
                </a:solidFill>
                <a:latin typeface="Georgia" panose="02040502050405020303" pitchFamily="18" charset="0"/>
              </a:rPr>
              <a:t> </a:t>
            </a:r>
            <a:r>
              <a:rPr lang="en-US" sz="2800" dirty="0">
                <a:solidFill>
                  <a:srgbClr val="BF07C3"/>
                </a:solidFill>
                <a:latin typeface="Georgia" panose="02040502050405020303" pitchFamily="18" charset="0"/>
              </a:rPr>
              <a:t>that the</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army of Aram came up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against him. And they came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into Yehu</a:t>
            </a:r>
            <a:r>
              <a:rPr lang="en-US" sz="2800" dirty="0">
                <a:solidFill>
                  <a:srgbClr val="BF07C3"/>
                </a:solidFill>
                <a:latin typeface="TITUS Cyberbit Basic" panose="02020603050405020304" pitchFamily="18" charset="0"/>
              </a:rPr>
              <a:t>ḏ</a:t>
            </a:r>
            <a:r>
              <a:rPr lang="en-US" sz="2800" dirty="0">
                <a:solidFill>
                  <a:srgbClr val="BF07C3"/>
                </a:solidFill>
                <a:latin typeface="Georgia" panose="02040502050405020303" pitchFamily="18" charset="0"/>
              </a:rPr>
              <a:t>ah and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Yerushalayim, and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destroyed all the rulers of the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people from among the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people, and sent all their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spoil to the sovereign of </a:t>
            </a:r>
            <a:br>
              <a:rPr lang="en-US" sz="2800" dirty="0">
                <a:solidFill>
                  <a:srgbClr val="BF07C3"/>
                </a:solidFill>
                <a:latin typeface="Georgia" panose="02040502050405020303" pitchFamily="18" charset="0"/>
              </a:rPr>
            </a:br>
            <a:r>
              <a:rPr lang="en-US" sz="2800" dirty="0">
                <a:solidFill>
                  <a:srgbClr val="BF07C3"/>
                </a:solidFill>
                <a:latin typeface="Georgia" panose="02040502050405020303" pitchFamily="18" charset="0"/>
              </a:rPr>
              <a:t>   </a:t>
            </a:r>
            <a:r>
              <a:rPr lang="en-US" sz="2800" dirty="0" err="1">
                <a:solidFill>
                  <a:srgbClr val="BF07C3"/>
                </a:solidFill>
                <a:latin typeface="Georgia" panose="02040502050405020303" pitchFamily="18" charset="0"/>
              </a:rPr>
              <a:t>Darmeseq</a:t>
            </a:r>
            <a:r>
              <a:rPr lang="en-US" sz="2800" dirty="0">
                <a:solidFill>
                  <a:srgbClr val="BF07C3"/>
                </a:solidFill>
                <a:latin typeface="Georgia" panose="02040502050405020303" pitchFamily="18" charset="0"/>
              </a:rPr>
              <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accent1">
                    <a:lumMod val="40000"/>
                    <a:lumOff val="60000"/>
                  </a:schemeClr>
                </a:solidFill>
              </a:rPr>
              <a:pPr/>
              <a:t>76</a:t>
            </a:fld>
            <a:endParaRPr lang="en-US" sz="1400" dirty="0">
              <a:solidFill>
                <a:schemeClr val="accent1">
                  <a:lumMod val="40000"/>
                  <a:lumOff val="60000"/>
                </a:schemeClr>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6984074" y="240496"/>
            <a:ext cx="3843522" cy="590043"/>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rgbClr val="002060"/>
                </a:solidFill>
              </a:rPr>
              <a:t>The Time For War</a:t>
            </a:r>
          </a:p>
        </p:txBody>
      </p:sp>
      <p:sp>
        <p:nvSpPr>
          <p:cNvPr id="5" name="Rectangle 4">
            <a:extLst>
              <a:ext uri="{FF2B5EF4-FFF2-40B4-BE49-F238E27FC236}">
                <a16:creationId xmlns:a16="http://schemas.microsoft.com/office/drawing/2014/main" xmlns="" id="{DAFEB77E-7F28-4487-8161-14ED3C349965}"/>
              </a:ext>
            </a:extLst>
          </p:cNvPr>
          <p:cNvSpPr/>
          <p:nvPr/>
        </p:nvSpPr>
        <p:spPr>
          <a:xfrm>
            <a:off x="5832372" y="943112"/>
            <a:ext cx="6156446" cy="3710348"/>
          </a:xfrm>
          <a:prstGeom prst="rect">
            <a:avLst/>
          </a:prstGeom>
          <a:solidFill>
            <a:schemeClr val="accent6">
              <a:lumMod val="20000"/>
              <a:lumOff val="80000"/>
            </a:schemeClr>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360363" lvl="0" indent="-360363" algn="ctr">
              <a:buClr>
                <a:prstClr val="white"/>
              </a:buClr>
              <a:buSzPct val="100000"/>
            </a:pPr>
            <a:r>
              <a:rPr lang="en-US" sz="2800" dirty="0">
                <a:solidFill>
                  <a:srgbClr val="006699"/>
                </a:solidFill>
                <a:latin typeface="Georgia" panose="02040502050405020303" pitchFamily="18" charset="0"/>
              </a:rPr>
              <a:t>2 </a:t>
            </a:r>
            <a:r>
              <a:rPr lang="en-US" sz="2800" dirty="0" smtClean="0">
                <a:solidFill>
                  <a:srgbClr val="006699"/>
                </a:solidFill>
                <a:latin typeface="Georgia" panose="02040502050405020303" pitchFamily="18" charset="0"/>
              </a:rPr>
              <a:t>Sam </a:t>
            </a:r>
            <a:r>
              <a:rPr lang="en-US" sz="2800" dirty="0">
                <a:solidFill>
                  <a:srgbClr val="006699"/>
                </a:solidFill>
                <a:latin typeface="Georgia" panose="02040502050405020303" pitchFamily="18" charset="0"/>
              </a:rPr>
              <a:t>11:1  </a:t>
            </a:r>
            <a:r>
              <a:rPr lang="en-US" sz="2800" dirty="0">
                <a:solidFill>
                  <a:prstClr val="black"/>
                </a:solidFill>
                <a:latin typeface="Georgia" panose="02040502050405020303" pitchFamily="18" charset="0"/>
              </a:rPr>
              <a:t>And it came to be </a:t>
            </a:r>
            <a:r>
              <a:rPr lang="en-US" sz="2800" b="1" dirty="0">
                <a:solidFill>
                  <a:prstClr val="black"/>
                </a:solidFill>
                <a:effectLst>
                  <a:glow rad="127000">
                    <a:srgbClr val="FF9933"/>
                  </a:glow>
                </a:effectLst>
                <a:latin typeface="Georgia" panose="02040502050405020303" pitchFamily="18" charset="0"/>
              </a:rPr>
              <a:t>at the </a:t>
            </a:r>
            <a:r>
              <a:rPr lang="en-US" sz="2800" b="1" i="1" dirty="0">
                <a:solidFill>
                  <a:prstClr val="black"/>
                </a:solidFill>
                <a:effectLst>
                  <a:glow rad="127000">
                    <a:srgbClr val="FF9933"/>
                  </a:glow>
                </a:effectLst>
                <a:latin typeface="Georgia" panose="02040502050405020303" pitchFamily="18" charset="0"/>
              </a:rPr>
              <a:t>turn of the year</a:t>
            </a:r>
            <a:r>
              <a:rPr lang="en-US" sz="2800" b="1" dirty="0">
                <a:solidFill>
                  <a:prstClr val="black"/>
                </a:solidFill>
                <a:effectLst>
                  <a:glow rad="127000">
                    <a:srgbClr val="FF9933"/>
                  </a:glow>
                </a:effectLst>
                <a:latin typeface="Georgia" panose="02040502050405020303" pitchFamily="18" charset="0"/>
              </a:rPr>
              <a:t>,</a:t>
            </a:r>
            <a:r>
              <a:rPr lang="en-US" sz="2800" dirty="0">
                <a:solidFill>
                  <a:prstClr val="black"/>
                </a:solidFill>
                <a:effectLst>
                  <a:glow rad="127000">
                    <a:schemeClr val="accent3">
                      <a:lumMod val="75000"/>
                    </a:schemeClr>
                  </a:glow>
                </a:effectLst>
                <a:latin typeface="Georgia" panose="02040502050405020303" pitchFamily="18" charset="0"/>
              </a:rPr>
              <a:t> at the time sovereigns go out </a:t>
            </a:r>
            <a:r>
              <a:rPr lang="en-US" sz="2800" i="1" dirty="0">
                <a:solidFill>
                  <a:prstClr val="black"/>
                </a:solidFill>
                <a:effectLst>
                  <a:glow rad="127000">
                    <a:schemeClr val="accent3">
                      <a:lumMod val="75000"/>
                    </a:schemeClr>
                  </a:glow>
                </a:effectLst>
                <a:latin typeface="Georgia" panose="02040502050405020303" pitchFamily="18" charset="0"/>
              </a:rPr>
              <a:t>to battle</a:t>
            </a:r>
            <a:r>
              <a:rPr lang="en-US" sz="2800" dirty="0">
                <a:solidFill>
                  <a:prstClr val="black"/>
                </a:solidFill>
                <a:effectLst>
                  <a:glow rad="127000">
                    <a:schemeClr val="accent3">
                      <a:lumMod val="75000"/>
                    </a:schemeClr>
                  </a:glow>
                </a:effectLst>
                <a:latin typeface="Georgia" panose="02040502050405020303" pitchFamily="18" charset="0"/>
              </a:rPr>
              <a:t>,</a:t>
            </a:r>
            <a:r>
              <a:rPr lang="en-US" sz="2800" dirty="0">
                <a:solidFill>
                  <a:prstClr val="black"/>
                </a:solidFill>
                <a:latin typeface="Georgia" panose="02040502050405020303" pitchFamily="18" charset="0"/>
              </a:rPr>
              <a:t> that </a:t>
            </a:r>
            <a:r>
              <a:rPr lang="en-US" sz="2800" dirty="0" err="1">
                <a:solidFill>
                  <a:prstClr val="black"/>
                </a:solidFill>
                <a:latin typeface="Georgia" panose="02040502050405020303" pitchFamily="18" charset="0"/>
              </a:rPr>
              <a:t>Dawi</a:t>
            </a:r>
            <a:r>
              <a:rPr lang="en-US" sz="2800" dirty="0" err="1">
                <a:solidFill>
                  <a:prstClr val="black"/>
                </a:solidFill>
                <a:latin typeface="TITUS Cyberbit Basic" panose="02020603050405020304" pitchFamily="18" charset="0"/>
              </a:rPr>
              <a:t>d</a:t>
            </a:r>
            <a:r>
              <a:rPr lang="en-US" sz="2800" dirty="0">
                <a:solidFill>
                  <a:prstClr val="black"/>
                </a:solidFill>
                <a:latin typeface="TITUS Cyberbit Basic" panose="02020603050405020304" pitchFamily="18" charset="0"/>
              </a:rPr>
              <a:t>̱</a:t>
            </a:r>
            <a:r>
              <a:rPr lang="en-US" sz="2800" dirty="0">
                <a:solidFill>
                  <a:prstClr val="black"/>
                </a:solidFill>
                <a:latin typeface="Georgia" panose="02040502050405020303" pitchFamily="18" charset="0"/>
              </a:rPr>
              <a:t> sent </a:t>
            </a:r>
            <a:r>
              <a:rPr lang="en-US" sz="2800" dirty="0" err="1">
                <a:solidFill>
                  <a:prstClr val="black"/>
                </a:solidFill>
                <a:latin typeface="Georgia" panose="02040502050405020303" pitchFamily="18" charset="0"/>
              </a:rPr>
              <a:t>Yo’a</a:t>
            </a:r>
            <a:r>
              <a:rPr lang="en-US" sz="2800" dirty="0" err="1">
                <a:solidFill>
                  <a:prstClr val="black"/>
                </a:solidFill>
                <a:latin typeface="TITUS Cyberbit Basic" panose="02020603050405020304" pitchFamily="18" charset="0"/>
              </a:rPr>
              <a:t>b</a:t>
            </a:r>
            <a:r>
              <a:rPr lang="en-US" sz="2800" dirty="0">
                <a:solidFill>
                  <a:prstClr val="black"/>
                </a:solidFill>
                <a:latin typeface="TITUS Cyberbit Basic" panose="02020603050405020304" pitchFamily="18" charset="0"/>
              </a:rPr>
              <a:t>̱</a:t>
            </a:r>
            <a:r>
              <a:rPr lang="en-US" sz="2800" dirty="0">
                <a:solidFill>
                  <a:prstClr val="black"/>
                </a:solidFill>
                <a:latin typeface="Georgia" panose="02040502050405020303" pitchFamily="18" charset="0"/>
              </a:rPr>
              <a:t> and his servants with him, and all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and they destroyed the children of Ammon and besieged Rabbah. </a:t>
            </a:r>
            <a:r>
              <a:rPr lang="en-US" sz="2800" dirty="0" smtClean="0">
                <a:solidFill>
                  <a:prstClr val="black"/>
                </a:solidFill>
                <a:latin typeface="Georgia" panose="02040502050405020303" pitchFamily="18" charset="0"/>
              </a:rPr>
              <a:t> But </a:t>
            </a:r>
            <a:r>
              <a:rPr lang="en-US" sz="2800" dirty="0" err="1">
                <a:solidFill>
                  <a:prstClr val="black"/>
                </a:solidFill>
                <a:latin typeface="Georgia" panose="02040502050405020303" pitchFamily="18" charset="0"/>
              </a:rPr>
              <a:t>Dawi</a:t>
            </a:r>
            <a:r>
              <a:rPr lang="en-US" sz="2800" dirty="0" err="1">
                <a:solidFill>
                  <a:prstClr val="black"/>
                </a:solidFill>
                <a:latin typeface="TITUS Cyberbit Basic" panose="02020603050405020304" pitchFamily="18" charset="0"/>
              </a:rPr>
              <a:t>d</a:t>
            </a:r>
            <a:r>
              <a:rPr lang="en-US" sz="2800" dirty="0">
                <a:solidFill>
                  <a:prstClr val="black"/>
                </a:solidFill>
                <a:latin typeface="TITUS Cyberbit Basic" panose="02020603050405020304" pitchFamily="18" charset="0"/>
              </a:rPr>
              <a:t>̱</a:t>
            </a:r>
            <a:r>
              <a:rPr lang="en-US" sz="2800" dirty="0">
                <a:solidFill>
                  <a:prstClr val="black"/>
                </a:solidFill>
                <a:latin typeface="Georgia" panose="02040502050405020303" pitchFamily="18" charset="0"/>
              </a:rPr>
              <a:t> remained at Yerushalayim.</a:t>
            </a:r>
            <a:endParaRPr lang="en-US" sz="2800" dirty="0">
              <a:solidFill>
                <a:srgbClr val="D8507E">
                  <a:lumMod val="75000"/>
                </a:srgbClr>
              </a:solidFill>
              <a:latin typeface="Georgia" panose="02040502050405020303" pitchFamily="18" charset="0"/>
            </a:endParaRPr>
          </a:p>
        </p:txBody>
      </p:sp>
      <p:pic>
        <p:nvPicPr>
          <p:cNvPr id="9" name="Picture 8">
            <a:extLst>
              <a:ext uri="{FF2B5EF4-FFF2-40B4-BE49-F238E27FC236}">
                <a16:creationId xmlns:a16="http://schemas.microsoft.com/office/drawing/2014/main" xmlns="" id="{65672FC8-7415-4F90-8BCA-508A74A855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48892" y="4653460"/>
            <a:ext cx="1731793" cy="2051106"/>
          </a:xfrm>
          <a:prstGeom prst="rect">
            <a:avLst/>
          </a:prstGeom>
        </p:spPr>
      </p:pic>
      <p:cxnSp>
        <p:nvCxnSpPr>
          <p:cNvPr id="11" name="Straight Connector 10">
            <a:extLst>
              <a:ext uri="{FF2B5EF4-FFF2-40B4-BE49-F238E27FC236}">
                <a16:creationId xmlns:a16="http://schemas.microsoft.com/office/drawing/2014/main" xmlns="" id="{DA824242-5F99-464D-9941-8A934027F813}"/>
              </a:ext>
            </a:extLst>
          </p:cNvPr>
          <p:cNvCxnSpPr>
            <a:cxnSpLocks/>
          </p:cNvCxnSpPr>
          <p:nvPr/>
        </p:nvCxnSpPr>
        <p:spPr>
          <a:xfrm flipH="1">
            <a:off x="6271491" y="1987924"/>
            <a:ext cx="3278909" cy="0"/>
          </a:xfrm>
          <a:prstGeom prst="line">
            <a:avLst/>
          </a:prstGeom>
          <a:ln w="57150">
            <a:solidFill>
              <a:srgbClr val="006699"/>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A3DA8E0-0E3B-43A9-8BBC-E7AB4447E349}"/>
              </a:ext>
            </a:extLst>
          </p:cNvPr>
          <p:cNvCxnSpPr>
            <a:cxnSpLocks/>
          </p:cNvCxnSpPr>
          <p:nvPr/>
        </p:nvCxnSpPr>
        <p:spPr>
          <a:xfrm>
            <a:off x="6271491" y="1987924"/>
            <a:ext cx="0" cy="3073603"/>
          </a:xfrm>
          <a:prstGeom prst="line">
            <a:avLst/>
          </a:prstGeom>
          <a:ln w="76200">
            <a:solidFill>
              <a:srgbClr val="006699"/>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6F9F0662-DCA3-42CB-8521-00909F62F34A}"/>
              </a:ext>
            </a:extLst>
          </p:cNvPr>
          <p:cNvCxnSpPr/>
          <p:nvPr/>
        </p:nvCxnSpPr>
        <p:spPr>
          <a:xfrm>
            <a:off x="6271491" y="5061527"/>
            <a:ext cx="803564" cy="0"/>
          </a:xfrm>
          <a:prstGeom prst="straightConnector1">
            <a:avLst/>
          </a:prstGeom>
          <a:ln w="76200">
            <a:solidFill>
              <a:srgbClr val="006699"/>
            </a:solidFill>
            <a:headEnd type="none" w="med" len="med"/>
            <a:tailEnd type="arrow"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96DD2083-B194-49AA-9CCF-7FCE8E5A6BFE}"/>
              </a:ext>
            </a:extLst>
          </p:cNvPr>
          <p:cNvSpPr/>
          <p:nvPr/>
        </p:nvSpPr>
        <p:spPr>
          <a:xfrm>
            <a:off x="8783780" y="4689834"/>
            <a:ext cx="3080350" cy="20919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800" b="1" u="sng" dirty="0">
                <a:ln>
                  <a:solidFill>
                    <a:sysClr val="windowText" lastClr="000000"/>
                  </a:solidFill>
                </a:ln>
                <a:solidFill>
                  <a:srgbClr val="FF00FF"/>
                </a:solidFill>
                <a:latin typeface="Comic Sans MS" panose="030F0702030302020204" pitchFamily="66" charset="0"/>
              </a:rPr>
              <a:t>Return to what</a:t>
            </a:r>
            <a:r>
              <a:rPr lang="en-CA" sz="2800" b="1" dirty="0">
                <a:ln>
                  <a:solidFill>
                    <a:sysClr val="windowText" lastClr="000000"/>
                  </a:solidFill>
                </a:ln>
                <a:solidFill>
                  <a:srgbClr val="FF00FF"/>
                </a:solidFill>
                <a:latin typeface="Comic Sans MS" panose="030F0702030302020204" pitchFamily="66" charset="0"/>
              </a:rPr>
              <a:t>? </a:t>
            </a:r>
            <a:br>
              <a:rPr lang="en-CA" sz="2800" b="1" dirty="0">
                <a:ln>
                  <a:solidFill>
                    <a:sysClr val="windowText" lastClr="000000"/>
                  </a:solidFill>
                </a:ln>
                <a:solidFill>
                  <a:srgbClr val="FF00FF"/>
                </a:solidFill>
                <a:latin typeface="Comic Sans MS" panose="030F0702030302020204" pitchFamily="66" charset="0"/>
              </a:rPr>
            </a:br>
            <a:r>
              <a:rPr lang="en-CA" sz="2800" b="1" u="sng" dirty="0">
                <a:ln>
                  <a:solidFill>
                    <a:sysClr val="windowText" lastClr="000000"/>
                  </a:solidFill>
                </a:ln>
                <a:solidFill>
                  <a:srgbClr val="FFFF00"/>
                </a:solidFill>
                <a:latin typeface="Comic Sans MS" panose="030F0702030302020204" pitchFamily="66" charset="0"/>
              </a:rPr>
              <a:t>Return</a:t>
            </a:r>
            <a:r>
              <a:rPr lang="en-CA" sz="2800" b="1" dirty="0">
                <a:ln>
                  <a:solidFill>
                    <a:sysClr val="windowText" lastClr="000000"/>
                  </a:solidFill>
                </a:ln>
                <a:solidFill>
                  <a:srgbClr val="FFFF00"/>
                </a:solidFill>
                <a:latin typeface="Comic Sans MS" panose="030F0702030302020204" pitchFamily="66" charset="0"/>
              </a:rPr>
              <a:t> to the start of the </a:t>
            </a:r>
            <a:br>
              <a:rPr lang="en-CA" sz="2800" b="1" dirty="0">
                <a:ln>
                  <a:solidFill>
                    <a:sysClr val="windowText" lastClr="000000"/>
                  </a:solidFill>
                </a:ln>
                <a:solidFill>
                  <a:srgbClr val="FFFF00"/>
                </a:solidFill>
                <a:latin typeface="Comic Sans MS" panose="030F0702030302020204" pitchFamily="66" charset="0"/>
              </a:rPr>
            </a:br>
            <a:r>
              <a:rPr lang="en-CA" sz="2800" b="1" dirty="0">
                <a:ln>
                  <a:solidFill>
                    <a:sysClr val="windowText" lastClr="000000"/>
                  </a:solidFill>
                </a:ln>
                <a:solidFill>
                  <a:srgbClr val="FFFF00"/>
                </a:solidFill>
                <a:latin typeface="Comic Sans MS" panose="030F0702030302020204" pitchFamily="66" charset="0"/>
              </a:rPr>
              <a:t>new year! </a:t>
            </a:r>
          </a:p>
        </p:txBody>
      </p:sp>
    </p:spTree>
    <p:extLst>
      <p:ext uri="{BB962C8B-B14F-4D97-AF65-F5344CB8AC3E}">
        <p14:creationId xmlns:p14="http://schemas.microsoft.com/office/powerpoint/2010/main" val="57908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6" presetClass="entr" presetSubtype="37"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par>
                          <p:cTn id="34" fill="hold">
                            <p:stCondLst>
                              <p:cond delay="1500"/>
                            </p:stCondLst>
                            <p:childTnLst>
                              <p:par>
                                <p:cTn id="35" presetID="6"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lumMod val="85000"/>
              </a:schemeClr>
            </a:gs>
            <a:gs pos="36000">
              <a:schemeClr val="tx1">
                <a:lumMod val="65000"/>
              </a:schemeClr>
            </a:gs>
            <a:gs pos="70000">
              <a:schemeClr val="bg2">
                <a:lumMod val="50000"/>
                <a:lumOff val="50000"/>
              </a:schemeClr>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340638" y="1121062"/>
            <a:ext cx="5129314" cy="5299364"/>
          </a:xfrm>
          <a:prstGeom prst="rect">
            <a:avLst/>
          </a:prstGeom>
          <a:solidFill>
            <a:srgbClr val="996633"/>
          </a:solidFill>
          <a:ln w="7620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The recorded time for war was at the beginning of the year – </a:t>
            </a:r>
            <a:r>
              <a:rPr lang="en-US" sz="2800" b="1" dirty="0">
                <a:ln>
                  <a:solidFill>
                    <a:srgbClr val="0000FF"/>
                  </a:solidFill>
                </a:ln>
                <a:solidFill>
                  <a:srgbClr val="00B050"/>
                </a:solidFill>
              </a:rPr>
              <a:t>Abib.</a:t>
            </a:r>
            <a:r>
              <a:rPr lang="en-US" sz="2800" dirty="0">
                <a:solidFill>
                  <a:schemeClr val="bg1"/>
                </a:solidFill>
              </a:rPr>
              <a:t> </a:t>
            </a:r>
            <a:br>
              <a:rPr lang="en-US" sz="2800" dirty="0">
                <a:solidFill>
                  <a:schemeClr val="bg1"/>
                </a:solidFill>
              </a:rPr>
            </a:br>
            <a:r>
              <a:rPr lang="en-US" sz="2800" dirty="0">
                <a:solidFill>
                  <a:schemeClr val="bg1"/>
                </a:solidFill>
              </a:rPr>
              <a:t>The Philistines captured the </a:t>
            </a:r>
            <a:r>
              <a:rPr lang="en-US" sz="2800" b="1" dirty="0">
                <a:solidFill>
                  <a:srgbClr val="0000FF"/>
                </a:solidFill>
              </a:rPr>
              <a:t>Ark</a:t>
            </a:r>
            <a:r>
              <a:rPr lang="en-US" sz="2800" dirty="0">
                <a:solidFill>
                  <a:schemeClr val="bg1"/>
                </a:solidFill>
              </a:rPr>
              <a:t> during a war. </a:t>
            </a:r>
          </a:p>
          <a:p>
            <a:pPr algn="ctr"/>
            <a:r>
              <a:rPr lang="en-US" sz="2800" dirty="0">
                <a:solidFill>
                  <a:schemeClr val="bg1"/>
                </a:solidFill>
              </a:rPr>
              <a:t>The </a:t>
            </a:r>
            <a:r>
              <a:rPr lang="en-US" sz="2800" b="1" dirty="0">
                <a:solidFill>
                  <a:srgbClr val="0000FF"/>
                </a:solidFill>
              </a:rPr>
              <a:t>Ark</a:t>
            </a:r>
            <a:r>
              <a:rPr lang="en-US" sz="2800" dirty="0">
                <a:solidFill>
                  <a:schemeClr val="bg1"/>
                </a:solidFill>
              </a:rPr>
              <a:t> was in the possession of the Philistines for </a:t>
            </a:r>
            <a:r>
              <a:rPr lang="en-US" sz="2800" b="1" dirty="0">
                <a:solidFill>
                  <a:schemeClr val="bg1"/>
                </a:solidFill>
                <a:effectLst>
                  <a:glow rad="127000">
                    <a:srgbClr val="00FF00"/>
                  </a:glow>
                </a:effectLst>
              </a:rPr>
              <a:t>7 months. </a:t>
            </a:r>
            <a:r>
              <a:rPr lang="en-US" sz="2800" dirty="0">
                <a:solidFill>
                  <a:schemeClr val="bg1"/>
                </a:solidFill>
              </a:rPr>
              <a:t/>
            </a:r>
            <a:br>
              <a:rPr lang="en-US" sz="2800" dirty="0">
                <a:solidFill>
                  <a:schemeClr val="bg1"/>
                </a:solidFill>
              </a:rPr>
            </a:br>
            <a:r>
              <a:rPr lang="en-US" sz="2800" dirty="0">
                <a:solidFill>
                  <a:schemeClr val="bg1"/>
                </a:solidFill>
              </a:rPr>
              <a:t>Upon the miracle of the </a:t>
            </a:r>
            <a:r>
              <a:rPr lang="en-US" sz="2800" b="1" dirty="0">
                <a:solidFill>
                  <a:srgbClr val="0000FF"/>
                </a:solidFill>
              </a:rPr>
              <a:t>Ark</a:t>
            </a:r>
            <a:r>
              <a:rPr lang="en-US" sz="2800" dirty="0">
                <a:solidFill>
                  <a:schemeClr val="bg1"/>
                </a:solidFill>
              </a:rPr>
              <a:t> returning to </a:t>
            </a:r>
            <a:r>
              <a:rPr lang="en-US" sz="2800" dirty="0" err="1">
                <a:solidFill>
                  <a:schemeClr val="bg1"/>
                </a:solidFill>
              </a:rPr>
              <a:t>Yisra’el</a:t>
            </a:r>
            <a:r>
              <a:rPr lang="en-US" sz="2800" dirty="0">
                <a:solidFill>
                  <a:schemeClr val="bg1"/>
                </a:solidFill>
              </a:rPr>
              <a:t>, the people were then </a:t>
            </a:r>
            <a:r>
              <a:rPr lang="en-US" sz="2800" b="1" i="1" dirty="0">
                <a:solidFill>
                  <a:schemeClr val="bg1"/>
                </a:solidFill>
                <a:latin typeface="Comic Sans MS" panose="030F0702030302020204" pitchFamily="66" charset="0"/>
              </a:rPr>
              <a:t>HARVESTING WHEAT.</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400" smtClean="0">
                <a:solidFill>
                  <a:schemeClr val="accent1">
                    <a:lumMod val="40000"/>
                    <a:lumOff val="60000"/>
                  </a:schemeClr>
                </a:solidFill>
              </a:rPr>
              <a:pPr/>
              <a:t>77</a:t>
            </a:fld>
            <a:endParaRPr lang="en-US" sz="1400" dirty="0">
              <a:solidFill>
                <a:schemeClr val="accent1">
                  <a:lumMod val="40000"/>
                  <a:lumOff val="60000"/>
                </a:schemeClr>
              </a:solidFill>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1990433" y="182355"/>
            <a:ext cx="8358910" cy="695157"/>
          </a:xfrm>
          <a:prstGeom prst="roundRect">
            <a:avLst>
              <a:gd name="adj" fmla="val 50000"/>
            </a:avLst>
          </a:prstGeom>
          <a:solidFill>
            <a:schemeClr val="accent4">
              <a:lumMod val="40000"/>
              <a:lumOff val="6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0000FF"/>
                </a:solidFill>
              </a:rPr>
              <a:t>Tabernacles/  </a:t>
            </a:r>
            <a:r>
              <a:rPr lang="en-CA" sz="2800" b="1" dirty="0">
                <a:ln>
                  <a:solidFill>
                    <a:srgbClr val="0000FF"/>
                  </a:solidFill>
                </a:ln>
                <a:solidFill>
                  <a:srgbClr val="FF00FF"/>
                </a:solidFill>
              </a:rPr>
              <a:t>Sukkot:  </a:t>
            </a:r>
            <a:r>
              <a:rPr lang="en-CA" sz="2800" b="1" dirty="0">
                <a:solidFill>
                  <a:srgbClr val="002060"/>
                </a:solidFill>
              </a:rPr>
              <a:t>the time for </a:t>
            </a:r>
            <a:r>
              <a:rPr lang="en-CA" sz="2800" b="1" dirty="0">
                <a:solidFill>
                  <a:srgbClr val="0000FF"/>
                </a:solidFill>
                <a:effectLst>
                  <a:glow rad="127000">
                    <a:srgbClr val="FFFF00"/>
                  </a:glow>
                </a:effectLst>
              </a:rPr>
              <a:t>Dwelling!</a:t>
            </a:r>
            <a:endParaRPr lang="en-CA" sz="2800" b="1" dirty="0">
              <a:ln>
                <a:solidFill>
                  <a:srgbClr val="0000FF"/>
                </a:solidFill>
              </a:ln>
              <a:solidFill>
                <a:srgbClr val="FF00FF"/>
              </a:solidFill>
            </a:endParaRPr>
          </a:p>
        </p:txBody>
      </p:sp>
      <p:sp>
        <p:nvSpPr>
          <p:cNvPr id="5" name="Rectangle 4">
            <a:extLst>
              <a:ext uri="{FF2B5EF4-FFF2-40B4-BE49-F238E27FC236}">
                <a16:creationId xmlns:a16="http://schemas.microsoft.com/office/drawing/2014/main" xmlns="" id="{DAFEB77E-7F28-4487-8161-14ED3C349965}"/>
              </a:ext>
            </a:extLst>
          </p:cNvPr>
          <p:cNvSpPr/>
          <p:nvPr/>
        </p:nvSpPr>
        <p:spPr>
          <a:xfrm>
            <a:off x="5865093" y="1223818"/>
            <a:ext cx="6095999" cy="5131956"/>
          </a:xfrm>
          <a:prstGeom prst="rect">
            <a:avLst/>
          </a:prstGeom>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360363" indent="-360363">
              <a:buClr>
                <a:prstClr val="white"/>
              </a:buClr>
              <a:buSzPct val="100000"/>
            </a:pPr>
            <a:r>
              <a:rPr lang="en-US" sz="2800" dirty="0">
                <a:solidFill>
                  <a:srgbClr val="D8507E">
                    <a:lumMod val="75000"/>
                  </a:srgbClr>
                </a:solidFill>
                <a:latin typeface="Comic Sans MS" panose="030F0702030302020204" pitchFamily="66" charset="0"/>
              </a:rPr>
              <a:t>It is brutally clear the 2 milk cows were </a:t>
            </a:r>
            <a:r>
              <a:rPr lang="en-US" sz="2800" u="sng" dirty="0">
                <a:solidFill>
                  <a:schemeClr val="bg1"/>
                </a:solidFill>
                <a:latin typeface="Comic Sans MS" panose="030F0702030302020204" pitchFamily="66" charset="0"/>
              </a:rPr>
              <a:t>actin</a:t>
            </a:r>
            <a:r>
              <a:rPr lang="en-US" sz="2800" dirty="0">
                <a:solidFill>
                  <a:schemeClr val="bg1"/>
                </a:solidFill>
                <a:latin typeface="Comic Sans MS" panose="030F0702030302020204" pitchFamily="66" charset="0"/>
              </a:rPr>
              <a:t>g </a:t>
            </a:r>
            <a:r>
              <a:rPr lang="en-US" sz="2800" u="sng" dirty="0">
                <a:solidFill>
                  <a:schemeClr val="bg1"/>
                </a:solidFill>
                <a:latin typeface="Comic Sans MS" panose="030F0702030302020204" pitchFamily="66" charset="0"/>
              </a:rPr>
              <a:t>a</a:t>
            </a:r>
            <a:r>
              <a:rPr lang="en-US" sz="2800" dirty="0">
                <a:solidFill>
                  <a:schemeClr val="bg1"/>
                </a:solidFill>
                <a:latin typeface="Comic Sans MS" panose="030F0702030302020204" pitchFamily="66" charset="0"/>
              </a:rPr>
              <a:t>g</a:t>
            </a:r>
            <a:r>
              <a:rPr lang="en-US" sz="2800" u="sng" dirty="0">
                <a:solidFill>
                  <a:schemeClr val="bg1"/>
                </a:solidFill>
                <a:latin typeface="Comic Sans MS" panose="030F0702030302020204" pitchFamily="66" charset="0"/>
              </a:rPr>
              <a:t>ainst their natural instinct</a:t>
            </a:r>
            <a:r>
              <a:rPr lang="en-US" sz="2800" dirty="0">
                <a:solidFill>
                  <a:schemeClr val="bg1"/>
                </a:solidFill>
                <a:latin typeface="Comic Sans MS" panose="030F0702030302020204" pitchFamily="66" charset="0"/>
              </a:rPr>
              <a:t>,</a:t>
            </a:r>
            <a:r>
              <a:rPr lang="en-US" sz="2800" dirty="0">
                <a:solidFill>
                  <a:srgbClr val="D8507E">
                    <a:lumMod val="75000"/>
                  </a:srgbClr>
                </a:solidFill>
                <a:latin typeface="Comic Sans MS" panose="030F0702030302020204" pitchFamily="66" charset="0"/>
              </a:rPr>
              <a:t> pressing forward away from their young calves, to bring the Ark into </a:t>
            </a:r>
            <a:r>
              <a:rPr lang="en-US" sz="2800" dirty="0" err="1">
                <a:solidFill>
                  <a:srgbClr val="D8507E">
                    <a:lumMod val="75000"/>
                  </a:srgbClr>
                </a:solidFill>
                <a:latin typeface="Comic Sans MS" panose="030F0702030302020204" pitchFamily="66" charset="0"/>
              </a:rPr>
              <a:t>Yisra’el</a:t>
            </a:r>
            <a:r>
              <a:rPr lang="en-US" sz="2800" dirty="0">
                <a:solidFill>
                  <a:srgbClr val="D8507E">
                    <a:lumMod val="75000"/>
                  </a:srgbClr>
                </a:solidFill>
                <a:latin typeface="Comic Sans MS" panose="030F0702030302020204" pitchFamily="66" charset="0"/>
              </a:rPr>
              <a:t>. </a:t>
            </a:r>
            <a:br>
              <a:rPr lang="en-US" sz="2800" dirty="0">
                <a:solidFill>
                  <a:srgbClr val="D8507E">
                    <a:lumMod val="75000"/>
                  </a:srgbClr>
                </a:solidFill>
                <a:latin typeface="Comic Sans MS" panose="030F0702030302020204" pitchFamily="66" charset="0"/>
              </a:rPr>
            </a:br>
            <a:r>
              <a:rPr lang="en-US" sz="800" dirty="0">
                <a:solidFill>
                  <a:srgbClr val="D8507E">
                    <a:lumMod val="75000"/>
                  </a:srgbClr>
                </a:solidFill>
                <a:latin typeface="Comic Sans MS" panose="030F0702030302020204" pitchFamily="66" charset="0"/>
              </a:rPr>
              <a:t>   </a:t>
            </a:r>
          </a:p>
          <a:p>
            <a:pPr marL="360363" indent="-360363">
              <a:buClr>
                <a:prstClr val="white"/>
              </a:buClr>
              <a:buSzPct val="100000"/>
            </a:pPr>
            <a:r>
              <a:rPr lang="en-US" sz="2800" dirty="0">
                <a:solidFill>
                  <a:srgbClr val="D8507E">
                    <a:lumMod val="75000"/>
                  </a:srgbClr>
                </a:solidFill>
                <a:latin typeface="Comic Sans MS" panose="030F0702030302020204" pitchFamily="66" charset="0"/>
              </a:rPr>
              <a:t>The </a:t>
            </a:r>
            <a:r>
              <a:rPr lang="en-US" sz="2800" u="sng" dirty="0">
                <a:solidFill>
                  <a:srgbClr val="0000FF"/>
                </a:solidFill>
                <a:latin typeface="Comic Sans MS" panose="030F0702030302020204" pitchFamily="66" charset="0"/>
              </a:rPr>
              <a:t>Two</a:t>
            </a:r>
            <a:r>
              <a:rPr lang="en-US" sz="2800" dirty="0">
                <a:solidFill>
                  <a:srgbClr val="D8507E">
                    <a:lumMod val="75000"/>
                  </a:srgbClr>
                </a:solidFill>
                <a:latin typeface="Comic Sans MS" panose="030F0702030302020204" pitchFamily="66" charset="0"/>
              </a:rPr>
              <a:t> 4 legged </a:t>
            </a:r>
            <a:r>
              <a:rPr lang="en-US" sz="2800" u="sng" dirty="0">
                <a:solidFill>
                  <a:srgbClr val="0000FF"/>
                </a:solidFill>
                <a:latin typeface="Comic Sans MS" panose="030F0702030302020204" pitchFamily="66" charset="0"/>
              </a:rPr>
              <a:t>WITNESSES</a:t>
            </a:r>
            <a:r>
              <a:rPr lang="en-US" sz="2800" dirty="0">
                <a:solidFill>
                  <a:srgbClr val="0000FF"/>
                </a:solidFill>
                <a:latin typeface="Comic Sans MS" panose="030F0702030302020204" pitchFamily="66" charset="0"/>
              </a:rPr>
              <a:t> </a:t>
            </a:r>
            <a:r>
              <a:rPr lang="en-US" sz="2800" dirty="0">
                <a:solidFill>
                  <a:srgbClr val="D8507E">
                    <a:lumMod val="75000"/>
                  </a:srgbClr>
                </a:solidFill>
                <a:latin typeface="Comic Sans MS" panose="030F0702030302020204" pitchFamily="66" charset="0"/>
              </a:rPr>
              <a:t>voiced their concern by </a:t>
            </a:r>
            <a:r>
              <a:rPr lang="en-US" sz="2800" dirty="0">
                <a:solidFill>
                  <a:srgbClr val="0000FF"/>
                </a:solidFill>
                <a:latin typeface="Comic Sans MS" panose="030F0702030302020204" pitchFamily="66" charset="0"/>
              </a:rPr>
              <a:t>bellowing,</a:t>
            </a:r>
            <a:r>
              <a:rPr lang="en-US" sz="2800" dirty="0">
                <a:solidFill>
                  <a:srgbClr val="D8507E">
                    <a:lumMod val="75000"/>
                  </a:srgbClr>
                </a:solidFill>
                <a:latin typeface="Comic Sans MS" panose="030F0702030302020204" pitchFamily="66" charset="0"/>
              </a:rPr>
              <a:t> all the way along the journey. They were announcing the arrival of the presence of Yahuah in the land of </a:t>
            </a:r>
            <a:r>
              <a:rPr lang="en-US" sz="2800" dirty="0" err="1">
                <a:solidFill>
                  <a:srgbClr val="D8507E">
                    <a:lumMod val="75000"/>
                  </a:srgbClr>
                </a:solidFill>
                <a:latin typeface="Comic Sans MS" panose="030F0702030302020204" pitchFamily="66" charset="0"/>
              </a:rPr>
              <a:t>Yisra’el</a:t>
            </a:r>
            <a:r>
              <a:rPr lang="en-US" sz="2800" dirty="0">
                <a:solidFill>
                  <a:srgbClr val="D8507E">
                    <a:lumMod val="75000"/>
                  </a:srgbClr>
                </a:solidFill>
                <a:latin typeface="Comic Sans MS" panose="030F0702030302020204" pitchFamily="66" charset="0"/>
              </a:rPr>
              <a:t>! </a:t>
            </a:r>
          </a:p>
        </p:txBody>
      </p:sp>
    </p:spTree>
    <p:extLst>
      <p:ext uri="{BB962C8B-B14F-4D97-AF65-F5344CB8AC3E}">
        <p14:creationId xmlns:p14="http://schemas.microsoft.com/office/powerpoint/2010/main" val="13967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lumMod val="85000"/>
              </a:schemeClr>
            </a:gs>
            <a:gs pos="36000">
              <a:schemeClr val="tx1">
                <a:lumMod val="65000"/>
              </a:schemeClr>
            </a:gs>
            <a:gs pos="70000">
              <a:schemeClr val="tx2">
                <a:lumMod val="40000"/>
                <a:lumOff val="60000"/>
              </a:schemeClr>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1663700" y="2104836"/>
            <a:ext cx="9554917" cy="904209"/>
          </a:xfrm>
          <a:prstGeom prst="rect">
            <a:avLst/>
          </a:prstGeom>
          <a:solidFill>
            <a:srgbClr val="996633"/>
          </a:solidFill>
          <a:ln w="76200">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600" dirty="0">
                <a:solidFill>
                  <a:schemeClr val="bg1"/>
                </a:solidFill>
              </a:rPr>
              <a:t>What does the </a:t>
            </a:r>
            <a:r>
              <a:rPr lang="en-US" sz="3600" b="1" u="sng" dirty="0">
                <a:ln>
                  <a:solidFill>
                    <a:srgbClr val="0000FF"/>
                  </a:solidFill>
                </a:ln>
                <a:solidFill>
                  <a:schemeClr val="accent1">
                    <a:lumMod val="60000"/>
                    <a:lumOff val="40000"/>
                  </a:schemeClr>
                </a:solidFill>
                <a:latin typeface="Cooper Black" panose="0208090404030B020404" pitchFamily="18" charset="0"/>
              </a:rPr>
              <a:t>Festival of Booths</a:t>
            </a:r>
            <a:r>
              <a:rPr lang="en-US" sz="3600" b="1" dirty="0">
                <a:ln>
                  <a:solidFill>
                    <a:srgbClr val="0000FF"/>
                  </a:solidFill>
                </a:ln>
                <a:solidFill>
                  <a:schemeClr val="accent1">
                    <a:lumMod val="60000"/>
                    <a:lumOff val="40000"/>
                  </a:schemeClr>
                </a:solidFill>
                <a:latin typeface="Cooper Black" panose="0208090404030B020404" pitchFamily="18" charset="0"/>
              </a:rPr>
              <a:t> </a:t>
            </a:r>
            <a:r>
              <a:rPr lang="en-US" sz="3600" dirty="0">
                <a:solidFill>
                  <a:schemeClr val="bg1"/>
                </a:solidFill>
              </a:rPr>
              <a:t>mean?</a:t>
            </a: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716213" y="331765"/>
            <a:ext cx="9018914" cy="1515913"/>
          </a:xfrm>
          <a:prstGeom prst="roundRect">
            <a:avLst>
              <a:gd name="adj" fmla="val 50000"/>
            </a:avLst>
          </a:prstGeom>
          <a:gradFill>
            <a:gsLst>
              <a:gs pos="36000">
                <a:schemeClr val="accent1">
                  <a:lumMod val="20000"/>
                  <a:lumOff val="80000"/>
                </a:schemeClr>
              </a:gs>
              <a:gs pos="56000">
                <a:schemeClr val="bg2">
                  <a:lumMod val="50000"/>
                  <a:lumOff val="50000"/>
                </a:schemeClr>
              </a:gs>
              <a:gs pos="75000">
                <a:schemeClr val="accent1">
                  <a:lumMod val="60000"/>
                  <a:lumOff val="40000"/>
                </a:schemeClr>
              </a:gs>
            </a:gsLst>
            <a:lin ang="5400000" scaled="1"/>
          </a:gra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rgbClr val="0000FF"/>
                </a:solidFill>
              </a:rPr>
              <a:t>Tabernacles?</a:t>
            </a:r>
            <a:r>
              <a:rPr lang="en-CA" sz="2800" b="1" dirty="0">
                <a:solidFill>
                  <a:srgbClr val="002060"/>
                </a:solidFill>
              </a:rPr>
              <a:t>- Time for </a:t>
            </a:r>
            <a:r>
              <a:rPr lang="en-CA" sz="2800" b="1" dirty="0">
                <a:solidFill>
                  <a:srgbClr val="002060"/>
                </a:solidFill>
                <a:effectLst>
                  <a:glow rad="114300">
                    <a:srgbClr val="FF6600"/>
                  </a:glow>
                </a:effectLst>
              </a:rPr>
              <a:t>Dwelling?</a:t>
            </a:r>
            <a:r>
              <a:rPr lang="en-CA" sz="2800" b="1" dirty="0">
                <a:solidFill>
                  <a:srgbClr val="002060"/>
                </a:solidFill>
              </a:rPr>
              <a:t>  </a:t>
            </a:r>
            <a:r>
              <a:rPr lang="en-CA" sz="2800" b="1" dirty="0">
                <a:ln>
                  <a:solidFill>
                    <a:srgbClr val="0000FF"/>
                  </a:solidFill>
                </a:ln>
                <a:solidFill>
                  <a:srgbClr val="FF00FF"/>
                </a:solidFill>
              </a:rPr>
              <a:t>Sukkot?</a:t>
            </a:r>
            <a:br>
              <a:rPr lang="en-CA" sz="2800" b="1" dirty="0">
                <a:ln>
                  <a:solidFill>
                    <a:srgbClr val="0000FF"/>
                  </a:solidFill>
                </a:ln>
                <a:solidFill>
                  <a:srgbClr val="FF00FF"/>
                </a:solidFill>
              </a:rPr>
            </a:br>
            <a:r>
              <a:rPr lang="en-CA" sz="2800" b="1" dirty="0">
                <a:ln>
                  <a:solidFill>
                    <a:srgbClr val="0000FF"/>
                  </a:solidFill>
                </a:ln>
                <a:solidFill>
                  <a:srgbClr val="FF00FF"/>
                </a:solidFill>
                <a:effectLst>
                  <a:glow rad="127000">
                    <a:srgbClr val="00FF00"/>
                  </a:glow>
                </a:effectLst>
              </a:rPr>
              <a:t>Was Yahuah establishing </a:t>
            </a:r>
            <a:r>
              <a:rPr lang="en-CA" sz="2800" b="1" dirty="0">
                <a:ln>
                  <a:solidFill>
                    <a:srgbClr val="0000FF"/>
                  </a:solidFill>
                </a:ln>
                <a:solidFill>
                  <a:srgbClr val="0000FF"/>
                </a:solidFill>
                <a:effectLst>
                  <a:glow rad="127000">
                    <a:srgbClr val="00FF00"/>
                  </a:glow>
                </a:effectLst>
              </a:rPr>
              <a:t>His</a:t>
            </a:r>
            <a:r>
              <a:rPr lang="en-CA" sz="2800" b="1" dirty="0">
                <a:ln>
                  <a:solidFill>
                    <a:srgbClr val="0000FF"/>
                  </a:solidFill>
                </a:ln>
                <a:solidFill>
                  <a:srgbClr val="FF00FF"/>
                </a:solidFill>
                <a:effectLst>
                  <a:glow rad="127000">
                    <a:srgbClr val="00FF00"/>
                  </a:glow>
                </a:effectLst>
              </a:rPr>
              <a:t> </a:t>
            </a:r>
            <a:r>
              <a:rPr lang="en-CA" sz="2800" b="1" u="sng" dirty="0">
                <a:ln>
                  <a:solidFill>
                    <a:srgbClr val="0000FF"/>
                  </a:solidFill>
                </a:ln>
                <a:solidFill>
                  <a:srgbClr val="FF00FF"/>
                </a:solidFill>
                <a:effectLst>
                  <a:glow rad="127000">
                    <a:srgbClr val="00FF00"/>
                  </a:glow>
                </a:effectLst>
              </a:rPr>
              <a:t>RECONNECTION</a:t>
            </a:r>
            <a:r>
              <a:rPr lang="en-CA" sz="2800" b="1" dirty="0">
                <a:ln>
                  <a:solidFill>
                    <a:srgbClr val="0000FF"/>
                  </a:solidFill>
                </a:ln>
                <a:solidFill>
                  <a:srgbClr val="FF00FF"/>
                </a:solidFill>
                <a:effectLst>
                  <a:glow rad="127000">
                    <a:srgbClr val="00FF00"/>
                  </a:glow>
                </a:effectLst>
              </a:rPr>
              <a:t> </a:t>
            </a:r>
            <a:r>
              <a:rPr lang="en-CA" sz="2800" b="1" dirty="0">
                <a:ln>
                  <a:solidFill>
                    <a:srgbClr val="0000FF"/>
                  </a:solidFill>
                </a:ln>
                <a:solidFill>
                  <a:srgbClr val="FF00FF"/>
                </a:solidFill>
              </a:rPr>
              <a:t/>
            </a:r>
            <a:br>
              <a:rPr lang="en-CA" sz="2800" b="1" dirty="0">
                <a:ln>
                  <a:solidFill>
                    <a:srgbClr val="0000FF"/>
                  </a:solidFill>
                </a:ln>
                <a:solidFill>
                  <a:srgbClr val="FF00FF"/>
                </a:solidFill>
              </a:rPr>
            </a:br>
            <a:r>
              <a:rPr lang="en-CA" sz="2800" b="1" dirty="0">
                <a:ln>
                  <a:solidFill>
                    <a:srgbClr val="0000FF"/>
                  </a:solidFill>
                </a:ln>
                <a:solidFill>
                  <a:srgbClr val="FF00FF"/>
                </a:solidFill>
              </a:rPr>
              <a:t>with </a:t>
            </a:r>
            <a:r>
              <a:rPr lang="en-CA" sz="2800" b="1" dirty="0" err="1">
                <a:ln>
                  <a:solidFill>
                    <a:srgbClr val="0000FF"/>
                  </a:solidFill>
                </a:ln>
                <a:solidFill>
                  <a:srgbClr val="FF00FF"/>
                </a:solidFill>
              </a:rPr>
              <a:t>Yisra’el</a:t>
            </a:r>
            <a:r>
              <a:rPr lang="en-CA" sz="2800" b="1" dirty="0">
                <a:ln>
                  <a:solidFill>
                    <a:srgbClr val="0000FF"/>
                  </a:solidFill>
                </a:ln>
                <a:solidFill>
                  <a:srgbClr val="FF00FF"/>
                </a:solidFill>
              </a:rPr>
              <a:t> once again?</a:t>
            </a:r>
          </a:p>
        </p:txBody>
      </p:sp>
      <p:pic>
        <p:nvPicPr>
          <p:cNvPr id="2" name="Picture 1">
            <a:extLst>
              <a:ext uri="{FF2B5EF4-FFF2-40B4-BE49-F238E27FC236}">
                <a16:creationId xmlns:a16="http://schemas.microsoft.com/office/drawing/2014/main" xmlns="" id="{38DD34FC-99D5-4992-950D-E5253B155D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0474" y="3266204"/>
            <a:ext cx="11766347" cy="3445164"/>
          </a:xfrm>
          <a:prstGeom prst="rect">
            <a:avLst/>
          </a:prstGeom>
        </p:spPr>
      </p:pic>
      <p:sp>
        <p:nvSpPr>
          <p:cNvPr id="6" name="Rectangle 5">
            <a:extLst>
              <a:ext uri="{FF2B5EF4-FFF2-40B4-BE49-F238E27FC236}">
                <a16:creationId xmlns:a16="http://schemas.microsoft.com/office/drawing/2014/main" xmlns="" id="{19C22DD2-7580-4DC1-92B4-CAA11CD907B7}"/>
              </a:ext>
            </a:extLst>
          </p:cNvPr>
          <p:cNvSpPr/>
          <p:nvPr/>
        </p:nvSpPr>
        <p:spPr>
          <a:xfrm>
            <a:off x="6972407" y="3934071"/>
            <a:ext cx="1384095" cy="3509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514902" y="6308517"/>
            <a:ext cx="535709" cy="402851"/>
          </a:xfrm>
        </p:spPr>
        <p:txBody>
          <a:bodyPr/>
          <a:lstStyle/>
          <a:p>
            <a:fld id="{D57F1E4F-1CFF-5643-939E-217C01CDF565}" type="slidenum">
              <a:rPr lang="en-US" sz="1400" smtClean="0">
                <a:solidFill>
                  <a:sysClr val="windowText" lastClr="000000"/>
                </a:solidFill>
              </a:rPr>
              <a:pPr/>
              <a:t>78</a:t>
            </a:fld>
            <a:endParaRPr lang="en-US" sz="1400" dirty="0">
              <a:solidFill>
                <a:sysClr val="windowText" lastClr="000000"/>
              </a:solidFill>
            </a:endParaRPr>
          </a:p>
        </p:txBody>
      </p:sp>
      <p:sp>
        <p:nvSpPr>
          <p:cNvPr id="8" name="Rectangle 7">
            <a:extLst>
              <a:ext uri="{FF2B5EF4-FFF2-40B4-BE49-F238E27FC236}">
                <a16:creationId xmlns:a16="http://schemas.microsoft.com/office/drawing/2014/main" xmlns="" id="{55E5B5EC-7F26-4833-AF37-381F37089A1E}"/>
              </a:ext>
            </a:extLst>
          </p:cNvPr>
          <p:cNvSpPr/>
          <p:nvPr/>
        </p:nvSpPr>
        <p:spPr>
          <a:xfrm>
            <a:off x="6274225" y="4333538"/>
            <a:ext cx="2780457" cy="350982"/>
          </a:xfrm>
          <a:prstGeom prst="rect">
            <a:avLst/>
          </a:prstGeom>
          <a:solidFill>
            <a:schemeClr val="accent6">
              <a:lumMod val="20000"/>
              <a:lumOff val="8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a:solidFill>
                  <a:srgbClr val="006699"/>
                </a:solidFill>
              </a:rPr>
              <a:t>Sukkot / Tabernacles</a:t>
            </a:r>
          </a:p>
        </p:txBody>
      </p:sp>
    </p:spTree>
    <p:extLst>
      <p:ext uri="{BB962C8B-B14F-4D97-AF65-F5344CB8AC3E}">
        <p14:creationId xmlns:p14="http://schemas.microsoft.com/office/powerpoint/2010/main" val="35658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1000"/>
                                        <p:tgtEl>
                                          <p:spTgt spid="2"/>
                                        </p:tgtEl>
                                      </p:cBhvr>
                                    </p:animEffect>
                                  </p:childTnLst>
                                </p:cTn>
                              </p:par>
                            </p:childTnLst>
                          </p:cTn>
                        </p:par>
                        <p:par>
                          <p:cTn id="13" fill="hold">
                            <p:stCondLst>
                              <p:cond delay="1000"/>
                            </p:stCondLst>
                            <p:childTnLst>
                              <p:par>
                                <p:cTn id="14" presetID="47"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lumMod val="85000"/>
              </a:schemeClr>
            </a:gs>
            <a:gs pos="36000">
              <a:schemeClr val="tx1">
                <a:lumMod val="65000"/>
              </a:schemeClr>
            </a:gs>
            <a:gs pos="70000">
              <a:schemeClr val="tx2">
                <a:lumMod val="40000"/>
                <a:lumOff val="60000"/>
              </a:schemeClr>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E3543AF-C59C-4471-95FB-0BD4733FDEF4}"/>
              </a:ext>
            </a:extLst>
          </p:cNvPr>
          <p:cNvSpPr/>
          <p:nvPr/>
        </p:nvSpPr>
        <p:spPr>
          <a:xfrm>
            <a:off x="2423380" y="172596"/>
            <a:ext cx="9489457" cy="661433"/>
          </a:xfrm>
          <a:prstGeom prst="rect">
            <a:avLst/>
          </a:prstGeom>
          <a:solidFill>
            <a:srgbClr val="996633"/>
          </a:solidFill>
          <a:ln w="76200">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400" dirty="0">
                <a:solidFill>
                  <a:schemeClr val="bg1"/>
                </a:solidFill>
              </a:rPr>
              <a:t>What does the </a:t>
            </a:r>
            <a:r>
              <a:rPr lang="en-US" sz="3400" b="1" u="sng" dirty="0">
                <a:ln>
                  <a:solidFill>
                    <a:srgbClr val="0000FF"/>
                  </a:solidFill>
                </a:ln>
                <a:solidFill>
                  <a:schemeClr val="accent1">
                    <a:lumMod val="60000"/>
                    <a:lumOff val="40000"/>
                  </a:schemeClr>
                </a:solidFill>
                <a:latin typeface="Cooper Black" panose="0208090404030B020404" pitchFamily="18" charset="0"/>
              </a:rPr>
              <a:t>Festival of Booths</a:t>
            </a:r>
            <a:r>
              <a:rPr lang="en-US" sz="3400" b="1" dirty="0">
                <a:ln>
                  <a:solidFill>
                    <a:srgbClr val="0000FF"/>
                  </a:solidFill>
                </a:ln>
                <a:solidFill>
                  <a:schemeClr val="accent1">
                    <a:lumMod val="60000"/>
                    <a:lumOff val="40000"/>
                  </a:schemeClr>
                </a:solidFill>
                <a:latin typeface="Cooper Black" panose="0208090404030B020404" pitchFamily="18" charset="0"/>
              </a:rPr>
              <a:t> </a:t>
            </a:r>
            <a:r>
              <a:rPr lang="en-US" sz="3400" dirty="0">
                <a:solidFill>
                  <a:schemeClr val="bg1"/>
                </a:solidFill>
              </a:rPr>
              <a:t>mean?</a:t>
            </a:r>
          </a:p>
        </p:txBody>
      </p:sp>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514902" y="6361682"/>
            <a:ext cx="535709" cy="402851"/>
          </a:xfrm>
        </p:spPr>
        <p:txBody>
          <a:bodyPr/>
          <a:lstStyle/>
          <a:p>
            <a:fld id="{D57F1E4F-1CFF-5643-939E-217C01CDF565}" type="slidenum">
              <a:rPr lang="en-US" sz="1400" smtClean="0">
                <a:solidFill>
                  <a:schemeClr val="accent1">
                    <a:lumMod val="60000"/>
                    <a:lumOff val="40000"/>
                  </a:schemeClr>
                </a:solidFill>
              </a:rPr>
              <a:pPr/>
              <a:t>79</a:t>
            </a:fld>
            <a:endParaRPr lang="en-US" sz="1400" dirty="0">
              <a:solidFill>
                <a:schemeClr val="accent1">
                  <a:lumMod val="60000"/>
                  <a:lumOff val="40000"/>
                </a:schemeClr>
              </a:solidFill>
            </a:endParaRPr>
          </a:p>
        </p:txBody>
      </p:sp>
      <p:sp>
        <p:nvSpPr>
          <p:cNvPr id="8" name="Rectangle 7">
            <a:extLst>
              <a:ext uri="{FF2B5EF4-FFF2-40B4-BE49-F238E27FC236}">
                <a16:creationId xmlns:a16="http://schemas.microsoft.com/office/drawing/2014/main" xmlns="" id="{55E5B5EC-7F26-4833-AF37-381F37089A1E}"/>
              </a:ext>
            </a:extLst>
          </p:cNvPr>
          <p:cNvSpPr/>
          <p:nvPr/>
        </p:nvSpPr>
        <p:spPr>
          <a:xfrm>
            <a:off x="8485974" y="965672"/>
            <a:ext cx="3467720" cy="490988"/>
          </a:xfrm>
          <a:prstGeom prst="rect">
            <a:avLst/>
          </a:prstGeom>
          <a:solidFill>
            <a:schemeClr val="accent6">
              <a:lumMod val="20000"/>
              <a:lumOff val="8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rgbClr val="006699"/>
                </a:solidFill>
              </a:rPr>
              <a:t>Sukkot / Tabernacles</a:t>
            </a:r>
          </a:p>
        </p:txBody>
      </p:sp>
      <p:pic>
        <p:nvPicPr>
          <p:cNvPr id="5" name="Picture 4">
            <a:extLst>
              <a:ext uri="{FF2B5EF4-FFF2-40B4-BE49-F238E27FC236}">
                <a16:creationId xmlns:a16="http://schemas.microsoft.com/office/drawing/2014/main" xmlns="" id="{94E30E94-AF0A-49DC-93C3-F3A1E370DC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8306" y="1219200"/>
            <a:ext cx="5669435" cy="5519714"/>
          </a:xfrm>
          <a:prstGeom prst="rect">
            <a:avLst/>
          </a:prstGeom>
        </p:spPr>
      </p:pic>
      <p:pic>
        <p:nvPicPr>
          <p:cNvPr id="9" name="Picture 8">
            <a:extLst>
              <a:ext uri="{FF2B5EF4-FFF2-40B4-BE49-F238E27FC236}">
                <a16:creationId xmlns:a16="http://schemas.microsoft.com/office/drawing/2014/main" xmlns="" id="{27BADF75-EE8C-42FF-875C-2D1CA9948E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5999" y="1572047"/>
            <a:ext cx="5916551" cy="4889214"/>
          </a:xfrm>
          <a:prstGeom prst="rect">
            <a:avLst/>
          </a:prstGeom>
        </p:spPr>
      </p:pic>
      <p:sp>
        <p:nvSpPr>
          <p:cNvPr id="10" name="Speech Bubble: Rectangle with Corners Rounded 9">
            <a:extLst>
              <a:ext uri="{FF2B5EF4-FFF2-40B4-BE49-F238E27FC236}">
                <a16:creationId xmlns:a16="http://schemas.microsoft.com/office/drawing/2014/main" xmlns="" id="{807A40E6-65D7-4256-B597-45C19E0A6940}"/>
              </a:ext>
            </a:extLst>
          </p:cNvPr>
          <p:cNvSpPr/>
          <p:nvPr/>
        </p:nvSpPr>
        <p:spPr>
          <a:xfrm>
            <a:off x="161365" y="105857"/>
            <a:ext cx="1981200" cy="1069213"/>
          </a:xfrm>
          <a:prstGeom prst="wedgeRoundRectCallout">
            <a:avLst>
              <a:gd name="adj1" fmla="val -27620"/>
              <a:gd name="adj2" fmla="val 60657"/>
              <a:gd name="adj3" fmla="val 16667"/>
            </a:avLst>
          </a:prstGeom>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bg1"/>
                </a:solidFill>
              </a:rPr>
              <a:t>Note the 2 letter root word. </a:t>
            </a:r>
            <a:r>
              <a:rPr lang="en-CA" sz="1600" b="1" dirty="0" err="1">
                <a:solidFill>
                  <a:schemeClr val="bg1"/>
                </a:solidFill>
              </a:rPr>
              <a:t>Samech</a:t>
            </a:r>
            <a:r>
              <a:rPr lang="en-CA" sz="1600" b="1" dirty="0">
                <a:solidFill>
                  <a:schemeClr val="bg1"/>
                </a:solidFill>
              </a:rPr>
              <a:t> Kaph</a:t>
            </a:r>
            <a:r>
              <a:rPr lang="en-CA" b="1" dirty="0">
                <a:solidFill>
                  <a:schemeClr val="bg1"/>
                </a:solidFill>
              </a:rPr>
              <a:t> </a:t>
            </a:r>
          </a:p>
        </p:txBody>
      </p:sp>
      <p:cxnSp>
        <p:nvCxnSpPr>
          <p:cNvPr id="3" name="Straight Connector 2">
            <a:extLst>
              <a:ext uri="{FF2B5EF4-FFF2-40B4-BE49-F238E27FC236}">
                <a16:creationId xmlns:a16="http://schemas.microsoft.com/office/drawing/2014/main" xmlns="" id="{EC6BDE72-F5B1-4C1E-B97E-28C23570999A}"/>
              </a:ext>
            </a:extLst>
          </p:cNvPr>
          <p:cNvCxnSpPr/>
          <p:nvPr/>
        </p:nvCxnSpPr>
        <p:spPr>
          <a:xfrm>
            <a:off x="988291" y="2900218"/>
            <a:ext cx="1302327"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553444-9077-4101-959B-63E5C76B3368}"/>
              </a:ext>
            </a:extLst>
          </p:cNvPr>
          <p:cNvCxnSpPr>
            <a:cxnSpLocks/>
          </p:cNvCxnSpPr>
          <p:nvPr/>
        </p:nvCxnSpPr>
        <p:spPr>
          <a:xfrm>
            <a:off x="2389196" y="3470563"/>
            <a:ext cx="3383531"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5BCCBD8-5CDC-466B-B624-0D98B0123813}"/>
              </a:ext>
            </a:extLst>
          </p:cNvPr>
          <p:cNvCxnSpPr>
            <a:cxnSpLocks/>
          </p:cNvCxnSpPr>
          <p:nvPr/>
        </p:nvCxnSpPr>
        <p:spPr>
          <a:xfrm>
            <a:off x="1738032" y="3745346"/>
            <a:ext cx="2529168"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D469956-18C8-45D8-B126-ED9CB7A616CD}"/>
              </a:ext>
            </a:extLst>
          </p:cNvPr>
          <p:cNvCxnSpPr>
            <a:cxnSpLocks/>
          </p:cNvCxnSpPr>
          <p:nvPr/>
        </p:nvCxnSpPr>
        <p:spPr>
          <a:xfrm>
            <a:off x="2720110" y="4271818"/>
            <a:ext cx="3052617"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1E21A0E-EDB4-428B-9B48-01A5EEA42468}"/>
              </a:ext>
            </a:extLst>
          </p:cNvPr>
          <p:cNvCxnSpPr/>
          <p:nvPr/>
        </p:nvCxnSpPr>
        <p:spPr>
          <a:xfrm>
            <a:off x="463413" y="4548909"/>
            <a:ext cx="1302327"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3411C40-00C5-41FE-AFF1-64B596F06466}"/>
              </a:ext>
            </a:extLst>
          </p:cNvPr>
          <p:cNvCxnSpPr>
            <a:cxnSpLocks/>
          </p:cNvCxnSpPr>
          <p:nvPr/>
        </p:nvCxnSpPr>
        <p:spPr>
          <a:xfrm>
            <a:off x="3920836" y="5084618"/>
            <a:ext cx="1122219"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AB64F9C-36B8-4FB1-9B82-7F39A6878F4A}"/>
              </a:ext>
            </a:extLst>
          </p:cNvPr>
          <p:cNvCxnSpPr>
            <a:cxnSpLocks/>
          </p:cNvCxnSpPr>
          <p:nvPr/>
        </p:nvCxnSpPr>
        <p:spPr>
          <a:xfrm>
            <a:off x="5158511" y="5084618"/>
            <a:ext cx="484907"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A33A51D-DBBC-4C46-A165-EE3D008417F1}"/>
              </a:ext>
            </a:extLst>
          </p:cNvPr>
          <p:cNvCxnSpPr>
            <a:cxnSpLocks/>
          </p:cNvCxnSpPr>
          <p:nvPr/>
        </p:nvCxnSpPr>
        <p:spPr>
          <a:xfrm>
            <a:off x="463413" y="5352472"/>
            <a:ext cx="5309314"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08B3324-91B5-4117-9ACF-175727AAAFE3}"/>
              </a:ext>
            </a:extLst>
          </p:cNvPr>
          <p:cNvCxnSpPr>
            <a:cxnSpLocks/>
          </p:cNvCxnSpPr>
          <p:nvPr/>
        </p:nvCxnSpPr>
        <p:spPr>
          <a:xfrm>
            <a:off x="463413" y="5643417"/>
            <a:ext cx="5180005"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8871297-32A8-4DF8-B9CA-02CCD78F6709}"/>
              </a:ext>
            </a:extLst>
          </p:cNvPr>
          <p:cNvCxnSpPr>
            <a:cxnSpLocks/>
          </p:cNvCxnSpPr>
          <p:nvPr/>
        </p:nvCxnSpPr>
        <p:spPr>
          <a:xfrm>
            <a:off x="3967016" y="6761604"/>
            <a:ext cx="1722582"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2531B51-63C2-461B-9E42-9B00E3A094C9}"/>
              </a:ext>
            </a:extLst>
          </p:cNvPr>
          <p:cNvCxnSpPr>
            <a:cxnSpLocks/>
          </p:cNvCxnSpPr>
          <p:nvPr/>
        </p:nvCxnSpPr>
        <p:spPr>
          <a:xfrm>
            <a:off x="6285346" y="1861127"/>
            <a:ext cx="4942238" cy="0"/>
          </a:xfrm>
          <a:prstGeom prst="line">
            <a:avLst/>
          </a:prstGeom>
          <a:ln w="57150"/>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19C22DD2-7580-4DC1-92B4-CAA11CD907B7}"/>
              </a:ext>
            </a:extLst>
          </p:cNvPr>
          <p:cNvSpPr/>
          <p:nvPr/>
        </p:nvSpPr>
        <p:spPr>
          <a:xfrm>
            <a:off x="2389196" y="1029923"/>
            <a:ext cx="5781955" cy="350982"/>
          </a:xfrm>
          <a:prstGeom prst="rect">
            <a:avLst/>
          </a:prstGeom>
          <a:solidFill>
            <a:schemeClr val="accent6">
              <a:lumMod val="20000"/>
              <a:lumOff val="80000"/>
            </a:schemeClr>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 Hebrew Lexicon by J. Parkhurst  1762  - pg. 421</a:t>
            </a:r>
          </a:p>
        </p:txBody>
      </p:sp>
    </p:spTree>
    <p:extLst>
      <p:ext uri="{BB962C8B-B14F-4D97-AF65-F5344CB8AC3E}">
        <p14:creationId xmlns:p14="http://schemas.microsoft.com/office/powerpoint/2010/main" val="42826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par>
                          <p:cTn id="8" fill="hold">
                            <p:stCondLst>
                              <p:cond delay="4250"/>
                            </p:stCondLst>
                            <p:childTnLst>
                              <p:par>
                                <p:cTn id="9" presetID="47"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D652F4-C747-44D1-8DB6-D55189181713}"/>
              </a:ext>
            </a:extLst>
          </p:cNvPr>
          <p:cNvSpPr/>
          <p:nvPr/>
        </p:nvSpPr>
        <p:spPr>
          <a:xfrm>
            <a:off x="403123" y="1269999"/>
            <a:ext cx="11385754" cy="527858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6699"/>
                </a:solidFill>
                <a:latin typeface="Georgia" panose="02040502050405020303" pitchFamily="18" charset="0"/>
              </a:rPr>
              <a:t>1Sa 4:19  </a:t>
            </a:r>
            <a:r>
              <a:rPr lang="en-US" sz="2800" dirty="0">
                <a:solidFill>
                  <a:prstClr val="black"/>
                </a:solidFill>
                <a:latin typeface="Georgia" panose="02040502050405020303" pitchFamily="18" charset="0"/>
              </a:rPr>
              <a:t>And his daughter-in-law, </a:t>
            </a:r>
            <a:r>
              <a:rPr lang="en-US" sz="2800" dirty="0" err="1">
                <a:solidFill>
                  <a:prstClr val="black"/>
                </a:solidFill>
                <a:latin typeface="Georgia" panose="02040502050405020303" pitchFamily="18" charset="0"/>
              </a:rPr>
              <a:t>Pine</a:t>
            </a:r>
            <a:r>
              <a:rPr lang="en-US" sz="2800" dirty="0" err="1">
                <a:solidFill>
                  <a:prstClr val="black"/>
                </a:solidFill>
                <a:latin typeface="TITUS Cyberbit Basic" panose="02020603050405020304" pitchFamily="18" charset="0"/>
              </a:rPr>
              <a:t>ḥ</a:t>
            </a:r>
            <a:r>
              <a:rPr lang="en-US" sz="2800" dirty="0" err="1">
                <a:solidFill>
                  <a:prstClr val="black"/>
                </a:solidFill>
                <a:latin typeface="Georgia" panose="02040502050405020303" pitchFamily="18" charset="0"/>
              </a:rPr>
              <a:t>as</a:t>
            </a:r>
            <a:r>
              <a:rPr lang="en-US" sz="2800" dirty="0">
                <a:solidFill>
                  <a:prstClr val="black"/>
                </a:solidFill>
                <a:latin typeface="Georgia" panose="02040502050405020303" pitchFamily="18" charset="0"/>
              </a:rPr>
              <a:t>’ wife, was pregnant, about 	to bear.  And when she heard the news that the ark of Elohim was 	captured, and that her father-in-law and her husband were dead, 	she bowed herself and gave birth, because her pains came upon her. </a:t>
            </a:r>
          </a:p>
          <a:p>
            <a:r>
              <a:rPr lang="en-US" sz="2800" dirty="0">
                <a:solidFill>
                  <a:srgbClr val="006699"/>
                </a:solidFill>
                <a:latin typeface="Georgia" panose="02040502050405020303" pitchFamily="18" charset="0"/>
              </a:rPr>
              <a:t>1Sa 4:20  </a:t>
            </a:r>
            <a:r>
              <a:rPr lang="en-US" sz="2800" dirty="0">
                <a:solidFill>
                  <a:prstClr val="black"/>
                </a:solidFill>
                <a:latin typeface="Georgia" panose="02040502050405020303" pitchFamily="18" charset="0"/>
              </a:rPr>
              <a:t>And about the time of her death the women who stood by her 	said to her, “Do not fear, for you have borne a son.”  But she did not 	answer, nor did she set her heart to it. </a:t>
            </a:r>
          </a:p>
          <a:p>
            <a:r>
              <a:rPr lang="en-US" sz="2800" dirty="0">
                <a:solidFill>
                  <a:srgbClr val="006699"/>
                </a:solidFill>
                <a:latin typeface="Georgia" panose="02040502050405020303" pitchFamily="18" charset="0"/>
              </a:rPr>
              <a:t>1Sa 4:21  </a:t>
            </a:r>
            <a:r>
              <a:rPr lang="en-US" sz="2800" dirty="0">
                <a:solidFill>
                  <a:prstClr val="black"/>
                </a:solidFill>
                <a:latin typeface="Georgia" panose="02040502050405020303" pitchFamily="18" charset="0"/>
              </a:rPr>
              <a:t>And she called the child </a:t>
            </a:r>
            <a:r>
              <a:rPr lang="en-US" sz="2800" dirty="0" err="1">
                <a:solidFill>
                  <a:prstClr val="black"/>
                </a:solidFill>
                <a:latin typeface="Georgia" panose="02040502050405020303" pitchFamily="18" charset="0"/>
              </a:rPr>
              <a:t>I</a:t>
            </a:r>
            <a:r>
              <a:rPr lang="en-US" sz="2800" dirty="0" err="1">
                <a:solidFill>
                  <a:prstClr val="black"/>
                </a:solidFill>
                <a:latin typeface="TITUS Cyberbit Basic" panose="02020603050405020304" pitchFamily="18" charset="0"/>
              </a:rPr>
              <a:t>ḵ</a:t>
            </a:r>
            <a:r>
              <a:rPr lang="en-US" sz="2800" dirty="0" err="1">
                <a:solidFill>
                  <a:prstClr val="black"/>
                </a:solidFill>
                <a:latin typeface="Georgia" panose="02040502050405020303" pitchFamily="18" charset="0"/>
              </a:rPr>
              <a:t>a</a:t>
            </a:r>
            <a:r>
              <a:rPr lang="en-US" sz="2800" dirty="0" err="1">
                <a:solidFill>
                  <a:prstClr val="black"/>
                </a:solidFill>
                <a:latin typeface="TITUS Cyberbit Basic" panose="02020603050405020304" pitchFamily="18" charset="0"/>
              </a:rPr>
              <a:t>ḇ</a:t>
            </a:r>
            <a:r>
              <a:rPr lang="en-US" sz="2800" dirty="0" err="1">
                <a:solidFill>
                  <a:prstClr val="black"/>
                </a:solidFill>
                <a:latin typeface="Georgia" panose="02040502050405020303" pitchFamily="18" charset="0"/>
              </a:rPr>
              <a:t>o</a:t>
            </a:r>
            <a:r>
              <a:rPr lang="en-US" sz="2800" dirty="0" err="1">
                <a:solidFill>
                  <a:prstClr val="black"/>
                </a:solidFill>
                <a:latin typeface="TITUS Cyberbit Basic" panose="02020603050405020304" pitchFamily="18" charset="0"/>
              </a:rPr>
              <a:t>d</a:t>
            </a:r>
            <a:r>
              <a:rPr lang="en-US" sz="2800" dirty="0">
                <a:solidFill>
                  <a:prstClr val="black"/>
                </a:solidFill>
                <a:latin typeface="TITUS Cyberbit Basic" panose="02020603050405020304" pitchFamily="18" charset="0"/>
              </a:rPr>
              <a:t>̱</a:t>
            </a:r>
            <a:r>
              <a:rPr lang="en-US" sz="2800" dirty="0">
                <a:solidFill>
                  <a:prstClr val="black"/>
                </a:solidFill>
                <a:latin typeface="Georgia" panose="02040502050405020303" pitchFamily="18" charset="0"/>
              </a:rPr>
              <a:t>, saying, “The esteem has 	departed from </a:t>
            </a:r>
            <a:r>
              <a:rPr lang="en-US" sz="2800" dirty="0" err="1">
                <a:solidFill>
                  <a:prstClr val="black"/>
                </a:solidFill>
                <a:latin typeface="Georgia" panose="02040502050405020303" pitchFamily="18" charset="0"/>
              </a:rPr>
              <a:t>Yisra’ĕl</a:t>
            </a:r>
            <a:r>
              <a:rPr lang="en-US" sz="2800" dirty="0">
                <a:solidFill>
                  <a:prstClr val="black"/>
                </a:solidFill>
                <a:latin typeface="Georgia" panose="02040502050405020303" pitchFamily="18" charset="0"/>
              </a:rPr>
              <a:t>!” because the ark of Elohim was taken and 	because of her father-in-law and her husband. </a:t>
            </a:r>
          </a:p>
          <a:p>
            <a:r>
              <a:rPr lang="en-US" sz="2800" dirty="0">
                <a:solidFill>
                  <a:srgbClr val="006699"/>
                </a:solidFill>
                <a:latin typeface="Georgia" panose="02040502050405020303" pitchFamily="18" charset="0"/>
              </a:rPr>
              <a:t>1Sa 4:22  </a:t>
            </a:r>
            <a:r>
              <a:rPr lang="en-US" sz="2800" dirty="0">
                <a:solidFill>
                  <a:prstClr val="black"/>
                </a:solidFill>
                <a:latin typeface="Georgia" panose="02040502050405020303" pitchFamily="18" charset="0"/>
              </a:rPr>
              <a:t>And she said, </a:t>
            </a:r>
            <a:r>
              <a:rPr lang="en-US" sz="2800" b="1" dirty="0">
                <a:solidFill>
                  <a:prstClr val="black"/>
                </a:solidFill>
                <a:effectLst>
                  <a:glow rad="127000">
                    <a:srgbClr val="FF9933"/>
                  </a:glow>
                </a:effectLst>
                <a:latin typeface="Georgia" panose="02040502050405020303" pitchFamily="18" charset="0"/>
              </a:rPr>
              <a:t>“The esteem has departed from </a:t>
            </a:r>
            <a:r>
              <a:rPr lang="en-US" sz="2800" b="1" dirty="0" err="1">
                <a:solidFill>
                  <a:prstClr val="black"/>
                </a:solidFill>
                <a:effectLst>
                  <a:glow rad="127000">
                    <a:srgbClr val="FF9933"/>
                  </a:glow>
                </a:effectLst>
                <a:latin typeface="Georgia" panose="02040502050405020303" pitchFamily="18" charset="0"/>
              </a:rPr>
              <a:t>Yisra’ĕl</a:t>
            </a:r>
            <a:r>
              <a:rPr lang="en-US" sz="2800" b="1" dirty="0">
                <a:solidFill>
                  <a:prstClr val="black"/>
                </a:solidFill>
                <a:effectLst>
                  <a:glow rad="127000">
                    <a:srgbClr val="FF9933"/>
                  </a:glow>
                </a:effectLst>
                <a:latin typeface="Georgia" panose="02040502050405020303" pitchFamily="18" charset="0"/>
              </a:rPr>
              <a:t>, 	for the 	ark of Elohim was taken.”</a:t>
            </a:r>
            <a:endParaRPr lang="en-CA" sz="2800" b="1" dirty="0">
              <a:effectLst>
                <a:glow rad="127000">
                  <a:srgbClr val="FF9933"/>
                </a:glow>
              </a:effectLst>
            </a:endParaRP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1202678" y="272475"/>
            <a:ext cx="9859669" cy="651162"/>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rgbClr val="002060"/>
                </a:solidFill>
              </a:rPr>
              <a:t>The Ark of the Covenant: </a:t>
            </a:r>
            <a:r>
              <a:rPr lang="en-CA" sz="2400" b="1" u="sng" dirty="0">
                <a:solidFill>
                  <a:srgbClr val="FF0000"/>
                </a:solidFill>
              </a:rPr>
              <a:t>no lon</a:t>
            </a:r>
            <a:r>
              <a:rPr lang="en-CA" sz="2400" b="1" dirty="0">
                <a:solidFill>
                  <a:srgbClr val="FF0000"/>
                </a:solidFill>
              </a:rPr>
              <a:t>g</a:t>
            </a:r>
            <a:r>
              <a:rPr lang="en-CA" sz="2400" b="1" u="sng" dirty="0">
                <a:solidFill>
                  <a:srgbClr val="FF0000"/>
                </a:solidFill>
              </a:rPr>
              <a:t>er</a:t>
            </a:r>
            <a:r>
              <a:rPr lang="en-CA" sz="2400" b="1" dirty="0">
                <a:solidFill>
                  <a:srgbClr val="002060"/>
                </a:solidFill>
              </a:rPr>
              <a:t> in the hands of </a:t>
            </a:r>
            <a:r>
              <a:rPr lang="en-CA" sz="2400" b="1" dirty="0" err="1">
                <a:solidFill>
                  <a:srgbClr val="002060"/>
                </a:solidFill>
              </a:rPr>
              <a:t>Yisra’el</a:t>
            </a:r>
            <a:r>
              <a:rPr lang="en-CA" sz="2400" b="1" dirty="0">
                <a:solidFill>
                  <a:srgbClr val="002060"/>
                </a:solidFill>
              </a:rPr>
              <a:t>.  </a:t>
            </a:r>
          </a:p>
        </p:txBody>
      </p:sp>
      <p:sp>
        <p:nvSpPr>
          <p:cNvPr id="4" name="Slide Number Placeholder 3">
            <a:extLst>
              <a:ext uri="{FF2B5EF4-FFF2-40B4-BE49-F238E27FC236}">
                <a16:creationId xmlns:a16="http://schemas.microsoft.com/office/drawing/2014/main" xmlns="" id="{8EA1013C-A318-42F6-A868-74005046C54F}"/>
              </a:ext>
            </a:extLst>
          </p:cNvPr>
          <p:cNvSpPr>
            <a:spLocks noGrp="1"/>
          </p:cNvSpPr>
          <p:nvPr>
            <p:ph type="sldNum" sz="quarter" idx="12"/>
          </p:nvPr>
        </p:nvSpPr>
        <p:spPr>
          <a:xfrm>
            <a:off x="11788877" y="6492095"/>
            <a:ext cx="379759" cy="365905"/>
          </a:xfrm>
        </p:spPr>
        <p:txBody>
          <a:bodyPr/>
          <a:lstStyle/>
          <a:p>
            <a:fld id="{D57F1E4F-1CFF-5643-939E-217C01CDF565}"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319915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gradFill>
          <a:gsLst>
            <a:gs pos="26000">
              <a:schemeClr val="accent3">
                <a:lumMod val="60000"/>
                <a:lumOff val="40000"/>
              </a:schemeClr>
            </a:gs>
            <a:gs pos="6000">
              <a:schemeClr val="accent1">
                <a:lumMod val="45000"/>
                <a:lumOff val="55000"/>
              </a:schemeClr>
            </a:gs>
            <a:gs pos="68000">
              <a:schemeClr val="tx1">
                <a:lumMod val="50000"/>
              </a:schemeClr>
            </a:gs>
            <a:gs pos="100000">
              <a:schemeClr val="accent6">
                <a:lumMod val="75000"/>
                <a:alpha val="51000"/>
              </a:schemeClr>
            </a:gs>
          </a:gsLst>
          <a:lin ang="5400000" scaled="1"/>
        </a:gra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B38BCAA2-B0ED-4748-8EF6-F2EA9FE35ED6}"/>
              </a:ext>
            </a:extLst>
          </p:cNvPr>
          <p:cNvSpPr>
            <a:spLocks noGrp="1"/>
          </p:cNvSpPr>
          <p:nvPr>
            <p:ph type="sldNum" sz="quarter" idx="12"/>
          </p:nvPr>
        </p:nvSpPr>
        <p:spPr>
          <a:xfrm>
            <a:off x="11648772" y="6420426"/>
            <a:ext cx="535709" cy="402851"/>
          </a:xfrm>
        </p:spPr>
        <p:txBody>
          <a:bodyPr/>
          <a:lstStyle/>
          <a:p>
            <a:fld id="{D57F1E4F-1CFF-5643-939E-217C01CDF565}" type="slidenum">
              <a:rPr lang="en-US" sz="1200" smtClean="0">
                <a:solidFill>
                  <a:schemeClr val="bg1"/>
                </a:solidFill>
              </a:rPr>
              <a:pPr/>
              <a:t>80</a:t>
            </a:fld>
            <a:endParaRPr lang="en-US" sz="1200" dirty="0">
              <a:solidFill>
                <a:schemeClr val="bg1"/>
              </a:solidFill>
            </a:endParaRPr>
          </a:p>
        </p:txBody>
      </p:sp>
      <p:sp>
        <p:nvSpPr>
          <p:cNvPr id="19" name="Rectangle: Rounded Corners 18">
            <a:extLst>
              <a:ext uri="{FF2B5EF4-FFF2-40B4-BE49-F238E27FC236}">
                <a16:creationId xmlns:a16="http://schemas.microsoft.com/office/drawing/2014/main" xmlns="" id="{AE872E34-6911-42A5-A505-0458AD62A5BF}"/>
              </a:ext>
            </a:extLst>
          </p:cNvPr>
          <p:cNvSpPr/>
          <p:nvPr/>
        </p:nvSpPr>
        <p:spPr>
          <a:xfrm>
            <a:off x="297710" y="308344"/>
            <a:ext cx="11677877" cy="6347637"/>
          </a:xfrm>
          <a:prstGeom prst="roundRect">
            <a:avLst>
              <a:gd name="adj" fmla="val 15610"/>
            </a:avLst>
          </a:prstGeom>
          <a:solidFill>
            <a:schemeClr val="tx1">
              <a:lumMod val="65000"/>
            </a:schemeClr>
          </a:solidFill>
          <a:ln w="57150">
            <a:solidFill>
              <a:srgbClr val="BF07C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pPr indent="177800"/>
            <a:r>
              <a:rPr lang="en-CA" sz="3200" dirty="0">
                <a:solidFill>
                  <a:sysClr val="windowText" lastClr="000000"/>
                </a:solidFill>
              </a:rPr>
              <a:t>Is it possible that </a:t>
            </a:r>
            <a:r>
              <a:rPr lang="en-CA" sz="3200" dirty="0">
                <a:solidFill>
                  <a:srgbClr val="0000FF"/>
                </a:solidFill>
              </a:rPr>
              <a:t>Yahuah</a:t>
            </a:r>
            <a:r>
              <a:rPr lang="en-CA" sz="3200" dirty="0">
                <a:solidFill>
                  <a:sysClr val="windowText" lastClr="000000"/>
                </a:solidFill>
              </a:rPr>
              <a:t> had decided the time of </a:t>
            </a:r>
            <a:r>
              <a:rPr lang="en-CA" sz="3200" dirty="0" err="1">
                <a:solidFill>
                  <a:sysClr val="windowText" lastClr="000000"/>
                </a:solidFill>
              </a:rPr>
              <a:t>Yisra’el’s</a:t>
            </a:r>
            <a:r>
              <a:rPr lang="en-CA" sz="3200" dirty="0">
                <a:solidFill>
                  <a:sysClr val="windowText" lastClr="000000"/>
                </a:solidFill>
              </a:rPr>
              <a:t> reflection on their mistake was enough, and that </a:t>
            </a:r>
            <a:r>
              <a:rPr lang="en-CA" sz="3200" dirty="0">
                <a:solidFill>
                  <a:srgbClr val="0000FF"/>
                </a:solidFill>
              </a:rPr>
              <a:t>Yahuah</a:t>
            </a:r>
            <a:r>
              <a:rPr lang="en-CA" sz="3200" dirty="0">
                <a:solidFill>
                  <a:sysClr val="windowText" lastClr="000000"/>
                </a:solidFill>
              </a:rPr>
              <a:t> wanted to re-establish His </a:t>
            </a:r>
            <a:r>
              <a:rPr lang="en-CA" sz="3200" b="1" dirty="0">
                <a:solidFill>
                  <a:srgbClr val="0000FF"/>
                </a:solidFill>
                <a:effectLst>
                  <a:glow rad="127000">
                    <a:srgbClr val="FFFF00"/>
                  </a:glow>
                </a:effectLst>
              </a:rPr>
              <a:t>dwelling</a:t>
            </a:r>
            <a:r>
              <a:rPr lang="en-CA" sz="3200" dirty="0">
                <a:solidFill>
                  <a:sysClr val="windowText" lastClr="000000"/>
                </a:solidFill>
              </a:rPr>
              <a:t> </a:t>
            </a:r>
            <a:r>
              <a:rPr lang="en-CA" sz="3200" dirty="0">
                <a:solidFill>
                  <a:srgbClr val="0000FF"/>
                </a:solidFill>
              </a:rPr>
              <a:t>(time of </a:t>
            </a:r>
            <a:r>
              <a:rPr lang="en-CA" sz="3200" b="1" dirty="0">
                <a:solidFill>
                  <a:srgbClr val="0000FF"/>
                </a:solidFill>
                <a:effectLst>
                  <a:glow rad="127000">
                    <a:srgbClr val="FFFF00"/>
                  </a:glow>
                </a:effectLst>
              </a:rPr>
              <a:t>Tabernacles</a:t>
            </a:r>
            <a:r>
              <a:rPr lang="en-CA" sz="3200" dirty="0">
                <a:solidFill>
                  <a:srgbClr val="0000FF"/>
                </a:solidFill>
              </a:rPr>
              <a:t>) </a:t>
            </a:r>
            <a:r>
              <a:rPr lang="en-CA" sz="3200" dirty="0">
                <a:solidFill>
                  <a:sysClr val="windowText" lastClr="000000"/>
                </a:solidFill>
              </a:rPr>
              <a:t>once again in the land of </a:t>
            </a:r>
            <a:r>
              <a:rPr lang="en-CA" sz="3200" dirty="0" err="1">
                <a:solidFill>
                  <a:sysClr val="windowText" lastClr="000000"/>
                </a:solidFill>
              </a:rPr>
              <a:t>Yisra’el</a:t>
            </a:r>
            <a:r>
              <a:rPr lang="en-CA" sz="3200" dirty="0">
                <a:solidFill>
                  <a:sysClr val="windowText" lastClr="000000"/>
                </a:solidFill>
              </a:rPr>
              <a:t>?</a:t>
            </a:r>
          </a:p>
          <a:p>
            <a:pPr indent="177800"/>
            <a:r>
              <a:rPr lang="en-CA" sz="3200" b="1" dirty="0">
                <a:solidFill>
                  <a:sysClr val="windowText" lastClr="000000"/>
                </a:solidFill>
              </a:rPr>
              <a:t>                        What was their mistake? </a:t>
            </a:r>
            <a:br>
              <a:rPr lang="en-CA" sz="3200" b="1" dirty="0">
                <a:solidFill>
                  <a:sysClr val="windowText" lastClr="000000"/>
                </a:solidFill>
              </a:rPr>
            </a:br>
            <a:r>
              <a:rPr lang="en-CA" sz="3200" dirty="0">
                <a:solidFill>
                  <a:sysClr val="windowText" lastClr="000000"/>
                </a:solidFill>
              </a:rPr>
              <a:t>Was it placing trust and power upon a man made identity? Yes </a:t>
            </a:r>
            <a:r>
              <a:rPr lang="en-CA" sz="3200" dirty="0">
                <a:solidFill>
                  <a:srgbClr val="0000FF"/>
                </a:solidFill>
              </a:rPr>
              <a:t>Yahuah</a:t>
            </a:r>
            <a:r>
              <a:rPr lang="en-CA" sz="3200" dirty="0">
                <a:solidFill>
                  <a:sysClr val="windowText" lastClr="000000"/>
                </a:solidFill>
              </a:rPr>
              <a:t> had commanded the </a:t>
            </a:r>
            <a:r>
              <a:rPr lang="en-CA" sz="3200" dirty="0">
                <a:solidFill>
                  <a:srgbClr val="0000FF"/>
                </a:solidFill>
              </a:rPr>
              <a:t>Ark</a:t>
            </a:r>
            <a:r>
              <a:rPr lang="en-CA" sz="3200" dirty="0">
                <a:solidFill>
                  <a:sysClr val="windowText" lastClr="000000"/>
                </a:solidFill>
              </a:rPr>
              <a:t> to be constructed. Yet the </a:t>
            </a:r>
            <a:r>
              <a:rPr lang="en-CA" sz="3200" dirty="0" err="1">
                <a:solidFill>
                  <a:sysClr val="windowText" lastClr="000000"/>
                </a:solidFill>
              </a:rPr>
              <a:t>Yisra’elites</a:t>
            </a:r>
            <a:r>
              <a:rPr lang="en-CA" sz="3200" dirty="0">
                <a:solidFill>
                  <a:sysClr val="windowText" lastClr="000000"/>
                </a:solidFill>
              </a:rPr>
              <a:t> forgot that it was </a:t>
            </a:r>
            <a:r>
              <a:rPr lang="en-CA" sz="3200" b="1" dirty="0">
                <a:solidFill>
                  <a:srgbClr val="0000FF"/>
                </a:solidFill>
              </a:rPr>
              <a:t>Yahuah Himself </a:t>
            </a:r>
            <a:r>
              <a:rPr lang="en-CA" sz="3200" dirty="0">
                <a:solidFill>
                  <a:sysClr val="windowText" lastClr="000000"/>
                </a:solidFill>
              </a:rPr>
              <a:t>that authorized power and victory over pagan powers, and </a:t>
            </a:r>
            <a:r>
              <a:rPr lang="en-CA" sz="3200" b="1" u="sng" dirty="0">
                <a:solidFill>
                  <a:sysClr val="windowText" lastClr="000000"/>
                </a:solidFill>
              </a:rPr>
              <a:t>not</a:t>
            </a:r>
            <a:r>
              <a:rPr lang="en-CA" sz="3200" dirty="0">
                <a:solidFill>
                  <a:sysClr val="windowText" lastClr="000000"/>
                </a:solidFill>
              </a:rPr>
              <a:t> an article constructed by man.</a:t>
            </a:r>
          </a:p>
          <a:p>
            <a:pPr indent="177800"/>
            <a:r>
              <a:rPr lang="en-CA" sz="3200" b="1" dirty="0">
                <a:ln>
                  <a:solidFill>
                    <a:schemeClr val="bg1"/>
                  </a:solidFill>
                </a:ln>
                <a:solidFill>
                  <a:srgbClr val="BF07C3"/>
                </a:solidFill>
              </a:rPr>
              <a:t> </a:t>
            </a:r>
            <a:r>
              <a:rPr lang="en-CA" sz="3200" b="1" u="sng" dirty="0">
                <a:ln>
                  <a:solidFill>
                    <a:schemeClr val="bg1"/>
                  </a:solidFill>
                </a:ln>
                <a:solidFill>
                  <a:srgbClr val="BF07C3"/>
                </a:solidFill>
              </a:rPr>
              <a:t>The ark construct in and of itself</a:t>
            </a:r>
            <a:r>
              <a:rPr lang="en-CA" sz="3200" b="1" dirty="0">
                <a:ln>
                  <a:solidFill>
                    <a:schemeClr val="bg1"/>
                  </a:solidFill>
                </a:ln>
                <a:solidFill>
                  <a:srgbClr val="BF07C3"/>
                </a:solidFill>
              </a:rPr>
              <a:t> contained no power</a:t>
            </a:r>
            <a:br>
              <a:rPr lang="en-CA" sz="3200" b="1" dirty="0">
                <a:ln>
                  <a:solidFill>
                    <a:schemeClr val="bg1"/>
                  </a:solidFill>
                </a:ln>
                <a:solidFill>
                  <a:srgbClr val="BF07C3"/>
                </a:solidFill>
              </a:rPr>
            </a:br>
            <a:r>
              <a:rPr lang="en-CA" sz="3200" b="1" dirty="0">
                <a:ln>
                  <a:solidFill>
                    <a:schemeClr val="bg1"/>
                  </a:solidFill>
                </a:ln>
                <a:solidFill>
                  <a:srgbClr val="BF07C3"/>
                </a:solidFill>
              </a:rPr>
              <a:t>            or authority as was presumed by </a:t>
            </a:r>
            <a:r>
              <a:rPr lang="en-CA" sz="3200" b="1" dirty="0" err="1">
                <a:ln>
                  <a:solidFill>
                    <a:schemeClr val="bg1"/>
                  </a:solidFill>
                </a:ln>
                <a:solidFill>
                  <a:srgbClr val="BF07C3"/>
                </a:solidFill>
              </a:rPr>
              <a:t>Yisra’el</a:t>
            </a:r>
            <a:r>
              <a:rPr lang="en-CA" sz="3200" b="1" dirty="0">
                <a:ln>
                  <a:solidFill>
                    <a:schemeClr val="bg1"/>
                  </a:solidFill>
                </a:ln>
                <a:solidFill>
                  <a:srgbClr val="BF07C3"/>
                </a:solidFill>
              </a:rPr>
              <a:t>. </a:t>
            </a:r>
          </a:p>
        </p:txBody>
      </p:sp>
    </p:spTree>
    <p:extLst>
      <p:ext uri="{BB962C8B-B14F-4D97-AF65-F5344CB8AC3E}">
        <p14:creationId xmlns:p14="http://schemas.microsoft.com/office/powerpoint/2010/main" val="175678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08E5BA1-7884-4FB6-80B3-92EE5D8210A7}"/>
              </a:ext>
            </a:extLst>
          </p:cNvPr>
          <p:cNvSpPr>
            <a:spLocks noGrp="1"/>
          </p:cNvSpPr>
          <p:nvPr>
            <p:ph type="body" idx="1"/>
          </p:nvPr>
        </p:nvSpPr>
        <p:spPr>
          <a:xfrm>
            <a:off x="617220" y="3636313"/>
            <a:ext cx="11607796" cy="2593613"/>
          </a:xfrm>
        </p:spPr>
        <p:txBody>
          <a:bodyPr/>
          <a:lstStyle/>
          <a:p>
            <a:r>
              <a:rPr lang="en-CA" sz="3200" dirty="0">
                <a:solidFill>
                  <a:schemeClr val="tx1"/>
                </a:solidFill>
              </a:rPr>
              <a:t>The next few slides have internet information from</a:t>
            </a:r>
          </a:p>
          <a:p>
            <a:r>
              <a:rPr lang="en-CA" sz="4000" dirty="0">
                <a:hlinkClick r:id="rId2"/>
              </a:rPr>
              <a:t>www.sabbathcovenant.com</a:t>
            </a:r>
            <a:r>
              <a:rPr lang="en-CA" sz="4000" dirty="0"/>
              <a:t>  </a:t>
            </a:r>
            <a:r>
              <a:rPr lang="en-CA" sz="3200" dirty="0">
                <a:solidFill>
                  <a:schemeClr val="tx1"/>
                </a:solidFill>
              </a:rPr>
              <a:t>as copied from the link below.  There is some pertinent information on the topic just covered. </a:t>
            </a:r>
          </a:p>
        </p:txBody>
      </p:sp>
      <p:sp>
        <p:nvSpPr>
          <p:cNvPr id="4" name="Slide Number Placeholder 3">
            <a:extLst>
              <a:ext uri="{FF2B5EF4-FFF2-40B4-BE49-F238E27FC236}">
                <a16:creationId xmlns:a16="http://schemas.microsoft.com/office/drawing/2014/main" xmlns="" id="{AC3D8565-B32C-4F55-9649-7358760276BB}"/>
              </a:ext>
            </a:extLst>
          </p:cNvPr>
          <p:cNvSpPr>
            <a:spLocks noGrp="1"/>
          </p:cNvSpPr>
          <p:nvPr>
            <p:ph type="sldNum" sz="quarter" idx="12"/>
          </p:nvPr>
        </p:nvSpPr>
        <p:spPr>
          <a:xfrm>
            <a:off x="9377218" y="6492875"/>
            <a:ext cx="2743200" cy="365125"/>
          </a:xfrm>
        </p:spPr>
        <p:txBody>
          <a:bodyPr/>
          <a:lstStyle/>
          <a:p>
            <a:fld id="{79D454C9-693C-4B68-AEF7-F33F1BD73953}" type="slidenum">
              <a:rPr lang="en-US" smtClean="0"/>
              <a:t>81</a:t>
            </a:fld>
            <a:endParaRPr lang="en-US" dirty="0"/>
          </a:p>
        </p:txBody>
      </p:sp>
      <p:sp>
        <p:nvSpPr>
          <p:cNvPr id="5" name="Slide Number Placeholder 6">
            <a:extLst>
              <a:ext uri="{FF2B5EF4-FFF2-40B4-BE49-F238E27FC236}">
                <a16:creationId xmlns:a16="http://schemas.microsoft.com/office/drawing/2014/main" xmlns="" id="{B38BCAA2-B0ED-4748-8EF6-F2EA9FE35ED6}"/>
              </a:ext>
            </a:extLst>
          </p:cNvPr>
          <p:cNvSpPr txBox="1">
            <a:spLocks/>
          </p:cNvSpPr>
          <p:nvPr/>
        </p:nvSpPr>
        <p:spPr>
          <a:xfrm>
            <a:off x="11648772" y="6420426"/>
            <a:ext cx="535709" cy="40285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chemeClr val="tx1"/>
                </a:solidFill>
              </a:rPr>
              <a:pPr/>
              <a:t>81</a:t>
            </a:fld>
            <a:endParaRPr lang="en-US" dirty="0">
              <a:solidFill>
                <a:schemeClr val="tx1"/>
              </a:solidFill>
            </a:endParaRPr>
          </a:p>
        </p:txBody>
      </p:sp>
      <p:sp>
        <p:nvSpPr>
          <p:cNvPr id="6" name="Rectangle: Rounded Corners 18">
            <a:extLst>
              <a:ext uri="{FF2B5EF4-FFF2-40B4-BE49-F238E27FC236}">
                <a16:creationId xmlns:a16="http://schemas.microsoft.com/office/drawing/2014/main" xmlns="" id="{AE872E34-6911-42A5-A505-0458AD62A5BF}"/>
              </a:ext>
            </a:extLst>
          </p:cNvPr>
          <p:cNvSpPr/>
          <p:nvPr/>
        </p:nvSpPr>
        <p:spPr>
          <a:xfrm>
            <a:off x="1" y="0"/>
            <a:ext cx="12155374" cy="2717800"/>
          </a:xfrm>
          <a:prstGeom prst="roundRect">
            <a:avLst>
              <a:gd name="adj" fmla="val 15610"/>
            </a:avLst>
          </a:prstGeom>
          <a:noFill/>
          <a:ln w="57150">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a:sp3d>
          </a:bodyPr>
          <a:lstStyle/>
          <a:p>
            <a:pPr indent="177800" algn="ctr"/>
            <a:r>
              <a:rPr lang="en-CA" sz="4800" dirty="0">
                <a:ln>
                  <a:solidFill>
                    <a:srgbClr val="002060"/>
                  </a:solidFill>
                </a:ln>
                <a:solidFill>
                  <a:schemeClr val="tx1">
                    <a:lumMod val="50000"/>
                    <a:lumOff val="50000"/>
                  </a:schemeClr>
                </a:solidFill>
                <a:latin typeface="Berlin Sans FB Demi" panose="020E0802020502020306" pitchFamily="34" charset="0"/>
              </a:rPr>
              <a:t>Is this testimony demonstrating a </a:t>
            </a:r>
            <a:r>
              <a:rPr lang="en-CA" sz="4800" dirty="0">
                <a:ln>
                  <a:solidFill>
                    <a:srgbClr val="002060"/>
                  </a:solidFill>
                </a:ln>
                <a:solidFill>
                  <a:schemeClr val="tx1">
                    <a:lumMod val="50000"/>
                    <a:lumOff val="50000"/>
                  </a:schemeClr>
                </a:solidFill>
                <a:effectLst>
                  <a:glow rad="127000">
                    <a:schemeClr val="accent1">
                      <a:lumMod val="60000"/>
                      <a:lumOff val="40000"/>
                    </a:schemeClr>
                  </a:glow>
                </a:effectLst>
                <a:latin typeface="Berlin Sans FB Demi" panose="020E0802020502020306" pitchFamily="34" charset="0"/>
              </a:rPr>
              <a:t>pattern?</a:t>
            </a:r>
            <a:r>
              <a:rPr lang="en-CA" sz="4800" dirty="0">
                <a:ln>
                  <a:solidFill>
                    <a:srgbClr val="002060"/>
                  </a:solidFill>
                </a:ln>
                <a:solidFill>
                  <a:schemeClr val="tx1">
                    <a:lumMod val="50000"/>
                    <a:lumOff val="50000"/>
                  </a:schemeClr>
                </a:solidFill>
                <a:latin typeface="Berlin Sans FB Demi" panose="020E0802020502020306" pitchFamily="34" charset="0"/>
              </a:rPr>
              <a:t> </a:t>
            </a:r>
            <a:br>
              <a:rPr lang="en-CA" sz="4800" dirty="0">
                <a:ln>
                  <a:solidFill>
                    <a:srgbClr val="002060"/>
                  </a:solidFill>
                </a:ln>
                <a:solidFill>
                  <a:schemeClr val="tx1">
                    <a:lumMod val="50000"/>
                    <a:lumOff val="50000"/>
                  </a:schemeClr>
                </a:solidFill>
                <a:latin typeface="Berlin Sans FB Demi" panose="020E0802020502020306" pitchFamily="34" charset="0"/>
              </a:rPr>
            </a:br>
            <a:r>
              <a:rPr lang="en-CA" sz="4800" dirty="0">
                <a:ln>
                  <a:solidFill>
                    <a:srgbClr val="002060"/>
                  </a:solidFill>
                </a:ln>
                <a:solidFill>
                  <a:schemeClr val="tx1">
                    <a:lumMod val="50000"/>
                    <a:lumOff val="50000"/>
                  </a:schemeClr>
                </a:solidFill>
                <a:latin typeface="Berlin Sans FB Demi" panose="020E0802020502020306" pitchFamily="34" charset="0"/>
              </a:rPr>
              <a:t>Will </a:t>
            </a:r>
            <a:r>
              <a:rPr lang="en-CA" sz="4800" dirty="0">
                <a:solidFill>
                  <a:srgbClr val="0000FF"/>
                </a:solidFill>
                <a:latin typeface="Berlin Sans FB Demi" panose="020E0802020502020306" pitchFamily="34" charset="0"/>
              </a:rPr>
              <a:t>Yahusha</a:t>
            </a:r>
            <a:r>
              <a:rPr lang="en-CA" sz="4800" dirty="0">
                <a:solidFill>
                  <a:sysClr val="windowText" lastClr="000000"/>
                </a:solidFill>
                <a:latin typeface="Berlin Sans FB Demi" panose="020E0802020502020306" pitchFamily="34" charset="0"/>
              </a:rPr>
              <a:t> </a:t>
            </a:r>
            <a:r>
              <a:rPr lang="en-CA" sz="4800" dirty="0">
                <a:ln>
                  <a:solidFill>
                    <a:srgbClr val="002060"/>
                  </a:solidFill>
                </a:ln>
                <a:solidFill>
                  <a:schemeClr val="tx1">
                    <a:lumMod val="50000"/>
                    <a:lumOff val="50000"/>
                  </a:schemeClr>
                </a:solidFill>
                <a:latin typeface="Berlin Sans FB Demi" panose="020E0802020502020306" pitchFamily="34" charset="0"/>
              </a:rPr>
              <a:t>return once again</a:t>
            </a:r>
            <a:br>
              <a:rPr lang="en-CA" sz="4800" dirty="0">
                <a:ln>
                  <a:solidFill>
                    <a:srgbClr val="002060"/>
                  </a:solidFill>
                </a:ln>
                <a:solidFill>
                  <a:schemeClr val="tx1">
                    <a:lumMod val="50000"/>
                    <a:lumOff val="50000"/>
                  </a:schemeClr>
                </a:solidFill>
                <a:latin typeface="Berlin Sans FB Demi" panose="020E0802020502020306" pitchFamily="34" charset="0"/>
              </a:rPr>
            </a:br>
            <a:r>
              <a:rPr lang="en-CA" sz="4800" b="1" dirty="0">
                <a:ln w="28575">
                  <a:solidFill>
                    <a:srgbClr val="002060"/>
                  </a:solidFill>
                  <a:prstDash val="solid"/>
                </a:ln>
                <a:solidFill>
                  <a:srgbClr val="00CCFF"/>
                </a:solidFill>
                <a:latin typeface="Cooper Black" panose="0208090404030B020404" pitchFamily="18" charset="0"/>
              </a:rPr>
              <a:t>for</a:t>
            </a:r>
            <a:r>
              <a:rPr lang="en-CA" sz="4800" b="1" dirty="0">
                <a:ln w="28575">
                  <a:solidFill>
                    <a:srgbClr val="002060"/>
                  </a:solidFill>
                  <a:prstDash val="solid"/>
                </a:ln>
                <a:solidFill>
                  <a:srgbClr val="0070C0"/>
                </a:solidFill>
                <a:latin typeface="Cooper Black" panose="0208090404030B020404" pitchFamily="18" charset="0"/>
              </a:rPr>
              <a:t> </a:t>
            </a:r>
            <a:r>
              <a:rPr lang="en-CA" sz="4800" b="1" dirty="0" err="1">
                <a:ln w="28575">
                  <a:solidFill>
                    <a:srgbClr val="002060"/>
                  </a:solidFill>
                  <a:prstDash val="solid"/>
                </a:ln>
                <a:solidFill>
                  <a:srgbClr val="00CCFF"/>
                </a:solidFill>
                <a:latin typeface="Cooper Black" panose="0208090404030B020404" pitchFamily="18" charset="0"/>
              </a:rPr>
              <a:t>Yisra’el</a:t>
            </a:r>
            <a:r>
              <a:rPr lang="en-CA" sz="4800" b="1" dirty="0">
                <a:ln w="28575">
                  <a:solidFill>
                    <a:srgbClr val="002060"/>
                  </a:solidFill>
                  <a:prstDash val="solid"/>
                </a:ln>
                <a:solidFill>
                  <a:srgbClr val="0070C0"/>
                </a:solidFill>
                <a:latin typeface="Cooper Black" panose="0208090404030B020404" pitchFamily="18" charset="0"/>
              </a:rPr>
              <a:t> </a:t>
            </a:r>
            <a:r>
              <a:rPr lang="en-CA" sz="4800" dirty="0">
                <a:ln>
                  <a:solidFill>
                    <a:srgbClr val="002060"/>
                  </a:solidFill>
                </a:ln>
                <a:solidFill>
                  <a:schemeClr val="tx1">
                    <a:lumMod val="50000"/>
                    <a:lumOff val="50000"/>
                  </a:schemeClr>
                </a:solidFill>
                <a:latin typeface="Berlin Sans FB Demi" panose="020E0802020502020306" pitchFamily="34" charset="0"/>
              </a:rPr>
              <a:t>at </a:t>
            </a:r>
            <a:r>
              <a:rPr lang="en-CA" sz="4800" u="sng" dirty="0">
                <a:ln>
                  <a:solidFill>
                    <a:srgbClr val="002060"/>
                  </a:solidFill>
                </a:ln>
                <a:solidFill>
                  <a:schemeClr val="tx1">
                    <a:lumMod val="50000"/>
                    <a:lumOff val="50000"/>
                  </a:schemeClr>
                </a:solidFill>
                <a:latin typeface="Berlin Sans FB Demi" panose="020E0802020502020306" pitchFamily="34" charset="0"/>
              </a:rPr>
              <a:t>Tabernacles</a:t>
            </a:r>
            <a:r>
              <a:rPr lang="en-CA" sz="4800" dirty="0">
                <a:ln>
                  <a:solidFill>
                    <a:srgbClr val="002060"/>
                  </a:solidFill>
                </a:ln>
                <a:solidFill>
                  <a:schemeClr val="tx1">
                    <a:lumMod val="50000"/>
                    <a:lumOff val="50000"/>
                  </a:schemeClr>
                </a:solidFill>
                <a:latin typeface="Berlin Sans FB Demi" panose="020E0802020502020306" pitchFamily="34" charset="0"/>
              </a:rPr>
              <a:t>?   </a:t>
            </a:r>
            <a:r>
              <a:rPr lang="en-CA" sz="4800" dirty="0">
                <a:solidFill>
                  <a:sysClr val="windowText" lastClr="000000"/>
                </a:solidFill>
              </a:rPr>
              <a:t>(</a:t>
            </a:r>
            <a:r>
              <a:rPr lang="en-CA" sz="4800" b="1" dirty="0">
                <a:solidFill>
                  <a:srgbClr val="0000FF"/>
                </a:solidFill>
                <a:effectLst>
                  <a:glow rad="127000">
                    <a:srgbClr val="FFFF00"/>
                  </a:glow>
                </a:effectLst>
              </a:rPr>
              <a:t>Sukkot</a:t>
            </a:r>
            <a:r>
              <a:rPr lang="en-CA" sz="4800" dirty="0">
                <a:solidFill>
                  <a:sysClr val="windowText" lastClr="000000"/>
                </a:solidFill>
              </a:rPr>
              <a:t>)?</a:t>
            </a:r>
            <a:endParaRPr lang="en-CA" sz="4800" b="1" dirty="0">
              <a:ln>
                <a:solidFill>
                  <a:schemeClr val="bg1"/>
                </a:solidFill>
              </a:ln>
              <a:solidFill>
                <a:srgbClr val="BF07C3"/>
              </a:solidFill>
            </a:endParaRPr>
          </a:p>
        </p:txBody>
      </p:sp>
      <p:sp>
        <p:nvSpPr>
          <p:cNvPr id="2" name="Rectangle 1"/>
          <p:cNvSpPr/>
          <p:nvPr/>
        </p:nvSpPr>
        <p:spPr>
          <a:xfrm>
            <a:off x="292100" y="2613778"/>
            <a:ext cx="11356672" cy="769441"/>
          </a:xfrm>
          <a:prstGeom prst="rect">
            <a:avLst/>
          </a:prstGeom>
        </p:spPr>
        <p:txBody>
          <a:bodyPr wrap="square">
            <a:spAutoFit/>
            <a:scene3d>
              <a:camera prst="orthographicFront"/>
              <a:lightRig rig="threePt" dir="t"/>
            </a:scene3d>
            <a:sp3d extrusionH="57150">
              <a:bevelT h="25400" prst="softRound"/>
            </a:sp3d>
          </a:bodyPr>
          <a:lstStyle/>
          <a:p>
            <a:pPr algn="ctr"/>
            <a:r>
              <a:rPr lang="en-CA" sz="4400" b="1" dirty="0">
                <a:ln w="28575">
                  <a:solidFill>
                    <a:srgbClr val="CC0066"/>
                  </a:solidFill>
                  <a:prstDash val="solid"/>
                </a:ln>
                <a:solidFill>
                  <a:srgbClr val="0070C0"/>
                </a:solidFill>
                <a:effectLst>
                  <a:glow rad="228600">
                    <a:schemeClr val="accent4">
                      <a:satMod val="175000"/>
                      <a:alpha val="40000"/>
                    </a:schemeClr>
                  </a:glow>
                </a:effectLst>
                <a:latin typeface="Cooper Black" panose="0208090404030B020404" pitchFamily="18" charset="0"/>
              </a:rPr>
              <a:t>~~~~~~~~~~~~~~~~</a:t>
            </a:r>
            <a:endParaRPr lang="en-CA" sz="4400" dirty="0">
              <a:ln w="28575">
                <a:solidFill>
                  <a:srgbClr val="CC0066"/>
                </a:solidFill>
                <a:prstDash val="solid"/>
              </a:ln>
              <a:effectLst>
                <a:glow rad="228600">
                  <a:schemeClr val="accent4">
                    <a:satMod val="175000"/>
                    <a:alpha val="40000"/>
                  </a:schemeClr>
                </a:glow>
              </a:effectLst>
            </a:endParaRPr>
          </a:p>
        </p:txBody>
      </p:sp>
      <p:sp>
        <p:nvSpPr>
          <p:cNvPr id="10" name="Rectangle 9"/>
          <p:cNvSpPr/>
          <p:nvPr/>
        </p:nvSpPr>
        <p:spPr>
          <a:xfrm>
            <a:off x="622958" y="5420025"/>
            <a:ext cx="10952292" cy="400110"/>
          </a:xfrm>
          <a:prstGeom prst="rect">
            <a:avLst/>
          </a:prstGeom>
          <a:solidFill>
            <a:schemeClr val="accent4">
              <a:lumMod val="60000"/>
              <a:lumOff val="40000"/>
            </a:schemeClr>
          </a:solidFill>
          <a:ln>
            <a:solidFill>
              <a:srgbClr val="002060"/>
            </a:solidFill>
          </a:ln>
          <a:scene3d>
            <a:camera prst="orthographicFront"/>
            <a:lightRig rig="threePt" dir="t"/>
          </a:scene3d>
          <a:sp3d>
            <a:bevelT/>
          </a:sp3d>
        </p:spPr>
        <p:txBody>
          <a:bodyPr wrap="square">
            <a:spAutoFit/>
            <a:sp3d extrusionH="57150">
              <a:bevelT w="38100" h="38100" prst="angle"/>
            </a:sp3d>
          </a:bodyPr>
          <a:lstStyle/>
          <a:p>
            <a:pPr algn="ctr"/>
            <a:r>
              <a:rPr lang="en-US" sz="2000" b="1" dirty="0">
                <a:hlinkClick r:id="rId3"/>
              </a:rPr>
              <a:t>https://www.sabbathcovenant.com/christianitythegreatdecption/TheSpiritbehindChristianity.htm</a:t>
            </a:r>
            <a:r>
              <a:rPr lang="en-US" sz="2000" b="1" dirty="0"/>
              <a:t> </a:t>
            </a:r>
          </a:p>
        </p:txBody>
      </p:sp>
    </p:spTree>
    <p:extLst>
      <p:ext uri="{BB962C8B-B14F-4D97-AF65-F5344CB8AC3E}">
        <p14:creationId xmlns:p14="http://schemas.microsoft.com/office/powerpoint/2010/main" val="1565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1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002060"/>
            </a:gs>
            <a:gs pos="48000">
              <a:srgbClr val="E2FD5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7C80B6E-DDCA-4E4B-A19F-7A035F2C954C}"/>
              </a:ext>
            </a:extLst>
          </p:cNvPr>
          <p:cNvSpPr>
            <a:spLocks noGrp="1"/>
          </p:cNvSpPr>
          <p:nvPr>
            <p:ph type="sldNum" sz="quarter" idx="12"/>
          </p:nvPr>
        </p:nvSpPr>
        <p:spPr>
          <a:xfrm>
            <a:off x="9448800" y="6492875"/>
            <a:ext cx="2743200" cy="365125"/>
          </a:xfrm>
        </p:spPr>
        <p:txBody>
          <a:bodyPr/>
          <a:lstStyle/>
          <a:p>
            <a:fld id="{79D454C9-693C-4B68-AEF7-F33F1BD73953}" type="slidenum">
              <a:rPr lang="en-US" smtClean="0">
                <a:solidFill>
                  <a:schemeClr val="tx1"/>
                </a:solidFill>
              </a:rPr>
              <a:t>82</a:t>
            </a:fld>
            <a:endParaRPr lang="en-US" dirty="0">
              <a:solidFill>
                <a:schemeClr val="tx1"/>
              </a:solidFill>
            </a:endParaRPr>
          </a:p>
        </p:txBody>
      </p:sp>
      <p:sp>
        <p:nvSpPr>
          <p:cNvPr id="6" name="Rectangle 5"/>
          <p:cNvSpPr/>
          <p:nvPr/>
        </p:nvSpPr>
        <p:spPr>
          <a:xfrm>
            <a:off x="1381328" y="170399"/>
            <a:ext cx="9394766" cy="1200329"/>
          </a:xfrm>
          <a:prstGeom prst="rect">
            <a:avLst/>
          </a:prstGeom>
          <a:solidFill>
            <a:schemeClr val="bg1">
              <a:lumMod val="85000"/>
            </a:schemeClr>
          </a:solidFill>
          <a:ln>
            <a:solidFill>
              <a:srgbClr val="002060"/>
            </a:solidFill>
          </a:ln>
          <a:scene3d>
            <a:camera prst="orthographicFront"/>
            <a:lightRig rig="threePt" dir="t"/>
          </a:scene3d>
          <a:sp3d>
            <a:bevelT/>
          </a:sp3d>
        </p:spPr>
        <p:txBody>
          <a:bodyPr wrap="square">
            <a:spAutoFit/>
          </a:bodyPr>
          <a:lstStyle/>
          <a:p>
            <a:r>
              <a:rPr lang="en-US" sz="2000" b="1" dirty="0">
                <a:solidFill>
                  <a:srgbClr val="C00000"/>
                </a:solidFill>
              </a:rPr>
              <a:t>From Dagon to The Dragon</a:t>
            </a:r>
          </a:p>
          <a:p>
            <a:endParaRPr lang="en-US" sz="1050" dirty="0">
              <a:solidFill>
                <a:srgbClr val="C00000"/>
              </a:solidFill>
            </a:endParaRPr>
          </a:p>
          <a:p>
            <a:r>
              <a:rPr lang="en-US" sz="2000" dirty="0"/>
              <a:t>The word “dragon” comes from the word “Dagon” one of, if not the, oldest pagan gods dating back to Nimrod.  Dagon evolved over time and cultures into the dragon.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2277" y="1510343"/>
            <a:ext cx="6578070" cy="5262456"/>
          </a:xfrm>
          <a:prstGeom prst="rect">
            <a:avLst/>
          </a:prstGeom>
          <a:scene3d>
            <a:camera prst="orthographicFront"/>
            <a:lightRig rig="threePt" dir="t"/>
          </a:scene3d>
          <a:sp3d>
            <a:bevelT w="165100" prst="coolSlant"/>
          </a:sp3d>
        </p:spPr>
      </p:pic>
      <p:sp>
        <p:nvSpPr>
          <p:cNvPr id="2" name="Speech Bubble: Rectangle with Corners Rounded 1">
            <a:extLst>
              <a:ext uri="{FF2B5EF4-FFF2-40B4-BE49-F238E27FC236}">
                <a16:creationId xmlns:a16="http://schemas.microsoft.com/office/drawing/2014/main" xmlns="" id="{17B2321A-FA32-41D7-B8CB-8E6B684B4325}"/>
              </a:ext>
            </a:extLst>
          </p:cNvPr>
          <p:cNvSpPr/>
          <p:nvPr/>
        </p:nvSpPr>
        <p:spPr>
          <a:xfrm>
            <a:off x="8355224" y="1892839"/>
            <a:ext cx="3417454" cy="2277341"/>
          </a:xfrm>
          <a:prstGeom prst="wedgeRoundRectCallout">
            <a:avLst>
              <a:gd name="adj1" fmla="val -79608"/>
              <a:gd name="adj2" fmla="val 9027"/>
              <a:gd name="adj3" fmla="val 16667"/>
            </a:avLst>
          </a:prstGeom>
          <a:solidFill>
            <a:schemeClr val="accent2"/>
          </a:solidFill>
          <a:ln w="57150">
            <a:solidFill>
              <a:srgbClr val="99663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a:latin typeface="Comic Sans MS" panose="030F0702030302020204" pitchFamily="66" charset="0"/>
              </a:rPr>
              <a:t>This is the aerial view layout of </a:t>
            </a:r>
            <a:r>
              <a:rPr lang="en-CA" sz="2800" b="1" dirty="0">
                <a:solidFill>
                  <a:schemeClr val="accent2">
                    <a:lumMod val="50000"/>
                  </a:schemeClr>
                </a:solidFill>
                <a:latin typeface="Comic Sans MS" panose="030F0702030302020204" pitchFamily="66" charset="0"/>
              </a:rPr>
              <a:t>Washington</a:t>
            </a:r>
            <a:r>
              <a:rPr lang="en-CA" sz="2800" b="1" dirty="0">
                <a:latin typeface="Comic Sans MS" panose="030F0702030302020204" pitchFamily="66" charset="0"/>
              </a:rPr>
              <a:t> </a:t>
            </a:r>
            <a:r>
              <a:rPr lang="en-CA" sz="2800" b="1" dirty="0">
                <a:solidFill>
                  <a:schemeClr val="accent2">
                    <a:lumMod val="50000"/>
                  </a:schemeClr>
                </a:solidFill>
                <a:latin typeface="Comic Sans MS" panose="030F0702030302020204" pitchFamily="66" charset="0"/>
              </a:rPr>
              <a:t>DC</a:t>
            </a:r>
            <a:r>
              <a:rPr lang="en-CA" sz="2800" b="1" dirty="0">
                <a:latin typeface="Comic Sans MS" panose="030F0702030302020204" pitchFamily="66" charset="0"/>
              </a:rPr>
              <a:t> government areas. </a:t>
            </a:r>
          </a:p>
        </p:txBody>
      </p:sp>
    </p:spTree>
    <p:extLst>
      <p:ext uri="{BB962C8B-B14F-4D97-AF65-F5344CB8AC3E}">
        <p14:creationId xmlns:p14="http://schemas.microsoft.com/office/powerpoint/2010/main" val="35349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452264" y="6492875"/>
            <a:ext cx="2743200" cy="365125"/>
          </a:xfrm>
        </p:spPr>
        <p:txBody>
          <a:bodyPr/>
          <a:lstStyle/>
          <a:p>
            <a:fld id="{79D454C9-693C-4B68-AEF7-F33F1BD73953}" type="slidenum">
              <a:rPr lang="en-US" smtClean="0">
                <a:solidFill>
                  <a:schemeClr val="tx1"/>
                </a:solidFill>
              </a:rPr>
              <a:t>83</a:t>
            </a:fld>
            <a:endParaRPr lang="en-US" dirty="0">
              <a:solidFill>
                <a:schemeClr val="tx1"/>
              </a:solidFill>
            </a:endParaRPr>
          </a:p>
        </p:txBody>
      </p:sp>
      <p:sp>
        <p:nvSpPr>
          <p:cNvPr id="3" name="Speech Bubble: Rectangle with Corners Rounded 2">
            <a:extLst>
              <a:ext uri="{FF2B5EF4-FFF2-40B4-BE49-F238E27FC236}">
                <a16:creationId xmlns:a16="http://schemas.microsoft.com/office/drawing/2014/main" xmlns="" id="{14854244-DF86-42FF-8779-4AFB6DDDC1D9}"/>
              </a:ext>
            </a:extLst>
          </p:cNvPr>
          <p:cNvSpPr/>
          <p:nvPr/>
        </p:nvSpPr>
        <p:spPr>
          <a:xfrm>
            <a:off x="9572018" y="1692612"/>
            <a:ext cx="2042808" cy="651754"/>
          </a:xfrm>
          <a:prstGeom prst="wedgeRoundRectCallout">
            <a:avLst>
              <a:gd name="adj1" fmla="val -322420"/>
              <a:gd name="adj2" fmla="val -16319"/>
              <a:gd name="adj3" fmla="val 16667"/>
            </a:avLst>
          </a:prstGeom>
          <a:solidFill>
            <a:srgbClr val="FF9933"/>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lumMod val="95000"/>
                    <a:lumOff val="5000"/>
                  </a:schemeClr>
                </a:solidFill>
              </a:rPr>
              <a:t>H8577 </a:t>
            </a:r>
            <a:r>
              <a:rPr lang="en-CA" dirty="0" err="1">
                <a:solidFill>
                  <a:schemeClr val="tx1">
                    <a:lumMod val="95000"/>
                    <a:lumOff val="5000"/>
                  </a:schemeClr>
                </a:solidFill>
              </a:rPr>
              <a:t>Taniin</a:t>
            </a:r>
            <a:r>
              <a:rPr lang="en-CA" dirty="0">
                <a:solidFill>
                  <a:schemeClr val="tx1">
                    <a:lumMod val="95000"/>
                    <a:lumOff val="5000"/>
                  </a:schemeClr>
                </a:solidFill>
              </a:rPr>
              <a:t/>
            </a:r>
            <a:br>
              <a:rPr lang="en-CA" dirty="0">
                <a:solidFill>
                  <a:schemeClr val="tx1">
                    <a:lumMod val="95000"/>
                    <a:lumOff val="5000"/>
                  </a:schemeClr>
                </a:solidFill>
              </a:rPr>
            </a:br>
            <a:r>
              <a:rPr lang="en-CA" dirty="0">
                <a:solidFill>
                  <a:schemeClr val="tx1">
                    <a:lumMod val="95000"/>
                    <a:lumOff val="5000"/>
                  </a:schemeClr>
                </a:solidFill>
              </a:rPr>
              <a:t>From H8565 - tan</a:t>
            </a:r>
          </a:p>
        </p:txBody>
      </p:sp>
      <p:sp>
        <p:nvSpPr>
          <p:cNvPr id="7" name="Rectangle 6"/>
          <p:cNvSpPr/>
          <p:nvPr/>
        </p:nvSpPr>
        <p:spPr>
          <a:xfrm>
            <a:off x="236711" y="384407"/>
            <a:ext cx="11684000" cy="6201698"/>
          </a:xfrm>
          <a:prstGeom prst="rect">
            <a:avLst/>
          </a:prstGeom>
          <a:solidFill>
            <a:schemeClr val="accent2">
              <a:lumMod val="40000"/>
              <a:lumOff val="60000"/>
            </a:schemeClr>
          </a:solidFill>
          <a:ln>
            <a:noFill/>
          </a:ln>
          <a:scene3d>
            <a:camera prst="orthographicFront"/>
            <a:lightRig rig="threePt" dir="t"/>
          </a:scene3d>
          <a:sp3d>
            <a:bevelT/>
          </a:sp3d>
        </p:spPr>
        <p:txBody>
          <a:bodyPr wrap="square">
            <a:spAutoFit/>
            <a:sp3d extrusionH="57150">
              <a:bevelT w="38100" h="38100" prst="angle"/>
            </a:sp3d>
          </a:bodyPr>
          <a:lstStyle/>
          <a:p>
            <a:pPr marL="457200"/>
            <a:endParaRPr lang="en-US" sz="1900" dirty="0">
              <a:solidFill>
                <a:srgbClr val="000000"/>
              </a:solidFill>
              <a:latin typeface="+mj-lt"/>
            </a:endParaRPr>
          </a:p>
          <a:p>
            <a:pPr marL="457200"/>
            <a:r>
              <a:rPr lang="en-US" sz="1900" b="1" dirty="0">
                <a:solidFill>
                  <a:srgbClr val="002060"/>
                </a:solidFill>
                <a:latin typeface="+mj-lt"/>
              </a:rPr>
              <a:t>Dagon is where the word dragon came from</a:t>
            </a:r>
            <a:r>
              <a:rPr lang="en-US" sz="1900" dirty="0">
                <a:solidFill>
                  <a:srgbClr val="002060"/>
                </a:solidFill>
                <a:latin typeface="+mj-lt"/>
              </a:rPr>
              <a:t>.  </a:t>
            </a:r>
            <a:r>
              <a:rPr lang="en-US" sz="1900" dirty="0">
                <a:solidFill>
                  <a:srgbClr val="000000"/>
                </a:solidFill>
                <a:latin typeface="+mj-lt"/>
              </a:rPr>
              <a:t>When a nation conquered another nation, they would take their gods and incorporate them into their belief system.  </a:t>
            </a:r>
            <a:r>
              <a:rPr lang="en-US" sz="1900" b="1" u="sng" dirty="0" err="1">
                <a:solidFill>
                  <a:srgbClr val="FF0000"/>
                </a:solidFill>
                <a:latin typeface="+mj-lt"/>
              </a:rPr>
              <a:t>Simeramus</a:t>
            </a:r>
            <a:r>
              <a:rPr lang="en-US" sz="1900" dirty="0">
                <a:solidFill>
                  <a:srgbClr val="FF0000"/>
                </a:solidFill>
                <a:latin typeface="+mj-lt"/>
              </a:rPr>
              <a:t> (queen of Babylon) became </a:t>
            </a:r>
            <a:r>
              <a:rPr lang="en-US" sz="1900" b="1" u="sng" dirty="0">
                <a:solidFill>
                  <a:srgbClr val="FF0000"/>
                </a:solidFill>
                <a:latin typeface="+mj-lt"/>
              </a:rPr>
              <a:t>Isis</a:t>
            </a:r>
            <a:r>
              <a:rPr lang="en-US" sz="1900" dirty="0">
                <a:solidFill>
                  <a:srgbClr val="FF0000"/>
                </a:solidFill>
                <a:latin typeface="+mj-lt"/>
              </a:rPr>
              <a:t>, who became </a:t>
            </a:r>
            <a:r>
              <a:rPr lang="en-US" sz="1900" b="1" u="sng" dirty="0">
                <a:solidFill>
                  <a:srgbClr val="FF0000"/>
                </a:solidFill>
                <a:latin typeface="+mj-lt"/>
              </a:rPr>
              <a:t>Ishtar</a:t>
            </a:r>
            <a:r>
              <a:rPr lang="en-US" sz="1900" b="1" dirty="0">
                <a:solidFill>
                  <a:srgbClr val="FF0000"/>
                </a:solidFill>
                <a:latin typeface="+mj-lt"/>
              </a:rPr>
              <a:t>/</a:t>
            </a:r>
            <a:r>
              <a:rPr lang="en-US" sz="1900" b="1" u="sng" dirty="0">
                <a:solidFill>
                  <a:srgbClr val="FF0000"/>
                </a:solidFill>
                <a:latin typeface="+mj-lt"/>
              </a:rPr>
              <a:t>Easter</a:t>
            </a:r>
            <a:r>
              <a:rPr lang="en-US" sz="1900" dirty="0">
                <a:solidFill>
                  <a:srgbClr val="FF0000"/>
                </a:solidFill>
                <a:latin typeface="+mj-lt"/>
              </a:rPr>
              <a:t>, who became </a:t>
            </a:r>
            <a:r>
              <a:rPr lang="en-US" sz="1900" b="1" u="sng" dirty="0">
                <a:solidFill>
                  <a:srgbClr val="FF0000"/>
                </a:solidFill>
                <a:latin typeface="+mj-lt"/>
              </a:rPr>
              <a:t>Venus</a:t>
            </a:r>
            <a:r>
              <a:rPr lang="en-US" sz="1900" dirty="0">
                <a:solidFill>
                  <a:srgbClr val="FF0000"/>
                </a:solidFill>
                <a:latin typeface="+mj-lt"/>
              </a:rPr>
              <a:t>, who became </a:t>
            </a:r>
            <a:r>
              <a:rPr lang="en-US" sz="1900" b="1" u="sng" dirty="0">
                <a:solidFill>
                  <a:srgbClr val="FF0000"/>
                </a:solidFill>
                <a:latin typeface="+mj-lt"/>
              </a:rPr>
              <a:t>A</a:t>
            </a:r>
            <a:r>
              <a:rPr lang="en-US" sz="1900" b="1" dirty="0">
                <a:solidFill>
                  <a:srgbClr val="FF0000"/>
                </a:solidFill>
                <a:latin typeface="+mj-lt"/>
              </a:rPr>
              <a:t>p</a:t>
            </a:r>
            <a:r>
              <a:rPr lang="en-US" sz="1900" b="1" u="sng" dirty="0">
                <a:solidFill>
                  <a:srgbClr val="FF0000"/>
                </a:solidFill>
                <a:latin typeface="+mj-lt"/>
              </a:rPr>
              <a:t>hrodite</a:t>
            </a:r>
            <a:r>
              <a:rPr lang="en-US" sz="1900" dirty="0">
                <a:solidFill>
                  <a:srgbClr val="FF0000"/>
                </a:solidFill>
                <a:latin typeface="+mj-lt"/>
              </a:rPr>
              <a:t>, and finally </a:t>
            </a:r>
            <a:r>
              <a:rPr lang="en-US" sz="1900" b="1" u="sng" dirty="0">
                <a:solidFill>
                  <a:srgbClr val="FF0000"/>
                </a:solidFill>
                <a:latin typeface="+mj-lt"/>
              </a:rPr>
              <a:t>Mar</a:t>
            </a:r>
            <a:r>
              <a:rPr lang="en-US" sz="1900" b="1" dirty="0">
                <a:solidFill>
                  <a:srgbClr val="FF0000"/>
                </a:solidFill>
                <a:latin typeface="+mj-lt"/>
              </a:rPr>
              <a:t>y</a:t>
            </a:r>
            <a:r>
              <a:rPr lang="en-US" sz="1900" dirty="0">
                <a:solidFill>
                  <a:srgbClr val="FF0000"/>
                </a:solidFill>
                <a:latin typeface="+mj-lt"/>
              </a:rPr>
              <a:t>.  </a:t>
            </a:r>
            <a:r>
              <a:rPr lang="en-US" sz="1900" dirty="0">
                <a:solidFill>
                  <a:srgbClr val="002060"/>
                </a:solidFill>
                <a:latin typeface="+mj-lt"/>
              </a:rPr>
              <a:t>In the same way </a:t>
            </a:r>
            <a:r>
              <a:rPr lang="en-US" sz="1900" b="1" u="sng" dirty="0">
                <a:solidFill>
                  <a:srgbClr val="002060"/>
                </a:solidFill>
                <a:latin typeface="+mj-lt"/>
              </a:rPr>
              <a:t>Nimrod</a:t>
            </a:r>
            <a:r>
              <a:rPr lang="en-US" sz="1900" dirty="0">
                <a:solidFill>
                  <a:srgbClr val="002060"/>
                </a:solidFill>
                <a:latin typeface="+mj-lt"/>
              </a:rPr>
              <a:t> (King of Babylon) became </a:t>
            </a:r>
            <a:r>
              <a:rPr lang="en-US" sz="1900" b="1" u="sng" dirty="0">
                <a:solidFill>
                  <a:srgbClr val="002060"/>
                </a:solidFill>
                <a:latin typeface="+mj-lt"/>
              </a:rPr>
              <a:t>Dagon</a:t>
            </a:r>
            <a:r>
              <a:rPr lang="en-US" sz="1900" dirty="0">
                <a:solidFill>
                  <a:srgbClr val="002060"/>
                </a:solidFill>
                <a:latin typeface="+mj-lt"/>
              </a:rPr>
              <a:t> became the </a:t>
            </a:r>
            <a:r>
              <a:rPr lang="en-US" sz="1900" b="1" u="sng" dirty="0">
                <a:solidFill>
                  <a:srgbClr val="002060"/>
                </a:solidFill>
                <a:latin typeface="+mj-lt"/>
              </a:rPr>
              <a:t>sea ser</a:t>
            </a:r>
            <a:r>
              <a:rPr lang="en-US" sz="1900" b="1" dirty="0">
                <a:solidFill>
                  <a:srgbClr val="002060"/>
                </a:solidFill>
                <a:latin typeface="+mj-lt"/>
              </a:rPr>
              <a:t>p</a:t>
            </a:r>
            <a:r>
              <a:rPr lang="en-US" sz="1900" b="1" u="sng" dirty="0">
                <a:solidFill>
                  <a:srgbClr val="002060"/>
                </a:solidFill>
                <a:latin typeface="+mj-lt"/>
              </a:rPr>
              <a:t>ent</a:t>
            </a:r>
            <a:r>
              <a:rPr lang="en-US" sz="1900" dirty="0">
                <a:solidFill>
                  <a:srgbClr val="002060"/>
                </a:solidFill>
                <a:latin typeface="+mj-lt"/>
              </a:rPr>
              <a:t>, then the </a:t>
            </a:r>
            <a:r>
              <a:rPr lang="en-US" sz="1900" b="1" u="sng" dirty="0">
                <a:solidFill>
                  <a:srgbClr val="002060"/>
                </a:solidFill>
                <a:latin typeface="+mj-lt"/>
              </a:rPr>
              <a:t>dra</a:t>
            </a:r>
            <a:r>
              <a:rPr lang="en-US" sz="1900" b="1" dirty="0">
                <a:solidFill>
                  <a:srgbClr val="002060"/>
                </a:solidFill>
                <a:latin typeface="+mj-lt"/>
              </a:rPr>
              <a:t>g</a:t>
            </a:r>
            <a:r>
              <a:rPr lang="en-US" sz="1900" b="1" u="sng" dirty="0">
                <a:solidFill>
                  <a:srgbClr val="002060"/>
                </a:solidFill>
                <a:latin typeface="+mj-lt"/>
              </a:rPr>
              <a:t>on</a:t>
            </a:r>
            <a:r>
              <a:rPr lang="en-US" sz="1900" dirty="0">
                <a:solidFill>
                  <a:srgbClr val="002060"/>
                </a:solidFill>
                <a:latin typeface="+mj-lt"/>
              </a:rPr>
              <a:t>, then </a:t>
            </a:r>
            <a:r>
              <a:rPr lang="en-US" sz="1900" b="1" u="sng" dirty="0">
                <a:solidFill>
                  <a:srgbClr val="002060"/>
                </a:solidFill>
                <a:latin typeface="+mj-lt"/>
              </a:rPr>
              <a:t>Ne</a:t>
            </a:r>
            <a:r>
              <a:rPr lang="en-US" sz="1900" b="1" dirty="0">
                <a:solidFill>
                  <a:srgbClr val="002060"/>
                </a:solidFill>
                <a:latin typeface="+mj-lt"/>
              </a:rPr>
              <a:t>p</a:t>
            </a:r>
            <a:r>
              <a:rPr lang="en-US" sz="1900" b="1" u="sng" dirty="0">
                <a:solidFill>
                  <a:srgbClr val="002060"/>
                </a:solidFill>
                <a:latin typeface="+mj-lt"/>
              </a:rPr>
              <a:t>tune</a:t>
            </a:r>
            <a:r>
              <a:rPr lang="en-US" sz="1900" dirty="0">
                <a:solidFill>
                  <a:srgbClr val="002060"/>
                </a:solidFill>
                <a:latin typeface="+mj-lt"/>
              </a:rPr>
              <a:t>, then </a:t>
            </a:r>
            <a:r>
              <a:rPr lang="en-US" sz="1900" b="1" u="sng" dirty="0" err="1">
                <a:solidFill>
                  <a:srgbClr val="002060"/>
                </a:solidFill>
                <a:latin typeface="+mj-lt"/>
              </a:rPr>
              <a:t>Posiedon</a:t>
            </a:r>
            <a:r>
              <a:rPr lang="en-US" sz="1900" dirty="0">
                <a:solidFill>
                  <a:srgbClr val="002060"/>
                </a:solidFill>
                <a:latin typeface="+mj-lt"/>
              </a:rPr>
              <a:t>, and then </a:t>
            </a:r>
            <a:r>
              <a:rPr lang="en-US" sz="1900" b="1" u="sng" dirty="0">
                <a:solidFill>
                  <a:srgbClr val="002060"/>
                </a:solidFill>
                <a:latin typeface="+mj-lt"/>
              </a:rPr>
              <a:t>Zeus</a:t>
            </a:r>
            <a:r>
              <a:rPr lang="en-US" sz="1900" dirty="0">
                <a:solidFill>
                  <a:srgbClr val="002060"/>
                </a:solidFill>
                <a:latin typeface="+mj-lt"/>
              </a:rPr>
              <a:t>, and finally </a:t>
            </a:r>
            <a:r>
              <a:rPr lang="en-US" sz="1900" b="1" u="sng" dirty="0">
                <a:solidFill>
                  <a:srgbClr val="002060"/>
                </a:solidFill>
                <a:latin typeface="+mj-lt"/>
              </a:rPr>
              <a:t>Satan</a:t>
            </a:r>
            <a:r>
              <a:rPr lang="en-US" sz="1900" dirty="0">
                <a:solidFill>
                  <a:srgbClr val="002060"/>
                </a:solidFill>
                <a:latin typeface="+mj-lt"/>
              </a:rPr>
              <a:t>.  </a:t>
            </a:r>
            <a:r>
              <a:rPr lang="en-US" sz="1900" dirty="0">
                <a:solidFill>
                  <a:srgbClr val="000000"/>
                </a:solidFill>
                <a:latin typeface="+mj-lt"/>
              </a:rPr>
              <a:t>The reason Neptune carried the trident, is the same reason you see Satan with the pitch fork.  The trident was the article from the Jewish Tabernacle for turning the sacrifice</a:t>
            </a:r>
            <a:r>
              <a:rPr lang="en-US" dirty="0">
                <a:solidFill>
                  <a:srgbClr val="000000"/>
                </a:solidFill>
                <a:latin typeface="+mj-lt"/>
              </a:rPr>
              <a:t>.</a:t>
            </a:r>
            <a:br>
              <a:rPr lang="en-US" dirty="0">
                <a:solidFill>
                  <a:srgbClr val="000000"/>
                </a:solidFill>
                <a:latin typeface="+mj-lt"/>
              </a:rPr>
            </a:br>
            <a:endParaRPr lang="en-US" dirty="0">
              <a:solidFill>
                <a:srgbClr val="000000"/>
              </a:solidFill>
              <a:latin typeface="+mj-lt"/>
            </a:endParaRPr>
          </a:p>
          <a:p>
            <a:pPr marL="457200"/>
            <a:endParaRPr lang="en-US" dirty="0">
              <a:solidFill>
                <a:srgbClr val="000000"/>
              </a:solidFill>
              <a:latin typeface="+mj-lt"/>
            </a:endParaRPr>
          </a:p>
          <a:p>
            <a:pPr marL="457200"/>
            <a:r>
              <a:rPr lang="en-US" sz="1900" dirty="0">
                <a:solidFill>
                  <a:srgbClr val="000000"/>
                </a:solidFill>
                <a:latin typeface="+mj-lt"/>
              </a:rPr>
              <a:t>The </a:t>
            </a:r>
            <a:r>
              <a:rPr lang="en-US" sz="1900" b="1" u="sng" dirty="0" err="1">
                <a:ln>
                  <a:solidFill>
                    <a:schemeClr val="accent2">
                      <a:lumMod val="50000"/>
                    </a:schemeClr>
                  </a:solidFill>
                </a:ln>
                <a:solidFill>
                  <a:schemeClr val="accent2">
                    <a:lumMod val="75000"/>
                  </a:schemeClr>
                </a:solidFill>
                <a:latin typeface="+mj-lt"/>
              </a:rPr>
              <a:t>Taneem</a:t>
            </a:r>
            <a:r>
              <a:rPr lang="en-US" sz="1900" dirty="0">
                <a:solidFill>
                  <a:srgbClr val="000000"/>
                </a:solidFill>
                <a:latin typeface="+mj-lt"/>
              </a:rPr>
              <a:t> (great sea monster Genesis 1:21) was created on the 5th day when God </a:t>
            </a:r>
            <a:r>
              <a:rPr lang="en-US" sz="1900" dirty="0">
                <a:solidFill>
                  <a:srgbClr val="0000FF"/>
                </a:solidFill>
                <a:latin typeface="+mj-lt"/>
              </a:rPr>
              <a:t>[</a:t>
            </a:r>
            <a:r>
              <a:rPr lang="en-US" sz="1900" dirty="0" err="1">
                <a:solidFill>
                  <a:srgbClr val="0000FF"/>
                </a:solidFill>
                <a:latin typeface="+mj-lt"/>
              </a:rPr>
              <a:t>Yahusha</a:t>
            </a:r>
            <a:r>
              <a:rPr lang="en-US" sz="1900" dirty="0">
                <a:solidFill>
                  <a:srgbClr val="0000FF"/>
                </a:solidFill>
                <a:latin typeface="+mj-lt"/>
              </a:rPr>
              <a:t>]</a:t>
            </a:r>
            <a:r>
              <a:rPr lang="en-US" sz="1900" dirty="0">
                <a:solidFill>
                  <a:srgbClr val="000000"/>
                </a:solidFill>
                <a:latin typeface="+mj-lt"/>
              </a:rPr>
              <a:t> created the fishes and the birds</a:t>
            </a:r>
            <a:r>
              <a:rPr lang="en-US" sz="1900" b="1" dirty="0">
                <a:solidFill>
                  <a:srgbClr val="000000"/>
                </a:solidFill>
                <a:latin typeface="+mj-lt"/>
              </a:rPr>
              <a:t>.  The association to the goat is also in Scripture as well as in satanic worship. </a:t>
            </a:r>
            <a:r>
              <a:rPr lang="en-US" sz="1900" dirty="0">
                <a:solidFill>
                  <a:srgbClr val="000000"/>
                </a:solidFill>
                <a:latin typeface="+mj-lt"/>
              </a:rPr>
              <a:t> The </a:t>
            </a:r>
            <a:r>
              <a:rPr lang="en-US" sz="1900" b="1" dirty="0">
                <a:solidFill>
                  <a:srgbClr val="000000"/>
                </a:solidFill>
                <a:latin typeface="+mj-lt"/>
              </a:rPr>
              <a:t>goat fish </a:t>
            </a:r>
            <a:r>
              <a:rPr lang="en-US" sz="1900" b="1" u="sng" dirty="0">
                <a:solidFill>
                  <a:srgbClr val="000000"/>
                </a:solidFill>
                <a:latin typeface="+mj-lt"/>
              </a:rPr>
              <a:t>Ca</a:t>
            </a:r>
            <a:r>
              <a:rPr lang="en-US" sz="1900" b="1" dirty="0">
                <a:solidFill>
                  <a:srgbClr val="000000"/>
                </a:solidFill>
                <a:latin typeface="+mj-lt"/>
              </a:rPr>
              <a:t>p</a:t>
            </a:r>
            <a:r>
              <a:rPr lang="en-US" sz="1900" b="1" u="sng" dirty="0">
                <a:solidFill>
                  <a:srgbClr val="000000"/>
                </a:solidFill>
                <a:latin typeface="+mj-lt"/>
              </a:rPr>
              <a:t>ricorn</a:t>
            </a:r>
            <a:r>
              <a:rPr lang="en-US" sz="1900" dirty="0">
                <a:solidFill>
                  <a:srgbClr val="000000"/>
                </a:solidFill>
                <a:latin typeface="+mj-lt"/>
              </a:rPr>
              <a:t> was also a direct association to </a:t>
            </a:r>
            <a:r>
              <a:rPr lang="en-US" sz="1900" b="1" u="sng" dirty="0">
                <a:solidFill>
                  <a:srgbClr val="000000"/>
                </a:solidFill>
                <a:latin typeface="+mj-lt"/>
              </a:rPr>
              <a:t>Satan</a:t>
            </a:r>
            <a:r>
              <a:rPr lang="en-US" sz="1900" dirty="0">
                <a:solidFill>
                  <a:srgbClr val="000000"/>
                </a:solidFill>
                <a:latin typeface="+mj-lt"/>
              </a:rPr>
              <a:t> as well as the </a:t>
            </a:r>
            <a:r>
              <a:rPr lang="en-US" sz="1900" b="1" u="sng" dirty="0">
                <a:solidFill>
                  <a:srgbClr val="000000"/>
                </a:solidFill>
                <a:latin typeface="+mj-lt"/>
              </a:rPr>
              <a:t>H</a:t>
            </a:r>
            <a:r>
              <a:rPr lang="en-US" sz="1900" b="1" dirty="0">
                <a:solidFill>
                  <a:srgbClr val="000000"/>
                </a:solidFill>
                <a:latin typeface="+mj-lt"/>
              </a:rPr>
              <a:t>y</a:t>
            </a:r>
            <a:r>
              <a:rPr lang="en-US" sz="1900" b="1" u="sng" dirty="0">
                <a:solidFill>
                  <a:srgbClr val="000000"/>
                </a:solidFill>
                <a:latin typeface="+mj-lt"/>
              </a:rPr>
              <a:t>dra</a:t>
            </a:r>
            <a:r>
              <a:rPr lang="en-US" sz="1900" dirty="0">
                <a:solidFill>
                  <a:srgbClr val="000000"/>
                </a:solidFill>
                <a:latin typeface="+mj-lt"/>
              </a:rPr>
              <a:t>, the </a:t>
            </a:r>
            <a:r>
              <a:rPr lang="en-US" sz="1900" b="1" u="sng" dirty="0">
                <a:solidFill>
                  <a:srgbClr val="000000"/>
                </a:solidFill>
                <a:latin typeface="+mj-lt"/>
              </a:rPr>
              <a:t>Se</a:t>
            </a:r>
            <a:r>
              <a:rPr lang="en-US" sz="1900" b="1" dirty="0">
                <a:solidFill>
                  <a:srgbClr val="000000"/>
                </a:solidFill>
                <a:latin typeface="+mj-lt"/>
              </a:rPr>
              <a:t>p</a:t>
            </a:r>
            <a:r>
              <a:rPr lang="en-US" sz="1900" b="1" u="sng" dirty="0">
                <a:solidFill>
                  <a:srgbClr val="000000"/>
                </a:solidFill>
                <a:latin typeface="+mj-lt"/>
              </a:rPr>
              <a:t>ta</a:t>
            </a:r>
            <a:r>
              <a:rPr lang="en-US" sz="1900" dirty="0">
                <a:solidFill>
                  <a:srgbClr val="000000"/>
                </a:solidFill>
                <a:latin typeface="+mj-lt"/>
              </a:rPr>
              <a:t> (the sea Monster), and the </a:t>
            </a:r>
            <a:r>
              <a:rPr lang="en-US" sz="1900" b="1" u="sng" dirty="0">
                <a:solidFill>
                  <a:srgbClr val="000000"/>
                </a:solidFill>
                <a:latin typeface="+mj-lt"/>
              </a:rPr>
              <a:t>ser</a:t>
            </a:r>
            <a:r>
              <a:rPr lang="en-US" sz="1900" b="1" dirty="0">
                <a:solidFill>
                  <a:srgbClr val="000000"/>
                </a:solidFill>
                <a:latin typeface="+mj-lt"/>
              </a:rPr>
              <a:t>p</a:t>
            </a:r>
            <a:r>
              <a:rPr lang="en-US" sz="1900" b="1" u="sng" dirty="0">
                <a:solidFill>
                  <a:srgbClr val="000000"/>
                </a:solidFill>
                <a:latin typeface="+mj-lt"/>
              </a:rPr>
              <a:t>ent</a:t>
            </a:r>
            <a:r>
              <a:rPr lang="en-US" sz="1900" dirty="0">
                <a:solidFill>
                  <a:srgbClr val="000000"/>
                </a:solidFill>
                <a:latin typeface="+mj-lt"/>
              </a:rPr>
              <a:t>.</a:t>
            </a:r>
          </a:p>
          <a:p>
            <a:pPr marL="457200"/>
            <a:r>
              <a:rPr lang="en-US" sz="1900" dirty="0">
                <a:solidFill>
                  <a:srgbClr val="000000"/>
                </a:solidFill>
                <a:latin typeface="+mj-lt"/>
              </a:rPr>
              <a:t>As I </a:t>
            </a:r>
            <a:r>
              <a:rPr lang="en-US" sz="1600" dirty="0">
                <a:solidFill>
                  <a:srgbClr val="000000"/>
                </a:solidFill>
                <a:latin typeface="+mj-lt"/>
              </a:rPr>
              <a:t>[the author] </a:t>
            </a:r>
            <a:r>
              <a:rPr lang="en-US" sz="1900" dirty="0">
                <a:solidFill>
                  <a:srgbClr val="000000"/>
                </a:solidFill>
                <a:latin typeface="+mj-lt"/>
              </a:rPr>
              <a:t>demonstrated in the second book in this series “The Mystery Religion of Babylon” </a:t>
            </a:r>
            <a:r>
              <a:rPr lang="en-US" sz="1900" b="1" dirty="0">
                <a:solidFill>
                  <a:srgbClr val="002060"/>
                </a:solidFill>
                <a:latin typeface="+mj-lt"/>
              </a:rPr>
              <a:t>Nimrod was the first false messiah ruling over the first attempt at a world government</a:t>
            </a:r>
            <a:r>
              <a:rPr lang="en-US" sz="1900" dirty="0">
                <a:solidFill>
                  <a:srgbClr val="000000"/>
                </a:solidFill>
                <a:latin typeface="+mj-lt"/>
              </a:rPr>
              <a:t>.  Beginning with Nimrod in Babylon </a:t>
            </a:r>
            <a:r>
              <a:rPr lang="en-US" sz="1900" b="1" dirty="0">
                <a:solidFill>
                  <a:srgbClr val="002060"/>
                </a:solidFill>
                <a:latin typeface="+mj-lt"/>
              </a:rPr>
              <a:t>mankind began to worship leviathan</a:t>
            </a:r>
            <a:r>
              <a:rPr lang="en-US" sz="1900" dirty="0">
                <a:solidFill>
                  <a:srgbClr val="000000"/>
                </a:solidFill>
                <a:latin typeface="+mj-lt"/>
              </a:rPr>
              <a:t> (sea serpent) they called Dagon later known as </a:t>
            </a:r>
            <a:r>
              <a:rPr lang="en-US" sz="1900" b="1" dirty="0">
                <a:solidFill>
                  <a:srgbClr val="002060"/>
                </a:solidFill>
                <a:latin typeface="+mj-lt"/>
              </a:rPr>
              <a:t>The Dragon:</a:t>
            </a:r>
          </a:p>
          <a:p>
            <a:pPr marL="1028700" indent="-342900">
              <a:buFont typeface="Arial" panose="020B0604020202020204" pitchFamily="34" charset="0"/>
              <a:buChar char="•"/>
            </a:pPr>
            <a:r>
              <a:rPr lang="en-US" sz="1900" b="1" dirty="0">
                <a:solidFill>
                  <a:srgbClr val="0070C0"/>
                </a:solidFill>
                <a:latin typeface="+mj-lt"/>
              </a:rPr>
              <a:t>Job 41:1 </a:t>
            </a:r>
            <a:r>
              <a:rPr lang="en-US" sz="1900" dirty="0">
                <a:solidFill>
                  <a:srgbClr val="000000"/>
                </a:solidFill>
                <a:latin typeface="+mj-lt"/>
              </a:rPr>
              <a:t>Canst thou draw out leviathan with an hook? or his tongue with a cord which thou </a:t>
            </a:r>
            <a:r>
              <a:rPr lang="en-US" sz="1900" dirty="0" err="1">
                <a:solidFill>
                  <a:srgbClr val="000000"/>
                </a:solidFill>
                <a:latin typeface="+mj-lt"/>
              </a:rPr>
              <a:t>lettest</a:t>
            </a:r>
            <a:r>
              <a:rPr lang="en-US" sz="1900" dirty="0">
                <a:solidFill>
                  <a:srgbClr val="000000"/>
                </a:solidFill>
                <a:latin typeface="+mj-lt"/>
              </a:rPr>
              <a:t> down?</a:t>
            </a:r>
          </a:p>
          <a:p>
            <a:pPr marL="1028700" indent="-342900">
              <a:buFont typeface="Arial" panose="020B0604020202020204" pitchFamily="34" charset="0"/>
              <a:buChar char="•"/>
            </a:pPr>
            <a:r>
              <a:rPr lang="en-US" sz="1900" b="1" dirty="0">
                <a:solidFill>
                  <a:srgbClr val="0070C0"/>
                </a:solidFill>
                <a:latin typeface="+mj-lt"/>
              </a:rPr>
              <a:t>Job 41:5</a:t>
            </a:r>
            <a:r>
              <a:rPr lang="en-US" sz="1900" dirty="0">
                <a:solidFill>
                  <a:srgbClr val="000000"/>
                </a:solidFill>
                <a:latin typeface="+mj-lt"/>
              </a:rPr>
              <a:t> In that day the Lord with his sore and great and strong sword shall punish leviathan the piercing serpent, even leviathan that crooked serpent; and he shall slay the dragon (</a:t>
            </a:r>
            <a:r>
              <a:rPr lang="en-US" sz="1900" dirty="0">
                <a:solidFill>
                  <a:srgbClr val="0000FF"/>
                </a:solidFill>
                <a:latin typeface="+mj-lt"/>
              </a:rPr>
              <a:t>or </a:t>
            </a:r>
            <a:r>
              <a:rPr lang="en-US" sz="1900" dirty="0" err="1">
                <a:solidFill>
                  <a:srgbClr val="0000FF"/>
                </a:solidFill>
                <a:latin typeface="+mj-lt"/>
              </a:rPr>
              <a:t>Taneem</a:t>
            </a:r>
            <a:r>
              <a:rPr lang="en-US" sz="1900" dirty="0">
                <a:solidFill>
                  <a:srgbClr val="0000FF"/>
                </a:solidFill>
                <a:latin typeface="+mj-lt"/>
              </a:rPr>
              <a:t> in Hebrew</a:t>
            </a:r>
            <a:r>
              <a:rPr lang="en-US" sz="1900" dirty="0">
                <a:solidFill>
                  <a:srgbClr val="000000"/>
                </a:solidFill>
                <a:latin typeface="+mj-lt"/>
              </a:rPr>
              <a:t>) that is in the sea.</a:t>
            </a:r>
          </a:p>
          <a:p>
            <a:pPr marL="1028700" indent="-342900">
              <a:buFont typeface="Arial" panose="020B0604020202020204" pitchFamily="34" charset="0"/>
              <a:buChar char="•"/>
            </a:pPr>
            <a:r>
              <a:rPr lang="en-US" sz="1900" b="1" dirty="0">
                <a:solidFill>
                  <a:srgbClr val="0070C0"/>
                </a:solidFill>
                <a:latin typeface="+mj-lt"/>
              </a:rPr>
              <a:t>Job 41:7</a:t>
            </a:r>
            <a:r>
              <a:rPr lang="en-US" sz="1900" dirty="0">
                <a:solidFill>
                  <a:srgbClr val="000000"/>
                </a:solidFill>
                <a:latin typeface="+mj-lt"/>
              </a:rPr>
              <a:t> Canst thou fill his skin with barbed irons? or his head with fish spears?</a:t>
            </a:r>
            <a:br>
              <a:rPr lang="en-US" sz="1900" dirty="0">
                <a:solidFill>
                  <a:srgbClr val="000000"/>
                </a:solidFill>
                <a:latin typeface="+mj-lt"/>
              </a:rPr>
            </a:br>
            <a:endParaRPr lang="en-US" sz="1900" dirty="0">
              <a:solidFill>
                <a:srgbClr val="000000"/>
              </a:solidFill>
              <a:latin typeface="+mj-lt"/>
            </a:endParaRPr>
          </a:p>
        </p:txBody>
      </p:sp>
      <p:sp>
        <p:nvSpPr>
          <p:cNvPr id="11" name="Speech Bubble: Rectangle with Corners Rounded 2">
            <a:extLst>
              <a:ext uri="{FF2B5EF4-FFF2-40B4-BE49-F238E27FC236}">
                <a16:creationId xmlns:a16="http://schemas.microsoft.com/office/drawing/2014/main" xmlns="" id="{14854244-DF86-42FF-8779-4AFB6DDDC1D9}"/>
              </a:ext>
            </a:extLst>
          </p:cNvPr>
          <p:cNvSpPr/>
          <p:nvPr/>
        </p:nvSpPr>
        <p:spPr>
          <a:xfrm>
            <a:off x="2188578" y="2521922"/>
            <a:ext cx="3501736" cy="428288"/>
          </a:xfrm>
          <a:prstGeom prst="wedgeRoundRectCallout">
            <a:avLst>
              <a:gd name="adj1" fmla="val -66219"/>
              <a:gd name="adj2" fmla="val 64178"/>
              <a:gd name="adj3" fmla="val 16667"/>
            </a:avLst>
          </a:prstGeom>
          <a:solidFill>
            <a:srgbClr val="FF9933"/>
          </a:solidFill>
          <a:ln>
            <a:solidFill>
              <a:srgbClr val="BF07C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lumMod val="95000"/>
                    <a:lumOff val="5000"/>
                  </a:schemeClr>
                </a:solidFill>
              </a:rPr>
              <a:t>H8577 </a:t>
            </a:r>
            <a:r>
              <a:rPr lang="en-CA" sz="2000" b="1" dirty="0" err="1">
                <a:solidFill>
                  <a:schemeClr val="accent2">
                    <a:lumMod val="50000"/>
                  </a:schemeClr>
                </a:solidFill>
              </a:rPr>
              <a:t>Taniin</a:t>
            </a:r>
            <a:r>
              <a:rPr lang="en-CA" sz="2000" b="1" dirty="0">
                <a:solidFill>
                  <a:schemeClr val="tx1">
                    <a:lumMod val="95000"/>
                    <a:lumOff val="5000"/>
                  </a:schemeClr>
                </a:solidFill>
              </a:rPr>
              <a:t> From H8565 - tan</a:t>
            </a:r>
          </a:p>
        </p:txBody>
      </p:sp>
    </p:spTree>
    <p:extLst>
      <p:ext uri="{BB962C8B-B14F-4D97-AF65-F5344CB8AC3E}">
        <p14:creationId xmlns:p14="http://schemas.microsoft.com/office/powerpoint/2010/main" val="35592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arn(inVertical)">
                                      <p:cBhvr>
                                        <p:cTn id="7" dur="500"/>
                                        <p:tgtEl>
                                          <p:spTgt spid="7">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1000"/>
                                        <p:tgtEl>
                                          <p:spTgt spid="11">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100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barn(inVertical)">
                                      <p:cBhvr>
                                        <p:cTn id="15" dur="10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barn(inVertical)">
                                      <p:cBhvr>
                                        <p:cTn id="20" dur="500"/>
                                        <p:tgtEl>
                                          <p:spTgt spid="7">
                                            <p:txEl>
                                              <p:pRg st="5" end="5"/>
                                            </p:txEl>
                                          </p:spTgt>
                                        </p:tgtEl>
                                      </p:cBhvr>
                                    </p:animEffect>
                                  </p:childTnLst>
                                </p:cTn>
                              </p:par>
                            </p:childTnLst>
                          </p:cTn>
                        </p:par>
                        <p:par>
                          <p:cTn id="21" fill="hold">
                            <p:stCondLst>
                              <p:cond delay="500"/>
                            </p:stCondLst>
                            <p:childTnLst>
                              <p:par>
                                <p:cTn id="22" presetID="16" presetClass="entr" presetSubtype="21" fill="hold" nodeType="afterEffect">
                                  <p:stCondLst>
                                    <p:cond delay="75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barn(inVertical)">
                                      <p:cBhvr>
                                        <p:cTn id="24" dur="500"/>
                                        <p:tgtEl>
                                          <p:spTgt spid="7">
                                            <p:txEl>
                                              <p:pRg st="6" end="6"/>
                                            </p:txEl>
                                          </p:spTgt>
                                        </p:tgtEl>
                                      </p:cBhvr>
                                    </p:animEffect>
                                  </p:childTnLst>
                                </p:cTn>
                              </p:par>
                            </p:childTnLst>
                          </p:cTn>
                        </p:par>
                        <p:par>
                          <p:cTn id="25" fill="hold">
                            <p:stCondLst>
                              <p:cond delay="1750"/>
                            </p:stCondLst>
                            <p:childTnLst>
                              <p:par>
                                <p:cTn id="26" presetID="16" presetClass="entr" presetSubtype="21" fill="hold" nodeType="afterEffect">
                                  <p:stCondLst>
                                    <p:cond delay="75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barn(inVertical)">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86000"/>
              </a:srgbClr>
            </a:gs>
            <a:gs pos="50000">
              <a:srgbClr val="E2FD59"/>
            </a:gs>
            <a:gs pos="100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452264" y="6492875"/>
            <a:ext cx="2743200" cy="365125"/>
          </a:xfrm>
        </p:spPr>
        <p:txBody>
          <a:bodyPr/>
          <a:lstStyle/>
          <a:p>
            <a:fld id="{79D454C9-693C-4B68-AEF7-F33F1BD73953}" type="slidenum">
              <a:rPr lang="en-US" smtClean="0">
                <a:solidFill>
                  <a:schemeClr val="tx1"/>
                </a:solidFill>
              </a:rPr>
              <a:t>84</a:t>
            </a:fld>
            <a:endParaRPr lang="en-US" dirty="0">
              <a:solidFill>
                <a:schemeClr val="tx1"/>
              </a:solidFill>
            </a:endParaRPr>
          </a:p>
        </p:txBody>
      </p:sp>
      <p:sp>
        <p:nvSpPr>
          <p:cNvPr id="7" name="Rectangle 6"/>
          <p:cNvSpPr/>
          <p:nvPr/>
        </p:nvSpPr>
        <p:spPr>
          <a:xfrm>
            <a:off x="264537" y="251949"/>
            <a:ext cx="11684000" cy="1477328"/>
          </a:xfrm>
          <a:prstGeom prst="rect">
            <a:avLst/>
          </a:prstGeom>
          <a:solidFill>
            <a:schemeClr val="bg1"/>
          </a:solidFill>
          <a:ln>
            <a:solidFill>
              <a:srgbClr val="002060"/>
            </a:solidFill>
          </a:ln>
          <a:scene3d>
            <a:camera prst="orthographicFront"/>
            <a:lightRig rig="threePt" dir="t"/>
          </a:scene3d>
          <a:sp3d>
            <a:bevelT/>
          </a:sp3d>
        </p:spPr>
        <p:txBody>
          <a:bodyPr wrap="square">
            <a:spAutoFit/>
          </a:bodyPr>
          <a:lstStyle/>
          <a:p>
            <a:pPr marL="457200"/>
            <a:r>
              <a:rPr lang="en-US" b="1" dirty="0">
                <a:solidFill>
                  <a:srgbClr val="C00000"/>
                </a:solidFill>
                <a:latin typeface="+mj-lt"/>
              </a:rPr>
              <a:t>This </a:t>
            </a:r>
            <a:r>
              <a:rPr lang="en-US" b="1" i="1" dirty="0">
                <a:solidFill>
                  <a:srgbClr val="C00000"/>
                </a:solidFill>
                <a:latin typeface="+mj-lt"/>
              </a:rPr>
              <a:t>Dragon in the Sea or DAGON the Fish God</a:t>
            </a:r>
            <a:r>
              <a:rPr lang="en-US" b="1" dirty="0">
                <a:solidFill>
                  <a:srgbClr val="C00000"/>
                </a:solidFill>
                <a:latin typeface="+mj-lt"/>
              </a:rPr>
              <a:t> called leviathan</a:t>
            </a:r>
            <a:r>
              <a:rPr lang="en-US" dirty="0">
                <a:solidFill>
                  <a:srgbClr val="000000"/>
                </a:solidFill>
                <a:latin typeface="+mj-lt"/>
              </a:rPr>
              <a:t> in scripture was worshipped by those in ancient Babylon and associated with Nimrod the first High Priest of Dagon.  Worship of Dagon was passed down after YHVH confused the languages and scattered humanity across the globe. </a:t>
            </a:r>
            <a:r>
              <a:rPr lang="en-US" b="1" dirty="0">
                <a:solidFill>
                  <a:srgbClr val="000000"/>
                </a:solidFill>
                <a:latin typeface="+mj-lt"/>
              </a:rPr>
              <a:t> It was this religion that was prevalent and continued at the time Rome destroyed Jerusalem</a:t>
            </a:r>
            <a:r>
              <a:rPr lang="en-US" dirty="0">
                <a:solidFill>
                  <a:srgbClr val="000000"/>
                </a:solidFill>
                <a:latin typeface="+mj-lt"/>
              </a:rPr>
              <a:t>. </a:t>
            </a:r>
            <a:r>
              <a:rPr lang="en-US" dirty="0">
                <a:solidFill>
                  <a:srgbClr val="C00000"/>
                </a:solidFill>
                <a:latin typeface="+mj-lt"/>
              </a:rPr>
              <a:t> </a:t>
            </a:r>
            <a:r>
              <a:rPr lang="en-US" b="1" u="sng" dirty="0">
                <a:solidFill>
                  <a:srgbClr val="C00000"/>
                </a:solidFill>
                <a:latin typeface="+mj-lt"/>
              </a:rPr>
              <a:t>It was this reli</a:t>
            </a:r>
            <a:r>
              <a:rPr lang="en-US" b="1" dirty="0">
                <a:solidFill>
                  <a:srgbClr val="C00000"/>
                </a:solidFill>
                <a:latin typeface="+mj-lt"/>
              </a:rPr>
              <a:t>g</a:t>
            </a:r>
            <a:r>
              <a:rPr lang="en-US" b="1" u="sng" dirty="0">
                <a:solidFill>
                  <a:srgbClr val="C00000"/>
                </a:solidFill>
                <a:latin typeface="+mj-lt"/>
              </a:rPr>
              <a:t>ion of Da</a:t>
            </a:r>
            <a:r>
              <a:rPr lang="en-US" b="1" dirty="0">
                <a:solidFill>
                  <a:srgbClr val="C00000"/>
                </a:solidFill>
                <a:latin typeface="+mj-lt"/>
              </a:rPr>
              <a:t>g</a:t>
            </a:r>
            <a:r>
              <a:rPr lang="en-US" b="1" u="sng" dirty="0">
                <a:solidFill>
                  <a:srgbClr val="C00000"/>
                </a:solidFill>
                <a:latin typeface="+mj-lt"/>
              </a:rPr>
              <a:t>on that </a:t>
            </a:r>
            <a:r>
              <a:rPr lang="en-US" b="1" dirty="0">
                <a:solidFill>
                  <a:srgbClr val="C00000"/>
                </a:solidFill>
                <a:latin typeface="+mj-lt"/>
              </a:rPr>
              <a:t>p</a:t>
            </a:r>
            <a:r>
              <a:rPr lang="en-US" b="1" u="sng" dirty="0">
                <a:solidFill>
                  <a:srgbClr val="C00000"/>
                </a:solidFill>
                <a:latin typeface="+mj-lt"/>
              </a:rPr>
              <a:t>ermeated the hi</a:t>
            </a:r>
            <a:r>
              <a:rPr lang="en-US" b="1" dirty="0">
                <a:solidFill>
                  <a:srgbClr val="C00000"/>
                </a:solidFill>
                <a:latin typeface="+mj-lt"/>
              </a:rPr>
              <a:t>g</a:t>
            </a:r>
            <a:r>
              <a:rPr lang="en-US" b="1" u="sng" dirty="0">
                <a:solidFill>
                  <a:srgbClr val="C00000"/>
                </a:solidFill>
                <a:latin typeface="+mj-lt"/>
              </a:rPr>
              <a:t>h </a:t>
            </a:r>
            <a:r>
              <a:rPr lang="en-US" b="1" dirty="0">
                <a:solidFill>
                  <a:srgbClr val="C00000"/>
                </a:solidFill>
                <a:latin typeface="+mj-lt"/>
              </a:rPr>
              <a:t>p</a:t>
            </a:r>
            <a:r>
              <a:rPr lang="en-US" b="1" u="sng" dirty="0">
                <a:solidFill>
                  <a:srgbClr val="C00000"/>
                </a:solidFill>
                <a:latin typeface="+mj-lt"/>
              </a:rPr>
              <a:t>riestly ranks of </a:t>
            </a:r>
            <a:r>
              <a:rPr lang="en-US" b="1" dirty="0">
                <a:solidFill>
                  <a:srgbClr val="C00000"/>
                </a:solidFill>
                <a:latin typeface="+mj-lt"/>
              </a:rPr>
              <a:t>p</a:t>
            </a:r>
            <a:r>
              <a:rPr lang="en-US" b="1" u="sng" dirty="0">
                <a:solidFill>
                  <a:srgbClr val="C00000"/>
                </a:solidFill>
                <a:latin typeface="+mj-lt"/>
              </a:rPr>
              <a:t>a</a:t>
            </a:r>
            <a:r>
              <a:rPr lang="en-US" b="1" dirty="0">
                <a:solidFill>
                  <a:srgbClr val="C00000"/>
                </a:solidFill>
                <a:latin typeface="+mj-lt"/>
              </a:rPr>
              <a:t>g</a:t>
            </a:r>
            <a:r>
              <a:rPr lang="en-US" b="1" u="sng" dirty="0">
                <a:solidFill>
                  <a:srgbClr val="C00000"/>
                </a:solidFill>
                <a:latin typeface="+mj-lt"/>
              </a:rPr>
              <a:t>anism and was the foundation of The Christian Church which even toda</a:t>
            </a:r>
            <a:r>
              <a:rPr lang="en-US" b="1" dirty="0">
                <a:solidFill>
                  <a:srgbClr val="C00000"/>
                </a:solidFill>
                <a:latin typeface="+mj-lt"/>
              </a:rPr>
              <a:t>y</a:t>
            </a:r>
            <a:r>
              <a:rPr lang="en-US" b="1" u="sng" dirty="0">
                <a:solidFill>
                  <a:srgbClr val="C00000"/>
                </a:solidFill>
                <a:latin typeface="+mj-lt"/>
              </a:rPr>
              <a:t> continues to wear the </a:t>
            </a:r>
            <a:r>
              <a:rPr lang="en-US" b="1" dirty="0">
                <a:solidFill>
                  <a:srgbClr val="C00000"/>
                </a:solidFill>
                <a:latin typeface="+mj-lt"/>
              </a:rPr>
              <a:t>p</a:t>
            </a:r>
            <a:r>
              <a:rPr lang="en-US" b="1" u="sng" dirty="0">
                <a:solidFill>
                  <a:srgbClr val="C00000"/>
                </a:solidFill>
                <a:latin typeface="+mj-lt"/>
              </a:rPr>
              <a:t>riestl</a:t>
            </a:r>
            <a:r>
              <a:rPr lang="en-US" b="1" dirty="0">
                <a:solidFill>
                  <a:srgbClr val="C00000"/>
                </a:solidFill>
                <a:latin typeface="+mj-lt"/>
              </a:rPr>
              <a:t>y  g</a:t>
            </a:r>
            <a:r>
              <a:rPr lang="en-US" b="1" u="sng" dirty="0">
                <a:solidFill>
                  <a:srgbClr val="C00000"/>
                </a:solidFill>
                <a:latin typeface="+mj-lt"/>
              </a:rPr>
              <a:t>arments of Da</a:t>
            </a:r>
            <a:r>
              <a:rPr lang="en-US" b="1" dirty="0">
                <a:solidFill>
                  <a:srgbClr val="C00000"/>
                </a:solidFill>
                <a:latin typeface="+mj-lt"/>
              </a:rPr>
              <a:t>g</a:t>
            </a:r>
            <a:r>
              <a:rPr lang="en-US" b="1" u="sng" dirty="0">
                <a:solidFill>
                  <a:srgbClr val="C00000"/>
                </a:solidFill>
                <a:latin typeface="+mj-lt"/>
              </a:rPr>
              <a:t>on</a:t>
            </a:r>
            <a:r>
              <a:rPr lang="en-US" b="1" dirty="0">
                <a:solidFill>
                  <a:srgbClr val="C00000"/>
                </a:solidFill>
                <a:latin typeface="+mj-lt"/>
              </a:rPr>
              <a:t>:</a:t>
            </a:r>
            <a:endParaRPr lang="en-US" b="1" i="0" dirty="0">
              <a:solidFill>
                <a:srgbClr val="C00000"/>
              </a:solidFill>
              <a:effectLst/>
              <a:latin typeface="+mj-lt"/>
            </a:endParaRPr>
          </a:p>
        </p:txBody>
      </p:sp>
      <p:pic>
        <p:nvPicPr>
          <p:cNvPr id="1026" name="Picture 2" descr="https://www.sabbathcovenant.com/christianitythegreatdeception/dagon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7912099" y="1868348"/>
            <a:ext cx="4098958" cy="2609977"/>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759200" y="1886347"/>
            <a:ext cx="4051300" cy="4801314"/>
          </a:xfrm>
          <a:prstGeom prst="rect">
            <a:avLst/>
          </a:prstGeom>
          <a:solidFill>
            <a:schemeClr val="accent2">
              <a:lumMod val="40000"/>
              <a:lumOff val="60000"/>
            </a:schemeClr>
          </a:solidFill>
          <a:ln>
            <a:solidFill>
              <a:srgbClr val="002060"/>
            </a:solidFill>
          </a:ln>
          <a:scene3d>
            <a:camera prst="orthographicFront"/>
            <a:lightRig rig="threePt" dir="t"/>
          </a:scene3d>
          <a:sp3d>
            <a:bevelT/>
          </a:sp3d>
        </p:spPr>
        <p:txBody>
          <a:bodyPr wrap="square">
            <a:spAutoFit/>
          </a:bodyPr>
          <a:lstStyle/>
          <a:p>
            <a:r>
              <a:rPr lang="en-US" dirty="0"/>
              <a:t>The etymology of the name “Satan” </a:t>
            </a:r>
            <a:br>
              <a:rPr lang="en-US" dirty="0"/>
            </a:br>
            <a:r>
              <a:rPr lang="en-US" dirty="0"/>
              <a:t>is directly connected to Leviathan.  </a:t>
            </a:r>
            <a:br>
              <a:rPr lang="en-US" dirty="0"/>
            </a:br>
            <a:r>
              <a:rPr lang="en-US" dirty="0"/>
              <a:t>Sa-TAN and </a:t>
            </a:r>
            <a:r>
              <a:rPr lang="en-US" dirty="0" err="1"/>
              <a:t>Levia</a:t>
            </a:r>
            <a:r>
              <a:rPr lang="en-US" dirty="0"/>
              <a:t>-TAN both are derived from the word </a:t>
            </a:r>
            <a:r>
              <a:rPr lang="en-US" b="1" u="sng" dirty="0" err="1"/>
              <a:t>Tan</a:t>
            </a:r>
            <a:r>
              <a:rPr lang="en-US" dirty="0" err="1"/>
              <a:t>eem</a:t>
            </a:r>
            <a:r>
              <a:rPr lang="en-US" dirty="0"/>
              <a:t> (sea creature) which is plural.  The singular of </a:t>
            </a:r>
            <a:r>
              <a:rPr lang="en-US" dirty="0" err="1"/>
              <a:t>Taneem</a:t>
            </a:r>
            <a:r>
              <a:rPr lang="en-US" dirty="0"/>
              <a:t> </a:t>
            </a:r>
            <a:br>
              <a:rPr lang="en-US" dirty="0"/>
            </a:br>
            <a:r>
              <a:rPr lang="en-US" dirty="0"/>
              <a:t>is TAN.  Sa-TAN and </a:t>
            </a:r>
            <a:r>
              <a:rPr lang="en-US" dirty="0" err="1"/>
              <a:t>Levia</a:t>
            </a:r>
            <a:r>
              <a:rPr lang="en-US" dirty="0"/>
              <a:t>-TAN are simply later versions of the </a:t>
            </a:r>
            <a:r>
              <a:rPr lang="en-US" dirty="0" err="1"/>
              <a:t>Taneem</a:t>
            </a:r>
            <a:r>
              <a:rPr lang="en-US" dirty="0"/>
              <a:t> god Dagon later known as The Dragon.</a:t>
            </a:r>
            <a:br>
              <a:rPr lang="en-US" dirty="0"/>
            </a:br>
            <a:r>
              <a:rPr lang="en-US" dirty="0"/>
              <a:t> </a:t>
            </a:r>
          </a:p>
          <a:p>
            <a:r>
              <a:rPr lang="en-US" dirty="0"/>
              <a:t>It is Dagon the Dragon that is </a:t>
            </a:r>
            <a:r>
              <a:rPr lang="en-US" b="1" i="1" dirty="0"/>
              <a:t>the spiritual</a:t>
            </a:r>
            <a:r>
              <a:rPr lang="en-US" dirty="0"/>
              <a:t> source behind the Christian Churches which are based in Rome (any Sunday/Christmas/Easter/Trinity/Jesus church).  The Pope and priesthood of the Catholic Church is the high priest and priests of Dagon the Dragon in disguise </a:t>
            </a:r>
            <a:r>
              <a:rPr lang="en-US" dirty="0">
                <a:solidFill>
                  <a:srgbClr val="C00000"/>
                </a:solidFill>
              </a:rPr>
              <a:t>(not a very good disguise actually).</a:t>
            </a:r>
          </a:p>
        </p:txBody>
      </p:sp>
      <p:pic>
        <p:nvPicPr>
          <p:cNvPr id="1028" name="Picture 4" descr="https://www.sabbathcovenant.com/christianitythegreatdeception/TheSpiritbehindChristianity_files/image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318511" y="1931848"/>
            <a:ext cx="3237025" cy="2602052"/>
          </a:xfrm>
          <a:prstGeom prst="rect">
            <a:avLst/>
          </a:prstGeom>
          <a:noFill/>
          <a:effectLst>
            <a:glow rad="228600">
              <a:srgbClr val="FF0000">
                <a:alpha val="79000"/>
              </a:srgb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9" name="Picture 2" descr="C:\Users\Rae\Desktop\pope fish hat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8134" y="4376484"/>
            <a:ext cx="1818263" cy="2369149"/>
          </a:xfrm>
          <a:prstGeom prst="rect">
            <a:avLst/>
          </a:prstGeom>
          <a:noFill/>
          <a:ln>
            <a:noFill/>
          </a:ln>
          <a:effectLst>
            <a:glow rad="241300">
              <a:srgbClr val="002060"/>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4" descr="C:\Users\Rae\Desktop\pope fish hat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30048" y="4294831"/>
            <a:ext cx="1953443" cy="2414672"/>
          </a:xfrm>
          <a:prstGeom prst="rect">
            <a:avLst/>
          </a:prstGeom>
          <a:noFill/>
          <a:ln>
            <a:noFill/>
          </a:ln>
          <a:effectLst>
            <a:glow rad="304800">
              <a:srgbClr val="002060"/>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1000"/>
                                        <p:tgtEl>
                                          <p:spTgt spid="8">
                                            <p:txEl>
                                              <p:pRg st="1" end="1"/>
                                            </p:txEl>
                                          </p:spTgt>
                                        </p:tgtEl>
                                      </p:cBhvr>
                                    </p:animEffect>
                                  </p:childTnLst>
                                </p:cTn>
                              </p:par>
                              <p:par>
                                <p:cTn id="20" presetID="6" presetClass="entr" presetSubtype="3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2000"/>
                                        <p:tgtEl>
                                          <p:spTgt spid="9"/>
                                        </p:tgtEl>
                                      </p:cBhvr>
                                    </p:animEffect>
                                  </p:childTnLst>
                                </p:cTn>
                              </p:par>
                              <p:par>
                                <p:cTn id="23" presetID="6" presetClass="entr" presetSubtype="3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out)">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312564" y="6492875"/>
            <a:ext cx="2743200" cy="365125"/>
          </a:xfrm>
        </p:spPr>
        <p:txBody>
          <a:bodyPr/>
          <a:lstStyle/>
          <a:p>
            <a:fld id="{79D454C9-693C-4B68-AEF7-F33F1BD73953}" type="slidenum">
              <a:rPr lang="en-US" smtClean="0">
                <a:solidFill>
                  <a:schemeClr val="tx1"/>
                </a:solidFill>
              </a:rPr>
              <a:t>85</a:t>
            </a:fld>
            <a:endParaRPr lang="en-US" dirty="0">
              <a:solidFill>
                <a:schemeClr val="tx1"/>
              </a:solidFill>
            </a:endParaRPr>
          </a:p>
        </p:txBody>
      </p:sp>
      <p:sp>
        <p:nvSpPr>
          <p:cNvPr id="6" name="TextBox 5"/>
          <p:cNvSpPr txBox="1"/>
          <p:nvPr/>
        </p:nvSpPr>
        <p:spPr>
          <a:xfrm>
            <a:off x="368300" y="361950"/>
            <a:ext cx="11410950" cy="5940088"/>
          </a:xfrm>
          <a:prstGeom prst="rect">
            <a:avLst/>
          </a:prstGeom>
          <a:solidFill>
            <a:schemeClr val="bg1"/>
          </a:solidFill>
          <a:ln>
            <a:noFill/>
          </a:ln>
          <a:scene3d>
            <a:camera prst="orthographicFront"/>
            <a:lightRig rig="threePt" dir="t"/>
          </a:scene3d>
          <a:sp3d>
            <a:bevelT/>
          </a:sp3d>
        </p:spPr>
        <p:txBody>
          <a:bodyPr wrap="square" rtlCol="0">
            <a:spAutoFit/>
            <a:sp3d extrusionH="57150">
              <a:bevelT w="38100" h="38100" prst="angle"/>
            </a:sp3d>
          </a:bodyPr>
          <a:lstStyle/>
          <a:p>
            <a:r>
              <a:rPr lang="en-US" sz="1600" b="1" dirty="0">
                <a:solidFill>
                  <a:srgbClr val="FF0000"/>
                </a:solidFill>
              </a:rPr>
              <a:t>The Priests of Dagon even to this day wear the “fish hat” and dictate Christian theology world-wide including Protestant Theology from the City of Rome.  Every fundamental doctrine of the Christian Church such as Sunday worship, Christmas, Easter, The Trinity, abolishment of The Law, pagan holidays, etc. were all </a:t>
            </a:r>
            <a:r>
              <a:rPr lang="en-US" sz="1600" b="1" i="1" u="sng" dirty="0">
                <a:solidFill>
                  <a:srgbClr val="FF0000"/>
                </a:solidFill>
              </a:rPr>
              <a:t>Papal Edicts</a:t>
            </a:r>
            <a:r>
              <a:rPr lang="en-US" sz="1600" b="1" dirty="0">
                <a:solidFill>
                  <a:srgbClr val="FF0000"/>
                </a:solidFill>
              </a:rPr>
              <a:t> not found in scripture</a:t>
            </a:r>
            <a:r>
              <a:rPr lang="en-US" sz="1600" dirty="0">
                <a:solidFill>
                  <a:srgbClr val="FF0000"/>
                </a:solidFill>
              </a:rPr>
              <a:t>. </a:t>
            </a:r>
            <a:r>
              <a:rPr lang="en-US" sz="1600" dirty="0"/>
              <a:t> They violate clear explicit commands in scripture.  Rome is actually called “Babylon” in The Bible because it embodied the same Mystery Religion of Babylon. </a:t>
            </a:r>
          </a:p>
          <a:p>
            <a:endParaRPr lang="en-US" sz="1600" dirty="0"/>
          </a:p>
          <a:p>
            <a:r>
              <a:rPr lang="en-US" sz="1600" b="1" u="sng" dirty="0"/>
              <a:t>1 Peter 5:13</a:t>
            </a:r>
            <a:endParaRPr lang="en-US" sz="1600" dirty="0"/>
          </a:p>
          <a:p>
            <a:pPr lvl="1"/>
            <a:r>
              <a:rPr lang="en-US" sz="1400" dirty="0"/>
              <a:t>The church that is at Babylon (speaking of the church in Rome), elected together with you, </a:t>
            </a:r>
            <a:r>
              <a:rPr lang="en-US" sz="1400" dirty="0" err="1"/>
              <a:t>saluteth</a:t>
            </a:r>
            <a:r>
              <a:rPr lang="en-US" sz="1400" dirty="0"/>
              <a:t> you; and so doth Marcus my son …</a:t>
            </a:r>
          </a:p>
          <a:p>
            <a:pPr lvl="1"/>
            <a:endParaRPr lang="en-US" sz="1400" dirty="0"/>
          </a:p>
          <a:p>
            <a:r>
              <a:rPr lang="en-US" sz="1600" b="1" dirty="0">
                <a:solidFill>
                  <a:srgbClr val="C00000"/>
                </a:solidFill>
              </a:rPr>
              <a:t>Once we fully understand what “Christianity” actually is, what it is based on, and where it came from, </a:t>
            </a:r>
            <a:r>
              <a:rPr lang="en-US" sz="1600" b="1" i="1" dirty="0">
                <a:solidFill>
                  <a:srgbClr val="C00000"/>
                </a:solidFill>
              </a:rPr>
              <a:t>then</a:t>
            </a:r>
            <a:r>
              <a:rPr lang="en-US" sz="1600" b="1" dirty="0">
                <a:solidFill>
                  <a:srgbClr val="C00000"/>
                </a:solidFill>
              </a:rPr>
              <a:t> we can begin to understand why Christianity abolished the Law of YHVH, abolished His Sabbath Day, and changed the sacrifice of the Passover Lamb to the Easter Pig</a:t>
            </a:r>
            <a:r>
              <a:rPr lang="en-US" sz="1600" dirty="0">
                <a:solidFill>
                  <a:srgbClr val="C00000"/>
                </a:solidFill>
              </a:rPr>
              <a:t>.</a:t>
            </a:r>
            <a:r>
              <a:rPr lang="en-US" sz="1600" dirty="0"/>
              <a:t>  </a:t>
            </a:r>
            <a:r>
              <a:rPr lang="en-US" sz="1600" b="1" dirty="0">
                <a:solidFill>
                  <a:schemeClr val="accent2">
                    <a:lumMod val="50000"/>
                  </a:schemeClr>
                </a:solidFill>
              </a:rPr>
              <a:t>Every one of the above moves </a:t>
            </a:r>
            <a:r>
              <a:rPr lang="en-US" sz="1600" dirty="0"/>
              <a:t>(not commanded by YHVH) </a:t>
            </a:r>
            <a:r>
              <a:rPr lang="en-US" sz="1600" b="1" dirty="0">
                <a:solidFill>
                  <a:schemeClr val="accent2">
                    <a:lumMod val="50000"/>
                  </a:schemeClr>
                </a:solidFill>
              </a:rPr>
              <a:t>were made by the Pope of Rome… The High Priest of Dagon… The Dragon.</a:t>
            </a:r>
          </a:p>
          <a:p>
            <a:r>
              <a:rPr lang="en-US" sz="1600" b="1" dirty="0">
                <a:solidFill>
                  <a:schemeClr val="accent2">
                    <a:lumMod val="50000"/>
                  </a:schemeClr>
                </a:solidFill>
              </a:rPr>
              <a:t> </a:t>
            </a:r>
          </a:p>
          <a:p>
            <a:r>
              <a:rPr lang="en-US" sz="1600" b="1" dirty="0"/>
              <a:t>The </a:t>
            </a:r>
            <a:r>
              <a:rPr lang="en-US" sz="1600" b="1" dirty="0" err="1"/>
              <a:t>Mitre</a:t>
            </a:r>
            <a:r>
              <a:rPr lang="en-US" sz="1600" b="1" dirty="0"/>
              <a:t> Hat</a:t>
            </a:r>
            <a:endParaRPr lang="en-US" sz="1600" dirty="0"/>
          </a:p>
          <a:p>
            <a:r>
              <a:rPr lang="en-US" sz="1600" dirty="0"/>
              <a:t>The priests of Dagon were known by their “</a:t>
            </a:r>
            <a:r>
              <a:rPr lang="en-US" sz="1600" dirty="0" err="1"/>
              <a:t>Mitre</a:t>
            </a:r>
            <a:r>
              <a:rPr lang="en-US" sz="1600" dirty="0"/>
              <a:t> Hat” which resembled an open mouth </a:t>
            </a:r>
            <a:br>
              <a:rPr lang="en-US" sz="1600" dirty="0"/>
            </a:br>
            <a:r>
              <a:rPr lang="en-US" sz="1600" dirty="0"/>
              <a:t>of a fish.  The same exact hat is worn even today by The Pope as well as Cardinals and </a:t>
            </a:r>
            <a:br>
              <a:rPr lang="en-US" sz="1600" dirty="0"/>
            </a:br>
            <a:r>
              <a:rPr lang="en-US" sz="1600" dirty="0"/>
              <a:t>Bishops.  All “priests of Dagon” and the religion that surrounds them, even to this day, </a:t>
            </a:r>
            <a:br>
              <a:rPr lang="en-US" sz="1600" dirty="0"/>
            </a:br>
            <a:r>
              <a:rPr lang="en-US" sz="1600" dirty="0"/>
              <a:t>is identical to that born in Babylon.</a:t>
            </a:r>
          </a:p>
          <a:p>
            <a:endParaRPr lang="en-US" sz="1600" dirty="0"/>
          </a:p>
          <a:p>
            <a:r>
              <a:rPr lang="en-US" sz="1600" dirty="0"/>
              <a:t>As the pagan religion of Babylon was forced upon humanity by the Roman Emperor </a:t>
            </a:r>
            <a:br>
              <a:rPr lang="en-US" sz="1600" dirty="0"/>
            </a:br>
            <a:r>
              <a:rPr lang="en-US" sz="1600" dirty="0"/>
              <a:t>Constantine, the pagan aspects of worshipping Dagon, the fish god, was toned down </a:t>
            </a:r>
            <a:br>
              <a:rPr lang="en-US" sz="1600" dirty="0"/>
            </a:br>
            <a:r>
              <a:rPr lang="en-US" sz="1600" dirty="0"/>
              <a:t>as to not offend other religions as each pagan religion was literally assimilated into </a:t>
            </a:r>
            <a:br>
              <a:rPr lang="en-US" sz="1600" dirty="0"/>
            </a:br>
            <a:r>
              <a:rPr lang="en-US" sz="1600" dirty="0"/>
              <a:t>The Universal Church of Rome through the process of syncretism.  </a:t>
            </a:r>
            <a:r>
              <a:rPr lang="en-US" sz="1600" b="1" dirty="0">
                <a:solidFill>
                  <a:srgbClr val="FF0000"/>
                </a:solidFill>
              </a:rPr>
              <a:t>Syncretism is the </a:t>
            </a:r>
            <a:br>
              <a:rPr lang="en-US" sz="1600" b="1" dirty="0">
                <a:solidFill>
                  <a:srgbClr val="FF0000"/>
                </a:solidFill>
              </a:rPr>
            </a:br>
            <a:r>
              <a:rPr lang="en-US" sz="1600" b="1" dirty="0">
                <a:solidFill>
                  <a:srgbClr val="FF0000"/>
                </a:solidFill>
              </a:rPr>
              <a:t>blending of pagan religion with the worship of YHVH.  It is an abomination to </a:t>
            </a:r>
            <a:r>
              <a:rPr lang="en-US" sz="1600" b="1" dirty="0" smtClean="0">
                <a:solidFill>
                  <a:srgbClr val="FF0000"/>
                </a:solidFill>
              </a:rPr>
              <a:t>YHVH</a:t>
            </a:r>
            <a:r>
              <a:rPr lang="en-US" sz="1600" dirty="0" smtClean="0">
                <a:solidFill>
                  <a:srgbClr val="FF0000"/>
                </a:solidFill>
              </a:rPr>
              <a:t>.</a:t>
            </a:r>
            <a:endParaRPr lang="en-CA"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48606" y="3820592"/>
            <a:ext cx="4096322" cy="2648320"/>
          </a:xfrm>
          <a:prstGeom prst="rect">
            <a:avLst/>
          </a:prstGeom>
        </p:spPr>
      </p:pic>
    </p:spTree>
    <p:extLst>
      <p:ext uri="{BB962C8B-B14F-4D97-AF65-F5344CB8AC3E}">
        <p14:creationId xmlns:p14="http://schemas.microsoft.com/office/powerpoint/2010/main" val="1942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fade">
                                      <p:cBhvr>
                                        <p:cTn id="7" dur="1000"/>
                                        <p:tgtEl>
                                          <p:spTgt spid="6">
                                            <p:txEl>
                                              <p:pRg st="7" end="7"/>
                                            </p:txEl>
                                          </p:spTgt>
                                        </p:tgtEl>
                                      </p:cBhvr>
                                    </p:animEffect>
                                    <p:anim calcmode="lin" valueType="num">
                                      <p:cBhvr>
                                        <p:cTn id="8"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1000"/>
                                        <p:tgtEl>
                                          <p:spTgt spid="6">
                                            <p:txEl>
                                              <p:pRg st="8" end="8"/>
                                            </p:txEl>
                                          </p:spTgt>
                                        </p:tgtEl>
                                      </p:cBhvr>
                                    </p:animEffect>
                                    <p:anim calcmode="lin" valueType="num">
                                      <p:cBhvr>
                                        <p:cTn id="13"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xEl>
                                              <p:pRg st="10" end="10"/>
                                            </p:txEl>
                                          </p:spTgt>
                                        </p:tgtEl>
                                        <p:attrNameLst>
                                          <p:attrName>style.visibility</p:attrName>
                                        </p:attrNameLst>
                                      </p:cBhvr>
                                      <p:to>
                                        <p:strVal val="visible"/>
                                      </p:to>
                                    </p:set>
                                    <p:animEffect transition="in" filter="fade">
                                      <p:cBhvr>
                                        <p:cTn id="18" dur="1000"/>
                                        <p:tgtEl>
                                          <p:spTgt spid="6">
                                            <p:txEl>
                                              <p:pRg st="10" end="10"/>
                                            </p:txEl>
                                          </p:spTgt>
                                        </p:tgtEl>
                                      </p:cBhvr>
                                    </p:animEffect>
                                    <p:anim calcmode="lin" valueType="num">
                                      <p:cBhvr>
                                        <p:cTn id="19"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312564" y="6492875"/>
            <a:ext cx="2743200" cy="365125"/>
          </a:xfrm>
        </p:spPr>
        <p:txBody>
          <a:bodyPr/>
          <a:lstStyle/>
          <a:p>
            <a:fld id="{79D454C9-693C-4B68-AEF7-F33F1BD73953}" type="slidenum">
              <a:rPr lang="en-US" smtClean="0">
                <a:solidFill>
                  <a:schemeClr val="tx1"/>
                </a:solidFill>
              </a:rPr>
              <a:t>86</a:t>
            </a:fld>
            <a:endParaRPr lang="en-US"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32206" y="358598"/>
            <a:ext cx="3583274" cy="34445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678" y="2544253"/>
            <a:ext cx="2943636" cy="25381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p:cNvSpPr txBox="1"/>
          <p:nvPr/>
        </p:nvSpPr>
        <p:spPr>
          <a:xfrm>
            <a:off x="3536519" y="2525399"/>
            <a:ext cx="4534882" cy="2585323"/>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r>
              <a:rPr lang="en-US" dirty="0"/>
              <a:t>There is nothing in </a:t>
            </a:r>
            <a:r>
              <a:rPr lang="en-US" b="1" i="1" dirty="0"/>
              <a:t>The Word of YHVH</a:t>
            </a:r>
            <a:r>
              <a:rPr lang="en-US" dirty="0"/>
              <a:t> or the historical record indicating that The Messiah </a:t>
            </a:r>
            <a:r>
              <a:rPr lang="en-US" dirty="0" err="1"/>
              <a:t>Yahusha</a:t>
            </a:r>
            <a:r>
              <a:rPr lang="en-US" dirty="0"/>
              <a:t> ever wore such a hat or created such a priestly High class of royalty. </a:t>
            </a:r>
          </a:p>
          <a:p>
            <a:pPr lvl="1"/>
            <a:r>
              <a:rPr lang="en-US" i="1" dirty="0"/>
              <a:t>“… there are </a:t>
            </a:r>
            <a:r>
              <a:rPr lang="en-US" i="1" u="sng" dirty="0">
                <a:solidFill>
                  <a:schemeClr val="accent1">
                    <a:lumMod val="50000"/>
                  </a:schemeClr>
                </a:solidFill>
              </a:rPr>
              <a:t>stron</a:t>
            </a:r>
            <a:r>
              <a:rPr lang="en-US" i="1" dirty="0">
                <a:solidFill>
                  <a:schemeClr val="accent1">
                    <a:lumMod val="50000"/>
                  </a:schemeClr>
                </a:solidFill>
              </a:rPr>
              <a:t>g</a:t>
            </a:r>
            <a:r>
              <a:rPr lang="en-US" i="1" dirty="0"/>
              <a:t> evidences that </a:t>
            </a:r>
            <a:br>
              <a:rPr lang="en-US" i="1" dirty="0"/>
            </a:br>
            <a:r>
              <a:rPr lang="en-US" b="1" i="1" dirty="0"/>
              <a:t>Dagon was Nimrod</a:t>
            </a:r>
            <a:r>
              <a:rPr lang="en-US" i="1" dirty="0"/>
              <a:t> … All scholars </a:t>
            </a:r>
            <a:br>
              <a:rPr lang="en-US" i="1" dirty="0"/>
            </a:br>
            <a:r>
              <a:rPr lang="en-US" i="1" dirty="0"/>
              <a:t>agree that the name and worship of Dagon were imported from Babylonia.” </a:t>
            </a:r>
          </a:p>
          <a:p>
            <a:pPr algn="r"/>
            <a:r>
              <a:rPr lang="en-US" b="1" i="1" dirty="0"/>
              <a:t>- The Two </a:t>
            </a:r>
            <a:r>
              <a:rPr lang="en-US" b="1" i="1" dirty="0" err="1"/>
              <a:t>Babylons</a:t>
            </a:r>
            <a:r>
              <a:rPr lang="en-US" b="1" i="1" dirty="0"/>
              <a:t>, </a:t>
            </a:r>
            <a:r>
              <a:rPr lang="en-US" b="1" i="1" dirty="0" err="1"/>
              <a:t>Hislop</a:t>
            </a:r>
            <a:r>
              <a:rPr lang="en-US" b="1" i="1" dirty="0"/>
              <a:t>, p. 215</a:t>
            </a:r>
            <a:endParaRPr lang="en-CA" b="1" i="1" dirty="0"/>
          </a:p>
        </p:txBody>
      </p:sp>
      <p:sp>
        <p:nvSpPr>
          <p:cNvPr id="10" name="TextBox 9"/>
          <p:cNvSpPr txBox="1"/>
          <p:nvPr/>
        </p:nvSpPr>
        <p:spPr>
          <a:xfrm>
            <a:off x="326496" y="5233034"/>
            <a:ext cx="7754332" cy="1477328"/>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lang="en-US" i="1" dirty="0"/>
              <a:t>"In their veneration and worship of Dagon, the high priest of paganism would actually put on a garment that had been created from a huge fish!  The head of the fish formed a </a:t>
            </a:r>
            <a:r>
              <a:rPr lang="en-US" i="1" dirty="0" err="1"/>
              <a:t>mitre</a:t>
            </a:r>
            <a:r>
              <a:rPr lang="en-US" i="1" dirty="0"/>
              <a:t> above that of the old man, while its scaly, fan-like tail </a:t>
            </a:r>
            <a:br>
              <a:rPr lang="en-US" i="1" dirty="0"/>
            </a:br>
            <a:r>
              <a:rPr lang="en-US" i="1" dirty="0"/>
              <a:t>fell as a cloak behind, leaving the human limbs and feet exposed.“          </a:t>
            </a:r>
            <a:br>
              <a:rPr lang="en-US" i="1" dirty="0"/>
            </a:br>
            <a:r>
              <a:rPr lang="en-US" i="1" dirty="0"/>
              <a:t>                                                  </a:t>
            </a:r>
            <a:r>
              <a:rPr lang="en-US" dirty="0"/>
              <a:t>- </a:t>
            </a:r>
            <a:r>
              <a:rPr lang="en-US" b="1" i="1" dirty="0"/>
              <a:t>Babylon and Nineveh</a:t>
            </a:r>
            <a:r>
              <a:rPr lang="en-US" b="1" dirty="0"/>
              <a:t>, </a:t>
            </a:r>
            <a:r>
              <a:rPr lang="en-US" b="1" i="1" dirty="0"/>
              <a:t>Austen Henry Layard, p. 343</a:t>
            </a:r>
            <a:endParaRPr lang="en-CA" b="1" i="1" dirty="0"/>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8165" y="4122921"/>
            <a:ext cx="3587315" cy="23688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TextBox 12"/>
          <p:cNvSpPr txBox="1"/>
          <p:nvPr/>
        </p:nvSpPr>
        <p:spPr>
          <a:xfrm>
            <a:off x="326496" y="344025"/>
            <a:ext cx="7754332" cy="2031325"/>
          </a:xfrm>
          <a:prstGeom prst="rect">
            <a:avLst/>
          </a:prstGeom>
          <a:solidFill>
            <a:schemeClr val="accent2">
              <a:lumMod val="20000"/>
              <a:lumOff val="80000"/>
            </a:schemeClr>
          </a:solidFill>
          <a:scene3d>
            <a:camera prst="orthographicFront"/>
            <a:lightRig rig="threePt" dir="t"/>
          </a:scene3d>
          <a:sp3d>
            <a:bevelT/>
          </a:sp3d>
        </p:spPr>
        <p:txBody>
          <a:bodyPr wrap="square" rtlCol="0">
            <a:spAutoFit/>
          </a:bodyPr>
          <a:lstStyle/>
          <a:p>
            <a:r>
              <a:rPr lang="en-US" dirty="0"/>
              <a:t>Not only are the ancient </a:t>
            </a:r>
            <a:r>
              <a:rPr lang="en-US" i="1" dirty="0"/>
              <a:t>Priests of Dagon</a:t>
            </a:r>
            <a:r>
              <a:rPr lang="en-US" dirty="0"/>
              <a:t> (Fish Worship) found wearing the </a:t>
            </a:r>
            <a:r>
              <a:rPr lang="en-US" dirty="0" err="1"/>
              <a:t>mitre</a:t>
            </a:r>
            <a:r>
              <a:rPr lang="en-US" dirty="0"/>
              <a:t> hat, but also the Pope and Bishops of Rome are frequently found wearing this </a:t>
            </a:r>
            <a:r>
              <a:rPr lang="en-US" dirty="0" err="1"/>
              <a:t>Mitre</a:t>
            </a:r>
            <a:r>
              <a:rPr lang="en-US" dirty="0"/>
              <a:t> Hat.  This “clergy” system forms </a:t>
            </a:r>
            <a:r>
              <a:rPr lang="en-US" i="1" u="sng" dirty="0"/>
              <a:t>a pa</a:t>
            </a:r>
            <a:r>
              <a:rPr lang="en-US" i="1" dirty="0"/>
              <a:t>g</a:t>
            </a:r>
            <a:r>
              <a:rPr lang="en-US" i="1" u="sng" dirty="0"/>
              <a:t>an </a:t>
            </a:r>
            <a:r>
              <a:rPr lang="en-US" i="1" dirty="0"/>
              <a:t>p</a:t>
            </a:r>
            <a:r>
              <a:rPr lang="en-US" i="1" u="sng" dirty="0"/>
              <a:t>riest class NOT de</a:t>
            </a:r>
            <a:r>
              <a:rPr lang="en-US" i="1" dirty="0"/>
              <a:t>f</a:t>
            </a:r>
            <a:r>
              <a:rPr lang="en-US" i="1" u="sng" dirty="0"/>
              <a:t>ined in The Word of YHVH</a:t>
            </a:r>
            <a:r>
              <a:rPr lang="en-US" dirty="0"/>
              <a:t> but rather clearly defined in Ancient Babylon.  And it is from this false class of “priests” </a:t>
            </a:r>
            <a:r>
              <a:rPr lang="en-US" b="1" i="1" u="sng" dirty="0"/>
              <a:t>we </a:t>
            </a:r>
            <a:r>
              <a:rPr lang="en-US" b="1" i="1" dirty="0"/>
              <a:t>g</a:t>
            </a:r>
            <a:r>
              <a:rPr lang="en-US" b="1" i="1" u="sng" dirty="0"/>
              <a:t>et ever</a:t>
            </a:r>
            <a:r>
              <a:rPr lang="en-US" b="1" i="1" dirty="0"/>
              <a:t>y </a:t>
            </a:r>
            <a:r>
              <a:rPr lang="en-US" b="1" i="1" u="sng" dirty="0"/>
              <a:t>doctrine o</a:t>
            </a:r>
            <a:r>
              <a:rPr lang="en-US" b="1" i="1" dirty="0"/>
              <a:t>f</a:t>
            </a:r>
            <a:r>
              <a:rPr lang="en-US" b="1" i="1" u="sng" dirty="0"/>
              <a:t> the Christian Church</a:t>
            </a:r>
            <a:r>
              <a:rPr lang="en-US" dirty="0"/>
              <a:t>. </a:t>
            </a:r>
          </a:p>
          <a:p>
            <a:r>
              <a:rPr lang="en-US" dirty="0"/>
              <a:t>We see the Priest of Dagon on the ancient wall drawing in every culture even as far back as the Sumerians when The Pope then served the </a:t>
            </a:r>
            <a:r>
              <a:rPr lang="en-US" dirty="0" err="1"/>
              <a:t>Nephilim</a:t>
            </a:r>
            <a:r>
              <a:rPr lang="en-US" dirty="0"/>
              <a:t> rulers.                                                                                               </a:t>
            </a:r>
            <a:endParaRPr lang="en-CA" b="1" i="1" dirty="0"/>
          </a:p>
        </p:txBody>
      </p:sp>
    </p:spTree>
    <p:extLst>
      <p:ext uri="{BB962C8B-B14F-4D97-AF65-F5344CB8AC3E}">
        <p14:creationId xmlns:p14="http://schemas.microsoft.com/office/powerpoint/2010/main" val="32651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arn(inVertical)">
                                      <p:cBhvr>
                                        <p:cTn id="13" dur="500"/>
                                        <p:tgtEl>
                                          <p:spTgt spid="9">
                                            <p:txEl>
                                              <p:pRg st="0" end="0"/>
                                            </p:txEl>
                                          </p:spTgt>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arn(inVertical)">
                                      <p:cBhvr>
                                        <p:cTn id="21" dur="500"/>
                                        <p:tgtEl>
                                          <p:spTgt spid="9">
                                            <p:txEl>
                                              <p:pRg st="2" end="2"/>
                                            </p:txEl>
                                          </p:spTgt>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312564" y="6492875"/>
            <a:ext cx="2743200" cy="365125"/>
          </a:xfrm>
        </p:spPr>
        <p:txBody>
          <a:bodyPr/>
          <a:lstStyle/>
          <a:p>
            <a:fld id="{79D454C9-693C-4B68-AEF7-F33F1BD73953}" type="slidenum">
              <a:rPr lang="en-US" smtClean="0">
                <a:solidFill>
                  <a:schemeClr val="tx1"/>
                </a:solidFill>
              </a:rPr>
              <a:t>87</a:t>
            </a:fld>
            <a:endParaRPr lang="en-US" dirty="0">
              <a:solidFill>
                <a:schemeClr val="tx1"/>
              </a:solidFill>
            </a:endParaRPr>
          </a:p>
        </p:txBody>
      </p:sp>
      <p:sp>
        <p:nvSpPr>
          <p:cNvPr id="6" name="TextBox 5"/>
          <p:cNvSpPr txBox="1"/>
          <p:nvPr/>
        </p:nvSpPr>
        <p:spPr>
          <a:xfrm>
            <a:off x="368300" y="361950"/>
            <a:ext cx="11410950" cy="3908762"/>
          </a:xfrm>
          <a:prstGeom prst="rect">
            <a:avLst/>
          </a:prstGeom>
          <a:solidFill>
            <a:schemeClr val="accent2">
              <a:lumMod val="40000"/>
              <a:lumOff val="60000"/>
            </a:schemeClr>
          </a:solidFill>
          <a:ln>
            <a:solidFill>
              <a:srgbClr val="002060"/>
            </a:solidFill>
          </a:ln>
          <a:scene3d>
            <a:camera prst="orthographicFront"/>
            <a:lightRig rig="threePt" dir="t"/>
          </a:scene3d>
          <a:sp3d>
            <a:bevelT w="152400" h="50800" prst="softRound"/>
          </a:sp3d>
        </p:spPr>
        <p:txBody>
          <a:bodyPr wrap="square" rtlCol="0">
            <a:spAutoFit/>
            <a:sp3d extrusionH="57150">
              <a:bevelT w="38100" h="38100" prst="angle"/>
            </a:sp3d>
          </a:bodyPr>
          <a:lstStyle/>
          <a:p>
            <a:r>
              <a:rPr lang="en-US" sz="1600" i="1" dirty="0"/>
              <a:t>"The most prominent form of </a:t>
            </a:r>
            <a:r>
              <a:rPr lang="en-US" sz="1600" b="1" i="1" dirty="0"/>
              <a:t>worship in Babylon was dedicated to Dagon,</a:t>
            </a:r>
            <a:r>
              <a:rPr lang="en-US" sz="1600" i="1" dirty="0"/>
              <a:t> </a:t>
            </a:r>
            <a:r>
              <a:rPr lang="en-US" sz="1600" i="1" u="sng" dirty="0"/>
              <a:t>later known as </a:t>
            </a:r>
            <a:r>
              <a:rPr lang="en-US" sz="1600" i="1" u="sng" dirty="0" err="1"/>
              <a:t>Ichth</a:t>
            </a:r>
            <a:r>
              <a:rPr lang="en-US" sz="1600" i="1" dirty="0" err="1"/>
              <a:t>y</a:t>
            </a:r>
            <a:r>
              <a:rPr lang="en-US" sz="1600" i="1" u="sng" dirty="0" err="1"/>
              <a:t>s</a:t>
            </a:r>
            <a:r>
              <a:rPr lang="en-US" sz="1600" i="1" dirty="0"/>
              <a:t>, </a:t>
            </a:r>
            <a:r>
              <a:rPr lang="en-US" sz="1600" i="1" u="sng" dirty="0"/>
              <a:t>or the </a:t>
            </a:r>
            <a:r>
              <a:rPr lang="en-US" sz="1600" i="1" dirty="0"/>
              <a:t>f</a:t>
            </a:r>
            <a:r>
              <a:rPr lang="en-US" sz="1600" i="1" u="sng" dirty="0"/>
              <a:t>ish</a:t>
            </a:r>
            <a:r>
              <a:rPr lang="en-US" sz="1600" i="1" dirty="0"/>
              <a:t>. In Chaldean times, the head of the church was the representative of Dagon, he was considered to be </a:t>
            </a:r>
            <a:r>
              <a:rPr lang="en-US" sz="1600" b="1" i="1" dirty="0"/>
              <a:t>infallible</a:t>
            </a:r>
            <a:r>
              <a:rPr lang="en-US" sz="1600" i="1" dirty="0"/>
              <a:t>, and was addressed as ‘Your Holiness’.  Nations subdued by Babylon had to kiss the ring and slipper of the Babylonian god-king.  The same powers and the same titles are claimed to this day by the Dalai Lama of Buddhism, and the Pope. Moreover, the vestments of paganism, </a:t>
            </a:r>
            <a:r>
              <a:rPr lang="en-US" sz="1600" b="1" i="1" dirty="0"/>
              <a:t>the fish </a:t>
            </a:r>
            <a:r>
              <a:rPr lang="en-US" sz="1600" b="1" i="1" dirty="0" err="1"/>
              <a:t>mitre</a:t>
            </a:r>
            <a:r>
              <a:rPr lang="en-US" sz="1600" b="1" i="1" dirty="0"/>
              <a:t> and robes of the priests of Dagon </a:t>
            </a:r>
            <a:r>
              <a:rPr lang="en-US" sz="1600" i="1" dirty="0"/>
              <a:t>are worn by the Catholic bishops, cardinals and popes.</a:t>
            </a:r>
          </a:p>
          <a:p>
            <a:pPr algn="r"/>
            <a:r>
              <a:rPr lang="en-US" sz="1600" b="1" i="1" dirty="0"/>
              <a:t>                                                           - The Wine of Babylon</a:t>
            </a:r>
            <a:r>
              <a:rPr lang="en-US" sz="1600" i="1" dirty="0"/>
              <a:t>; </a:t>
            </a:r>
            <a:r>
              <a:rPr lang="en-US" sz="1600" b="1" i="1" dirty="0"/>
              <a:t>p. 9</a:t>
            </a:r>
          </a:p>
          <a:p>
            <a:endParaRPr lang="en-US" sz="1600" dirty="0"/>
          </a:p>
          <a:p>
            <a:r>
              <a:rPr lang="en-US" sz="2000" b="1" dirty="0">
                <a:solidFill>
                  <a:srgbClr val="C00000"/>
                </a:solidFill>
              </a:rPr>
              <a:t>ICHTYS  Symbol of “The </a:t>
            </a:r>
            <a:r>
              <a:rPr lang="en-US" sz="2000" b="1" dirty="0" err="1">
                <a:solidFill>
                  <a:srgbClr val="C00000"/>
                </a:solidFill>
              </a:rPr>
              <a:t>Figh</a:t>
            </a:r>
            <a:r>
              <a:rPr lang="en-US" sz="2000" b="1" dirty="0">
                <a:solidFill>
                  <a:srgbClr val="C00000"/>
                </a:solidFill>
              </a:rPr>
              <a:t>”</a:t>
            </a:r>
          </a:p>
          <a:p>
            <a:endParaRPr lang="en-US" sz="2000" dirty="0">
              <a:solidFill>
                <a:srgbClr val="C00000"/>
              </a:solidFill>
            </a:endParaRPr>
          </a:p>
          <a:p>
            <a:r>
              <a:rPr lang="en-US" sz="1600" dirty="0"/>
              <a:t>Dagon (fish worship) is the source of the Christian symbol of the fish. </a:t>
            </a:r>
            <a:br>
              <a:rPr lang="en-US" sz="1600" dirty="0"/>
            </a:br>
            <a:r>
              <a:rPr lang="en-US" sz="1600" dirty="0" smtClean="0"/>
              <a:t>Actually </a:t>
            </a:r>
            <a:r>
              <a:rPr lang="en-US" sz="1600" dirty="0"/>
              <a:t>it can be traced back to fish worship of Dagon and the Zodiac Sign of Pisces.  </a:t>
            </a:r>
            <a:br>
              <a:rPr lang="en-US" sz="1600" dirty="0"/>
            </a:br>
            <a:r>
              <a:rPr lang="en-US" sz="1600" dirty="0"/>
              <a:t>We are “told” it is because some of the disciples were “fisherman” or that </a:t>
            </a:r>
            <a:r>
              <a:rPr lang="en-US" sz="1600" dirty="0" err="1"/>
              <a:t>Yahusha</a:t>
            </a:r>
            <a:r>
              <a:rPr lang="en-US" sz="1600" dirty="0"/>
              <a:t> </a:t>
            </a:r>
            <a:br>
              <a:rPr lang="en-US" sz="1600" dirty="0"/>
            </a:br>
            <a:r>
              <a:rPr lang="en-US" sz="1600" dirty="0"/>
              <a:t>would make us </a:t>
            </a:r>
            <a:r>
              <a:rPr lang="en-US" sz="1600" dirty="0" smtClean="0"/>
              <a:t>“</a:t>
            </a:r>
            <a:r>
              <a:rPr lang="en-US" sz="1600" dirty="0"/>
              <a:t>fishers of men” among other excuses.  The truth is that it is nowhere </a:t>
            </a:r>
            <a:br>
              <a:rPr lang="en-US" sz="1600" dirty="0"/>
            </a:br>
            <a:r>
              <a:rPr lang="en-US" sz="1600" dirty="0"/>
              <a:t>defined in Scripture but yet… the real source of the Christian fish symbol is that of </a:t>
            </a:r>
            <a:br>
              <a:rPr lang="en-US" sz="1600" dirty="0"/>
            </a:br>
            <a:r>
              <a:rPr lang="en-US" sz="1600" dirty="0"/>
              <a:t>Dagon fish  worship.  Just like the </a:t>
            </a:r>
            <a:r>
              <a:rPr lang="en-US" sz="1600" dirty="0" err="1"/>
              <a:t>Mitre</a:t>
            </a:r>
            <a:r>
              <a:rPr lang="en-US" sz="1600" dirty="0"/>
              <a:t> Hat.</a:t>
            </a:r>
          </a:p>
        </p:txBody>
      </p:sp>
      <p:pic>
        <p:nvPicPr>
          <p:cNvPr id="2050" name="Picture 2" descr="https://www.sabbathcovenant.com/christianitythegreatdeception/TheSpiritbehindChristianity_files/image01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19067" y="2142007"/>
            <a:ext cx="4060183" cy="213419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E5B0AF8C-B65B-44C5-92F0-C63D18BAD0B5}"/>
              </a:ext>
            </a:extLst>
          </p:cNvPr>
          <p:cNvSpPr/>
          <p:nvPr/>
        </p:nvSpPr>
        <p:spPr>
          <a:xfrm>
            <a:off x="977402" y="4455302"/>
            <a:ext cx="4056935" cy="1873187"/>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4000" dirty="0">
                <a:ln>
                  <a:solidFill>
                    <a:schemeClr val="tx1"/>
                  </a:solidFill>
                </a:ln>
                <a:solidFill>
                  <a:schemeClr val="accent6">
                    <a:lumMod val="50000"/>
                  </a:schemeClr>
                </a:solidFill>
                <a:effectLst/>
                <a:latin typeface="Berlin Sans FB Demi" panose="020E0802020502020306" pitchFamily="34" charset="0"/>
              </a:rPr>
              <a:t>Friends … </a:t>
            </a:r>
            <a:br>
              <a:rPr lang="en-US" sz="4000" dirty="0">
                <a:ln>
                  <a:solidFill>
                    <a:schemeClr val="tx1"/>
                  </a:solidFill>
                </a:ln>
                <a:solidFill>
                  <a:schemeClr val="accent6">
                    <a:lumMod val="50000"/>
                  </a:schemeClr>
                </a:solidFill>
                <a:effectLst/>
                <a:latin typeface="Berlin Sans FB Demi" panose="020E0802020502020306" pitchFamily="34" charset="0"/>
              </a:rPr>
            </a:br>
            <a:r>
              <a:rPr lang="en-US" sz="4000" dirty="0">
                <a:ln>
                  <a:solidFill>
                    <a:schemeClr val="tx1"/>
                  </a:solidFill>
                </a:ln>
                <a:solidFill>
                  <a:schemeClr val="accent6">
                    <a:lumMod val="50000"/>
                  </a:schemeClr>
                </a:solidFill>
                <a:effectLst/>
                <a:latin typeface="Berlin Sans FB Demi" panose="020E0802020502020306" pitchFamily="34" charset="0"/>
              </a:rPr>
              <a:t>This is</a:t>
            </a:r>
          </a:p>
          <a:p>
            <a:pPr algn="ctr"/>
            <a:r>
              <a:rPr lang="en-US" sz="4000" b="1" spc="300"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rPr>
              <a:t>SYNCRETISM</a:t>
            </a:r>
            <a:r>
              <a:rPr lang="en-US" sz="4000" b="1"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rPr>
              <a:t>!</a:t>
            </a:r>
            <a:endParaRPr lang="en-CA" sz="800" b="1"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endParaRPr>
          </a:p>
        </p:txBody>
      </p:sp>
      <p:sp>
        <p:nvSpPr>
          <p:cNvPr id="9" name="Rectangle 8">
            <a:extLst>
              <a:ext uri="{FF2B5EF4-FFF2-40B4-BE49-F238E27FC236}">
                <a16:creationId xmlns:a16="http://schemas.microsoft.com/office/drawing/2014/main" xmlns="" id="{E5B0AF8C-B65B-44C5-92F0-C63D18BAD0B5}"/>
              </a:ext>
            </a:extLst>
          </p:cNvPr>
          <p:cNvSpPr/>
          <p:nvPr/>
        </p:nvSpPr>
        <p:spPr>
          <a:xfrm>
            <a:off x="6359703" y="4444103"/>
            <a:ext cx="4702183" cy="1873187"/>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4000" dirty="0">
                <a:ln>
                  <a:solidFill>
                    <a:schemeClr val="tx1"/>
                  </a:solidFill>
                </a:ln>
                <a:solidFill>
                  <a:schemeClr val="accent6">
                    <a:lumMod val="50000"/>
                  </a:schemeClr>
                </a:solidFill>
                <a:effectLst/>
                <a:latin typeface="Berlin Sans FB Demi" panose="020E0802020502020306" pitchFamily="34" charset="0"/>
              </a:rPr>
              <a:t>Is Christianity just </a:t>
            </a:r>
            <a:br>
              <a:rPr lang="en-US" sz="4000" dirty="0">
                <a:ln>
                  <a:solidFill>
                    <a:schemeClr val="tx1"/>
                  </a:solidFill>
                </a:ln>
                <a:solidFill>
                  <a:schemeClr val="accent6">
                    <a:lumMod val="50000"/>
                  </a:schemeClr>
                </a:solidFill>
                <a:effectLst/>
                <a:latin typeface="Berlin Sans FB Demi" panose="020E0802020502020306" pitchFamily="34" charset="0"/>
              </a:rPr>
            </a:br>
            <a:r>
              <a:rPr lang="en-US" sz="4000" dirty="0">
                <a:ln>
                  <a:solidFill>
                    <a:schemeClr val="tx1"/>
                  </a:solidFill>
                </a:ln>
                <a:solidFill>
                  <a:schemeClr val="accent6">
                    <a:lumMod val="50000"/>
                  </a:schemeClr>
                </a:solidFill>
                <a:effectLst/>
                <a:latin typeface="Berlin Sans FB Demi" panose="020E0802020502020306" pitchFamily="34" charset="0"/>
              </a:rPr>
              <a:t>a nice word for</a:t>
            </a:r>
          </a:p>
          <a:p>
            <a:pPr algn="ctr"/>
            <a:r>
              <a:rPr lang="en-US" sz="4000" b="1" spc="300"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rPr>
              <a:t>PAGANISM</a:t>
            </a:r>
            <a:r>
              <a:rPr lang="en-US" sz="4000" b="1"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rPr>
              <a:t>?</a:t>
            </a:r>
            <a:endParaRPr lang="en-CA" sz="800" b="1" dirty="0">
              <a:ln>
                <a:solidFill>
                  <a:sysClr val="windowText" lastClr="000000"/>
                </a:solidFill>
              </a:ln>
              <a:solidFill>
                <a:schemeClr val="accent6">
                  <a:lumMod val="50000"/>
                </a:schemeClr>
              </a:solidFill>
              <a:effectLst>
                <a:glow rad="292100">
                  <a:srgbClr val="FF0000">
                    <a:alpha val="73000"/>
                  </a:srgbClr>
                </a:glow>
              </a:effectLst>
              <a:latin typeface="Berlin Sans FB Demi" panose="020E0802020502020306" pitchFamily="34" charset="0"/>
            </a:endParaRPr>
          </a:p>
        </p:txBody>
      </p:sp>
    </p:spTree>
    <p:extLst>
      <p:ext uri="{BB962C8B-B14F-4D97-AF65-F5344CB8AC3E}">
        <p14:creationId xmlns:p14="http://schemas.microsoft.com/office/powerpoint/2010/main" val="3955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arn(inVertical)">
                                      <p:cBhvr>
                                        <p:cTn id="7" dur="1000"/>
                                        <p:tgtEl>
                                          <p:spTgt spid="6">
                                            <p:txEl>
                                              <p:pRg st="5" end="5"/>
                                            </p:txEl>
                                          </p:spTgt>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1000" fill="hold"/>
                                        <p:tgtEl>
                                          <p:spTgt spid="2050"/>
                                        </p:tgtEl>
                                        <p:attrNameLst>
                                          <p:attrName>ppt_w</p:attrName>
                                        </p:attrNameLst>
                                      </p:cBhvr>
                                      <p:tavLst>
                                        <p:tav tm="0">
                                          <p:val>
                                            <p:fltVal val="0"/>
                                          </p:val>
                                        </p:tav>
                                        <p:tav tm="100000">
                                          <p:val>
                                            <p:strVal val="#ppt_w"/>
                                          </p:val>
                                        </p:tav>
                                      </p:tavLst>
                                    </p:anim>
                                    <p:anim calcmode="lin" valueType="num">
                                      <p:cBhvr>
                                        <p:cTn id="12" dur="1000" fill="hold"/>
                                        <p:tgtEl>
                                          <p:spTgt spid="2050"/>
                                        </p:tgtEl>
                                        <p:attrNameLst>
                                          <p:attrName>ppt_h</p:attrName>
                                        </p:attrNameLst>
                                      </p:cBhvr>
                                      <p:tavLst>
                                        <p:tav tm="0">
                                          <p:val>
                                            <p:fltVal val="0"/>
                                          </p:val>
                                        </p:tav>
                                        <p:tav tm="100000">
                                          <p:val>
                                            <p:strVal val="#ppt_h"/>
                                          </p:val>
                                        </p:tav>
                                      </p:tavLst>
                                    </p:anim>
                                    <p:animEffect transition="in" filter="fade">
                                      <p:cBhvr>
                                        <p:cTn id="13" dur="1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50000">
              <a:srgbClr val="E2FD59"/>
            </a:gs>
            <a:gs pos="100000">
              <a:srgbClr val="CC00FF">
                <a:alpha val="51000"/>
              </a:srgbClr>
            </a:gs>
          </a:gsLst>
          <a:lin ang="54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4C03689-0899-4053-83ED-88F408CF5638}"/>
              </a:ext>
            </a:extLst>
          </p:cNvPr>
          <p:cNvSpPr>
            <a:spLocks noGrp="1"/>
          </p:cNvSpPr>
          <p:nvPr>
            <p:ph type="sldNum" sz="quarter" idx="12"/>
          </p:nvPr>
        </p:nvSpPr>
        <p:spPr>
          <a:xfrm>
            <a:off x="9448800" y="6492875"/>
            <a:ext cx="2743200" cy="365125"/>
          </a:xfrm>
        </p:spPr>
        <p:txBody>
          <a:bodyPr/>
          <a:lstStyle/>
          <a:p>
            <a:fld id="{79D454C9-693C-4B68-AEF7-F33F1BD73953}" type="slidenum">
              <a:rPr lang="en-US" smtClean="0">
                <a:solidFill>
                  <a:schemeClr val="tx1"/>
                </a:solidFill>
              </a:rPr>
              <a:t>88</a:t>
            </a:fld>
            <a:endParaRPr lang="en-US" dirty="0">
              <a:solidFill>
                <a:schemeClr val="tx1"/>
              </a:solidFill>
            </a:endParaRPr>
          </a:p>
        </p:txBody>
      </p:sp>
      <p:sp>
        <p:nvSpPr>
          <p:cNvPr id="7" name="TextBox 6"/>
          <p:cNvSpPr txBox="1"/>
          <p:nvPr/>
        </p:nvSpPr>
        <p:spPr>
          <a:xfrm>
            <a:off x="380657" y="324879"/>
            <a:ext cx="11410950" cy="5632311"/>
          </a:xfrm>
          <a:prstGeom prst="rect">
            <a:avLst/>
          </a:prstGeom>
          <a:solidFill>
            <a:schemeClr val="accent4">
              <a:lumMod val="20000"/>
              <a:lumOff val="80000"/>
            </a:schemeClr>
          </a:solidFill>
          <a:ln>
            <a:solidFill>
              <a:srgbClr val="002060"/>
            </a:solidFill>
          </a:ln>
          <a:scene3d>
            <a:camera prst="orthographicFront"/>
            <a:lightRig rig="threePt" dir="t"/>
          </a:scene3d>
          <a:sp3d>
            <a:bevelT w="165100" prst="coolSlant"/>
          </a:sp3d>
        </p:spPr>
        <p:txBody>
          <a:bodyPr wrap="square" rtlCol="0">
            <a:spAutoFit/>
            <a:sp3d extrusionH="57150">
              <a:bevelT w="38100" h="38100" prst="angle"/>
            </a:sp3d>
          </a:bodyPr>
          <a:lstStyle/>
          <a:p>
            <a:r>
              <a:rPr lang="en-US" sz="2000" i="1" dirty="0"/>
              <a:t>According to Egyptian mythology, when the judges found Osiris [Nimrod] guilty of corrupting the religion of Adam and cut up his body, they threw the parts into the Nile.  It was said that a fish ate one of these chunks and became transformed.  Later, Isis [</a:t>
            </a:r>
            <a:r>
              <a:rPr lang="en-US" sz="2000" i="1" dirty="0" err="1"/>
              <a:t>Semiramis</a:t>
            </a:r>
            <a:r>
              <a:rPr lang="en-US" sz="2000" i="1" dirty="0"/>
              <a:t>] was fishing along the river bank when she fished up a half-man, half-fish. This sea creature was </a:t>
            </a:r>
            <a:r>
              <a:rPr lang="en-US" sz="2000" b="1" i="1" dirty="0"/>
              <a:t>Dagon, the reincarnated Nimrod</a:t>
            </a:r>
            <a:r>
              <a:rPr lang="en-US" sz="2000" i="1" dirty="0"/>
              <a:t>.</a:t>
            </a:r>
            <a:r>
              <a:rPr lang="en-US" sz="2000" b="1" i="1" dirty="0"/>
              <a:t>  </a:t>
            </a:r>
            <a:r>
              <a:rPr lang="en-US" sz="2000" b="1" i="1" dirty="0">
                <a:solidFill>
                  <a:srgbClr val="002060"/>
                </a:solidFill>
              </a:rPr>
              <a:t>And Dagon is the representation of Nimrod (of ancient Babylon) resurrecting out of the ocean depths as a half-man, half-fish.</a:t>
            </a:r>
            <a:endParaRPr lang="en-US" sz="2000" b="1" dirty="0">
              <a:solidFill>
                <a:srgbClr val="002060"/>
              </a:solidFill>
            </a:endParaRPr>
          </a:p>
          <a:p>
            <a:pPr algn="r"/>
            <a:endParaRPr lang="en-US" sz="1600" b="1" i="1" dirty="0"/>
          </a:p>
          <a:p>
            <a:pPr algn="r"/>
            <a:r>
              <a:rPr lang="en-US" sz="1600" b="1" i="1" dirty="0"/>
              <a:t>Smith’s Bible Dictionary</a:t>
            </a:r>
            <a:r>
              <a:rPr lang="en-US" sz="1600" b="1" dirty="0"/>
              <a:t> Dagon Fish Worship; from “</a:t>
            </a:r>
            <a:r>
              <a:rPr lang="en-US" sz="1600" b="1" i="1" dirty="0"/>
              <a:t>Ancient Pagan and Modern Christian Symbolism”</a:t>
            </a:r>
          </a:p>
          <a:p>
            <a:pPr algn="r"/>
            <a:endParaRPr lang="en-US" sz="1600" dirty="0"/>
          </a:p>
          <a:p>
            <a:r>
              <a:rPr lang="en-US" sz="2000" i="1" dirty="0"/>
              <a:t>“Dagon is the diminutive of dag, and signifies… fish… The Babylonians believed that a being, part man and part fish, emerged from the </a:t>
            </a:r>
            <a:r>
              <a:rPr lang="en-US" sz="2000" i="1" dirty="0" err="1"/>
              <a:t>Erythraean</a:t>
            </a:r>
            <a:r>
              <a:rPr lang="en-US" sz="2000" i="1" dirty="0"/>
              <a:t> Sea, and appeared in Babylonia in the early days of its history… Representations of this fish-god have been found among the sculptures of Nineveh. The Philistine Dagon </a:t>
            </a:r>
            <a:br>
              <a:rPr lang="en-US" sz="2000" i="1" dirty="0"/>
            </a:br>
            <a:r>
              <a:rPr lang="en-US" sz="2000" i="1" dirty="0"/>
              <a:t>was of a similar character.”</a:t>
            </a:r>
          </a:p>
          <a:p>
            <a:pPr algn="r"/>
            <a:r>
              <a:rPr lang="en-US" sz="1600" dirty="0"/>
              <a:t>- </a:t>
            </a:r>
            <a:r>
              <a:rPr lang="en-US" sz="1600" b="1" i="1" dirty="0"/>
              <a:t>Manners and Customs of the Bible; by James Freeman</a:t>
            </a:r>
            <a:endParaRPr lang="en-US" sz="1600" i="1" dirty="0"/>
          </a:p>
          <a:p>
            <a:endParaRPr lang="en-US" dirty="0"/>
          </a:p>
          <a:p>
            <a:r>
              <a:rPr lang="en-US" sz="2000" dirty="0"/>
              <a:t>This also explains the symbol for Christianity,</a:t>
            </a:r>
            <a:br>
              <a:rPr lang="en-US" sz="2000" dirty="0"/>
            </a:br>
            <a:r>
              <a:rPr lang="en-US" sz="2000" dirty="0"/>
              <a:t> the fish – the “</a:t>
            </a:r>
            <a:r>
              <a:rPr lang="en-US" sz="2000" dirty="0" err="1"/>
              <a:t>Ichthys</a:t>
            </a:r>
            <a:r>
              <a:rPr lang="en-US" sz="2000" dirty="0"/>
              <a:t>” which is Dagon:</a:t>
            </a:r>
          </a:p>
          <a:p>
            <a:pPr marL="285750" indent="-285750">
              <a:buFont typeface="Arial" panose="020B0604020202020204" pitchFamily="34" charset="0"/>
              <a:buChar char="•"/>
            </a:pPr>
            <a:r>
              <a:rPr lang="en-US" sz="2000" b="1" i="1" u="sng" dirty="0">
                <a:solidFill>
                  <a:srgbClr val="002060"/>
                </a:solidFill>
              </a:rPr>
              <a:t>De</a:t>
            </a:r>
            <a:r>
              <a:rPr lang="en-US" sz="2000" b="1" i="1" dirty="0">
                <a:solidFill>
                  <a:srgbClr val="002060"/>
                </a:solidFill>
              </a:rPr>
              <a:t>f</a:t>
            </a:r>
            <a:r>
              <a:rPr lang="en-US" sz="2000" b="1" i="1" u="sng" dirty="0">
                <a:solidFill>
                  <a:srgbClr val="002060"/>
                </a:solidFill>
              </a:rPr>
              <a:t>inition</a:t>
            </a:r>
            <a:r>
              <a:rPr lang="en-US" sz="2000" i="1" dirty="0">
                <a:solidFill>
                  <a:srgbClr val="002060"/>
                </a:solidFill>
              </a:rPr>
              <a:t> – “Ichthyic” – “of, pertaining to, OR </a:t>
            </a:r>
            <a:br>
              <a:rPr lang="en-US" sz="2000" i="1" dirty="0">
                <a:solidFill>
                  <a:srgbClr val="002060"/>
                </a:solidFill>
              </a:rPr>
            </a:br>
            <a:r>
              <a:rPr lang="en-US" sz="2000" i="1" dirty="0">
                <a:solidFill>
                  <a:srgbClr val="002060"/>
                </a:solidFill>
              </a:rPr>
              <a:t>characteristic of fishes; the fish world in all its orders.”</a:t>
            </a:r>
            <a:endParaRPr lang="en-US" sz="2000" dirty="0">
              <a:solidFill>
                <a:srgbClr val="002060"/>
              </a:solidFill>
            </a:endParaRPr>
          </a:p>
          <a:p>
            <a:r>
              <a:rPr lang="en-US" dirty="0"/>
              <a:t>                                                   - </a:t>
            </a:r>
            <a:r>
              <a:rPr lang="en-US" b="1" dirty="0"/>
              <a:t>Oxford English Dictionary (C. E.)</a:t>
            </a:r>
            <a:endParaRPr lang="en-US" dirty="0"/>
          </a:p>
        </p:txBody>
      </p:sp>
      <p:grpSp>
        <p:nvGrpSpPr>
          <p:cNvPr id="9" name="Group 8"/>
          <p:cNvGrpSpPr/>
          <p:nvPr/>
        </p:nvGrpSpPr>
        <p:grpSpPr>
          <a:xfrm>
            <a:off x="6746791" y="4573278"/>
            <a:ext cx="5040527" cy="1991008"/>
            <a:chOff x="6746791" y="4573278"/>
            <a:chExt cx="5040527" cy="1991008"/>
          </a:xfrm>
        </p:grpSpPr>
        <p:pic>
          <p:nvPicPr>
            <p:cNvPr id="8" name="Picture 4" descr="C:\Users\Rae\Desktop\fish symbol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46791" y="4573278"/>
              <a:ext cx="5040527" cy="1991008"/>
            </a:xfrm>
            <a:prstGeom prst="rect">
              <a:avLst/>
            </a:prstGeom>
            <a:noFill/>
            <a:ln w="76200">
              <a:solidFill>
                <a:srgbClr val="00206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6993928" y="5782966"/>
              <a:ext cx="4572000" cy="630195"/>
            </a:xfrm>
            <a:prstGeom prst="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b="1" dirty="0">
                  <a:solidFill>
                    <a:schemeClr val="bg1"/>
                  </a:solidFill>
                </a:rPr>
                <a:t>ICHTHYS:   IT MEANS DAGON!</a:t>
              </a:r>
              <a:endParaRPr lang="en-CA" sz="2800" b="1" dirty="0">
                <a:solidFill>
                  <a:schemeClr val="bg1"/>
                </a:solidFill>
              </a:endParaRPr>
            </a:p>
          </p:txBody>
        </p:sp>
      </p:grpSp>
    </p:spTree>
    <p:extLst>
      <p:ext uri="{BB962C8B-B14F-4D97-AF65-F5344CB8AC3E}">
        <p14:creationId xmlns:p14="http://schemas.microsoft.com/office/powerpoint/2010/main" val="6844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barn(inVertical)">
                                      <p:cBhvr>
                                        <p:cTn id="19" dur="1000"/>
                                        <p:tgtEl>
                                          <p:spTgt spid="7">
                                            <p:txEl>
                                              <p:pRg st="7" end="7"/>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barn(inVertical)">
                                      <p:cBhvr>
                                        <p:cTn id="22" dur="1000"/>
                                        <p:tgtEl>
                                          <p:spTgt spid="7">
                                            <p:txEl>
                                              <p:pRg st="8" end="8"/>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Effect transition="in" filter="barn(inVertical)">
                                      <p:cBhvr>
                                        <p:cTn id="25" dur="1000"/>
                                        <p:tgtEl>
                                          <p:spTgt spid="7">
                                            <p:txEl>
                                              <p:pRg st="9" end="9"/>
                                            </p:txEl>
                                          </p:spTgt>
                                        </p:tgtEl>
                                      </p:cBhvr>
                                    </p:animEffect>
                                  </p:childTnLst>
                                </p:cTn>
                              </p:par>
                            </p:childTnLst>
                          </p:cTn>
                        </p:par>
                        <p:par>
                          <p:cTn id="26" fill="hold">
                            <p:stCondLst>
                              <p:cond delay="1000"/>
                            </p:stCondLst>
                            <p:childTnLst>
                              <p:par>
                                <p:cTn id="27" presetID="6"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3B286E-B249-452A-9CEA-43FA51421F48}"/>
              </a:ext>
            </a:extLst>
          </p:cNvPr>
          <p:cNvSpPr>
            <a:spLocks noGrp="1"/>
          </p:cNvSpPr>
          <p:nvPr>
            <p:ph type="sldNum" sz="quarter" idx="12"/>
          </p:nvPr>
        </p:nvSpPr>
        <p:spPr>
          <a:xfrm>
            <a:off x="9312564" y="6492875"/>
            <a:ext cx="2743200" cy="365125"/>
          </a:xfrm>
        </p:spPr>
        <p:txBody>
          <a:bodyPr/>
          <a:lstStyle/>
          <a:p>
            <a:fld id="{79D454C9-693C-4B68-AEF7-F33F1BD73953}" type="slidenum">
              <a:rPr lang="en-US" smtClean="0">
                <a:solidFill>
                  <a:schemeClr val="tx1"/>
                </a:solidFill>
              </a:rPr>
              <a:t>89</a:t>
            </a:fld>
            <a:endParaRPr lang="en-US" dirty="0">
              <a:solidFill>
                <a:schemeClr val="tx1"/>
              </a:solidFill>
            </a:endParaRPr>
          </a:p>
        </p:txBody>
      </p:sp>
      <p:pic>
        <p:nvPicPr>
          <p:cNvPr id="7" name="Picture 6">
            <a:extLst>
              <a:ext uri="{FF2B5EF4-FFF2-40B4-BE49-F238E27FC236}">
                <a16:creationId xmlns:a16="http://schemas.microsoft.com/office/drawing/2014/main" xmlns="" id="{D36ACD53-06BB-4A7A-BECA-0D0000BA85EB}"/>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748999" y="2865469"/>
            <a:ext cx="5188967" cy="377010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223321" y="2254702"/>
            <a:ext cx="11832444" cy="58477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Is this why we see ads like this for “Christian Lent”?</a:t>
            </a:r>
          </a:p>
        </p:txBody>
      </p:sp>
      <p:sp>
        <p:nvSpPr>
          <p:cNvPr id="9" name="Rectangle 8">
            <a:extLst>
              <a:ext uri="{FF2B5EF4-FFF2-40B4-BE49-F238E27FC236}">
                <a16:creationId xmlns:a16="http://schemas.microsoft.com/office/drawing/2014/main" xmlns="" id="{DA637371-2F8B-422A-8F6D-79809BF5CA35}"/>
              </a:ext>
            </a:extLst>
          </p:cNvPr>
          <p:cNvSpPr/>
          <p:nvPr/>
        </p:nvSpPr>
        <p:spPr>
          <a:xfrm>
            <a:off x="5847883" y="2839477"/>
            <a:ext cx="6071954" cy="401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6000" u="sng" dirty="0">
                <a:ln>
                  <a:solidFill>
                    <a:srgbClr val="0000FF"/>
                  </a:solidFill>
                </a:ln>
                <a:solidFill>
                  <a:srgbClr val="CC0066"/>
                </a:solidFill>
                <a:latin typeface="Cooper Black" panose="0208090404030B020404" pitchFamily="18" charset="0"/>
              </a:rPr>
              <a:t>IS</a:t>
            </a:r>
            <a:r>
              <a:rPr lang="en-CA" sz="6000" dirty="0">
                <a:ln>
                  <a:solidFill>
                    <a:srgbClr val="0000FF"/>
                  </a:solidFill>
                </a:ln>
                <a:solidFill>
                  <a:srgbClr val="CC0066"/>
                </a:solidFill>
                <a:latin typeface="Cooper Black" panose="0208090404030B020404" pitchFamily="18" charset="0"/>
              </a:rPr>
              <a:t> </a:t>
            </a:r>
            <a:r>
              <a:rPr lang="en-CA" sz="6000" u="sng" dirty="0">
                <a:ln>
                  <a:solidFill>
                    <a:srgbClr val="0000FF"/>
                  </a:solidFill>
                </a:ln>
                <a:solidFill>
                  <a:srgbClr val="CC0066"/>
                </a:solidFill>
                <a:latin typeface="Cooper Black" panose="0208090404030B020404" pitchFamily="18" charset="0"/>
              </a:rPr>
              <a:t>THIS</a:t>
            </a:r>
            <a:r>
              <a:rPr lang="en-CA" sz="6000" dirty="0">
                <a:solidFill>
                  <a:srgbClr val="CC0066"/>
                </a:solidFill>
              </a:rPr>
              <a:t> </a:t>
            </a:r>
            <a:r>
              <a:rPr lang="en-CA" sz="6000" dirty="0">
                <a:solidFill>
                  <a:srgbClr val="CC0066"/>
                </a:solidFill>
                <a:latin typeface="Berlin Sans FB Demi" panose="020E0802020502020306" pitchFamily="34" charset="0"/>
              </a:rPr>
              <a:t>Dagon’s </a:t>
            </a:r>
            <a:r>
              <a:rPr lang="en-CA" sz="6000" dirty="0">
                <a:ln>
                  <a:solidFill>
                    <a:srgbClr val="00CCFF"/>
                  </a:solidFill>
                </a:ln>
                <a:solidFill>
                  <a:srgbClr val="CC0066"/>
                </a:solidFill>
                <a:effectLst>
                  <a:glow rad="127000">
                    <a:srgbClr val="006699"/>
                  </a:glow>
                </a:effectLst>
                <a:latin typeface="Berlin Sans FB Demi" panose="020E0802020502020306" pitchFamily="34" charset="0"/>
              </a:rPr>
              <a:t>open fish mouth </a:t>
            </a:r>
            <a:r>
              <a:rPr lang="en-CA" sz="6000" dirty="0">
                <a:solidFill>
                  <a:srgbClr val="CC0066"/>
                </a:solidFill>
                <a:latin typeface="Berlin Sans FB Demi" panose="020E0802020502020306" pitchFamily="34" charset="0"/>
              </a:rPr>
              <a:t>seeking whom </a:t>
            </a:r>
            <a:br>
              <a:rPr lang="en-CA" sz="6000" dirty="0">
                <a:solidFill>
                  <a:srgbClr val="CC0066"/>
                </a:solidFill>
                <a:latin typeface="Berlin Sans FB Demi" panose="020E0802020502020306" pitchFamily="34" charset="0"/>
              </a:rPr>
            </a:br>
            <a:r>
              <a:rPr lang="en-CA" sz="6000" dirty="0">
                <a:solidFill>
                  <a:srgbClr val="CC0066"/>
                </a:solidFill>
                <a:latin typeface="Berlin Sans FB Demi" panose="020E0802020502020306" pitchFamily="34" charset="0"/>
              </a:rPr>
              <a:t>it may devour? </a:t>
            </a:r>
          </a:p>
        </p:txBody>
      </p:sp>
      <p:sp>
        <p:nvSpPr>
          <p:cNvPr id="12" name="TextBox 11"/>
          <p:cNvSpPr txBox="1"/>
          <p:nvPr/>
        </p:nvSpPr>
        <p:spPr>
          <a:xfrm>
            <a:off x="256440" y="195758"/>
            <a:ext cx="11663397" cy="2031325"/>
          </a:xfrm>
          <a:prstGeom prst="rect">
            <a:avLst/>
          </a:prstGeom>
          <a:solidFill>
            <a:schemeClr val="accent6">
              <a:lumMod val="20000"/>
              <a:lumOff val="80000"/>
            </a:schemeClr>
          </a:solidFill>
          <a:scene3d>
            <a:camera prst="orthographicFront"/>
            <a:lightRig rig="threePt" dir="t"/>
          </a:scene3d>
          <a:sp3d>
            <a:bevelT/>
          </a:sp3d>
        </p:spPr>
        <p:txBody>
          <a:bodyPr wrap="square" rtlCol="0">
            <a:spAutoFit/>
            <a:sp3d extrusionH="57150">
              <a:bevelT w="38100" h="38100" prst="angle"/>
            </a:sp3d>
          </a:bodyPr>
          <a:lstStyle/>
          <a:p>
            <a:r>
              <a:rPr lang="en-US" b="1" dirty="0">
                <a:solidFill>
                  <a:srgbClr val="C00000"/>
                </a:solidFill>
                <a:latin typeface="Comic Sans MS" panose="030F0702030302020204" pitchFamily="66" charset="0"/>
              </a:rPr>
              <a:t>The worship of Dagon also affected people’s eating habits.  Now the mystery of why the Catholics abstain from </a:t>
            </a:r>
            <a:r>
              <a:rPr lang="en-US" b="1" u="sng" dirty="0">
                <a:solidFill>
                  <a:srgbClr val="C00000"/>
                </a:solidFill>
                <a:latin typeface="Comic Sans MS" panose="030F0702030302020204" pitchFamily="66" charset="0"/>
              </a:rPr>
              <a:t>eatin</a:t>
            </a:r>
            <a:r>
              <a:rPr lang="en-US" b="1" dirty="0">
                <a:solidFill>
                  <a:srgbClr val="C00000"/>
                </a:solidFill>
                <a:latin typeface="Comic Sans MS" panose="030F0702030302020204" pitchFamily="66" charset="0"/>
              </a:rPr>
              <a:t>g </a:t>
            </a:r>
            <a:r>
              <a:rPr lang="en-US" b="1" u="sng" dirty="0">
                <a:solidFill>
                  <a:srgbClr val="C00000"/>
                </a:solidFill>
                <a:latin typeface="Comic Sans MS" panose="030F0702030302020204" pitchFamily="66" charset="0"/>
              </a:rPr>
              <a:t>fish</a:t>
            </a:r>
            <a:r>
              <a:rPr lang="en-US" b="1" dirty="0">
                <a:solidFill>
                  <a:srgbClr val="C00000"/>
                </a:solidFill>
                <a:latin typeface="Comic Sans MS" panose="030F0702030302020204" pitchFamily="66" charset="0"/>
              </a:rPr>
              <a:t> on all days except Fridays comes into focus.</a:t>
            </a:r>
            <a:r>
              <a:rPr lang="en-US" dirty="0"/>
              <a:t>  This restriction of eating fish is not found in Scripture.  Whether they realize it or not, they are practicing the ancient pagan rite of worshipping Dagon.  The Catholic Encyclopedia even admits such abominations of the “so-called Church”:</a:t>
            </a:r>
          </a:p>
          <a:p>
            <a:pPr lvl="1"/>
            <a:r>
              <a:rPr lang="en-US" i="1" dirty="0"/>
              <a:t>“As to the ritual of his worship… we only know from ancient writers that, for religious reasons, most of the Syrian peoples abstained from eating fish, a practice that one is naturally inclined to connect with the worship of a fish-god.”</a:t>
            </a:r>
            <a:endParaRPr lang="en-US" dirty="0"/>
          </a:p>
          <a:p>
            <a:pPr algn="r"/>
            <a:r>
              <a:rPr lang="en-US" dirty="0"/>
              <a:t>                                                                   - </a:t>
            </a:r>
            <a:r>
              <a:rPr lang="en-US" b="1" dirty="0"/>
              <a:t>The Catholic Encyclopedia, 1913, Encyclopedia Press, </a:t>
            </a:r>
            <a:r>
              <a:rPr lang="en-US" b="1" dirty="0" err="1"/>
              <a:t>Inc</a:t>
            </a:r>
            <a:r>
              <a:rPr lang="en-CA" b="1" i="1" dirty="0"/>
              <a:t>.</a:t>
            </a:r>
            <a:endParaRPr lang="en-US" dirty="0"/>
          </a:p>
        </p:txBody>
      </p:sp>
      <p:cxnSp>
        <p:nvCxnSpPr>
          <p:cNvPr id="3" name="Straight Connector 2">
            <a:extLst>
              <a:ext uri="{FF2B5EF4-FFF2-40B4-BE49-F238E27FC236}">
                <a16:creationId xmlns:a16="http://schemas.microsoft.com/office/drawing/2014/main" xmlns="" id="{2669F102-94AE-4E2F-9722-39EDC9B25250}"/>
              </a:ext>
            </a:extLst>
          </p:cNvPr>
          <p:cNvCxnSpPr/>
          <p:nvPr/>
        </p:nvCxnSpPr>
        <p:spPr>
          <a:xfrm>
            <a:off x="6167438" y="4883084"/>
            <a:ext cx="544638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9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500" fill="hold"/>
                                        <p:tgtEl>
                                          <p:spTgt spid="9"/>
                                        </p:tgtEl>
                                        <p:attrNameLst>
                                          <p:attrName>ppt_w</p:attrName>
                                        </p:attrNameLst>
                                      </p:cBhvr>
                                      <p:tavLst>
                                        <p:tav tm="0">
                                          <p:val>
                                            <p:fltVal val="0"/>
                                          </p:val>
                                        </p:tav>
                                        <p:tav tm="100000">
                                          <p:val>
                                            <p:strVal val="#ppt_w"/>
                                          </p:val>
                                        </p:tav>
                                      </p:tavLst>
                                    </p:anim>
                                    <p:anim calcmode="lin" valueType="num">
                                      <p:cBhvr>
                                        <p:cTn id="19" dur="1500" fill="hold"/>
                                        <p:tgtEl>
                                          <p:spTgt spid="9"/>
                                        </p:tgtEl>
                                        <p:attrNameLst>
                                          <p:attrName>ppt_h</p:attrName>
                                        </p:attrNameLst>
                                      </p:cBhvr>
                                      <p:tavLst>
                                        <p:tav tm="0">
                                          <p:val>
                                            <p:fltVal val="0"/>
                                          </p:val>
                                        </p:tav>
                                        <p:tav tm="100000">
                                          <p:val>
                                            <p:strVal val="#ppt_h"/>
                                          </p:val>
                                        </p:tav>
                                      </p:tavLst>
                                    </p:anim>
                                    <p:animEffect transition="in" filter="fade">
                                      <p:cBhvr>
                                        <p:cTn id="20" dur="1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D652F4-C747-44D1-8DB6-D55189181713}"/>
              </a:ext>
            </a:extLst>
          </p:cNvPr>
          <p:cNvSpPr/>
          <p:nvPr/>
        </p:nvSpPr>
        <p:spPr>
          <a:xfrm>
            <a:off x="422788" y="1089890"/>
            <a:ext cx="6847422" cy="268316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US" sz="2800" dirty="0">
                <a:solidFill>
                  <a:srgbClr val="006699"/>
                </a:solidFill>
                <a:latin typeface="Georgia" panose="02040502050405020303" pitchFamily="18" charset="0"/>
              </a:rPr>
              <a:t>1Sam 5:1  </a:t>
            </a:r>
            <a:r>
              <a:rPr lang="en-US" sz="2800" dirty="0">
                <a:solidFill>
                  <a:prstClr val="black"/>
                </a:solidFill>
                <a:latin typeface="Georgia" panose="02040502050405020303" pitchFamily="18" charset="0"/>
              </a:rPr>
              <a:t>And the Philistines took the </a:t>
            </a:r>
            <a:r>
              <a:rPr lang="en-US" sz="2800" dirty="0">
                <a:solidFill>
                  <a:srgbClr val="0000FF"/>
                </a:solidFill>
                <a:latin typeface="Georgia" panose="02040502050405020303" pitchFamily="18" charset="0"/>
              </a:rPr>
              <a:t>ark</a:t>
            </a:r>
            <a:r>
              <a:rPr lang="en-US" sz="2800" dirty="0">
                <a:solidFill>
                  <a:prstClr val="black"/>
                </a:solidFill>
                <a:latin typeface="Georgia" panose="02040502050405020303" pitchFamily="18" charset="0"/>
              </a:rPr>
              <a:t> 	of Elohim and brought it from </a:t>
            </a:r>
            <a:r>
              <a:rPr lang="en-US" sz="2800" dirty="0" err="1">
                <a:solidFill>
                  <a:prstClr val="black"/>
                </a:solidFill>
                <a:latin typeface="Georgia" panose="02040502050405020303" pitchFamily="18" charset="0"/>
              </a:rPr>
              <a:t>E</a:t>
            </a:r>
            <a:r>
              <a:rPr lang="en-US" sz="2800" dirty="0" err="1">
                <a:solidFill>
                  <a:prstClr val="black"/>
                </a:solidFill>
                <a:latin typeface="TITUS Cyberbit Basic" panose="02020603050405020304" pitchFamily="18" charset="0"/>
              </a:rPr>
              <a:t>ḇ</a:t>
            </a:r>
            <a:r>
              <a:rPr lang="en-US" sz="2800" dirty="0" err="1">
                <a:solidFill>
                  <a:prstClr val="black"/>
                </a:solidFill>
                <a:latin typeface="Georgia" panose="02040502050405020303" pitchFamily="18" charset="0"/>
              </a:rPr>
              <a:t>en</a:t>
            </a:r>
            <a:r>
              <a:rPr lang="en-US" sz="2800" dirty="0">
                <a:solidFill>
                  <a:prstClr val="black"/>
                </a:solidFill>
                <a:latin typeface="Georgia" panose="02040502050405020303" pitchFamily="18" charset="0"/>
              </a:rPr>
              <a:t> 	</a:t>
            </a:r>
            <a:r>
              <a:rPr lang="en-US" sz="2800" dirty="0" err="1">
                <a:solidFill>
                  <a:prstClr val="black"/>
                </a:solidFill>
                <a:latin typeface="Georgia" panose="02040502050405020303" pitchFamily="18" charset="0"/>
              </a:rPr>
              <a:t>Ha</a:t>
            </a:r>
            <a:r>
              <a:rPr lang="en-US" sz="2800" dirty="0" err="1">
                <a:solidFill>
                  <a:prstClr val="black"/>
                </a:solidFill>
                <a:latin typeface="TITUS Cyberbit Basic" panose="02020603050405020304" pitchFamily="18" charset="0"/>
              </a:rPr>
              <a:t>ʽ</a:t>
            </a:r>
            <a:r>
              <a:rPr lang="en-US" sz="2800" dirty="0" err="1">
                <a:solidFill>
                  <a:prstClr val="black"/>
                </a:solidFill>
                <a:latin typeface="Georgia" panose="02040502050405020303" pitchFamily="18" charset="0"/>
              </a:rPr>
              <a:t>ĕzer</a:t>
            </a:r>
            <a:r>
              <a:rPr lang="en-US" sz="2800" dirty="0">
                <a:solidFill>
                  <a:prstClr val="black"/>
                </a:solidFill>
                <a:latin typeface="Georgia" panose="02040502050405020303" pitchFamily="18" charset="0"/>
              </a:rPr>
              <a:t> to Ashdo</a:t>
            </a:r>
            <a:r>
              <a:rPr lang="en-US" sz="2800" dirty="0">
                <a:solidFill>
                  <a:prstClr val="black"/>
                </a:solidFill>
                <a:latin typeface="TITUS Cyberbit Basic" panose="02020603050405020304" pitchFamily="18" charset="0"/>
              </a:rPr>
              <a:t>ḏ</a:t>
            </a:r>
            <a:r>
              <a:rPr lang="en-US" sz="2800" dirty="0">
                <a:solidFill>
                  <a:prstClr val="black"/>
                </a:solidFill>
                <a:latin typeface="Georgia" panose="02040502050405020303" pitchFamily="18" charset="0"/>
              </a:rPr>
              <a:t>, </a:t>
            </a:r>
          </a:p>
          <a:p>
            <a:r>
              <a:rPr lang="en-US" sz="2800" dirty="0">
                <a:solidFill>
                  <a:srgbClr val="006699"/>
                </a:solidFill>
                <a:latin typeface="Georgia" panose="02040502050405020303" pitchFamily="18" charset="0"/>
              </a:rPr>
              <a:t>1Sam 5:2  </a:t>
            </a:r>
            <a:r>
              <a:rPr lang="en-US" sz="2800" dirty="0">
                <a:solidFill>
                  <a:prstClr val="black"/>
                </a:solidFill>
                <a:latin typeface="Georgia" panose="02040502050405020303" pitchFamily="18" charset="0"/>
              </a:rPr>
              <a:t>and the Philistines took the </a:t>
            </a:r>
            <a:r>
              <a:rPr lang="en-US" sz="2800" dirty="0">
                <a:solidFill>
                  <a:srgbClr val="0000FF"/>
                </a:solidFill>
                <a:latin typeface="Georgia" panose="02040502050405020303" pitchFamily="18" charset="0"/>
              </a:rPr>
              <a:t>ark</a:t>
            </a:r>
            <a:r>
              <a:rPr lang="en-US" sz="2800" dirty="0">
                <a:solidFill>
                  <a:prstClr val="black"/>
                </a:solidFill>
                <a:latin typeface="Georgia" panose="02040502050405020303" pitchFamily="18" charset="0"/>
              </a:rPr>
              <a:t> 	of Elohim and brought it into the house 	of </a:t>
            </a:r>
            <a:r>
              <a:rPr lang="en-US" sz="2800" dirty="0" err="1">
                <a:solidFill>
                  <a:prstClr val="black"/>
                </a:solidFill>
                <a:latin typeface="Georgia" panose="02040502050405020303" pitchFamily="18" charset="0"/>
              </a:rPr>
              <a:t>Da</a:t>
            </a:r>
            <a:r>
              <a:rPr lang="en-US" sz="2800" dirty="0" err="1">
                <a:solidFill>
                  <a:prstClr val="black"/>
                </a:solidFill>
                <a:latin typeface="TITUS Cyberbit Basic" panose="02020603050405020304" pitchFamily="18" charset="0"/>
              </a:rPr>
              <a:t>ḡ</a:t>
            </a:r>
            <a:r>
              <a:rPr lang="en-US" sz="2800" dirty="0" err="1">
                <a:solidFill>
                  <a:prstClr val="black"/>
                </a:solidFill>
                <a:latin typeface="Georgia" panose="02040502050405020303" pitchFamily="18" charset="0"/>
              </a:rPr>
              <a:t>on</a:t>
            </a:r>
            <a:r>
              <a:rPr lang="en-US" sz="2800" dirty="0">
                <a:solidFill>
                  <a:prstClr val="black"/>
                </a:solidFill>
                <a:latin typeface="Georgia" panose="02040502050405020303" pitchFamily="18" charset="0"/>
              </a:rPr>
              <a:t> </a:t>
            </a:r>
            <a:r>
              <a:rPr lang="en-US" sz="2800" b="1" dirty="0">
                <a:solidFill>
                  <a:prstClr val="black"/>
                </a:solidFill>
                <a:effectLst>
                  <a:glow rad="76200">
                    <a:srgbClr val="FF9933"/>
                  </a:glow>
                </a:effectLst>
                <a:latin typeface="Georgia" panose="02040502050405020303" pitchFamily="18" charset="0"/>
              </a:rPr>
              <a:t>and set it by </a:t>
            </a:r>
            <a:r>
              <a:rPr lang="en-US" sz="2800" b="1" dirty="0" err="1">
                <a:solidFill>
                  <a:prstClr val="black"/>
                </a:solidFill>
                <a:effectLst>
                  <a:glow rad="76200">
                    <a:srgbClr val="FF9933"/>
                  </a:glow>
                </a:effectLst>
                <a:latin typeface="Georgia" panose="02040502050405020303" pitchFamily="18" charset="0"/>
              </a:rPr>
              <a:t>Da</a:t>
            </a:r>
            <a:r>
              <a:rPr lang="en-US" sz="2800" b="1" dirty="0" err="1">
                <a:solidFill>
                  <a:prstClr val="black"/>
                </a:solidFill>
                <a:effectLst>
                  <a:glow rad="76200">
                    <a:srgbClr val="FF9933"/>
                  </a:glow>
                </a:effectLst>
                <a:latin typeface="TITUS Cyberbit Basic" panose="02020603050405020304" pitchFamily="18" charset="0"/>
              </a:rPr>
              <a:t>ḡ</a:t>
            </a:r>
            <a:r>
              <a:rPr lang="en-US" sz="2800" b="1" dirty="0" err="1">
                <a:solidFill>
                  <a:prstClr val="black"/>
                </a:solidFill>
                <a:effectLst>
                  <a:glow rad="76200">
                    <a:srgbClr val="FF9933"/>
                  </a:glow>
                </a:effectLst>
                <a:latin typeface="Georgia" panose="02040502050405020303" pitchFamily="18" charset="0"/>
              </a:rPr>
              <a:t>on</a:t>
            </a:r>
            <a:r>
              <a:rPr lang="en-US" sz="2800" b="1" dirty="0">
                <a:solidFill>
                  <a:prstClr val="black"/>
                </a:solidFill>
                <a:effectLst>
                  <a:glow rad="76200">
                    <a:srgbClr val="FF9933"/>
                  </a:glow>
                </a:effectLst>
                <a:latin typeface="Georgia" panose="02040502050405020303" pitchFamily="18" charset="0"/>
              </a:rPr>
              <a:t>. </a:t>
            </a:r>
          </a:p>
        </p:txBody>
      </p:sp>
      <p:sp>
        <p:nvSpPr>
          <p:cNvPr id="3" name="Rectangle: Rounded Corners 2">
            <a:extLst>
              <a:ext uri="{FF2B5EF4-FFF2-40B4-BE49-F238E27FC236}">
                <a16:creationId xmlns:a16="http://schemas.microsoft.com/office/drawing/2014/main" xmlns="" id="{8CAD0252-DD7C-4EF4-8509-77092E89A732}"/>
              </a:ext>
            </a:extLst>
          </p:cNvPr>
          <p:cNvSpPr/>
          <p:nvPr/>
        </p:nvSpPr>
        <p:spPr>
          <a:xfrm>
            <a:off x="422788" y="272475"/>
            <a:ext cx="11385754" cy="651162"/>
          </a:xfrm>
          <a:prstGeom prst="roundRect">
            <a:avLst>
              <a:gd name="adj" fmla="val 42930"/>
            </a:avLst>
          </a:prstGeom>
          <a:solidFill>
            <a:schemeClr val="tx2">
              <a:lumMod val="60000"/>
              <a:lumOff val="40000"/>
            </a:schemeClr>
          </a:solidFill>
          <a:ln w="5715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ln>
                  <a:solidFill>
                    <a:sysClr val="windowText" lastClr="000000"/>
                  </a:solidFill>
                </a:ln>
                <a:solidFill>
                  <a:schemeClr val="accent3">
                    <a:lumMod val="75000"/>
                  </a:schemeClr>
                </a:solidFill>
              </a:rPr>
              <a:t>1 Sam 5 ~ </a:t>
            </a:r>
            <a:r>
              <a:rPr lang="en-CA" sz="2400" b="1" dirty="0" err="1">
                <a:solidFill>
                  <a:srgbClr val="002060"/>
                </a:solidFill>
              </a:rPr>
              <a:t>Yahuah’s</a:t>
            </a:r>
            <a:r>
              <a:rPr lang="en-CA" sz="2400" b="1" dirty="0">
                <a:solidFill>
                  <a:srgbClr val="002060"/>
                </a:solidFill>
              </a:rPr>
              <a:t> Ark of the Covenant was placed in the Pagan temple.</a:t>
            </a:r>
          </a:p>
        </p:txBody>
      </p:sp>
      <p:pic>
        <p:nvPicPr>
          <p:cNvPr id="5" name="Picture 4" descr="http://www.crystalinks.com/dagon2.jpg">
            <a:extLst>
              <a:ext uri="{FF2B5EF4-FFF2-40B4-BE49-F238E27FC236}">
                <a16:creationId xmlns:a16="http://schemas.microsoft.com/office/drawing/2014/main" xmlns="" id="{B40DA7A5-5896-4690-BBA3-F3F933294F68}"/>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34147" y="3883710"/>
            <a:ext cx="2475865" cy="2860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lide Number Placeholder 7">
            <a:extLst>
              <a:ext uri="{FF2B5EF4-FFF2-40B4-BE49-F238E27FC236}">
                <a16:creationId xmlns:a16="http://schemas.microsoft.com/office/drawing/2014/main" xmlns="" id="{B0BCA3D8-B3D9-4386-A8F9-D33E058345D4}"/>
              </a:ext>
            </a:extLst>
          </p:cNvPr>
          <p:cNvSpPr>
            <a:spLocks noGrp="1"/>
          </p:cNvSpPr>
          <p:nvPr>
            <p:ph type="sldNum" sz="quarter" idx="12"/>
          </p:nvPr>
        </p:nvSpPr>
        <p:spPr>
          <a:xfrm>
            <a:off x="11808542" y="6511103"/>
            <a:ext cx="294546" cy="346897"/>
          </a:xfrm>
        </p:spPr>
        <p:txBody>
          <a:bodyPr/>
          <a:lstStyle/>
          <a:p>
            <a:fld id="{D57F1E4F-1CFF-5643-939E-217C01CDF565}" type="slidenum">
              <a:rPr lang="en-US" smtClean="0">
                <a:solidFill>
                  <a:schemeClr val="bg1"/>
                </a:solidFill>
              </a:rPr>
              <a:pPr/>
              <a:t>9</a:t>
            </a:fld>
            <a:endParaRPr lang="en-US" dirty="0">
              <a:solidFill>
                <a:schemeClr val="bg1"/>
              </a:solidFill>
            </a:endParaRPr>
          </a:p>
        </p:txBody>
      </p:sp>
      <p:pic>
        <p:nvPicPr>
          <p:cNvPr id="9" name="Picture 3" descr="C:\Users\Rae\Desktop\philistines capture ark.jpg">
            <a:extLst>
              <a:ext uri="{FF2B5EF4-FFF2-40B4-BE49-F238E27FC236}">
                <a16:creationId xmlns:a16="http://schemas.microsoft.com/office/drawing/2014/main" xmlns="" id="{CA041233-A97C-49B9-86A5-09FEE88A15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7355" y="1089890"/>
            <a:ext cx="4300159" cy="56544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1CB64E2B-C5ED-44C5-B4FF-B8C6325FAC2E}"/>
              </a:ext>
            </a:extLst>
          </p:cNvPr>
          <p:cNvSpPr/>
          <p:nvPr/>
        </p:nvSpPr>
        <p:spPr>
          <a:xfrm>
            <a:off x="3464848" y="3990104"/>
            <a:ext cx="3517669" cy="648860"/>
          </a:xfrm>
          <a:prstGeom prst="roundRect">
            <a:avLst>
              <a:gd name="adj" fmla="val 50000"/>
            </a:avLst>
          </a:prstGeom>
          <a:solidFill>
            <a:srgbClr val="FFFF00"/>
          </a:solidFill>
          <a:ln w="5715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a:solidFill>
                  <a:schemeClr val="accent6">
                    <a:lumMod val="75000"/>
                  </a:schemeClr>
                </a:solidFill>
              </a:rPr>
              <a:t>Who is Dagon?</a:t>
            </a:r>
          </a:p>
        </p:txBody>
      </p:sp>
      <p:sp>
        <p:nvSpPr>
          <p:cNvPr id="4" name="Rectangle: Rounded Corners 3">
            <a:extLst>
              <a:ext uri="{FF2B5EF4-FFF2-40B4-BE49-F238E27FC236}">
                <a16:creationId xmlns:a16="http://schemas.microsoft.com/office/drawing/2014/main" xmlns="" id="{41B57454-6700-488A-9B21-571DDD0CEBA1}"/>
              </a:ext>
            </a:extLst>
          </p:cNvPr>
          <p:cNvSpPr/>
          <p:nvPr/>
        </p:nvSpPr>
        <p:spPr>
          <a:xfrm>
            <a:off x="3177157" y="4756727"/>
            <a:ext cx="4093053" cy="1987658"/>
          </a:xfrm>
          <a:prstGeom prst="roundRect">
            <a:avLst>
              <a:gd name="adj" fmla="val 25496"/>
            </a:avLst>
          </a:prstGeom>
          <a:solidFill>
            <a:schemeClr val="accent2">
              <a:lumMod val="20000"/>
              <a:lumOff val="80000"/>
            </a:schemeClr>
          </a:solidFill>
          <a:ln>
            <a:solidFill>
              <a:srgbClr val="006699"/>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ysClr val="windowText" lastClr="000000"/>
                </a:solidFill>
              </a:rPr>
              <a:t>What </a:t>
            </a:r>
            <a:r>
              <a:rPr lang="en-CA" sz="2800" u="sng" dirty="0">
                <a:solidFill>
                  <a:sysClr val="windowText" lastClr="000000"/>
                </a:solidFill>
              </a:rPr>
              <a:t>WORLD</a:t>
            </a:r>
            <a:r>
              <a:rPr lang="en-CA" sz="2800" dirty="0">
                <a:solidFill>
                  <a:sysClr val="windowText" lastClr="000000"/>
                </a:solidFill>
              </a:rPr>
              <a:t> </a:t>
            </a:r>
            <a:r>
              <a:rPr lang="en-CA" sz="2800" u="sng" dirty="0">
                <a:solidFill>
                  <a:sysClr val="windowText" lastClr="000000"/>
                </a:solidFill>
              </a:rPr>
              <a:t>SYSTEM</a:t>
            </a:r>
            <a:r>
              <a:rPr lang="en-CA" sz="2800" dirty="0">
                <a:solidFill>
                  <a:sysClr val="windowText" lastClr="000000"/>
                </a:solidFill>
              </a:rPr>
              <a:t> of worship avows allegiance to </a:t>
            </a:r>
            <a:br>
              <a:rPr lang="en-CA" sz="2800" dirty="0">
                <a:solidFill>
                  <a:sysClr val="windowText" lastClr="000000"/>
                </a:solidFill>
              </a:rPr>
            </a:br>
            <a:r>
              <a:rPr lang="en-CA" sz="2800" dirty="0">
                <a:solidFill>
                  <a:sysClr val="windowText" lastClr="000000"/>
                </a:solidFill>
              </a:rPr>
              <a:t>Dagon -  </a:t>
            </a:r>
            <a:r>
              <a:rPr lang="en-CA" sz="2800" b="1" dirty="0">
                <a:solidFill>
                  <a:sysClr val="windowText" lastClr="000000"/>
                </a:solidFill>
                <a:effectLst>
                  <a:glow rad="127000">
                    <a:srgbClr val="FF9933"/>
                  </a:glow>
                </a:effectLst>
              </a:rPr>
              <a:t>today?</a:t>
            </a:r>
          </a:p>
        </p:txBody>
      </p:sp>
    </p:spTree>
    <p:extLst>
      <p:ext uri="{BB962C8B-B14F-4D97-AF65-F5344CB8AC3E}">
        <p14:creationId xmlns:p14="http://schemas.microsoft.com/office/powerpoint/2010/main" val="20115461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05D239-0B9E-418D-9B10-81CE15F7FDE4}"/>
              </a:ext>
            </a:extLst>
          </p:cNvPr>
          <p:cNvSpPr>
            <a:spLocks noGrp="1"/>
          </p:cNvSpPr>
          <p:nvPr>
            <p:ph type="sldNum" sz="quarter" idx="12"/>
          </p:nvPr>
        </p:nvSpPr>
        <p:spPr>
          <a:xfrm>
            <a:off x="9312564" y="6492875"/>
            <a:ext cx="2743200" cy="365125"/>
          </a:xfrm>
        </p:spPr>
        <p:txBody>
          <a:bodyPr/>
          <a:lstStyle/>
          <a:p>
            <a:fld id="{79D454C9-693C-4B68-AEF7-F33F1BD73953}" type="slidenum">
              <a:rPr lang="en-US" smtClean="0">
                <a:solidFill>
                  <a:schemeClr val="tx1"/>
                </a:solidFill>
              </a:rPr>
              <a:t>90</a:t>
            </a:fld>
            <a:endParaRPr lang="en-US" dirty="0">
              <a:solidFill>
                <a:schemeClr val="tx1"/>
              </a:solidFill>
            </a:endParaRPr>
          </a:p>
        </p:txBody>
      </p:sp>
      <p:sp>
        <p:nvSpPr>
          <p:cNvPr id="2" name="Rectangle 1"/>
          <p:cNvSpPr/>
          <p:nvPr/>
        </p:nvSpPr>
        <p:spPr>
          <a:xfrm>
            <a:off x="54556" y="2689002"/>
            <a:ext cx="12001208" cy="403187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ysClr val="windowText" lastClr="000000"/>
                  </a:solidFill>
                </a:ln>
                <a:solidFill>
                  <a:srgbClr val="CC0066"/>
                </a:solidFill>
                <a:effectLst>
                  <a:innerShdw blurRad="69850" dist="43180" dir="5400000">
                    <a:srgbClr val="000000">
                      <a:alpha val="65000"/>
                    </a:srgbClr>
                  </a:innerShdw>
                </a:effectLst>
                <a:latin typeface="Arial Rounded MT Bold" pitchFamily="34" charset="0"/>
              </a:rPr>
              <a:t>1)</a:t>
            </a:r>
            <a: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 This Scripture testimony of Dagon in today’s study </a:t>
            </a:r>
            <a:b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br>
            <a: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was based on the clear evidence that Yahuah’s </a:t>
            </a:r>
            <a:b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br>
            <a: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“day-start” is at </a:t>
            </a:r>
            <a:r>
              <a:rPr lang="en-US" sz="3200" b="1" cap="none" spc="0" dirty="0">
                <a:ln w="1905">
                  <a:solidFill>
                    <a:sysClr val="windowText" lastClr="000000"/>
                  </a:solidFill>
                </a:ln>
                <a:solidFill>
                  <a:srgbClr val="FF00FF"/>
                </a:solidFill>
                <a:effectLst>
                  <a:innerShdw blurRad="69850" dist="43180" dir="5400000">
                    <a:srgbClr val="000000">
                      <a:alpha val="65000"/>
                    </a:srgbClr>
                  </a:innerShdw>
                </a:effectLst>
                <a:latin typeface="Arial Rounded MT Bold" pitchFamily="34" charset="0"/>
              </a:rPr>
              <a:t>boqer/dawn</a:t>
            </a:r>
            <a:r>
              <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 – not at </a:t>
            </a:r>
            <a:r>
              <a:rPr lang="en-US" sz="3200" b="1" cap="none" spc="0" dirty="0">
                <a:ln w="1905">
                  <a:solidFill>
                    <a:sysClr val="windowText" lastClr="000000"/>
                  </a:solidFill>
                </a:ln>
                <a:solidFill>
                  <a:schemeClr val="accent2">
                    <a:lumMod val="50000"/>
                  </a:schemeClr>
                </a:solidFill>
                <a:effectLst>
                  <a:innerShdw blurRad="69850" dist="43180" dir="5400000">
                    <a:srgbClr val="000000">
                      <a:alpha val="65000"/>
                    </a:srgbClr>
                  </a:innerShdw>
                </a:effectLst>
                <a:latin typeface="Arial Rounded MT Bold" pitchFamily="34" charset="0"/>
              </a:rPr>
              <a:t>sunset!</a:t>
            </a:r>
          </a:p>
          <a:p>
            <a:pPr algn="ctr"/>
            <a:r>
              <a:rPr lang="en-US" sz="3200" b="1" dirty="0">
                <a:ln w="1905">
                  <a:solidFill>
                    <a:sysClr val="windowText" lastClr="000000"/>
                  </a:solidFill>
                </a:ln>
                <a:solidFill>
                  <a:srgbClr val="CC0066"/>
                </a:solidFill>
                <a:effectLst>
                  <a:innerShdw blurRad="69850" dist="43180" dir="5400000">
                    <a:srgbClr val="000000">
                      <a:alpha val="65000"/>
                    </a:srgbClr>
                  </a:innerShdw>
                </a:effectLst>
                <a:latin typeface="Arial Rounded MT Bold" pitchFamily="34" charset="0"/>
              </a:rPr>
              <a:t>2) </a:t>
            </a:r>
            <a:r>
              <a:rPr lang="en-US" sz="32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However, the history of the name of Dagon, its related “threshold” </a:t>
            </a:r>
            <a:r>
              <a:rPr lang="en-US" sz="3200" b="1" u="sng"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and</a:t>
            </a:r>
            <a:r>
              <a:rPr lang="en-US" sz="32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 all that has been handed down through the ages, should encourage many to look further and deeper into other messages found within this testimony.</a:t>
            </a:r>
          </a:p>
          <a:p>
            <a:r>
              <a:rPr lang="en-US" sz="32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            There is only ONE True Messiah &amp; Priest.</a:t>
            </a:r>
            <a:endParaRPr lang="en-US" sz="3200" b="1" cap="none" spc="0"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endParaRPr>
          </a:p>
        </p:txBody>
      </p:sp>
      <p:sp>
        <p:nvSpPr>
          <p:cNvPr id="6" name="Rounded Rectangle 5"/>
          <p:cNvSpPr/>
          <p:nvPr/>
        </p:nvSpPr>
        <p:spPr>
          <a:xfrm>
            <a:off x="9305925" y="6153149"/>
            <a:ext cx="2355673" cy="670127"/>
          </a:xfrm>
          <a:prstGeom prst="roundRect">
            <a:avLst>
              <a:gd name="adj" fmla="val 91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8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Edwardian Script ITC" pitchFamily="66" charset="0"/>
                <a:ea typeface="+mn-ea"/>
                <a:cs typeface="+mn-cs"/>
              </a:rPr>
              <a:t>The</a:t>
            </a:r>
            <a:r>
              <a:rPr kumimoji="0" lang="en-CA" sz="4800" b="1" i="0" u="none" strike="noStrike" kern="1200" cap="none" spc="0" normalizeH="0" noProof="0" dirty="0">
                <a:ln>
                  <a:noFill/>
                </a:ln>
                <a:solidFill>
                  <a:srgbClr val="7030A0"/>
                </a:solidFill>
                <a:effectLst>
                  <a:glow rad="165100">
                    <a:srgbClr val="A5A5A5">
                      <a:lumMod val="60000"/>
                      <a:lumOff val="40000"/>
                      <a:alpha val="71000"/>
                    </a:srgbClr>
                  </a:glow>
                </a:effectLst>
                <a:uLnTx/>
                <a:uFillTx/>
                <a:latin typeface="Edwardian Script ITC" pitchFamily="66" charset="0"/>
                <a:ea typeface="+mn-ea"/>
                <a:cs typeface="+mn-cs"/>
              </a:rPr>
              <a:t> End</a:t>
            </a:r>
            <a:endParaRPr kumimoji="0" lang="en-CA" sz="48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Calibri"/>
              <a:ea typeface="+mn-ea"/>
              <a:cs typeface="+mn-cs"/>
            </a:endParaRPr>
          </a:p>
        </p:txBody>
      </p:sp>
      <p:sp>
        <p:nvSpPr>
          <p:cNvPr id="9" name="TextBox 8"/>
          <p:cNvSpPr txBox="1"/>
          <p:nvPr/>
        </p:nvSpPr>
        <p:spPr>
          <a:xfrm>
            <a:off x="1157592" y="201178"/>
            <a:ext cx="10749574" cy="1692771"/>
          </a:xfrm>
          <a:prstGeom prst="rect">
            <a:avLst/>
          </a:prstGeom>
          <a:solidFill>
            <a:schemeClr val="accent5">
              <a:lumMod val="20000"/>
              <a:lumOff val="80000"/>
            </a:schemeClr>
          </a:solidFill>
          <a:scene3d>
            <a:camera prst="orthographicFront"/>
            <a:lightRig rig="threePt" dir="t"/>
          </a:scene3d>
          <a:sp3d>
            <a:bevelT/>
          </a:sp3d>
        </p:spPr>
        <p:txBody>
          <a:bodyPr wrap="square" rtlCol="0">
            <a:spAutoFit/>
            <a:sp3d extrusionH="57150">
              <a:bevelT w="38100" h="38100" prst="angle"/>
            </a:sp3d>
          </a:bodyPr>
          <a:lstStyle/>
          <a:p>
            <a:pPr marL="457200"/>
            <a:r>
              <a:rPr lang="en-US" dirty="0"/>
              <a:t>Remember in </a:t>
            </a:r>
            <a:r>
              <a:rPr lang="en-US" b="1" i="1" dirty="0"/>
              <a:t>The Word of YHVH</a:t>
            </a:r>
            <a:r>
              <a:rPr lang="en-US" dirty="0"/>
              <a:t> we are forbidden to have any graven images including that of a FISH or a CROSS.  It is commanded to have NO GRAVEN IMAGES at all of any kind - period.  YHVH forbid such idols because over time we would eventually forget their true origins and buy into lies that they are somehow symbolic of </a:t>
            </a:r>
            <a:r>
              <a:rPr lang="en-US" dirty="0" err="1"/>
              <a:t>Yahusha</a:t>
            </a:r>
            <a:r>
              <a:rPr lang="en-US" dirty="0"/>
              <a:t>.</a:t>
            </a:r>
          </a:p>
          <a:p>
            <a:pPr algn="ctr"/>
            <a:r>
              <a:rPr lang="en-US" sz="1600" dirty="0">
                <a:solidFill>
                  <a:srgbClr val="002060"/>
                </a:solidFill>
                <a:latin typeface="Comic Sans MS" panose="030F0702030302020204" pitchFamily="66" charset="0"/>
              </a:rPr>
              <a:t>With that, let us unravel the mystery that lies behind </a:t>
            </a:r>
            <a:r>
              <a:rPr lang="en-US" sz="1600" b="1" i="1" dirty="0">
                <a:solidFill>
                  <a:srgbClr val="002060"/>
                </a:solidFill>
                <a:latin typeface="Comic Sans MS" panose="030F0702030302020204" pitchFamily="66" charset="0"/>
              </a:rPr>
              <a:t>The False Religion</a:t>
            </a:r>
            <a:r>
              <a:rPr lang="en-US" sz="1600" dirty="0">
                <a:solidFill>
                  <a:srgbClr val="002060"/>
                </a:solidFill>
                <a:latin typeface="Comic Sans MS" panose="030F0702030302020204" pitchFamily="66" charset="0"/>
              </a:rPr>
              <a:t> called today “Christianity.”  </a:t>
            </a:r>
            <a:br>
              <a:rPr lang="en-US" sz="1600" dirty="0">
                <a:solidFill>
                  <a:srgbClr val="002060"/>
                </a:solidFill>
                <a:latin typeface="Comic Sans MS" panose="030F0702030302020204" pitchFamily="66" charset="0"/>
              </a:rPr>
            </a:br>
            <a:r>
              <a:rPr lang="en-US" sz="1600" dirty="0">
                <a:solidFill>
                  <a:srgbClr val="002060"/>
                </a:solidFill>
                <a:latin typeface="Comic Sans MS" panose="030F0702030302020204" pitchFamily="66" charset="0"/>
              </a:rPr>
              <a:t>Who created it, what did they believe, what is its goal?</a:t>
            </a:r>
            <a:endParaRPr lang="en-US" dirty="0">
              <a:solidFill>
                <a:srgbClr val="00206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87456382"/>
              </p:ext>
            </p:extLst>
          </p:nvPr>
        </p:nvGraphicFramePr>
        <p:xfrm>
          <a:off x="1552140" y="-1975998"/>
          <a:ext cx="10515600" cy="461010"/>
        </p:xfrm>
        <a:graphic>
          <a:graphicData uri="http://schemas.openxmlformats.org/drawingml/2006/table">
            <a:tbl>
              <a:tblPr/>
              <a:tblGrid>
                <a:gridCol w="10515600">
                  <a:extLst>
                    <a:ext uri="{9D8B030D-6E8A-4147-A177-3AD203B41FA5}">
                      <a16:colId xmlns:a16="http://schemas.microsoft.com/office/drawing/2014/main" xmlns="" val="20000"/>
                    </a:ext>
                  </a:extLst>
                </a:gridCol>
              </a:tblGrid>
              <a:tr h="161292">
                <a:tc>
                  <a:txBody>
                    <a:bodyPr/>
                    <a:lstStyle/>
                    <a:p>
                      <a:pPr marL="457200"/>
                      <a:endParaRPr lang="en-US" sz="2400" dirty="0">
                        <a:latin typeface="Comic Sans MS" panose="030F0702030302020204" pitchFamily="66"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xmlns="" val="10000"/>
                  </a:ext>
                </a:extLst>
              </a:tr>
            </a:tbl>
          </a:graphicData>
        </a:graphic>
      </p:graphicFrame>
      <p:sp>
        <p:nvSpPr>
          <p:cNvPr id="7" name="Rectangle 6"/>
          <p:cNvSpPr/>
          <p:nvPr/>
        </p:nvSpPr>
        <p:spPr>
          <a:xfrm>
            <a:off x="-337406" y="201178"/>
            <a:ext cx="2656466" cy="1015663"/>
          </a:xfrm>
          <a:prstGeom prst="rect">
            <a:avLst/>
          </a:prstGeom>
          <a:noFill/>
        </p:spPr>
        <p:txBody>
          <a:bodyPr wrap="square" lIns="91440" tIns="45720" rIns="91440" bIns="45720">
            <a:spAutoFit/>
            <a:scene3d>
              <a:camera prst="perspectiveContrastingRightFacing"/>
              <a:lightRig rig="harsh" dir="t"/>
            </a:scene3d>
            <a:sp3d extrusionH="57150" prstMaterial="matte">
              <a:bevelT w="63500" h="12700"/>
              <a:contourClr>
                <a:schemeClr val="bg1">
                  <a:lumMod val="65000"/>
                </a:schemeClr>
              </a:contourClr>
            </a:sp3d>
          </a:bodyPr>
          <a:lstStyle/>
          <a:p>
            <a:pPr algn="ctr"/>
            <a:r>
              <a:rPr lang="en-US" sz="6000" b="1" dirty="0">
                <a:ln/>
                <a:solidFill>
                  <a:srgbClr val="CC0066"/>
                </a:solidFill>
              </a:rPr>
              <a:t>Also…</a:t>
            </a:r>
            <a:endParaRPr lang="en-US" sz="6000" b="1" cap="none" spc="0" dirty="0">
              <a:ln/>
              <a:solidFill>
                <a:srgbClr val="CC0066"/>
              </a:solidFill>
              <a:effectLst/>
            </a:endParaRPr>
          </a:p>
        </p:txBody>
      </p:sp>
      <p:pic>
        <p:nvPicPr>
          <p:cNvPr id="14" name="Picture 13"/>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975122" y="1887452"/>
            <a:ext cx="3932043" cy="651873"/>
          </a:xfrm>
          <a:prstGeom prst="rect">
            <a:avLst/>
          </a:prstGeom>
          <a:ln>
            <a:noFill/>
          </a:ln>
          <a:effectLst>
            <a:outerShdw blurRad="190500" dist="228600" dir="2700000" algn="ctr">
              <a:srgbClr val="000000">
                <a:alpha val="30000"/>
              </a:srgbClr>
            </a:outerShdw>
          </a:effectLst>
          <a:scene3d>
            <a:camera prst="orthographicFront"/>
            <a:lightRig rig="threePt" dir="t"/>
          </a:scene3d>
          <a:sp3d>
            <a:bevelT/>
          </a:sp3d>
        </p:spPr>
      </p:pic>
      <p:sp>
        <p:nvSpPr>
          <p:cNvPr id="8" name="Rectangle 7"/>
          <p:cNvSpPr/>
          <p:nvPr/>
        </p:nvSpPr>
        <p:spPr>
          <a:xfrm>
            <a:off x="-113674" y="1121408"/>
            <a:ext cx="3558988" cy="1569660"/>
          </a:xfrm>
          <a:prstGeom prst="rect">
            <a:avLst/>
          </a:prstGeom>
          <a:noFill/>
        </p:spPr>
        <p:txBody>
          <a:bodyPr wrap="none" lIns="91440" tIns="45720" rIns="91440" bIns="45720">
            <a:spAutoFit/>
            <a:scene3d>
              <a:camera prst="perspectiveContrastingRightFacing"/>
              <a:lightRig rig="harsh" dir="t"/>
            </a:scene3d>
            <a:sp3d extrusionH="57150" prstMaterial="matte">
              <a:bevelT w="63500" h="12700"/>
              <a:contourClr>
                <a:schemeClr val="bg1">
                  <a:lumMod val="65000"/>
                </a:schemeClr>
              </a:contourClr>
            </a:sp3d>
          </a:bodyPr>
          <a:lstStyle/>
          <a:p>
            <a:r>
              <a:rPr lang="en-US" sz="4800" b="1" spc="300" dirty="0">
                <a:ln/>
                <a:solidFill>
                  <a:srgbClr val="CC0066"/>
                </a:solidFill>
              </a:rPr>
              <a:t>In </a:t>
            </a:r>
            <a:br>
              <a:rPr lang="en-US" sz="4800" b="1" spc="300" dirty="0">
                <a:ln/>
                <a:solidFill>
                  <a:srgbClr val="CC0066"/>
                </a:solidFill>
              </a:rPr>
            </a:br>
            <a:r>
              <a:rPr lang="en-US" sz="4800" b="1" spc="300" dirty="0">
                <a:ln/>
                <a:solidFill>
                  <a:srgbClr val="CC0066"/>
                </a:solidFill>
              </a:rPr>
              <a:t>Conclusion:</a:t>
            </a:r>
            <a:endParaRPr lang="en-US" sz="4800" b="1" cap="none" spc="300" dirty="0">
              <a:ln/>
              <a:solidFill>
                <a:srgbClr val="CC0066"/>
              </a:solidFill>
              <a:effectLst/>
            </a:endParaRPr>
          </a:p>
        </p:txBody>
      </p:sp>
    </p:spTree>
    <p:extLst>
      <p:ext uri="{BB962C8B-B14F-4D97-AF65-F5344CB8AC3E}">
        <p14:creationId xmlns:p14="http://schemas.microsoft.com/office/powerpoint/2010/main" val="29974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8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Effect transition="in" filter="fade">
                                      <p:cBhvr>
                                        <p:cTn id="2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xmlns="" id="{B38BCAA2-B0ED-4748-8EF6-F2EA9FE35ED6}"/>
              </a:ext>
            </a:extLst>
          </p:cNvPr>
          <p:cNvSpPr txBox="1">
            <a:spLocks/>
          </p:cNvSpPr>
          <p:nvPr/>
        </p:nvSpPr>
        <p:spPr>
          <a:xfrm>
            <a:off x="11648772" y="6420426"/>
            <a:ext cx="535709" cy="40285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p:cNvSpPr txBox="1">
            <a:spLocks/>
          </p:cNvSpPr>
          <p:nvPr/>
        </p:nvSpPr>
        <p:spPr>
          <a:xfrm>
            <a:off x="678578" y="870013"/>
            <a:ext cx="10915650" cy="887766"/>
          </a:xfrm>
          <a:prstGeom prst="homePlate">
            <a:avLst/>
          </a:prstGeom>
          <a:blipFill dpi="0" rotWithShape="1">
            <a:blip r:embed="rId3" cstate="email">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a:stretch>
          </a:blipFill>
          <a:scene3d>
            <a:camera prst="orthographicFront"/>
            <a:lightRig rig="threePt" dir="t"/>
          </a:scene3d>
          <a:sp3d>
            <a:bevelT w="152400" h="50800" prst="softRound"/>
          </a:sp3d>
        </p:spPr>
        <p:txBody>
          <a:bodyPr anchor="b">
            <a:normAutofit fontScale="90000"/>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Please</a:t>
            </a:r>
            <a:r>
              <a:rPr kumimoji="0" lang="en-US" sz="6000" b="0" i="0" u="none" strike="noStrike" kern="1200" cap="none" spc="0" normalizeH="0" baseline="0" noProof="0" dirty="0">
                <a:ln>
                  <a:noFill/>
                </a:ln>
                <a:solidFill>
                  <a:srgbClr val="FFC000">
                    <a:lumMod val="40000"/>
                    <a:lumOff val="60000"/>
                  </a:srgbClr>
                </a:solidFill>
                <a:effectLst/>
                <a:uLnTx/>
                <a:uFillTx/>
                <a:latin typeface="Aharoni" pitchFamily="2" charset="-79"/>
                <a:ea typeface="+mj-ea"/>
                <a:cs typeface="Aharoni" pitchFamily="2" charset="-79"/>
              </a:rPr>
              <a:t> </a:t>
            </a: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Join Us Live Each Week </a:t>
            </a:r>
          </a:p>
        </p:txBody>
      </p:sp>
      <p:sp>
        <p:nvSpPr>
          <p:cNvPr id="7" name="Rectangle 6"/>
          <p:cNvSpPr/>
          <p:nvPr/>
        </p:nvSpPr>
        <p:spPr>
          <a:xfrm>
            <a:off x="154194" y="1821687"/>
            <a:ext cx="11445332" cy="193899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Sign up with Covenant Calendar Club</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for the Friday &amp; Shabbat Zoom Meetings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(including live discussion) </a:t>
            </a:r>
          </a:p>
        </p:txBody>
      </p:sp>
      <p:sp>
        <p:nvSpPr>
          <p:cNvPr id="8" name="Rectangle 7"/>
          <p:cNvSpPr/>
          <p:nvPr/>
        </p:nvSpPr>
        <p:spPr>
          <a:xfrm>
            <a:off x="295354" y="5473670"/>
            <a:ext cx="9705896" cy="707886"/>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noFill/>
                </a:ln>
                <a:solidFill>
                  <a:srgbClr val="F8F8F8"/>
                </a:solidFill>
                <a:effectLst>
                  <a:glow rad="127000">
                    <a:srgbClr val="2A1500">
                      <a:alpha val="55000"/>
                    </a:srgbClr>
                  </a:glow>
                  <a:outerShdw blurRad="25400" algn="tl" rotWithShape="0">
                    <a:srgbClr val="000000">
                      <a:alpha val="43000"/>
                    </a:srgbClr>
                  </a:outerShdw>
                </a:effectLst>
                <a:uLnTx/>
                <a:uFillTx/>
                <a:latin typeface="Calibri"/>
                <a:ea typeface="+mn-ea"/>
                <a:cs typeface="+mn-cs"/>
              </a:rPr>
              <a:t>https://studythecalendar.com/sign-up/</a:t>
            </a:r>
          </a:p>
        </p:txBody>
      </p:sp>
      <p:pic>
        <p:nvPicPr>
          <p:cNvPr id="9" name="Picture 2" descr="C:\Users\Rae\Desktop\Grammar Art\email mouse best.pn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752126" y="4146778"/>
            <a:ext cx="1384277" cy="1002217"/>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pic>
        <p:nvPicPr>
          <p:cNvPr id="10" name="Picture 2" descr="C:\Users\Rae\Documents\A CF Desktop Feb 2021\Best CCC Logo Clear with colors in circle SM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82226" y="4956912"/>
            <a:ext cx="1428750" cy="1478359"/>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9478" y="124738"/>
            <a:ext cx="10280782" cy="707886"/>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haroni" pitchFamily="2" charset="-79"/>
                <a:ea typeface="+mn-ea"/>
                <a:cs typeface="Aharoni" pitchFamily="2" charset="-79"/>
              </a:rPr>
              <a:t>If you enjoyed this study today …</a:t>
            </a:r>
          </a:p>
        </p:txBody>
      </p:sp>
    </p:spTree>
    <p:extLst>
      <p:ext uri="{BB962C8B-B14F-4D97-AF65-F5344CB8AC3E}">
        <p14:creationId xmlns:p14="http://schemas.microsoft.com/office/powerpoint/2010/main" val="18063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00B0F0">
                <a:alpha val="48000"/>
              </a:srgbClr>
            </a:gs>
            <a:gs pos="50000">
              <a:srgbClr val="E2FD59"/>
            </a:gs>
            <a:gs pos="100000">
              <a:srgbClr val="CC00FF">
                <a:alpha val="13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xmlns="" id="{B38BCAA2-B0ED-4748-8EF6-F2EA9FE35ED6}"/>
              </a:ext>
            </a:extLst>
          </p:cNvPr>
          <p:cNvSpPr txBox="1">
            <a:spLocks/>
          </p:cNvSpPr>
          <p:nvPr/>
        </p:nvSpPr>
        <p:spPr>
          <a:xfrm>
            <a:off x="11648772" y="6420426"/>
            <a:ext cx="535709" cy="40285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chemeClr val="tx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400" b="0" i="0" u="none" strike="noStrike" kern="1200" cap="none" spc="0" normalizeH="0" baseline="0" noProof="0" dirty="0">
              <a:ln>
                <a:noFill/>
              </a:ln>
              <a:solidFill>
                <a:schemeClr val="tx1"/>
              </a:solidFill>
              <a:effectLst/>
              <a:uLnTx/>
              <a:uFillTx/>
              <a:latin typeface="Calibri"/>
              <a:ea typeface="+mn-ea"/>
              <a:cs typeface="+mn-cs"/>
            </a:endParaRPr>
          </a:p>
        </p:txBody>
      </p:sp>
      <p:sp>
        <p:nvSpPr>
          <p:cNvPr id="5" name="Rounded Rectangle 4"/>
          <p:cNvSpPr/>
          <p:nvPr/>
        </p:nvSpPr>
        <p:spPr>
          <a:xfrm>
            <a:off x="2673527" y="475743"/>
            <a:ext cx="6987822" cy="6347534"/>
          </a:xfrm>
          <a:prstGeom prst="roundRect">
            <a:avLst>
              <a:gd name="adj" fmla="val 91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srgbClr val="00B050"/>
                </a:solidFill>
                <a:effectLst>
                  <a:glow rad="228600">
                    <a:srgbClr val="99FF33">
                      <a:alpha val="40000"/>
                    </a:srgbClr>
                  </a:glow>
                </a:effectLst>
                <a:uLnTx/>
                <a:uFillTx/>
                <a:latin typeface="Comic Sans MS" pitchFamily="66" charset="0"/>
                <a:ea typeface="+mn-ea"/>
                <a:cs typeface="+mn-cs"/>
              </a:rPr>
              <a:t>May</a:t>
            </a:r>
            <a:r>
              <a:rPr kumimoji="0" lang="en-CA" sz="3600" b="1" i="0" u="none" strike="noStrike" kern="1200" cap="none" spc="0" normalizeH="0" baseline="0" noProof="0" dirty="0">
                <a:ln>
                  <a:noFill/>
                </a:ln>
                <a:solidFill>
                  <a:srgbClr val="A5A5A5">
                    <a:lumMod val="75000"/>
                  </a:srgbClr>
                </a:solidFill>
                <a:effectLst>
                  <a:glow rad="228600">
                    <a:srgbClr val="99FF33">
                      <a:alpha val="40000"/>
                    </a:srgbClr>
                  </a:glow>
                </a:effectLst>
                <a:uLnTx/>
                <a:uFillTx/>
                <a:latin typeface="Comic Sans MS" pitchFamily="66" charset="0"/>
                <a:ea typeface="+mn-ea"/>
                <a:cs typeface="+mn-cs"/>
              </a:rPr>
              <a:t> </a:t>
            </a:r>
            <a:r>
              <a:rPr kumimoji="0" lang="en-CA" sz="3600" b="1" i="0" u="none" strike="noStrike" kern="1200" cap="none" spc="0" normalizeH="0" baseline="0" noProof="0" dirty="0">
                <a:ln>
                  <a:noFill/>
                </a:ln>
                <a:solidFill>
                  <a:srgbClr val="00B0F0"/>
                </a:solidFill>
                <a:effectLst>
                  <a:glow rad="228600">
                    <a:srgbClr val="99FF33">
                      <a:alpha val="40000"/>
                    </a:srgbClr>
                  </a:glow>
                </a:effectLst>
                <a:uLnTx/>
                <a:uFillTx/>
                <a:latin typeface="Comic Sans MS" pitchFamily="66" charset="0"/>
                <a:ea typeface="+mn-ea"/>
                <a:cs typeface="+mn-cs"/>
              </a:rPr>
              <a:t>Yahuah</a:t>
            </a:r>
            <a:r>
              <a:rPr kumimoji="0" lang="en-CA" sz="3600" b="1" i="0" u="none" strike="noStrike" kern="1200" cap="none" spc="0" normalizeH="0" baseline="0" noProof="0" dirty="0">
                <a:ln>
                  <a:noFill/>
                </a:ln>
                <a:solidFill>
                  <a:srgbClr val="A5A5A5">
                    <a:lumMod val="75000"/>
                  </a:srgbClr>
                </a:solidFill>
                <a:effectLst>
                  <a:glow rad="228600">
                    <a:srgbClr val="99FF33">
                      <a:alpha val="40000"/>
                    </a:srgbClr>
                  </a:glow>
                </a:effectLst>
                <a:uLnTx/>
                <a:uFillTx/>
                <a:latin typeface="Comic Sans MS" pitchFamily="66" charset="0"/>
                <a:ea typeface="+mn-ea"/>
                <a:cs typeface="+mn-cs"/>
              </a:rPr>
              <a:t> </a:t>
            </a:r>
            <a:r>
              <a:rPr kumimoji="0" lang="en-CA" sz="3600" b="1" i="0" u="none" strike="noStrike" kern="1200" cap="none" spc="0" normalizeH="0" baseline="0" noProof="0" dirty="0">
                <a:ln>
                  <a:noFill/>
                </a:ln>
                <a:solidFill>
                  <a:srgbClr val="00B050"/>
                </a:solidFill>
                <a:effectLst>
                  <a:glow rad="228600">
                    <a:srgbClr val="99FF33">
                      <a:alpha val="40000"/>
                    </a:srgbClr>
                  </a:glow>
                </a:effectLst>
                <a:uLnTx/>
                <a:uFillTx/>
                <a:latin typeface="Comic Sans MS" pitchFamily="66" charset="0"/>
                <a:ea typeface="+mn-ea"/>
                <a:cs typeface="+mn-cs"/>
              </a:rPr>
              <a:t>assist your desire to understand and also your decision to process any new information.</a:t>
            </a:r>
            <a:br>
              <a:rPr kumimoji="0" lang="en-CA" sz="3600" b="1" i="0" u="none" strike="noStrike" kern="1200" cap="none" spc="0" normalizeH="0" baseline="0" noProof="0" dirty="0">
                <a:ln>
                  <a:noFill/>
                </a:ln>
                <a:solidFill>
                  <a:srgbClr val="00B050"/>
                </a:solidFill>
                <a:effectLst>
                  <a:glow rad="228600">
                    <a:srgbClr val="99FF33">
                      <a:alpha val="40000"/>
                    </a:srgbClr>
                  </a:glow>
                </a:effectLst>
                <a:uLnTx/>
                <a:uFillTx/>
                <a:latin typeface="Comic Sans MS" pitchFamily="66" charset="0"/>
                <a:ea typeface="+mn-ea"/>
                <a:cs typeface="+mn-cs"/>
              </a:rPr>
            </a:br>
            <a:endParaRPr kumimoji="0" lang="en-CA" sz="3600" b="1" i="0" u="none" strike="noStrike" kern="1200" cap="none" spc="0" normalizeH="0" baseline="0" noProof="0" dirty="0">
              <a:ln>
                <a:noFill/>
              </a:ln>
              <a:solidFill>
                <a:srgbClr val="00B050"/>
              </a:solidFill>
              <a:effectLst>
                <a:glow rad="228600">
                  <a:srgbClr val="99FF33">
                    <a:alpha val="40000"/>
                  </a:srgbClr>
                </a:glow>
              </a:effectLst>
              <a:uLnTx/>
              <a:uFillTx/>
              <a:latin typeface="Comic Sans MS" pitchFamily="66"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srgbClr val="7030A0"/>
                </a:solidFill>
                <a:effectLst>
                  <a:glow rad="228600">
                    <a:srgbClr val="99FF33">
                      <a:alpha val="40000"/>
                    </a:srgbClr>
                  </a:glow>
                </a:effectLst>
                <a:uLnTx/>
                <a:uFillTx/>
                <a:latin typeface="Comic Sans MS" pitchFamily="66" charset="0"/>
                <a:ea typeface="+mn-ea"/>
                <a:cs typeface="+mn-cs"/>
              </a:rPr>
              <a:t>Send your questions and/or responses to –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2000" b="1" i="0" u="none" strike="noStrike" kern="1200" cap="none" spc="0" normalizeH="0" baseline="0" noProof="0" dirty="0">
              <a:ln>
                <a:noFill/>
              </a:ln>
              <a:solidFill>
                <a:srgbClr val="7030A0"/>
              </a:solidFill>
              <a:effectLst>
                <a:glow rad="228600">
                  <a:srgbClr val="99FF33">
                    <a:alpha val="40000"/>
                  </a:srgbClr>
                </a:glow>
              </a:effectLst>
              <a:uLnTx/>
              <a:uFillTx/>
              <a:latin typeface="Comic Sans MS" pitchFamily="66"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sng" strike="noStrike" kern="1200" cap="none" spc="0" normalizeH="0" baseline="0" noProof="0" dirty="0">
                <a:ln>
                  <a:noFill/>
                </a:ln>
                <a:solidFill>
                  <a:srgbClr val="A5A5A5">
                    <a:lumMod val="75000"/>
                  </a:srgbClr>
                </a:solidFill>
                <a:effectLst/>
                <a:uLnTx/>
                <a:uFillTx/>
                <a:latin typeface="Comic Sans MS" pitchFamily="66" charset="0"/>
                <a:ea typeface="+mn-ea"/>
                <a:cs typeface="+mn-cs"/>
                <a:hlinkClick r:id="rId2"/>
              </a:rPr>
              <a:t>q</a:t>
            </a:r>
            <a:r>
              <a:rPr kumimoji="0" lang="en-CA" sz="2800" b="1" i="0" u="none" strike="noStrike" kern="1200" cap="none" spc="0" normalizeH="0" baseline="0" noProof="0" dirty="0">
                <a:ln>
                  <a:noFill/>
                </a:ln>
                <a:solidFill>
                  <a:srgbClr val="A5A5A5">
                    <a:lumMod val="75000"/>
                  </a:srgbClr>
                </a:solidFill>
                <a:effectLst/>
                <a:uLnTx/>
                <a:uFillTx/>
                <a:latin typeface="Comic Sans MS" pitchFamily="66" charset="0"/>
                <a:ea typeface="+mn-ea"/>
                <a:cs typeface="+mn-cs"/>
                <a:hlinkClick r:id="rId2"/>
              </a:rPr>
              <a:t>uestions@studythecalendar.com</a:t>
            </a:r>
            <a:r>
              <a:rPr kumimoji="0" lang="en-CA" sz="2800" b="1" i="0" u="none" strike="noStrike" kern="1200" cap="none" spc="0" normalizeH="0" baseline="0" noProof="0" dirty="0">
                <a:ln>
                  <a:noFill/>
                </a:ln>
                <a:solidFill>
                  <a:srgbClr val="A5A5A5">
                    <a:lumMod val="75000"/>
                  </a:srgbClr>
                </a:solidFill>
                <a:effectLst/>
                <a:uLnTx/>
                <a:uFillTx/>
                <a:latin typeface="Comic Sans MS" pitchFamily="66"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54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Edwardian Script ITC" pitchFamily="66" charset="0"/>
                <a:ea typeface="+mn-ea"/>
                <a:cs typeface="+mn-cs"/>
              </a:rPr>
              <a:t/>
            </a:r>
            <a:br>
              <a:rPr kumimoji="0" lang="en-CA" sz="54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Edwardian Script ITC" pitchFamily="66" charset="0"/>
                <a:ea typeface="+mn-ea"/>
                <a:cs typeface="+mn-cs"/>
              </a:rPr>
            </a:br>
            <a:r>
              <a:rPr kumimoji="0" lang="en-CA" sz="54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Edwardian Script ITC" pitchFamily="66" charset="0"/>
                <a:ea typeface="+mn-ea"/>
                <a:cs typeface="+mn-cs"/>
              </a:rPr>
              <a:t>Thank you &amp; Shalom!</a:t>
            </a:r>
            <a:r>
              <a:rPr kumimoji="0" lang="en-CA" sz="32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Calibri"/>
                <a:ea typeface="+mn-ea"/>
                <a:cs typeface="+mn-cs"/>
              </a:rPr>
              <a:t> </a:t>
            </a:r>
            <a:endParaRPr kumimoji="0" lang="en-CA" sz="5400" b="1" i="0" u="none" strike="noStrike" kern="1200" cap="none" spc="0" normalizeH="0" baseline="0" noProof="0" dirty="0">
              <a:ln>
                <a:noFill/>
              </a:ln>
              <a:solidFill>
                <a:srgbClr val="7030A0"/>
              </a:solidFill>
              <a:effectLst>
                <a:glow rad="165100">
                  <a:srgbClr val="A5A5A5">
                    <a:lumMod val="60000"/>
                    <a:lumOff val="40000"/>
                    <a:alpha val="71000"/>
                  </a:srgbClr>
                </a:glow>
              </a:effectLst>
              <a:uLnTx/>
              <a:uFillTx/>
              <a:latin typeface="Calibri"/>
              <a:ea typeface="+mn-ea"/>
              <a:cs typeface="+mn-cs"/>
            </a:endParaRPr>
          </a:p>
        </p:txBody>
      </p:sp>
    </p:spTree>
    <p:extLst>
      <p:ext uri="{BB962C8B-B14F-4D97-AF65-F5344CB8AC3E}">
        <p14:creationId xmlns:p14="http://schemas.microsoft.com/office/powerpoint/2010/main" val="37165016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12414</TotalTime>
  <Words>4746</Words>
  <Application>Microsoft Office PowerPoint</Application>
  <PresentationFormat>Widescreen</PresentationFormat>
  <Paragraphs>730</Paragraphs>
  <Slides>92</Slides>
  <Notes>25</Notes>
  <HiddenSlides>0</HiddenSlides>
  <MMClips>0</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92</vt:i4>
      </vt:variant>
    </vt:vector>
  </HeadingPairs>
  <TitlesOfParts>
    <vt:vector size="122" baseType="lpstr">
      <vt:lpstr>Aharoni</vt:lpstr>
      <vt:lpstr>Arial</vt:lpstr>
      <vt:lpstr>Arial Black</vt:lpstr>
      <vt:lpstr>Arial Rounded MT Bold</vt:lpstr>
      <vt:lpstr>Bauhaus 93</vt:lpstr>
      <vt:lpstr>Berlin Sans FB Demi</vt:lpstr>
      <vt:lpstr>Calibri</vt:lpstr>
      <vt:lpstr>Calibri Light</vt:lpstr>
      <vt:lpstr>Calibri,Bold</vt:lpstr>
      <vt:lpstr>Calibri,Italic</vt:lpstr>
      <vt:lpstr>Century Gothic</vt:lpstr>
      <vt:lpstr>Comic Sans MS</vt:lpstr>
      <vt:lpstr>Cooper Black</vt:lpstr>
      <vt:lpstr>Edwardian Script ITC</vt:lpstr>
      <vt:lpstr>Franklin Gothic Demi Cond</vt:lpstr>
      <vt:lpstr>Georgia</vt:lpstr>
      <vt:lpstr>Georgia,Italic</vt:lpstr>
      <vt:lpstr>Gisha</vt:lpstr>
      <vt:lpstr>Matura MT Script Capitals</vt:lpstr>
      <vt:lpstr>MV Boli</vt:lpstr>
      <vt:lpstr>SBL Hebrew</vt:lpstr>
      <vt:lpstr>Segoe Print</vt:lpstr>
      <vt:lpstr>system-ui</vt:lpstr>
      <vt:lpstr>Times New Roman</vt:lpstr>
      <vt:lpstr>TITUS Cyberbit Basic</vt:lpstr>
      <vt:lpstr>Wingdings</vt:lpstr>
      <vt:lpstr>Wingdings 2</vt:lpstr>
      <vt:lpstr>Quotable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Strong’s Exhaustive Concordance:   Morning - ב ק ר . &lt;boqer&gt; H1242, from H1239; properly, dawn (as the break of day); generally, morning:  KJV - (+)day, early, morning, morrow.    H1239  baqar; a primitive root; properly, to plough, or (generally)  break forth, i.e. (figuratively) to inspect, admire, care for, consider:    KJV - (make) inquire (-ry), (make) search, seek out.</vt:lpstr>
      <vt:lpstr>     </vt:lpstr>
      <vt:lpstr>Etymological Dictionary of the Hebrew Language   by Earnest Klein Morning - ב ק ר . &lt;boqer&gt;  1.  to cleave, to split, differentiate, to break forth (said of the dawn and of light), to abandon,    2.  to cleave, to split, properly denoting the breaking through (of daylight)   3.  to split, to plow,    4.  the plowing animal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dc:creator>
  <cp:lastModifiedBy>User55</cp:lastModifiedBy>
  <cp:revision>820</cp:revision>
  <cp:lastPrinted>2021-12-04T02:03:39Z</cp:lastPrinted>
  <dcterms:created xsi:type="dcterms:W3CDTF">2021-10-10T19:30:16Z</dcterms:created>
  <dcterms:modified xsi:type="dcterms:W3CDTF">2021-12-05T01:35:12Z</dcterms:modified>
</cp:coreProperties>
</file>