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sldIdLst>
    <p:sldId id="280" r:id="rId2"/>
    <p:sldId id="281" r:id="rId3"/>
    <p:sldId id="256" r:id="rId4"/>
    <p:sldId id="263" r:id="rId5"/>
    <p:sldId id="288" r:id="rId6"/>
    <p:sldId id="257" r:id="rId7"/>
    <p:sldId id="327" r:id="rId8"/>
    <p:sldId id="289" r:id="rId9"/>
    <p:sldId id="258" r:id="rId10"/>
    <p:sldId id="290" r:id="rId11"/>
    <p:sldId id="259" r:id="rId12"/>
    <p:sldId id="292" r:id="rId13"/>
    <p:sldId id="291" r:id="rId14"/>
    <p:sldId id="293" r:id="rId15"/>
    <p:sldId id="260" r:id="rId16"/>
    <p:sldId id="294" r:id="rId17"/>
    <p:sldId id="296" r:id="rId18"/>
    <p:sldId id="297" r:id="rId19"/>
    <p:sldId id="262" r:id="rId20"/>
    <p:sldId id="329" r:id="rId21"/>
    <p:sldId id="331" r:id="rId22"/>
    <p:sldId id="332" r:id="rId23"/>
    <p:sldId id="299" r:id="rId24"/>
    <p:sldId id="264" r:id="rId25"/>
    <p:sldId id="300" r:id="rId26"/>
    <p:sldId id="301" r:id="rId27"/>
    <p:sldId id="302" r:id="rId28"/>
    <p:sldId id="303" r:id="rId29"/>
    <p:sldId id="266" r:id="rId30"/>
    <p:sldId id="267" r:id="rId31"/>
    <p:sldId id="305" r:id="rId32"/>
    <p:sldId id="269" r:id="rId33"/>
    <p:sldId id="270" r:id="rId34"/>
    <p:sldId id="306" r:id="rId35"/>
    <p:sldId id="308" r:id="rId36"/>
    <p:sldId id="361" r:id="rId37"/>
    <p:sldId id="272" r:id="rId38"/>
    <p:sldId id="311" r:id="rId39"/>
    <p:sldId id="310" r:id="rId40"/>
    <p:sldId id="273" r:id="rId41"/>
    <p:sldId id="312" r:id="rId42"/>
    <p:sldId id="348" r:id="rId43"/>
    <p:sldId id="341" r:id="rId44"/>
    <p:sldId id="344" r:id="rId45"/>
    <p:sldId id="345" r:id="rId46"/>
    <p:sldId id="342" r:id="rId47"/>
    <p:sldId id="340" r:id="rId48"/>
    <p:sldId id="339" r:id="rId49"/>
    <p:sldId id="316" r:id="rId50"/>
    <p:sldId id="335" r:id="rId51"/>
    <p:sldId id="336" r:id="rId52"/>
    <p:sldId id="337" r:id="rId53"/>
    <p:sldId id="314" r:id="rId54"/>
    <p:sldId id="315" r:id="rId55"/>
    <p:sldId id="313" r:id="rId56"/>
    <p:sldId id="317" r:id="rId57"/>
    <p:sldId id="346" r:id="rId58"/>
    <p:sldId id="318" r:id="rId59"/>
    <p:sldId id="319" r:id="rId60"/>
    <p:sldId id="320" r:id="rId61"/>
    <p:sldId id="321" r:id="rId62"/>
    <p:sldId id="349" r:id="rId63"/>
    <p:sldId id="350" r:id="rId64"/>
    <p:sldId id="355" r:id="rId65"/>
    <p:sldId id="352" r:id="rId66"/>
    <p:sldId id="353" r:id="rId67"/>
    <p:sldId id="356" r:id="rId68"/>
    <p:sldId id="362" r:id="rId69"/>
    <p:sldId id="275" r:id="rId70"/>
    <p:sldId id="324" r:id="rId71"/>
    <p:sldId id="363" r:id="rId72"/>
    <p:sldId id="334" r:id="rId73"/>
    <p:sldId id="322" r:id="rId74"/>
    <p:sldId id="276" r:id="rId75"/>
    <p:sldId id="358" r:id="rId76"/>
    <p:sldId id="359" r:id="rId77"/>
    <p:sldId id="360" r:id="rId78"/>
    <p:sldId id="277" r:id="rId79"/>
    <p:sldId id="282" r:id="rId80"/>
    <p:sldId id="32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72" clrIdx="0"/>
  <p:cmAuthor id="1" name="Timothy" initials="T" lastIdx="110" clrIdx="1">
    <p:extLst>
      <p:ext uri="{19B8F6BF-5375-455C-9EA6-DF929625EA0E}">
        <p15:presenceInfo xmlns:p15="http://schemas.microsoft.com/office/powerpoint/2012/main" xmlns=""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00FF"/>
    <a:srgbClr val="FF3399"/>
    <a:srgbClr val="C7ABFF"/>
    <a:srgbClr val="990033"/>
    <a:srgbClr val="00FF99"/>
    <a:srgbClr val="FF6600"/>
    <a:srgbClr val="FF66FF"/>
    <a:srgbClr val="A4F5FE"/>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19" autoAdjust="0"/>
    <p:restoredTop sz="85325" autoAdjust="0"/>
  </p:normalViewPr>
  <p:slideViewPr>
    <p:cSldViewPr snapToGrid="0">
      <p:cViewPr>
        <p:scale>
          <a:sx n="100" d="100"/>
          <a:sy n="100" d="100"/>
        </p:scale>
        <p:origin x="-666" y="-372"/>
      </p:cViewPr>
      <p:guideLst>
        <p:guide orient="horz" pos="2115"/>
        <p:guide pos="3885"/>
      </p:guideLst>
    </p:cSldViewPr>
  </p:slideViewPr>
  <p:notesTextViewPr>
    <p:cViewPr>
      <p:scale>
        <a:sx n="1" d="1"/>
        <a:sy n="1" d="1"/>
      </p:scale>
      <p:origin x="0" y="0"/>
    </p:cViewPr>
  </p:notesTextViewPr>
  <p:sorterViewPr>
    <p:cViewPr>
      <p:scale>
        <a:sx n="125" d="100"/>
        <a:sy n="125" d="100"/>
      </p:scale>
      <p:origin x="0" y="110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4E4E6-FAF3-4B67-A911-31869F97A7CB}" type="datetimeFigureOut">
              <a:rPr lang="en-US" smtClean="0"/>
              <a:t>10/24/2021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75CC8-DE11-48DD-B689-B2061901F137}" type="slidenum">
              <a:rPr lang="en-US" smtClean="0"/>
              <a:t>‹#›</a:t>
            </a:fld>
            <a:endParaRPr lang="en-US"/>
          </a:p>
        </p:txBody>
      </p:sp>
    </p:spTree>
    <p:extLst>
      <p:ext uri="{BB962C8B-B14F-4D97-AF65-F5344CB8AC3E}">
        <p14:creationId xmlns:p14="http://schemas.microsoft.com/office/powerpoint/2010/main" val="401302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tudythecalendar.com/4-14-king-josiah-reinstates-the-passov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youtu.be/MwN9xytTDH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4.14b – Long Version - King Josiah's 41,400 Passover Sacrifices [80 slides] TA 16 Oct 2021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Website:  </a:t>
            </a:r>
            <a:r>
              <a:rPr lang="en-US" sz="1200" u="sng" kern="1200" dirty="0" smtClean="0">
                <a:solidFill>
                  <a:schemeClr val="tx1"/>
                </a:solidFill>
                <a:effectLst/>
                <a:latin typeface="+mn-lt"/>
                <a:ea typeface="+mn-ea"/>
                <a:cs typeface="+mn-cs"/>
                <a:hlinkClick r:id="rId3"/>
              </a:rPr>
              <a:t>https://studythecalendar.com/4-14-king-josiah-reinstates-the-passover/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Youtube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https://youtu.be/MwN9xytTDH8</a:t>
            </a:r>
            <a:r>
              <a:rPr lang="en-US" sz="1200" kern="1200" dirty="0" smtClean="0">
                <a:solidFill>
                  <a:schemeClr val="tx1"/>
                </a:solidFill>
                <a:effectLst/>
                <a:latin typeface="+mn-lt"/>
                <a:ea typeface="+mn-ea"/>
                <a:cs typeface="+mn-cs"/>
              </a:rPr>
              <a:t> </a:t>
            </a:r>
          </a:p>
          <a:p>
            <a:r>
              <a:rPr lang="en-US" dirty="0" smtClean="0"/>
              <a:t>Blurb </a:t>
            </a:r>
            <a:r>
              <a:rPr lang="en-US" dirty="0" smtClean="0"/>
              <a:t>for Josiah: </a:t>
            </a:r>
          </a:p>
          <a:p>
            <a:r>
              <a:rPr lang="en-US" dirty="0" smtClean="0"/>
              <a:t>In this study - which many believed is just a simple dawn day commencement study - King Josiah's testimony has some surprises for everyone.  Yes, in more ways than one King Josiah confirms (about 800 years after Moses died) that the day start is at "break of dawn [boqer]" - in fact we shall go further to say the "sunset theory" for day-start is absolutely only a theory.  This is for two reasons:  (1)  Under King Josiah the priests are still offering Passover sacrifices (on Passover day) up UNTIL NIGHT.  Obviously, sunset did not change the "day" nor the "date" from Abib 14 to Abib 15.  Not one Passover sacrifice was offered on the High Shabbat of Unleavened Bread (which would be a violation of Torah). </a:t>
            </a:r>
          </a:p>
          <a:p>
            <a:r>
              <a:rPr lang="en-US" dirty="0" smtClean="0"/>
              <a:t/>
            </a:r>
            <a:br>
              <a:rPr lang="en-US" dirty="0" smtClean="0"/>
            </a:br>
            <a:endParaRPr lang="en-US" dirty="0" smtClean="0"/>
          </a:p>
          <a:p>
            <a:r>
              <a:rPr lang="en-US" dirty="0" smtClean="0"/>
              <a:t>But that is not all.  There is a 2nd reason this testimony proves the dawn day start - and that is found by a very close examination of the Hebrew phrase "</a:t>
            </a:r>
            <a:r>
              <a:rPr lang="en-US" dirty="0" err="1" smtClean="0"/>
              <a:t>beyn</a:t>
            </a:r>
            <a:r>
              <a:rPr lang="en-US" dirty="0" smtClean="0"/>
              <a:t> ha </a:t>
            </a:r>
            <a:r>
              <a:rPr lang="en-US" dirty="0" err="1" smtClean="0"/>
              <a:t>arbayim</a:t>
            </a:r>
            <a:r>
              <a:rPr lang="en-US" dirty="0" smtClean="0"/>
              <a:t>" - which is written as "between the evenings" in English.  This phrase is found 11 times, and found ONLY in Torah.  Previous studies have shown the English should really read:  "between the mixings" - but even at that many do not understand the strong implications around this phrase.  You'll be in for a treat when you see how this interesting and controversial phrase unfolds the Creation day-start beautifully.  Indeed, there are no idle words in Scripture.  This testimony of King Josiah has been preserved for a very special reason.  Come and See!</a:t>
            </a:r>
          </a:p>
          <a:p>
            <a:endParaRPr lang="en-US" dirty="0" smtClean="0"/>
          </a:p>
        </p:txBody>
      </p:sp>
      <p:sp>
        <p:nvSpPr>
          <p:cNvPr id="4" name="Slide Number Placeholder 3"/>
          <p:cNvSpPr>
            <a:spLocks noGrp="1"/>
          </p:cNvSpPr>
          <p:nvPr>
            <p:ph type="sldNum" sz="quarter" idx="10"/>
          </p:nvPr>
        </p:nvSpPr>
        <p:spPr/>
        <p:txBody>
          <a:bodyPr/>
          <a:lstStyle/>
          <a:p>
            <a:fld id="{F5575CC8-DE11-48DD-B689-B2061901F137}" type="slidenum">
              <a:rPr lang="en-US" smtClean="0"/>
              <a:t>1</a:t>
            </a:fld>
            <a:endParaRPr lang="en-US"/>
          </a:p>
        </p:txBody>
      </p:sp>
    </p:spTree>
    <p:extLst>
      <p:ext uri="{BB962C8B-B14F-4D97-AF65-F5344CB8AC3E}">
        <p14:creationId xmlns:p14="http://schemas.microsoft.com/office/powerpoint/2010/main" val="260076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9BFB07-9494-4548-A835-2F99BD94BB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418DCC4B-3A0A-4FF3-96B5-070AEBB3B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4CC387CC-7702-4EC5-A623-57524A24E0D0}"/>
              </a:ext>
            </a:extLst>
          </p:cNvPr>
          <p:cNvSpPr>
            <a:spLocks noGrp="1"/>
          </p:cNvSpPr>
          <p:nvPr>
            <p:ph type="dt" sz="half" idx="10"/>
          </p:nvPr>
        </p:nvSpPr>
        <p:spPr/>
        <p:txBody>
          <a:bodyPr/>
          <a:lstStyle/>
          <a:p>
            <a:fld id="{2748069B-DDDA-408E-8A74-A189CB841303}" type="datetime1">
              <a:rPr lang="en-AU" smtClean="0"/>
              <a:t>24/10/2021</a:t>
            </a:fld>
            <a:endParaRPr lang="en-AU"/>
          </a:p>
        </p:txBody>
      </p:sp>
      <p:sp>
        <p:nvSpPr>
          <p:cNvPr id="5" name="Footer Placeholder 4">
            <a:extLst>
              <a:ext uri="{FF2B5EF4-FFF2-40B4-BE49-F238E27FC236}">
                <a16:creationId xmlns:a16="http://schemas.microsoft.com/office/drawing/2014/main" xmlns="" id="{BCCF3A21-3FBF-4E25-AA01-8AA4AB79038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6550C364-B358-49CC-A058-F88803652782}"/>
              </a:ext>
            </a:extLst>
          </p:cNvPr>
          <p:cNvSpPr>
            <a:spLocks noGrp="1"/>
          </p:cNvSpPr>
          <p:nvPr>
            <p:ph type="sldNum" sz="quarter" idx="12"/>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30690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77AA49-D3B4-4912-9EF6-A05DDE56C7C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EC9708D1-D9F2-41F9-85A4-3A629E2130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3050679A-BB41-48EA-8AD5-4C0DAD258D34}"/>
              </a:ext>
            </a:extLst>
          </p:cNvPr>
          <p:cNvSpPr>
            <a:spLocks noGrp="1"/>
          </p:cNvSpPr>
          <p:nvPr>
            <p:ph type="dt" sz="half" idx="10"/>
          </p:nvPr>
        </p:nvSpPr>
        <p:spPr/>
        <p:txBody>
          <a:bodyPr/>
          <a:lstStyle/>
          <a:p>
            <a:fld id="{A0DF267C-5084-42C1-91E1-9336EFD81C71}" type="datetime1">
              <a:rPr lang="en-AU" smtClean="0"/>
              <a:t>24/10/2021</a:t>
            </a:fld>
            <a:endParaRPr lang="en-AU"/>
          </a:p>
        </p:txBody>
      </p:sp>
      <p:sp>
        <p:nvSpPr>
          <p:cNvPr id="5" name="Footer Placeholder 4">
            <a:extLst>
              <a:ext uri="{FF2B5EF4-FFF2-40B4-BE49-F238E27FC236}">
                <a16:creationId xmlns:a16="http://schemas.microsoft.com/office/drawing/2014/main" xmlns="" id="{590D0D4D-50DF-4C8F-924A-737D8F363A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1F528A17-1F45-4A5A-A20A-41F8822FBDC1}"/>
              </a:ext>
            </a:extLst>
          </p:cNvPr>
          <p:cNvSpPr>
            <a:spLocks noGrp="1"/>
          </p:cNvSpPr>
          <p:nvPr>
            <p:ph type="sldNum" sz="quarter" idx="12"/>
          </p:nvPr>
        </p:nvSpPr>
        <p:spPr>
          <a:xfrm>
            <a:off x="8610600" y="6356350"/>
            <a:ext cx="2743200" cy="365125"/>
          </a:xfrm>
          <a:prstGeom prst="rect">
            <a:avLst/>
          </a:prstGeom>
        </p:spPr>
        <p:txBody>
          <a:bodyPr/>
          <a:lstStyle/>
          <a:p>
            <a:fld id="{CA91E987-B2E9-4CAB-9FB8-42EEF4672FA2}" type="slidenum">
              <a:rPr lang="en-AU" smtClean="0"/>
              <a:t>‹#›</a:t>
            </a:fld>
            <a:endParaRPr lang="en-AU"/>
          </a:p>
        </p:txBody>
      </p:sp>
    </p:spTree>
    <p:extLst>
      <p:ext uri="{BB962C8B-B14F-4D97-AF65-F5344CB8AC3E}">
        <p14:creationId xmlns:p14="http://schemas.microsoft.com/office/powerpoint/2010/main" val="21034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B67D194-668B-45BA-A0BE-AA34AA5088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55A34A08-A0B9-4497-B258-9FB1530C82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C1020BE1-9699-48C8-B9B8-FACB6426793C}"/>
              </a:ext>
            </a:extLst>
          </p:cNvPr>
          <p:cNvSpPr>
            <a:spLocks noGrp="1"/>
          </p:cNvSpPr>
          <p:nvPr>
            <p:ph type="dt" sz="half" idx="10"/>
          </p:nvPr>
        </p:nvSpPr>
        <p:spPr/>
        <p:txBody>
          <a:bodyPr/>
          <a:lstStyle/>
          <a:p>
            <a:fld id="{6027C865-2803-4984-808F-A4A92CAFAFFE}" type="datetime1">
              <a:rPr lang="en-AU" smtClean="0"/>
              <a:t>24/10/2021</a:t>
            </a:fld>
            <a:endParaRPr lang="en-AU"/>
          </a:p>
        </p:txBody>
      </p:sp>
      <p:sp>
        <p:nvSpPr>
          <p:cNvPr id="5" name="Footer Placeholder 4">
            <a:extLst>
              <a:ext uri="{FF2B5EF4-FFF2-40B4-BE49-F238E27FC236}">
                <a16:creationId xmlns:a16="http://schemas.microsoft.com/office/drawing/2014/main" xmlns="" id="{EBFEE2B4-0E4C-474C-B4C1-E2005C00B9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1C15EB22-73BF-4CA1-8CD8-188C556DEC8D}"/>
              </a:ext>
            </a:extLst>
          </p:cNvPr>
          <p:cNvSpPr>
            <a:spLocks noGrp="1"/>
          </p:cNvSpPr>
          <p:nvPr>
            <p:ph type="sldNum" sz="quarter" idx="12"/>
          </p:nvPr>
        </p:nvSpPr>
        <p:spPr>
          <a:xfrm>
            <a:off x="8610600" y="6356350"/>
            <a:ext cx="2743200" cy="365125"/>
          </a:xfrm>
          <a:prstGeom prst="rect">
            <a:avLst/>
          </a:prstGeom>
        </p:spPr>
        <p:txBody>
          <a:bodyPr/>
          <a:lstStyle/>
          <a:p>
            <a:fld id="{CA91E987-B2E9-4CAB-9FB8-42EEF4672FA2}" type="slidenum">
              <a:rPr lang="en-AU" smtClean="0"/>
              <a:t>‹#›</a:t>
            </a:fld>
            <a:endParaRPr lang="en-AU"/>
          </a:p>
        </p:txBody>
      </p:sp>
    </p:spTree>
    <p:extLst>
      <p:ext uri="{BB962C8B-B14F-4D97-AF65-F5344CB8AC3E}">
        <p14:creationId xmlns:p14="http://schemas.microsoft.com/office/powerpoint/2010/main" val="26992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3A76C-27D1-48F8-883D-E3ABABA5FC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36FED808-4D2B-46ED-AA6F-9945B1DAD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DFB9609C-44B4-4384-9C14-D6C37A23C3EF}"/>
              </a:ext>
            </a:extLst>
          </p:cNvPr>
          <p:cNvSpPr>
            <a:spLocks noGrp="1"/>
          </p:cNvSpPr>
          <p:nvPr>
            <p:ph type="dt" sz="half" idx="10"/>
          </p:nvPr>
        </p:nvSpPr>
        <p:spPr/>
        <p:txBody>
          <a:bodyPr/>
          <a:lstStyle/>
          <a:p>
            <a:fld id="{71FC1888-7E88-4314-B8A8-534B2CF24A82}" type="datetime1">
              <a:rPr lang="en-AU" smtClean="0"/>
              <a:t>24/10/2021</a:t>
            </a:fld>
            <a:endParaRPr lang="en-AU"/>
          </a:p>
        </p:txBody>
      </p:sp>
      <p:sp>
        <p:nvSpPr>
          <p:cNvPr id="5" name="Footer Placeholder 4">
            <a:extLst>
              <a:ext uri="{FF2B5EF4-FFF2-40B4-BE49-F238E27FC236}">
                <a16:creationId xmlns:a16="http://schemas.microsoft.com/office/drawing/2014/main" xmlns="" id="{CDE19145-FA2A-421E-821E-CBBFE3B23B54}"/>
              </a:ext>
            </a:extLst>
          </p:cNvPr>
          <p:cNvSpPr>
            <a:spLocks noGrp="1"/>
          </p:cNvSpPr>
          <p:nvPr>
            <p:ph type="ftr" sz="quarter" idx="11"/>
          </p:nvPr>
        </p:nvSpPr>
        <p:spPr/>
        <p:txBody>
          <a:bodyPr/>
          <a:lstStyle/>
          <a:p>
            <a:endParaRPr lang="en-AU"/>
          </a:p>
        </p:txBody>
      </p:sp>
      <p:sp>
        <p:nvSpPr>
          <p:cNvPr id="9"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92568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9E4845-AEBE-463A-A7CA-C42F6C3EF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865E1A05-C8C6-4994-A8CB-48DB5C9E8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D76B38-66CF-43BC-A3C0-3DC76BF68C13}"/>
              </a:ext>
            </a:extLst>
          </p:cNvPr>
          <p:cNvSpPr>
            <a:spLocks noGrp="1"/>
          </p:cNvSpPr>
          <p:nvPr>
            <p:ph type="dt" sz="half" idx="10"/>
          </p:nvPr>
        </p:nvSpPr>
        <p:spPr/>
        <p:txBody>
          <a:bodyPr/>
          <a:lstStyle/>
          <a:p>
            <a:fld id="{B7536491-402F-4122-9F31-2C9E75B803AC}" type="datetime1">
              <a:rPr lang="en-AU" smtClean="0"/>
              <a:t>24/10/2021</a:t>
            </a:fld>
            <a:endParaRPr lang="en-AU"/>
          </a:p>
        </p:txBody>
      </p:sp>
      <p:sp>
        <p:nvSpPr>
          <p:cNvPr id="5" name="Footer Placeholder 4">
            <a:extLst>
              <a:ext uri="{FF2B5EF4-FFF2-40B4-BE49-F238E27FC236}">
                <a16:creationId xmlns:a16="http://schemas.microsoft.com/office/drawing/2014/main" xmlns="" id="{03F02C3F-95CF-4308-8428-B8C519235397}"/>
              </a:ext>
            </a:extLst>
          </p:cNvPr>
          <p:cNvSpPr>
            <a:spLocks noGrp="1"/>
          </p:cNvSpPr>
          <p:nvPr>
            <p:ph type="ftr" sz="quarter" idx="11"/>
          </p:nvPr>
        </p:nvSpPr>
        <p:spPr/>
        <p:txBody>
          <a:bodyPr/>
          <a:lstStyle/>
          <a:p>
            <a:endParaRPr lang="en-AU"/>
          </a:p>
        </p:txBody>
      </p:sp>
      <p:sp>
        <p:nvSpPr>
          <p:cNvPr id="8"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166106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94BA7-287A-4043-AA69-4E73E80D752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07591657-8592-4283-80F7-3081B9E87D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1BD1DECC-83EE-4AED-A03D-A55A2E8E08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0F8A07F5-A09A-40B0-9481-677FB5041653}"/>
              </a:ext>
            </a:extLst>
          </p:cNvPr>
          <p:cNvSpPr>
            <a:spLocks noGrp="1"/>
          </p:cNvSpPr>
          <p:nvPr>
            <p:ph type="dt" sz="half" idx="10"/>
          </p:nvPr>
        </p:nvSpPr>
        <p:spPr/>
        <p:txBody>
          <a:bodyPr/>
          <a:lstStyle/>
          <a:p>
            <a:fld id="{666DD8F7-955D-460A-B29F-934FD9B9EC5F}" type="datetime1">
              <a:rPr lang="en-AU" smtClean="0"/>
              <a:t>24/10/2021</a:t>
            </a:fld>
            <a:endParaRPr lang="en-AU"/>
          </a:p>
        </p:txBody>
      </p:sp>
      <p:sp>
        <p:nvSpPr>
          <p:cNvPr id="6" name="Footer Placeholder 5">
            <a:extLst>
              <a:ext uri="{FF2B5EF4-FFF2-40B4-BE49-F238E27FC236}">
                <a16:creationId xmlns:a16="http://schemas.microsoft.com/office/drawing/2014/main" xmlns="" id="{C150D08E-1D07-4659-866A-CAF16152EE71}"/>
              </a:ext>
            </a:extLst>
          </p:cNvPr>
          <p:cNvSpPr>
            <a:spLocks noGrp="1"/>
          </p:cNvSpPr>
          <p:nvPr>
            <p:ph type="ftr" sz="quarter" idx="11"/>
          </p:nvPr>
        </p:nvSpPr>
        <p:spPr/>
        <p:txBody>
          <a:bodyPr/>
          <a:lstStyle/>
          <a:p>
            <a:endParaRPr lang="en-AU"/>
          </a:p>
        </p:txBody>
      </p:sp>
      <p:sp>
        <p:nvSpPr>
          <p:cNvPr id="9"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345240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1D7DA-2FC4-471D-834F-3F0269554F7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28486E54-83F8-4C86-8767-F85DEE4F7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41DB01-935B-4ACF-AB09-69BE62DBC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E971F5EC-6D23-4C48-B65A-1646F8A2F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6A0ED1D-FC3C-4E71-B614-D5CB6B5CDD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9954E509-1919-4B04-9156-E830057DDF6A}"/>
              </a:ext>
            </a:extLst>
          </p:cNvPr>
          <p:cNvSpPr>
            <a:spLocks noGrp="1"/>
          </p:cNvSpPr>
          <p:nvPr>
            <p:ph type="dt" sz="half" idx="10"/>
          </p:nvPr>
        </p:nvSpPr>
        <p:spPr/>
        <p:txBody>
          <a:bodyPr/>
          <a:lstStyle/>
          <a:p>
            <a:fld id="{B76E9B0B-F639-47E7-BE54-C5EA42B3E27E}" type="datetime1">
              <a:rPr lang="en-AU" smtClean="0"/>
              <a:t>24/10/2021</a:t>
            </a:fld>
            <a:endParaRPr lang="en-AU"/>
          </a:p>
        </p:txBody>
      </p:sp>
      <p:sp>
        <p:nvSpPr>
          <p:cNvPr id="8" name="Footer Placeholder 7">
            <a:extLst>
              <a:ext uri="{FF2B5EF4-FFF2-40B4-BE49-F238E27FC236}">
                <a16:creationId xmlns:a16="http://schemas.microsoft.com/office/drawing/2014/main" xmlns="" id="{57443E41-342D-4147-BE32-D5D8DDAC8B71}"/>
              </a:ext>
            </a:extLst>
          </p:cNvPr>
          <p:cNvSpPr>
            <a:spLocks noGrp="1"/>
          </p:cNvSpPr>
          <p:nvPr>
            <p:ph type="ftr" sz="quarter" idx="11"/>
          </p:nvPr>
        </p:nvSpPr>
        <p:spPr/>
        <p:txBody>
          <a:bodyPr/>
          <a:lstStyle/>
          <a:p>
            <a:endParaRPr lang="en-AU"/>
          </a:p>
        </p:txBody>
      </p:sp>
      <p:sp>
        <p:nvSpPr>
          <p:cNvPr id="11" name="Slide Number Placeholder 5">
            <a:extLst>
              <a:ext uri="{FF2B5EF4-FFF2-40B4-BE49-F238E27FC236}">
                <a16:creationId xmlns:a16="http://schemas.microsoft.com/office/drawing/2014/main" xmlns="" id="{6550C364-B358-49CC-A058-F88803652782}"/>
              </a:ext>
            </a:extLst>
          </p:cNvPr>
          <p:cNvSpPr>
            <a:spLocks noGrp="1"/>
          </p:cNvSpPr>
          <p:nvPr>
            <p:ph type="sldNum" sz="quarter" idx="12"/>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60038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062AB-D77A-4378-8558-E81189B82B4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6C895F0F-A6AD-439B-9775-1EBF3F9D46F5}"/>
              </a:ext>
            </a:extLst>
          </p:cNvPr>
          <p:cNvSpPr>
            <a:spLocks noGrp="1"/>
          </p:cNvSpPr>
          <p:nvPr>
            <p:ph type="dt" sz="half" idx="10"/>
          </p:nvPr>
        </p:nvSpPr>
        <p:spPr/>
        <p:txBody>
          <a:bodyPr/>
          <a:lstStyle/>
          <a:p>
            <a:fld id="{670801B4-6B29-47AD-AEE6-52BE8A748ACB}" type="datetime1">
              <a:rPr lang="en-AU" smtClean="0"/>
              <a:t>24/10/2021</a:t>
            </a:fld>
            <a:endParaRPr lang="en-AU"/>
          </a:p>
        </p:txBody>
      </p:sp>
      <p:sp>
        <p:nvSpPr>
          <p:cNvPr id="4" name="Footer Placeholder 3">
            <a:extLst>
              <a:ext uri="{FF2B5EF4-FFF2-40B4-BE49-F238E27FC236}">
                <a16:creationId xmlns:a16="http://schemas.microsoft.com/office/drawing/2014/main" xmlns="" id="{444EC7E6-980E-43FB-B510-02EF70175B7E}"/>
              </a:ext>
            </a:extLst>
          </p:cNvPr>
          <p:cNvSpPr>
            <a:spLocks noGrp="1"/>
          </p:cNvSpPr>
          <p:nvPr>
            <p:ph type="ftr" sz="quarter" idx="11"/>
          </p:nvPr>
        </p:nvSpPr>
        <p:spPr/>
        <p:txBody>
          <a:bodyPr/>
          <a:lstStyle/>
          <a:p>
            <a:endParaRPr lang="en-AU"/>
          </a:p>
        </p:txBody>
      </p:sp>
      <p:sp>
        <p:nvSpPr>
          <p:cNvPr id="7"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191205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31699FF-DAAF-4746-94C3-D11A175AB244}"/>
              </a:ext>
            </a:extLst>
          </p:cNvPr>
          <p:cNvSpPr>
            <a:spLocks noGrp="1"/>
          </p:cNvSpPr>
          <p:nvPr>
            <p:ph type="dt" sz="half" idx="10"/>
          </p:nvPr>
        </p:nvSpPr>
        <p:spPr/>
        <p:txBody>
          <a:bodyPr/>
          <a:lstStyle/>
          <a:p>
            <a:fld id="{996A653F-5BE8-47A2-B103-F2DF87F58859}" type="datetime1">
              <a:rPr lang="en-AU" smtClean="0"/>
              <a:t>24/10/2021</a:t>
            </a:fld>
            <a:endParaRPr lang="en-AU"/>
          </a:p>
        </p:txBody>
      </p:sp>
      <p:sp>
        <p:nvSpPr>
          <p:cNvPr id="3" name="Footer Placeholder 2">
            <a:extLst>
              <a:ext uri="{FF2B5EF4-FFF2-40B4-BE49-F238E27FC236}">
                <a16:creationId xmlns:a16="http://schemas.microsoft.com/office/drawing/2014/main" xmlns="" id="{2567A9DF-C436-42F0-A726-9B32B908D7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971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8701A-F300-4948-87AF-BC7FA539F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DF198BB8-8AD2-4967-A0D3-43792C34D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9F52E360-3488-43E0-8CFE-978A8CC4B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308D29D-9DD7-4DA4-8EE6-819F3FF54E75}"/>
              </a:ext>
            </a:extLst>
          </p:cNvPr>
          <p:cNvSpPr>
            <a:spLocks noGrp="1"/>
          </p:cNvSpPr>
          <p:nvPr>
            <p:ph type="dt" sz="half" idx="10"/>
          </p:nvPr>
        </p:nvSpPr>
        <p:spPr/>
        <p:txBody>
          <a:bodyPr/>
          <a:lstStyle/>
          <a:p>
            <a:fld id="{734B4D26-F994-49FB-B696-260E1542738F}" type="datetime1">
              <a:rPr lang="en-AU" smtClean="0"/>
              <a:t>24/10/2021</a:t>
            </a:fld>
            <a:endParaRPr lang="en-AU"/>
          </a:p>
        </p:txBody>
      </p:sp>
      <p:sp>
        <p:nvSpPr>
          <p:cNvPr id="6" name="Footer Placeholder 5">
            <a:extLst>
              <a:ext uri="{FF2B5EF4-FFF2-40B4-BE49-F238E27FC236}">
                <a16:creationId xmlns:a16="http://schemas.microsoft.com/office/drawing/2014/main" xmlns="" id="{4AA5ED92-BACC-48B8-9ED1-70A4F1D3629C}"/>
              </a:ext>
            </a:extLst>
          </p:cNvPr>
          <p:cNvSpPr>
            <a:spLocks noGrp="1"/>
          </p:cNvSpPr>
          <p:nvPr>
            <p:ph type="ftr" sz="quarter" idx="11"/>
          </p:nvPr>
        </p:nvSpPr>
        <p:spPr/>
        <p:txBody>
          <a:bodyPr/>
          <a:lstStyle/>
          <a:p>
            <a:endParaRPr lang="en-AU"/>
          </a:p>
        </p:txBody>
      </p:sp>
      <p:sp>
        <p:nvSpPr>
          <p:cNvPr id="9"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291750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4B10E-82A7-45B3-9E6E-5A501753A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92977E1D-01D2-4B29-B422-8F678C39B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xmlns="" id="{E862DB24-1778-4AAE-87B7-6816B33EB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EBC958-3361-40F8-9F34-515CEE456033}"/>
              </a:ext>
            </a:extLst>
          </p:cNvPr>
          <p:cNvSpPr>
            <a:spLocks noGrp="1"/>
          </p:cNvSpPr>
          <p:nvPr>
            <p:ph type="dt" sz="half" idx="10"/>
          </p:nvPr>
        </p:nvSpPr>
        <p:spPr/>
        <p:txBody>
          <a:bodyPr/>
          <a:lstStyle/>
          <a:p>
            <a:fld id="{1C3EED31-6FEF-4EB6-BA04-52590CBC92B0}" type="datetime1">
              <a:rPr lang="en-AU" smtClean="0"/>
              <a:t>24/10/2021</a:t>
            </a:fld>
            <a:endParaRPr lang="en-AU"/>
          </a:p>
        </p:txBody>
      </p:sp>
      <p:sp>
        <p:nvSpPr>
          <p:cNvPr id="6" name="Footer Placeholder 5">
            <a:extLst>
              <a:ext uri="{FF2B5EF4-FFF2-40B4-BE49-F238E27FC236}">
                <a16:creationId xmlns:a16="http://schemas.microsoft.com/office/drawing/2014/main" xmlns="" id="{8DCED143-3644-4526-95FA-63F5F9DF0510}"/>
              </a:ext>
            </a:extLst>
          </p:cNvPr>
          <p:cNvSpPr>
            <a:spLocks noGrp="1"/>
          </p:cNvSpPr>
          <p:nvPr>
            <p:ph type="ftr" sz="quarter" idx="11"/>
          </p:nvPr>
        </p:nvSpPr>
        <p:spPr/>
        <p:txBody>
          <a:bodyPr/>
          <a:lstStyle/>
          <a:p>
            <a:endParaRPr lang="en-AU"/>
          </a:p>
        </p:txBody>
      </p:sp>
      <p:sp>
        <p:nvSpPr>
          <p:cNvPr id="9"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254927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2EFB8B4-7F9C-4F84-90BB-A8F621E57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FC582561-08B8-4B89-ACB4-A74B5F0F3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69E6EDA9-49AD-4D89-B326-DC5EAD41F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EA19A-BD79-4C11-A68F-299276065668}" type="datetime1">
              <a:rPr lang="en-AU" smtClean="0"/>
              <a:t>24/10/2021</a:t>
            </a:fld>
            <a:endParaRPr lang="en-AU"/>
          </a:p>
        </p:txBody>
      </p:sp>
      <p:sp>
        <p:nvSpPr>
          <p:cNvPr id="5" name="Footer Placeholder 4">
            <a:extLst>
              <a:ext uri="{FF2B5EF4-FFF2-40B4-BE49-F238E27FC236}">
                <a16:creationId xmlns:a16="http://schemas.microsoft.com/office/drawing/2014/main" xmlns="" id="{E5A36826-C638-40E8-948C-821883880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8"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3331431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5.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lumMod val="20000"/>
              <a:lumOff val="80000"/>
            </a:schemeClr>
          </a:solidFill>
          <a:ln>
            <a:noFill/>
          </a:ln>
          <a:effectLst>
            <a:glow rad="127000">
              <a:schemeClr val="accent1">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Documents and Settings\Demo\Desktop\Moon-Month\Astleford Studies - Dawn\josiah king picture.jpeg"/>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 y="1380933"/>
            <a:ext cx="3367731" cy="4451103"/>
          </a:xfrm>
          <a:prstGeom prst="round2DiagRect">
            <a:avLst>
              <a:gd name="adj1" fmla="val 16667"/>
              <a:gd name="adj2" fmla="val 0"/>
            </a:avLst>
          </a:prstGeom>
          <a:ln w="76200" cap="sq">
            <a:solidFill>
              <a:srgbClr val="990033"/>
            </a:solidFill>
            <a:miter lim="800000"/>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075" name="Picture 3" descr="C:\Users\Rae\Desktop\josiah scrol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49414" y="161466"/>
            <a:ext cx="4509594" cy="65092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7" name="Picture 16" descr="C:\Documents and Settings\Demo\Desktop\Moon-Month\Astleford Studies - Dawn\pass-over lamb banner.jpg"/>
          <p:cNvPicPr/>
          <p:nvPr/>
        </p:nvPicPr>
        <p:blipFill>
          <a:blip r:embed="rId5" cstate="email">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559008" y="1928575"/>
            <a:ext cx="3327400" cy="2490470"/>
          </a:xfrm>
          <a:prstGeom prst="rect">
            <a:avLst/>
          </a:prstGeom>
          <a:ln>
            <a:noFill/>
          </a:ln>
          <a:effectLst>
            <a:glow rad="279400">
              <a:schemeClr val="accent4">
                <a:lumMod val="60000"/>
                <a:lumOff val="40000"/>
                <a:alpha val="88000"/>
              </a:schemeClr>
            </a:glow>
            <a:outerShdw blurRad="292100" dist="139700" dir="2700000" algn="tl" rotWithShape="0">
              <a:srgbClr val="333333">
                <a:alpha val="65000"/>
              </a:srgbClr>
            </a:outerShdw>
          </a:effectLst>
          <a:scene3d>
            <a:camera prst="orthographicFront"/>
            <a:lightRig rig="threePt" dir="t"/>
          </a:scene3d>
          <a:sp3d>
            <a:bevelT/>
          </a:sp3d>
        </p:spPr>
      </p:pic>
      <p:sp>
        <p:nvSpPr>
          <p:cNvPr id="2" name="Rectangle 1">
            <a:extLst>
              <a:ext uri="{FF2B5EF4-FFF2-40B4-BE49-F238E27FC236}">
                <a16:creationId xmlns:a16="http://schemas.microsoft.com/office/drawing/2014/main" xmlns="" id="{E7C2146E-F556-4B32-929D-E1F8C40E1FCC}"/>
              </a:ext>
            </a:extLst>
          </p:cNvPr>
          <p:cNvSpPr/>
          <p:nvPr/>
        </p:nvSpPr>
        <p:spPr>
          <a:xfrm>
            <a:off x="4996206" y="2559285"/>
            <a:ext cx="2607874" cy="476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rPr>
              <a:t>(</a:t>
            </a:r>
            <a:r>
              <a:rPr lang="en-CA" sz="2800" b="1" dirty="0" err="1">
                <a:solidFill>
                  <a:srgbClr val="0000FF"/>
                </a:solidFill>
              </a:rPr>
              <a:t>Yoshiyahu</a:t>
            </a:r>
            <a:r>
              <a:rPr lang="en-CA" sz="2800" b="1" dirty="0">
                <a:solidFill>
                  <a:srgbClr val="0000FF"/>
                </a:solidFill>
              </a:rPr>
              <a:t>)</a:t>
            </a:r>
          </a:p>
        </p:txBody>
      </p:sp>
      <p:pic>
        <p:nvPicPr>
          <p:cNvPr id="15" name="Picture 14" descr="C:\Users\Rae\Desktop\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400706" y="4745873"/>
            <a:ext cx="1682459" cy="1740877"/>
          </a:xfrm>
          <a:prstGeom prst="rect">
            <a:avLst/>
          </a:prstGeom>
          <a:noFill/>
          <a:effectLst>
            <a:glow rad="520700">
              <a:schemeClr val="accent1">
                <a:satMod val="175000"/>
                <a:alpha val="24000"/>
              </a:schemeClr>
            </a:glow>
          </a:effectLst>
          <a:extLst>
            <a:ext uri="{909E8E84-426E-40DD-AFC4-6F175D3DCCD1}">
              <a14:hiddenFill xmlns:a14="http://schemas.microsoft.com/office/drawing/2010/main">
                <a:solidFill>
                  <a:srgbClr val="FFFFFF"/>
                </a:solidFill>
              </a14:hiddenFill>
            </a:ext>
          </a:extLst>
        </p:spPr>
      </p:pic>
      <p:sp>
        <p:nvSpPr>
          <p:cNvPr id="19" name="Text Box 78"/>
          <p:cNvSpPr txBox="1"/>
          <p:nvPr/>
        </p:nvSpPr>
        <p:spPr>
          <a:xfrm>
            <a:off x="5067765" y="5483894"/>
            <a:ext cx="2501900" cy="1171677"/>
          </a:xfrm>
          <a:prstGeom prst="rect">
            <a:avLst/>
          </a:prstGeom>
          <a:blipFill>
            <a:blip r:embed="rId8"/>
            <a:tile tx="0" ty="0" sx="100000" sy="100000" flip="none" algn="tl"/>
          </a:blipFill>
          <a:ln w="57150">
            <a:solidFill>
              <a:schemeClr val="accent5">
                <a:lumMod val="50000"/>
              </a:schemeClr>
            </a:solidFill>
          </a:ln>
          <a:effectLst>
            <a:glow rad="228600">
              <a:schemeClr val="bg1">
                <a:lumMod val="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2700" b="1" dirty="0">
                <a:ln>
                  <a:noFill/>
                </a:ln>
                <a:solidFill>
                  <a:schemeClr val="accent1">
                    <a:lumMod val="50000"/>
                  </a:schemeClr>
                </a:solidFill>
                <a:effectLst/>
                <a:latin typeface="Comic Sans MS"/>
                <a:ea typeface="Calibri"/>
                <a:cs typeface="Times New Roman"/>
              </a:rPr>
              <a:t>2 Chronicles </a:t>
            </a:r>
            <a:endParaRPr lang="en-US" sz="1200" dirty="0">
              <a:solidFill>
                <a:schemeClr val="accent1">
                  <a:lumMod val="50000"/>
                </a:schemeClr>
              </a:solidFill>
              <a:effectLst/>
              <a:ea typeface="Calibri"/>
              <a:cs typeface="Times New Roman"/>
            </a:endParaRPr>
          </a:p>
          <a:p>
            <a:pPr marL="0" marR="0" algn="ctr">
              <a:lnSpc>
                <a:spcPct val="115000"/>
              </a:lnSpc>
              <a:spcBef>
                <a:spcPts val="0"/>
              </a:spcBef>
              <a:spcAft>
                <a:spcPts val="1000"/>
              </a:spcAft>
            </a:pPr>
            <a:r>
              <a:rPr lang="en-US" sz="2700" b="1" dirty="0">
                <a:ln>
                  <a:noFill/>
                </a:ln>
                <a:solidFill>
                  <a:schemeClr val="accent1">
                    <a:lumMod val="50000"/>
                  </a:schemeClr>
                </a:solidFill>
                <a:effectLst/>
                <a:latin typeface="Comic Sans MS"/>
                <a:ea typeface="Calibri"/>
                <a:cs typeface="Times New Roman"/>
              </a:rPr>
              <a:t>34 &amp; 35</a:t>
            </a:r>
            <a:endParaRPr lang="en-US" sz="1200" dirty="0">
              <a:solidFill>
                <a:schemeClr val="accent1">
                  <a:lumMod val="50000"/>
                </a:schemeClr>
              </a:solidFill>
              <a:effectLst/>
              <a:ea typeface="Calibri"/>
              <a:cs typeface="Times New Roman"/>
            </a:endParaRPr>
          </a:p>
        </p:txBody>
      </p:sp>
      <p:sp>
        <p:nvSpPr>
          <p:cNvPr id="3" name="TextBox 2"/>
          <p:cNvSpPr txBox="1"/>
          <p:nvPr/>
        </p:nvSpPr>
        <p:spPr>
          <a:xfrm>
            <a:off x="67698" y="-1431163"/>
            <a:ext cx="11726751" cy="1477328"/>
          </a:xfrm>
          <a:prstGeom prst="rect">
            <a:avLst/>
          </a:prstGeom>
          <a:noFill/>
        </p:spPr>
        <p:txBody>
          <a:bodyPr wrap="square" rtlCol="0">
            <a:spAutoFit/>
          </a:bodyPr>
          <a:lstStyle/>
          <a:p>
            <a:r>
              <a:rPr lang="en-US" dirty="0" smtClean="0"/>
              <a:t>Oct 22/21:  This is CF copy for the PDF – so any new corrections by Tim have to be placed here – I fixed all the italicized words already.</a:t>
            </a:r>
          </a:p>
          <a:p>
            <a:r>
              <a:rPr lang="en-US" dirty="0" smtClean="0"/>
              <a:t>I got to slide 43 when Tim said he had made a bunch more changes.  Wait until he sends them. NO CHANGES BETWEEN ta AND </a:t>
            </a:r>
            <a:r>
              <a:rPr lang="en-US" dirty="0" err="1" smtClean="0"/>
              <a:t>cf</a:t>
            </a:r>
            <a:r>
              <a:rPr lang="en-US" dirty="0" smtClean="0"/>
              <a:t> UP TO SLIDE 43.</a:t>
            </a:r>
          </a:p>
          <a:p>
            <a:r>
              <a:rPr lang="en-US" dirty="0" smtClean="0"/>
              <a:t>This is the one to use as the final when I get the corrections done for after 43  </a:t>
            </a:r>
            <a:r>
              <a:rPr lang="en-US" dirty="0" err="1" smtClean="0"/>
              <a:t>oct</a:t>
            </a:r>
            <a:r>
              <a:rPr lang="en-US" smtClean="0"/>
              <a:t> 23/21</a:t>
            </a:r>
            <a:endParaRPr lang="en-US" dirty="0"/>
          </a:p>
        </p:txBody>
      </p:sp>
    </p:spTree>
    <p:extLst>
      <p:ext uri="{BB962C8B-B14F-4D97-AF65-F5344CB8AC3E}">
        <p14:creationId xmlns:p14="http://schemas.microsoft.com/office/powerpoint/2010/main" val="193600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a:scene3d>
              <a:camera prst="orthographicFront"/>
              <a:lightRig rig="threePt" dir="t"/>
            </a:scene3d>
            <a:sp3d>
              <a:bevelT/>
            </a:sp3d>
          </p:spPr>
        </p:sp>
        <p:sp>
          <p:nvSpPr>
            <p:cNvPr id="17"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a:scene3d>
              <a:camera prst="orthographicFront"/>
              <a:lightRig rig="threePt" dir="t"/>
            </a:scene3d>
            <a:sp3d>
              <a:bevelT/>
            </a:sp3d>
          </p:spPr>
        </p:sp>
        <p:sp>
          <p:nvSpPr>
            <p:cNvPr id="18"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a:scene3d>
              <a:camera prst="orthographicFront"/>
              <a:lightRig rig="threePt" dir="t"/>
            </a:scene3d>
            <a:sp3d>
              <a:bevelT/>
            </a:sp3d>
          </p:spPr>
        </p:sp>
        <p:sp>
          <p:nvSpPr>
            <p:cNvPr id="19"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a:scene3d>
              <a:camera prst="orthographicFront"/>
              <a:lightRig rig="threePt" dir="t"/>
            </a:scene3d>
            <a:sp3d>
              <a:bevelT/>
            </a:sp3d>
          </p:spPr>
        </p:sp>
        <p:sp>
          <p:nvSpPr>
            <p:cNvPr id="20"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a:scene3d>
              <a:camera prst="orthographicFront"/>
              <a:lightRig rig="threePt" dir="t"/>
            </a:scene3d>
            <a:sp3d>
              <a:bevelT/>
            </a:sp3d>
          </p:spPr>
        </p:sp>
        <p:sp>
          <p:nvSpPr>
            <p:cNvPr id="21"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a:scene3d>
              <a:camera prst="orthographicFront"/>
              <a:lightRig rig="threePt" dir="t"/>
            </a:scene3d>
            <a:sp3d>
              <a:bevelT/>
            </a:sp3d>
          </p:spPr>
        </p:sp>
      </p:grpSp>
      <p:sp>
        <p:nvSpPr>
          <p:cNvPr id="5" name="TextBox 4">
            <a:extLst>
              <a:ext uri="{FF2B5EF4-FFF2-40B4-BE49-F238E27FC236}">
                <a16:creationId xmlns:a16="http://schemas.microsoft.com/office/drawing/2014/main" xmlns="" id="{1038C912-82A3-444F-8EA0-2F02B5FF69D3}"/>
              </a:ext>
            </a:extLst>
          </p:cNvPr>
          <p:cNvSpPr txBox="1"/>
          <p:nvPr/>
        </p:nvSpPr>
        <p:spPr>
          <a:xfrm>
            <a:off x="228631" y="280887"/>
            <a:ext cx="3204682" cy="6110582"/>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pPr algn="ctr">
              <a:lnSpc>
                <a:spcPct val="90000"/>
              </a:lnSpc>
              <a:spcBef>
                <a:spcPct val="0"/>
              </a:spcBef>
              <a:spcAft>
                <a:spcPts val="600"/>
              </a:spcAft>
            </a:pPr>
            <a:r>
              <a:rPr lang="en-US" sz="4000" b="1" i="0" u="none" strike="noStrike" kern="1200" baseline="0" dirty="0">
                <a:solidFill>
                  <a:srgbClr val="FFFFFF"/>
                </a:solidFill>
                <a:latin typeface="+mj-lt"/>
                <a:ea typeface="+mj-ea"/>
                <a:cs typeface="+mj-cs"/>
              </a:rPr>
              <a:t>Does Chronicles provide more details on King </a:t>
            </a:r>
            <a:r>
              <a:rPr lang="en-US" sz="4000" b="1" i="0" u="none" strike="noStrike" kern="1200" baseline="0" dirty="0" err="1">
                <a:solidFill>
                  <a:srgbClr val="FFFFFF"/>
                </a:solidFill>
                <a:latin typeface="+mj-lt"/>
                <a:ea typeface="+mj-ea"/>
                <a:cs typeface="+mj-cs"/>
              </a:rPr>
              <a:t>Yoshiyahu’s</a:t>
            </a:r>
            <a:r>
              <a:rPr lang="en-US" sz="4000" b="1" i="0" u="none" strike="noStrike" kern="1200" baseline="0" dirty="0">
                <a:solidFill>
                  <a:srgbClr val="FFFFFF"/>
                </a:solidFill>
                <a:latin typeface="+mj-lt"/>
                <a:ea typeface="+mj-ea"/>
                <a:cs typeface="+mj-cs"/>
              </a:rPr>
              <a:t/>
            </a:r>
            <a:br>
              <a:rPr lang="en-US" sz="4000" b="1" i="0" u="none" strike="noStrike" kern="1200" baseline="0" dirty="0">
                <a:solidFill>
                  <a:srgbClr val="FFFFFF"/>
                </a:solidFill>
                <a:latin typeface="+mj-lt"/>
                <a:ea typeface="+mj-ea"/>
                <a:cs typeface="+mj-cs"/>
              </a:rPr>
            </a:br>
            <a:r>
              <a:rPr lang="en-US" sz="2800" b="1" i="0" u="none" strike="noStrike" kern="1200" baseline="0" dirty="0">
                <a:solidFill>
                  <a:srgbClr val="FFFFFF"/>
                </a:solidFill>
                <a:latin typeface="+mj-lt"/>
                <a:ea typeface="+mj-ea"/>
                <a:cs typeface="+mj-cs"/>
              </a:rPr>
              <a:t>(Josiah) </a:t>
            </a:r>
            <a:r>
              <a:rPr lang="en-US" sz="4000" b="1" i="0" u="none" strike="noStrike" kern="1200" baseline="0" dirty="0">
                <a:solidFill>
                  <a:srgbClr val="FFFFFF"/>
                </a:solidFill>
                <a:latin typeface="+mj-lt"/>
                <a:ea typeface="+mj-ea"/>
                <a:cs typeface="+mj-cs"/>
              </a:rPr>
              <a:t>intentions for </a:t>
            </a:r>
            <a:r>
              <a:rPr lang="en-US" sz="4000" b="1" i="0" u="none" strike="noStrike" kern="1200" baseline="0" dirty="0" err="1">
                <a:solidFill>
                  <a:srgbClr val="FFFFFF"/>
                </a:solidFill>
                <a:latin typeface="+mj-lt"/>
                <a:ea typeface="+mj-ea"/>
                <a:cs typeface="+mj-cs"/>
              </a:rPr>
              <a:t>Yisra’el</a:t>
            </a:r>
            <a:r>
              <a:rPr lang="en-US" sz="4000" b="1" i="0" u="none" strike="noStrike" kern="1200" baseline="0" dirty="0">
                <a:solidFill>
                  <a:srgbClr val="FFFFFF"/>
                </a:solidFill>
                <a:latin typeface="+mj-lt"/>
                <a:ea typeface="+mj-ea"/>
                <a:cs typeface="+mj-cs"/>
              </a:rPr>
              <a:t>?</a:t>
            </a:r>
          </a:p>
        </p:txBody>
      </p:sp>
      <p:sp>
        <p:nvSpPr>
          <p:cNvPr id="7" name="TextBox 6">
            <a:extLst>
              <a:ext uri="{FF2B5EF4-FFF2-40B4-BE49-F238E27FC236}">
                <a16:creationId xmlns:a16="http://schemas.microsoft.com/office/drawing/2014/main" xmlns="" id="{5FBC4760-11D4-48DA-B87D-08B67B937322}"/>
              </a:ext>
            </a:extLst>
          </p:cNvPr>
          <p:cNvSpPr txBox="1"/>
          <p:nvPr/>
        </p:nvSpPr>
        <p:spPr>
          <a:xfrm>
            <a:off x="4850405" y="655781"/>
            <a:ext cx="7188861" cy="5735687"/>
          </a:xfrm>
          <a:prstGeom prst="rect">
            <a:avLst/>
          </a:prstGeom>
          <a:noFill/>
        </p:spPr>
        <p:txBody>
          <a:bodyPr wrap="square" anchor="t">
            <a:normAutofit/>
            <a:scene3d>
              <a:camera prst="orthographicFront"/>
              <a:lightRig rig="threePt" dir="t"/>
            </a:scene3d>
            <a:sp3d extrusionH="57150">
              <a:bevelT w="38100" h="38100"/>
            </a:sp3d>
          </a:bodyPr>
          <a:lstStyle/>
          <a:p>
            <a:pPr algn="l">
              <a:lnSpc>
                <a:spcPct val="90000"/>
              </a:lnSpc>
              <a:spcAft>
                <a:spcPts val="600"/>
              </a:spcAft>
            </a:pPr>
            <a:r>
              <a:rPr lang="en-US" sz="2400" b="1" i="0" u="none" strike="noStrike" baseline="0" dirty="0">
                <a:solidFill>
                  <a:srgbClr val="006699"/>
                </a:solidFill>
                <a:latin typeface="Calibri,Bold"/>
              </a:rPr>
              <a:t>2 </a:t>
            </a:r>
            <a:r>
              <a:rPr lang="en-US" sz="2400" b="1" i="0" u="none" strike="noStrike" baseline="0" dirty="0" err="1">
                <a:solidFill>
                  <a:srgbClr val="006699"/>
                </a:solidFill>
                <a:latin typeface="Calibri,Bold"/>
              </a:rPr>
              <a:t>Chr</a:t>
            </a:r>
            <a:r>
              <a:rPr lang="en-US" sz="2400" b="1" i="0" u="none" strike="noStrike" baseline="0" dirty="0">
                <a:solidFill>
                  <a:srgbClr val="006699"/>
                </a:solidFill>
                <a:latin typeface="Calibri,Bold"/>
              </a:rPr>
              <a:t> 34:32 </a:t>
            </a:r>
            <a:r>
              <a:rPr lang="en-US" sz="2400" b="0" i="0" u="none" strike="noStrike" baseline="0" dirty="0">
                <a:solidFill>
                  <a:srgbClr val="E46D0A"/>
                </a:solidFill>
                <a:latin typeface="Calibri" panose="020F0502020204030204" pitchFamily="34" charset="0"/>
              </a:rPr>
              <a:t>And he made stand all who were present in </a:t>
            </a:r>
            <a:r>
              <a:rPr lang="en-US" sz="2400" b="0" i="0" u="none" strike="noStrike" baseline="0" dirty="0" err="1">
                <a:solidFill>
                  <a:srgbClr val="E46D0A"/>
                </a:solidFill>
                <a:latin typeface="Calibri" panose="020F0502020204030204" pitchFamily="34" charset="0"/>
              </a:rPr>
              <a:t>Yerushalayim</a:t>
            </a:r>
            <a:r>
              <a:rPr lang="en-US" sz="2400" b="0" i="0" u="none" strike="noStrike" baseline="0" dirty="0">
                <a:solidFill>
                  <a:srgbClr val="E46D0A"/>
                </a:solidFill>
                <a:latin typeface="Calibri" panose="020F0502020204030204" pitchFamily="34" charset="0"/>
              </a:rPr>
              <a:t> and Binyamin. </a:t>
            </a:r>
            <a:r>
              <a:rPr lang="en-US" sz="2400" b="0" i="0" u="none" strike="noStrike" baseline="0" dirty="0">
                <a:solidFill>
                  <a:srgbClr val="008181"/>
                </a:solidFill>
                <a:latin typeface="Calibri" panose="020F0502020204030204" pitchFamily="34" charset="0"/>
              </a:rPr>
              <a:t>And the inhabitants of </a:t>
            </a:r>
            <a:r>
              <a:rPr lang="en-US" sz="2400" b="0" i="0" u="none" strike="noStrike" baseline="0" dirty="0" err="1">
                <a:solidFill>
                  <a:srgbClr val="008181"/>
                </a:solidFill>
                <a:latin typeface="Calibri" panose="020F0502020204030204" pitchFamily="34" charset="0"/>
              </a:rPr>
              <a:t>Yerushalayim</a:t>
            </a:r>
            <a:r>
              <a:rPr lang="en-US" sz="2400" b="0" i="0" u="none" strike="noStrike" baseline="0" dirty="0">
                <a:solidFill>
                  <a:srgbClr val="008181"/>
                </a:solidFill>
                <a:latin typeface="Calibri" panose="020F0502020204030204" pitchFamily="34" charset="0"/>
              </a:rPr>
              <a:t> did according to the covenant of Elohim, the Elohim of their fathers.</a:t>
            </a:r>
          </a:p>
          <a:p>
            <a:pPr algn="l">
              <a:lnSpc>
                <a:spcPct val="90000"/>
              </a:lnSpc>
              <a:spcAft>
                <a:spcPts val="600"/>
              </a:spcAft>
            </a:pPr>
            <a:endParaRPr lang="en-US" sz="800" b="0" i="0" u="none" strike="noStrike" baseline="0" dirty="0">
              <a:solidFill>
                <a:srgbClr val="008181"/>
              </a:solidFill>
              <a:latin typeface="Calibri" panose="020F0502020204030204" pitchFamily="34" charset="0"/>
            </a:endParaRPr>
          </a:p>
          <a:p>
            <a:pPr algn="l">
              <a:lnSpc>
                <a:spcPct val="90000"/>
              </a:lnSpc>
              <a:spcAft>
                <a:spcPts val="600"/>
              </a:spcAft>
            </a:pPr>
            <a:r>
              <a:rPr lang="en-AU" sz="2400" b="1" i="0" u="none" strike="noStrike" baseline="0" dirty="0">
                <a:solidFill>
                  <a:srgbClr val="006699"/>
                </a:solidFill>
                <a:latin typeface="Calibri,Bold"/>
              </a:rPr>
              <a:t>2 </a:t>
            </a:r>
            <a:r>
              <a:rPr lang="en-AU" sz="2400" b="1" i="0" u="none" strike="noStrike" baseline="0" dirty="0" err="1">
                <a:solidFill>
                  <a:srgbClr val="006699"/>
                </a:solidFill>
                <a:latin typeface="Calibri,Bold"/>
              </a:rPr>
              <a:t>Chr</a:t>
            </a:r>
            <a:r>
              <a:rPr lang="en-AU" sz="2400" b="1" i="0" u="none" strike="noStrike" baseline="0" dirty="0">
                <a:solidFill>
                  <a:srgbClr val="006699"/>
                </a:solidFill>
                <a:latin typeface="Calibri,Bold"/>
              </a:rPr>
              <a:t> 34:33 </a:t>
            </a:r>
            <a:r>
              <a:rPr lang="en-AU" sz="2400" b="0" i="0" u="none" strike="noStrike" baseline="0" dirty="0">
                <a:solidFill>
                  <a:srgbClr val="E46D0A"/>
                </a:solidFill>
                <a:latin typeface="Calibri" panose="020F0502020204030204" pitchFamily="34" charset="0"/>
              </a:rPr>
              <a:t>And </a:t>
            </a:r>
            <a:r>
              <a:rPr lang="en-AU" sz="2400" b="0" i="0" u="none" strike="noStrike" baseline="0" dirty="0" err="1">
                <a:solidFill>
                  <a:srgbClr val="E46D0A"/>
                </a:solidFill>
                <a:latin typeface="Calibri" panose="020F0502020204030204" pitchFamily="34" charset="0"/>
              </a:rPr>
              <a:t>Yoshiyahu</a:t>
            </a:r>
            <a:r>
              <a:rPr lang="en-AU" sz="2400" b="0" i="0" u="none" strike="noStrike" baseline="0" dirty="0">
                <a:solidFill>
                  <a:srgbClr val="E46D0A"/>
                </a:solidFill>
                <a:latin typeface="Calibri" panose="020F0502020204030204" pitchFamily="34" charset="0"/>
              </a:rPr>
              <a:t> </a:t>
            </a:r>
            <a:r>
              <a:rPr lang="en-AU" sz="2400" b="0" i="0" u="none" strike="noStrike" baseline="0" dirty="0">
                <a:solidFill>
                  <a:srgbClr val="000000"/>
                </a:solidFill>
                <a:latin typeface="Calibri" panose="020F0502020204030204" pitchFamily="34" charset="0"/>
              </a:rPr>
              <a:t>[Josiah] </a:t>
            </a:r>
            <a:r>
              <a:rPr lang="en-AU" sz="2400" b="0" i="0" u="none" strike="noStrike" baseline="0" dirty="0">
                <a:solidFill>
                  <a:srgbClr val="E46D0A"/>
                </a:solidFill>
                <a:latin typeface="Calibri" panose="020F0502020204030204" pitchFamily="34" charset="0"/>
              </a:rPr>
              <a:t>removed all the abominations from all the lands that belonged to the children of </a:t>
            </a:r>
            <a:r>
              <a:rPr lang="en-AU" sz="2400" b="0" i="0" u="none" strike="noStrike" baseline="0" dirty="0" err="1">
                <a:solidFill>
                  <a:srgbClr val="E46D0A"/>
                </a:solidFill>
                <a:latin typeface="Calibri" panose="020F0502020204030204" pitchFamily="34" charset="0"/>
              </a:rPr>
              <a:t>Yisra’ĕl</a:t>
            </a:r>
            <a:r>
              <a:rPr lang="en-AU" sz="2400" b="0" i="0" u="none" strike="noStrike" baseline="0" dirty="0">
                <a:solidFill>
                  <a:srgbClr val="E46D0A"/>
                </a:solidFill>
                <a:latin typeface="Calibri" panose="020F0502020204030204" pitchFamily="34" charset="0"/>
              </a:rPr>
              <a:t>, and made all who were present in </a:t>
            </a:r>
            <a:r>
              <a:rPr lang="en-AU" sz="2400" b="0" i="0" u="none" strike="noStrike" baseline="0" dirty="0" err="1">
                <a:solidFill>
                  <a:srgbClr val="E46D0A"/>
                </a:solidFill>
                <a:latin typeface="Calibri" panose="020F0502020204030204" pitchFamily="34" charset="0"/>
              </a:rPr>
              <a:t>Yisra’ĕl</a:t>
            </a:r>
            <a:r>
              <a:rPr lang="en-AU" sz="2400" b="0" i="0" u="none" strike="noStrike" baseline="0" dirty="0">
                <a:solidFill>
                  <a:srgbClr val="E46D0A"/>
                </a:solidFill>
                <a:latin typeface="Calibri" panose="020F0502020204030204" pitchFamily="34" charset="0"/>
              </a:rPr>
              <a:t> diligently serve </a:t>
            </a:r>
            <a:r>
              <a:rPr lang="he-IL" sz="2400" b="0" i="0" u="none" strike="noStrike" baseline="0" dirty="0">
                <a:solidFill>
                  <a:srgbClr val="0000FF"/>
                </a:solidFill>
                <a:latin typeface="Arial" panose="020B0604020202020204" pitchFamily="34" charset="0"/>
              </a:rPr>
              <a:t>יהוה</a:t>
            </a:r>
            <a:r>
              <a:rPr lang="en-CA" sz="2400" b="0" i="0" u="none" strike="noStrike" baseline="0" dirty="0">
                <a:solidFill>
                  <a:srgbClr val="0000FF"/>
                </a:solidFill>
                <a:latin typeface="Arial" panose="020B0604020202020204" pitchFamily="34" charset="0"/>
              </a:rPr>
              <a:t> [</a:t>
            </a:r>
            <a:r>
              <a:rPr lang="en-AU" sz="2400" b="0" i="0" u="none" strike="noStrike" baseline="0" dirty="0">
                <a:solidFill>
                  <a:srgbClr val="0000FF"/>
                </a:solidFill>
                <a:latin typeface="Calibri" panose="020F0502020204030204" pitchFamily="34" charset="0"/>
              </a:rPr>
              <a:t>Yahuah] </a:t>
            </a:r>
            <a:r>
              <a:rPr lang="en-AU" sz="2400" b="0" i="0" u="none" strike="noStrike" baseline="0" dirty="0">
                <a:solidFill>
                  <a:srgbClr val="E46D0A"/>
                </a:solidFill>
                <a:latin typeface="Calibri" panose="020F0502020204030204" pitchFamily="34" charset="0"/>
              </a:rPr>
              <a:t>their Elohim. </a:t>
            </a:r>
            <a:br>
              <a:rPr lang="en-AU" sz="2400" b="0" i="0" u="none" strike="noStrike" baseline="0" dirty="0">
                <a:solidFill>
                  <a:srgbClr val="E46D0A"/>
                </a:solidFill>
                <a:latin typeface="Calibri" panose="020F0502020204030204" pitchFamily="34" charset="0"/>
              </a:rPr>
            </a:br>
            <a:r>
              <a:rPr lang="en-AU" sz="2400" b="0" i="0" u="none" strike="noStrike" baseline="0" dirty="0">
                <a:solidFill>
                  <a:srgbClr val="008181"/>
                </a:solidFill>
                <a:latin typeface="Calibri" panose="020F0502020204030204" pitchFamily="34" charset="0"/>
              </a:rPr>
              <a:t>All his days they did not turn away from following </a:t>
            </a:r>
            <a:r>
              <a:rPr lang="he-IL" sz="2400" b="0" i="0" u="none" strike="noStrike" baseline="0" dirty="0">
                <a:solidFill>
                  <a:srgbClr val="0000FF"/>
                </a:solidFill>
                <a:latin typeface="Arial" panose="020B0604020202020204" pitchFamily="34" charset="0"/>
              </a:rPr>
              <a:t>יהוה</a:t>
            </a:r>
          </a:p>
          <a:p>
            <a:pPr algn="l">
              <a:lnSpc>
                <a:spcPct val="90000"/>
              </a:lnSpc>
              <a:spcAft>
                <a:spcPts val="600"/>
              </a:spcAft>
            </a:pPr>
            <a:r>
              <a:rPr lang="en-US" sz="2400" b="0" i="0" u="none" strike="noStrike" baseline="0" dirty="0">
                <a:solidFill>
                  <a:srgbClr val="0000FF"/>
                </a:solidFill>
                <a:latin typeface="Calibri" panose="020F0502020204030204" pitchFamily="34" charset="0"/>
              </a:rPr>
              <a:t>[</a:t>
            </a:r>
            <a:r>
              <a:rPr lang="en-US" sz="2400" b="0" i="0" u="none" strike="noStrike" baseline="0" dirty="0" err="1">
                <a:solidFill>
                  <a:srgbClr val="0000FF"/>
                </a:solidFill>
                <a:latin typeface="Calibri" panose="020F0502020204030204" pitchFamily="34" charset="0"/>
              </a:rPr>
              <a:t>Yahuah</a:t>
            </a:r>
            <a:r>
              <a:rPr lang="en-US" sz="2400" b="0" i="0" u="none" strike="noStrike" baseline="0" dirty="0">
                <a:solidFill>
                  <a:srgbClr val="0000FF"/>
                </a:solidFill>
                <a:latin typeface="Calibri" panose="020F0502020204030204" pitchFamily="34" charset="0"/>
              </a:rPr>
              <a:t>] </a:t>
            </a:r>
            <a:r>
              <a:rPr lang="en-US" sz="2400" b="0" i="0" u="none" strike="noStrike" baseline="0" dirty="0">
                <a:solidFill>
                  <a:srgbClr val="008181"/>
                </a:solidFill>
                <a:latin typeface="Calibri" panose="020F0502020204030204" pitchFamily="34" charset="0"/>
              </a:rPr>
              <a:t>Elohim of their fathers.</a:t>
            </a:r>
          </a:p>
          <a:p>
            <a:pPr algn="l">
              <a:lnSpc>
                <a:spcPct val="90000"/>
              </a:lnSpc>
              <a:spcAft>
                <a:spcPts val="600"/>
              </a:spcAft>
            </a:pPr>
            <a:endParaRPr lang="en-US" sz="800" b="0" i="0" u="none" strike="noStrike" baseline="0" dirty="0">
              <a:solidFill>
                <a:srgbClr val="008181"/>
              </a:solidFill>
              <a:latin typeface="Calibri" panose="020F0502020204030204" pitchFamily="34" charset="0"/>
            </a:endParaRPr>
          </a:p>
          <a:p>
            <a:pPr algn="l">
              <a:lnSpc>
                <a:spcPct val="90000"/>
              </a:lnSpc>
              <a:spcAft>
                <a:spcPts val="600"/>
              </a:spcAft>
            </a:pPr>
            <a:r>
              <a:rPr lang="en-US" sz="2400" b="0" i="0" u="none" strike="noStrike" baseline="0" dirty="0">
                <a:solidFill>
                  <a:srgbClr val="000000"/>
                </a:solidFill>
                <a:latin typeface="Calibri" panose="020F0502020204030204" pitchFamily="34" charset="0"/>
              </a:rPr>
              <a:t>Noting that the nation followed the </a:t>
            </a:r>
            <a:r>
              <a:rPr lang="en-US" sz="2400" b="1" i="1" u="none" strike="noStrike" baseline="0" dirty="0">
                <a:solidFill>
                  <a:srgbClr val="9A33FF"/>
                </a:solidFill>
                <a:latin typeface="Calibri,BoldItalic"/>
              </a:rPr>
              <a:t>Torah </a:t>
            </a:r>
            <a:r>
              <a:rPr lang="en-US" sz="2400" b="0" i="0" u="none" strike="noStrike" baseline="0" dirty="0">
                <a:solidFill>
                  <a:srgbClr val="000000"/>
                </a:solidFill>
                <a:latin typeface="Calibri" panose="020F0502020204030204" pitchFamily="34" charset="0"/>
              </a:rPr>
              <a:t>exquisitely; the stage is set for a clear understanding of Sovereign </a:t>
            </a:r>
            <a:r>
              <a:rPr lang="en-US" sz="2400" b="0" i="0" u="none" strike="noStrike" baseline="0" dirty="0" err="1">
                <a:solidFill>
                  <a:srgbClr val="000000"/>
                </a:solidFill>
                <a:latin typeface="Calibri" panose="020F0502020204030204" pitchFamily="34" charset="0"/>
              </a:rPr>
              <a:t>Yoshiyahu’s</a:t>
            </a:r>
            <a:r>
              <a:rPr lang="en-US" sz="2400" b="0" i="0" u="none" strike="noStrike" baseline="0" dirty="0">
                <a:solidFill>
                  <a:srgbClr val="000000"/>
                </a:solidFill>
                <a:latin typeface="Calibri" panose="020F0502020204030204" pitchFamily="34" charset="0"/>
              </a:rPr>
              <a:t> Passover celebration in </a:t>
            </a:r>
            <a:r>
              <a:rPr lang="en-US" sz="2400" b="1" i="0" u="none" strike="noStrike" baseline="0" dirty="0">
                <a:solidFill>
                  <a:srgbClr val="00B150"/>
                </a:solidFill>
                <a:latin typeface="Calibri,Bold"/>
              </a:rPr>
              <a:t>2 Chron 35 </a:t>
            </a:r>
            <a:r>
              <a:rPr lang="en-US" sz="2400" b="0" i="0" u="none" strike="noStrike" baseline="0" dirty="0">
                <a:solidFill>
                  <a:srgbClr val="000000"/>
                </a:solidFill>
                <a:latin typeface="Calibri" panose="020F0502020204030204" pitchFamily="34" charset="0"/>
              </a:rPr>
              <a:t>– the very next chapter.</a:t>
            </a:r>
          </a:p>
        </p:txBody>
      </p:sp>
      <p:sp>
        <p:nvSpPr>
          <p:cNvPr id="12"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10</a:t>
            </a:fld>
            <a:endParaRPr lang="en-AU" dirty="0"/>
          </a:p>
        </p:txBody>
      </p:sp>
    </p:spTree>
    <p:extLst>
      <p:ext uri="{BB962C8B-B14F-4D97-AF65-F5344CB8AC3E}">
        <p14:creationId xmlns:p14="http://schemas.microsoft.com/office/powerpoint/2010/main" val="4167938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6000">
              <a:schemeClr val="accent2">
                <a:lumMod val="56000"/>
                <a:lumOff val="44000"/>
              </a:schemeClr>
            </a:gs>
            <a:gs pos="94000">
              <a:srgbClr val="B6F7FE">
                <a:alpha val="41000"/>
              </a:srgb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D1123C3-C38E-48D6-9A7C-40FA0EF0CC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1032" y="179249"/>
            <a:ext cx="2536273" cy="1903412"/>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a:extLst>
              <a:ext uri="{FF2B5EF4-FFF2-40B4-BE49-F238E27FC236}">
                <a16:creationId xmlns:a16="http://schemas.microsoft.com/office/drawing/2014/main" xmlns="" id="{AD8002E2-CD21-4434-BAF8-A65A91D7873C}"/>
              </a:ext>
            </a:extLst>
          </p:cNvPr>
          <p:cNvSpPr txBox="1"/>
          <p:nvPr/>
        </p:nvSpPr>
        <p:spPr>
          <a:xfrm>
            <a:off x="461639" y="183994"/>
            <a:ext cx="8868628" cy="1498872"/>
          </a:xfrm>
          <a:prstGeom prst="rect">
            <a:avLst/>
          </a:prstGeom>
          <a:noFill/>
        </p:spPr>
        <p:txBody>
          <a:bodyPr wrap="square">
            <a:spAutoFit/>
            <a:scene3d>
              <a:camera prst="orthographicFront"/>
              <a:lightRig rig="threePt" dir="t"/>
            </a:scene3d>
            <a:sp3d extrusionH="57150">
              <a:bevelT w="38100" h="38100"/>
            </a:sp3d>
          </a:bodyPr>
          <a:lstStyle/>
          <a:p>
            <a:pPr>
              <a:lnSpc>
                <a:spcPct val="90000"/>
              </a:lnSpc>
              <a:spcAft>
                <a:spcPts val="600"/>
              </a:spcAft>
            </a:pPr>
            <a:r>
              <a:rPr lang="en-US" sz="2400" dirty="0">
                <a:solidFill>
                  <a:srgbClr val="000000"/>
                </a:solidFill>
                <a:latin typeface="Calibri" panose="020F0502020204030204" pitchFamily="34" charset="0"/>
              </a:rPr>
              <a:t>At this point we bring your attention to </a:t>
            </a:r>
            <a:r>
              <a:rPr lang="en-US" sz="2400" i="1" dirty="0">
                <a:solidFill>
                  <a:srgbClr val="0070C1"/>
                </a:solidFill>
                <a:latin typeface="Calibri,Italic"/>
              </a:rPr>
              <a:t>the chronology of events </a:t>
            </a:r>
            <a:r>
              <a:rPr lang="en-US" sz="2400" dirty="0">
                <a:solidFill>
                  <a:srgbClr val="0070C1"/>
                </a:solidFill>
                <a:latin typeface="Calibri" panose="020F0502020204030204" pitchFamily="34" charset="0"/>
              </a:rPr>
              <a:t>concerning the timing for the </a:t>
            </a:r>
            <a:r>
              <a:rPr lang="en-US" sz="2400" u="sng" dirty="0">
                <a:solidFill>
                  <a:srgbClr val="0070C1"/>
                </a:solidFill>
                <a:latin typeface="Calibri" panose="020F0502020204030204" pitchFamily="34" charset="0"/>
              </a:rPr>
              <a:t>be</a:t>
            </a:r>
            <a:r>
              <a:rPr lang="en-US" sz="2400" dirty="0">
                <a:solidFill>
                  <a:srgbClr val="0070C1"/>
                </a:solidFill>
                <a:latin typeface="Calibri" panose="020F0502020204030204" pitchFamily="34" charset="0"/>
              </a:rPr>
              <a:t>g</a:t>
            </a:r>
            <a:r>
              <a:rPr lang="en-US" sz="2400" u="sng" dirty="0">
                <a:solidFill>
                  <a:srgbClr val="0070C1"/>
                </a:solidFill>
                <a:latin typeface="Calibri" panose="020F0502020204030204" pitchFamily="34" charset="0"/>
              </a:rPr>
              <a:t>innin</a:t>
            </a:r>
            <a:r>
              <a:rPr lang="en-US" sz="2400" dirty="0">
                <a:solidFill>
                  <a:srgbClr val="0070C1"/>
                </a:solidFill>
                <a:latin typeface="Calibri" panose="020F0502020204030204" pitchFamily="34" charset="0"/>
              </a:rPr>
              <a:t>g </a:t>
            </a:r>
            <a:r>
              <a:rPr lang="en-US" sz="2400" u="sng" dirty="0">
                <a:solidFill>
                  <a:srgbClr val="0070C1"/>
                </a:solidFill>
                <a:latin typeface="Calibri" panose="020F0502020204030204" pitchFamily="34" charset="0"/>
              </a:rPr>
              <a:t>and endin</a:t>
            </a:r>
            <a:r>
              <a:rPr lang="en-US" sz="2400" dirty="0">
                <a:solidFill>
                  <a:srgbClr val="0070C1"/>
                </a:solidFill>
                <a:latin typeface="Calibri" panose="020F0502020204030204" pitchFamily="34" charset="0"/>
              </a:rPr>
              <a:t>g of the 24 </a:t>
            </a:r>
            <a:r>
              <a:rPr lang="en-US" dirty="0">
                <a:solidFill>
                  <a:srgbClr val="0070C1"/>
                </a:solidFill>
                <a:latin typeface="Calibri,Bold"/>
              </a:rPr>
              <a:t>HR</a:t>
            </a:r>
            <a:r>
              <a:rPr lang="en-US" sz="2400" b="1" dirty="0">
                <a:solidFill>
                  <a:srgbClr val="0070C1"/>
                </a:solidFill>
                <a:latin typeface="Calibri,Bold"/>
              </a:rPr>
              <a:t> </a:t>
            </a:r>
            <a:r>
              <a:rPr lang="en-US" sz="2400" dirty="0">
                <a:solidFill>
                  <a:srgbClr val="0070C1"/>
                </a:solidFill>
                <a:latin typeface="Calibri" panose="020F0502020204030204" pitchFamily="34" charset="0"/>
              </a:rPr>
              <a:t>Passover cycle, </a:t>
            </a:r>
            <a:r>
              <a:rPr lang="en-US" sz="2400" dirty="0">
                <a:solidFill>
                  <a:srgbClr val="000000"/>
                </a:solidFill>
                <a:latin typeface="Calibri" panose="020F0502020204030204" pitchFamily="34" charset="0"/>
              </a:rPr>
              <a:t>in the 35</a:t>
            </a:r>
            <a:r>
              <a:rPr lang="en-US" sz="2400" baseline="30000" dirty="0">
                <a:solidFill>
                  <a:srgbClr val="000000"/>
                </a:solidFill>
                <a:latin typeface="Calibri" panose="020F0502020204030204" pitchFamily="34" charset="0"/>
              </a:rPr>
              <a:t>th</a:t>
            </a:r>
            <a:r>
              <a:rPr lang="en-US" sz="2400" dirty="0">
                <a:solidFill>
                  <a:srgbClr val="000000"/>
                </a:solidFill>
                <a:latin typeface="Calibri" panose="020F0502020204030204" pitchFamily="34" charset="0"/>
              </a:rPr>
              <a:t> chapter where it is very well documented.</a:t>
            </a:r>
          </a:p>
          <a:p>
            <a:pPr>
              <a:lnSpc>
                <a:spcPct val="90000"/>
              </a:lnSpc>
              <a:spcAft>
                <a:spcPts val="600"/>
              </a:spcAft>
            </a:pPr>
            <a:r>
              <a:rPr lang="en-US" sz="2400" dirty="0">
                <a:solidFill>
                  <a:srgbClr val="000000"/>
                </a:solidFill>
                <a:latin typeface="Calibri" panose="020F0502020204030204" pitchFamily="34" charset="0"/>
              </a:rPr>
              <a:t>Will the chronology follow the requirements of the </a:t>
            </a:r>
            <a:r>
              <a:rPr lang="en-US" sz="2400" b="1" i="1" dirty="0">
                <a:solidFill>
                  <a:srgbClr val="0000FF"/>
                </a:solidFill>
                <a:latin typeface="Calibri,BoldItalic"/>
              </a:rPr>
              <a:t>Torah?</a:t>
            </a:r>
            <a:endParaRPr lang="en-AU" sz="2400" dirty="0"/>
          </a:p>
        </p:txBody>
      </p:sp>
      <p:sp>
        <p:nvSpPr>
          <p:cNvPr id="6" name="TextBox 5">
            <a:extLst>
              <a:ext uri="{FF2B5EF4-FFF2-40B4-BE49-F238E27FC236}">
                <a16:creationId xmlns:a16="http://schemas.microsoft.com/office/drawing/2014/main" xmlns="" id="{B1AB4830-CE41-4F08-A16F-3E420D04A3B3}"/>
              </a:ext>
            </a:extLst>
          </p:cNvPr>
          <p:cNvSpPr txBox="1"/>
          <p:nvPr/>
        </p:nvSpPr>
        <p:spPr>
          <a:xfrm>
            <a:off x="153977" y="2210574"/>
            <a:ext cx="11884045" cy="4647426"/>
          </a:xfrm>
          <a:prstGeom prst="rect">
            <a:avLst/>
          </a:prstGeom>
          <a:noFill/>
        </p:spPr>
        <p:txBody>
          <a:bodyPr wrap="square">
            <a:spAutoFit/>
            <a:scene3d>
              <a:camera prst="orthographicFront"/>
              <a:lightRig rig="threePt" dir="t"/>
            </a:scene3d>
            <a:sp3d extrusionH="57150">
              <a:bevelT w="38100" h="38100"/>
            </a:sp3d>
          </a:bodyPr>
          <a:lstStyle/>
          <a:p>
            <a:r>
              <a:rPr lang="en-US" sz="2800" b="1" i="0" u="none" strike="noStrike" baseline="0" dirty="0">
                <a:solidFill>
                  <a:srgbClr val="006699"/>
                </a:solidFill>
                <a:latin typeface="Calibri,Bold"/>
              </a:rPr>
              <a:t>2 </a:t>
            </a:r>
            <a:r>
              <a:rPr lang="en-US" sz="2800" b="1" i="0" u="none" strike="noStrike" baseline="0" dirty="0" err="1">
                <a:solidFill>
                  <a:srgbClr val="006699"/>
                </a:solidFill>
                <a:latin typeface="Calibri,Bold"/>
              </a:rPr>
              <a:t>Chr</a:t>
            </a:r>
            <a:r>
              <a:rPr lang="en-US" sz="2800" b="1" i="0" u="none" strike="noStrike" baseline="0" dirty="0">
                <a:solidFill>
                  <a:srgbClr val="006699"/>
                </a:solidFill>
                <a:latin typeface="Calibri,Bold"/>
              </a:rPr>
              <a:t> 35:1 </a:t>
            </a:r>
            <a:r>
              <a:rPr lang="en-US" sz="2600" b="0" i="0" u="none" strike="noStrike" baseline="0" dirty="0">
                <a:solidFill>
                  <a:srgbClr val="E46D0A"/>
                </a:solidFill>
                <a:latin typeface="Calibri" panose="020F0502020204030204" pitchFamily="34" charset="0"/>
              </a:rPr>
              <a:t>And </a:t>
            </a:r>
            <a:r>
              <a:rPr lang="en-US" sz="2600" b="0" i="0" u="none" strike="noStrike" baseline="0" dirty="0" err="1">
                <a:solidFill>
                  <a:srgbClr val="E46D0A"/>
                </a:solidFill>
                <a:latin typeface="Calibri" panose="020F0502020204030204" pitchFamily="34" charset="0"/>
              </a:rPr>
              <a:t>Yoshiyahu</a:t>
            </a:r>
            <a:r>
              <a:rPr lang="en-US" sz="2600" b="0" i="0" u="none" strike="noStrike" baseline="0" dirty="0">
                <a:solidFill>
                  <a:srgbClr val="E46D0A"/>
                </a:solidFill>
                <a:latin typeface="Calibri" panose="020F0502020204030204" pitchFamily="34" charset="0"/>
              </a:rPr>
              <a:t> </a:t>
            </a:r>
            <a:r>
              <a:rPr lang="en-US" sz="2600" b="1" u="none" strike="noStrike" baseline="0" dirty="0">
                <a:solidFill>
                  <a:srgbClr val="9A33FF"/>
                </a:solidFill>
                <a:latin typeface="Georgia,BoldItalic"/>
              </a:rPr>
              <a:t>performed a Passover </a:t>
            </a:r>
            <a:r>
              <a:rPr lang="en-US" sz="2600" b="0" u="none" strike="noStrike" baseline="0" dirty="0">
                <a:solidFill>
                  <a:srgbClr val="9A33FF"/>
                </a:solidFill>
                <a:latin typeface="Calibri,Italic"/>
              </a:rPr>
              <a:t>to </a:t>
            </a:r>
            <a:r>
              <a:rPr lang="he-IL" sz="2600" dirty="0">
                <a:solidFill>
                  <a:srgbClr val="0000FF"/>
                </a:solidFill>
                <a:latin typeface="Arial" panose="020B0604020202020204" pitchFamily="34" charset="0"/>
              </a:rPr>
              <a:t>יהוה</a:t>
            </a:r>
            <a:r>
              <a:rPr lang="en-AU" sz="2600" dirty="0">
                <a:solidFill>
                  <a:srgbClr val="0000FF"/>
                </a:solidFill>
                <a:latin typeface="Calibri" panose="020F0502020204030204" pitchFamily="34" charset="0"/>
              </a:rPr>
              <a:t> [Yahuah] </a:t>
            </a:r>
            <a:endParaRPr lang="en-US" sz="2600" b="0" i="1" u="none" strike="noStrike" baseline="0" dirty="0">
              <a:solidFill>
                <a:srgbClr val="9A33FF"/>
              </a:solidFill>
              <a:latin typeface="Calibri,Italic"/>
            </a:endParaRPr>
          </a:p>
          <a:p>
            <a:pPr algn="l"/>
            <a:r>
              <a:rPr lang="en-AU" sz="2600" b="0" i="0" u="none" strike="noStrike" baseline="0" dirty="0">
                <a:solidFill>
                  <a:srgbClr val="E46D0A"/>
                </a:solidFill>
                <a:latin typeface="Calibri" panose="020F0502020204030204" pitchFamily="34" charset="0"/>
              </a:rPr>
              <a:t>	in Yerushalayim, and </a:t>
            </a:r>
            <a:r>
              <a:rPr lang="en-AU" sz="2600" b="1" u="none" strike="noStrike" baseline="0" dirty="0">
                <a:solidFill>
                  <a:srgbClr val="9A33FF"/>
                </a:solidFill>
                <a:latin typeface="Calibri,BoldItalic"/>
              </a:rPr>
              <a:t>they slaughtered the </a:t>
            </a:r>
            <a:r>
              <a:rPr lang="en-US" sz="2600" b="1" u="none" strike="noStrike" baseline="0" dirty="0">
                <a:solidFill>
                  <a:srgbClr val="9A33FF"/>
                </a:solidFill>
                <a:latin typeface="Calibri,BoldItalic"/>
              </a:rPr>
              <a:t>Passover </a:t>
            </a:r>
            <a:r>
              <a:rPr lang="en-US" sz="2600" b="0" u="none" strike="noStrike" baseline="0" dirty="0">
                <a:solidFill>
                  <a:srgbClr val="9A33FF"/>
                </a:solidFill>
                <a:latin typeface="Calibri,Italic"/>
              </a:rPr>
              <a:t>on the </a:t>
            </a:r>
            <a:r>
              <a:rPr lang="en-US" sz="2600" b="1" u="none" strike="noStrike" baseline="0" dirty="0" smtClean="0">
                <a:solidFill>
                  <a:srgbClr val="FF0066"/>
                </a:solidFill>
                <a:latin typeface="Calibri,BoldItalic"/>
              </a:rPr>
              <a:t>fourteenth </a:t>
            </a:r>
            <a:br>
              <a:rPr lang="en-US" sz="2600" b="1" u="none" strike="noStrike" baseline="0" dirty="0" smtClean="0">
                <a:solidFill>
                  <a:srgbClr val="FF0066"/>
                </a:solidFill>
                <a:latin typeface="Calibri,BoldItalic"/>
              </a:rPr>
            </a:br>
            <a:r>
              <a:rPr lang="en-US" sz="2600" b="1" u="none" strike="noStrike" baseline="0" dirty="0" smtClean="0">
                <a:solidFill>
                  <a:srgbClr val="FF0066"/>
                </a:solidFill>
                <a:latin typeface="Calibri,BoldItalic"/>
              </a:rPr>
              <a:t>          day </a:t>
            </a:r>
            <a:r>
              <a:rPr lang="en-US" sz="2600" b="0" u="none" strike="noStrike" baseline="0" dirty="0">
                <a:solidFill>
                  <a:srgbClr val="9A33FF"/>
                </a:solidFill>
                <a:latin typeface="Calibri,Italic"/>
              </a:rPr>
              <a:t>of the first month</a:t>
            </a:r>
            <a:r>
              <a:rPr lang="en-US" sz="2800" b="0" u="none" strike="noStrike" baseline="0" dirty="0">
                <a:solidFill>
                  <a:srgbClr val="9A33FF"/>
                </a:solidFill>
                <a:latin typeface="Calibri,Italic"/>
              </a:rPr>
              <a:t>.</a:t>
            </a:r>
            <a:br>
              <a:rPr lang="en-US" sz="2800" b="0" u="none" strike="noStrike" baseline="0" dirty="0">
                <a:solidFill>
                  <a:srgbClr val="9A33FF"/>
                </a:solidFill>
                <a:latin typeface="Calibri,Italic"/>
              </a:rPr>
            </a:br>
            <a:endParaRPr lang="en-US" sz="2800" b="0" u="none" strike="noStrike" baseline="0" dirty="0">
              <a:solidFill>
                <a:srgbClr val="9A33FF"/>
              </a:solidFill>
              <a:latin typeface="Calibri,Italic"/>
            </a:endParaRPr>
          </a:p>
          <a:p>
            <a:pPr algn="l"/>
            <a:r>
              <a:rPr lang="en-AU" sz="2800" b="0" i="1" u="none" strike="noStrike" baseline="0" dirty="0">
                <a:solidFill>
                  <a:srgbClr val="C10000"/>
                </a:solidFill>
                <a:latin typeface="Calibri,Italic"/>
              </a:rPr>
              <a:t>Compare to:</a:t>
            </a:r>
          </a:p>
          <a:p>
            <a:pPr algn="l"/>
            <a:r>
              <a:rPr lang="en-US" sz="2800" b="1" i="0" u="none" strike="noStrike" baseline="0" dirty="0">
                <a:solidFill>
                  <a:srgbClr val="006699"/>
                </a:solidFill>
                <a:latin typeface="Calibri,Bold"/>
              </a:rPr>
              <a:t>Exo 12:6 </a:t>
            </a:r>
            <a:r>
              <a:rPr lang="en-US" sz="2800" b="0" i="0" u="none" strike="noStrike" baseline="0" dirty="0">
                <a:solidFill>
                  <a:srgbClr val="000000"/>
                </a:solidFill>
                <a:latin typeface="Calibri" panose="020F0502020204030204" pitchFamily="34" charset="0"/>
              </a:rPr>
              <a:t>And you shall keep it until the </a:t>
            </a:r>
            <a:r>
              <a:rPr lang="en-US" sz="2800" b="1" u="none" strike="noStrike" baseline="0" dirty="0">
                <a:solidFill>
                  <a:srgbClr val="FF0066"/>
                </a:solidFill>
                <a:latin typeface="Calibri,BoldItalic"/>
              </a:rPr>
              <a:t>fourteenth day </a:t>
            </a:r>
            <a:r>
              <a:rPr lang="en-US" sz="2800" b="0" i="0" u="none" strike="noStrike" baseline="0" dirty="0">
                <a:solidFill>
                  <a:srgbClr val="000000"/>
                </a:solidFill>
                <a:latin typeface="Calibri" panose="020F0502020204030204" pitchFamily="34" charset="0"/>
              </a:rPr>
              <a:t>of</a:t>
            </a:r>
          </a:p>
          <a:p>
            <a:pPr algn="l"/>
            <a:r>
              <a:rPr lang="en-US" sz="2800" b="0" i="0" u="none" strike="noStrike" baseline="0" dirty="0">
                <a:solidFill>
                  <a:srgbClr val="000000"/>
                </a:solidFill>
                <a:latin typeface="Calibri" panose="020F0502020204030204" pitchFamily="34" charset="0"/>
              </a:rPr>
              <a:t>the same month. Then all the assembly of the congregation of Yisra’ĕl shall </a:t>
            </a:r>
            <a:r>
              <a:rPr lang="en-US" sz="2800" b="0" i="0" u="none" strike="noStrike" baseline="0" dirty="0" smtClean="0">
                <a:solidFill>
                  <a:srgbClr val="000000"/>
                </a:solidFill>
                <a:latin typeface="Calibri" panose="020F0502020204030204" pitchFamily="34" charset="0"/>
              </a:rPr>
              <a:t/>
            </a:r>
            <a:br>
              <a:rPr lang="en-US" sz="2800" b="0" i="0" u="none" strike="noStrike" baseline="0" dirty="0" smtClean="0">
                <a:solidFill>
                  <a:srgbClr val="000000"/>
                </a:solidFill>
                <a:latin typeface="Calibri" panose="020F0502020204030204" pitchFamily="34" charset="0"/>
              </a:rPr>
            </a:br>
            <a:r>
              <a:rPr lang="en-US" sz="2800" b="0" i="0" u="none" strike="noStrike" baseline="0" dirty="0" smtClean="0">
                <a:solidFill>
                  <a:srgbClr val="000000"/>
                </a:solidFill>
                <a:latin typeface="Calibri" panose="020F0502020204030204" pitchFamily="34" charset="0"/>
              </a:rPr>
              <a:t>kill </a:t>
            </a:r>
            <a:r>
              <a:rPr lang="en-US" sz="2800" b="0" i="0" u="none" strike="noStrike" baseline="0" dirty="0">
                <a:solidFill>
                  <a:srgbClr val="000000"/>
                </a:solidFill>
                <a:latin typeface="Calibri" panose="020F0502020204030204" pitchFamily="34" charset="0"/>
              </a:rPr>
              <a:t>it between the evenings.</a:t>
            </a:r>
          </a:p>
          <a:p>
            <a:pPr algn="l"/>
            <a:r>
              <a:rPr lang="en-US" sz="2800" dirty="0">
                <a:solidFill>
                  <a:srgbClr val="000000"/>
                </a:solidFill>
                <a:latin typeface="Calibri" panose="020F0502020204030204" pitchFamily="34" charset="0"/>
              </a:rPr>
              <a:t>Please note that the </a:t>
            </a:r>
            <a:r>
              <a:rPr lang="en-US" sz="2800" b="1" u="sng" dirty="0">
                <a:solidFill>
                  <a:srgbClr val="FF3399"/>
                </a:solidFill>
                <a:latin typeface="Calibri" panose="020F0502020204030204" pitchFamily="34" charset="0"/>
              </a:rPr>
              <a:t>time</a:t>
            </a:r>
            <a:r>
              <a:rPr lang="en-US" sz="2800" dirty="0">
                <a:solidFill>
                  <a:srgbClr val="000000"/>
                </a:solidFill>
                <a:latin typeface="Calibri" panose="020F0502020204030204" pitchFamily="34" charset="0"/>
              </a:rPr>
              <a:t> of Passover did </a:t>
            </a:r>
            <a:r>
              <a:rPr lang="en-US" sz="2800" b="1" u="sng" dirty="0">
                <a:solidFill>
                  <a:srgbClr val="FF3399"/>
                </a:solidFill>
                <a:latin typeface="Calibri" panose="020F0502020204030204" pitchFamily="34" charset="0"/>
              </a:rPr>
              <a:t>NOT</a:t>
            </a:r>
            <a:r>
              <a:rPr lang="en-US" sz="2800" dirty="0">
                <a:solidFill>
                  <a:srgbClr val="000000"/>
                </a:solidFill>
                <a:latin typeface="Calibri" panose="020F0502020204030204" pitchFamily="34" charset="0"/>
              </a:rPr>
              <a:t> change to the </a:t>
            </a:r>
            <a:r>
              <a:rPr lang="en-US" sz="2800" b="1" u="sng" dirty="0">
                <a:solidFill>
                  <a:srgbClr val="000000"/>
                </a:solidFill>
                <a:latin typeface="Calibri" panose="020F0502020204030204" pitchFamily="34" charset="0"/>
              </a:rPr>
              <a:t>15</a:t>
            </a:r>
            <a:r>
              <a:rPr lang="en-US" sz="2800" b="1" u="sng" baseline="30000" dirty="0">
                <a:solidFill>
                  <a:srgbClr val="000000"/>
                </a:solidFill>
                <a:latin typeface="Calibri" panose="020F0502020204030204" pitchFamily="34" charset="0"/>
              </a:rPr>
              <a:t>th</a:t>
            </a:r>
            <a:r>
              <a:rPr lang="en-US" sz="2800" dirty="0">
                <a:solidFill>
                  <a:srgbClr val="000000"/>
                </a:solidFill>
                <a:latin typeface="Calibri" panose="020F0502020204030204" pitchFamily="34" charset="0"/>
              </a:rPr>
              <a:t> of the month as sunset to sunset dogma declares!</a:t>
            </a:r>
            <a:r>
              <a:rPr lang="en-US" sz="1600" b="0" i="0" u="none" strike="noStrike" baseline="0" dirty="0">
                <a:solidFill>
                  <a:srgbClr val="000000"/>
                </a:solidFill>
                <a:latin typeface="Calibri" panose="020F0502020204030204" pitchFamily="34" charset="0"/>
              </a:rPr>
              <a:t/>
            </a:r>
            <a:br>
              <a:rPr lang="en-US" sz="1600" b="0" i="0" u="none" strike="noStrike" baseline="0" dirty="0">
                <a:solidFill>
                  <a:srgbClr val="000000"/>
                </a:solidFill>
                <a:latin typeface="Calibri" panose="020F0502020204030204" pitchFamily="34" charset="0"/>
              </a:rPr>
            </a:br>
            <a:endParaRPr lang="en-US" sz="1600" b="0" i="0" u="none" strike="noStrike" baseline="0" dirty="0">
              <a:solidFill>
                <a:srgbClr val="000000"/>
              </a:solidFill>
              <a:latin typeface="Calibri" panose="020F0502020204030204" pitchFamily="34" charset="0"/>
            </a:endParaRPr>
          </a:p>
        </p:txBody>
      </p:sp>
      <p:cxnSp>
        <p:nvCxnSpPr>
          <p:cNvPr id="4" name="Straight Arrow Connector 3">
            <a:extLst>
              <a:ext uri="{FF2B5EF4-FFF2-40B4-BE49-F238E27FC236}">
                <a16:creationId xmlns:a16="http://schemas.microsoft.com/office/drawing/2014/main" xmlns="" id="{E919466A-7F0E-4567-A954-DC89D71EA4D0}"/>
              </a:ext>
            </a:extLst>
          </p:cNvPr>
          <p:cNvCxnSpPr/>
          <p:nvPr/>
        </p:nvCxnSpPr>
        <p:spPr>
          <a:xfrm flipV="1">
            <a:off x="7658100" y="3057525"/>
            <a:ext cx="2362200" cy="1328044"/>
          </a:xfrm>
          <a:prstGeom prst="straightConnector1">
            <a:avLst/>
          </a:prstGeom>
          <a:ln w="174625">
            <a:solidFill>
              <a:srgbClr val="00B050"/>
            </a:solidFill>
            <a:headEnd type="triangle"/>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11</a:t>
            </a:fld>
            <a:endParaRPr lang="en-AU" dirty="0"/>
          </a:p>
        </p:txBody>
      </p:sp>
    </p:spTree>
    <p:extLst>
      <p:ext uri="{BB962C8B-B14F-4D97-AF65-F5344CB8AC3E}">
        <p14:creationId xmlns:p14="http://schemas.microsoft.com/office/powerpoint/2010/main" val="267093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barn(inHorizontal)">
                                      <p:cBhvr>
                                        <p:cTn id="11" dur="1000"/>
                                        <p:tgtEl>
                                          <p:spTgt spid="6">
                                            <p:txEl>
                                              <p:pRg st="2" end="2"/>
                                            </p:txEl>
                                          </p:spTgt>
                                        </p:tgtEl>
                                      </p:cBhvr>
                                    </p:animEffect>
                                  </p:childTnLst>
                                </p:cTn>
                              </p:par>
                            </p:childTnLst>
                          </p:cTn>
                        </p:par>
                        <p:par>
                          <p:cTn id="12" fill="hold">
                            <p:stCondLst>
                              <p:cond delay="1500"/>
                            </p:stCondLst>
                            <p:childTnLst>
                              <p:par>
                                <p:cTn id="13" presetID="16" presetClass="entr" presetSubtype="26"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Horizontal)">
                                      <p:cBhvr>
                                        <p:cTn id="15" dur="1000"/>
                                        <p:tgtEl>
                                          <p:spTgt spid="6">
                                            <p:txEl>
                                              <p:pRg st="3" end="3"/>
                                            </p:txEl>
                                          </p:spTgt>
                                        </p:tgtEl>
                                      </p:cBhvr>
                                    </p:animEffect>
                                  </p:childTnLst>
                                </p:cTn>
                              </p:par>
                            </p:childTnLst>
                          </p:cTn>
                        </p:par>
                        <p:par>
                          <p:cTn id="16" fill="hold">
                            <p:stCondLst>
                              <p:cond delay="2500"/>
                            </p:stCondLst>
                            <p:childTnLst>
                              <p:par>
                                <p:cTn id="17" presetID="16" presetClass="entr" presetSubtype="26"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Horizontal)">
                                      <p:cBhvr>
                                        <p:cTn id="19" dur="1000"/>
                                        <p:tgtEl>
                                          <p:spTgt spid="6">
                                            <p:txEl>
                                              <p:pRg st="4" end="4"/>
                                            </p:txEl>
                                          </p:spTgt>
                                        </p:tgtEl>
                                      </p:cBhvr>
                                    </p:animEffect>
                                  </p:childTnLst>
                                </p:cTn>
                              </p:par>
                            </p:childTnLst>
                          </p:cTn>
                        </p:par>
                        <p:par>
                          <p:cTn id="20" fill="hold">
                            <p:stCondLst>
                              <p:cond delay="3500"/>
                            </p:stCondLst>
                            <p:childTnLst>
                              <p:par>
                                <p:cTn id="21" presetID="16" presetClass="entr" presetSubtype="26"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arn(inHorizontal)">
                                      <p:cBhvr>
                                        <p:cTn id="23"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30000"/>
                <a:lumOff val="70000"/>
              </a:schemeClr>
            </a:gs>
            <a:gs pos="46000">
              <a:schemeClr val="accent2">
                <a:lumMod val="31000"/>
                <a:lumOff val="69000"/>
              </a:schemeClr>
            </a:gs>
            <a:gs pos="94000">
              <a:srgbClr val="B6F7FE">
                <a:alpha val="41000"/>
              </a:srgb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1AB4830-CE41-4F08-A16F-3E420D04A3B3}"/>
              </a:ext>
            </a:extLst>
          </p:cNvPr>
          <p:cNvSpPr txBox="1"/>
          <p:nvPr/>
        </p:nvSpPr>
        <p:spPr>
          <a:xfrm>
            <a:off x="153977" y="266596"/>
            <a:ext cx="11884045" cy="6324808"/>
          </a:xfrm>
          <a:prstGeom prst="rect">
            <a:avLst/>
          </a:prstGeom>
          <a:noFill/>
        </p:spPr>
        <p:txBody>
          <a:bodyPr wrap="square">
            <a:spAutoFit/>
            <a:scene3d>
              <a:camera prst="orthographicFront"/>
              <a:lightRig rig="threePt" dir="t"/>
            </a:scene3d>
            <a:sp3d extrusionH="57150">
              <a:bevelT w="38100" h="38100"/>
            </a:sp3d>
          </a:bodyPr>
          <a:lstStyle/>
          <a:p>
            <a:pPr>
              <a:tabLst>
                <a:tab pos="895350" algn="l"/>
              </a:tabLst>
            </a:pPr>
            <a:r>
              <a:rPr lang="en-US" sz="2700" b="1" i="0" u="none" strike="noStrike" baseline="0" dirty="0">
                <a:solidFill>
                  <a:srgbClr val="006699"/>
                </a:solidFill>
                <a:latin typeface="Calibri,Bold"/>
              </a:rPr>
              <a:t>2 </a:t>
            </a:r>
            <a:r>
              <a:rPr lang="en-US" sz="2700" b="1" i="0" u="none" strike="noStrike" baseline="0" dirty="0" err="1">
                <a:solidFill>
                  <a:srgbClr val="006699"/>
                </a:solidFill>
                <a:latin typeface="Calibri,Bold"/>
              </a:rPr>
              <a:t>Chr</a:t>
            </a:r>
            <a:r>
              <a:rPr lang="en-US" sz="2700" b="1" i="0" u="none" strike="noStrike" baseline="0" dirty="0">
                <a:solidFill>
                  <a:srgbClr val="006699"/>
                </a:solidFill>
                <a:latin typeface="Calibri,Bold"/>
              </a:rPr>
              <a:t> 35:2 </a:t>
            </a:r>
            <a:r>
              <a:rPr lang="en-US" sz="2700" b="0" i="0" u="none" strike="noStrike" baseline="0" dirty="0">
                <a:solidFill>
                  <a:srgbClr val="E46D0A"/>
                </a:solidFill>
                <a:latin typeface="Calibri" panose="020F0502020204030204" pitchFamily="34" charset="0"/>
              </a:rPr>
              <a:t>And </a:t>
            </a:r>
            <a:r>
              <a:rPr lang="en-US" sz="2700" b="0" i="0" u="sng" strike="noStrike" baseline="0" dirty="0">
                <a:solidFill>
                  <a:srgbClr val="E46D0A"/>
                </a:solidFill>
                <a:latin typeface="Calibri" panose="020F0502020204030204" pitchFamily="34" charset="0"/>
              </a:rPr>
              <a:t>he set the</a:t>
            </a:r>
            <a:r>
              <a:rPr lang="en-US" sz="2700" b="0" i="0" strike="noStrike" baseline="0" dirty="0">
                <a:solidFill>
                  <a:srgbClr val="E46D0A"/>
                </a:solidFill>
                <a:latin typeface="Calibri" panose="020F0502020204030204" pitchFamily="34" charset="0"/>
              </a:rPr>
              <a:t> p</a:t>
            </a:r>
            <a:r>
              <a:rPr lang="en-US" sz="2700" b="0" i="0" u="sng" strike="noStrike" baseline="0" dirty="0">
                <a:solidFill>
                  <a:srgbClr val="E46D0A"/>
                </a:solidFill>
                <a:latin typeface="Calibri" panose="020F0502020204030204" pitchFamily="34" charset="0"/>
              </a:rPr>
              <a:t>riests in their duties</a:t>
            </a:r>
            <a:r>
              <a:rPr lang="en-US" sz="2700" b="0" i="0" u="none" strike="noStrike" baseline="0" dirty="0">
                <a:solidFill>
                  <a:srgbClr val="E46D0A"/>
                </a:solidFill>
                <a:latin typeface="Calibri" panose="020F0502020204030204" pitchFamily="34" charset="0"/>
              </a:rPr>
              <a:t> and strengthened </a:t>
            </a:r>
            <a:br>
              <a:rPr lang="en-US" sz="2700" b="0" i="0" u="none" strike="noStrike" baseline="0" dirty="0">
                <a:solidFill>
                  <a:srgbClr val="E46D0A"/>
                </a:solidFill>
                <a:latin typeface="Calibri" panose="020F0502020204030204" pitchFamily="34" charset="0"/>
              </a:rPr>
            </a:br>
            <a:r>
              <a:rPr lang="en-US" sz="2700" b="0" i="0" u="none" strike="noStrike" baseline="0" dirty="0">
                <a:solidFill>
                  <a:srgbClr val="E46D0A"/>
                </a:solidFill>
                <a:latin typeface="Calibri" panose="020F0502020204030204" pitchFamily="34" charset="0"/>
              </a:rPr>
              <a:t>	them for the service of the </a:t>
            </a:r>
            <a:r>
              <a:rPr lang="en-AU" sz="2700" b="0" i="0" u="none" strike="noStrike" baseline="0" dirty="0">
                <a:solidFill>
                  <a:srgbClr val="E46D0A"/>
                </a:solidFill>
                <a:latin typeface="Calibri" panose="020F0502020204030204" pitchFamily="34" charset="0"/>
              </a:rPr>
              <a:t>House of </a:t>
            </a:r>
            <a:r>
              <a:rPr lang="he-IL" sz="2700" b="0" i="0" u="none" strike="noStrike" baseline="0" dirty="0">
                <a:solidFill>
                  <a:srgbClr val="0000FF"/>
                </a:solidFill>
                <a:latin typeface="Arial" panose="020B0604020202020204" pitchFamily="34" charset="0"/>
              </a:rPr>
              <a:t>יהוה</a:t>
            </a:r>
            <a:r>
              <a:rPr lang="en-CA" sz="2700" b="0" i="0" u="none" strike="noStrike" baseline="0" dirty="0">
                <a:solidFill>
                  <a:srgbClr val="0000FF"/>
                </a:solidFill>
                <a:latin typeface="Arial" panose="020B0604020202020204" pitchFamily="34" charset="0"/>
              </a:rPr>
              <a:t> [Y</a:t>
            </a:r>
            <a:r>
              <a:rPr lang="en-AU" sz="2700" b="0" i="0" u="none" strike="noStrike" baseline="0" dirty="0" err="1">
                <a:solidFill>
                  <a:srgbClr val="0000FF"/>
                </a:solidFill>
                <a:latin typeface="Calibri" panose="020F0502020204030204" pitchFamily="34" charset="0"/>
              </a:rPr>
              <a:t>ahuah</a:t>
            </a:r>
            <a:r>
              <a:rPr lang="en-AU" sz="2700" b="0" i="0" u="none" strike="noStrike" baseline="0" dirty="0">
                <a:solidFill>
                  <a:srgbClr val="0000FF"/>
                </a:solidFill>
                <a:latin typeface="Calibri" panose="020F0502020204030204" pitchFamily="34" charset="0"/>
              </a:rPr>
              <a:t>].</a:t>
            </a:r>
          </a:p>
          <a:p>
            <a:pPr algn="l"/>
            <a:r>
              <a:rPr lang="en-AU" sz="2700" b="1" i="0" u="none" strike="noStrike" baseline="0" dirty="0">
                <a:solidFill>
                  <a:srgbClr val="006699"/>
                </a:solidFill>
                <a:latin typeface="Calibri,Bold"/>
              </a:rPr>
              <a:t>2 </a:t>
            </a:r>
            <a:r>
              <a:rPr lang="en-AU" sz="2700" b="1" i="0" u="none" strike="noStrike" baseline="0" dirty="0" err="1">
                <a:solidFill>
                  <a:srgbClr val="006699"/>
                </a:solidFill>
                <a:latin typeface="Calibri,Bold"/>
              </a:rPr>
              <a:t>Chr</a:t>
            </a:r>
            <a:r>
              <a:rPr lang="en-AU" sz="2700" b="1" i="0" u="none" strike="noStrike" baseline="0" dirty="0">
                <a:solidFill>
                  <a:srgbClr val="006699"/>
                </a:solidFill>
                <a:latin typeface="Calibri,Bold"/>
              </a:rPr>
              <a:t> 35:3 </a:t>
            </a:r>
            <a:r>
              <a:rPr lang="en-AU" sz="2700" b="0" u="none" strike="noStrike" baseline="0" dirty="0">
                <a:solidFill>
                  <a:srgbClr val="9A00FF"/>
                </a:solidFill>
                <a:latin typeface="Calibri,Italic"/>
              </a:rPr>
              <a:t>And said to the Levites </a:t>
            </a:r>
            <a:r>
              <a:rPr lang="en-AU" sz="2700" b="0" i="0" u="none" strike="noStrike" baseline="0" dirty="0">
                <a:solidFill>
                  <a:srgbClr val="E46D0A"/>
                </a:solidFill>
                <a:latin typeface="Calibri" panose="020F0502020204030204" pitchFamily="34" charset="0"/>
              </a:rPr>
              <a:t>who were teaching all </a:t>
            </a:r>
            <a:r>
              <a:rPr lang="en-AU" sz="2700" b="0" i="0" u="none" strike="noStrike" baseline="0" dirty="0" err="1">
                <a:solidFill>
                  <a:srgbClr val="E46D0A"/>
                </a:solidFill>
                <a:latin typeface="Calibri" panose="020F0502020204030204" pitchFamily="34" charset="0"/>
              </a:rPr>
              <a:t>Yisra’ĕl</a:t>
            </a:r>
            <a:r>
              <a:rPr lang="en-AU" sz="2700" b="0" i="0" u="none" strike="noStrike" baseline="0" dirty="0">
                <a:solidFill>
                  <a:srgbClr val="E46D0A"/>
                </a:solidFill>
                <a:latin typeface="Calibri" panose="020F0502020204030204" pitchFamily="34" charset="0"/>
              </a:rPr>
              <a:t>, </a:t>
            </a:r>
            <a:br>
              <a:rPr lang="en-AU" sz="2700" b="0" i="0" u="none" strike="noStrike" baseline="0" dirty="0">
                <a:solidFill>
                  <a:srgbClr val="E46D0A"/>
                </a:solidFill>
                <a:latin typeface="Calibri" panose="020F0502020204030204" pitchFamily="34" charset="0"/>
              </a:rPr>
            </a:br>
            <a:r>
              <a:rPr lang="en-AU" sz="2700" b="0" i="0" u="none" strike="noStrike" baseline="0" dirty="0">
                <a:solidFill>
                  <a:srgbClr val="E46D0A"/>
                </a:solidFill>
                <a:latin typeface="Calibri" panose="020F0502020204030204" pitchFamily="34" charset="0"/>
              </a:rPr>
              <a:t>	who were set-apart to </a:t>
            </a:r>
            <a:r>
              <a:rPr lang="he-IL" sz="2700" b="0" i="0" u="none" strike="noStrike" baseline="0" dirty="0">
                <a:solidFill>
                  <a:srgbClr val="0000FF"/>
                </a:solidFill>
                <a:latin typeface="Arial" panose="020B0604020202020204" pitchFamily="34" charset="0"/>
              </a:rPr>
              <a:t>יהוה</a:t>
            </a:r>
            <a:r>
              <a:rPr lang="en-AU" sz="2700" b="0" i="0" u="none" strike="noStrike" baseline="0" dirty="0">
                <a:solidFill>
                  <a:srgbClr val="0000FF"/>
                </a:solidFill>
                <a:latin typeface="Arial" panose="020B0604020202020204" pitchFamily="34" charset="0"/>
              </a:rPr>
              <a:t> </a:t>
            </a:r>
            <a:r>
              <a:rPr lang="en-US" sz="2700" b="0" i="0" u="none" strike="noStrike" baseline="0" dirty="0">
                <a:solidFill>
                  <a:srgbClr val="0000FF"/>
                </a:solidFill>
                <a:latin typeface="Calibri" panose="020F0502020204030204" pitchFamily="34" charset="0"/>
              </a:rPr>
              <a:t>[Yahuah], </a:t>
            </a:r>
            <a:r>
              <a:rPr lang="en-US" sz="2700" b="0" i="0" u="none" strike="noStrike" baseline="0" dirty="0">
                <a:solidFill>
                  <a:srgbClr val="E46D0A"/>
                </a:solidFill>
                <a:latin typeface="Calibri" panose="020F0502020204030204" pitchFamily="34" charset="0"/>
              </a:rPr>
              <a:t>Put the set-apart ark in </a:t>
            </a:r>
            <a:br>
              <a:rPr lang="en-US" sz="2700" b="0" i="0" u="none" strike="noStrike" baseline="0" dirty="0">
                <a:solidFill>
                  <a:srgbClr val="E46D0A"/>
                </a:solidFill>
                <a:latin typeface="Calibri" panose="020F0502020204030204" pitchFamily="34" charset="0"/>
              </a:rPr>
            </a:br>
            <a:r>
              <a:rPr lang="en-US" sz="2700" b="0" i="0" u="none" strike="noStrike" baseline="0" dirty="0">
                <a:solidFill>
                  <a:srgbClr val="E46D0A"/>
                </a:solidFill>
                <a:latin typeface="Calibri" panose="020F0502020204030204" pitchFamily="34" charset="0"/>
              </a:rPr>
              <a:t>	the house which Solomon son of David, sovereign of </a:t>
            </a:r>
            <a:r>
              <a:rPr lang="en-AU" sz="2700" b="0" i="0" u="none" strike="noStrike" baseline="0" dirty="0" err="1">
                <a:solidFill>
                  <a:srgbClr val="E46D0A"/>
                </a:solidFill>
                <a:latin typeface="Calibri" panose="020F0502020204030204" pitchFamily="34" charset="0"/>
              </a:rPr>
              <a:t>Yisra’ĕl</a:t>
            </a:r>
            <a:r>
              <a:rPr lang="en-AU" sz="2700" b="0" i="0" u="none" strike="noStrike" baseline="0" dirty="0">
                <a:solidFill>
                  <a:srgbClr val="E46D0A"/>
                </a:solidFill>
                <a:latin typeface="Calibri" panose="020F0502020204030204" pitchFamily="34" charset="0"/>
              </a:rPr>
              <a:t>, built. It is no 	longer to be a burden on your shoulders. Now serve </a:t>
            </a:r>
            <a:r>
              <a:rPr lang="he-IL" sz="2700" b="0" i="0" u="none" strike="noStrike" baseline="0" dirty="0">
                <a:solidFill>
                  <a:srgbClr val="0000FF"/>
                </a:solidFill>
                <a:latin typeface="Arial" panose="020B0604020202020204" pitchFamily="34" charset="0"/>
              </a:rPr>
              <a:t>יהוה</a:t>
            </a:r>
            <a:r>
              <a:rPr lang="en-AU" sz="2700" b="0" i="0" u="none" strike="noStrike" baseline="0" dirty="0">
                <a:solidFill>
                  <a:srgbClr val="0000FF"/>
                </a:solidFill>
                <a:latin typeface="Arial" panose="020B0604020202020204" pitchFamily="34" charset="0"/>
              </a:rPr>
              <a:t> </a:t>
            </a:r>
            <a:r>
              <a:rPr lang="en-US" sz="2700" b="0" i="0" u="none" strike="noStrike" baseline="0" dirty="0">
                <a:solidFill>
                  <a:srgbClr val="0000FF"/>
                </a:solidFill>
                <a:latin typeface="Calibri" panose="020F0502020204030204" pitchFamily="34" charset="0"/>
              </a:rPr>
              <a:t>[Yahuah] </a:t>
            </a:r>
            <a:r>
              <a:rPr lang="en-US" sz="2700" b="0" i="0" u="none" strike="noStrike" baseline="0" dirty="0">
                <a:solidFill>
                  <a:srgbClr val="E46D0A"/>
                </a:solidFill>
                <a:latin typeface="Calibri" panose="020F0502020204030204" pitchFamily="34" charset="0"/>
              </a:rPr>
              <a:t>your 	Elohim and His people </a:t>
            </a:r>
            <a:r>
              <a:rPr lang="en-US" sz="2700" b="0" i="0" u="none" strike="noStrike" baseline="0" dirty="0" err="1">
                <a:solidFill>
                  <a:srgbClr val="E46D0A"/>
                </a:solidFill>
                <a:latin typeface="Calibri" panose="020F0502020204030204" pitchFamily="34" charset="0"/>
              </a:rPr>
              <a:t>Yisra’ĕl</a:t>
            </a:r>
            <a:r>
              <a:rPr lang="en-US" sz="2700" b="0" i="0" u="none" strike="noStrike" baseline="0" dirty="0">
                <a:solidFill>
                  <a:srgbClr val="E46D0A"/>
                </a:solidFill>
                <a:latin typeface="Calibri" panose="020F0502020204030204" pitchFamily="34" charset="0"/>
              </a:rPr>
              <a:t>,</a:t>
            </a:r>
          </a:p>
          <a:p>
            <a:pPr algn="l"/>
            <a:r>
              <a:rPr lang="en-US" sz="2700" b="1" i="0" u="none" strike="noStrike" baseline="0" dirty="0">
                <a:solidFill>
                  <a:srgbClr val="006699"/>
                </a:solidFill>
                <a:latin typeface="Calibri,Bold"/>
              </a:rPr>
              <a:t>2 </a:t>
            </a:r>
            <a:r>
              <a:rPr lang="en-US" sz="2700" b="1" i="0" u="none" strike="noStrike" baseline="0" dirty="0" err="1">
                <a:solidFill>
                  <a:srgbClr val="006699"/>
                </a:solidFill>
                <a:latin typeface="Calibri,Bold"/>
              </a:rPr>
              <a:t>Chr</a:t>
            </a:r>
            <a:r>
              <a:rPr lang="en-US" sz="2700" b="1" i="0" u="none" strike="noStrike" baseline="0" dirty="0">
                <a:solidFill>
                  <a:srgbClr val="006699"/>
                </a:solidFill>
                <a:latin typeface="Calibri,Bold"/>
              </a:rPr>
              <a:t> 35:4 </a:t>
            </a:r>
            <a:r>
              <a:rPr lang="en-US" sz="2700" b="0" i="0" u="none" strike="noStrike" baseline="0" dirty="0">
                <a:solidFill>
                  <a:srgbClr val="E46D0A"/>
                </a:solidFill>
                <a:latin typeface="Calibri" panose="020F0502020204030204" pitchFamily="34" charset="0"/>
              </a:rPr>
              <a:t>and prepare by the fathers’ houses, according to your divisions, by the 	writing of David sovereign of </a:t>
            </a:r>
            <a:r>
              <a:rPr lang="en-US" sz="2700" b="0" i="0" u="none" strike="noStrike" baseline="0" dirty="0" err="1">
                <a:solidFill>
                  <a:srgbClr val="E46D0A"/>
                </a:solidFill>
                <a:latin typeface="Calibri" panose="020F0502020204030204" pitchFamily="34" charset="0"/>
              </a:rPr>
              <a:t>Yisra’ĕl</a:t>
            </a:r>
            <a:r>
              <a:rPr lang="en-US" sz="2700" b="0" i="0" u="none" strike="noStrike" baseline="0" dirty="0">
                <a:solidFill>
                  <a:srgbClr val="E46D0A"/>
                </a:solidFill>
                <a:latin typeface="Calibri" panose="020F0502020204030204" pitchFamily="34" charset="0"/>
              </a:rPr>
              <a:t> and by the writing of Solomon his son.</a:t>
            </a:r>
          </a:p>
          <a:p>
            <a:pPr algn="l"/>
            <a:r>
              <a:rPr lang="en-US" sz="2700" b="1" i="0" u="none" strike="noStrike" baseline="0" dirty="0">
                <a:solidFill>
                  <a:srgbClr val="006699"/>
                </a:solidFill>
                <a:latin typeface="Calibri,Bold"/>
              </a:rPr>
              <a:t>2 </a:t>
            </a:r>
            <a:r>
              <a:rPr lang="en-US" sz="2700" b="1" i="0" u="none" strike="noStrike" baseline="0" dirty="0" err="1">
                <a:solidFill>
                  <a:srgbClr val="006699"/>
                </a:solidFill>
                <a:latin typeface="Calibri,Bold"/>
              </a:rPr>
              <a:t>Chr</a:t>
            </a:r>
            <a:r>
              <a:rPr lang="en-US" sz="2700" b="1" i="0" u="none" strike="noStrike" baseline="0" dirty="0">
                <a:solidFill>
                  <a:srgbClr val="006699"/>
                </a:solidFill>
                <a:latin typeface="Calibri,Bold"/>
              </a:rPr>
              <a:t> 35:5 </a:t>
            </a:r>
            <a:r>
              <a:rPr lang="en-US" sz="2700" b="0" i="0" u="none" strike="noStrike" baseline="0" dirty="0">
                <a:solidFill>
                  <a:srgbClr val="E46D0A"/>
                </a:solidFill>
                <a:latin typeface="Calibri" panose="020F0502020204030204" pitchFamily="34" charset="0"/>
              </a:rPr>
              <a:t>And stand in the set-apart place by the divisions of the fathers’ houses </a:t>
            </a:r>
            <a:r>
              <a:rPr lang="en-US" sz="2700" b="0" i="0" u="none" strike="noStrike" baseline="0" dirty="0" smtClean="0">
                <a:solidFill>
                  <a:srgbClr val="E46D0A"/>
                </a:solidFill>
                <a:latin typeface="Calibri" panose="020F0502020204030204" pitchFamily="34" charset="0"/>
              </a:rPr>
              <a:t> </a:t>
            </a:r>
            <a:br>
              <a:rPr lang="en-US" sz="2700" b="0" i="0" u="none" strike="noStrike" baseline="0" dirty="0" smtClean="0">
                <a:solidFill>
                  <a:srgbClr val="E46D0A"/>
                </a:solidFill>
                <a:latin typeface="Calibri" panose="020F0502020204030204" pitchFamily="34" charset="0"/>
              </a:rPr>
            </a:br>
            <a:r>
              <a:rPr lang="en-US" sz="2700" b="0" i="0" u="none" strike="noStrike" baseline="0" dirty="0" smtClean="0">
                <a:solidFill>
                  <a:srgbClr val="E46D0A"/>
                </a:solidFill>
                <a:latin typeface="Calibri" panose="020F0502020204030204" pitchFamily="34" charset="0"/>
              </a:rPr>
              <a:t>            of your </a:t>
            </a:r>
            <a:r>
              <a:rPr lang="en-US" sz="2700" b="0" i="0" u="none" strike="noStrike" baseline="0" dirty="0">
                <a:solidFill>
                  <a:srgbClr val="E46D0A"/>
                </a:solidFill>
                <a:latin typeface="Calibri" panose="020F0502020204030204" pitchFamily="34" charset="0"/>
              </a:rPr>
              <a:t>brothers the lay people, and the portion of the father’s house of the 	Levites.</a:t>
            </a:r>
          </a:p>
          <a:p>
            <a:pPr algn="l"/>
            <a:r>
              <a:rPr lang="en-US" sz="2700" b="1" i="0" u="none" strike="noStrike" baseline="0" dirty="0">
                <a:solidFill>
                  <a:srgbClr val="006699"/>
                </a:solidFill>
                <a:latin typeface="Calibri,Bold"/>
              </a:rPr>
              <a:t>2 </a:t>
            </a:r>
            <a:r>
              <a:rPr lang="en-US" sz="2700" b="1" i="0" u="none" strike="noStrike" baseline="0" dirty="0" err="1">
                <a:solidFill>
                  <a:srgbClr val="006699"/>
                </a:solidFill>
                <a:latin typeface="Calibri,Bold"/>
              </a:rPr>
              <a:t>Chr</a:t>
            </a:r>
            <a:r>
              <a:rPr lang="en-US" sz="2700" b="1" i="0" u="none" strike="noStrike" baseline="0" dirty="0">
                <a:solidFill>
                  <a:srgbClr val="006699"/>
                </a:solidFill>
                <a:latin typeface="Calibri,Bold"/>
              </a:rPr>
              <a:t> 35:6 </a:t>
            </a:r>
            <a:r>
              <a:rPr lang="en-US" sz="2700" b="0" i="0" u="none" strike="noStrike" baseline="0" dirty="0">
                <a:solidFill>
                  <a:srgbClr val="E46D0A"/>
                </a:solidFill>
                <a:latin typeface="Calibri" panose="020F0502020204030204" pitchFamily="34" charset="0"/>
              </a:rPr>
              <a:t>And slaughter the Passover, and set yourselves apart, </a:t>
            </a:r>
            <a:r>
              <a:rPr lang="en-US" sz="2700" b="0" u="none" strike="noStrike" baseline="0" dirty="0">
                <a:solidFill>
                  <a:srgbClr val="9A33FF"/>
                </a:solidFill>
                <a:latin typeface="Calibri,Italic"/>
              </a:rPr>
              <a:t>and prepare  </a:t>
            </a:r>
            <a:r>
              <a:rPr lang="en-US" sz="2700" b="0" u="none" strike="noStrike" baseline="0" dirty="0" smtClean="0">
                <a:solidFill>
                  <a:srgbClr val="9A33FF"/>
                </a:solidFill>
                <a:latin typeface="Calibri,Italic"/>
              </a:rPr>
              <a:t/>
            </a:r>
            <a:br>
              <a:rPr lang="en-US" sz="2700" b="0" u="none" strike="noStrike" baseline="0" dirty="0" smtClean="0">
                <a:solidFill>
                  <a:srgbClr val="9A33FF"/>
                </a:solidFill>
                <a:latin typeface="Calibri,Italic"/>
              </a:rPr>
            </a:br>
            <a:r>
              <a:rPr lang="en-US" sz="2700" b="0" u="none" strike="noStrike" baseline="0" dirty="0" smtClean="0">
                <a:solidFill>
                  <a:srgbClr val="9A33FF"/>
                </a:solidFill>
                <a:latin typeface="Calibri,Italic"/>
              </a:rPr>
              <a:t>         </a:t>
            </a:r>
            <a:r>
              <a:rPr lang="en-US" sz="2700" b="0" u="none" strike="noStrike" dirty="0" smtClean="0">
                <a:solidFill>
                  <a:srgbClr val="9A33FF"/>
                </a:solidFill>
                <a:latin typeface="Calibri,Italic"/>
              </a:rPr>
              <a:t> </a:t>
            </a:r>
            <a:r>
              <a:rPr lang="en-US" sz="2700" b="0" u="none" strike="noStrike" baseline="0" dirty="0" smtClean="0">
                <a:solidFill>
                  <a:srgbClr val="9A33FF"/>
                </a:solidFill>
                <a:latin typeface="Calibri,Italic"/>
              </a:rPr>
              <a:t>for your </a:t>
            </a:r>
            <a:r>
              <a:rPr lang="en-US" sz="2700" b="0" u="none" strike="noStrike" baseline="0" dirty="0">
                <a:solidFill>
                  <a:srgbClr val="9A33FF"/>
                </a:solidFill>
                <a:latin typeface="Calibri,Italic"/>
              </a:rPr>
              <a:t>brothers, </a:t>
            </a:r>
            <a:r>
              <a:rPr lang="en-AU" sz="2700" b="0" u="none" strike="noStrike" baseline="0" dirty="0">
                <a:solidFill>
                  <a:srgbClr val="9A33FF"/>
                </a:solidFill>
                <a:latin typeface="Calibri,Italic"/>
              </a:rPr>
              <a:t>to do according to the word </a:t>
            </a:r>
            <a:r>
              <a:rPr lang="en-AU" sz="2700" b="0" u="none" strike="noStrike" baseline="0" dirty="0">
                <a:solidFill>
                  <a:srgbClr val="0000FF"/>
                </a:solidFill>
                <a:latin typeface="Calibri" panose="020F0502020204030204" pitchFamily="34" charset="0"/>
              </a:rPr>
              <a:t>[Torah] </a:t>
            </a:r>
            <a:r>
              <a:rPr lang="en-AU" sz="2700" b="0" u="none" strike="noStrike" baseline="0" dirty="0">
                <a:solidFill>
                  <a:srgbClr val="9A33FF"/>
                </a:solidFill>
                <a:latin typeface="Calibri,Italic"/>
              </a:rPr>
              <a:t>of </a:t>
            </a:r>
            <a:r>
              <a:rPr lang="he-IL" sz="2700" b="0" u="none" strike="noStrike" baseline="0" dirty="0">
                <a:solidFill>
                  <a:srgbClr val="0000FF"/>
                </a:solidFill>
                <a:latin typeface="Arial" panose="020B0604020202020204" pitchFamily="34" charset="0"/>
              </a:rPr>
              <a:t>יהוה </a:t>
            </a:r>
            <a:r>
              <a:rPr lang="en-CA" sz="2700" b="0" u="none" strike="noStrike" baseline="0" dirty="0">
                <a:solidFill>
                  <a:srgbClr val="0000FF"/>
                </a:solidFill>
                <a:latin typeface="Arial" panose="020B0604020202020204" pitchFamily="34" charset="0"/>
              </a:rPr>
              <a:t> [</a:t>
            </a:r>
            <a:r>
              <a:rPr lang="en-AU" sz="2700" b="0" u="none" strike="noStrike" baseline="0" dirty="0">
                <a:solidFill>
                  <a:srgbClr val="0000FF"/>
                </a:solidFill>
                <a:latin typeface="Calibri" panose="020F0502020204030204" pitchFamily="34" charset="0"/>
              </a:rPr>
              <a:t>Yahuah] </a:t>
            </a:r>
            <a:r>
              <a:rPr lang="en-AU" sz="2700" b="0" u="none" strike="noStrike" baseline="0" dirty="0" smtClean="0">
                <a:solidFill>
                  <a:srgbClr val="0000FF"/>
                </a:solidFill>
                <a:latin typeface="Calibri" panose="020F0502020204030204" pitchFamily="34" charset="0"/>
              </a:rPr>
              <a:t/>
            </a:r>
            <a:br>
              <a:rPr lang="en-AU" sz="2700" b="0" u="none" strike="noStrike" baseline="0" dirty="0" smtClean="0">
                <a:solidFill>
                  <a:srgbClr val="0000FF"/>
                </a:solidFill>
                <a:latin typeface="Calibri" panose="020F0502020204030204" pitchFamily="34" charset="0"/>
              </a:rPr>
            </a:br>
            <a:r>
              <a:rPr lang="en-AU" sz="2700" b="0" u="none" strike="noStrike" baseline="0" dirty="0" smtClean="0">
                <a:solidFill>
                  <a:srgbClr val="0000FF"/>
                </a:solidFill>
                <a:latin typeface="Calibri" panose="020F0502020204030204" pitchFamily="34" charset="0"/>
              </a:rPr>
              <a:t>            </a:t>
            </a:r>
            <a:r>
              <a:rPr lang="en-AU" sz="2700" b="0" u="none" strike="noStrike" baseline="0" dirty="0" smtClean="0">
                <a:solidFill>
                  <a:srgbClr val="9A33FF"/>
                </a:solidFill>
                <a:latin typeface="Calibri,Italic"/>
              </a:rPr>
              <a:t>by </a:t>
            </a:r>
            <a:r>
              <a:rPr lang="en-AU" sz="2700" b="0" u="none" strike="noStrike" baseline="0" dirty="0">
                <a:solidFill>
                  <a:srgbClr val="9A33FF"/>
                </a:solidFill>
                <a:latin typeface="Calibri,Italic"/>
              </a:rPr>
              <a:t>the </a:t>
            </a:r>
            <a:r>
              <a:rPr lang="en-AU" sz="2700" b="0" u="none" strike="noStrike" baseline="0" dirty="0" smtClean="0">
                <a:solidFill>
                  <a:srgbClr val="9A33FF"/>
                </a:solidFill>
                <a:latin typeface="Calibri,Italic"/>
              </a:rPr>
              <a:t>hand </a:t>
            </a:r>
            <a:r>
              <a:rPr lang="en-AU" sz="2700" b="0" u="none" strike="noStrike" baseline="0" dirty="0">
                <a:solidFill>
                  <a:srgbClr val="9A33FF"/>
                </a:solidFill>
                <a:latin typeface="Calibri,Italic"/>
              </a:rPr>
              <a:t>of Mosheh.</a:t>
            </a:r>
          </a:p>
        </p:txBody>
      </p:sp>
      <p:pic>
        <p:nvPicPr>
          <p:cNvPr id="4" name="Picture 3">
            <a:extLst>
              <a:ext uri="{FF2B5EF4-FFF2-40B4-BE49-F238E27FC236}">
                <a16:creationId xmlns:a16="http://schemas.microsoft.com/office/drawing/2014/main" xmlns="" id="{3D1123C3-C38E-48D6-9A7C-40FA0EF0CC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9856" y="155184"/>
            <a:ext cx="2278166" cy="1709709"/>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12</a:t>
            </a:fld>
            <a:endParaRPr lang="en-AU" dirty="0"/>
          </a:p>
        </p:txBody>
      </p:sp>
    </p:spTree>
    <p:extLst>
      <p:ext uri="{BB962C8B-B14F-4D97-AF65-F5344CB8AC3E}">
        <p14:creationId xmlns:p14="http://schemas.microsoft.com/office/powerpoint/2010/main" val="275535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7" dur="500"/>
                                        <p:tgtEl>
                                          <p:spTgt spid="6">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30000"/>
                <a:lumOff val="70000"/>
              </a:schemeClr>
            </a:gs>
            <a:gs pos="44000">
              <a:schemeClr val="accent2">
                <a:lumMod val="31000"/>
                <a:lumOff val="69000"/>
              </a:schemeClr>
            </a:gs>
            <a:gs pos="94000">
              <a:srgbClr val="B6F7FE">
                <a:alpha val="41000"/>
              </a:srgb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500E896-A2F1-49A0-95DC-BC20F654A654}"/>
              </a:ext>
            </a:extLst>
          </p:cNvPr>
          <p:cNvSpPr txBox="1"/>
          <p:nvPr/>
        </p:nvSpPr>
        <p:spPr>
          <a:xfrm>
            <a:off x="293263" y="234867"/>
            <a:ext cx="11303634" cy="6063198"/>
          </a:xfrm>
          <a:prstGeom prst="rect">
            <a:avLst/>
          </a:prstGeom>
          <a:noFill/>
        </p:spPr>
        <p:txBody>
          <a:bodyPr wrap="square">
            <a:spAutoFit/>
            <a:scene3d>
              <a:camera prst="orthographicFront"/>
              <a:lightRig rig="threePt" dir="t"/>
            </a:scene3d>
            <a:sp3d extrusionH="57150">
              <a:bevelT w="38100" h="38100"/>
            </a:sp3d>
          </a:bodyPr>
          <a:lstStyle/>
          <a:p>
            <a:pPr algn="l"/>
            <a:r>
              <a:rPr lang="en-US" sz="2800" b="1" i="0" u="none" strike="noStrike" baseline="0" dirty="0">
                <a:solidFill>
                  <a:srgbClr val="006699"/>
                </a:solidFill>
                <a:latin typeface="Calibri,Bold"/>
              </a:rPr>
              <a:t>2 </a:t>
            </a:r>
            <a:r>
              <a:rPr lang="en-US" sz="2800" b="1" i="0" u="none" strike="noStrike" baseline="0" dirty="0" err="1">
                <a:solidFill>
                  <a:srgbClr val="006699"/>
                </a:solidFill>
                <a:latin typeface="Calibri,Bold"/>
              </a:rPr>
              <a:t>Chr</a:t>
            </a:r>
            <a:r>
              <a:rPr lang="en-US" sz="2800" b="1" i="0" u="none" strike="noStrike" baseline="0" dirty="0">
                <a:solidFill>
                  <a:srgbClr val="006699"/>
                </a:solidFill>
                <a:latin typeface="Calibri,Bold"/>
              </a:rPr>
              <a:t> 35:7 </a:t>
            </a:r>
            <a:r>
              <a:rPr lang="en-US" sz="2800" b="0" i="0" u="none" strike="noStrike" baseline="0" dirty="0">
                <a:solidFill>
                  <a:srgbClr val="E46D0A"/>
                </a:solidFill>
                <a:latin typeface="Calibri" panose="020F0502020204030204" pitchFamily="34" charset="0"/>
              </a:rPr>
              <a:t>And </a:t>
            </a:r>
            <a:r>
              <a:rPr lang="en-US" sz="2800" b="0" i="0" u="none" strike="noStrike" baseline="0" dirty="0" err="1">
                <a:solidFill>
                  <a:srgbClr val="E46D0A"/>
                </a:solidFill>
                <a:latin typeface="Calibri" panose="020F0502020204030204" pitchFamily="34" charset="0"/>
              </a:rPr>
              <a:t>Yoshiyahu</a:t>
            </a:r>
            <a:r>
              <a:rPr lang="en-US" sz="2800" b="0" i="0" u="none" strike="noStrike" baseline="0" dirty="0">
                <a:solidFill>
                  <a:srgbClr val="E46D0A"/>
                </a:solidFill>
                <a:latin typeface="Calibri" panose="020F0502020204030204" pitchFamily="34" charset="0"/>
              </a:rPr>
              <a:t> gave the lay people lambs and young </a:t>
            </a:r>
            <a:br>
              <a:rPr lang="en-US" sz="2800" b="0" i="0" u="none" strike="noStrike" baseline="0" dirty="0">
                <a:solidFill>
                  <a:srgbClr val="E46D0A"/>
                </a:solidFill>
                <a:latin typeface="Calibri" panose="020F0502020204030204" pitchFamily="34" charset="0"/>
              </a:rPr>
            </a:br>
            <a:r>
              <a:rPr lang="en-US" sz="2800" b="0" i="0" u="none" strike="noStrike" baseline="0" dirty="0">
                <a:solidFill>
                  <a:srgbClr val="E46D0A"/>
                </a:solidFill>
                <a:latin typeface="Calibri" panose="020F0502020204030204" pitchFamily="34" charset="0"/>
              </a:rPr>
              <a:t>	goats from the flock, </a:t>
            </a:r>
            <a:r>
              <a:rPr lang="en-US" sz="2800" b="1" u="sng" strike="noStrike" baseline="0" dirty="0">
                <a:ln>
                  <a:solidFill>
                    <a:srgbClr val="0000FF"/>
                  </a:solidFill>
                </a:ln>
                <a:solidFill>
                  <a:srgbClr val="9A33FF"/>
                </a:solidFill>
                <a:effectLst>
                  <a:glow rad="127000">
                    <a:srgbClr val="FFFF00"/>
                  </a:glow>
                </a:effectLst>
                <a:latin typeface="Arial Black" panose="020B0A04020102020204" pitchFamily="34" charset="0"/>
              </a:rPr>
              <a:t>all for Passover</a:t>
            </a:r>
            <a:r>
              <a:rPr lang="en-US" sz="2800" b="1" u="none" strike="noStrike" baseline="0" dirty="0">
                <a:ln>
                  <a:solidFill>
                    <a:srgbClr val="0000FF"/>
                  </a:solidFill>
                </a:ln>
                <a:solidFill>
                  <a:srgbClr val="9A33FF"/>
                </a:solidFill>
                <a:effectLst>
                  <a:glow rad="127000">
                    <a:srgbClr val="FFFF00"/>
                  </a:glow>
                </a:effectLst>
                <a:latin typeface="Arial Black" panose="020B0A04020102020204" pitchFamily="34" charset="0"/>
              </a:rPr>
              <a:t> </a:t>
            </a:r>
            <a:r>
              <a:rPr lang="en-US" sz="2000" b="0" i="1" u="none" strike="noStrike" baseline="0" dirty="0">
                <a:solidFill>
                  <a:srgbClr val="818181"/>
                </a:solidFill>
                <a:latin typeface="Calibri" panose="020F0502020204030204" pitchFamily="34" charset="0"/>
              </a:rPr>
              <a:t>offer</a:t>
            </a:r>
            <a:r>
              <a:rPr lang="en-US" sz="2000" b="0" i="1" u="none" strike="noStrike" baseline="0" dirty="0">
                <a:solidFill>
                  <a:schemeClr val="tx1">
                    <a:lumMod val="65000"/>
                    <a:lumOff val="35000"/>
                  </a:schemeClr>
                </a:solidFill>
                <a:latin typeface="Calibri" panose="020F0502020204030204" pitchFamily="34" charset="0"/>
              </a:rPr>
              <a:t>i</a:t>
            </a:r>
            <a:r>
              <a:rPr lang="en-US" sz="2000" b="0" i="1" u="none" strike="noStrike" baseline="0" dirty="0">
                <a:solidFill>
                  <a:srgbClr val="818181"/>
                </a:solidFill>
                <a:latin typeface="Calibri" panose="020F0502020204030204" pitchFamily="34" charset="0"/>
              </a:rPr>
              <a:t>ngs</a:t>
            </a:r>
            <a:r>
              <a:rPr lang="en-US" sz="2800" b="0" i="0" u="none" strike="noStrike" baseline="0" dirty="0">
                <a:solidFill>
                  <a:srgbClr val="818181"/>
                </a:solidFill>
                <a:latin typeface="Calibri" panose="020F0502020204030204" pitchFamily="34" charset="0"/>
              </a:rPr>
              <a:t> </a:t>
            </a:r>
            <a:r>
              <a:rPr lang="en-US" sz="2800" b="0" u="none" strike="noStrike" baseline="0" dirty="0">
                <a:solidFill>
                  <a:srgbClr val="9A33FF"/>
                </a:solidFill>
                <a:latin typeface="Calibri,Italic"/>
              </a:rPr>
              <a:t>for </a:t>
            </a:r>
            <a:br>
              <a:rPr lang="en-US" sz="2800" b="0" u="none" strike="noStrike" baseline="0" dirty="0">
                <a:solidFill>
                  <a:srgbClr val="9A33FF"/>
                </a:solidFill>
                <a:latin typeface="Calibri,Italic"/>
              </a:rPr>
            </a:br>
            <a:r>
              <a:rPr lang="en-US" sz="2800" b="0" u="none" strike="noStrike" baseline="0" dirty="0">
                <a:solidFill>
                  <a:srgbClr val="9A33FF"/>
                </a:solidFill>
                <a:latin typeface="Calibri,Italic"/>
              </a:rPr>
              <a:t>	everyone present,</a:t>
            </a:r>
            <a:r>
              <a:rPr lang="en-US" sz="2800" b="0" i="1" u="none" strike="noStrike" baseline="0" dirty="0">
                <a:solidFill>
                  <a:srgbClr val="9A33FF"/>
                </a:solidFill>
                <a:latin typeface="Calibri,Italic"/>
              </a:rPr>
              <a:t> </a:t>
            </a:r>
            <a:r>
              <a:rPr lang="en-US" sz="2800" b="0" i="0" u="none" strike="noStrike" baseline="0" dirty="0">
                <a:solidFill>
                  <a:srgbClr val="E46D0A"/>
                </a:solidFill>
                <a:latin typeface="Calibri" panose="020F0502020204030204" pitchFamily="34" charset="0"/>
              </a:rPr>
              <a:t>to the number of thirty thousand, </a:t>
            </a:r>
            <a:r>
              <a:rPr lang="en-US" sz="2800" b="0" i="0" u="none" strike="noStrike" baseline="0" dirty="0" smtClean="0">
                <a:solidFill>
                  <a:srgbClr val="E46D0A"/>
                </a:solidFill>
                <a:latin typeface="Calibri" panose="020F0502020204030204" pitchFamily="34" charset="0"/>
              </a:rPr>
              <a:t/>
            </a:r>
            <a:br>
              <a:rPr lang="en-US" sz="2800" b="0" i="0" u="none" strike="noStrike" baseline="0" dirty="0" smtClean="0">
                <a:solidFill>
                  <a:srgbClr val="E46D0A"/>
                </a:solidFill>
                <a:latin typeface="Calibri" panose="020F0502020204030204" pitchFamily="34" charset="0"/>
              </a:rPr>
            </a:br>
            <a:r>
              <a:rPr lang="en-US" sz="2800" b="0" i="0" u="none" strike="noStrike" baseline="0" dirty="0" smtClean="0">
                <a:solidFill>
                  <a:srgbClr val="E46D0A"/>
                </a:solidFill>
                <a:latin typeface="Calibri" panose="020F0502020204030204" pitchFamily="34" charset="0"/>
              </a:rPr>
              <a:t>           and three </a:t>
            </a:r>
            <a:r>
              <a:rPr lang="en-US" sz="2800" b="0" i="0" u="none" strike="noStrike" baseline="0" dirty="0">
                <a:solidFill>
                  <a:srgbClr val="E46D0A"/>
                </a:solidFill>
                <a:latin typeface="Calibri" panose="020F0502020204030204" pitchFamily="34" charset="0"/>
              </a:rPr>
              <a:t>thousand cattle </a:t>
            </a:r>
            <a:r>
              <a:rPr lang="en-US" sz="2800" b="0" i="0" u="none" strike="noStrike" baseline="0" dirty="0">
                <a:solidFill>
                  <a:srgbClr val="000000"/>
                </a:solidFill>
                <a:latin typeface="Calibri" panose="020F0502020204030204" pitchFamily="34" charset="0"/>
              </a:rPr>
              <a:t>[33,000] </a:t>
            </a:r>
            <a:r>
              <a:rPr lang="en-US" sz="2800" b="0" i="0" u="none" strike="noStrike" baseline="0" dirty="0">
                <a:solidFill>
                  <a:srgbClr val="E46D0A"/>
                </a:solidFill>
                <a:latin typeface="Calibri" panose="020F0502020204030204" pitchFamily="34" charset="0"/>
              </a:rPr>
              <a:t>– these were from</a:t>
            </a:r>
          </a:p>
          <a:p>
            <a:pPr algn="l"/>
            <a:r>
              <a:rPr lang="en-US" sz="2800" b="0" i="0" u="none" strike="noStrike" baseline="0" dirty="0">
                <a:solidFill>
                  <a:srgbClr val="E46D0A"/>
                </a:solidFill>
                <a:latin typeface="Calibri" panose="020F0502020204030204" pitchFamily="34" charset="0"/>
              </a:rPr>
              <a:t> 	the sovereign’s possessions.</a:t>
            </a:r>
            <a:br>
              <a:rPr lang="en-US" sz="2800" b="0" i="0" u="none" strike="noStrike" baseline="0" dirty="0">
                <a:solidFill>
                  <a:srgbClr val="E46D0A"/>
                </a:solidFill>
                <a:latin typeface="Calibri" panose="020F0502020204030204" pitchFamily="34" charset="0"/>
              </a:rPr>
            </a:br>
            <a:endParaRPr lang="en-US" sz="1200" b="0" i="0" u="none" strike="noStrike" baseline="0" dirty="0">
              <a:solidFill>
                <a:srgbClr val="E46D0A"/>
              </a:solidFill>
              <a:latin typeface="Calibri" panose="020F0502020204030204" pitchFamily="34" charset="0"/>
            </a:endParaRPr>
          </a:p>
          <a:p>
            <a:pPr algn="l"/>
            <a:r>
              <a:rPr lang="en-US" sz="2800" b="0" i="0" u="none" strike="noStrike" baseline="0" dirty="0">
                <a:solidFill>
                  <a:srgbClr val="000000"/>
                </a:solidFill>
                <a:latin typeface="Calibri" panose="020F0502020204030204" pitchFamily="34" charset="0"/>
              </a:rPr>
              <a:t>The above verse is emphasized</a:t>
            </a:r>
            <a:r>
              <a:rPr lang="en-US" sz="2800" b="0" i="0" u="none" strike="noStrike" dirty="0">
                <a:solidFill>
                  <a:srgbClr val="000000"/>
                </a:solidFill>
                <a:latin typeface="Calibri" panose="020F0502020204030204" pitchFamily="34" charset="0"/>
              </a:rPr>
              <a:t> </a:t>
            </a:r>
            <a:r>
              <a:rPr lang="en-US" sz="2800" b="0" i="0" u="none" strike="noStrike" baseline="0" dirty="0">
                <a:solidFill>
                  <a:srgbClr val="000000"/>
                </a:solidFill>
                <a:latin typeface="Calibri" panose="020F0502020204030204" pitchFamily="34" charset="0"/>
              </a:rPr>
              <a:t>because the </a:t>
            </a:r>
            <a:r>
              <a:rPr lang="en-US" sz="2800" b="1" i="0" u="sng" strike="noStrike" baseline="0" dirty="0">
                <a:solidFill>
                  <a:srgbClr val="FF0000"/>
                </a:solidFill>
                <a:latin typeface="Calibri" panose="020F0502020204030204" pitchFamily="34" charset="0"/>
              </a:rPr>
              <a:t>timeframe</a:t>
            </a:r>
            <a:r>
              <a:rPr lang="en-US" sz="2800" b="0" i="0" u="none" strike="noStrike" baseline="0" dirty="0">
                <a:solidFill>
                  <a:srgbClr val="000000"/>
                </a:solidFill>
                <a:latin typeface="Calibri" panose="020F0502020204030204" pitchFamily="34" charset="0"/>
              </a:rPr>
              <a:t> of the sacrifices for the Passover </a:t>
            </a:r>
            <a:r>
              <a:rPr lang="en-US" sz="2800" dirty="0">
                <a:solidFill>
                  <a:srgbClr val="000000"/>
                </a:solidFill>
                <a:latin typeface="Calibri" panose="020F0502020204030204" pitchFamily="34" charset="0"/>
              </a:rPr>
              <a:t>will certainly</a:t>
            </a:r>
            <a:r>
              <a:rPr lang="en-US" sz="2800" b="0" i="0" u="none" strike="noStrike" baseline="0" dirty="0">
                <a:solidFill>
                  <a:srgbClr val="000000"/>
                </a:solidFill>
                <a:latin typeface="Calibri" panose="020F0502020204030204" pitchFamily="34" charset="0"/>
              </a:rPr>
              <a:t> come into question. Will they be sacrifices for </a:t>
            </a:r>
            <a:r>
              <a:rPr lang="en-US" sz="2800" b="1" i="0" u="sng" strike="noStrike" baseline="0" dirty="0">
                <a:solidFill>
                  <a:srgbClr val="000000"/>
                </a:solidFill>
                <a:latin typeface="Calibri" panose="020F0502020204030204" pitchFamily="34" charset="0"/>
              </a:rPr>
              <a:t>ONLY</a:t>
            </a:r>
            <a:r>
              <a:rPr lang="en-US" sz="2800" b="0" i="0" u="none" strike="noStrike" baseline="0" dirty="0">
                <a:solidFill>
                  <a:srgbClr val="000000"/>
                </a:solidFill>
                <a:latin typeface="Calibri" panose="020F0502020204030204" pitchFamily="34" charset="0"/>
              </a:rPr>
              <a:t> the </a:t>
            </a:r>
            <a:r>
              <a:rPr lang="en-US" sz="2800" b="0" i="1" u="none" strike="noStrike" baseline="0" dirty="0">
                <a:solidFill>
                  <a:srgbClr val="9A33FF"/>
                </a:solidFill>
                <a:latin typeface="Calibri,Italic"/>
              </a:rPr>
              <a:t>Passover?  </a:t>
            </a:r>
            <a:r>
              <a:rPr lang="en-US" sz="2800" b="0" i="0" u="none" strike="noStrike" baseline="0" dirty="0">
                <a:solidFill>
                  <a:srgbClr val="000000"/>
                </a:solidFill>
                <a:latin typeface="Calibri" panose="020F0502020204030204" pitchFamily="34" charset="0"/>
              </a:rPr>
              <a:t>Or will some of the sacrifices actually be slated for the feast of Unleavened Bread</a:t>
            </a:r>
            <a:r>
              <a:rPr lang="en-US" sz="2800" b="0" i="0" u="none" strike="noStrike" baseline="0" dirty="0" smtClean="0">
                <a:solidFill>
                  <a:srgbClr val="000000"/>
                </a:solidFill>
                <a:latin typeface="Calibri" panose="020F0502020204030204" pitchFamily="34" charset="0"/>
              </a:rPr>
              <a:t>?  (</a:t>
            </a:r>
            <a:r>
              <a:rPr lang="en-US" sz="2800" b="0" i="0" u="none" strike="noStrike" baseline="0" dirty="0">
                <a:solidFill>
                  <a:srgbClr val="000000"/>
                </a:solidFill>
                <a:latin typeface="Calibri" panose="020F0502020204030204" pitchFamily="34" charset="0"/>
              </a:rPr>
              <a:t>Note the word </a:t>
            </a:r>
            <a:r>
              <a:rPr lang="en-US" sz="2000" b="0" i="1" u="none" strike="noStrike" baseline="0" dirty="0">
                <a:solidFill>
                  <a:schemeClr val="tx1">
                    <a:lumMod val="65000"/>
                    <a:lumOff val="35000"/>
                  </a:schemeClr>
                </a:solidFill>
                <a:latin typeface="Calibri" panose="020F0502020204030204" pitchFamily="34" charset="0"/>
              </a:rPr>
              <a:t>“offerings” </a:t>
            </a:r>
            <a:r>
              <a:rPr lang="en-US" sz="2800" b="0" i="0" u="none" strike="noStrike" baseline="0" dirty="0">
                <a:solidFill>
                  <a:srgbClr val="000000"/>
                </a:solidFill>
                <a:latin typeface="Calibri" panose="020F0502020204030204" pitchFamily="34" charset="0"/>
              </a:rPr>
              <a:t>is a supplied word.)</a:t>
            </a:r>
            <a:br>
              <a:rPr lang="en-US" sz="2800" b="0" i="0" u="none" strike="noStrike" baseline="0" dirty="0">
                <a:solidFill>
                  <a:srgbClr val="000000"/>
                </a:solidFill>
                <a:latin typeface="Calibri" panose="020F0502020204030204" pitchFamily="34" charset="0"/>
              </a:rPr>
            </a:br>
            <a:endParaRPr lang="en-US" sz="1200" b="0" i="0" u="none" strike="noStrike" baseline="0" dirty="0">
              <a:solidFill>
                <a:srgbClr val="000000"/>
              </a:solidFill>
              <a:latin typeface="Calibri" panose="020F0502020204030204" pitchFamily="34" charset="0"/>
            </a:endParaRPr>
          </a:p>
          <a:p>
            <a:pPr algn="l"/>
            <a:r>
              <a:rPr lang="en-US" sz="2800" b="1" i="0" u="none" strike="noStrike" baseline="0" dirty="0">
                <a:solidFill>
                  <a:srgbClr val="006699"/>
                </a:solidFill>
                <a:latin typeface="Calibri,Bold"/>
              </a:rPr>
              <a:t>2 </a:t>
            </a:r>
            <a:r>
              <a:rPr lang="en-US" sz="2800" b="1" i="0" u="none" strike="noStrike" baseline="0" dirty="0" err="1">
                <a:solidFill>
                  <a:srgbClr val="006699"/>
                </a:solidFill>
                <a:latin typeface="Calibri,Bold"/>
              </a:rPr>
              <a:t>Chr</a:t>
            </a:r>
            <a:r>
              <a:rPr lang="en-US" sz="2800" b="1" i="0" u="none" strike="noStrike" baseline="0" dirty="0">
                <a:solidFill>
                  <a:srgbClr val="006699"/>
                </a:solidFill>
                <a:latin typeface="Calibri,Bold"/>
              </a:rPr>
              <a:t> 35:8 </a:t>
            </a:r>
            <a:r>
              <a:rPr lang="en-US" sz="2800" b="0" i="0" u="none" strike="noStrike" baseline="0" dirty="0">
                <a:solidFill>
                  <a:srgbClr val="E46D0A"/>
                </a:solidFill>
                <a:latin typeface="Calibri" panose="020F0502020204030204" pitchFamily="34" charset="0"/>
              </a:rPr>
              <a:t>And his leaders contributed a voluntary offering to the people, to the priests, and to the Levites. </a:t>
            </a:r>
            <a:r>
              <a:rPr lang="en-US" sz="2800" b="0" i="0" u="none" strike="noStrike" baseline="0" dirty="0" err="1">
                <a:solidFill>
                  <a:srgbClr val="E46D0A"/>
                </a:solidFill>
                <a:latin typeface="Calibri" panose="020F0502020204030204" pitchFamily="34" charset="0"/>
              </a:rPr>
              <a:t>Hil</a:t>
            </a:r>
            <a:r>
              <a:rPr lang="en-US" sz="2800" dirty="0" err="1">
                <a:solidFill>
                  <a:srgbClr val="E46D0A"/>
                </a:solidFill>
                <a:latin typeface="Calibri" panose="020F0502020204030204" pitchFamily="34" charset="0"/>
              </a:rPr>
              <a:t>q</a:t>
            </a:r>
            <a:r>
              <a:rPr lang="en-US" sz="2800" b="0" i="0" u="none" strike="noStrike" baseline="0" dirty="0" err="1">
                <a:solidFill>
                  <a:srgbClr val="E46D0A"/>
                </a:solidFill>
                <a:latin typeface="Calibri" panose="020F0502020204030204" pitchFamily="34" charset="0"/>
              </a:rPr>
              <a:t>iyah</a:t>
            </a:r>
            <a:r>
              <a:rPr lang="en-US" sz="2800" b="0" i="0" u="none" strike="noStrike" baseline="0" dirty="0">
                <a:solidFill>
                  <a:srgbClr val="E46D0A"/>
                </a:solidFill>
                <a:latin typeface="Calibri" panose="020F0502020204030204" pitchFamily="34" charset="0"/>
              </a:rPr>
              <a:t>, and </a:t>
            </a:r>
            <a:r>
              <a:rPr lang="en-US" sz="2800" b="0" i="0" u="none" strike="noStrike" baseline="0" dirty="0" err="1">
                <a:solidFill>
                  <a:srgbClr val="E46D0A"/>
                </a:solidFill>
                <a:latin typeface="Calibri" panose="020F0502020204030204" pitchFamily="34" charset="0"/>
              </a:rPr>
              <a:t>Zekaryahu</a:t>
            </a:r>
            <a:r>
              <a:rPr lang="en-US" sz="2800" b="0" i="0" u="none" strike="noStrike" baseline="0" dirty="0">
                <a:solidFill>
                  <a:srgbClr val="E46D0A"/>
                </a:solidFill>
                <a:latin typeface="Calibri" panose="020F0502020204030204" pitchFamily="34" charset="0"/>
              </a:rPr>
              <a:t>, and </a:t>
            </a:r>
            <a:r>
              <a:rPr lang="en-US" sz="2800" b="0" i="0" u="none" strike="noStrike" baseline="0" dirty="0" err="1">
                <a:solidFill>
                  <a:srgbClr val="E46D0A"/>
                </a:solidFill>
                <a:latin typeface="Calibri" panose="020F0502020204030204" pitchFamily="34" charset="0"/>
              </a:rPr>
              <a:t>Yehi’ĕl</a:t>
            </a:r>
            <a:r>
              <a:rPr lang="en-US" sz="2800" b="0" i="0" u="none" strike="noStrike" baseline="0" dirty="0">
                <a:solidFill>
                  <a:srgbClr val="E46D0A"/>
                </a:solidFill>
                <a:latin typeface="Calibri" panose="020F0502020204030204" pitchFamily="34" charset="0"/>
              </a:rPr>
              <a:t>, leaders of the house of Elohim, </a:t>
            </a:r>
            <a:r>
              <a:rPr lang="en-US" sz="2800" b="0" u="none" strike="noStrike" baseline="0" dirty="0">
                <a:solidFill>
                  <a:srgbClr val="9A33FF"/>
                </a:solidFill>
                <a:latin typeface="Calibri,Italic"/>
              </a:rPr>
              <a:t>gave to the priests for the Passover </a:t>
            </a:r>
            <a:r>
              <a:rPr lang="en-US" sz="2000" b="0" i="1" u="none" strike="noStrike" baseline="0" dirty="0">
                <a:solidFill>
                  <a:schemeClr val="tx1">
                    <a:lumMod val="65000"/>
                    <a:lumOff val="35000"/>
                  </a:schemeClr>
                </a:solidFill>
                <a:latin typeface="Calibri" panose="020F0502020204030204" pitchFamily="34" charset="0"/>
              </a:rPr>
              <a:t>offerings</a:t>
            </a:r>
            <a:r>
              <a:rPr lang="en-US" sz="2800" b="0" i="0" u="none" strike="noStrike" baseline="0" dirty="0">
                <a:solidFill>
                  <a:srgbClr val="818181"/>
                </a:solidFill>
                <a:latin typeface="Calibri" panose="020F0502020204030204" pitchFamily="34" charset="0"/>
              </a:rPr>
              <a:t> </a:t>
            </a:r>
            <a:r>
              <a:rPr lang="en-US" sz="2800" b="0" i="0" u="none" strike="noStrike" baseline="0" dirty="0">
                <a:solidFill>
                  <a:srgbClr val="E46D0A"/>
                </a:solidFill>
                <a:latin typeface="Calibri" panose="020F0502020204030204" pitchFamily="34" charset="0"/>
              </a:rPr>
              <a:t>two thousand six hundred, and three hundred </a:t>
            </a:r>
            <a:r>
              <a:rPr lang="en-AU" sz="2800" b="0" i="0" u="none" strike="noStrike" baseline="0" dirty="0">
                <a:solidFill>
                  <a:srgbClr val="E46D0A"/>
                </a:solidFill>
                <a:latin typeface="Calibri" panose="020F0502020204030204" pitchFamily="34" charset="0"/>
              </a:rPr>
              <a:t>cattle </a:t>
            </a:r>
            <a:r>
              <a:rPr lang="en-AU" sz="2800" b="0" i="0" u="none" strike="noStrike" baseline="0" dirty="0">
                <a:solidFill>
                  <a:srgbClr val="000000"/>
                </a:solidFill>
                <a:latin typeface="Calibri" panose="020F0502020204030204" pitchFamily="34" charset="0"/>
              </a:rPr>
              <a:t>[2900]</a:t>
            </a:r>
            <a:r>
              <a:rPr lang="en-AU" sz="2800" dirty="0">
                <a:solidFill>
                  <a:srgbClr val="0D0D0D"/>
                </a:solidFill>
                <a:latin typeface="Calibri" panose="020F0502020204030204" pitchFamily="34" charset="0"/>
              </a:rPr>
              <a:t>.</a:t>
            </a:r>
            <a:endParaRPr lang="en-AU" sz="2800" b="0" i="0" u="none" strike="noStrike" baseline="0" dirty="0">
              <a:solidFill>
                <a:srgbClr val="0D0D0D"/>
              </a:solidFill>
              <a:latin typeface="Calibri" panose="020F0502020204030204" pitchFamily="34" charset="0"/>
            </a:endParaRPr>
          </a:p>
        </p:txBody>
      </p:sp>
      <p:pic>
        <p:nvPicPr>
          <p:cNvPr id="4" name="Picture 3">
            <a:extLst>
              <a:ext uri="{FF2B5EF4-FFF2-40B4-BE49-F238E27FC236}">
                <a16:creationId xmlns:a16="http://schemas.microsoft.com/office/drawing/2014/main" xmlns="" id="{3D1123C3-C38E-48D6-9A7C-40FA0EF0CC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8523" y="738320"/>
            <a:ext cx="2075875" cy="1557894"/>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13</a:t>
            </a:fld>
            <a:endParaRPr lang="en-AU" dirty="0"/>
          </a:p>
        </p:txBody>
      </p:sp>
    </p:spTree>
    <p:extLst>
      <p:ext uri="{BB962C8B-B14F-4D97-AF65-F5344CB8AC3E}">
        <p14:creationId xmlns:p14="http://schemas.microsoft.com/office/powerpoint/2010/main" val="24743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0000">
              <a:schemeClr val="accent1">
                <a:lumMod val="30000"/>
                <a:lumOff val="70000"/>
              </a:schemeClr>
            </a:gs>
            <a:gs pos="55000">
              <a:srgbClr val="FF0000"/>
            </a:gs>
            <a:gs pos="81000">
              <a:srgbClr val="B6F7FE">
                <a:alpha val="41000"/>
              </a:srgb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500E896-A2F1-49A0-95DC-BC20F654A654}"/>
              </a:ext>
            </a:extLst>
          </p:cNvPr>
          <p:cNvSpPr txBox="1"/>
          <p:nvPr/>
        </p:nvSpPr>
        <p:spPr>
          <a:xfrm>
            <a:off x="177552" y="955506"/>
            <a:ext cx="11860469" cy="4832092"/>
          </a:xfrm>
          <a:prstGeom prst="rect">
            <a:avLst/>
          </a:prstGeom>
          <a:noFill/>
        </p:spPr>
        <p:txBody>
          <a:bodyPr wrap="square">
            <a:spAutoFit/>
            <a:scene3d>
              <a:camera prst="orthographicFront"/>
              <a:lightRig rig="threePt" dir="t"/>
            </a:scene3d>
            <a:sp3d extrusionH="57150">
              <a:bevelT w="38100" h="38100"/>
            </a:sp3d>
          </a:bodyPr>
          <a:lstStyle/>
          <a:p>
            <a:r>
              <a:rPr lang="en-US" sz="2800" b="1" dirty="0">
                <a:solidFill>
                  <a:srgbClr val="006699"/>
                </a:solidFill>
                <a:latin typeface="Calibri,Bold"/>
              </a:rPr>
              <a:t>2 </a:t>
            </a:r>
            <a:r>
              <a:rPr lang="en-US" sz="2800" b="1" dirty="0" err="1">
                <a:solidFill>
                  <a:srgbClr val="006699"/>
                </a:solidFill>
                <a:latin typeface="Calibri,Bold"/>
              </a:rPr>
              <a:t>Chr</a:t>
            </a:r>
            <a:r>
              <a:rPr lang="en-US" sz="2800" b="1" dirty="0">
                <a:solidFill>
                  <a:srgbClr val="006699"/>
                </a:solidFill>
                <a:latin typeface="Calibri,Bold"/>
              </a:rPr>
              <a:t> 35:7 </a:t>
            </a:r>
            <a:r>
              <a:rPr lang="en-US" sz="2800" dirty="0">
                <a:solidFill>
                  <a:srgbClr val="E46D0A"/>
                </a:solidFill>
                <a:latin typeface="Calibri" panose="020F0502020204030204" pitchFamily="34" charset="0"/>
              </a:rPr>
              <a:t>And </a:t>
            </a:r>
            <a:r>
              <a:rPr lang="en-US" sz="2800" dirty="0" err="1">
                <a:solidFill>
                  <a:srgbClr val="E46D0A"/>
                </a:solidFill>
                <a:latin typeface="Calibri" panose="020F0502020204030204" pitchFamily="34" charset="0"/>
              </a:rPr>
              <a:t>Yoshiyahu</a:t>
            </a:r>
            <a:r>
              <a:rPr lang="en-US" sz="2800" dirty="0">
                <a:solidFill>
                  <a:srgbClr val="E46D0A"/>
                </a:solidFill>
                <a:latin typeface="Calibri" panose="020F0502020204030204" pitchFamily="34" charset="0"/>
              </a:rPr>
              <a:t> gave the lay people lambs and young </a:t>
            </a:r>
            <a:br>
              <a:rPr lang="en-US" sz="2800" dirty="0">
                <a:solidFill>
                  <a:srgbClr val="E46D0A"/>
                </a:solidFill>
                <a:latin typeface="Calibri" panose="020F0502020204030204" pitchFamily="34" charset="0"/>
              </a:rPr>
            </a:br>
            <a:r>
              <a:rPr lang="en-US" sz="2800" dirty="0">
                <a:solidFill>
                  <a:srgbClr val="E46D0A"/>
                </a:solidFill>
                <a:latin typeface="Calibri" panose="020F0502020204030204" pitchFamily="34" charset="0"/>
              </a:rPr>
              <a:t>	goats from the flock, </a:t>
            </a:r>
            <a:r>
              <a:rPr lang="en-US" sz="4000" b="1" u="sng" dirty="0">
                <a:ln>
                  <a:solidFill>
                    <a:srgbClr val="0000FF"/>
                  </a:solidFill>
                </a:ln>
                <a:solidFill>
                  <a:srgbClr val="9A33FF"/>
                </a:solidFill>
                <a:effectLst>
                  <a:glow rad="127000">
                    <a:srgbClr val="FFFF00"/>
                  </a:glow>
                </a:effectLst>
                <a:latin typeface="Arial Black" panose="020B0A04020102020204" pitchFamily="34" charset="0"/>
              </a:rPr>
              <a:t>all for Passover</a:t>
            </a:r>
            <a:r>
              <a:rPr lang="en-US" sz="4000" b="1" dirty="0">
                <a:ln>
                  <a:solidFill>
                    <a:srgbClr val="0000FF"/>
                  </a:solidFill>
                </a:ln>
                <a:solidFill>
                  <a:srgbClr val="9A33FF"/>
                </a:solidFill>
                <a:effectLst>
                  <a:glow rad="127000">
                    <a:srgbClr val="FFFF00"/>
                  </a:glow>
                </a:effectLst>
                <a:latin typeface="Arial Black" panose="020B0A04020102020204" pitchFamily="34" charset="0"/>
              </a:rPr>
              <a:t> …</a:t>
            </a:r>
          </a:p>
          <a:p>
            <a:endParaRPr lang="en-US" sz="4000" b="0" i="0" strike="noStrike" baseline="0" dirty="0">
              <a:solidFill>
                <a:srgbClr val="000000"/>
              </a:solidFill>
              <a:latin typeface="Calibri" panose="020F0502020204030204" pitchFamily="34" charset="0"/>
            </a:endParaRPr>
          </a:p>
          <a:p>
            <a:pPr algn="l"/>
            <a:r>
              <a:rPr lang="en-US" sz="2800" u="sng" dirty="0">
                <a:solidFill>
                  <a:srgbClr val="000000"/>
                </a:solidFill>
                <a:latin typeface="Calibri" panose="020F0502020204030204" pitchFamily="34" charset="0"/>
              </a:rPr>
              <a:t>All sacrifices tallied</a:t>
            </a:r>
            <a:r>
              <a:rPr lang="en-US" sz="2800" dirty="0">
                <a:solidFill>
                  <a:srgbClr val="000000"/>
                </a:solidFill>
                <a:latin typeface="Calibri" panose="020F0502020204030204" pitchFamily="34" charset="0"/>
              </a:rPr>
              <a:t>,</a:t>
            </a:r>
            <a:r>
              <a:rPr lang="en-US" sz="2800" b="0" i="0" u="none" strike="noStrike" baseline="0" dirty="0">
                <a:solidFill>
                  <a:srgbClr val="000000"/>
                </a:solidFill>
                <a:latin typeface="Calibri" panose="020F0502020204030204" pitchFamily="34" charset="0"/>
              </a:rPr>
              <a:t> we will clearly see a multitude of sacrificial animals – </a:t>
            </a:r>
            <a:br>
              <a:rPr lang="en-US" sz="2800" b="0" i="0" u="none" strike="noStrike" baseline="0" dirty="0">
                <a:solidFill>
                  <a:srgbClr val="000000"/>
                </a:solidFill>
                <a:latin typeface="Calibri" panose="020F0502020204030204" pitchFamily="34" charset="0"/>
              </a:rPr>
            </a:br>
            <a:r>
              <a:rPr lang="en-US" sz="2800" b="0" i="0" u="none" strike="noStrike" baseline="0" dirty="0">
                <a:solidFill>
                  <a:srgbClr val="000000"/>
                </a:solidFill>
                <a:latin typeface="Calibri" panose="020F0502020204030204" pitchFamily="34" charset="0"/>
              </a:rPr>
              <a:t>        </a:t>
            </a:r>
            <a:r>
              <a:rPr lang="en-US" sz="6000" b="1" i="0" u="sng" strike="noStrike" baseline="0" dirty="0">
                <a:solidFill>
                  <a:srgbClr val="000000"/>
                </a:solidFill>
                <a:effectLst>
                  <a:glow rad="228600">
                    <a:schemeClr val="accent2">
                      <a:satMod val="175000"/>
                      <a:alpha val="40000"/>
                    </a:schemeClr>
                  </a:glow>
                </a:effectLst>
                <a:latin typeface="Calibri" panose="020F0502020204030204" pitchFamily="34" charset="0"/>
              </a:rPr>
              <a:t>41</a:t>
            </a:r>
            <a:r>
              <a:rPr lang="en-US" sz="6000" b="1" i="0" strike="noStrike" baseline="0" dirty="0">
                <a:solidFill>
                  <a:srgbClr val="000000"/>
                </a:solidFill>
                <a:effectLst>
                  <a:glow rad="228600">
                    <a:schemeClr val="accent2">
                      <a:satMod val="175000"/>
                      <a:alpha val="40000"/>
                    </a:schemeClr>
                  </a:glow>
                </a:effectLst>
                <a:latin typeface="Calibri" panose="020F0502020204030204" pitchFamily="34" charset="0"/>
              </a:rPr>
              <a:t>,</a:t>
            </a:r>
            <a:r>
              <a:rPr lang="en-US" sz="6000" b="1" i="0" u="sng" strike="noStrike" baseline="0" dirty="0">
                <a:solidFill>
                  <a:srgbClr val="000000"/>
                </a:solidFill>
                <a:effectLst>
                  <a:glow rad="228600">
                    <a:schemeClr val="accent2">
                      <a:satMod val="175000"/>
                      <a:alpha val="40000"/>
                    </a:schemeClr>
                  </a:glow>
                </a:effectLst>
                <a:latin typeface="Calibri" panose="020F0502020204030204" pitchFamily="34" charset="0"/>
              </a:rPr>
              <a:t>400</a:t>
            </a:r>
            <a:r>
              <a:rPr lang="en-US" sz="6000" b="1" i="0" strike="noStrike" baseline="0" dirty="0">
                <a:solidFill>
                  <a:srgbClr val="000000"/>
                </a:solidFill>
                <a:effectLst>
                  <a:glow rad="228600">
                    <a:schemeClr val="accent2">
                      <a:satMod val="175000"/>
                      <a:alpha val="40000"/>
                    </a:schemeClr>
                  </a:glow>
                </a:effectLst>
                <a:latin typeface="Calibri" panose="020F0502020204030204" pitchFamily="34" charset="0"/>
              </a:rPr>
              <a:t> -</a:t>
            </a:r>
            <a:r>
              <a:rPr lang="en-US" sz="2800" b="0" i="0" strike="noStrike" baseline="0" dirty="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 </a:t>
            </a:r>
            <a:r>
              <a:rPr lang="en-US" sz="2800" b="0" i="0" u="none" strike="noStrike" baseline="0" dirty="0">
                <a:solidFill>
                  <a:srgbClr val="000000"/>
                </a:solidFill>
                <a:latin typeface="Calibri" panose="020F0502020204030204" pitchFamily="34" charset="0"/>
              </a:rPr>
              <a:t>designated </a:t>
            </a:r>
            <a:r>
              <a:rPr lang="en-US" sz="2800" b="1" i="0" u="sng" strike="noStrike" baseline="0" dirty="0">
                <a:solidFill>
                  <a:srgbClr val="000000"/>
                </a:solidFill>
                <a:latin typeface="Calibri" panose="020F0502020204030204" pitchFamily="34" charset="0"/>
              </a:rPr>
              <a:t>s</a:t>
            </a:r>
            <a:r>
              <a:rPr lang="en-US" sz="2800" b="1" i="0" strike="noStrike" baseline="0" dirty="0">
                <a:solidFill>
                  <a:srgbClr val="000000"/>
                </a:solidFill>
                <a:latin typeface="Calibri" panose="020F0502020204030204" pitchFamily="34" charset="0"/>
              </a:rPr>
              <a:t>p</a:t>
            </a:r>
            <a:r>
              <a:rPr lang="en-US" sz="2800" b="1" i="0" u="sng" strike="noStrike" baseline="0" dirty="0">
                <a:solidFill>
                  <a:srgbClr val="000000"/>
                </a:solidFill>
                <a:latin typeface="Calibri" panose="020F0502020204030204" pitchFamily="34" charset="0"/>
              </a:rPr>
              <a:t>ecificall</a:t>
            </a:r>
            <a:r>
              <a:rPr lang="en-US" sz="2800" b="1" i="0" strike="noStrike" baseline="0" dirty="0">
                <a:solidFill>
                  <a:srgbClr val="000000"/>
                </a:solidFill>
                <a:latin typeface="Calibri" panose="020F0502020204030204" pitchFamily="34" charset="0"/>
              </a:rPr>
              <a:t>y</a:t>
            </a:r>
            <a:r>
              <a:rPr lang="en-US" sz="2800" b="0" i="0" u="none" strike="noStrike" baseline="0" dirty="0">
                <a:solidFill>
                  <a:srgbClr val="000000"/>
                </a:solidFill>
                <a:latin typeface="Calibri" panose="020F0502020204030204" pitchFamily="34" charset="0"/>
              </a:rPr>
              <a:t> for </a:t>
            </a:r>
            <a:r>
              <a:rPr lang="en-US" sz="2800" b="1" i="1" u="none" strike="noStrike" baseline="0" dirty="0">
                <a:solidFill>
                  <a:srgbClr val="9A33FF"/>
                </a:solidFill>
                <a:effectLst>
                  <a:glow rad="76200">
                    <a:srgbClr val="00FF99"/>
                  </a:glow>
                </a:effectLst>
                <a:latin typeface="Calibri,Italic"/>
              </a:rPr>
              <a:t>Passover </a:t>
            </a:r>
            <a:r>
              <a:rPr lang="en-US" sz="2800" b="1" i="1" u="sng" strike="noStrike" baseline="0" dirty="0" smtClean="0">
                <a:solidFill>
                  <a:srgbClr val="9A33FF"/>
                </a:solidFill>
                <a:effectLst>
                  <a:glow rad="76200">
                    <a:srgbClr val="00FF99"/>
                  </a:glow>
                </a:effectLst>
                <a:latin typeface="Arial Black" panose="020B0A04020102020204" pitchFamily="34" charset="0"/>
              </a:rPr>
              <a:t>ONLY</a:t>
            </a:r>
            <a:r>
              <a:rPr lang="en-US" sz="2800" b="1" i="1" strike="noStrike" baseline="0" dirty="0" smtClean="0">
                <a:solidFill>
                  <a:srgbClr val="9A33FF"/>
                </a:solidFill>
                <a:effectLst>
                  <a:glow rad="76200">
                    <a:srgbClr val="00FF99"/>
                  </a:glow>
                </a:effectLst>
                <a:latin typeface="Arial Black" panose="020B0A04020102020204" pitchFamily="34" charset="0"/>
              </a:rPr>
              <a:t> </a:t>
            </a:r>
            <a:r>
              <a:rPr lang="en-US" sz="2800" b="0" i="0" u="none" strike="noStrike" baseline="0" dirty="0">
                <a:solidFill>
                  <a:srgbClr val="000000"/>
                </a:solidFill>
                <a:latin typeface="Calibri" panose="020F0502020204030204" pitchFamily="34" charset="0"/>
              </a:rPr>
              <a:t>offerings.</a:t>
            </a:r>
          </a:p>
          <a:p>
            <a:pPr algn="l"/>
            <a:endParaRPr lang="en-US" sz="2800" b="0" i="0" u="none" strike="noStrike" baseline="0" dirty="0">
              <a:solidFill>
                <a:srgbClr val="000000"/>
              </a:solidFill>
              <a:latin typeface="Calibri" panose="020F0502020204030204" pitchFamily="34" charset="0"/>
            </a:endParaRPr>
          </a:p>
          <a:p>
            <a:pPr algn="l"/>
            <a:endParaRPr lang="en-US" sz="2800" dirty="0">
              <a:solidFill>
                <a:srgbClr val="000000"/>
              </a:solidFill>
              <a:latin typeface="Calibri" panose="020F0502020204030204" pitchFamily="34" charset="0"/>
            </a:endParaRPr>
          </a:p>
          <a:p>
            <a:pPr algn="l"/>
            <a:r>
              <a:rPr lang="en-US" sz="2800" b="0" i="0" u="none" strike="noStrike" baseline="0" dirty="0">
                <a:solidFill>
                  <a:srgbClr val="000000"/>
                </a:solidFill>
                <a:latin typeface="Calibri" panose="020F0502020204030204" pitchFamily="34" charset="0"/>
              </a:rPr>
              <a:t>Why is this being stressed?  Because we are going to search for the </a:t>
            </a:r>
            <a:r>
              <a:rPr lang="en-US" sz="2800" b="1" i="0" u="sng" strike="noStrike" baseline="0" dirty="0">
                <a:solidFill>
                  <a:schemeClr val="accent2">
                    <a:lumMod val="75000"/>
                  </a:schemeClr>
                </a:solidFill>
                <a:latin typeface="Calibri" panose="020F0502020204030204" pitchFamily="34" charset="0"/>
              </a:rPr>
              <a:t>timeframe</a:t>
            </a:r>
            <a:r>
              <a:rPr lang="en-US" sz="2800" b="0" i="0" u="none" strike="noStrike" baseline="0" dirty="0">
                <a:solidFill>
                  <a:srgbClr val="000000"/>
                </a:solidFill>
                <a:latin typeface="Calibri" panose="020F0502020204030204" pitchFamily="34" charset="0"/>
              </a:rPr>
              <a:t> </a:t>
            </a:r>
            <a:br>
              <a:rPr lang="en-US" sz="2800" b="0" i="0" u="none" strike="noStrike" baseline="0" dirty="0">
                <a:solidFill>
                  <a:srgbClr val="000000"/>
                </a:solidFill>
                <a:latin typeface="Calibri" panose="020F0502020204030204" pitchFamily="34" charset="0"/>
              </a:rPr>
            </a:br>
            <a:r>
              <a:rPr lang="en-US" sz="2800" b="0" i="0" u="none" strike="noStrike" baseline="0" dirty="0">
                <a:solidFill>
                  <a:srgbClr val="000000"/>
                </a:solidFill>
                <a:latin typeface="Calibri" panose="020F0502020204030204" pitchFamily="34" charset="0"/>
              </a:rPr>
              <a:t>	</a:t>
            </a:r>
            <a:r>
              <a:rPr lang="en-US" sz="2800" b="0" i="0" u="none" baseline="0" dirty="0">
                <a:solidFill>
                  <a:srgbClr val="000000"/>
                </a:solidFill>
                <a:latin typeface="Calibri" panose="020F0502020204030204" pitchFamily="34" charset="0"/>
              </a:rPr>
              <a:t>of when </a:t>
            </a:r>
            <a:r>
              <a:rPr lang="en-US" sz="2800" b="0" i="0" u="none" strike="noStrike" baseline="0" dirty="0">
                <a:solidFill>
                  <a:srgbClr val="000000"/>
                </a:solidFill>
                <a:latin typeface="Calibri" panose="020F0502020204030204" pitchFamily="34" charset="0"/>
              </a:rPr>
              <a:t>these </a:t>
            </a:r>
            <a:r>
              <a:rPr lang="en-US" sz="2800" b="1" i="0" u="none" strike="noStrike" baseline="0" dirty="0">
                <a:ln>
                  <a:solidFill>
                    <a:srgbClr val="0000FF"/>
                  </a:solidFill>
                </a:ln>
                <a:solidFill>
                  <a:srgbClr val="FF66FF"/>
                </a:solidFill>
                <a:latin typeface="Arial Black" panose="020B0A04020102020204" pitchFamily="34" charset="0"/>
              </a:rPr>
              <a:t>Passover offerings </a:t>
            </a:r>
            <a:r>
              <a:rPr lang="en-US" sz="2800" b="1" i="0" u="sng" strike="noStrike" baseline="0" dirty="0">
                <a:solidFill>
                  <a:srgbClr val="000000"/>
                </a:solidFill>
                <a:effectLst>
                  <a:glow rad="127000">
                    <a:srgbClr val="FFFF00"/>
                  </a:glow>
                </a:effectLst>
                <a:latin typeface="Calibri" panose="020F0502020204030204" pitchFamily="34" charset="0"/>
              </a:rPr>
              <a:t>ceased to be</a:t>
            </a:r>
            <a:r>
              <a:rPr lang="en-US" sz="2800" b="1" i="0" strike="noStrike" baseline="0" dirty="0">
                <a:solidFill>
                  <a:srgbClr val="000000"/>
                </a:solidFill>
                <a:effectLst>
                  <a:glow rad="127000">
                    <a:srgbClr val="FFFF00"/>
                  </a:glow>
                </a:effectLst>
                <a:latin typeface="Calibri" panose="020F0502020204030204" pitchFamily="34" charset="0"/>
              </a:rPr>
              <a:t> p</a:t>
            </a:r>
            <a:r>
              <a:rPr lang="en-US" sz="2800" b="1" i="0" u="sng" strike="noStrike" baseline="0" dirty="0">
                <a:solidFill>
                  <a:srgbClr val="000000"/>
                </a:solidFill>
                <a:effectLst>
                  <a:glow rad="127000">
                    <a:srgbClr val="FFFF00"/>
                  </a:glow>
                </a:effectLst>
                <a:latin typeface="Calibri" panose="020F0502020204030204" pitchFamily="34" charset="0"/>
              </a:rPr>
              <a:t>rocessed</a:t>
            </a:r>
            <a:r>
              <a:rPr lang="en-US" sz="2800" b="1" i="0" u="none" strike="noStrike" baseline="0" dirty="0">
                <a:solidFill>
                  <a:srgbClr val="000000"/>
                </a:solidFill>
                <a:effectLst>
                  <a:glow rad="127000">
                    <a:srgbClr val="FFFF00"/>
                  </a:glow>
                </a:effectLst>
                <a:latin typeface="Calibri" panose="020F0502020204030204" pitchFamily="34" charset="0"/>
              </a:rPr>
              <a:t>.</a:t>
            </a:r>
            <a:endParaRPr lang="en-AU" sz="2800" b="1" dirty="0">
              <a:effectLst>
                <a:glow rad="127000">
                  <a:srgbClr val="FFFF00"/>
                </a:glow>
              </a:effectLst>
            </a:endParaRPr>
          </a:p>
        </p:txBody>
      </p:sp>
      <p:pic>
        <p:nvPicPr>
          <p:cNvPr id="4" name="Picture 3">
            <a:extLst>
              <a:ext uri="{FF2B5EF4-FFF2-40B4-BE49-F238E27FC236}">
                <a16:creationId xmlns:a16="http://schemas.microsoft.com/office/drawing/2014/main" xmlns="" id="{3D1123C3-C38E-48D6-9A7C-40FA0EF0CC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9856" y="491614"/>
            <a:ext cx="2278166" cy="1709709"/>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14</a:t>
            </a:fld>
            <a:endParaRPr lang="en-AU" dirty="0"/>
          </a:p>
        </p:txBody>
      </p:sp>
    </p:spTree>
    <p:extLst>
      <p:ext uri="{BB962C8B-B14F-4D97-AF65-F5344CB8AC3E}">
        <p14:creationId xmlns:p14="http://schemas.microsoft.com/office/powerpoint/2010/main" val="29744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randombar(horizontal)">
                                      <p:cBhvr>
                                        <p:cTn id="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B46B14-8430-40E4-A4D2-108AFE2A982E}"/>
              </a:ext>
            </a:extLst>
          </p:cNvPr>
          <p:cNvSpPr txBox="1"/>
          <p:nvPr/>
        </p:nvSpPr>
        <p:spPr>
          <a:xfrm>
            <a:off x="402895" y="2001751"/>
            <a:ext cx="6338478" cy="1569660"/>
          </a:xfrm>
          <a:prstGeom prst="rect">
            <a:avLst/>
          </a:prstGeom>
          <a:noFill/>
          <a:ln w="57150">
            <a:solidFill>
              <a:srgbClr val="00B050"/>
            </a:solidFill>
          </a:ln>
          <a:scene3d>
            <a:camera prst="orthographicFront"/>
            <a:lightRig rig="threePt" dir="t"/>
          </a:scene3d>
          <a:sp3d>
            <a:bevelT/>
          </a:sp3d>
        </p:spPr>
        <p:txBody>
          <a:bodyPr wrap="square">
            <a:spAutoFit/>
            <a:sp3d extrusionH="57150">
              <a:bevelT w="38100" h="38100"/>
            </a:sp3d>
          </a:bodyPr>
          <a:lstStyle/>
          <a:p>
            <a:pPr algn="l"/>
            <a:r>
              <a:rPr lang="en-US" sz="2400" b="0" i="0" u="none" strike="noStrike" baseline="0" dirty="0">
                <a:solidFill>
                  <a:srgbClr val="000000"/>
                </a:solidFill>
                <a:latin typeface="Calibri" panose="020F0502020204030204" pitchFamily="34" charset="0"/>
              </a:rPr>
              <a:t>Very specifically in this verse, the cattle were distinctively designated as </a:t>
            </a:r>
            <a:r>
              <a:rPr lang="en-US" sz="2400" b="0" i="1" u="none" strike="noStrike" baseline="0" dirty="0">
                <a:solidFill>
                  <a:srgbClr val="9A33FF"/>
                </a:solidFill>
                <a:latin typeface="Calibri,Italic"/>
              </a:rPr>
              <a:t>Passover sacrifices. </a:t>
            </a:r>
            <a:br>
              <a:rPr lang="en-US" sz="2400" b="0" i="1" u="none" strike="noStrike" baseline="0" dirty="0">
                <a:solidFill>
                  <a:srgbClr val="9A33FF"/>
                </a:solidFill>
                <a:latin typeface="Calibri,Italic"/>
              </a:rPr>
            </a:br>
            <a:r>
              <a:rPr lang="en-US" sz="2400" b="0" i="0" u="none" strike="noStrike" baseline="0" dirty="0">
                <a:solidFill>
                  <a:srgbClr val="000000"/>
                </a:solidFill>
                <a:latin typeface="Calibri" panose="020F0502020204030204" pitchFamily="34" charset="0"/>
              </a:rPr>
              <a:t>We shall see if they were indeed sacrificed upon </a:t>
            </a:r>
            <a:br>
              <a:rPr lang="en-US" sz="2400" b="0" i="0" u="none" strike="noStrike" baseline="0" dirty="0">
                <a:solidFill>
                  <a:srgbClr val="000000"/>
                </a:solidFill>
                <a:latin typeface="Calibri" panose="020F0502020204030204" pitchFamily="34" charset="0"/>
              </a:rPr>
            </a:br>
            <a:r>
              <a:rPr lang="en-US" sz="2400" b="0" i="0" u="none" strike="noStrike" baseline="0" dirty="0">
                <a:solidFill>
                  <a:srgbClr val="000000"/>
                </a:solidFill>
                <a:latin typeface="Calibri" panose="020F0502020204030204" pitchFamily="34" charset="0"/>
              </a:rPr>
              <a:t>the hours of the </a:t>
            </a:r>
            <a:r>
              <a:rPr lang="en-US" sz="2400" b="1" i="1" u="none" strike="noStrike" baseline="0" dirty="0">
                <a:solidFill>
                  <a:srgbClr val="9A33FF"/>
                </a:solidFill>
                <a:latin typeface="Calibri,BoldItalic"/>
              </a:rPr>
              <a:t>Passover </a:t>
            </a:r>
            <a:r>
              <a:rPr lang="en-US" sz="2400" b="0" i="0" u="none" strike="noStrike" baseline="0" dirty="0">
                <a:solidFill>
                  <a:srgbClr val="000000"/>
                </a:solidFill>
                <a:latin typeface="Calibri" panose="020F0502020204030204" pitchFamily="34" charset="0"/>
              </a:rPr>
              <a:t>cycle or not.</a:t>
            </a:r>
            <a:endParaRPr lang="en-AU" sz="2400" dirty="0"/>
          </a:p>
        </p:txBody>
      </p:sp>
      <p:sp>
        <p:nvSpPr>
          <p:cNvPr id="4" name="TextBox 3">
            <a:extLst>
              <a:ext uri="{FF2B5EF4-FFF2-40B4-BE49-F238E27FC236}">
                <a16:creationId xmlns:a16="http://schemas.microsoft.com/office/drawing/2014/main" xmlns="" id="{E30DD3A8-F7B1-4F8F-A37D-3F5721C60C3B}"/>
              </a:ext>
            </a:extLst>
          </p:cNvPr>
          <p:cNvSpPr txBox="1"/>
          <p:nvPr/>
        </p:nvSpPr>
        <p:spPr>
          <a:xfrm>
            <a:off x="394017" y="62759"/>
            <a:ext cx="6230841" cy="1938992"/>
          </a:xfrm>
          <a:prstGeom prst="rect">
            <a:avLst/>
          </a:prstGeom>
          <a:noFill/>
        </p:spPr>
        <p:txBody>
          <a:bodyPr wrap="square">
            <a:spAutoFit/>
            <a:scene3d>
              <a:camera prst="orthographicFront"/>
              <a:lightRig rig="threePt" dir="t"/>
            </a:scene3d>
            <a:sp3d extrusionH="57150">
              <a:bevelT w="38100" h="38100"/>
            </a:sp3d>
          </a:bodyPr>
          <a:lstStyle/>
          <a:p>
            <a:pPr algn="l"/>
            <a:r>
              <a:rPr lang="en-US" sz="2400" b="1" i="0" u="none" strike="noStrike" baseline="0" dirty="0">
                <a:solidFill>
                  <a:srgbClr val="006699"/>
                </a:solidFill>
                <a:latin typeface="Calibri,Bold"/>
              </a:rPr>
              <a:t>2 </a:t>
            </a:r>
            <a:r>
              <a:rPr lang="en-US" sz="2400" b="1" i="0" u="none" strike="noStrike" baseline="0" dirty="0" err="1">
                <a:solidFill>
                  <a:srgbClr val="006699"/>
                </a:solidFill>
                <a:latin typeface="Calibri,Bold"/>
              </a:rPr>
              <a:t>Chr</a:t>
            </a:r>
            <a:r>
              <a:rPr lang="en-US" sz="2400" b="1" i="0" u="none" strike="noStrike" baseline="0" dirty="0">
                <a:solidFill>
                  <a:srgbClr val="006699"/>
                </a:solidFill>
                <a:latin typeface="Calibri,Bold"/>
              </a:rPr>
              <a:t> 35:9  </a:t>
            </a:r>
            <a:r>
              <a:rPr lang="en-US" sz="2400" dirty="0">
                <a:solidFill>
                  <a:srgbClr val="E46D0A"/>
                </a:solidFill>
                <a:latin typeface="Calibri" panose="020F0502020204030204" pitchFamily="34" charset="0"/>
              </a:rPr>
              <a:t>A</a:t>
            </a:r>
            <a:r>
              <a:rPr lang="en-US" sz="2400" b="0" i="0" u="none" strike="noStrike" baseline="0" dirty="0">
                <a:solidFill>
                  <a:srgbClr val="E46D0A"/>
                </a:solidFill>
                <a:latin typeface="Calibri" panose="020F0502020204030204" pitchFamily="34" charset="0"/>
              </a:rPr>
              <a:t>nd </a:t>
            </a:r>
            <a:r>
              <a:rPr lang="en-US" sz="2400" dirty="0" err="1">
                <a:solidFill>
                  <a:srgbClr val="E46D0A"/>
                </a:solidFill>
                <a:latin typeface="Calibri" panose="020F0502020204030204" pitchFamily="34" charset="0"/>
              </a:rPr>
              <a:t>O</a:t>
            </a:r>
            <a:r>
              <a:rPr lang="en-US" sz="2400" b="0" i="0" u="none" strike="noStrike" baseline="0" dirty="0" err="1">
                <a:solidFill>
                  <a:srgbClr val="E46D0A"/>
                </a:solidFill>
                <a:latin typeface="Calibri" panose="020F0502020204030204" pitchFamily="34" charset="0"/>
              </a:rPr>
              <a:t>nanyahu</a:t>
            </a:r>
            <a:r>
              <a:rPr lang="en-US" sz="2400" b="0" i="0" u="none" strike="noStrike" baseline="0" dirty="0">
                <a:solidFill>
                  <a:srgbClr val="E46D0A"/>
                </a:solidFill>
                <a:latin typeface="Calibri" panose="020F0502020204030204" pitchFamily="34" charset="0"/>
              </a:rPr>
              <a:t>, his brothers </a:t>
            </a:r>
            <a:r>
              <a:rPr lang="en-US" sz="2400" b="0" i="0" u="none" strike="noStrike" baseline="0" dirty="0" err="1">
                <a:solidFill>
                  <a:srgbClr val="E46D0A"/>
                </a:solidFill>
                <a:latin typeface="Calibri" panose="020F0502020204030204" pitchFamily="34" charset="0"/>
              </a:rPr>
              <a:t>Shemayahu</a:t>
            </a:r>
            <a:r>
              <a:rPr lang="en-US" sz="2400" b="0" i="0" u="none" strike="noStrike" baseline="0" dirty="0">
                <a:solidFill>
                  <a:srgbClr val="E46D0A"/>
                </a:solidFill>
                <a:latin typeface="Calibri" panose="020F0502020204030204" pitchFamily="34" charset="0"/>
              </a:rPr>
              <a:t> and </a:t>
            </a:r>
            <a:r>
              <a:rPr lang="en-US" sz="2400" b="0" i="0" u="none" strike="noStrike" baseline="0" dirty="0" err="1">
                <a:solidFill>
                  <a:srgbClr val="E46D0A"/>
                </a:solidFill>
                <a:latin typeface="Calibri" panose="020F0502020204030204" pitchFamily="34" charset="0"/>
              </a:rPr>
              <a:t>Nethanĕ’l</a:t>
            </a:r>
            <a:r>
              <a:rPr lang="en-US" sz="2400" b="0" i="0" u="none" strike="noStrike" baseline="0" dirty="0">
                <a:solidFill>
                  <a:srgbClr val="E46D0A"/>
                </a:solidFill>
                <a:latin typeface="Calibri" panose="020F0502020204030204" pitchFamily="34" charset="0"/>
              </a:rPr>
              <a:t>, and </a:t>
            </a:r>
            <a:r>
              <a:rPr lang="en-US" sz="2400" b="0" i="0" u="none" strike="noStrike" baseline="0" dirty="0" err="1">
                <a:solidFill>
                  <a:srgbClr val="E46D0A"/>
                </a:solidFill>
                <a:latin typeface="Calibri" panose="020F0502020204030204" pitchFamily="34" charset="0"/>
              </a:rPr>
              <a:t>Hashabyahu</a:t>
            </a:r>
            <a:r>
              <a:rPr lang="en-US" sz="2400" b="0" i="0" u="none" strike="noStrike" baseline="0" dirty="0">
                <a:solidFill>
                  <a:srgbClr val="E46D0A"/>
                </a:solidFill>
                <a:latin typeface="Calibri" panose="020F0502020204030204" pitchFamily="34" charset="0"/>
              </a:rPr>
              <a:t> and </a:t>
            </a:r>
            <a:r>
              <a:rPr lang="en-US" sz="2400" b="0" i="0" u="none" strike="noStrike" baseline="0" dirty="0" err="1">
                <a:solidFill>
                  <a:srgbClr val="E46D0A"/>
                </a:solidFill>
                <a:latin typeface="Calibri" panose="020F0502020204030204" pitchFamily="34" charset="0"/>
              </a:rPr>
              <a:t>Yei’ĕl</a:t>
            </a:r>
            <a:r>
              <a:rPr lang="en-US" sz="2400" b="0" i="0" u="none" strike="noStrike" baseline="0" dirty="0">
                <a:solidFill>
                  <a:srgbClr val="E46D0A"/>
                </a:solidFill>
                <a:latin typeface="Calibri" panose="020F0502020204030204" pitchFamily="34" charset="0"/>
              </a:rPr>
              <a:t> and </a:t>
            </a:r>
            <a:r>
              <a:rPr lang="en-US" sz="2400" b="0" i="0" u="none" strike="noStrike" baseline="0" dirty="0" err="1">
                <a:solidFill>
                  <a:srgbClr val="E46D0A"/>
                </a:solidFill>
                <a:latin typeface="Calibri" panose="020F0502020204030204" pitchFamily="34" charset="0"/>
              </a:rPr>
              <a:t>Yozabad</a:t>
            </a:r>
            <a:r>
              <a:rPr lang="en-US" sz="2400" b="0" i="0" u="none" strike="noStrike" baseline="0" dirty="0">
                <a:solidFill>
                  <a:srgbClr val="E46D0A"/>
                </a:solidFill>
                <a:latin typeface="Calibri" panose="020F0502020204030204" pitchFamily="34" charset="0"/>
              </a:rPr>
              <a:t>, chiefs of the Levites, </a:t>
            </a:r>
            <a:r>
              <a:rPr lang="en-US" sz="2400" b="0" u="none" strike="noStrike" baseline="0" dirty="0">
                <a:solidFill>
                  <a:srgbClr val="9A33FF"/>
                </a:solidFill>
                <a:latin typeface="Calibri,Italic"/>
              </a:rPr>
              <a:t>gave to the </a:t>
            </a:r>
            <a:r>
              <a:rPr lang="en-US" sz="2400" b="0" u="none" strike="noStrike" baseline="0" dirty="0" err="1">
                <a:solidFill>
                  <a:srgbClr val="9A33FF"/>
                </a:solidFill>
                <a:latin typeface="Calibri,Italic"/>
              </a:rPr>
              <a:t>Lĕwites</a:t>
            </a:r>
            <a:r>
              <a:rPr lang="en-US" sz="2400" b="0" u="none" strike="noStrike" baseline="0" dirty="0">
                <a:solidFill>
                  <a:srgbClr val="9A33FF"/>
                </a:solidFill>
                <a:latin typeface="Calibri,Italic"/>
              </a:rPr>
              <a:t> </a:t>
            </a:r>
            <a:r>
              <a:rPr lang="en-US" sz="2400" b="0" u="sng" strike="noStrike" baseline="0" dirty="0">
                <a:solidFill>
                  <a:srgbClr val="9A33FF"/>
                </a:solidFill>
                <a:latin typeface="Calibri,Italic"/>
              </a:rPr>
              <a:t>for</a:t>
            </a:r>
            <a:r>
              <a:rPr lang="en-US" sz="2400" b="0" u="none" strike="noStrike" baseline="0" dirty="0">
                <a:solidFill>
                  <a:srgbClr val="9A33FF"/>
                </a:solidFill>
                <a:latin typeface="Calibri,Italic"/>
              </a:rPr>
              <a:t> </a:t>
            </a:r>
            <a:r>
              <a:rPr lang="en-US" sz="2400" b="1" u="none" strike="noStrike" baseline="0" dirty="0">
                <a:ln>
                  <a:solidFill>
                    <a:srgbClr val="0000FF"/>
                  </a:solidFill>
                </a:ln>
                <a:solidFill>
                  <a:srgbClr val="9A33FF"/>
                </a:solidFill>
                <a:effectLst>
                  <a:glow rad="127000">
                    <a:srgbClr val="FFFF00"/>
                  </a:glow>
                </a:effectLst>
                <a:latin typeface="Arial Black" panose="020B0A04020102020204" pitchFamily="34" charset="0"/>
              </a:rPr>
              <a:t>Passover offerings </a:t>
            </a:r>
            <a:r>
              <a:rPr lang="en-US" sz="2400" b="0" i="0" u="none" strike="noStrike" baseline="0" dirty="0">
                <a:solidFill>
                  <a:srgbClr val="E46D0A"/>
                </a:solidFill>
                <a:latin typeface="Calibri" panose="020F0502020204030204" pitchFamily="34" charset="0"/>
              </a:rPr>
              <a:t>five thousand, and five hundred cattle </a:t>
            </a:r>
            <a:r>
              <a:rPr lang="en-US" sz="2400" b="0" i="0" u="none" strike="noStrike" baseline="0" dirty="0">
                <a:solidFill>
                  <a:srgbClr val="000000"/>
                </a:solidFill>
                <a:latin typeface="Calibri" panose="020F0502020204030204" pitchFamily="34" charset="0"/>
              </a:rPr>
              <a:t>[5500]</a:t>
            </a:r>
            <a:r>
              <a:rPr lang="en-US" sz="2400" b="0" i="0" u="none" strike="noStrike" baseline="0" dirty="0">
                <a:solidFill>
                  <a:srgbClr val="0D0D0D"/>
                </a:solidFill>
                <a:latin typeface="Calibri" panose="020F0502020204030204" pitchFamily="34" charset="0"/>
              </a:rPr>
              <a:t>.</a:t>
            </a:r>
            <a:endParaRPr lang="en-AU" sz="2400" dirty="0"/>
          </a:p>
        </p:txBody>
      </p:sp>
      <p:sp>
        <p:nvSpPr>
          <p:cNvPr id="6" name="TextBox 5">
            <a:extLst>
              <a:ext uri="{FF2B5EF4-FFF2-40B4-BE49-F238E27FC236}">
                <a16:creationId xmlns:a16="http://schemas.microsoft.com/office/drawing/2014/main" xmlns="" id="{14C7C7AC-B417-403C-B6ED-5C8605F7EE97}"/>
              </a:ext>
            </a:extLst>
          </p:cNvPr>
          <p:cNvSpPr txBox="1"/>
          <p:nvPr/>
        </p:nvSpPr>
        <p:spPr>
          <a:xfrm>
            <a:off x="394017" y="3670691"/>
            <a:ext cx="11590226" cy="3046988"/>
          </a:xfrm>
          <a:prstGeom prst="rect">
            <a:avLst/>
          </a:prstGeom>
          <a:noFill/>
        </p:spPr>
        <p:txBody>
          <a:bodyPr wrap="square">
            <a:spAutoFit/>
            <a:scene3d>
              <a:camera prst="orthographicFront"/>
              <a:lightRig rig="threePt" dir="t"/>
            </a:scene3d>
            <a:sp3d extrusionH="57150">
              <a:bevelT w="38100" h="38100"/>
            </a:sp3d>
          </a:bodyPr>
          <a:lstStyle/>
          <a:p>
            <a:pPr algn="l"/>
            <a:r>
              <a:rPr lang="en-US" sz="2400" b="1" i="0" u="none" strike="noStrike" baseline="0" dirty="0">
                <a:solidFill>
                  <a:srgbClr val="006699"/>
                </a:solidFill>
                <a:latin typeface="Calibri,Bold"/>
              </a:rPr>
              <a:t>2 </a:t>
            </a:r>
            <a:r>
              <a:rPr lang="en-US" sz="2400" b="1" i="0" u="none" strike="noStrike" baseline="0" dirty="0" err="1">
                <a:solidFill>
                  <a:srgbClr val="006699"/>
                </a:solidFill>
                <a:latin typeface="Calibri,Bold"/>
              </a:rPr>
              <a:t>Chr</a:t>
            </a:r>
            <a:r>
              <a:rPr lang="en-US" sz="2400" b="1" i="0" u="none" strike="noStrike" baseline="0" dirty="0">
                <a:solidFill>
                  <a:srgbClr val="006699"/>
                </a:solidFill>
                <a:latin typeface="Calibri,Bold"/>
              </a:rPr>
              <a:t> 35:10 </a:t>
            </a:r>
            <a:r>
              <a:rPr lang="en-US" sz="2400" b="0" i="0" u="none" strike="noStrike" baseline="0" dirty="0">
                <a:solidFill>
                  <a:srgbClr val="E46D0A"/>
                </a:solidFill>
                <a:latin typeface="Calibri" panose="020F0502020204030204" pitchFamily="34" charset="0"/>
              </a:rPr>
              <a:t>And the service was prepared, and the priests</a:t>
            </a:r>
          </a:p>
          <a:p>
            <a:pPr algn="l"/>
            <a:r>
              <a:rPr lang="en-US" sz="2400" b="0" i="0" u="none" strike="noStrike" baseline="0" dirty="0">
                <a:solidFill>
                  <a:srgbClr val="E46D0A"/>
                </a:solidFill>
                <a:latin typeface="Calibri" panose="020F0502020204030204" pitchFamily="34" charset="0"/>
              </a:rPr>
              <a:t>	stood in their places, and the Levites in their divisions, according to </a:t>
            </a:r>
            <a:r>
              <a:rPr lang="en-US" sz="2400" b="0" i="0" u="sng" strike="noStrike" baseline="0" dirty="0">
                <a:solidFill>
                  <a:srgbClr val="E46D0A"/>
                </a:solidFill>
                <a:latin typeface="Calibri" panose="020F0502020204030204" pitchFamily="34" charset="0"/>
              </a:rPr>
              <a:t>the command </a:t>
            </a:r>
            <a:br>
              <a:rPr lang="en-US" sz="2400" b="0" i="0" u="sng" strike="noStrike" baseline="0" dirty="0">
                <a:solidFill>
                  <a:srgbClr val="E46D0A"/>
                </a:solidFill>
                <a:latin typeface="Calibri" panose="020F0502020204030204" pitchFamily="34" charset="0"/>
              </a:rPr>
            </a:br>
            <a:r>
              <a:rPr lang="en-US" sz="2400" b="0" i="0" strike="noStrike" baseline="0" dirty="0">
                <a:solidFill>
                  <a:srgbClr val="E46D0A"/>
                </a:solidFill>
                <a:latin typeface="Calibri" panose="020F0502020204030204" pitchFamily="34" charset="0"/>
              </a:rPr>
              <a:t>	</a:t>
            </a:r>
            <a:r>
              <a:rPr lang="en-US" sz="2400" b="0" i="0" u="sng" strike="noStrike" baseline="0" dirty="0">
                <a:solidFill>
                  <a:srgbClr val="E46D0A"/>
                </a:solidFill>
                <a:latin typeface="Calibri" panose="020F0502020204030204" pitchFamily="34" charset="0"/>
              </a:rPr>
              <a:t>of the </a:t>
            </a:r>
            <a:r>
              <a:rPr lang="en-AU" sz="2400" b="0" i="0" u="sng" strike="noStrike" baseline="0" dirty="0">
                <a:solidFill>
                  <a:srgbClr val="E46D0A"/>
                </a:solidFill>
                <a:latin typeface="Calibri" panose="020F0502020204030204" pitchFamily="34" charset="0"/>
              </a:rPr>
              <a:t>soverei</a:t>
            </a:r>
            <a:r>
              <a:rPr lang="en-AU" sz="2400" b="0" i="0" strike="noStrike" baseline="0" dirty="0">
                <a:solidFill>
                  <a:srgbClr val="E46D0A"/>
                </a:solidFill>
                <a:latin typeface="Calibri" panose="020F0502020204030204" pitchFamily="34" charset="0"/>
              </a:rPr>
              <a:t>g</a:t>
            </a:r>
            <a:r>
              <a:rPr lang="en-AU" sz="2400" b="0" i="0" u="sng" strike="noStrike" baseline="0" dirty="0">
                <a:solidFill>
                  <a:srgbClr val="E46D0A"/>
                </a:solidFill>
                <a:latin typeface="Calibri" panose="020F0502020204030204" pitchFamily="34" charset="0"/>
              </a:rPr>
              <a:t>n</a:t>
            </a:r>
            <a:r>
              <a:rPr lang="en-AU" sz="2400" b="0" i="0" u="none" strike="noStrike" baseline="0" dirty="0">
                <a:solidFill>
                  <a:srgbClr val="E46D0A"/>
                </a:solidFill>
                <a:latin typeface="Calibri" panose="020F0502020204030204" pitchFamily="34" charset="0"/>
              </a:rPr>
              <a:t>,</a:t>
            </a:r>
          </a:p>
          <a:p>
            <a:pPr algn="l"/>
            <a:r>
              <a:rPr lang="en-US" sz="2400" b="1" i="0" u="none" strike="noStrike" baseline="0" dirty="0">
                <a:solidFill>
                  <a:srgbClr val="006699"/>
                </a:solidFill>
                <a:latin typeface="Calibri,Bold"/>
              </a:rPr>
              <a:t>2 </a:t>
            </a:r>
            <a:r>
              <a:rPr lang="en-US" sz="2400" b="1" i="0" u="none" strike="noStrike" baseline="0" dirty="0" err="1">
                <a:solidFill>
                  <a:srgbClr val="006699"/>
                </a:solidFill>
                <a:latin typeface="Calibri,Bold"/>
              </a:rPr>
              <a:t>Chr</a:t>
            </a:r>
            <a:r>
              <a:rPr lang="en-US" sz="2400" b="1" i="0" u="none" strike="noStrike" baseline="0" dirty="0">
                <a:solidFill>
                  <a:srgbClr val="006699"/>
                </a:solidFill>
                <a:latin typeface="Calibri,Bold"/>
              </a:rPr>
              <a:t> 35:11 </a:t>
            </a:r>
            <a:r>
              <a:rPr lang="en-US" sz="2400" b="0" u="none" strike="noStrike" baseline="0" dirty="0">
                <a:ln>
                  <a:solidFill>
                    <a:srgbClr val="FF3399"/>
                  </a:solidFill>
                </a:ln>
                <a:solidFill>
                  <a:srgbClr val="9A33FF"/>
                </a:solidFill>
                <a:effectLst>
                  <a:glow rad="127000">
                    <a:srgbClr val="FFFF00"/>
                  </a:glow>
                </a:effectLst>
                <a:latin typeface="Arial Black" panose="020B0A04020102020204" pitchFamily="34" charset="0"/>
              </a:rPr>
              <a:t>and they slaughtered </a:t>
            </a:r>
            <a:r>
              <a:rPr lang="en-US" sz="2400" b="0" u="sng" strike="noStrike" baseline="0" dirty="0">
                <a:ln>
                  <a:solidFill>
                    <a:srgbClr val="FF3399"/>
                  </a:solidFill>
                </a:ln>
                <a:solidFill>
                  <a:srgbClr val="9A33FF"/>
                </a:solidFill>
                <a:effectLst>
                  <a:glow rad="127000">
                    <a:srgbClr val="00FF99"/>
                  </a:glow>
                </a:effectLst>
                <a:latin typeface="Arial Black" panose="020B0A04020102020204" pitchFamily="34" charset="0"/>
              </a:rPr>
              <a:t>the Passover</a:t>
            </a:r>
            <a:r>
              <a:rPr lang="en-US" sz="2400" b="0" strike="noStrike" baseline="0" dirty="0">
                <a:ln>
                  <a:solidFill>
                    <a:srgbClr val="FF3399"/>
                  </a:solidFill>
                </a:ln>
                <a:solidFill>
                  <a:srgbClr val="9A33FF"/>
                </a:solidFill>
                <a:effectLst>
                  <a:glow rad="127000">
                    <a:srgbClr val="00FF99"/>
                  </a:glow>
                </a:effectLst>
                <a:latin typeface="Arial Black" panose="020B0A04020102020204" pitchFamily="34" charset="0"/>
              </a:rPr>
              <a:t>.  </a:t>
            </a:r>
            <a:r>
              <a:rPr lang="en-US" sz="2400" b="0" i="0" u="none" strike="noStrike" baseline="0" dirty="0">
                <a:solidFill>
                  <a:srgbClr val="E46D0A"/>
                </a:solidFill>
                <a:latin typeface="Calibri" panose="020F0502020204030204" pitchFamily="34" charset="0"/>
              </a:rPr>
              <a:t>And the</a:t>
            </a:r>
          </a:p>
          <a:p>
            <a:pPr algn="l"/>
            <a:r>
              <a:rPr lang="en-US" sz="2400" b="0" i="0" u="none" strike="noStrike" baseline="0" dirty="0">
                <a:solidFill>
                  <a:srgbClr val="E46D0A"/>
                </a:solidFill>
                <a:latin typeface="Calibri" panose="020F0502020204030204" pitchFamily="34" charset="0"/>
              </a:rPr>
              <a:t>	priests sprinkled out of their hands, while the </a:t>
            </a:r>
            <a:r>
              <a:rPr lang="en-AU" sz="2400" b="0" i="0" u="none" strike="noStrike" baseline="0" dirty="0">
                <a:solidFill>
                  <a:srgbClr val="E46D0A"/>
                </a:solidFill>
                <a:latin typeface="Calibri" panose="020F0502020204030204" pitchFamily="34" charset="0"/>
              </a:rPr>
              <a:t>Levites were skinning.</a:t>
            </a:r>
          </a:p>
          <a:p>
            <a:pPr algn="l"/>
            <a:r>
              <a:rPr lang="en-US" sz="2400" b="1" i="0" u="none" strike="noStrike" baseline="0" dirty="0">
                <a:solidFill>
                  <a:srgbClr val="006699"/>
                </a:solidFill>
                <a:latin typeface="Calibri,Bold"/>
              </a:rPr>
              <a:t>2 </a:t>
            </a:r>
            <a:r>
              <a:rPr lang="en-US" sz="2400" b="1" i="0" u="none" strike="noStrike" baseline="0" dirty="0" err="1">
                <a:solidFill>
                  <a:srgbClr val="006699"/>
                </a:solidFill>
                <a:latin typeface="Calibri,Bold"/>
              </a:rPr>
              <a:t>Chr</a:t>
            </a:r>
            <a:r>
              <a:rPr lang="en-US" sz="2400" b="1" i="0" u="none" strike="noStrike" baseline="0" dirty="0">
                <a:solidFill>
                  <a:srgbClr val="006699"/>
                </a:solidFill>
                <a:latin typeface="Calibri,Bold"/>
              </a:rPr>
              <a:t> 35:12 </a:t>
            </a:r>
            <a:r>
              <a:rPr lang="en-US" sz="2400" b="0" i="0" u="none" strike="noStrike" baseline="0" dirty="0">
                <a:solidFill>
                  <a:srgbClr val="E46D0A"/>
                </a:solidFill>
                <a:latin typeface="Calibri" panose="020F0502020204030204" pitchFamily="34" charset="0"/>
              </a:rPr>
              <a:t>And they removed the burnt offerings, to give them to the divisions of the 	fathers’ </a:t>
            </a:r>
            <a:r>
              <a:rPr lang="en-AU" sz="2400" b="0" i="0" u="none" strike="noStrike" baseline="0" dirty="0">
                <a:solidFill>
                  <a:srgbClr val="E46D0A"/>
                </a:solidFill>
                <a:latin typeface="Calibri" panose="020F0502020204030204" pitchFamily="34" charset="0"/>
              </a:rPr>
              <a:t>houses of the lay people, to bring to </a:t>
            </a:r>
            <a:r>
              <a:rPr lang="he-IL" sz="2400" b="0" i="0" u="none" strike="noStrike" baseline="0" dirty="0">
                <a:solidFill>
                  <a:srgbClr val="0000FF"/>
                </a:solidFill>
                <a:latin typeface="Arial" panose="020B0604020202020204" pitchFamily="34" charset="0"/>
              </a:rPr>
              <a:t>יהוה</a:t>
            </a:r>
            <a:r>
              <a:rPr lang="en-CA" sz="2400" b="0" i="0" u="none" strike="noStrike" baseline="0" dirty="0">
                <a:solidFill>
                  <a:srgbClr val="0000FF"/>
                </a:solidFill>
                <a:latin typeface="Calibri" panose="020F0502020204030204" pitchFamily="34" charset="0"/>
              </a:rPr>
              <a:t> [</a:t>
            </a:r>
            <a:r>
              <a:rPr lang="en-AU" sz="2400" b="0" i="0" u="none" strike="noStrike" baseline="0" dirty="0">
                <a:solidFill>
                  <a:srgbClr val="0000FF"/>
                </a:solidFill>
                <a:latin typeface="Calibri" panose="020F0502020204030204" pitchFamily="34" charset="0"/>
              </a:rPr>
              <a:t>Yahuah], </a:t>
            </a:r>
            <a:r>
              <a:rPr lang="en-AU" sz="2400" b="1" i="0" u="sng" strike="noStrike" baseline="0" dirty="0">
                <a:solidFill>
                  <a:srgbClr val="FF3399"/>
                </a:solidFill>
                <a:latin typeface="Calibri" panose="020F0502020204030204" pitchFamily="34" charset="0"/>
              </a:rPr>
              <a:t>as it is written in the </a:t>
            </a:r>
            <a:r>
              <a:rPr lang="en-AU" sz="2400" b="1" i="0" strike="noStrike" baseline="0" dirty="0">
                <a:solidFill>
                  <a:srgbClr val="FF3399"/>
                </a:solidFill>
                <a:latin typeface="Calibri" panose="020F0502020204030204" pitchFamily="34" charset="0"/>
              </a:rPr>
              <a:t>	</a:t>
            </a:r>
            <a:r>
              <a:rPr lang="en-AU" sz="2400" b="1" i="0" u="sng" strike="noStrike" baseline="0" dirty="0">
                <a:solidFill>
                  <a:srgbClr val="FF3399"/>
                </a:solidFill>
                <a:latin typeface="Calibri" panose="020F0502020204030204" pitchFamily="34" charset="0"/>
              </a:rPr>
              <a:t>Book of </a:t>
            </a:r>
            <a:r>
              <a:rPr lang="en-US" sz="2400" b="1" i="0" u="sng" strike="noStrike" baseline="0" dirty="0" err="1">
                <a:solidFill>
                  <a:srgbClr val="FF3399"/>
                </a:solidFill>
                <a:latin typeface="Calibri" panose="020F0502020204030204" pitchFamily="34" charset="0"/>
              </a:rPr>
              <a:t>Mosheh</a:t>
            </a:r>
            <a:r>
              <a:rPr lang="en-US" sz="2400" b="1" i="0" strike="noStrike" baseline="0" dirty="0">
                <a:solidFill>
                  <a:srgbClr val="FF3399"/>
                </a:solidFill>
                <a:latin typeface="Calibri" panose="020F0502020204030204" pitchFamily="34" charset="0"/>
              </a:rPr>
              <a:t>,</a:t>
            </a:r>
            <a:r>
              <a:rPr lang="en-US" sz="2400" b="0" i="0" strike="noStrike" baseline="0" dirty="0">
                <a:solidFill>
                  <a:srgbClr val="E46D0A"/>
                </a:solidFill>
                <a:latin typeface="Calibri" panose="020F0502020204030204" pitchFamily="34" charset="0"/>
              </a:rPr>
              <a:t> </a:t>
            </a:r>
            <a:r>
              <a:rPr lang="en-US" sz="2400" b="0" i="0" u="none" strike="noStrike" baseline="0" dirty="0">
                <a:solidFill>
                  <a:srgbClr val="E46D0A"/>
                </a:solidFill>
                <a:latin typeface="Calibri" panose="020F0502020204030204" pitchFamily="34" charset="0"/>
              </a:rPr>
              <a:t>and the same with the cattle.</a:t>
            </a:r>
            <a:endParaRPr lang="en-AU" sz="2400" dirty="0"/>
          </a:p>
        </p:txBody>
      </p:sp>
      <p:pic>
        <p:nvPicPr>
          <p:cNvPr id="10" name="Picture 9">
            <a:extLst>
              <a:ext uri="{FF2B5EF4-FFF2-40B4-BE49-F238E27FC236}">
                <a16:creationId xmlns:a16="http://schemas.microsoft.com/office/drawing/2014/main" xmlns="" id="{37971582-40FE-4281-B2BF-07B0BD7A067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27056" y="295585"/>
            <a:ext cx="4944065" cy="29664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Arrow: Bent 2">
            <a:extLst>
              <a:ext uri="{FF2B5EF4-FFF2-40B4-BE49-F238E27FC236}">
                <a16:creationId xmlns:a16="http://schemas.microsoft.com/office/drawing/2014/main" xmlns="" id="{806D8C2A-26DE-4442-943E-FCB5EC9AC5E3}"/>
              </a:ext>
            </a:extLst>
          </p:cNvPr>
          <p:cNvSpPr/>
          <p:nvPr/>
        </p:nvSpPr>
        <p:spPr>
          <a:xfrm rot="16200000" flipH="1">
            <a:off x="8965135" y="2243081"/>
            <a:ext cx="372861" cy="4879497"/>
          </a:xfrm>
          <a:prstGeom prst="bentArrow">
            <a:avLst>
              <a:gd name="adj1" fmla="val 25000"/>
              <a:gd name="adj2" fmla="val 50000"/>
              <a:gd name="adj3" fmla="val 25000"/>
              <a:gd name="adj4" fmla="val 75000"/>
            </a:avLst>
          </a:prstGeom>
          <a:gradFill>
            <a:gsLst>
              <a:gs pos="37000">
                <a:srgbClr val="C00000"/>
              </a:gs>
              <a:gs pos="0">
                <a:srgbClr val="FF0000"/>
              </a:gs>
              <a:gs pos="64000">
                <a:srgbClr val="00FF99"/>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15</a:t>
            </a:fld>
            <a:endParaRPr lang="en-AU" dirty="0"/>
          </a:p>
        </p:txBody>
      </p:sp>
    </p:spTree>
    <p:extLst>
      <p:ext uri="{BB962C8B-B14F-4D97-AF65-F5344CB8AC3E}">
        <p14:creationId xmlns:p14="http://schemas.microsoft.com/office/powerpoint/2010/main" val="32852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6C1C402-122A-4E9F-9A46-47C69E67E696}"/>
              </a:ext>
            </a:extLst>
          </p:cNvPr>
          <p:cNvSpPr txBox="1"/>
          <p:nvPr/>
        </p:nvSpPr>
        <p:spPr>
          <a:xfrm>
            <a:off x="361263" y="297862"/>
            <a:ext cx="11469474" cy="3385542"/>
          </a:xfrm>
          <a:prstGeom prst="rect">
            <a:avLst/>
          </a:prstGeom>
          <a:noFill/>
        </p:spPr>
        <p:txBody>
          <a:bodyPr wrap="square">
            <a:spAutoFit/>
            <a:scene3d>
              <a:camera prst="orthographicFront"/>
              <a:lightRig rig="threePt" dir="t"/>
            </a:scene3d>
            <a:sp3d extrusionH="57150">
              <a:bevelT w="38100" h="38100"/>
            </a:sp3d>
          </a:bodyPr>
          <a:lstStyle/>
          <a:p>
            <a:pPr algn="l"/>
            <a:r>
              <a:rPr lang="en-US" sz="2800" b="1" i="0" u="none" strike="noStrike" baseline="0" dirty="0">
                <a:solidFill>
                  <a:srgbClr val="006699"/>
                </a:solidFill>
                <a:latin typeface="Calibri,Bold"/>
              </a:rPr>
              <a:t>2 </a:t>
            </a:r>
            <a:r>
              <a:rPr lang="en-US" sz="2800" b="1" i="0" u="none" strike="noStrike" baseline="0" dirty="0" err="1">
                <a:solidFill>
                  <a:srgbClr val="006699"/>
                </a:solidFill>
                <a:latin typeface="Calibri,Bold"/>
              </a:rPr>
              <a:t>Chr</a:t>
            </a:r>
            <a:r>
              <a:rPr lang="en-US" sz="2800" b="1" i="0" u="none" strike="noStrike" baseline="0" dirty="0">
                <a:solidFill>
                  <a:srgbClr val="006699"/>
                </a:solidFill>
                <a:latin typeface="Calibri,Bold"/>
              </a:rPr>
              <a:t> 35:13  </a:t>
            </a:r>
            <a:r>
              <a:rPr lang="en-US" sz="2800" b="1" u="none" strike="noStrike" baseline="0" dirty="0">
                <a:solidFill>
                  <a:srgbClr val="9A33FF"/>
                </a:solidFill>
                <a:latin typeface="Calibri,BoldItalic"/>
              </a:rPr>
              <a:t>So they roasted </a:t>
            </a:r>
            <a:r>
              <a:rPr lang="en-US" sz="2800" b="1" strike="noStrike" baseline="0" dirty="0">
                <a:ln>
                  <a:solidFill>
                    <a:schemeClr val="tx1"/>
                  </a:solidFill>
                </a:ln>
                <a:solidFill>
                  <a:srgbClr val="9A33FF"/>
                </a:solidFill>
                <a:effectLst>
                  <a:glow rad="88900">
                    <a:srgbClr val="00B050"/>
                  </a:glow>
                </a:effectLst>
                <a:latin typeface="Calibri,BoldItalic"/>
              </a:rPr>
              <a:t>the Passover offerings</a:t>
            </a:r>
            <a:r>
              <a:rPr lang="en-US" sz="2800" b="1" u="none" strike="noStrike" baseline="0" dirty="0">
                <a:ln>
                  <a:solidFill>
                    <a:schemeClr val="tx1"/>
                  </a:solidFill>
                </a:ln>
                <a:solidFill>
                  <a:srgbClr val="9A33FF"/>
                </a:solidFill>
                <a:latin typeface="Calibri,BoldItalic"/>
              </a:rPr>
              <a:t> </a:t>
            </a:r>
            <a:r>
              <a:rPr lang="en-US" sz="2800" b="1" u="sng" strike="noStrike" baseline="0" dirty="0">
                <a:ln>
                  <a:solidFill>
                    <a:srgbClr val="FF3399"/>
                  </a:solidFill>
                </a:ln>
                <a:solidFill>
                  <a:srgbClr val="9A33FF"/>
                </a:solidFill>
                <a:latin typeface="Calibri,BoldItalic"/>
              </a:rPr>
              <a:t>with</a:t>
            </a:r>
            <a:r>
              <a:rPr lang="en-US" sz="2800" b="1" strike="noStrike" baseline="0" dirty="0">
                <a:ln>
                  <a:solidFill>
                    <a:srgbClr val="FF3399"/>
                  </a:solidFill>
                </a:ln>
                <a:solidFill>
                  <a:srgbClr val="9A33FF"/>
                </a:solidFill>
                <a:latin typeface="Calibri,BoldItalic"/>
              </a:rPr>
              <a:t> </a:t>
            </a:r>
            <a:r>
              <a:rPr lang="en-US" sz="2800" b="1" u="sng" strike="noStrike" baseline="0" dirty="0">
                <a:ln>
                  <a:solidFill>
                    <a:srgbClr val="FF3399"/>
                  </a:solidFill>
                </a:ln>
                <a:solidFill>
                  <a:srgbClr val="9A33FF"/>
                </a:solidFill>
                <a:latin typeface="Calibri,BoldItalic"/>
              </a:rPr>
              <a:t>fire</a:t>
            </a:r>
            <a:r>
              <a:rPr lang="en-US" sz="2800" b="1" strike="noStrike" baseline="0" dirty="0">
                <a:ln>
                  <a:solidFill>
                    <a:srgbClr val="FF3399"/>
                  </a:solidFill>
                </a:ln>
                <a:solidFill>
                  <a:srgbClr val="9A33FF"/>
                </a:solidFill>
                <a:latin typeface="Calibri,BoldItalic"/>
              </a:rPr>
              <a:t> </a:t>
            </a:r>
            <a:r>
              <a:rPr lang="en-US" sz="2800" b="1" u="none" strike="noStrike" baseline="0" dirty="0">
                <a:solidFill>
                  <a:srgbClr val="9A33FF"/>
                </a:solidFill>
                <a:latin typeface="Calibri,BoldItalic"/>
              </a:rPr>
              <a:t>according to the right-ruling</a:t>
            </a:r>
            <a:r>
              <a:rPr lang="en-US" sz="2800" b="0" u="none" strike="noStrike" baseline="0" dirty="0">
                <a:solidFill>
                  <a:srgbClr val="9A33FF"/>
                </a:solidFill>
                <a:latin typeface="Calibri,Italic"/>
              </a:rPr>
              <a:t>, </a:t>
            </a:r>
            <a:r>
              <a:rPr lang="en-US" sz="2800" b="0" i="0" u="none" strike="noStrike" baseline="0" dirty="0">
                <a:solidFill>
                  <a:srgbClr val="E46D0A"/>
                </a:solidFill>
                <a:latin typeface="Calibri" panose="020F0502020204030204" pitchFamily="34" charset="0"/>
              </a:rPr>
              <a:t>and they boiled the set-apart offerings in pots, and in cauldrons, and in bowls, and brought them </a:t>
            </a:r>
            <a:r>
              <a:rPr lang="en-US" sz="2800" b="1" i="0" u="none" strike="noStrike" baseline="0" dirty="0">
                <a:effectLst>
                  <a:glow rad="127000">
                    <a:srgbClr val="FFFF00"/>
                  </a:glow>
                </a:effectLst>
                <a:latin typeface="Arial Black" panose="020B0A04020102020204" pitchFamily="34" charset="0"/>
              </a:rPr>
              <a:t>speedily</a:t>
            </a:r>
            <a:r>
              <a:rPr lang="en-US" sz="2800" b="0" i="0" u="none" strike="noStrike" baseline="0" dirty="0">
                <a:solidFill>
                  <a:srgbClr val="E46D0A"/>
                </a:solidFill>
                <a:latin typeface="Calibri" panose="020F0502020204030204" pitchFamily="34" charset="0"/>
              </a:rPr>
              <a:t> to all the lay people.</a:t>
            </a:r>
          </a:p>
          <a:p>
            <a:pPr algn="l"/>
            <a:endParaRPr lang="en-US" sz="1200" b="0" i="0" u="none" strike="noStrike" baseline="0" dirty="0">
              <a:solidFill>
                <a:srgbClr val="E46D0A"/>
              </a:solidFill>
              <a:latin typeface="Calibri" panose="020F0502020204030204" pitchFamily="34" charset="0"/>
            </a:endParaRPr>
          </a:p>
          <a:p>
            <a:r>
              <a:rPr lang="en-US" sz="2800" b="1" dirty="0">
                <a:solidFill>
                  <a:prstClr val="black"/>
                </a:solidFill>
                <a:effectLst>
                  <a:glow rad="127000">
                    <a:srgbClr val="FFFF00"/>
                  </a:glow>
                </a:effectLst>
                <a:latin typeface="Arial Black" panose="020B0A04020102020204" pitchFamily="34" charset="0"/>
              </a:rPr>
              <a:t>“Speedily” </a:t>
            </a:r>
            <a:r>
              <a:rPr lang="en-US" sz="2800" dirty="0">
                <a:solidFill>
                  <a:prstClr val="black"/>
                </a:solidFill>
                <a:effectLst/>
              </a:rPr>
              <a:t>– was there a specific timeframe to be honoured here, that caused the urgent action?  Might that timeframe command be </a:t>
            </a:r>
            <a:r>
              <a:rPr lang="en-US" sz="2800" b="1" dirty="0">
                <a:solidFill>
                  <a:srgbClr val="0000FF"/>
                </a:solidFill>
                <a:effectLst/>
              </a:rPr>
              <a:t>Yahuah’s  statute</a:t>
            </a:r>
            <a:r>
              <a:rPr lang="en-US" sz="2800" dirty="0">
                <a:solidFill>
                  <a:prstClr val="black"/>
                </a:solidFill>
                <a:effectLst/>
              </a:rPr>
              <a:t> (</a:t>
            </a:r>
            <a:r>
              <a:rPr lang="en-US" sz="2800" dirty="0">
                <a:solidFill>
                  <a:srgbClr val="006699"/>
                </a:solidFill>
                <a:effectLst/>
              </a:rPr>
              <a:t>Exo 12:8</a:t>
            </a:r>
            <a:r>
              <a:rPr lang="en-US" sz="2800" dirty="0">
                <a:solidFill>
                  <a:prstClr val="black"/>
                </a:solidFill>
                <a:effectLst/>
              </a:rPr>
              <a:t>) to eat the Passover meal </a:t>
            </a:r>
            <a:r>
              <a:rPr lang="en-US" sz="2800" dirty="0">
                <a:solidFill>
                  <a:prstClr val="black"/>
                </a:solidFill>
              </a:rPr>
              <a:t>during</a:t>
            </a:r>
            <a:r>
              <a:rPr lang="en-US" sz="2800" dirty="0">
                <a:solidFill>
                  <a:prstClr val="black"/>
                </a:solidFill>
                <a:effectLst/>
              </a:rPr>
              <a:t> - </a:t>
            </a:r>
            <a:r>
              <a:rPr lang="en-US" sz="2800" b="1" u="sng" dirty="0">
                <a:solidFill>
                  <a:prstClr val="black"/>
                </a:solidFill>
                <a:effectLst>
                  <a:glow rad="127000">
                    <a:srgbClr val="FFFF00"/>
                  </a:glow>
                </a:effectLst>
                <a:latin typeface="Arial Black" panose="020B0A04020102020204" pitchFamily="34" charset="0"/>
              </a:rPr>
              <a:t>that ni</a:t>
            </a:r>
            <a:r>
              <a:rPr lang="en-US" sz="2800" b="1" dirty="0">
                <a:solidFill>
                  <a:prstClr val="black"/>
                </a:solidFill>
                <a:effectLst>
                  <a:glow rad="127000">
                    <a:srgbClr val="FFFF00"/>
                  </a:glow>
                </a:effectLst>
                <a:latin typeface="Arial Black" panose="020B0A04020102020204" pitchFamily="34" charset="0"/>
              </a:rPr>
              <a:t>g</a:t>
            </a:r>
            <a:r>
              <a:rPr lang="en-US" sz="2800" b="1" u="sng" dirty="0">
                <a:solidFill>
                  <a:prstClr val="black"/>
                </a:solidFill>
                <a:effectLst>
                  <a:glow rad="127000">
                    <a:srgbClr val="FFFF00"/>
                  </a:glow>
                </a:effectLst>
                <a:latin typeface="Arial Black" panose="020B0A04020102020204" pitchFamily="34" charset="0"/>
              </a:rPr>
              <a:t>ht</a:t>
            </a:r>
            <a:r>
              <a:rPr lang="en-US" sz="2800" b="1" dirty="0">
                <a:solidFill>
                  <a:prstClr val="black"/>
                </a:solidFill>
                <a:effectLst>
                  <a:glow rad="127000">
                    <a:srgbClr val="FFFF00"/>
                  </a:glow>
                </a:effectLst>
                <a:latin typeface="Arial Black" panose="020B0A04020102020204" pitchFamily="34" charset="0"/>
              </a:rPr>
              <a:t>? </a:t>
            </a:r>
            <a:endParaRPr lang="en-US" sz="2800" b="1" i="0" u="none" strike="noStrike" baseline="0" dirty="0">
              <a:solidFill>
                <a:srgbClr val="E46D0A"/>
              </a:solidFill>
              <a:effectLst>
                <a:glow rad="127000">
                  <a:srgbClr val="FFFF00"/>
                </a:glow>
              </a:effectLst>
              <a:latin typeface="Arial Black" panose="020B0A04020102020204" pitchFamily="34" charset="0"/>
            </a:endParaRPr>
          </a:p>
        </p:txBody>
      </p:sp>
      <p:sp>
        <p:nvSpPr>
          <p:cNvPr id="3" name="Rectangle 2">
            <a:extLst>
              <a:ext uri="{FF2B5EF4-FFF2-40B4-BE49-F238E27FC236}">
                <a16:creationId xmlns:a16="http://schemas.microsoft.com/office/drawing/2014/main" xmlns="" id="{E874333E-08B6-47FC-BD33-61323AD63634}"/>
              </a:ext>
            </a:extLst>
          </p:cNvPr>
          <p:cNvSpPr/>
          <p:nvPr/>
        </p:nvSpPr>
        <p:spPr>
          <a:xfrm>
            <a:off x="430306" y="4099626"/>
            <a:ext cx="5211369" cy="2296618"/>
          </a:xfrm>
          <a:prstGeom prst="rect">
            <a:avLst/>
          </a:prstGeom>
          <a:solidFill>
            <a:srgbClr val="00FF99"/>
          </a:solidFill>
          <a:ln w="5715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r>
              <a:rPr lang="en-US" sz="2800" dirty="0">
                <a:solidFill>
                  <a:srgbClr val="000000"/>
                </a:solidFill>
                <a:latin typeface="Calibri" panose="020F0502020204030204" pitchFamily="34" charset="0"/>
              </a:rPr>
              <a:t>And just </a:t>
            </a:r>
            <a:r>
              <a:rPr lang="en-US" sz="2800" dirty="0" smtClean="0">
                <a:solidFill>
                  <a:srgbClr val="000000"/>
                </a:solidFill>
                <a:latin typeface="Calibri" panose="020F0502020204030204" pitchFamily="34" charset="0"/>
              </a:rPr>
              <a:t>what is meant by </a:t>
            </a:r>
            <a:r>
              <a:rPr lang="en-US" sz="2800" dirty="0">
                <a:solidFill>
                  <a:srgbClr val="000000"/>
                </a:solidFill>
                <a:latin typeface="Calibri" panose="020F0502020204030204" pitchFamily="34" charset="0"/>
              </a:rPr>
              <a:t>the – </a:t>
            </a:r>
            <a:r>
              <a:rPr lang="en-US" sz="2800" dirty="0">
                <a:solidFill>
                  <a:srgbClr val="0000FF"/>
                </a:solidFill>
                <a:latin typeface="Calibri" panose="020F0502020204030204" pitchFamily="34" charset="0"/>
              </a:rPr>
              <a:t>“right ruling” </a:t>
            </a:r>
            <a:r>
              <a:rPr lang="en-US" sz="2800" dirty="0">
                <a:solidFill>
                  <a:srgbClr val="000000"/>
                </a:solidFill>
                <a:latin typeface="Calibri" panose="020F0502020204030204" pitchFamily="34" charset="0"/>
              </a:rPr>
              <a:t>(</a:t>
            </a:r>
            <a:r>
              <a:rPr lang="en-US" sz="2800" dirty="0">
                <a:solidFill>
                  <a:srgbClr val="0000FF"/>
                </a:solidFill>
                <a:latin typeface="Calibri" panose="020F0502020204030204" pitchFamily="34" charset="0"/>
              </a:rPr>
              <a:t>statutes</a:t>
            </a:r>
            <a:r>
              <a:rPr lang="en-US" sz="2800" dirty="0">
                <a:solidFill>
                  <a:srgbClr val="000000"/>
                </a:solidFill>
                <a:latin typeface="Calibri" panose="020F0502020204030204" pitchFamily="34" charset="0"/>
              </a:rPr>
              <a:t>) that pertain to the Passover?</a:t>
            </a:r>
            <a:br>
              <a:rPr lang="en-US" sz="2800" dirty="0">
                <a:solidFill>
                  <a:srgbClr val="000000"/>
                </a:solidFill>
                <a:latin typeface="Calibri" panose="020F0502020204030204" pitchFamily="34" charset="0"/>
              </a:rPr>
            </a:br>
            <a:r>
              <a:rPr lang="en-US" sz="2800" dirty="0">
                <a:solidFill>
                  <a:srgbClr val="000000"/>
                </a:solidFill>
                <a:latin typeface="Calibri" panose="020F0502020204030204" pitchFamily="34" charset="0"/>
              </a:rPr>
              <a:t>Let’s examine verses in </a:t>
            </a:r>
            <a:r>
              <a:rPr lang="en-US" sz="2800" b="1" dirty="0">
                <a:solidFill>
                  <a:schemeClr val="accent2">
                    <a:lumMod val="75000"/>
                  </a:schemeClr>
                </a:solidFill>
                <a:latin typeface="Calibri,Bold"/>
              </a:rPr>
              <a:t>Exodus</a:t>
            </a:r>
            <a:r>
              <a:rPr lang="en-US" sz="2800" b="1" dirty="0">
                <a:solidFill>
                  <a:srgbClr val="00B150"/>
                </a:solidFill>
                <a:latin typeface="Calibri,Bold"/>
              </a:rPr>
              <a:t> </a:t>
            </a:r>
            <a:r>
              <a:rPr lang="en-US" sz="2800" dirty="0">
                <a:solidFill>
                  <a:srgbClr val="000000"/>
                </a:solidFill>
                <a:latin typeface="Calibri" panose="020F0502020204030204" pitchFamily="34" charset="0"/>
              </a:rPr>
              <a:t>where all the details are recorded.</a:t>
            </a:r>
            <a:endParaRPr lang="en-AU" sz="2800" dirty="0">
              <a:solidFill>
                <a:prstClr val="black"/>
              </a:solidFill>
            </a:endParaRPr>
          </a:p>
        </p:txBody>
      </p:sp>
      <p:pic>
        <p:nvPicPr>
          <p:cNvPr id="5" name="Picture 4">
            <a:extLst>
              <a:ext uri="{FF2B5EF4-FFF2-40B4-BE49-F238E27FC236}">
                <a16:creationId xmlns:a16="http://schemas.microsoft.com/office/drawing/2014/main" xmlns="" id="{37971582-40FE-4281-B2BF-07B0BD7A06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4884" y="4099626"/>
            <a:ext cx="3906216" cy="2343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16</a:t>
            </a:fld>
            <a:endParaRPr lang="en-AU" dirty="0"/>
          </a:p>
        </p:txBody>
      </p:sp>
      <p:sp>
        <p:nvSpPr>
          <p:cNvPr id="2" name="Rectangle: Rounded Corners 1">
            <a:extLst>
              <a:ext uri="{FF2B5EF4-FFF2-40B4-BE49-F238E27FC236}">
                <a16:creationId xmlns:a16="http://schemas.microsoft.com/office/drawing/2014/main" xmlns="" id="{D26707CE-2766-4C91-A7FD-E88324D0A721}"/>
              </a:ext>
            </a:extLst>
          </p:cNvPr>
          <p:cNvSpPr/>
          <p:nvPr/>
        </p:nvSpPr>
        <p:spPr>
          <a:xfrm>
            <a:off x="6254151" y="3570299"/>
            <a:ext cx="5707724" cy="442026"/>
          </a:xfrm>
          <a:prstGeom prst="roundRect">
            <a:avLst>
              <a:gd name="adj" fmla="val 50000"/>
            </a:avLst>
          </a:prstGeom>
          <a:solidFill>
            <a:schemeClr val="tx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66FF"/>
                  </a:solidFill>
                </a:ln>
                <a:solidFill>
                  <a:srgbClr val="FFFF00"/>
                </a:solidFill>
                <a:latin typeface="Cooper Black" panose="0208090404030B020404" pitchFamily="18" charset="0"/>
              </a:rPr>
              <a:t>That night - the SAME DATE?</a:t>
            </a:r>
          </a:p>
        </p:txBody>
      </p:sp>
    </p:spTree>
    <p:extLst>
      <p:ext uri="{BB962C8B-B14F-4D97-AF65-F5344CB8AC3E}">
        <p14:creationId xmlns:p14="http://schemas.microsoft.com/office/powerpoint/2010/main" val="21236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par>
                          <p:cTn id="8" fill="hold">
                            <p:stCondLst>
                              <p:cond delay="1250"/>
                            </p:stCondLst>
                            <p:childTnLst>
                              <p:par>
                                <p:cTn id="9" presetID="14" presetClass="entr" presetSubtype="10" fill="hold" grpId="0" nodeType="after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250"/>
                                        <p:tgtEl>
                                          <p:spTgt spid="3"/>
                                        </p:tgtEl>
                                      </p:cBhvr>
                                    </p:animEffect>
                                  </p:childTnLst>
                                </p:cTn>
                              </p:par>
                              <p:par>
                                <p:cTn id="12" presetID="42" presetClass="entr" presetSubtype="0" fill="hold" nodeType="withEffect">
                                  <p:stCondLst>
                                    <p:cond delay="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CA748DB-92EE-44B4-A57D-F5CF65C80E37}"/>
              </a:ext>
            </a:extLst>
          </p:cNvPr>
          <p:cNvSpPr txBox="1"/>
          <p:nvPr/>
        </p:nvSpPr>
        <p:spPr>
          <a:xfrm>
            <a:off x="749782" y="5531789"/>
            <a:ext cx="11258068" cy="954107"/>
          </a:xfrm>
          <a:prstGeom prst="rect">
            <a:avLst/>
          </a:prstGeom>
          <a:noFill/>
        </p:spPr>
        <p:txBody>
          <a:bodyPr wrap="square">
            <a:spAutoFit/>
            <a:scene3d>
              <a:camera prst="orthographicFront"/>
              <a:lightRig rig="threePt" dir="t"/>
            </a:scene3d>
            <a:sp3d extrusionH="57150">
              <a:bevelT w="38100" h="38100"/>
            </a:sp3d>
          </a:bodyPr>
          <a:lstStyle/>
          <a:p>
            <a:pPr algn="l"/>
            <a:r>
              <a:rPr lang="en-AU" sz="2800" b="1" i="0" u="none" strike="noStrike" baseline="0" dirty="0">
                <a:solidFill>
                  <a:srgbClr val="0070C1"/>
                </a:solidFill>
                <a:latin typeface="Calibri,Bold"/>
              </a:rPr>
              <a:t>Question:</a:t>
            </a:r>
          </a:p>
          <a:p>
            <a:pPr algn="l"/>
            <a:r>
              <a:rPr lang="en-US" sz="2800" b="1" i="0" u="none" strike="noStrike" baseline="0" dirty="0">
                <a:solidFill>
                  <a:srgbClr val="0070C1"/>
                </a:solidFill>
                <a:latin typeface="Calibri,Bold"/>
              </a:rPr>
              <a:t>#1.    </a:t>
            </a:r>
            <a:r>
              <a:rPr lang="en-US" sz="2800" b="0" i="0" u="none" strike="noStrike" baseline="0" dirty="0">
                <a:solidFill>
                  <a:srgbClr val="000000"/>
                </a:solidFill>
                <a:latin typeface="Calibri" panose="020F0502020204030204" pitchFamily="34" charset="0"/>
              </a:rPr>
              <a:t>What</a:t>
            </a:r>
            <a:r>
              <a:rPr lang="en-US" sz="2800" b="0" i="0" u="none" strike="noStrike" baseline="0" dirty="0">
                <a:latin typeface="Calibri" panose="020F0502020204030204" pitchFamily="34" charset="0"/>
              </a:rPr>
              <a:t> </a:t>
            </a:r>
            <a:r>
              <a:rPr lang="en-US" sz="2800" b="1" i="1" u="sng" strike="noStrike" baseline="0" dirty="0">
                <a:latin typeface="Calibri,BoldItalic"/>
              </a:rPr>
              <a:t>ni</a:t>
            </a:r>
            <a:r>
              <a:rPr lang="en-US" sz="2800" b="1" i="1" strike="noStrike" baseline="0" dirty="0">
                <a:latin typeface="Calibri,BoldItalic"/>
              </a:rPr>
              <a:t>g</a:t>
            </a:r>
            <a:r>
              <a:rPr lang="en-US" sz="2800" b="1" i="1" u="sng" strike="noStrike" baseline="0" dirty="0">
                <a:latin typeface="Calibri,BoldItalic"/>
              </a:rPr>
              <a:t>ht</a:t>
            </a:r>
            <a:r>
              <a:rPr lang="en-US" sz="2800" b="1" i="1" u="none" strike="noStrike" baseline="0" dirty="0">
                <a:latin typeface="Calibri,BoldItalic"/>
              </a:rPr>
              <a:t> </a:t>
            </a:r>
            <a:r>
              <a:rPr lang="en-US" sz="2800" dirty="0">
                <a:solidFill>
                  <a:srgbClr val="000000"/>
                </a:solidFill>
                <a:latin typeface="Calibri" panose="020F0502020204030204" pitchFamily="34" charset="0"/>
              </a:rPr>
              <a:t>were</a:t>
            </a:r>
            <a:r>
              <a:rPr lang="en-US" sz="2800" b="0" i="0" u="none" strike="noStrike" baseline="0" dirty="0">
                <a:solidFill>
                  <a:srgbClr val="000000"/>
                </a:solidFill>
                <a:latin typeface="Calibri" panose="020F0502020204030204" pitchFamily="34" charset="0"/>
              </a:rPr>
              <a:t> the Passover sacrifices to be eaten?</a:t>
            </a:r>
          </a:p>
        </p:txBody>
      </p:sp>
      <p:sp>
        <p:nvSpPr>
          <p:cNvPr id="2" name="Rectangle: Rounded Corners 1">
            <a:extLst>
              <a:ext uri="{FF2B5EF4-FFF2-40B4-BE49-F238E27FC236}">
                <a16:creationId xmlns:a16="http://schemas.microsoft.com/office/drawing/2014/main" xmlns="" id="{9682D9F9-3488-4157-A1F9-EC1268925674}"/>
              </a:ext>
            </a:extLst>
          </p:cNvPr>
          <p:cNvSpPr/>
          <p:nvPr/>
        </p:nvSpPr>
        <p:spPr>
          <a:xfrm>
            <a:off x="267395" y="397531"/>
            <a:ext cx="11727402" cy="4770263"/>
          </a:xfrm>
          <a:prstGeom prst="roundRect">
            <a:avLst/>
          </a:prstGeom>
          <a:noFill/>
          <a:ln w="571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r>
              <a:rPr lang="en-CA" sz="2800" dirty="0">
                <a:solidFill>
                  <a:srgbClr val="006699"/>
                </a:solidFill>
              </a:rPr>
              <a:t>Exo 12:6 </a:t>
            </a:r>
            <a:r>
              <a:rPr lang="en-CA" sz="2800" dirty="0">
                <a:solidFill>
                  <a:schemeClr val="tx1"/>
                </a:solidFill>
              </a:rPr>
              <a:t>And you shall keep it until the </a:t>
            </a:r>
            <a:r>
              <a:rPr lang="en-CA" sz="2800" b="1" dirty="0">
                <a:solidFill>
                  <a:schemeClr val="tx1"/>
                </a:solidFill>
                <a:effectLst>
                  <a:glow rad="127000">
                    <a:srgbClr val="FFFF00"/>
                  </a:glow>
                </a:effectLst>
              </a:rPr>
              <a:t>fourteenth day</a:t>
            </a:r>
            <a:r>
              <a:rPr lang="en-CA" sz="2800" dirty="0">
                <a:solidFill>
                  <a:schemeClr val="tx1"/>
                </a:solidFill>
              </a:rPr>
              <a:t>                    of the 	same 	month. Then all the assembly of the congregation </a:t>
            </a:r>
            <a:br>
              <a:rPr lang="en-CA" sz="2800" dirty="0">
                <a:solidFill>
                  <a:schemeClr val="tx1"/>
                </a:solidFill>
              </a:rPr>
            </a:br>
            <a:r>
              <a:rPr lang="en-CA" sz="2800" dirty="0">
                <a:solidFill>
                  <a:schemeClr val="tx1"/>
                </a:solidFill>
              </a:rPr>
              <a:t>	of </a:t>
            </a:r>
            <a:r>
              <a:rPr lang="en-CA" sz="2800" dirty="0" err="1">
                <a:solidFill>
                  <a:schemeClr val="tx1"/>
                </a:solidFill>
              </a:rPr>
              <a:t>Yisra’el</a:t>
            </a:r>
            <a:r>
              <a:rPr lang="en-CA" sz="2800" dirty="0">
                <a:solidFill>
                  <a:schemeClr val="tx1"/>
                </a:solidFill>
              </a:rPr>
              <a:t> shall kill it - </a:t>
            </a:r>
            <a:r>
              <a:rPr lang="en-CA" sz="2800" b="1" u="sng" dirty="0">
                <a:solidFill>
                  <a:schemeClr val="tx1"/>
                </a:solidFill>
                <a:effectLst>
                  <a:glow rad="127000">
                    <a:srgbClr val="00FF99"/>
                  </a:glow>
                </a:effectLst>
              </a:rPr>
              <a:t>between the evenin</a:t>
            </a:r>
            <a:r>
              <a:rPr lang="en-CA" sz="2800" b="1" dirty="0">
                <a:solidFill>
                  <a:schemeClr val="tx1"/>
                </a:solidFill>
                <a:effectLst>
                  <a:glow rad="127000">
                    <a:srgbClr val="00FF99"/>
                  </a:glow>
                </a:effectLst>
              </a:rPr>
              <a:t>g</a:t>
            </a:r>
            <a:r>
              <a:rPr lang="en-CA" sz="2800" b="1" u="sng" dirty="0">
                <a:solidFill>
                  <a:schemeClr val="tx1"/>
                </a:solidFill>
                <a:effectLst>
                  <a:glow rad="127000">
                    <a:srgbClr val="00FF99"/>
                  </a:glow>
                </a:effectLst>
              </a:rPr>
              <a:t>s</a:t>
            </a:r>
            <a:r>
              <a:rPr lang="en-CA" sz="2800" b="1" dirty="0">
                <a:solidFill>
                  <a:schemeClr val="tx1"/>
                </a:solidFill>
                <a:effectLst>
                  <a:glow rad="127000">
                    <a:srgbClr val="00FF99"/>
                  </a:glow>
                </a:effectLst>
              </a:rPr>
              <a:t>.</a:t>
            </a:r>
          </a:p>
          <a:p>
            <a:endParaRPr lang="en-CA" dirty="0">
              <a:solidFill>
                <a:schemeClr val="tx1"/>
              </a:solidFill>
            </a:endParaRPr>
          </a:p>
          <a:p>
            <a:r>
              <a:rPr lang="en-CA" sz="2800" dirty="0">
                <a:solidFill>
                  <a:srgbClr val="006699"/>
                </a:solidFill>
              </a:rPr>
              <a:t>Exo 12:7 </a:t>
            </a:r>
            <a:r>
              <a:rPr lang="en-CA" sz="2800" dirty="0">
                <a:solidFill>
                  <a:schemeClr val="tx1"/>
                </a:solidFill>
              </a:rPr>
              <a:t>And they shall take some of the blood and put it on the two 	doorposts and on the lintel of the houses where they eat it.</a:t>
            </a:r>
          </a:p>
          <a:p>
            <a:endParaRPr lang="en-CA" dirty="0">
              <a:solidFill>
                <a:schemeClr val="tx1"/>
              </a:solidFill>
            </a:endParaRPr>
          </a:p>
          <a:p>
            <a:r>
              <a:rPr lang="en-CA" sz="2800" dirty="0">
                <a:solidFill>
                  <a:srgbClr val="006699"/>
                </a:solidFill>
              </a:rPr>
              <a:t>Exo 12:8  </a:t>
            </a:r>
            <a:r>
              <a:rPr lang="en-CA" sz="2800" dirty="0">
                <a:solidFill>
                  <a:schemeClr val="tx1"/>
                </a:solidFill>
              </a:rPr>
              <a:t>And they shall eat the flesh on </a:t>
            </a:r>
            <a:r>
              <a:rPr lang="en-CA" sz="2800" b="1" dirty="0">
                <a:solidFill>
                  <a:schemeClr val="tx1"/>
                </a:solidFill>
                <a:effectLst>
                  <a:glow rad="88900">
                    <a:srgbClr val="FF66FF"/>
                  </a:glow>
                </a:effectLst>
              </a:rPr>
              <a:t>that</a:t>
            </a:r>
            <a:r>
              <a:rPr lang="en-CA" sz="2800" dirty="0">
                <a:solidFill>
                  <a:schemeClr val="tx1"/>
                </a:solidFill>
              </a:rPr>
              <a:t> [14</a:t>
            </a:r>
            <a:r>
              <a:rPr lang="en-CA" sz="2800" baseline="30000" dirty="0">
                <a:solidFill>
                  <a:schemeClr val="tx1"/>
                </a:solidFill>
              </a:rPr>
              <a:t>th</a:t>
            </a:r>
            <a:r>
              <a:rPr lang="en-CA" sz="2800" dirty="0">
                <a:solidFill>
                  <a:schemeClr val="tx1"/>
                </a:solidFill>
              </a:rPr>
              <a:t>] </a:t>
            </a:r>
            <a:r>
              <a:rPr lang="en-CA" sz="2800" b="1" dirty="0">
                <a:solidFill>
                  <a:schemeClr val="tx1"/>
                </a:solidFill>
                <a:effectLst>
                  <a:glow rad="88900">
                    <a:srgbClr val="FF66FF"/>
                  </a:glow>
                </a:effectLst>
              </a:rPr>
              <a:t>night</a:t>
            </a:r>
            <a:r>
              <a:rPr lang="en-CA" sz="2800" dirty="0">
                <a:solidFill>
                  <a:schemeClr val="tx1"/>
                </a:solidFill>
              </a:rPr>
              <a:t>             roasted in 	fire with unleavened bread and bitter herbs they shall eat it. </a:t>
            </a:r>
            <a:br>
              <a:rPr lang="en-CA" sz="2800" dirty="0">
                <a:solidFill>
                  <a:schemeClr val="tx1"/>
                </a:solidFill>
              </a:rPr>
            </a:br>
            <a:r>
              <a:rPr lang="en-CA" sz="2800" dirty="0">
                <a:solidFill>
                  <a:schemeClr val="tx1"/>
                </a:solidFill>
              </a:rPr>
              <a:t>        </a:t>
            </a:r>
            <a:r>
              <a:rPr lang="en-CA" sz="2400" dirty="0">
                <a:solidFill>
                  <a:schemeClr val="accent2">
                    <a:lumMod val="75000"/>
                  </a:schemeClr>
                </a:solidFill>
              </a:rPr>
              <a:t>[The preparation of sacrificing, skinning, roasting, etc., would place the Passover     </a:t>
            </a:r>
            <a:br>
              <a:rPr lang="en-CA" sz="2400" dirty="0">
                <a:solidFill>
                  <a:schemeClr val="accent2">
                    <a:lumMod val="75000"/>
                  </a:schemeClr>
                </a:solidFill>
              </a:rPr>
            </a:br>
            <a:r>
              <a:rPr lang="en-CA" sz="2400" dirty="0">
                <a:solidFill>
                  <a:schemeClr val="accent2">
                    <a:lumMod val="75000"/>
                  </a:schemeClr>
                </a:solidFill>
              </a:rPr>
              <a:t>          meal well past the sunset hour, into the twilight mixture of evening]. </a:t>
            </a:r>
          </a:p>
        </p:txBody>
      </p:sp>
      <p:sp>
        <p:nvSpPr>
          <p:cNvPr id="4" name="Arrow: Curved Left 3">
            <a:extLst>
              <a:ext uri="{FF2B5EF4-FFF2-40B4-BE49-F238E27FC236}">
                <a16:creationId xmlns:a16="http://schemas.microsoft.com/office/drawing/2014/main" xmlns="" id="{940AF6C5-E130-4142-AF65-C5024805849F}"/>
              </a:ext>
            </a:extLst>
          </p:cNvPr>
          <p:cNvSpPr/>
          <p:nvPr/>
        </p:nvSpPr>
        <p:spPr>
          <a:xfrm rot="21404329">
            <a:off x="8722832" y="766694"/>
            <a:ext cx="2485322" cy="3158590"/>
          </a:xfrm>
          <a:prstGeom prst="curvedLeftArrow">
            <a:avLst>
              <a:gd name="adj1" fmla="val 8356"/>
              <a:gd name="adj2" fmla="val 33930"/>
              <a:gd name="adj3" fmla="val 30155"/>
            </a:avLst>
          </a:prstGeom>
          <a:solidFill>
            <a:srgbClr val="00FF99"/>
          </a:solidFill>
          <a:ln w="38100">
            <a:solidFill>
              <a:srgbClr val="FF339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17</a:t>
            </a:fld>
            <a:endParaRPr lang="en-AU" dirty="0"/>
          </a:p>
        </p:txBody>
      </p:sp>
      <p:pic>
        <p:nvPicPr>
          <p:cNvPr id="3074" name="Picture 2" descr="C:\Users\Rae\Documents\A CF Desktop Feb 2021\ART png on PPT\Picture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48002" y="5233435"/>
            <a:ext cx="1295621" cy="145796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1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9000">
              <a:schemeClr val="accent1">
                <a:lumMod val="30000"/>
                <a:lumOff val="70000"/>
              </a:schemeClr>
            </a:gs>
            <a:gs pos="49000">
              <a:srgbClr val="FF0000"/>
            </a:gs>
            <a:gs pos="70000">
              <a:srgbClr val="B6F7FE">
                <a:alpha val="41000"/>
              </a:srgb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CA748DB-92EE-44B4-A57D-F5CF65C80E37}"/>
              </a:ext>
            </a:extLst>
          </p:cNvPr>
          <p:cNvSpPr txBox="1"/>
          <p:nvPr/>
        </p:nvSpPr>
        <p:spPr>
          <a:xfrm>
            <a:off x="340659" y="99113"/>
            <a:ext cx="11258068" cy="1815882"/>
          </a:xfrm>
          <a:prstGeom prst="rect">
            <a:avLst/>
          </a:prstGeom>
          <a:noFill/>
        </p:spPr>
        <p:txBody>
          <a:bodyPr wrap="square">
            <a:spAutoFit/>
            <a:scene3d>
              <a:camera prst="orthographicFront"/>
              <a:lightRig rig="threePt" dir="t"/>
            </a:scene3d>
            <a:sp3d extrusionH="57150">
              <a:bevelT w="38100" h="38100"/>
            </a:sp3d>
          </a:bodyPr>
          <a:lstStyle/>
          <a:p>
            <a:r>
              <a:rPr lang="en-US" sz="2800" b="1" dirty="0">
                <a:solidFill>
                  <a:srgbClr val="000000"/>
                </a:solidFill>
                <a:latin typeface="Calibri" panose="020F0502020204030204" pitchFamily="34" charset="0"/>
              </a:rPr>
              <a:t>More Questions</a:t>
            </a:r>
          </a:p>
          <a:p>
            <a:r>
              <a:rPr lang="en-US" sz="2800" b="1" dirty="0">
                <a:solidFill>
                  <a:srgbClr val="0070C0"/>
                </a:solidFill>
                <a:latin typeface="Calibri" panose="020F0502020204030204" pitchFamily="34" charset="0"/>
              </a:rPr>
              <a:t>2. </a:t>
            </a:r>
            <a:r>
              <a:rPr lang="en-US" sz="2800" dirty="0">
                <a:solidFill>
                  <a:srgbClr val="000000"/>
                </a:solidFill>
                <a:latin typeface="Calibri" panose="020F0502020204030204" pitchFamily="34" charset="0"/>
              </a:rPr>
              <a:t>Do the Scriptures record the day of Passover </a:t>
            </a:r>
            <a:r>
              <a:rPr lang="en-US" dirty="0">
                <a:solidFill>
                  <a:srgbClr val="006699"/>
                </a:solidFill>
                <a:latin typeface="Calibri" panose="020F0502020204030204" pitchFamily="34" charset="0"/>
              </a:rPr>
              <a:t>(Abib 14 – </a:t>
            </a:r>
            <a:r>
              <a:rPr lang="en-US" b="1" dirty="0" err="1">
                <a:solidFill>
                  <a:srgbClr val="006699"/>
                </a:solidFill>
                <a:latin typeface="Calibri,Bold"/>
              </a:rPr>
              <a:t>Exo</a:t>
            </a:r>
            <a:r>
              <a:rPr lang="en-US" b="1" dirty="0">
                <a:solidFill>
                  <a:srgbClr val="006699"/>
                </a:solidFill>
                <a:latin typeface="Calibri,Bold"/>
              </a:rPr>
              <a:t> 12:6</a:t>
            </a:r>
            <a:r>
              <a:rPr lang="en-US" dirty="0">
                <a:solidFill>
                  <a:srgbClr val="006699"/>
                </a:solidFill>
                <a:latin typeface="Calibri" panose="020F0502020204030204" pitchFamily="34" charset="0"/>
              </a:rPr>
              <a:t>) </a:t>
            </a:r>
            <a:r>
              <a:rPr lang="en-US" sz="2800" dirty="0">
                <a:solidFill>
                  <a:srgbClr val="000000"/>
                </a:solidFill>
                <a:latin typeface="Calibri" panose="020F0502020204030204" pitchFamily="34" charset="0"/>
              </a:rPr>
              <a:t>had 	transitioned </a:t>
            </a:r>
            <a:r>
              <a:rPr lang="en-US" sz="2800" b="1" u="sng" dirty="0">
                <a:solidFill>
                  <a:schemeClr val="accent2">
                    <a:lumMod val="75000"/>
                  </a:schemeClr>
                </a:solidFill>
                <a:latin typeface="Calibri" panose="020F0502020204030204" pitchFamily="34" charset="0"/>
              </a:rPr>
              <a:t>to Abib 15 at </a:t>
            </a:r>
            <a:r>
              <a:rPr lang="en-AU" sz="2800" b="1" u="sng" dirty="0">
                <a:solidFill>
                  <a:schemeClr val="accent2">
                    <a:lumMod val="75000"/>
                  </a:schemeClr>
                </a:solidFill>
                <a:latin typeface="Calibri" panose="020F0502020204030204" pitchFamily="34" charset="0"/>
              </a:rPr>
              <a:t>sunset or darkness</a:t>
            </a:r>
            <a:r>
              <a:rPr lang="en-AU" sz="2800" b="1" dirty="0">
                <a:solidFill>
                  <a:schemeClr val="accent2">
                    <a:lumMod val="75000"/>
                  </a:schemeClr>
                </a:solidFill>
                <a:latin typeface="Calibri" panose="020F0502020204030204" pitchFamily="34" charset="0"/>
              </a:rPr>
              <a:t>? </a:t>
            </a:r>
            <a:br>
              <a:rPr lang="en-AU" sz="2800" b="1" dirty="0">
                <a:solidFill>
                  <a:schemeClr val="accent2">
                    <a:lumMod val="75000"/>
                  </a:schemeClr>
                </a:solidFill>
                <a:latin typeface="Calibri" panose="020F0502020204030204" pitchFamily="34" charset="0"/>
              </a:rPr>
            </a:br>
            <a:r>
              <a:rPr lang="en-AU" sz="2800" b="1" dirty="0">
                <a:solidFill>
                  <a:schemeClr val="accent2">
                    <a:lumMod val="75000"/>
                  </a:schemeClr>
                </a:solidFill>
                <a:latin typeface="Calibri" panose="020F0502020204030204" pitchFamily="34" charset="0"/>
              </a:rPr>
              <a:t>	</a:t>
            </a:r>
            <a:r>
              <a:rPr lang="en-AU" sz="2800" dirty="0">
                <a:solidFill>
                  <a:srgbClr val="000000"/>
                </a:solidFill>
                <a:latin typeface="Calibri" panose="020F0502020204030204" pitchFamily="34" charset="0"/>
              </a:rPr>
              <a:t>What is</a:t>
            </a:r>
            <a:r>
              <a:rPr lang="he-IL" sz="2800" b="1" dirty="0">
                <a:solidFill>
                  <a:srgbClr val="0000FF"/>
                </a:solidFill>
                <a:latin typeface="Times New Roman,Bold"/>
              </a:rPr>
              <a:t>יהוֹה </a:t>
            </a:r>
            <a:r>
              <a:rPr lang="en-CA" sz="2800" b="1" dirty="0">
                <a:solidFill>
                  <a:srgbClr val="0000FF"/>
                </a:solidFill>
                <a:latin typeface="Times New Roman,Bold"/>
              </a:rPr>
              <a:t> </a:t>
            </a:r>
            <a:r>
              <a:rPr lang="en-CA" sz="2800" b="1" dirty="0">
                <a:solidFill>
                  <a:srgbClr val="0000FF"/>
                </a:solidFill>
                <a:latin typeface="Calibri,Bold"/>
              </a:rPr>
              <a:t>[</a:t>
            </a:r>
            <a:r>
              <a:rPr lang="en-AU" sz="2800" b="1" dirty="0">
                <a:solidFill>
                  <a:srgbClr val="0000FF"/>
                </a:solidFill>
                <a:latin typeface="Calibri,Bold"/>
              </a:rPr>
              <a:t>Yahuah’s] </a:t>
            </a:r>
            <a:r>
              <a:rPr lang="en-AU" sz="2800" dirty="0">
                <a:solidFill>
                  <a:srgbClr val="0000FF"/>
                </a:solidFill>
                <a:latin typeface="Calibri,Bold"/>
              </a:rPr>
              <a:t>Guideline?</a:t>
            </a:r>
          </a:p>
        </p:txBody>
      </p:sp>
      <p:sp>
        <p:nvSpPr>
          <p:cNvPr id="6" name="TextBox 5">
            <a:extLst>
              <a:ext uri="{FF2B5EF4-FFF2-40B4-BE49-F238E27FC236}">
                <a16:creationId xmlns:a16="http://schemas.microsoft.com/office/drawing/2014/main" xmlns="" id="{97080D2B-A5D2-4D03-ACE0-C773EC249BDD}"/>
              </a:ext>
            </a:extLst>
          </p:cNvPr>
          <p:cNvSpPr txBox="1"/>
          <p:nvPr/>
        </p:nvSpPr>
        <p:spPr>
          <a:xfrm>
            <a:off x="340658" y="2035206"/>
            <a:ext cx="11426469" cy="1815882"/>
          </a:xfrm>
          <a:prstGeom prst="rect">
            <a:avLst/>
          </a:prstGeom>
          <a:solidFill>
            <a:schemeClr val="accent1">
              <a:lumMod val="20000"/>
              <a:lumOff val="80000"/>
            </a:schemeClr>
          </a:solidFill>
          <a:scene3d>
            <a:camera prst="orthographicFront"/>
            <a:lightRig rig="threePt" dir="t"/>
          </a:scene3d>
          <a:sp3d>
            <a:bevelT w="114300" prst="artDeco"/>
          </a:sp3d>
        </p:spPr>
        <p:txBody>
          <a:bodyPr wrap="square">
            <a:spAutoFit/>
            <a:sp3d extrusionH="57150">
              <a:bevelT w="38100" h="38100"/>
            </a:sp3d>
          </a:bodyPr>
          <a:lstStyle/>
          <a:p>
            <a:pPr algn="l"/>
            <a:r>
              <a:rPr lang="en-US" sz="2800" b="1" i="0" u="none" strike="noStrike" baseline="0" dirty="0">
                <a:solidFill>
                  <a:srgbClr val="0070C1"/>
                </a:solidFill>
                <a:latin typeface="Calibri,Bold"/>
              </a:rPr>
              <a:t>3. </a:t>
            </a:r>
            <a:r>
              <a:rPr lang="en-US" sz="2800" b="0" i="0" u="none" strike="noStrike" baseline="0" dirty="0">
                <a:solidFill>
                  <a:srgbClr val="000000"/>
                </a:solidFill>
                <a:latin typeface="Calibri" panose="020F0502020204030204" pitchFamily="34" charset="0"/>
              </a:rPr>
              <a:t>Is it possible that the finest </a:t>
            </a:r>
            <a:r>
              <a:rPr lang="en-US" sz="2800" b="1" i="0" u="none" strike="noStrike" baseline="0" dirty="0">
                <a:solidFill>
                  <a:srgbClr val="0000FF"/>
                </a:solidFill>
                <a:latin typeface="Calibri,Bold"/>
              </a:rPr>
              <a:t>Leader </a:t>
            </a:r>
            <a:r>
              <a:rPr lang="en-US" sz="2800" b="0" i="0" u="none" strike="noStrike" baseline="0" dirty="0">
                <a:solidFill>
                  <a:srgbClr val="000000"/>
                </a:solidFill>
                <a:latin typeface="Calibri" panose="020F0502020204030204" pitchFamily="34" charset="0"/>
              </a:rPr>
              <a:t>that is known to man, has found it 	unnecessary to inform us, not even in “fine print,” that the Passover 	Festival has been </a:t>
            </a:r>
            <a:r>
              <a:rPr lang="en-US" sz="2800" b="1" i="0" u="none" strike="noStrike" baseline="0" dirty="0">
                <a:solidFill>
                  <a:srgbClr val="000000"/>
                </a:solidFill>
                <a:effectLst>
                  <a:glow rad="76200">
                    <a:srgbClr val="FF9900"/>
                  </a:glow>
                </a:effectLst>
                <a:latin typeface="Calibri" panose="020F0502020204030204" pitchFamily="34" charset="0"/>
              </a:rPr>
              <a:t>covertly extended </a:t>
            </a:r>
            <a:r>
              <a:rPr lang="en-US" sz="2800" b="0" i="0" u="none" strike="noStrike" baseline="0" dirty="0">
                <a:solidFill>
                  <a:srgbClr val="000000"/>
                </a:solidFill>
                <a:latin typeface="Calibri" panose="020F0502020204030204" pitchFamily="34" charset="0"/>
              </a:rPr>
              <a:t>- past sunset</a:t>
            </a:r>
            <a:r>
              <a:rPr lang="en-US" sz="2800" dirty="0">
                <a:solidFill>
                  <a:srgbClr val="000000"/>
                </a:solidFill>
                <a:latin typeface="Calibri" panose="020F0502020204030204" pitchFamily="34" charset="0"/>
              </a:rPr>
              <a:t> – thus </a:t>
            </a:r>
            <a:r>
              <a:rPr lang="en-US" sz="2800" b="1" u="sng" dirty="0">
                <a:ln>
                  <a:solidFill>
                    <a:srgbClr val="0000FF"/>
                  </a:solidFill>
                </a:ln>
                <a:solidFill>
                  <a:srgbClr val="FF3399"/>
                </a:solidFill>
                <a:latin typeface="Calibri" panose="020F0502020204030204" pitchFamily="34" charset="0"/>
              </a:rPr>
              <a:t>overla</a:t>
            </a:r>
            <a:r>
              <a:rPr lang="en-US" sz="2800" b="1" dirty="0">
                <a:ln>
                  <a:solidFill>
                    <a:srgbClr val="0000FF"/>
                  </a:solidFill>
                </a:ln>
                <a:solidFill>
                  <a:srgbClr val="FF3399"/>
                </a:solidFill>
                <a:latin typeface="Calibri" panose="020F0502020204030204" pitchFamily="34" charset="0"/>
              </a:rPr>
              <a:t>pp</a:t>
            </a:r>
            <a:r>
              <a:rPr lang="en-US" sz="2800" b="1" u="sng" dirty="0">
                <a:ln>
                  <a:solidFill>
                    <a:srgbClr val="0000FF"/>
                  </a:solidFill>
                </a:ln>
                <a:solidFill>
                  <a:srgbClr val="FF3399"/>
                </a:solidFill>
                <a:latin typeface="Calibri" panose="020F0502020204030204" pitchFamily="34" charset="0"/>
              </a:rPr>
              <a:t>in</a:t>
            </a:r>
            <a:r>
              <a:rPr lang="en-US" sz="2800" b="1" dirty="0">
                <a:ln>
                  <a:solidFill>
                    <a:srgbClr val="0000FF"/>
                  </a:solidFill>
                </a:ln>
                <a:solidFill>
                  <a:srgbClr val="FF3399"/>
                </a:solidFill>
                <a:latin typeface="Calibri" panose="020F0502020204030204" pitchFamily="34" charset="0"/>
              </a:rPr>
              <a:t>g</a:t>
            </a:r>
            <a:r>
              <a:rPr lang="en-US" sz="2800" dirty="0">
                <a:solidFill>
                  <a:srgbClr val="000000"/>
                </a:solidFill>
                <a:latin typeface="Calibri" panose="020F0502020204030204" pitchFamily="34" charset="0"/>
              </a:rPr>
              <a:t> 	</a:t>
            </a:r>
            <a:r>
              <a:rPr lang="en-US" sz="2800" b="0" i="0" u="none" strike="noStrike" baseline="0" dirty="0">
                <a:solidFill>
                  <a:srgbClr val="000000"/>
                </a:solidFill>
                <a:latin typeface="Calibri" panose="020F0502020204030204" pitchFamily="34" charset="0"/>
              </a:rPr>
              <a:t>into the next date and Festival, - that of Unleavened Bread?</a:t>
            </a:r>
          </a:p>
        </p:txBody>
      </p:sp>
      <p:sp>
        <p:nvSpPr>
          <p:cNvPr id="8" name="TextBox 7">
            <a:extLst>
              <a:ext uri="{FF2B5EF4-FFF2-40B4-BE49-F238E27FC236}">
                <a16:creationId xmlns:a16="http://schemas.microsoft.com/office/drawing/2014/main" xmlns="" id="{25F87D7F-57A4-41F1-A6EF-55DA2CE9FA8F}"/>
              </a:ext>
            </a:extLst>
          </p:cNvPr>
          <p:cNvSpPr txBox="1"/>
          <p:nvPr/>
        </p:nvSpPr>
        <p:spPr>
          <a:xfrm>
            <a:off x="340659" y="4057095"/>
            <a:ext cx="11426468" cy="954107"/>
          </a:xfrm>
          <a:prstGeom prst="rect">
            <a:avLst/>
          </a:prstGeom>
          <a:noFill/>
        </p:spPr>
        <p:txBody>
          <a:bodyPr wrap="square">
            <a:spAutoFit/>
            <a:scene3d>
              <a:camera prst="orthographicFront"/>
              <a:lightRig rig="threePt" dir="t"/>
            </a:scene3d>
            <a:sp3d extrusionH="57150">
              <a:bevelT w="38100" h="38100"/>
            </a:sp3d>
          </a:bodyPr>
          <a:lstStyle/>
          <a:p>
            <a:pPr algn="l"/>
            <a:r>
              <a:rPr lang="en-AU" sz="2800" b="1" i="0" u="none" strike="noStrike" baseline="0" dirty="0">
                <a:solidFill>
                  <a:srgbClr val="0070C1"/>
                </a:solidFill>
                <a:latin typeface="Calibri,Bold"/>
              </a:rPr>
              <a:t>4. </a:t>
            </a:r>
            <a:r>
              <a:rPr lang="en-AU" sz="2800" b="0" i="0" u="none" strike="noStrike" baseline="0" dirty="0">
                <a:solidFill>
                  <a:srgbClr val="000000"/>
                </a:solidFill>
                <a:latin typeface="Calibri" panose="020F0502020204030204" pitchFamily="34" charset="0"/>
              </a:rPr>
              <a:t>Has Abba </a:t>
            </a:r>
            <a:r>
              <a:rPr lang="he-IL" sz="2800" b="1" i="0" u="none" strike="noStrike" baseline="0" dirty="0">
                <a:solidFill>
                  <a:srgbClr val="0000FF"/>
                </a:solidFill>
                <a:latin typeface="Times New Roman,Bold"/>
              </a:rPr>
              <a:t>יהוֹה</a:t>
            </a:r>
            <a:r>
              <a:rPr lang="en-CA" sz="2800" b="1" i="0" u="none" strike="noStrike" baseline="0" dirty="0">
                <a:solidFill>
                  <a:srgbClr val="0000FF"/>
                </a:solidFill>
                <a:latin typeface="Times New Roman,Bold"/>
              </a:rPr>
              <a:t> </a:t>
            </a:r>
            <a:r>
              <a:rPr lang="en-CA" sz="2800" b="1" i="0" u="none" strike="noStrike" baseline="0" dirty="0">
                <a:solidFill>
                  <a:srgbClr val="0000FF"/>
                </a:solidFill>
                <a:latin typeface="Calibri,Bold"/>
              </a:rPr>
              <a:t>[</a:t>
            </a:r>
            <a:r>
              <a:rPr lang="en-AU" sz="2800" b="1" i="0" u="none" strike="noStrike" baseline="0" dirty="0">
                <a:solidFill>
                  <a:srgbClr val="0000FF"/>
                </a:solidFill>
                <a:latin typeface="Calibri,Bold"/>
              </a:rPr>
              <a:t>Yahuah] </a:t>
            </a:r>
            <a:r>
              <a:rPr lang="en-AU" sz="2800" b="0" i="0" u="none" strike="noStrike" baseline="0" dirty="0">
                <a:solidFill>
                  <a:srgbClr val="000000"/>
                </a:solidFill>
                <a:latin typeface="Calibri" panose="020F0502020204030204" pitchFamily="34" charset="0"/>
              </a:rPr>
              <a:t>given us the green light to </a:t>
            </a:r>
            <a:r>
              <a:rPr lang="en-AU" sz="2800" b="1" i="0" u="none" strike="noStrike" baseline="0" dirty="0">
                <a:solidFill>
                  <a:srgbClr val="000000"/>
                </a:solidFill>
                <a:effectLst>
                  <a:glow rad="127000">
                    <a:srgbClr val="FFFF00"/>
                  </a:glow>
                </a:effectLst>
                <a:latin typeface="Calibri" panose="020F0502020204030204" pitchFamily="34" charset="0"/>
              </a:rPr>
              <a:t>adjust</a:t>
            </a:r>
            <a:r>
              <a:rPr lang="en-AU" sz="2800" b="0" i="0" u="none" strike="noStrike" baseline="0" dirty="0">
                <a:solidFill>
                  <a:srgbClr val="000000"/>
                </a:solidFill>
                <a:latin typeface="Calibri" panose="020F0502020204030204" pitchFamily="34" charset="0"/>
              </a:rPr>
              <a:t> </a:t>
            </a:r>
            <a:r>
              <a:rPr lang="en-AU" sz="2800" b="1" i="0" u="none" strike="noStrike" baseline="0" dirty="0">
                <a:solidFill>
                  <a:srgbClr val="0000FF"/>
                </a:solidFill>
                <a:latin typeface="Calibri,Bold"/>
              </a:rPr>
              <a:t>His </a:t>
            </a:r>
            <a:r>
              <a:rPr lang="en-AU" sz="2800" b="0" i="0" u="none" strike="noStrike" baseline="0" dirty="0">
                <a:solidFill>
                  <a:srgbClr val="000000"/>
                </a:solidFill>
                <a:latin typeface="Calibri" panose="020F0502020204030204" pitchFamily="34" charset="0"/>
              </a:rPr>
              <a:t>statutes to 	suit the </a:t>
            </a:r>
            <a:r>
              <a:rPr lang="en-AU" sz="2800" b="0" i="0" u="sng" strike="noStrike" baseline="0" dirty="0">
                <a:ln>
                  <a:solidFill>
                    <a:srgbClr val="0000FF"/>
                  </a:solidFill>
                </a:ln>
                <a:solidFill>
                  <a:srgbClr val="FF66FF"/>
                </a:solidFill>
                <a:latin typeface="Calibri" panose="020F0502020204030204" pitchFamily="34" charset="0"/>
              </a:rPr>
              <a:t>human</a:t>
            </a:r>
            <a:r>
              <a:rPr lang="en-AU" sz="2800" b="0" i="0" u="none" strike="noStrike" baseline="0" dirty="0">
                <a:ln>
                  <a:solidFill>
                    <a:srgbClr val="0000FF"/>
                  </a:solidFill>
                </a:ln>
                <a:solidFill>
                  <a:srgbClr val="FF66FF"/>
                </a:solidFill>
                <a:latin typeface="Calibri" panose="020F0502020204030204" pitchFamily="34" charset="0"/>
              </a:rPr>
              <a:t> Sunset Theory requirements </a:t>
            </a:r>
            <a:r>
              <a:rPr lang="en-AU" sz="2800" b="0" i="0" u="none" strike="noStrike" baseline="0" dirty="0">
                <a:ln>
                  <a:solidFill>
                    <a:srgbClr val="0000FF"/>
                  </a:solidFill>
                </a:ln>
                <a:solidFill>
                  <a:srgbClr val="FF0000"/>
                </a:solidFill>
                <a:latin typeface="Calibri" panose="020F0502020204030204" pitchFamily="34" charset="0"/>
              </a:rPr>
              <a:t>as found in the Talmud?</a:t>
            </a:r>
            <a:endParaRPr lang="en-AU" sz="2800" dirty="0">
              <a:ln>
                <a:solidFill>
                  <a:srgbClr val="0000FF"/>
                </a:solidFill>
              </a:ln>
              <a:solidFill>
                <a:srgbClr val="FF0000"/>
              </a:solidFill>
            </a:endParaRPr>
          </a:p>
        </p:txBody>
      </p:sp>
      <p:sp>
        <p:nvSpPr>
          <p:cNvPr id="3" name="Rectangle: Rounded Corners 2">
            <a:extLst>
              <a:ext uri="{FF2B5EF4-FFF2-40B4-BE49-F238E27FC236}">
                <a16:creationId xmlns:a16="http://schemas.microsoft.com/office/drawing/2014/main" xmlns="" id="{D3FCFFB8-A752-49CB-90AA-AFB2B13E628A}"/>
              </a:ext>
            </a:extLst>
          </p:cNvPr>
          <p:cNvSpPr/>
          <p:nvPr/>
        </p:nvSpPr>
        <p:spPr>
          <a:xfrm>
            <a:off x="1408546" y="5368535"/>
            <a:ext cx="8106929" cy="954107"/>
          </a:xfrm>
          <a:prstGeom prst="roundRect">
            <a:avLst>
              <a:gd name="adj" fmla="val 29511"/>
            </a:avLst>
          </a:prstGeom>
          <a:solidFill>
            <a:srgbClr val="00FF99"/>
          </a:solidFill>
          <a:ln w="57150">
            <a:solidFill>
              <a:srgbClr val="990033"/>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990033"/>
                </a:solidFill>
              </a:rPr>
              <a:t>Is it possible the next few verses in Exodus 12 </a:t>
            </a:r>
            <a:r>
              <a:rPr lang="en-CA" sz="2800" dirty="0" smtClean="0">
                <a:solidFill>
                  <a:srgbClr val="990033"/>
                </a:solidFill>
              </a:rPr>
              <a:t/>
            </a:r>
            <a:br>
              <a:rPr lang="en-CA" sz="2800" dirty="0" smtClean="0">
                <a:solidFill>
                  <a:srgbClr val="990033"/>
                </a:solidFill>
              </a:rPr>
            </a:br>
            <a:r>
              <a:rPr lang="en-CA" sz="2800" dirty="0" smtClean="0">
                <a:solidFill>
                  <a:srgbClr val="990033"/>
                </a:solidFill>
              </a:rPr>
              <a:t>will </a:t>
            </a:r>
            <a:r>
              <a:rPr lang="en-CA" sz="2800" dirty="0">
                <a:solidFill>
                  <a:srgbClr val="990033"/>
                </a:solidFill>
              </a:rPr>
              <a:t>give </a:t>
            </a:r>
            <a:r>
              <a:rPr lang="en-CA" sz="2800" dirty="0" smtClean="0">
                <a:solidFill>
                  <a:srgbClr val="990033"/>
                </a:solidFill>
              </a:rPr>
              <a:t>us more </a:t>
            </a:r>
            <a:r>
              <a:rPr lang="en-CA" sz="2800" dirty="0">
                <a:solidFill>
                  <a:srgbClr val="990033"/>
                </a:solidFill>
              </a:rPr>
              <a:t>decisive instruction and direction?</a:t>
            </a:r>
          </a:p>
        </p:txBody>
      </p:sp>
      <p:sp>
        <p:nvSpPr>
          <p:cNvPr id="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18</a:t>
            </a:fld>
            <a:endParaRPr lang="en-AU" dirty="0"/>
          </a:p>
        </p:txBody>
      </p:sp>
      <p:pic>
        <p:nvPicPr>
          <p:cNvPr id="10" name="Picture 2" descr="C:\Users\Rae\Documents\A CF Desktop Feb 2021\ART png on PPT\Picture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77677" y="5020145"/>
            <a:ext cx="1295621" cy="145796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9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58000"/>
          </a:blip>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1801D5-D013-41C6-BB08-31F094DCF6FF}"/>
              </a:ext>
            </a:extLst>
          </p:cNvPr>
          <p:cNvSpPr txBox="1"/>
          <p:nvPr/>
        </p:nvSpPr>
        <p:spPr>
          <a:xfrm>
            <a:off x="856421" y="415089"/>
            <a:ext cx="10729501" cy="5693866"/>
          </a:xfrm>
          <a:prstGeom prst="rect">
            <a:avLst/>
          </a:prstGeom>
          <a:noFill/>
        </p:spPr>
        <p:txBody>
          <a:bodyPr wrap="square">
            <a:spAutoFit/>
            <a:scene3d>
              <a:camera prst="orthographicFront"/>
              <a:lightRig rig="threePt" dir="t"/>
            </a:scene3d>
            <a:sp3d extrusionH="57150">
              <a:bevelT w="38100" h="38100"/>
            </a:sp3d>
          </a:bodyPr>
          <a:lstStyle/>
          <a:p>
            <a:pPr algn="l"/>
            <a:r>
              <a:rPr lang="en-US" sz="2800" b="1" i="0" u="none" strike="noStrike" baseline="0" dirty="0">
                <a:solidFill>
                  <a:srgbClr val="006699"/>
                </a:solidFill>
                <a:latin typeface="Calibri,Bold"/>
              </a:rPr>
              <a:t>Exo 12:9 </a:t>
            </a:r>
            <a:r>
              <a:rPr lang="en-US" sz="2800" b="0" i="0" u="none" strike="noStrike" baseline="0" dirty="0">
                <a:solidFill>
                  <a:srgbClr val="000000"/>
                </a:solidFill>
                <a:latin typeface="Calibri" panose="020F0502020204030204" pitchFamily="34" charset="0"/>
              </a:rPr>
              <a:t>Do not eat it raw, nor boiled at all with water, but roasted in 	fire, its head with its legs </a:t>
            </a:r>
            <a:r>
              <a:rPr lang="en-AU" sz="2800" b="0" i="0" u="none" strike="noStrike" baseline="0" dirty="0">
                <a:solidFill>
                  <a:srgbClr val="000000"/>
                </a:solidFill>
                <a:latin typeface="Calibri" panose="020F0502020204030204" pitchFamily="34" charset="0"/>
              </a:rPr>
              <a:t>and its inward parts.</a:t>
            </a:r>
            <a:br>
              <a:rPr lang="en-AU" sz="2800" b="0" i="0" u="none" strike="noStrike" baseline="0" dirty="0">
                <a:solidFill>
                  <a:srgbClr val="000000"/>
                </a:solidFill>
                <a:latin typeface="Calibri" panose="020F0502020204030204" pitchFamily="34" charset="0"/>
              </a:rPr>
            </a:br>
            <a:endParaRPr lang="en-AU" sz="2800" b="0" i="0" u="none" strike="noStrike" baseline="0" dirty="0">
              <a:solidFill>
                <a:srgbClr val="000000"/>
              </a:solidFill>
              <a:latin typeface="Calibri" panose="020F0502020204030204" pitchFamily="34" charset="0"/>
            </a:endParaRPr>
          </a:p>
          <a:p>
            <a:pPr algn="l"/>
            <a:r>
              <a:rPr lang="en-US" sz="2800" b="1" i="0" u="none" strike="noStrike" baseline="0" dirty="0">
                <a:solidFill>
                  <a:srgbClr val="006699"/>
                </a:solidFill>
                <a:latin typeface="Calibri,Bold"/>
              </a:rPr>
              <a:t>Exo 12:10 </a:t>
            </a:r>
            <a:r>
              <a:rPr lang="en-US" sz="2800" b="0" i="0" u="none" strike="noStrike" baseline="0" dirty="0">
                <a:solidFill>
                  <a:srgbClr val="000000"/>
                </a:solidFill>
                <a:latin typeface="Calibri" panose="020F0502020204030204" pitchFamily="34" charset="0"/>
              </a:rPr>
              <a:t>And do not leave of it </a:t>
            </a:r>
            <a:r>
              <a:rPr lang="en-US" sz="2800" b="1" i="0" u="sng" strike="noStrike" baseline="0" dirty="0">
                <a:solidFill>
                  <a:srgbClr val="000000"/>
                </a:solidFill>
                <a:latin typeface="Calibri,Bold"/>
              </a:rPr>
              <a:t>until </a:t>
            </a:r>
            <a:r>
              <a:rPr lang="en-US" sz="2800" b="1" i="0" u="sng" strike="noStrike" baseline="0" dirty="0">
                <a:solidFill>
                  <a:srgbClr val="000000"/>
                </a:solidFill>
                <a:effectLst>
                  <a:glow rad="127000">
                    <a:schemeClr val="accent2">
                      <a:lumMod val="40000"/>
                      <a:lumOff val="60000"/>
                    </a:schemeClr>
                  </a:glow>
                </a:effectLst>
                <a:latin typeface="Calibri,Bold"/>
              </a:rPr>
              <a:t>mornin</a:t>
            </a:r>
            <a:r>
              <a:rPr lang="en-US" sz="2800" b="1" i="0" u="none" strike="noStrike" baseline="0" dirty="0">
                <a:solidFill>
                  <a:srgbClr val="000000"/>
                </a:solidFill>
                <a:effectLst>
                  <a:glow rad="127000">
                    <a:schemeClr val="accent2">
                      <a:lumMod val="40000"/>
                      <a:lumOff val="60000"/>
                    </a:schemeClr>
                  </a:glow>
                </a:effectLst>
                <a:latin typeface="Calibri,Bold"/>
              </a:rPr>
              <a:t>g</a:t>
            </a:r>
            <a:r>
              <a:rPr lang="en-US" sz="2800" b="0" i="0" u="none" strike="noStrike" baseline="0" dirty="0">
                <a:solidFill>
                  <a:srgbClr val="000000"/>
                </a:solidFill>
                <a:latin typeface="Calibri" panose="020F0502020204030204" pitchFamily="34" charset="0"/>
              </a:rPr>
              <a:t>, and what remains of </a:t>
            </a:r>
            <a:r>
              <a:rPr lang="en-US" sz="2800" b="0" i="0" u="none" strike="noStrike" baseline="0" dirty="0" smtClean="0">
                <a:solidFill>
                  <a:srgbClr val="000000"/>
                </a:solidFill>
                <a:latin typeface="Calibri" panose="020F0502020204030204" pitchFamily="34" charset="0"/>
              </a:rPr>
              <a:t/>
            </a:r>
            <a:br>
              <a:rPr lang="en-US" sz="2800" b="0" i="0" u="none" strike="noStrike" baseline="0" dirty="0" smtClean="0">
                <a:solidFill>
                  <a:srgbClr val="000000"/>
                </a:solidFill>
                <a:latin typeface="Calibri" panose="020F0502020204030204" pitchFamily="34" charset="0"/>
              </a:rPr>
            </a:br>
            <a:r>
              <a:rPr lang="en-US" sz="2800" b="0" i="0" u="none" strike="noStrike" baseline="0" dirty="0" smtClean="0">
                <a:solidFill>
                  <a:srgbClr val="000000"/>
                </a:solidFill>
                <a:latin typeface="Calibri" panose="020F0502020204030204" pitchFamily="34" charset="0"/>
              </a:rPr>
              <a:t>           it until </a:t>
            </a:r>
            <a:r>
              <a:rPr lang="en-US" sz="2800" b="1" u="none" strike="noStrike" baseline="0" dirty="0">
                <a:solidFill>
                  <a:srgbClr val="9A33FF"/>
                </a:solidFill>
                <a:latin typeface="Calibri,BoldItalic"/>
              </a:rPr>
              <a:t>morning</a:t>
            </a:r>
            <a:r>
              <a:rPr lang="en-US" sz="2800" b="1" i="1" u="none" strike="noStrike" baseline="0" dirty="0">
                <a:solidFill>
                  <a:srgbClr val="9A33FF"/>
                </a:solidFill>
                <a:latin typeface="Calibri,BoldItalic"/>
              </a:rPr>
              <a:t> </a:t>
            </a:r>
            <a:r>
              <a:rPr lang="en-US" sz="2800" b="1" i="0" u="none" strike="noStrike" baseline="0" dirty="0">
                <a:solidFill>
                  <a:srgbClr val="000000"/>
                </a:solidFill>
                <a:latin typeface="Calibri,Bold"/>
              </a:rPr>
              <a:t>you are to </a:t>
            </a:r>
            <a:r>
              <a:rPr lang="en-AU" sz="2800" b="1" i="0" u="none" strike="noStrike" baseline="0" dirty="0">
                <a:solidFill>
                  <a:srgbClr val="000000"/>
                </a:solidFill>
                <a:latin typeface="Calibri,Bold"/>
              </a:rPr>
              <a:t>burn with fire</a:t>
            </a:r>
            <a:r>
              <a:rPr lang="en-AU" sz="2800" b="0" i="0" u="none" strike="noStrike" baseline="0" dirty="0">
                <a:solidFill>
                  <a:srgbClr val="000000"/>
                </a:solidFill>
                <a:latin typeface="Calibri" panose="020F0502020204030204" pitchFamily="34" charset="0"/>
              </a:rPr>
              <a:t>.</a:t>
            </a:r>
            <a:br>
              <a:rPr lang="en-AU" sz="2800" b="0" i="0" u="none" strike="noStrike" baseline="0" dirty="0">
                <a:solidFill>
                  <a:srgbClr val="000000"/>
                </a:solidFill>
                <a:latin typeface="Calibri" panose="020F0502020204030204" pitchFamily="34" charset="0"/>
              </a:rPr>
            </a:br>
            <a:r>
              <a:rPr lang="en-AU" sz="2800" b="1" i="0" u="none" strike="noStrike" baseline="0" dirty="0">
                <a:solidFill>
                  <a:srgbClr val="000000"/>
                </a:solidFill>
                <a:effectLst>
                  <a:glow rad="228600">
                    <a:schemeClr val="accent2">
                      <a:satMod val="175000"/>
                      <a:alpha val="40000"/>
                    </a:schemeClr>
                  </a:glow>
                </a:effectLst>
                <a:latin typeface="Calibri" panose="020F0502020204030204" pitchFamily="34" charset="0"/>
              </a:rPr>
              <a:t>Why Morning?  </a:t>
            </a:r>
            <a:r>
              <a:rPr lang="en-AU" sz="2800" b="0" i="0" u="sng" strike="noStrike" baseline="0" dirty="0">
                <a:solidFill>
                  <a:srgbClr val="990033"/>
                </a:solidFill>
                <a:latin typeface="Calibri" panose="020F0502020204030204" pitchFamily="34" charset="0"/>
              </a:rPr>
              <a:t>What event of the mornin</a:t>
            </a:r>
            <a:r>
              <a:rPr lang="en-AU" sz="2800" b="0" i="0" u="none" strike="noStrike" baseline="0" dirty="0">
                <a:solidFill>
                  <a:srgbClr val="990033"/>
                </a:solidFill>
                <a:latin typeface="Calibri" panose="020F0502020204030204" pitchFamily="34" charset="0"/>
              </a:rPr>
              <a:t>g could possibly effect 	anything to do with a Passover Lamb? </a:t>
            </a:r>
            <a:br>
              <a:rPr lang="en-AU" sz="2800" b="0" i="0" u="none" strike="noStrike" baseline="0" dirty="0">
                <a:solidFill>
                  <a:srgbClr val="990033"/>
                </a:solidFill>
                <a:latin typeface="Calibri" panose="020F0502020204030204" pitchFamily="34" charset="0"/>
              </a:rPr>
            </a:br>
            <a:endParaRPr lang="en-AU" sz="2800" b="0" i="0" u="none" strike="noStrike" baseline="0" dirty="0">
              <a:solidFill>
                <a:srgbClr val="990033"/>
              </a:solidFill>
              <a:latin typeface="Calibri" panose="020F0502020204030204" pitchFamily="34" charset="0"/>
            </a:endParaRPr>
          </a:p>
          <a:p>
            <a:pPr algn="l"/>
            <a:r>
              <a:rPr lang="en-US" sz="2800" b="1" i="0" u="none" strike="noStrike" baseline="0" dirty="0" err="1">
                <a:solidFill>
                  <a:srgbClr val="006699"/>
                </a:solidFill>
                <a:latin typeface="Calibri,Bold"/>
              </a:rPr>
              <a:t>Exo</a:t>
            </a:r>
            <a:r>
              <a:rPr lang="en-US" sz="2800" b="1" i="0" u="none" strike="noStrike" baseline="0" dirty="0">
                <a:solidFill>
                  <a:srgbClr val="006699"/>
                </a:solidFill>
                <a:latin typeface="Calibri,Bold"/>
              </a:rPr>
              <a:t> 12:11 </a:t>
            </a:r>
            <a:r>
              <a:rPr lang="en-US" sz="2800" b="0" i="0" u="none" strike="noStrike" baseline="0" dirty="0">
                <a:solidFill>
                  <a:srgbClr val="000000"/>
                </a:solidFill>
                <a:latin typeface="Calibri" panose="020F0502020204030204" pitchFamily="34" charset="0"/>
              </a:rPr>
              <a:t>And this is how you eat it: your loins girded, your sandals on 	your feet, and your staff in </a:t>
            </a:r>
            <a:r>
              <a:rPr lang="en-AU" sz="2800" b="0" i="0" u="none" strike="noStrike" baseline="0" dirty="0">
                <a:solidFill>
                  <a:srgbClr val="000000"/>
                </a:solidFill>
                <a:latin typeface="Calibri" panose="020F0502020204030204" pitchFamily="34" charset="0"/>
              </a:rPr>
              <a:t>your hand. And you shall eat it in 	haste. </a:t>
            </a:r>
            <a:r>
              <a:rPr lang="en-AU" sz="2800" b="0" u="none" strike="noStrike" baseline="0" dirty="0">
                <a:solidFill>
                  <a:srgbClr val="0000FF"/>
                </a:solidFill>
                <a:latin typeface="Arial Black" panose="020B0A04020102020204" pitchFamily="34" charset="0"/>
              </a:rPr>
              <a:t>It is </a:t>
            </a:r>
            <a:r>
              <a:rPr lang="en-AU" sz="2800" b="0" u="none" strike="noStrike" baseline="0" dirty="0">
                <a:solidFill>
                  <a:srgbClr val="0000FF"/>
                </a:solidFill>
                <a:effectLst>
                  <a:glow rad="127000">
                    <a:srgbClr val="FFC000"/>
                  </a:glow>
                </a:effectLst>
                <a:latin typeface="Arial Black" panose="020B0A04020102020204" pitchFamily="34" charset="0"/>
              </a:rPr>
              <a:t>the Passover </a:t>
            </a:r>
            <a:r>
              <a:rPr lang="en-AU" sz="2800" b="0" u="none" strike="noStrike" baseline="0" dirty="0">
                <a:solidFill>
                  <a:srgbClr val="0000FF"/>
                </a:solidFill>
                <a:latin typeface="Calibri,Italic"/>
              </a:rPr>
              <a:t>of </a:t>
            </a:r>
            <a:r>
              <a:rPr lang="he-IL" sz="2800" b="0" i="0" u="none" strike="noStrike" baseline="0" dirty="0">
                <a:solidFill>
                  <a:srgbClr val="0000FF"/>
                </a:solidFill>
                <a:latin typeface="Arial" panose="020B0604020202020204" pitchFamily="34" charset="0"/>
              </a:rPr>
              <a:t>יהוה</a:t>
            </a:r>
            <a:r>
              <a:rPr lang="en-CA" sz="2800" b="1" i="0" u="none" strike="noStrike" baseline="0" dirty="0">
                <a:solidFill>
                  <a:srgbClr val="0000FF"/>
                </a:solidFill>
                <a:latin typeface="Calibri,Bold"/>
              </a:rPr>
              <a:t> [</a:t>
            </a:r>
            <a:r>
              <a:rPr lang="en-AU" sz="2800" b="1" i="0" u="none" strike="noStrike" baseline="0" dirty="0">
                <a:solidFill>
                  <a:srgbClr val="0000FF"/>
                </a:solidFill>
                <a:latin typeface="Calibri,Bold"/>
              </a:rPr>
              <a:t>Yahuah].</a:t>
            </a:r>
            <a:br>
              <a:rPr lang="en-AU" sz="2800" b="1" i="0" u="none" strike="noStrike" baseline="0" dirty="0">
                <a:solidFill>
                  <a:srgbClr val="0000FF"/>
                </a:solidFill>
                <a:latin typeface="Calibri,Bold"/>
              </a:rPr>
            </a:br>
            <a:endParaRPr lang="en-AU" sz="2800" b="1" i="0" u="none" strike="noStrike" baseline="0" dirty="0">
              <a:solidFill>
                <a:srgbClr val="0000FF"/>
              </a:solidFill>
              <a:latin typeface="Calibri,Bold"/>
            </a:endParaRPr>
          </a:p>
          <a:p>
            <a:pPr algn="l"/>
            <a:r>
              <a:rPr lang="en-AU" sz="2800" b="1" u="sng" dirty="0">
                <a:solidFill>
                  <a:srgbClr val="FF0000"/>
                </a:solidFill>
                <a:latin typeface="Calibri,Bold"/>
              </a:rPr>
              <a:t>When</a:t>
            </a:r>
            <a:r>
              <a:rPr lang="en-AU" sz="2800" b="1" dirty="0">
                <a:latin typeface="Calibri,Bold"/>
              </a:rPr>
              <a:t> was the </a:t>
            </a:r>
            <a:r>
              <a:rPr lang="en-AU" sz="2800" b="1" u="sng" dirty="0">
                <a:effectLst>
                  <a:glow rad="127000">
                    <a:srgbClr val="C7ABFF"/>
                  </a:glow>
                </a:effectLst>
                <a:latin typeface="Cooper Black" panose="0208090404030B020404" pitchFamily="18" charset="0"/>
              </a:rPr>
              <a:t>FIRST</a:t>
            </a:r>
            <a:r>
              <a:rPr lang="en-AU" sz="2800" b="1" dirty="0">
                <a:latin typeface="Calibri,Bold"/>
              </a:rPr>
              <a:t> PASSOVER LAMB </a:t>
            </a:r>
            <a:r>
              <a:rPr lang="en-AU" sz="2800" b="1" u="sng" dirty="0">
                <a:solidFill>
                  <a:srgbClr val="990033"/>
                </a:solidFill>
                <a:latin typeface="Calibri,Bold"/>
              </a:rPr>
              <a:t>slain and eaten</a:t>
            </a:r>
            <a:r>
              <a:rPr lang="en-AU" sz="2800" b="1" dirty="0">
                <a:solidFill>
                  <a:srgbClr val="990033"/>
                </a:solidFill>
                <a:latin typeface="Calibri,Bold"/>
              </a:rPr>
              <a:t>?</a:t>
            </a:r>
            <a:endParaRPr lang="en-AU" sz="2800" dirty="0">
              <a:solidFill>
                <a:srgbClr val="990033"/>
              </a:solidFill>
            </a:endParaRPr>
          </a:p>
        </p:txBody>
      </p:sp>
      <p:sp>
        <p:nvSpPr>
          <p:cNvPr id="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19</a:t>
            </a:fld>
            <a:endParaRPr lang="en-AU" dirty="0"/>
          </a:p>
        </p:txBody>
      </p:sp>
      <p:pic>
        <p:nvPicPr>
          <p:cNvPr id="5" name="Picture 2" descr="C:\Users\Rae\Documents\A CF Desktop Feb 2021\ART png on PPT\Picture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90301" y="2217861"/>
            <a:ext cx="1295621" cy="145796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65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Rae\Desktop\Daisy CCC website\English LG YCC - title slides\YCC-Cover-WIDE-Boq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0357" y="831858"/>
            <a:ext cx="9711285" cy="54558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6197429" y="5820551"/>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a:ln w="1905"/>
                <a:solidFill>
                  <a:srgbClr val="FFFF00"/>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rgbClr val="FFFF00"/>
              </a:solidFill>
              <a:effectLst>
                <a:innerShdw blurRad="69850" dist="43180" dir="5400000">
                  <a:srgbClr val="000000">
                    <a:alpha val="65000"/>
                  </a:srgbClr>
                </a:innerShdw>
              </a:effectLst>
              <a:latin typeface="Segoe Print" pitchFamily="2" charset="0"/>
            </a:endParaRPr>
          </a:p>
        </p:txBody>
      </p:sp>
      <p:sp>
        <p:nvSpPr>
          <p:cNvPr id="19" name="Rectangle 18"/>
          <p:cNvSpPr/>
          <p:nvPr/>
        </p:nvSpPr>
        <p:spPr>
          <a:xfrm>
            <a:off x="5778471" y="1187095"/>
            <a:ext cx="4608747" cy="954107"/>
          </a:xfrm>
          <a:prstGeom prst="rect">
            <a:avLst/>
          </a:prstGeom>
        </p:spPr>
        <p:txBody>
          <a:bodyPr wrap="square">
            <a:spAutoFit/>
            <a:scene3d>
              <a:camera prst="orthographicFront"/>
              <a:lightRig rig="threePt" dir="t"/>
            </a:scene3d>
            <a:sp3d extrusionH="57150">
              <a:bevelT w="38100" h="38100"/>
            </a:sp3d>
          </a:bodyPr>
          <a:lstStyle/>
          <a:p>
            <a:pPr algn="ctr"/>
            <a:r>
              <a:rPr lang="en-US" sz="2800" b="1" dirty="0">
                <a:solidFill>
                  <a:schemeClr val="bg1"/>
                </a:solidFill>
                <a:effectLst/>
                <a:latin typeface="Segoe Print" pitchFamily="2" charset="0"/>
              </a:rPr>
              <a:t>Date:  ~640 BC – or 800 years </a:t>
            </a:r>
            <a:r>
              <a:rPr lang="en-US" sz="2800" b="1" u="sng" dirty="0">
                <a:solidFill>
                  <a:schemeClr val="bg1"/>
                </a:solidFill>
                <a:effectLst/>
                <a:latin typeface="Segoe Print" pitchFamily="2" charset="0"/>
              </a:rPr>
              <a:t>after</a:t>
            </a:r>
            <a:r>
              <a:rPr lang="en-US" sz="2800" b="1" dirty="0">
                <a:solidFill>
                  <a:schemeClr val="bg1"/>
                </a:solidFill>
                <a:effectLst/>
                <a:latin typeface="Segoe Print" pitchFamily="2" charset="0"/>
              </a:rPr>
              <a:t> Mosheh</a:t>
            </a:r>
            <a:endParaRPr lang="en-US" b="1" dirty="0">
              <a:solidFill>
                <a:schemeClr val="bg1"/>
              </a:solidFill>
              <a:effectLst/>
              <a:latin typeface="Segoe Print" pitchFamily="2" charset="0"/>
            </a:endParaRPr>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214324" y="179384"/>
            <a:ext cx="9737317" cy="646331"/>
          </a:xfrm>
          <a:prstGeom prst="rect">
            <a:avLst/>
          </a:prstGeom>
        </p:spPr>
        <p:txBody>
          <a:bodyPr wrap="square">
            <a:spAutoFit/>
            <a:scene3d>
              <a:camera prst="orthographicFront"/>
              <a:lightRig rig="threePt" dir="t"/>
            </a:scene3d>
            <a:sp3d extrusionH="57150">
              <a:bevelT w="38100" h="38100"/>
            </a:sp3d>
          </a:bodyPr>
          <a:lstStyle/>
          <a:p>
            <a:pPr algn="ctr"/>
            <a:r>
              <a:rPr lang="en-US" sz="3600" b="1" dirty="0">
                <a:solidFill>
                  <a:schemeClr val="accent1">
                    <a:lumMod val="75000"/>
                  </a:schemeClr>
                </a:solidFill>
                <a:effectLst/>
                <a:latin typeface="Segoe Print" pitchFamily="2" charset="0"/>
              </a:rPr>
              <a:t>A TEACHING FROM 2 Chron 34 &amp; 35 </a:t>
            </a:r>
            <a:endParaRPr lang="en-US" sz="2400" b="1" dirty="0">
              <a:solidFill>
                <a:schemeClr val="accent1">
                  <a:lumMod val="75000"/>
                </a:schemeClr>
              </a:solidFill>
              <a:effectLst/>
              <a:latin typeface="Segoe Print" pitchFamily="2" charset="0"/>
            </a:endParaRPr>
          </a:p>
        </p:txBody>
      </p:sp>
      <p:sp>
        <p:nvSpPr>
          <p:cNvPr id="1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a:t>
            </a:fld>
            <a:endParaRPr lang="en-AU" dirty="0"/>
          </a:p>
        </p:txBody>
      </p:sp>
    </p:spTree>
    <p:extLst>
      <p:ext uri="{BB962C8B-B14F-4D97-AF65-F5344CB8AC3E}">
        <p14:creationId xmlns:p14="http://schemas.microsoft.com/office/powerpoint/2010/main" val="72961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1801D5-D013-41C6-BB08-31F094DCF6FF}"/>
              </a:ext>
            </a:extLst>
          </p:cNvPr>
          <p:cNvSpPr txBox="1"/>
          <p:nvPr/>
        </p:nvSpPr>
        <p:spPr>
          <a:xfrm>
            <a:off x="874894" y="193417"/>
            <a:ext cx="10729501" cy="2246769"/>
          </a:xfrm>
          <a:prstGeom prst="rect">
            <a:avLst/>
          </a:prstGeom>
          <a:noFill/>
        </p:spPr>
        <p:txBody>
          <a:bodyPr wrap="square">
            <a:spAutoFit/>
            <a:scene3d>
              <a:camera prst="orthographicFront"/>
              <a:lightRig rig="threePt" dir="t"/>
            </a:scene3d>
            <a:sp3d extrusionH="57150">
              <a:bevelT w="38100" h="38100"/>
            </a:sp3d>
          </a:bodyPr>
          <a:lstStyle/>
          <a:p>
            <a:pPr lvl="0"/>
            <a:r>
              <a:rPr lang="en-CA" sz="2800" dirty="0" err="1" smtClean="0">
                <a:solidFill>
                  <a:srgbClr val="006699"/>
                </a:solidFill>
              </a:rPr>
              <a:t>Exo</a:t>
            </a:r>
            <a:r>
              <a:rPr lang="en-CA" sz="2800" dirty="0" smtClean="0">
                <a:solidFill>
                  <a:srgbClr val="006699"/>
                </a:solidFill>
              </a:rPr>
              <a:t> </a:t>
            </a:r>
            <a:r>
              <a:rPr lang="en-CA" sz="2800" dirty="0">
                <a:solidFill>
                  <a:srgbClr val="006699"/>
                </a:solidFill>
              </a:rPr>
              <a:t>12:6 </a:t>
            </a:r>
            <a:r>
              <a:rPr lang="en-CA" sz="2800" dirty="0">
                <a:solidFill>
                  <a:prstClr val="black"/>
                </a:solidFill>
              </a:rPr>
              <a:t>And you shall keep it until the </a:t>
            </a:r>
            <a:r>
              <a:rPr lang="en-CA" sz="2800" b="1" dirty="0">
                <a:solidFill>
                  <a:prstClr val="black"/>
                </a:solidFill>
                <a:effectLst>
                  <a:glow rad="127000">
                    <a:srgbClr val="FFFF00"/>
                  </a:glow>
                </a:effectLst>
              </a:rPr>
              <a:t>fourteenth day</a:t>
            </a:r>
            <a:r>
              <a:rPr lang="en-CA" sz="2800" dirty="0">
                <a:solidFill>
                  <a:prstClr val="black"/>
                </a:solidFill>
              </a:rPr>
              <a:t> of the same 	month</a:t>
            </a:r>
            <a:r>
              <a:rPr lang="en-CA" sz="2800" dirty="0" smtClean="0">
                <a:solidFill>
                  <a:prstClr val="black"/>
                </a:solidFill>
              </a:rPr>
              <a:t>.  </a:t>
            </a:r>
            <a:r>
              <a:rPr lang="en-CA" sz="2800" dirty="0">
                <a:solidFill>
                  <a:prstClr val="black"/>
                </a:solidFill>
              </a:rPr>
              <a:t>Then all the assembly of the congregation of </a:t>
            </a:r>
            <a:r>
              <a:rPr lang="en-CA" sz="2800" dirty="0" err="1">
                <a:solidFill>
                  <a:prstClr val="black"/>
                </a:solidFill>
              </a:rPr>
              <a:t>Yisra’el</a:t>
            </a:r>
            <a:r>
              <a:rPr lang="en-CA" sz="2800" dirty="0">
                <a:solidFill>
                  <a:prstClr val="black"/>
                </a:solidFill>
              </a:rPr>
              <a:t> </a:t>
            </a:r>
            <a:br>
              <a:rPr lang="en-CA" sz="2800" dirty="0">
                <a:solidFill>
                  <a:prstClr val="black"/>
                </a:solidFill>
              </a:rPr>
            </a:br>
            <a:r>
              <a:rPr lang="en-CA" sz="2800" dirty="0">
                <a:solidFill>
                  <a:prstClr val="black"/>
                </a:solidFill>
              </a:rPr>
              <a:t>		</a:t>
            </a:r>
            <a:r>
              <a:rPr lang="en-CA" sz="2800" b="1" u="sng" dirty="0">
                <a:solidFill>
                  <a:prstClr val="black"/>
                </a:solidFill>
                <a:effectLst>
                  <a:glow rad="127000">
                    <a:srgbClr val="00FF99"/>
                  </a:glow>
                </a:effectLst>
              </a:rPr>
              <a:t>shall kill it between the </a:t>
            </a:r>
            <a:r>
              <a:rPr lang="en-CA" sz="2800" b="1" u="sng" dirty="0" smtClean="0">
                <a:solidFill>
                  <a:prstClr val="black"/>
                </a:solidFill>
                <a:effectLst>
                  <a:glow rad="127000">
                    <a:srgbClr val="00FF99"/>
                  </a:glow>
                </a:effectLst>
              </a:rPr>
              <a:t>evenin</a:t>
            </a:r>
            <a:r>
              <a:rPr lang="en-CA" sz="2800" b="1" dirty="0" smtClean="0">
                <a:solidFill>
                  <a:prstClr val="black"/>
                </a:solidFill>
                <a:effectLst>
                  <a:glow rad="127000">
                    <a:srgbClr val="00FF99"/>
                  </a:glow>
                </a:effectLst>
              </a:rPr>
              <a:t>g</a:t>
            </a:r>
            <a:r>
              <a:rPr lang="en-CA" sz="2800" b="1" u="sng" dirty="0" smtClean="0">
                <a:solidFill>
                  <a:prstClr val="black"/>
                </a:solidFill>
                <a:effectLst>
                  <a:glow rad="127000">
                    <a:srgbClr val="00FF99"/>
                  </a:glow>
                </a:effectLst>
              </a:rPr>
              <a:t>s</a:t>
            </a:r>
            <a:r>
              <a:rPr lang="en-CA" sz="2800" b="1" dirty="0" smtClean="0">
                <a:solidFill>
                  <a:prstClr val="black"/>
                </a:solidFill>
                <a:effectLst>
                  <a:glow rad="127000">
                    <a:srgbClr val="00FF99"/>
                  </a:glow>
                </a:effectLst>
              </a:rPr>
              <a:t> </a:t>
            </a:r>
            <a:r>
              <a:rPr lang="en-CA" sz="2800" b="1" dirty="0">
                <a:solidFill>
                  <a:prstClr val="black"/>
                </a:solidFill>
                <a:effectLst>
                  <a:glow rad="127000">
                    <a:srgbClr val="00FF99"/>
                  </a:glow>
                </a:effectLst>
              </a:rPr>
              <a:t>(</a:t>
            </a:r>
            <a:r>
              <a:rPr lang="en-CA" sz="2800" b="1" dirty="0" err="1">
                <a:solidFill>
                  <a:prstClr val="black"/>
                </a:solidFill>
                <a:effectLst>
                  <a:glow rad="127000">
                    <a:srgbClr val="00FF99"/>
                  </a:glow>
                </a:effectLst>
              </a:rPr>
              <a:t>Beyn</a:t>
            </a:r>
            <a:r>
              <a:rPr lang="en-CA" sz="2800" b="1" dirty="0">
                <a:solidFill>
                  <a:prstClr val="black"/>
                </a:solidFill>
                <a:effectLst>
                  <a:glow rad="127000">
                    <a:srgbClr val="00FF99"/>
                  </a:glow>
                </a:effectLst>
              </a:rPr>
              <a:t> Ha </a:t>
            </a:r>
            <a:r>
              <a:rPr lang="en-CA" sz="2800" b="1" dirty="0" err="1">
                <a:solidFill>
                  <a:prstClr val="black"/>
                </a:solidFill>
                <a:effectLst>
                  <a:glow rad="127000">
                    <a:srgbClr val="00FF99"/>
                  </a:glow>
                </a:effectLst>
              </a:rPr>
              <a:t>Arbayim</a:t>
            </a:r>
            <a:r>
              <a:rPr lang="en-CA" sz="2800" b="1" dirty="0" smtClean="0">
                <a:solidFill>
                  <a:prstClr val="black"/>
                </a:solidFill>
                <a:effectLst>
                  <a:glow rad="127000">
                    <a:srgbClr val="00FF99"/>
                  </a:glow>
                </a:effectLst>
              </a:rPr>
              <a:t>).</a:t>
            </a:r>
            <a:endParaRPr lang="en-CA" sz="2800" b="1" dirty="0">
              <a:solidFill>
                <a:prstClr val="black"/>
              </a:solidFill>
              <a:effectLst>
                <a:glow rad="127000">
                  <a:srgbClr val="00FF99"/>
                </a:glow>
              </a:effectLst>
            </a:endParaRPr>
          </a:p>
          <a:p>
            <a:r>
              <a:rPr lang="en-US" sz="2800" dirty="0">
                <a:solidFill>
                  <a:srgbClr val="990033"/>
                </a:solidFill>
              </a:rPr>
              <a:t>Definitely we see the </a:t>
            </a:r>
            <a:r>
              <a:rPr lang="en-US" sz="2800" b="1" u="sng" dirty="0">
                <a:solidFill>
                  <a:srgbClr val="990033"/>
                </a:solidFill>
              </a:rPr>
              <a:t>14</a:t>
            </a:r>
            <a:r>
              <a:rPr lang="en-US" sz="2800" b="1" u="sng" baseline="30000" dirty="0">
                <a:solidFill>
                  <a:srgbClr val="990033"/>
                </a:solidFill>
              </a:rPr>
              <a:t>th</a:t>
            </a:r>
            <a:r>
              <a:rPr lang="en-US" sz="2800" dirty="0">
                <a:solidFill>
                  <a:srgbClr val="990033"/>
                </a:solidFill>
              </a:rPr>
              <a:t> cycle of the month for Passover celebrations, 	but </a:t>
            </a:r>
            <a:r>
              <a:rPr lang="en-US" sz="2800" b="1" u="sng" dirty="0">
                <a:solidFill>
                  <a:srgbClr val="990033"/>
                </a:solidFill>
              </a:rPr>
              <a:t>what</a:t>
            </a:r>
            <a:r>
              <a:rPr lang="en-US" sz="2800" dirty="0">
                <a:solidFill>
                  <a:srgbClr val="990033"/>
                </a:solidFill>
              </a:rPr>
              <a:t> is this </a:t>
            </a:r>
            <a:r>
              <a:rPr lang="en-US" sz="2800" dirty="0">
                <a:solidFill>
                  <a:prstClr val="black"/>
                </a:solidFill>
                <a:latin typeface="Georgia" panose="02040502050405020303" pitchFamily="18" charset="0"/>
              </a:rPr>
              <a:t>“</a:t>
            </a:r>
            <a:r>
              <a:rPr lang="en-US" sz="2800" b="1" u="sng" dirty="0">
                <a:solidFill>
                  <a:prstClr val="black"/>
                </a:solidFill>
                <a:effectLst>
                  <a:glow rad="228600">
                    <a:schemeClr val="accent4">
                      <a:satMod val="175000"/>
                      <a:alpha val="40000"/>
                    </a:schemeClr>
                  </a:glow>
                </a:effectLst>
                <a:latin typeface="Georgia" panose="02040502050405020303" pitchFamily="18" charset="0"/>
              </a:rPr>
              <a:t>between the evenin</a:t>
            </a:r>
            <a:r>
              <a:rPr lang="en-US" sz="2800" b="1" dirty="0">
                <a:solidFill>
                  <a:prstClr val="black"/>
                </a:solidFill>
                <a:effectLst>
                  <a:glow rad="228600">
                    <a:schemeClr val="accent4">
                      <a:satMod val="175000"/>
                      <a:alpha val="40000"/>
                    </a:schemeClr>
                  </a:glow>
                </a:effectLst>
                <a:latin typeface="Georgia" panose="02040502050405020303" pitchFamily="18" charset="0"/>
              </a:rPr>
              <a:t>g</a:t>
            </a:r>
            <a:r>
              <a:rPr lang="en-US" sz="2800" b="1" u="sng" dirty="0">
                <a:solidFill>
                  <a:prstClr val="black"/>
                </a:solidFill>
                <a:effectLst>
                  <a:glow rad="228600">
                    <a:schemeClr val="accent4">
                      <a:satMod val="175000"/>
                      <a:alpha val="40000"/>
                    </a:schemeClr>
                  </a:glow>
                </a:effectLst>
                <a:latin typeface="Georgia" panose="02040502050405020303" pitchFamily="18" charset="0"/>
              </a:rPr>
              <a:t>s</a:t>
            </a:r>
            <a:r>
              <a:rPr lang="en-US" sz="2800" dirty="0">
                <a:solidFill>
                  <a:prstClr val="black"/>
                </a:solidFill>
                <a:latin typeface="Georgia" panose="02040502050405020303" pitchFamily="18" charset="0"/>
              </a:rPr>
              <a:t>” </a:t>
            </a:r>
            <a:r>
              <a:rPr lang="en-US" sz="2000" dirty="0">
                <a:solidFill>
                  <a:prstClr val="black"/>
                </a:solidFill>
                <a:latin typeface="Georgia" panose="02040502050405020303" pitchFamily="18" charset="0"/>
              </a:rPr>
              <a:t>[BTE] </a:t>
            </a:r>
            <a:r>
              <a:rPr lang="en-US" sz="2800" dirty="0">
                <a:solidFill>
                  <a:srgbClr val="990033"/>
                </a:solidFill>
              </a:rPr>
              <a:t>about?</a:t>
            </a:r>
            <a:endParaRPr lang="en-AU" sz="2800" dirty="0">
              <a:solidFill>
                <a:srgbClr val="990033"/>
              </a:solidFill>
            </a:endParaRPr>
          </a:p>
        </p:txBody>
      </p:sp>
      <p:graphicFrame>
        <p:nvGraphicFramePr>
          <p:cNvPr id="4" name="Table 3">
            <a:extLst>
              <a:ext uri="{FF2B5EF4-FFF2-40B4-BE49-F238E27FC236}">
                <a16:creationId xmlns:a16="http://schemas.microsoft.com/office/drawing/2014/main" xmlns="" id="{6BAC53B9-D1E7-4C25-BFE2-EF0B78F378C5}"/>
              </a:ext>
            </a:extLst>
          </p:cNvPr>
          <p:cNvGraphicFramePr>
            <a:graphicFrameLocks noGrp="1"/>
          </p:cNvGraphicFramePr>
          <p:nvPr>
            <p:extLst>
              <p:ext uri="{D42A27DB-BD31-4B8C-83A1-F6EECF244321}">
                <p14:modId xmlns:p14="http://schemas.microsoft.com/office/powerpoint/2010/main" val="2630463591"/>
              </p:ext>
            </p:extLst>
          </p:nvPr>
        </p:nvGraphicFramePr>
        <p:xfrm>
          <a:off x="710210" y="4954317"/>
          <a:ext cx="10808070" cy="696375"/>
        </p:xfrm>
        <a:graphic>
          <a:graphicData uri="http://schemas.openxmlformats.org/drawingml/2006/table">
            <a:tbl>
              <a:tblPr firstRow="1" bandRow="1">
                <a:tableStyleId>{5C22544A-7EE6-4342-B048-85BDC9FD1C3A}</a:tableStyleId>
              </a:tblPr>
              <a:tblGrid>
                <a:gridCol w="5404035">
                  <a:extLst>
                    <a:ext uri="{9D8B030D-6E8A-4147-A177-3AD203B41FA5}">
                      <a16:colId xmlns:a16="http://schemas.microsoft.com/office/drawing/2014/main" xmlns="" val="3648754457"/>
                    </a:ext>
                  </a:extLst>
                </a:gridCol>
                <a:gridCol w="5404035">
                  <a:extLst>
                    <a:ext uri="{9D8B030D-6E8A-4147-A177-3AD203B41FA5}">
                      <a16:colId xmlns:a16="http://schemas.microsoft.com/office/drawing/2014/main" xmlns="" val="2977438233"/>
                    </a:ext>
                  </a:extLst>
                </a:gridCol>
              </a:tblGrid>
              <a:tr h="696375">
                <a:tc>
                  <a:txBody>
                    <a:bodyPr/>
                    <a:lstStyle/>
                    <a:p>
                      <a:pPr algn="ctr"/>
                      <a:endParaRPr lang="en-CA" sz="280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C000"/>
                    </a:solidFill>
                  </a:tcPr>
                </a:tc>
                <a:tc>
                  <a:txBody>
                    <a:bodyPr/>
                    <a:lstStyle/>
                    <a:p>
                      <a:pPr algn="ctr"/>
                      <a:endParaRPr lang="en-CA" sz="2800" dirty="0">
                        <a:solidFill>
                          <a:srgbClr val="00FF99"/>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970301761"/>
                  </a:ext>
                </a:extLst>
              </a:tr>
            </a:tbl>
          </a:graphicData>
        </a:graphic>
      </p:graphicFrame>
      <p:sp>
        <p:nvSpPr>
          <p:cNvPr id="8" name="Rectangle 7">
            <a:extLst>
              <a:ext uri="{FF2B5EF4-FFF2-40B4-BE49-F238E27FC236}">
                <a16:creationId xmlns:a16="http://schemas.microsoft.com/office/drawing/2014/main" xmlns="" id="{5B95E1BE-8D7F-4DF7-8E89-4CE3E457696C}"/>
              </a:ext>
            </a:extLst>
          </p:cNvPr>
          <p:cNvSpPr/>
          <p:nvPr/>
        </p:nvSpPr>
        <p:spPr>
          <a:xfrm>
            <a:off x="550407" y="4954317"/>
            <a:ext cx="213068" cy="700099"/>
          </a:xfrm>
          <a:prstGeom prst="rect">
            <a:avLst/>
          </a:prstGeom>
          <a:gradFill flip="none" rotWithShape="1">
            <a:gsLst>
              <a:gs pos="44000">
                <a:schemeClr val="tx1"/>
              </a:gs>
              <a:gs pos="59000">
                <a:srgbClr val="A4F5FE"/>
              </a:gs>
            </a:gsLst>
            <a:lin ang="2700000" scaled="1"/>
            <a:tileRect/>
          </a:gra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xmlns="" id="{A720BC4A-30A4-4D4A-B7CE-139154E5ECC8}"/>
              </a:ext>
            </a:extLst>
          </p:cNvPr>
          <p:cNvSpPr/>
          <p:nvPr/>
        </p:nvSpPr>
        <p:spPr>
          <a:xfrm>
            <a:off x="6096000" y="4954315"/>
            <a:ext cx="213068" cy="701029"/>
          </a:xfrm>
          <a:prstGeom prst="rect">
            <a:avLst/>
          </a:prstGeom>
          <a:gradFill>
            <a:gsLst>
              <a:gs pos="44000">
                <a:srgbClr val="FFFF00"/>
              </a:gs>
              <a:gs pos="59000">
                <a:schemeClr val="bg1">
                  <a:lumMod val="65000"/>
                </a:schemeClr>
              </a:gs>
            </a:gsLst>
            <a:lin ang="27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xmlns="" id="{D9EC71C8-8546-4061-BCCA-F826D526ED2E}"/>
              </a:ext>
            </a:extLst>
          </p:cNvPr>
          <p:cNvSpPr/>
          <p:nvPr/>
        </p:nvSpPr>
        <p:spPr>
          <a:xfrm>
            <a:off x="6765672" y="3385935"/>
            <a:ext cx="4271284" cy="811314"/>
          </a:xfrm>
          <a:prstGeom prst="roundRect">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a:solidFill>
                  <a:schemeClr val="accent5">
                    <a:lumMod val="50000"/>
                  </a:schemeClr>
                </a:solidFill>
              </a:rPr>
              <a:t>Kill it </a:t>
            </a:r>
            <a:r>
              <a:rPr lang="en-CA" sz="2400" b="1" u="sng" dirty="0">
                <a:solidFill>
                  <a:srgbClr val="FF0000"/>
                </a:solidFill>
              </a:rPr>
              <a:t>between the evenin</a:t>
            </a:r>
            <a:r>
              <a:rPr lang="en-CA" sz="2400" b="1" dirty="0">
                <a:solidFill>
                  <a:srgbClr val="FF0000"/>
                </a:solidFill>
              </a:rPr>
              <a:t>g</a:t>
            </a:r>
            <a:r>
              <a:rPr lang="en-CA" sz="2400" b="1" u="sng" dirty="0">
                <a:solidFill>
                  <a:srgbClr val="FF0000"/>
                </a:solidFill>
              </a:rPr>
              <a:t>s</a:t>
            </a:r>
            <a:r>
              <a:rPr lang="en-CA" sz="2400" b="1" dirty="0">
                <a:solidFill>
                  <a:srgbClr val="FF0000"/>
                </a:solidFill>
              </a:rPr>
              <a:t>,</a:t>
            </a:r>
            <a:r>
              <a:rPr lang="en-CA" sz="2400" b="1" u="sng" dirty="0">
                <a:solidFill>
                  <a:srgbClr val="FF0000"/>
                </a:solidFill>
              </a:rPr>
              <a:t/>
            </a:r>
            <a:br>
              <a:rPr lang="en-CA" sz="2400" b="1" u="sng" dirty="0">
                <a:solidFill>
                  <a:srgbClr val="FF0000"/>
                </a:solidFill>
              </a:rPr>
            </a:br>
            <a:r>
              <a:rPr lang="en-CA" sz="2400" b="1" dirty="0">
                <a:solidFill>
                  <a:srgbClr val="FF0000"/>
                </a:solidFill>
              </a:rPr>
              <a:t> </a:t>
            </a:r>
            <a:r>
              <a:rPr lang="en-CA" sz="2000" dirty="0">
                <a:solidFill>
                  <a:schemeClr val="accent5">
                    <a:lumMod val="50000"/>
                  </a:schemeClr>
                </a:solidFill>
              </a:rPr>
              <a:t>(twilight </a:t>
            </a:r>
            <a:r>
              <a:rPr lang="en-CA" sz="2000" b="1" dirty="0">
                <a:solidFill>
                  <a:schemeClr val="accent5">
                    <a:lumMod val="50000"/>
                  </a:schemeClr>
                </a:solidFill>
                <a:effectLst>
                  <a:glow rad="127000">
                    <a:srgbClr val="00FF99"/>
                  </a:glow>
                </a:effectLst>
              </a:rPr>
              <a:t>mixtures</a:t>
            </a:r>
            <a:r>
              <a:rPr lang="en-CA" sz="2000" dirty="0">
                <a:solidFill>
                  <a:schemeClr val="accent5">
                    <a:lumMod val="50000"/>
                  </a:schemeClr>
                </a:solidFill>
              </a:rPr>
              <a:t> by definition).</a:t>
            </a:r>
          </a:p>
        </p:txBody>
      </p:sp>
      <p:cxnSp>
        <p:nvCxnSpPr>
          <p:cNvPr id="12" name="Straight Arrow Connector 11">
            <a:extLst>
              <a:ext uri="{FF2B5EF4-FFF2-40B4-BE49-F238E27FC236}">
                <a16:creationId xmlns:a16="http://schemas.microsoft.com/office/drawing/2014/main" xmlns="" id="{9E4F1070-1F6F-46FD-AD26-6F1759B341EC}"/>
              </a:ext>
            </a:extLst>
          </p:cNvPr>
          <p:cNvCxnSpPr>
            <a:cxnSpLocks/>
          </p:cNvCxnSpPr>
          <p:nvPr/>
        </p:nvCxnSpPr>
        <p:spPr>
          <a:xfrm>
            <a:off x="603928" y="3116833"/>
            <a:ext cx="12552" cy="1766584"/>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15E5CB4-573A-4DA3-B4F6-250F80DB799B}"/>
              </a:ext>
            </a:extLst>
          </p:cNvPr>
          <p:cNvCxnSpPr>
            <a:cxnSpLocks/>
          </p:cNvCxnSpPr>
          <p:nvPr/>
        </p:nvCxnSpPr>
        <p:spPr>
          <a:xfrm>
            <a:off x="6247360" y="3164026"/>
            <a:ext cx="0" cy="1719391"/>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EA397C1-A1D9-4740-8331-66124EC7B8B3}"/>
              </a:ext>
            </a:extLst>
          </p:cNvPr>
          <p:cNvCxnSpPr>
            <a:cxnSpLocks/>
          </p:cNvCxnSpPr>
          <p:nvPr/>
        </p:nvCxnSpPr>
        <p:spPr>
          <a:xfrm flipV="1">
            <a:off x="798751" y="4578706"/>
            <a:ext cx="0" cy="1075710"/>
          </a:xfrm>
          <a:prstGeom prst="line">
            <a:avLst/>
          </a:prstGeom>
          <a:ln w="57150">
            <a:solidFill>
              <a:srgbClr val="FF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19E7471-F76C-4521-9D69-4DF8C9285D67}"/>
              </a:ext>
            </a:extLst>
          </p:cNvPr>
          <p:cNvCxnSpPr>
            <a:cxnSpLocks/>
            <a:stCxn id="4" idx="2"/>
          </p:cNvCxnSpPr>
          <p:nvPr/>
        </p:nvCxnSpPr>
        <p:spPr>
          <a:xfrm flipH="1" flipV="1">
            <a:off x="6096001" y="4552074"/>
            <a:ext cx="18244" cy="1098618"/>
          </a:xfrm>
          <a:prstGeom prst="line">
            <a:avLst/>
          </a:prstGeom>
          <a:ln w="5715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2152F007-AEB6-4029-8040-F41D9ED7B1CD}"/>
              </a:ext>
            </a:extLst>
          </p:cNvPr>
          <p:cNvSpPr/>
          <p:nvPr/>
        </p:nvSpPr>
        <p:spPr>
          <a:xfrm>
            <a:off x="763127" y="4184585"/>
            <a:ext cx="922235" cy="385481"/>
          </a:xfrm>
          <a:prstGeom prst="rect">
            <a:avLst/>
          </a:prstGeom>
          <a:solidFill>
            <a:schemeClr val="accent2">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rPr>
              <a:t>Sunrise</a:t>
            </a:r>
          </a:p>
        </p:txBody>
      </p:sp>
      <p:cxnSp>
        <p:nvCxnSpPr>
          <p:cNvPr id="20" name="Straight Arrow Connector 19">
            <a:extLst>
              <a:ext uri="{FF2B5EF4-FFF2-40B4-BE49-F238E27FC236}">
                <a16:creationId xmlns:a16="http://schemas.microsoft.com/office/drawing/2014/main" xmlns="" id="{DF54C102-44E6-4D07-A1FF-7ECCE8F9F63E}"/>
              </a:ext>
            </a:extLst>
          </p:cNvPr>
          <p:cNvCxnSpPr>
            <a:cxnSpLocks/>
          </p:cNvCxnSpPr>
          <p:nvPr/>
        </p:nvCxnSpPr>
        <p:spPr>
          <a:xfrm>
            <a:off x="6309068" y="4778195"/>
            <a:ext cx="5209212" cy="0"/>
          </a:xfrm>
          <a:prstGeom prst="straightConnector1">
            <a:avLst/>
          </a:prstGeom>
          <a:ln w="142875">
            <a:solidFill>
              <a:srgbClr val="0000FF"/>
            </a:solidFill>
            <a:headEnd type="triangl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A4CE002F-1403-43EA-92C2-72F52E9944A8}"/>
              </a:ext>
            </a:extLst>
          </p:cNvPr>
          <p:cNvCxnSpPr>
            <a:cxnSpLocks/>
          </p:cNvCxnSpPr>
          <p:nvPr/>
        </p:nvCxnSpPr>
        <p:spPr>
          <a:xfrm>
            <a:off x="8930752" y="4177913"/>
            <a:ext cx="0" cy="600282"/>
          </a:xfrm>
          <a:prstGeom prst="line">
            <a:avLst/>
          </a:prstGeom>
          <a:ln w="101600">
            <a:solidFill>
              <a:srgbClr val="00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3DE87D70-EF01-4A46-985F-DD66403DC19C}"/>
              </a:ext>
            </a:extLst>
          </p:cNvPr>
          <p:cNvSpPr/>
          <p:nvPr/>
        </p:nvSpPr>
        <p:spPr>
          <a:xfrm>
            <a:off x="7018339" y="2798826"/>
            <a:ext cx="3836610" cy="556382"/>
          </a:xfrm>
          <a:prstGeom prst="rect">
            <a:avLst/>
          </a:prstGeom>
          <a:solidFill>
            <a:schemeClr val="bg1">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err="1">
                <a:solidFill>
                  <a:srgbClr val="FFFF00"/>
                </a:solidFill>
              </a:rPr>
              <a:t>Beyn</a:t>
            </a:r>
            <a:r>
              <a:rPr lang="en-CA" sz="2800" b="1" dirty="0">
                <a:solidFill>
                  <a:srgbClr val="FFFF00"/>
                </a:solidFill>
              </a:rPr>
              <a:t> Ha </a:t>
            </a:r>
            <a:r>
              <a:rPr lang="en-CA" sz="2800" b="1" dirty="0" err="1">
                <a:solidFill>
                  <a:srgbClr val="FFFF00"/>
                </a:solidFill>
              </a:rPr>
              <a:t>Arbayim</a:t>
            </a:r>
            <a:r>
              <a:rPr lang="en-CA" sz="2800" b="1" dirty="0">
                <a:solidFill>
                  <a:srgbClr val="FFFF00"/>
                </a:solidFill>
              </a:rPr>
              <a:t>: Set </a:t>
            </a:r>
            <a:r>
              <a:rPr lang="en-CA" sz="2800" b="1" dirty="0">
                <a:solidFill>
                  <a:srgbClr val="990033"/>
                </a:solidFill>
              </a:rPr>
              <a:t>#2</a:t>
            </a:r>
          </a:p>
        </p:txBody>
      </p:sp>
      <p:sp>
        <p:nvSpPr>
          <p:cNvPr id="27" name="Rectangle 26">
            <a:extLst>
              <a:ext uri="{FF2B5EF4-FFF2-40B4-BE49-F238E27FC236}">
                <a16:creationId xmlns:a16="http://schemas.microsoft.com/office/drawing/2014/main" xmlns="" id="{5CF0D46D-14F0-4AC2-85E0-A6E89169ABD2}"/>
              </a:ext>
            </a:extLst>
          </p:cNvPr>
          <p:cNvSpPr/>
          <p:nvPr/>
        </p:nvSpPr>
        <p:spPr>
          <a:xfrm>
            <a:off x="222642" y="2731352"/>
            <a:ext cx="1304504"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7030A0"/>
                </a:solidFill>
                <a:effectLst>
                  <a:glow rad="127000">
                    <a:srgbClr val="FFFF00"/>
                  </a:glow>
                </a:effectLst>
              </a:rPr>
              <a:t>1</a:t>
            </a:r>
            <a:r>
              <a:rPr lang="en-CA" b="1" baseline="30000" dirty="0">
                <a:solidFill>
                  <a:srgbClr val="7030A0"/>
                </a:solidFill>
                <a:effectLst>
                  <a:glow rad="127000">
                    <a:srgbClr val="FFFF00"/>
                  </a:glow>
                </a:effectLst>
              </a:rPr>
              <a:t>st</a:t>
            </a:r>
            <a:r>
              <a:rPr lang="en-CA" b="1" dirty="0">
                <a:solidFill>
                  <a:srgbClr val="7030A0"/>
                </a:solidFill>
                <a:effectLst>
                  <a:glow rad="127000">
                    <a:srgbClr val="FFFF00"/>
                  </a:glow>
                </a:effectLst>
              </a:rPr>
              <a:t> twilight</a:t>
            </a:r>
          </a:p>
        </p:txBody>
      </p:sp>
      <p:sp>
        <p:nvSpPr>
          <p:cNvPr id="28" name="Rectangle 27">
            <a:extLst>
              <a:ext uri="{FF2B5EF4-FFF2-40B4-BE49-F238E27FC236}">
                <a16:creationId xmlns:a16="http://schemas.microsoft.com/office/drawing/2014/main" xmlns="" id="{9C4DFF87-B3B4-4F63-A5E2-DDEAF14E2539}"/>
              </a:ext>
            </a:extLst>
          </p:cNvPr>
          <p:cNvSpPr/>
          <p:nvPr/>
        </p:nvSpPr>
        <p:spPr>
          <a:xfrm>
            <a:off x="5578268" y="2807120"/>
            <a:ext cx="1349329"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7030A0"/>
                </a:solidFill>
                <a:effectLst>
                  <a:glow rad="127000">
                    <a:srgbClr val="00FF99"/>
                  </a:glow>
                </a:effectLst>
              </a:rPr>
              <a:t>2</a:t>
            </a:r>
            <a:r>
              <a:rPr lang="en-CA" b="1" baseline="30000" dirty="0">
                <a:solidFill>
                  <a:srgbClr val="7030A0"/>
                </a:solidFill>
                <a:effectLst>
                  <a:glow rad="127000">
                    <a:srgbClr val="00FF99"/>
                  </a:glow>
                </a:effectLst>
              </a:rPr>
              <a:t>nd</a:t>
            </a:r>
            <a:r>
              <a:rPr lang="en-CA" b="1" dirty="0">
                <a:solidFill>
                  <a:srgbClr val="7030A0"/>
                </a:solidFill>
                <a:effectLst>
                  <a:glow rad="127000">
                    <a:srgbClr val="00FF99"/>
                  </a:glow>
                </a:effectLst>
              </a:rPr>
              <a:t> twilight</a:t>
            </a:r>
          </a:p>
        </p:txBody>
      </p:sp>
      <p:sp>
        <p:nvSpPr>
          <p:cNvPr id="36" name="Speech Bubble: Rectangle with Corners Rounded 35">
            <a:extLst>
              <a:ext uri="{FF2B5EF4-FFF2-40B4-BE49-F238E27FC236}">
                <a16:creationId xmlns:a16="http://schemas.microsoft.com/office/drawing/2014/main" xmlns="" id="{9EA3A6E2-FD70-4432-BA09-3E3355B4D2D7}"/>
              </a:ext>
            </a:extLst>
          </p:cNvPr>
          <p:cNvSpPr/>
          <p:nvPr/>
        </p:nvSpPr>
        <p:spPr>
          <a:xfrm>
            <a:off x="1782315" y="2731352"/>
            <a:ext cx="3289896" cy="2336628"/>
          </a:xfrm>
          <a:prstGeom prst="wedgeRoundRectCallout">
            <a:avLst>
              <a:gd name="adj1" fmla="val 81398"/>
              <a:gd name="adj2" fmla="val 50341"/>
              <a:gd name="adj3" fmla="val 16667"/>
            </a:avLst>
          </a:prstGeom>
          <a:solidFill>
            <a:schemeClr val="bg1">
              <a:lumMod val="50000"/>
            </a:schemeClr>
          </a:solidFill>
          <a:ln w="5715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Recall: </a:t>
            </a:r>
            <a:r>
              <a:rPr lang="en-CA" sz="2800" dirty="0">
                <a:solidFill>
                  <a:srgbClr val="7030A0"/>
                </a:solidFill>
              </a:rPr>
              <a:t>the Hebrew </a:t>
            </a:r>
            <a:r>
              <a:rPr lang="en-CA" sz="2800" b="1" u="sng" dirty="0">
                <a:solidFill>
                  <a:srgbClr val="7030A0"/>
                </a:solidFill>
                <a:effectLst>
                  <a:glow rad="228600">
                    <a:schemeClr val="accent2">
                      <a:satMod val="175000"/>
                      <a:alpha val="40000"/>
                    </a:schemeClr>
                  </a:glow>
                </a:effectLst>
              </a:rPr>
              <a:t>slaves</a:t>
            </a:r>
            <a:r>
              <a:rPr lang="en-CA" sz="2800" dirty="0">
                <a:solidFill>
                  <a:srgbClr val="7030A0"/>
                </a:solidFill>
              </a:rPr>
              <a:t> worked until the sun set! They arrived home in the </a:t>
            </a:r>
            <a:r>
              <a:rPr lang="en-CA" sz="2800" b="1" dirty="0">
                <a:solidFill>
                  <a:srgbClr val="7030A0"/>
                </a:solidFill>
                <a:effectLst>
                  <a:glow rad="228600">
                    <a:schemeClr val="accent6">
                      <a:satMod val="175000"/>
                      <a:alpha val="40000"/>
                    </a:schemeClr>
                  </a:glow>
                </a:effectLst>
              </a:rPr>
              <a:t>twilight mixture!</a:t>
            </a:r>
          </a:p>
        </p:txBody>
      </p:sp>
      <p:sp>
        <p:nvSpPr>
          <p:cNvPr id="37" name="Speech Bubble: Rectangle with Corners Rounded 36">
            <a:extLst>
              <a:ext uri="{FF2B5EF4-FFF2-40B4-BE49-F238E27FC236}">
                <a16:creationId xmlns:a16="http://schemas.microsoft.com/office/drawing/2014/main" xmlns="" id="{DD153D94-D181-412B-8ECC-8869AB246B19}"/>
              </a:ext>
            </a:extLst>
          </p:cNvPr>
          <p:cNvSpPr/>
          <p:nvPr/>
        </p:nvSpPr>
        <p:spPr>
          <a:xfrm>
            <a:off x="250551" y="5851230"/>
            <a:ext cx="11717697" cy="968481"/>
          </a:xfrm>
          <a:prstGeom prst="wedgeRoundRectCallout">
            <a:avLst>
              <a:gd name="adj1" fmla="val 2379"/>
              <a:gd name="adj2" fmla="val -82742"/>
              <a:gd name="adj3" fmla="val 16667"/>
            </a:avLst>
          </a:prstGeom>
          <a:solidFill>
            <a:srgbClr val="00FF99"/>
          </a:solidFill>
          <a:ln w="5715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i="1" dirty="0">
                <a:solidFill>
                  <a:srgbClr val="FF0000"/>
                </a:solidFill>
              </a:rPr>
              <a:t>Q: </a:t>
            </a:r>
            <a:r>
              <a:rPr lang="en-CA" sz="2800" b="1" i="1" dirty="0">
                <a:solidFill>
                  <a:srgbClr val="990033"/>
                </a:solidFill>
              </a:rPr>
              <a:t>When the Hebrew slaves arrived home </a:t>
            </a:r>
            <a:r>
              <a:rPr lang="en-CA" sz="2800" b="1" i="1" u="sng" dirty="0">
                <a:solidFill>
                  <a:srgbClr val="990033"/>
                </a:solidFill>
              </a:rPr>
              <a:t>a</a:t>
            </a:r>
            <a:r>
              <a:rPr lang="en-CA" sz="2800" b="1" i="1" dirty="0">
                <a:solidFill>
                  <a:srgbClr val="990033"/>
                </a:solidFill>
              </a:rPr>
              <a:t>f</a:t>
            </a:r>
            <a:r>
              <a:rPr lang="en-CA" sz="2800" b="1" i="1" u="sng" dirty="0">
                <a:solidFill>
                  <a:srgbClr val="990033"/>
                </a:solidFill>
              </a:rPr>
              <a:t>ter the sun had set</a:t>
            </a:r>
            <a:r>
              <a:rPr lang="en-CA" sz="2800" b="1" i="1" dirty="0">
                <a:solidFill>
                  <a:srgbClr val="990033"/>
                </a:solidFill>
              </a:rPr>
              <a:t>, were they forced to </a:t>
            </a:r>
            <a:r>
              <a:rPr lang="en-CA" sz="2800" b="1" i="1" dirty="0">
                <a:solidFill>
                  <a:srgbClr val="0000FF"/>
                </a:solidFill>
              </a:rPr>
              <a:t>break the Torah </a:t>
            </a:r>
            <a:r>
              <a:rPr lang="en-CA" sz="2800" b="1" i="1" dirty="0">
                <a:solidFill>
                  <a:srgbClr val="990033"/>
                </a:solidFill>
              </a:rPr>
              <a:t>by slaying the Passover sacrifice on Abib </a:t>
            </a:r>
            <a:r>
              <a:rPr lang="en-CA" sz="2800" b="1" i="1" dirty="0">
                <a:solidFill>
                  <a:srgbClr val="990033"/>
                </a:solidFill>
                <a:effectLst>
                  <a:glow rad="127000">
                    <a:srgbClr val="FFFF00"/>
                  </a:glow>
                </a:effectLst>
              </a:rPr>
              <a:t>15?</a:t>
            </a:r>
            <a:endParaRPr lang="en-CA" sz="2800" b="1" dirty="0">
              <a:solidFill>
                <a:srgbClr val="7030A0"/>
              </a:solidFill>
              <a:effectLst>
                <a:glow rad="127000">
                  <a:srgbClr val="FFFF00"/>
                </a:glow>
              </a:effectLst>
            </a:endParaRPr>
          </a:p>
        </p:txBody>
      </p:sp>
      <p:sp>
        <p:nvSpPr>
          <p:cNvPr id="22" name="Rectangle 21">
            <a:extLst>
              <a:ext uri="{FF2B5EF4-FFF2-40B4-BE49-F238E27FC236}">
                <a16:creationId xmlns:a16="http://schemas.microsoft.com/office/drawing/2014/main" xmlns="" id="{0CE88743-5FB6-48B5-B415-B1572606C922}"/>
              </a:ext>
            </a:extLst>
          </p:cNvPr>
          <p:cNvSpPr/>
          <p:nvPr/>
        </p:nvSpPr>
        <p:spPr>
          <a:xfrm>
            <a:off x="735957" y="5081483"/>
            <a:ext cx="3308140" cy="456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srgbClr val="0000FF"/>
                </a:solidFill>
              </a:rPr>
              <a:t>Abib 14 Light Season</a:t>
            </a:r>
          </a:p>
        </p:txBody>
      </p:sp>
      <p:sp>
        <p:nvSpPr>
          <p:cNvPr id="24" name="Rectangle 23">
            <a:extLst>
              <a:ext uri="{FF2B5EF4-FFF2-40B4-BE49-F238E27FC236}">
                <a16:creationId xmlns:a16="http://schemas.microsoft.com/office/drawing/2014/main" xmlns="" id="{D4C24F65-1AA8-40A1-B6D4-5AC6F866BE9B}"/>
              </a:ext>
            </a:extLst>
          </p:cNvPr>
          <p:cNvSpPr/>
          <p:nvPr/>
        </p:nvSpPr>
        <p:spPr>
          <a:xfrm>
            <a:off x="4015828" y="5094986"/>
            <a:ext cx="2051630" cy="456380"/>
          </a:xfrm>
          <a:prstGeom prst="rect">
            <a:avLst/>
          </a:prstGeom>
          <a:solidFill>
            <a:srgbClr val="A4F5F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rPr>
              <a:t>(BTE </a:t>
            </a:r>
            <a:r>
              <a:rPr lang="en-CA" sz="2800" dirty="0">
                <a:solidFill>
                  <a:schemeClr val="tx1"/>
                </a:solidFill>
              </a:rPr>
              <a:t>Set</a:t>
            </a:r>
            <a:r>
              <a:rPr lang="en-CA" sz="2800" b="1" dirty="0">
                <a:solidFill>
                  <a:srgbClr val="0000FF"/>
                </a:solidFill>
              </a:rPr>
              <a:t> </a:t>
            </a:r>
            <a:r>
              <a:rPr lang="en-CA" sz="2800" b="1" dirty="0">
                <a:solidFill>
                  <a:srgbClr val="FF0000"/>
                </a:solidFill>
              </a:rPr>
              <a:t>#</a:t>
            </a:r>
            <a:r>
              <a:rPr lang="en-CA" sz="2800" b="1" u="sng" dirty="0">
                <a:solidFill>
                  <a:srgbClr val="FF0000"/>
                </a:solidFill>
              </a:rPr>
              <a:t>1</a:t>
            </a:r>
            <a:r>
              <a:rPr lang="en-CA" sz="2800" b="1" dirty="0">
                <a:solidFill>
                  <a:srgbClr val="0000FF"/>
                </a:solidFill>
              </a:rPr>
              <a:t>)</a:t>
            </a:r>
            <a:endParaRPr lang="en-CA" dirty="0"/>
          </a:p>
        </p:txBody>
      </p:sp>
      <p:cxnSp>
        <p:nvCxnSpPr>
          <p:cNvPr id="5" name="Straight Arrow Connector 4">
            <a:extLst>
              <a:ext uri="{FF2B5EF4-FFF2-40B4-BE49-F238E27FC236}">
                <a16:creationId xmlns:a16="http://schemas.microsoft.com/office/drawing/2014/main" xmlns="" id="{F1E28368-C9AD-493D-904A-C42F0173CC54}"/>
              </a:ext>
            </a:extLst>
          </p:cNvPr>
          <p:cNvCxnSpPr>
            <a:cxnSpLocks/>
          </p:cNvCxnSpPr>
          <p:nvPr/>
        </p:nvCxnSpPr>
        <p:spPr>
          <a:xfrm flipH="1" flipV="1">
            <a:off x="7828384" y="2398527"/>
            <a:ext cx="1102367" cy="440328"/>
          </a:xfrm>
          <a:prstGeom prst="straightConnector1">
            <a:avLst/>
          </a:prstGeom>
          <a:ln w="117475">
            <a:solidFill>
              <a:srgbClr val="990033"/>
            </a:solidFill>
            <a:tailEnd type="triangle"/>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A4E6E656-B49F-4CD5-8378-0E5EC2ECC272}"/>
              </a:ext>
            </a:extLst>
          </p:cNvPr>
          <p:cNvSpPr/>
          <p:nvPr/>
        </p:nvSpPr>
        <p:spPr>
          <a:xfrm>
            <a:off x="6683581" y="4976455"/>
            <a:ext cx="4334695" cy="62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srgbClr val="00FF99"/>
                </a:solidFill>
              </a:rPr>
              <a:t>Abib </a:t>
            </a:r>
            <a:r>
              <a:rPr lang="en-CA" sz="2800" b="1" dirty="0">
                <a:solidFill>
                  <a:srgbClr val="FF66FF"/>
                </a:solidFill>
                <a:effectLst>
                  <a:glow rad="127000">
                    <a:srgbClr val="FFFF00"/>
                  </a:glow>
                </a:effectLst>
              </a:rPr>
              <a:t>15</a:t>
            </a:r>
            <a:r>
              <a:rPr lang="en-CA" sz="4000" b="1" u="sng" dirty="0">
                <a:solidFill>
                  <a:srgbClr val="FF66FF"/>
                </a:solidFill>
              </a:rPr>
              <a:t>???</a:t>
            </a:r>
            <a:r>
              <a:rPr lang="en-CA" sz="2800" b="1" dirty="0">
                <a:solidFill>
                  <a:srgbClr val="FF66FF"/>
                </a:solidFill>
              </a:rPr>
              <a:t> </a:t>
            </a:r>
            <a:r>
              <a:rPr lang="en-CA" sz="2800" b="1" dirty="0">
                <a:solidFill>
                  <a:srgbClr val="00FF99"/>
                </a:solidFill>
              </a:rPr>
              <a:t>Night Season?</a:t>
            </a:r>
          </a:p>
        </p:txBody>
      </p:sp>
      <p:sp>
        <p:nvSpPr>
          <p:cNvPr id="18" name="Rectangle 17">
            <a:extLst>
              <a:ext uri="{FF2B5EF4-FFF2-40B4-BE49-F238E27FC236}">
                <a16:creationId xmlns:a16="http://schemas.microsoft.com/office/drawing/2014/main" xmlns="" id="{7EA026A1-1871-47E6-83B9-E5E861021708}"/>
              </a:ext>
            </a:extLst>
          </p:cNvPr>
          <p:cNvSpPr/>
          <p:nvPr/>
        </p:nvSpPr>
        <p:spPr>
          <a:xfrm>
            <a:off x="5192010" y="4166594"/>
            <a:ext cx="922235" cy="385481"/>
          </a:xfrm>
          <a:prstGeom prst="rect">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rPr>
              <a:t>Sunset</a:t>
            </a:r>
          </a:p>
        </p:txBody>
      </p:sp>
      <p:sp>
        <p:nvSpPr>
          <p:cNvPr id="34" name="Rectangle 33">
            <a:extLst>
              <a:ext uri="{FF2B5EF4-FFF2-40B4-BE49-F238E27FC236}">
                <a16:creationId xmlns:a16="http://schemas.microsoft.com/office/drawing/2014/main" xmlns="" id="{0D131971-A2C0-4DBE-8C0D-EEB06D2104B4}"/>
              </a:ext>
            </a:extLst>
          </p:cNvPr>
          <p:cNvSpPr/>
          <p:nvPr/>
        </p:nvSpPr>
        <p:spPr>
          <a:xfrm>
            <a:off x="11611729" y="4948090"/>
            <a:ext cx="213068" cy="700099"/>
          </a:xfrm>
          <a:prstGeom prst="rect">
            <a:avLst/>
          </a:prstGeom>
          <a:gradFill flip="none" rotWithShape="1">
            <a:gsLst>
              <a:gs pos="44000">
                <a:schemeClr val="tx1"/>
              </a:gs>
              <a:gs pos="59000">
                <a:srgbClr val="A4F5FE"/>
              </a:gs>
            </a:gsLst>
            <a:lin ang="2700000" scaled="1"/>
            <a:tileRect/>
          </a:gra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xmlns="" id="{A57745F0-9B69-49F1-8310-5AE814AA80ED}"/>
              </a:ext>
            </a:extLst>
          </p:cNvPr>
          <p:cNvCxnSpPr>
            <a:cxnSpLocks/>
          </p:cNvCxnSpPr>
          <p:nvPr/>
        </p:nvCxnSpPr>
        <p:spPr>
          <a:xfrm flipH="1" flipV="1">
            <a:off x="11558215" y="3980873"/>
            <a:ext cx="9785" cy="1667316"/>
          </a:xfrm>
          <a:prstGeom prst="line">
            <a:avLst/>
          </a:prstGeom>
          <a:ln w="76200">
            <a:solidFill>
              <a:srgbClr val="FF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5400E64D-D966-4B0C-B3DA-E862CA833FC4}"/>
              </a:ext>
            </a:extLst>
          </p:cNvPr>
          <p:cNvCxnSpPr>
            <a:cxnSpLocks/>
          </p:cNvCxnSpPr>
          <p:nvPr/>
        </p:nvCxnSpPr>
        <p:spPr>
          <a:xfrm>
            <a:off x="11700844" y="3184390"/>
            <a:ext cx="12552" cy="1766584"/>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2ECBF177-AFEA-4470-BC4D-0AA22CEE863A}"/>
              </a:ext>
            </a:extLst>
          </p:cNvPr>
          <p:cNvSpPr/>
          <p:nvPr/>
        </p:nvSpPr>
        <p:spPr>
          <a:xfrm>
            <a:off x="10964037" y="2798826"/>
            <a:ext cx="1223572"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7030A0"/>
                </a:solidFill>
                <a:effectLst>
                  <a:glow rad="127000">
                    <a:srgbClr val="FFFF00"/>
                  </a:glow>
                </a:effectLst>
              </a:rPr>
              <a:t>1</a:t>
            </a:r>
            <a:r>
              <a:rPr lang="en-CA" b="1" baseline="30000" dirty="0">
                <a:solidFill>
                  <a:srgbClr val="7030A0"/>
                </a:solidFill>
                <a:effectLst>
                  <a:glow rad="127000">
                    <a:srgbClr val="FFFF00"/>
                  </a:glow>
                </a:effectLst>
              </a:rPr>
              <a:t>st</a:t>
            </a:r>
            <a:r>
              <a:rPr lang="en-CA" b="1" dirty="0">
                <a:solidFill>
                  <a:srgbClr val="7030A0"/>
                </a:solidFill>
                <a:effectLst>
                  <a:glow rad="127000">
                    <a:srgbClr val="FFFF00"/>
                  </a:glow>
                </a:effectLst>
              </a:rPr>
              <a:t> twilight</a:t>
            </a:r>
          </a:p>
        </p:txBody>
      </p:sp>
      <p:sp>
        <p:nvSpPr>
          <p:cNvPr id="30" name="Rectangle 29">
            <a:extLst>
              <a:ext uri="{FF2B5EF4-FFF2-40B4-BE49-F238E27FC236}">
                <a16:creationId xmlns:a16="http://schemas.microsoft.com/office/drawing/2014/main" xmlns="" id="{865D67E7-AADD-4902-A73F-022C1BE19F5A}"/>
              </a:ext>
            </a:extLst>
          </p:cNvPr>
          <p:cNvSpPr/>
          <p:nvPr/>
        </p:nvSpPr>
        <p:spPr>
          <a:xfrm>
            <a:off x="11138888" y="3579669"/>
            <a:ext cx="922235" cy="385481"/>
          </a:xfrm>
          <a:prstGeom prst="rect">
            <a:avLst/>
          </a:prstGeom>
          <a:solidFill>
            <a:srgbClr val="FF66FF"/>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ysClr val="windowText" lastClr="000000"/>
                </a:solidFill>
                <a:effectLst>
                  <a:glow rad="127000">
                    <a:srgbClr val="FFFF00"/>
                  </a:glow>
                </a:effectLst>
              </a:rPr>
              <a:t>Dawn</a:t>
            </a:r>
          </a:p>
        </p:txBody>
      </p:sp>
      <p:cxnSp>
        <p:nvCxnSpPr>
          <p:cNvPr id="39" name="Straight Connector 38">
            <a:extLst>
              <a:ext uri="{FF2B5EF4-FFF2-40B4-BE49-F238E27FC236}">
                <a16:creationId xmlns:a16="http://schemas.microsoft.com/office/drawing/2014/main" xmlns="" id="{B26F647F-F64A-4EF7-BFE0-77CCF16346F4}"/>
              </a:ext>
            </a:extLst>
          </p:cNvPr>
          <p:cNvCxnSpPr>
            <a:cxnSpLocks/>
          </p:cNvCxnSpPr>
          <p:nvPr/>
        </p:nvCxnSpPr>
        <p:spPr>
          <a:xfrm flipH="1" flipV="1">
            <a:off x="492722" y="4001295"/>
            <a:ext cx="9785" cy="1667316"/>
          </a:xfrm>
          <a:prstGeom prst="line">
            <a:avLst/>
          </a:prstGeom>
          <a:ln w="76200">
            <a:solidFill>
              <a:srgbClr val="FF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xmlns="" id="{2FF24CF9-8807-4C49-B128-31401D938CA6}"/>
              </a:ext>
            </a:extLst>
          </p:cNvPr>
          <p:cNvSpPr/>
          <p:nvPr/>
        </p:nvSpPr>
        <p:spPr>
          <a:xfrm>
            <a:off x="73395" y="3609518"/>
            <a:ext cx="922235" cy="385481"/>
          </a:xfrm>
          <a:prstGeom prst="rect">
            <a:avLst/>
          </a:prstGeom>
          <a:solidFill>
            <a:srgbClr val="FF66FF"/>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ysClr val="windowText" lastClr="000000"/>
                </a:solidFill>
                <a:effectLst>
                  <a:glow rad="127000">
                    <a:srgbClr val="FFFF00"/>
                  </a:glow>
                </a:effectLst>
              </a:rPr>
              <a:t>Dawn</a:t>
            </a:r>
          </a:p>
        </p:txBody>
      </p:sp>
      <p:sp>
        <p:nvSpPr>
          <p:cNvPr id="2" name="Arrow: Curved Down 1">
            <a:extLst>
              <a:ext uri="{FF2B5EF4-FFF2-40B4-BE49-F238E27FC236}">
                <a16:creationId xmlns:a16="http://schemas.microsoft.com/office/drawing/2014/main" xmlns="" id="{32F94176-69F2-442D-8CB0-51BF5517FC2C}"/>
              </a:ext>
            </a:extLst>
          </p:cNvPr>
          <p:cNvSpPr/>
          <p:nvPr/>
        </p:nvSpPr>
        <p:spPr>
          <a:xfrm>
            <a:off x="940761" y="2395647"/>
            <a:ext cx="5585120" cy="1757444"/>
          </a:xfrm>
          <a:prstGeom prst="curvedDownArrow">
            <a:avLst>
              <a:gd name="adj1" fmla="val 16489"/>
              <a:gd name="adj2" fmla="val 50000"/>
              <a:gd name="adj3" fmla="val 25000"/>
            </a:avLst>
          </a:prstGeom>
          <a:gradFill flip="none" rotWithShape="1">
            <a:gsLst>
              <a:gs pos="10000">
                <a:srgbClr val="A4F5FE">
                  <a:lumMod val="87000"/>
                  <a:lumOff val="13000"/>
                </a:srgbClr>
              </a:gs>
              <a:gs pos="39000">
                <a:srgbClr val="FFFF00"/>
              </a:gs>
              <a:gs pos="83000">
                <a:srgbClr val="FFC000"/>
              </a:gs>
              <a:gs pos="100000">
                <a:schemeClr val="accent4">
                  <a:lumMod val="75000"/>
                </a:schemeClr>
              </a:gs>
            </a:gsLst>
            <a:lin ang="0" scaled="1"/>
            <a:tileRect/>
          </a:gradFill>
          <a:ln>
            <a:solidFill>
              <a:srgbClr val="0000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20</a:t>
            </a:fld>
            <a:endParaRPr lang="en-AU" dirty="0"/>
          </a:p>
        </p:txBody>
      </p:sp>
    </p:spTree>
    <p:extLst>
      <p:ext uri="{BB962C8B-B14F-4D97-AF65-F5344CB8AC3E}">
        <p14:creationId xmlns:p14="http://schemas.microsoft.com/office/powerpoint/2010/main" val="10937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2" presetClass="entr" presetSubtype="4" fill="hold" grpId="0" nodeType="withEffect">
                                  <p:stCondLst>
                                    <p:cond delay="15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ppt_x"/>
                                          </p:val>
                                        </p:tav>
                                        <p:tav tm="100000">
                                          <p:val>
                                            <p:strVal val="#ppt_x"/>
                                          </p:val>
                                        </p:tav>
                                      </p:tavLst>
                                    </p:anim>
                                    <p:anim calcmode="lin" valueType="num">
                                      <p:cBhvr additive="base">
                                        <p:cTn id="3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anim calcmode="lin" valueType="num">
                                      <p:cBhvr>
                                        <p:cTn id="56" dur="750" fill="hold"/>
                                        <p:tgtEl>
                                          <p:spTgt spid="13"/>
                                        </p:tgtEl>
                                        <p:attrNameLst>
                                          <p:attrName>ppt_x</p:attrName>
                                        </p:attrNameLst>
                                      </p:cBhvr>
                                      <p:tavLst>
                                        <p:tav tm="0">
                                          <p:val>
                                            <p:strVal val="#ppt_x"/>
                                          </p:val>
                                        </p:tav>
                                        <p:tav tm="100000">
                                          <p:val>
                                            <p:strVal val="#ppt_x"/>
                                          </p:val>
                                        </p:tav>
                                      </p:tavLst>
                                    </p:anim>
                                    <p:anim calcmode="lin" valueType="num">
                                      <p:cBhvr>
                                        <p:cTn id="57" dur="750" fill="hold"/>
                                        <p:tgtEl>
                                          <p:spTgt spid="1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750"/>
                                        <p:tgtEl>
                                          <p:spTgt spid="9"/>
                                        </p:tgtEl>
                                      </p:cBhvr>
                                    </p:animEffect>
                                    <p:anim calcmode="lin" valueType="num">
                                      <p:cBhvr>
                                        <p:cTn id="61" dur="750" fill="hold"/>
                                        <p:tgtEl>
                                          <p:spTgt spid="9"/>
                                        </p:tgtEl>
                                        <p:attrNameLst>
                                          <p:attrName>ppt_x</p:attrName>
                                        </p:attrNameLst>
                                      </p:cBhvr>
                                      <p:tavLst>
                                        <p:tav tm="0">
                                          <p:val>
                                            <p:strVal val="#ppt_x"/>
                                          </p:val>
                                        </p:tav>
                                        <p:tav tm="100000">
                                          <p:val>
                                            <p:strVal val="#ppt_x"/>
                                          </p:val>
                                        </p:tav>
                                      </p:tavLst>
                                    </p:anim>
                                    <p:anim calcmode="lin" valueType="num">
                                      <p:cBhvr>
                                        <p:cTn id="62" dur="750" fill="hold"/>
                                        <p:tgtEl>
                                          <p:spTgt spid="9"/>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750"/>
                                        <p:tgtEl>
                                          <p:spTgt spid="28"/>
                                        </p:tgtEl>
                                      </p:cBhvr>
                                    </p:animEffect>
                                    <p:anim calcmode="lin" valueType="num">
                                      <p:cBhvr>
                                        <p:cTn id="66" dur="750" fill="hold"/>
                                        <p:tgtEl>
                                          <p:spTgt spid="28"/>
                                        </p:tgtEl>
                                        <p:attrNameLst>
                                          <p:attrName>ppt_x</p:attrName>
                                        </p:attrNameLst>
                                      </p:cBhvr>
                                      <p:tavLst>
                                        <p:tav tm="0">
                                          <p:val>
                                            <p:strVal val="#ppt_x"/>
                                          </p:val>
                                        </p:tav>
                                        <p:tav tm="100000">
                                          <p:val>
                                            <p:strVal val="#ppt_x"/>
                                          </p:val>
                                        </p:tav>
                                      </p:tavLst>
                                    </p:anim>
                                    <p:anim calcmode="lin" valueType="num">
                                      <p:cBhvr>
                                        <p:cTn id="67" dur="75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750"/>
                            </p:stCondLst>
                            <p:childTnLst>
                              <p:par>
                                <p:cTn id="69" presetID="14" presetClass="entr" presetSubtype="1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randombar(horizontal)">
                                      <p:cBhvr>
                                        <p:cTn id="71" dur="10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arn(inVertical)">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left)">
                                      <p:cBhvr>
                                        <p:cTn id="80" dur="2000"/>
                                        <p:tgtEl>
                                          <p:spTgt spid="2"/>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circle(in)">
                                      <p:cBhvr>
                                        <p:cTn id="85" dur="2000"/>
                                        <p:tgtEl>
                                          <p:spTgt spid="25"/>
                                        </p:tgtEl>
                                      </p:cBhvr>
                                    </p:animEffect>
                                  </p:childTnLst>
                                </p:cTn>
                              </p:par>
                            </p:childTnLst>
                          </p:cTn>
                        </p:par>
                        <p:par>
                          <p:cTn id="86" fill="hold">
                            <p:stCondLst>
                              <p:cond delay="2000"/>
                            </p:stCondLst>
                            <p:childTnLst>
                              <p:par>
                                <p:cTn id="87" presetID="22" presetClass="entr" presetSubtype="8"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left)">
                                      <p:cBhvr>
                                        <p:cTn id="89" dur="1750"/>
                                        <p:tgtEl>
                                          <p:spTgt spid="5"/>
                                        </p:tgtEl>
                                      </p:cBhvr>
                                    </p:animEffect>
                                  </p:childTnLst>
                                </p:cTn>
                              </p:par>
                            </p:childTnLst>
                          </p:cTn>
                        </p:par>
                        <p:par>
                          <p:cTn id="90" fill="hold">
                            <p:stCondLst>
                              <p:cond delay="3750"/>
                            </p:stCondLst>
                            <p:childTnLst>
                              <p:par>
                                <p:cTn id="91" presetID="2" presetClass="entr" presetSubtype="4"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1000" fill="hold"/>
                                        <p:tgtEl>
                                          <p:spTgt spid="30"/>
                                        </p:tgtEl>
                                        <p:attrNameLst>
                                          <p:attrName>ppt_x</p:attrName>
                                        </p:attrNameLst>
                                      </p:cBhvr>
                                      <p:tavLst>
                                        <p:tav tm="0">
                                          <p:val>
                                            <p:strVal val="#ppt_x"/>
                                          </p:val>
                                        </p:tav>
                                        <p:tav tm="100000">
                                          <p:val>
                                            <p:strVal val="#ppt_x"/>
                                          </p:val>
                                        </p:tav>
                                      </p:tavLst>
                                    </p:anim>
                                    <p:anim calcmode="lin" valueType="num">
                                      <p:cBhvr additive="base">
                                        <p:cTn id="94" dur="1000" fill="hold"/>
                                        <p:tgtEl>
                                          <p:spTgt spid="30"/>
                                        </p:tgtEl>
                                        <p:attrNameLst>
                                          <p:attrName>ppt_y</p:attrName>
                                        </p:attrNameLst>
                                      </p:cBhvr>
                                      <p:tavLst>
                                        <p:tav tm="0">
                                          <p:val>
                                            <p:strVal val="1+#ppt_h/2"/>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1000"/>
                                        <p:tgtEl>
                                          <p:spTgt spid="7"/>
                                        </p:tgtEl>
                                      </p:cBhvr>
                                    </p:animEffect>
                                    <p:anim calcmode="lin" valueType="num">
                                      <p:cBhvr>
                                        <p:cTn id="98" dur="1000" fill="hold"/>
                                        <p:tgtEl>
                                          <p:spTgt spid="7"/>
                                        </p:tgtEl>
                                        <p:attrNameLst>
                                          <p:attrName>ppt_x</p:attrName>
                                        </p:attrNameLst>
                                      </p:cBhvr>
                                      <p:tavLst>
                                        <p:tav tm="0">
                                          <p:val>
                                            <p:strVal val="#ppt_x"/>
                                          </p:val>
                                        </p:tav>
                                        <p:tav tm="100000">
                                          <p:val>
                                            <p:strVal val="#ppt_x"/>
                                          </p:val>
                                        </p:tav>
                                      </p:tavLst>
                                    </p:anim>
                                    <p:anim calcmode="lin" valueType="num">
                                      <p:cBhvr>
                                        <p:cTn id="9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wipe(left)">
                                      <p:cBhvr>
                                        <p:cTn id="104" dur="1250"/>
                                        <p:tgtEl>
                                          <p:spTgt spid="10"/>
                                        </p:tgtEl>
                                      </p:cBhvr>
                                    </p:animEffect>
                                  </p:childTnLst>
                                </p:cTn>
                              </p:par>
                            </p:childTnLst>
                          </p:cTn>
                        </p:par>
                        <p:par>
                          <p:cTn id="105" fill="hold">
                            <p:stCondLst>
                              <p:cond delay="1250"/>
                            </p:stCondLst>
                            <p:childTnLst>
                              <p:par>
                                <p:cTn id="106" presetID="14" presetClass="entr" presetSubtype="10" fill="hold"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randombar(horizontal)">
                                      <p:cBhvr>
                                        <p:cTn id="108" dur="500"/>
                                        <p:tgtEl>
                                          <p:spTgt spid="23"/>
                                        </p:tgtEl>
                                      </p:cBhvr>
                                    </p:animEffect>
                                  </p:childTnLst>
                                </p:cTn>
                              </p:par>
                              <p:par>
                                <p:cTn id="109" presetID="16" presetClass="entr" presetSubtype="37"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barn(outVertical)">
                                      <p:cBhvr>
                                        <p:cTn id="111" dur="3000"/>
                                        <p:tgtEl>
                                          <p:spTgt spid="20"/>
                                        </p:tgtEl>
                                      </p:cBhvr>
                                    </p:animEffect>
                                  </p:childTnLst>
                                </p:cTn>
                              </p:par>
                              <p:par>
                                <p:cTn id="112" presetID="47"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3000"/>
                                        <p:tgtEl>
                                          <p:spTgt spid="34"/>
                                        </p:tgtEl>
                                      </p:cBhvr>
                                    </p:animEffect>
                                    <p:anim calcmode="lin" valueType="num">
                                      <p:cBhvr>
                                        <p:cTn id="115" dur="3000" fill="hold"/>
                                        <p:tgtEl>
                                          <p:spTgt spid="34"/>
                                        </p:tgtEl>
                                        <p:attrNameLst>
                                          <p:attrName>ppt_x</p:attrName>
                                        </p:attrNameLst>
                                      </p:cBhvr>
                                      <p:tavLst>
                                        <p:tav tm="0">
                                          <p:val>
                                            <p:strVal val="#ppt_x"/>
                                          </p:val>
                                        </p:tav>
                                        <p:tav tm="100000">
                                          <p:val>
                                            <p:strVal val="#ppt_x"/>
                                          </p:val>
                                        </p:tav>
                                      </p:tavLst>
                                    </p:anim>
                                    <p:anim calcmode="lin" valueType="num">
                                      <p:cBhvr>
                                        <p:cTn id="116" dur="3000" fill="hold"/>
                                        <p:tgtEl>
                                          <p:spTgt spid="34"/>
                                        </p:tgtEl>
                                        <p:attrNameLst>
                                          <p:attrName>ppt_y</p:attrName>
                                        </p:attrNameLst>
                                      </p:cBhvr>
                                      <p:tavLst>
                                        <p:tav tm="0">
                                          <p:val>
                                            <p:strVal val="#ppt_y-.1"/>
                                          </p:val>
                                        </p:tav>
                                        <p:tav tm="100000">
                                          <p:val>
                                            <p:strVal val="#ppt_y"/>
                                          </p:val>
                                        </p:tav>
                                      </p:tavLst>
                                    </p:anim>
                                  </p:childTnLst>
                                </p:cTn>
                              </p:par>
                            </p:childTnLst>
                          </p:cTn>
                        </p:par>
                        <p:par>
                          <p:cTn id="117" fill="hold">
                            <p:stCondLst>
                              <p:cond delay="4250"/>
                            </p:stCondLst>
                            <p:childTnLst>
                              <p:par>
                                <p:cTn id="118" presetID="47" presetClass="entr" presetSubtype="0" fill="hold" grpId="0" nodeType="after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1000"/>
                                        <p:tgtEl>
                                          <p:spTgt spid="33"/>
                                        </p:tgtEl>
                                      </p:cBhvr>
                                    </p:animEffect>
                                    <p:anim calcmode="lin" valueType="num">
                                      <p:cBhvr>
                                        <p:cTn id="121" dur="1000" fill="hold"/>
                                        <p:tgtEl>
                                          <p:spTgt spid="33"/>
                                        </p:tgtEl>
                                        <p:attrNameLst>
                                          <p:attrName>ppt_x</p:attrName>
                                        </p:attrNameLst>
                                      </p:cBhvr>
                                      <p:tavLst>
                                        <p:tav tm="0">
                                          <p:val>
                                            <p:strVal val="#ppt_x"/>
                                          </p:val>
                                        </p:tav>
                                        <p:tav tm="100000">
                                          <p:val>
                                            <p:strVal val="#ppt_x"/>
                                          </p:val>
                                        </p:tav>
                                      </p:tavLst>
                                    </p:anim>
                                    <p:anim calcmode="lin" valueType="num">
                                      <p:cBhvr>
                                        <p:cTn id="122" dur="1000" fill="hold"/>
                                        <p:tgtEl>
                                          <p:spTgt spid="33"/>
                                        </p:tgtEl>
                                        <p:attrNameLst>
                                          <p:attrName>ppt_y</p:attrName>
                                        </p:attrNameLst>
                                      </p:cBhvr>
                                      <p:tavLst>
                                        <p:tav tm="0">
                                          <p:val>
                                            <p:strVal val="#ppt_y-.1"/>
                                          </p:val>
                                        </p:tav>
                                        <p:tav tm="100000">
                                          <p:val>
                                            <p:strVal val="#ppt_y"/>
                                          </p:val>
                                        </p:tav>
                                      </p:tavLst>
                                    </p:anim>
                                  </p:childTnLst>
                                </p:cTn>
                              </p:par>
                            </p:childTnLst>
                          </p:cTn>
                        </p:par>
                        <p:par>
                          <p:cTn id="123" fill="hold">
                            <p:stCondLst>
                              <p:cond delay="5250"/>
                            </p:stCondLst>
                            <p:childTnLst>
                              <p:par>
                                <p:cTn id="124" presetID="47" presetClass="entr" presetSubtype="0" fill="hold"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1000"/>
                                        <p:tgtEl>
                                          <p:spTgt spid="32"/>
                                        </p:tgtEl>
                                      </p:cBhvr>
                                    </p:animEffect>
                                    <p:anim calcmode="lin" valueType="num">
                                      <p:cBhvr>
                                        <p:cTn id="127" dur="1000" fill="hold"/>
                                        <p:tgtEl>
                                          <p:spTgt spid="32"/>
                                        </p:tgtEl>
                                        <p:attrNameLst>
                                          <p:attrName>ppt_x</p:attrName>
                                        </p:attrNameLst>
                                      </p:cBhvr>
                                      <p:tavLst>
                                        <p:tav tm="0">
                                          <p:val>
                                            <p:strVal val="#ppt_x"/>
                                          </p:val>
                                        </p:tav>
                                        <p:tav tm="100000">
                                          <p:val>
                                            <p:strVal val="#ppt_x"/>
                                          </p:val>
                                        </p:tav>
                                      </p:tavLst>
                                    </p:anim>
                                    <p:anim calcmode="lin" valueType="num">
                                      <p:cBhvr>
                                        <p:cTn id="1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par>
                          <p:cTn id="137" fill="hold">
                            <p:stCondLst>
                              <p:cond delay="1000"/>
                            </p:stCondLst>
                            <p:childTnLst>
                              <p:par>
                                <p:cTn id="138" presetID="22" presetClass="entr" presetSubtype="1" fill="hold" grpId="0" nodeType="afterEffect">
                                  <p:stCondLst>
                                    <p:cond delay="6000"/>
                                  </p:stCondLst>
                                  <p:childTnLst>
                                    <p:set>
                                      <p:cBhvr>
                                        <p:cTn id="139" dur="1" fill="hold">
                                          <p:stCondLst>
                                            <p:cond delay="0"/>
                                          </p:stCondLst>
                                        </p:cTn>
                                        <p:tgtEl>
                                          <p:spTgt spid="14"/>
                                        </p:tgtEl>
                                        <p:attrNameLst>
                                          <p:attrName>style.visibility</p:attrName>
                                        </p:attrNameLst>
                                      </p:cBhvr>
                                      <p:to>
                                        <p:strVal val="visible"/>
                                      </p:to>
                                    </p:set>
                                    <p:animEffect transition="in" filter="wipe(up)">
                                      <p:cBhvr>
                                        <p:cTn id="140"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P spid="25" grpId="0" animBg="1"/>
      <p:bldP spid="27" grpId="0" animBg="1"/>
      <p:bldP spid="28" grpId="0" animBg="1"/>
      <p:bldP spid="36" grpId="0" animBg="1"/>
      <p:bldP spid="37" grpId="0" animBg="1"/>
      <p:bldP spid="24" grpId="0" animBg="1"/>
      <p:bldP spid="14" grpId="0" animBg="1"/>
      <p:bldP spid="18" grpId="0" animBg="1"/>
      <p:bldP spid="34" grpId="0" animBg="1"/>
      <p:bldP spid="33" grpId="0" animBg="1"/>
      <p:bldP spid="30" grpId="0" animBg="1"/>
      <p:bldP spid="40"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BAC53B9-D1E7-4C25-BFE2-EF0B78F378C5}"/>
              </a:ext>
            </a:extLst>
          </p:cNvPr>
          <p:cNvGraphicFramePr>
            <a:graphicFrameLocks noGrp="1"/>
          </p:cNvGraphicFramePr>
          <p:nvPr>
            <p:extLst/>
          </p:nvPr>
        </p:nvGraphicFramePr>
        <p:xfrm>
          <a:off x="710210" y="4954317"/>
          <a:ext cx="10808070" cy="696375"/>
        </p:xfrm>
        <a:graphic>
          <a:graphicData uri="http://schemas.openxmlformats.org/drawingml/2006/table">
            <a:tbl>
              <a:tblPr firstRow="1" bandRow="1">
                <a:tableStyleId>{5C22544A-7EE6-4342-B048-85BDC9FD1C3A}</a:tableStyleId>
              </a:tblPr>
              <a:tblGrid>
                <a:gridCol w="5404035">
                  <a:extLst>
                    <a:ext uri="{9D8B030D-6E8A-4147-A177-3AD203B41FA5}">
                      <a16:colId xmlns:a16="http://schemas.microsoft.com/office/drawing/2014/main" xmlns="" val="3648754457"/>
                    </a:ext>
                  </a:extLst>
                </a:gridCol>
                <a:gridCol w="5404035">
                  <a:extLst>
                    <a:ext uri="{9D8B030D-6E8A-4147-A177-3AD203B41FA5}">
                      <a16:colId xmlns:a16="http://schemas.microsoft.com/office/drawing/2014/main" xmlns="" val="2977438233"/>
                    </a:ext>
                  </a:extLst>
                </a:gridCol>
              </a:tblGrid>
              <a:tr h="696375">
                <a:tc>
                  <a:txBody>
                    <a:bodyPr/>
                    <a:lstStyle/>
                    <a:p>
                      <a:pPr algn="ctr"/>
                      <a:endParaRPr lang="en-CA" sz="280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C000"/>
                    </a:solidFill>
                  </a:tcPr>
                </a:tc>
                <a:tc>
                  <a:txBody>
                    <a:bodyPr/>
                    <a:lstStyle/>
                    <a:p>
                      <a:pPr algn="ctr"/>
                      <a:endParaRPr lang="en-CA" sz="2800" dirty="0">
                        <a:solidFill>
                          <a:srgbClr val="00FF99"/>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970301761"/>
                  </a:ext>
                </a:extLst>
              </a:tr>
            </a:tbl>
          </a:graphicData>
        </a:graphic>
      </p:graphicFrame>
      <p:sp>
        <p:nvSpPr>
          <p:cNvPr id="8" name="Rectangle 7">
            <a:extLst>
              <a:ext uri="{FF2B5EF4-FFF2-40B4-BE49-F238E27FC236}">
                <a16:creationId xmlns:a16="http://schemas.microsoft.com/office/drawing/2014/main" xmlns="" id="{5B95E1BE-8D7F-4DF7-8E89-4CE3E457696C}"/>
              </a:ext>
            </a:extLst>
          </p:cNvPr>
          <p:cNvSpPr/>
          <p:nvPr/>
        </p:nvSpPr>
        <p:spPr>
          <a:xfrm>
            <a:off x="550407" y="4954317"/>
            <a:ext cx="213068" cy="700099"/>
          </a:xfrm>
          <a:prstGeom prst="rect">
            <a:avLst/>
          </a:prstGeom>
          <a:gradFill flip="none" rotWithShape="1">
            <a:gsLst>
              <a:gs pos="44000">
                <a:schemeClr val="tx1"/>
              </a:gs>
              <a:gs pos="59000">
                <a:srgbClr val="A4F5FE"/>
              </a:gs>
            </a:gsLst>
            <a:lin ang="2700000" scaled="1"/>
            <a:tileRect/>
          </a:gra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xmlns="" id="{A720BC4A-30A4-4D4A-B7CE-139154E5ECC8}"/>
              </a:ext>
            </a:extLst>
          </p:cNvPr>
          <p:cNvSpPr/>
          <p:nvPr/>
        </p:nvSpPr>
        <p:spPr>
          <a:xfrm>
            <a:off x="6096000" y="4954315"/>
            <a:ext cx="213068" cy="701029"/>
          </a:xfrm>
          <a:prstGeom prst="rect">
            <a:avLst/>
          </a:prstGeom>
          <a:gradFill>
            <a:gsLst>
              <a:gs pos="44000">
                <a:srgbClr val="FFFF00"/>
              </a:gs>
              <a:gs pos="59000">
                <a:schemeClr val="bg1">
                  <a:lumMod val="65000"/>
                </a:schemeClr>
              </a:gs>
            </a:gsLst>
            <a:lin ang="27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xmlns="" id="{D9EC71C8-8546-4061-BCCA-F826D526ED2E}"/>
              </a:ext>
            </a:extLst>
          </p:cNvPr>
          <p:cNvSpPr/>
          <p:nvPr/>
        </p:nvSpPr>
        <p:spPr>
          <a:xfrm>
            <a:off x="6532238" y="3376800"/>
            <a:ext cx="4592715" cy="811314"/>
          </a:xfrm>
          <a:prstGeom prst="roundRect">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a:solidFill>
                  <a:schemeClr val="accent5">
                    <a:lumMod val="50000"/>
                  </a:schemeClr>
                </a:solidFill>
              </a:rPr>
              <a:t>They slew the Passover sacrifice</a:t>
            </a:r>
            <a:br>
              <a:rPr lang="en-CA" sz="2400" dirty="0">
                <a:solidFill>
                  <a:schemeClr val="accent5">
                    <a:lumMod val="50000"/>
                  </a:schemeClr>
                </a:solidFill>
              </a:rPr>
            </a:br>
            <a:r>
              <a:rPr lang="en-CA" sz="2400" dirty="0">
                <a:solidFill>
                  <a:schemeClr val="accent5">
                    <a:lumMod val="50000"/>
                  </a:schemeClr>
                </a:solidFill>
              </a:rPr>
              <a:t> </a:t>
            </a:r>
            <a:r>
              <a:rPr lang="en-CA" sz="2300" b="1" u="sng" dirty="0">
                <a:solidFill>
                  <a:srgbClr val="FF0000"/>
                </a:solidFill>
              </a:rPr>
              <a:t>between the twili</a:t>
            </a:r>
            <a:r>
              <a:rPr lang="en-CA" sz="2300" b="1" dirty="0">
                <a:solidFill>
                  <a:srgbClr val="FF0000"/>
                </a:solidFill>
              </a:rPr>
              <a:t>g</a:t>
            </a:r>
            <a:r>
              <a:rPr lang="en-CA" sz="2300" b="1" u="sng" dirty="0">
                <a:solidFill>
                  <a:srgbClr val="FF0000"/>
                </a:solidFill>
              </a:rPr>
              <a:t>hts</a:t>
            </a:r>
            <a:r>
              <a:rPr lang="en-CA" sz="2300" b="1" dirty="0">
                <a:solidFill>
                  <a:srgbClr val="FF0000"/>
                </a:solidFill>
              </a:rPr>
              <a:t> </a:t>
            </a:r>
            <a:r>
              <a:rPr lang="en-CA" sz="2300" dirty="0">
                <a:solidFill>
                  <a:schemeClr val="tx1"/>
                </a:solidFill>
              </a:rPr>
              <a:t>(</a:t>
            </a:r>
            <a:r>
              <a:rPr lang="en-CA" sz="2300" dirty="0" err="1">
                <a:solidFill>
                  <a:schemeClr val="tx1"/>
                </a:solidFill>
              </a:rPr>
              <a:t>arbayim</a:t>
            </a:r>
            <a:r>
              <a:rPr lang="en-CA" sz="2300" dirty="0">
                <a:solidFill>
                  <a:schemeClr val="tx1"/>
                </a:solidFill>
              </a:rPr>
              <a:t>)</a:t>
            </a:r>
            <a:r>
              <a:rPr lang="en-CA" sz="2300" b="1" dirty="0">
                <a:solidFill>
                  <a:srgbClr val="FF0000"/>
                </a:solidFill>
              </a:rPr>
              <a:t>!</a:t>
            </a:r>
            <a:endParaRPr lang="en-CA" sz="2300" dirty="0">
              <a:solidFill>
                <a:schemeClr val="accent5">
                  <a:lumMod val="50000"/>
                </a:schemeClr>
              </a:solidFill>
            </a:endParaRPr>
          </a:p>
        </p:txBody>
      </p:sp>
      <p:cxnSp>
        <p:nvCxnSpPr>
          <p:cNvPr id="12" name="Straight Arrow Connector 11">
            <a:extLst>
              <a:ext uri="{FF2B5EF4-FFF2-40B4-BE49-F238E27FC236}">
                <a16:creationId xmlns:a16="http://schemas.microsoft.com/office/drawing/2014/main" xmlns="" id="{9E4F1070-1F6F-46FD-AD26-6F1759B341EC}"/>
              </a:ext>
            </a:extLst>
          </p:cNvPr>
          <p:cNvCxnSpPr>
            <a:cxnSpLocks/>
          </p:cNvCxnSpPr>
          <p:nvPr/>
        </p:nvCxnSpPr>
        <p:spPr>
          <a:xfrm>
            <a:off x="603928" y="3116833"/>
            <a:ext cx="12552" cy="1766584"/>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15E5CB4-573A-4DA3-B4F6-250F80DB799B}"/>
              </a:ext>
            </a:extLst>
          </p:cNvPr>
          <p:cNvCxnSpPr>
            <a:cxnSpLocks/>
          </p:cNvCxnSpPr>
          <p:nvPr/>
        </p:nvCxnSpPr>
        <p:spPr>
          <a:xfrm>
            <a:off x="6247360" y="3164026"/>
            <a:ext cx="0" cy="1784064"/>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EA397C1-A1D9-4740-8331-66124EC7B8B3}"/>
              </a:ext>
            </a:extLst>
          </p:cNvPr>
          <p:cNvCxnSpPr>
            <a:cxnSpLocks/>
          </p:cNvCxnSpPr>
          <p:nvPr/>
        </p:nvCxnSpPr>
        <p:spPr>
          <a:xfrm flipV="1">
            <a:off x="798751" y="4578706"/>
            <a:ext cx="0" cy="1075710"/>
          </a:xfrm>
          <a:prstGeom prst="line">
            <a:avLst/>
          </a:prstGeom>
          <a:ln w="57150">
            <a:solidFill>
              <a:srgbClr val="FF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19E7471-F76C-4521-9D69-4DF8C9285D67}"/>
              </a:ext>
            </a:extLst>
          </p:cNvPr>
          <p:cNvCxnSpPr>
            <a:cxnSpLocks/>
            <a:stCxn id="4" idx="2"/>
          </p:cNvCxnSpPr>
          <p:nvPr/>
        </p:nvCxnSpPr>
        <p:spPr>
          <a:xfrm flipH="1" flipV="1">
            <a:off x="6096001" y="4552074"/>
            <a:ext cx="18244" cy="1098618"/>
          </a:xfrm>
          <a:prstGeom prst="line">
            <a:avLst/>
          </a:prstGeom>
          <a:ln w="5715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2152F007-AEB6-4029-8040-F41D9ED7B1CD}"/>
              </a:ext>
            </a:extLst>
          </p:cNvPr>
          <p:cNvSpPr/>
          <p:nvPr/>
        </p:nvSpPr>
        <p:spPr>
          <a:xfrm>
            <a:off x="763127" y="4184585"/>
            <a:ext cx="922235" cy="385481"/>
          </a:xfrm>
          <a:prstGeom prst="rect">
            <a:avLst/>
          </a:prstGeom>
          <a:solidFill>
            <a:schemeClr val="accent2">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rPr>
              <a:t>Sunrise</a:t>
            </a:r>
          </a:p>
        </p:txBody>
      </p:sp>
      <p:cxnSp>
        <p:nvCxnSpPr>
          <p:cNvPr id="20" name="Straight Arrow Connector 19">
            <a:extLst>
              <a:ext uri="{FF2B5EF4-FFF2-40B4-BE49-F238E27FC236}">
                <a16:creationId xmlns:a16="http://schemas.microsoft.com/office/drawing/2014/main" xmlns="" id="{DF54C102-44E6-4D07-A1FF-7ECCE8F9F63E}"/>
              </a:ext>
            </a:extLst>
          </p:cNvPr>
          <p:cNvCxnSpPr>
            <a:cxnSpLocks/>
          </p:cNvCxnSpPr>
          <p:nvPr/>
        </p:nvCxnSpPr>
        <p:spPr>
          <a:xfrm>
            <a:off x="6309068" y="4778195"/>
            <a:ext cx="5209212" cy="0"/>
          </a:xfrm>
          <a:prstGeom prst="straightConnector1">
            <a:avLst/>
          </a:prstGeom>
          <a:ln w="142875">
            <a:solidFill>
              <a:srgbClr val="0000FF"/>
            </a:solidFill>
            <a:headEnd type="triangl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A4CE002F-1403-43EA-92C2-72F52E9944A8}"/>
              </a:ext>
            </a:extLst>
          </p:cNvPr>
          <p:cNvCxnSpPr>
            <a:cxnSpLocks/>
          </p:cNvCxnSpPr>
          <p:nvPr/>
        </p:nvCxnSpPr>
        <p:spPr>
          <a:xfrm>
            <a:off x="8930752" y="4177913"/>
            <a:ext cx="0" cy="600282"/>
          </a:xfrm>
          <a:prstGeom prst="line">
            <a:avLst/>
          </a:prstGeom>
          <a:ln w="101600">
            <a:solidFill>
              <a:srgbClr val="00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3DE87D70-EF01-4A46-985F-DD66403DC19C}"/>
              </a:ext>
            </a:extLst>
          </p:cNvPr>
          <p:cNvSpPr/>
          <p:nvPr/>
        </p:nvSpPr>
        <p:spPr>
          <a:xfrm>
            <a:off x="6944162" y="2798826"/>
            <a:ext cx="3836610" cy="556382"/>
          </a:xfrm>
          <a:prstGeom prst="rect">
            <a:avLst/>
          </a:prstGeom>
          <a:solidFill>
            <a:schemeClr val="bg1">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err="1">
                <a:solidFill>
                  <a:srgbClr val="FFFF00"/>
                </a:solidFill>
              </a:rPr>
              <a:t>Beyn</a:t>
            </a:r>
            <a:r>
              <a:rPr lang="en-CA" sz="2800" b="1" dirty="0">
                <a:solidFill>
                  <a:srgbClr val="FFFF00"/>
                </a:solidFill>
              </a:rPr>
              <a:t> Ha </a:t>
            </a:r>
            <a:r>
              <a:rPr lang="en-CA" sz="2800" b="1" dirty="0" err="1">
                <a:solidFill>
                  <a:srgbClr val="FFFF00"/>
                </a:solidFill>
              </a:rPr>
              <a:t>Arbayim</a:t>
            </a:r>
            <a:r>
              <a:rPr lang="en-CA" sz="2800" b="1" dirty="0">
                <a:solidFill>
                  <a:srgbClr val="FFFF00"/>
                </a:solidFill>
              </a:rPr>
              <a:t>: Set </a:t>
            </a:r>
            <a:r>
              <a:rPr lang="en-CA" sz="2800" b="1" dirty="0">
                <a:solidFill>
                  <a:srgbClr val="990033"/>
                </a:solidFill>
              </a:rPr>
              <a:t>#2</a:t>
            </a:r>
          </a:p>
        </p:txBody>
      </p:sp>
      <p:sp>
        <p:nvSpPr>
          <p:cNvPr id="27" name="Rectangle 26">
            <a:extLst>
              <a:ext uri="{FF2B5EF4-FFF2-40B4-BE49-F238E27FC236}">
                <a16:creationId xmlns:a16="http://schemas.microsoft.com/office/drawing/2014/main" xmlns="" id="{5CF0D46D-14F0-4AC2-85E0-A6E89169ABD2}"/>
              </a:ext>
            </a:extLst>
          </p:cNvPr>
          <p:cNvSpPr/>
          <p:nvPr/>
        </p:nvSpPr>
        <p:spPr>
          <a:xfrm>
            <a:off x="222642" y="2731352"/>
            <a:ext cx="1304504"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7030A0"/>
                </a:solidFill>
                <a:effectLst>
                  <a:glow rad="127000">
                    <a:srgbClr val="FFFF00"/>
                  </a:glow>
                </a:effectLst>
              </a:rPr>
              <a:t>1</a:t>
            </a:r>
            <a:r>
              <a:rPr lang="en-CA" b="1" baseline="30000" dirty="0">
                <a:solidFill>
                  <a:srgbClr val="7030A0"/>
                </a:solidFill>
                <a:effectLst>
                  <a:glow rad="127000">
                    <a:srgbClr val="FFFF00"/>
                  </a:glow>
                </a:effectLst>
              </a:rPr>
              <a:t>st</a:t>
            </a:r>
            <a:r>
              <a:rPr lang="en-CA" b="1" dirty="0">
                <a:solidFill>
                  <a:srgbClr val="7030A0"/>
                </a:solidFill>
                <a:effectLst>
                  <a:glow rad="127000">
                    <a:srgbClr val="FFFF00"/>
                  </a:glow>
                </a:effectLst>
              </a:rPr>
              <a:t> twilight</a:t>
            </a:r>
          </a:p>
        </p:txBody>
      </p:sp>
      <p:sp>
        <p:nvSpPr>
          <p:cNvPr id="28" name="Rectangle 27">
            <a:extLst>
              <a:ext uri="{FF2B5EF4-FFF2-40B4-BE49-F238E27FC236}">
                <a16:creationId xmlns:a16="http://schemas.microsoft.com/office/drawing/2014/main" xmlns="" id="{9C4DFF87-B3B4-4F63-A5E2-DDEAF14E2539}"/>
              </a:ext>
            </a:extLst>
          </p:cNvPr>
          <p:cNvSpPr/>
          <p:nvPr/>
        </p:nvSpPr>
        <p:spPr>
          <a:xfrm>
            <a:off x="5578268" y="2826170"/>
            <a:ext cx="1349329"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7030A0"/>
                </a:solidFill>
                <a:effectLst>
                  <a:glow rad="127000">
                    <a:srgbClr val="A4F5FE"/>
                  </a:glow>
                </a:effectLst>
              </a:rPr>
              <a:t>2</a:t>
            </a:r>
            <a:r>
              <a:rPr lang="en-CA" b="1" baseline="30000" dirty="0">
                <a:solidFill>
                  <a:srgbClr val="7030A0"/>
                </a:solidFill>
                <a:effectLst>
                  <a:glow rad="127000">
                    <a:srgbClr val="A4F5FE"/>
                  </a:glow>
                </a:effectLst>
              </a:rPr>
              <a:t>nd</a:t>
            </a:r>
            <a:r>
              <a:rPr lang="en-CA" b="1" dirty="0">
                <a:solidFill>
                  <a:srgbClr val="7030A0"/>
                </a:solidFill>
                <a:effectLst>
                  <a:glow rad="127000">
                    <a:srgbClr val="A4F5FE"/>
                  </a:glow>
                </a:effectLst>
              </a:rPr>
              <a:t> twilight</a:t>
            </a:r>
          </a:p>
        </p:txBody>
      </p:sp>
      <p:sp>
        <p:nvSpPr>
          <p:cNvPr id="36" name="Speech Bubble: Rectangle with Corners Rounded 35">
            <a:extLst>
              <a:ext uri="{FF2B5EF4-FFF2-40B4-BE49-F238E27FC236}">
                <a16:creationId xmlns:a16="http://schemas.microsoft.com/office/drawing/2014/main" xmlns="" id="{9EA3A6E2-FD70-4432-BA09-3E3355B4D2D7}"/>
              </a:ext>
            </a:extLst>
          </p:cNvPr>
          <p:cNvSpPr/>
          <p:nvPr/>
        </p:nvSpPr>
        <p:spPr>
          <a:xfrm>
            <a:off x="1782315" y="1330143"/>
            <a:ext cx="3289896" cy="3737837"/>
          </a:xfrm>
          <a:prstGeom prst="wedgeRoundRectCallout">
            <a:avLst>
              <a:gd name="adj1" fmla="val 81398"/>
              <a:gd name="adj2" fmla="val 50341"/>
              <a:gd name="adj3" fmla="val 16667"/>
            </a:avLst>
          </a:prstGeom>
          <a:solidFill>
            <a:schemeClr val="bg1">
              <a:lumMod val="50000"/>
            </a:schemeClr>
          </a:solidFill>
          <a:ln w="5715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rgbClr val="7030A0"/>
                </a:solidFill>
              </a:rPr>
              <a:t>The Hebrew slaves worked until the sun set! They arrived home in the </a:t>
            </a:r>
            <a:r>
              <a:rPr lang="en-CA" sz="3200" b="1" dirty="0">
                <a:solidFill>
                  <a:srgbClr val="7030A0"/>
                </a:solidFill>
                <a:effectLst>
                  <a:glow rad="228600">
                    <a:schemeClr val="accent6">
                      <a:satMod val="175000"/>
                      <a:alpha val="40000"/>
                    </a:schemeClr>
                  </a:glow>
                </a:effectLst>
              </a:rPr>
              <a:t>twilight mixture!</a:t>
            </a:r>
          </a:p>
        </p:txBody>
      </p:sp>
      <p:sp>
        <p:nvSpPr>
          <p:cNvPr id="37" name="Speech Bubble: Rectangle with Corners Rounded 36">
            <a:extLst>
              <a:ext uri="{FF2B5EF4-FFF2-40B4-BE49-F238E27FC236}">
                <a16:creationId xmlns:a16="http://schemas.microsoft.com/office/drawing/2014/main" xmlns="" id="{DD153D94-D181-412B-8ECC-8869AB246B19}"/>
              </a:ext>
            </a:extLst>
          </p:cNvPr>
          <p:cNvSpPr/>
          <p:nvPr/>
        </p:nvSpPr>
        <p:spPr>
          <a:xfrm>
            <a:off x="970463" y="5834584"/>
            <a:ext cx="10434906" cy="968481"/>
          </a:xfrm>
          <a:prstGeom prst="wedgeRoundRectCallout">
            <a:avLst>
              <a:gd name="adj1" fmla="val 2379"/>
              <a:gd name="adj2" fmla="val -82742"/>
              <a:gd name="adj3" fmla="val 16667"/>
            </a:avLst>
          </a:prstGeom>
          <a:solidFill>
            <a:srgbClr val="00FF99"/>
          </a:solidFill>
          <a:ln w="5715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a:solidFill>
                  <a:schemeClr val="tx1"/>
                </a:solidFill>
                <a:effectLst/>
              </a:rPr>
              <a:t>According to </a:t>
            </a:r>
            <a:r>
              <a:rPr lang="en-US" sz="2800" b="1" dirty="0">
                <a:solidFill>
                  <a:srgbClr val="0000FF"/>
                </a:solidFill>
                <a:effectLst>
                  <a:glow rad="127000">
                    <a:srgbClr val="FFFF00"/>
                  </a:glow>
                </a:effectLst>
                <a:latin typeface="Arial Black" panose="020B0A04020102020204" pitchFamily="34" charset="0"/>
              </a:rPr>
              <a:t>Dawn to Dawn </a:t>
            </a:r>
            <a:r>
              <a:rPr lang="en-US" sz="2800" b="1" dirty="0">
                <a:ln>
                  <a:solidFill>
                    <a:srgbClr val="0000FF"/>
                  </a:solidFill>
                </a:ln>
                <a:solidFill>
                  <a:srgbClr val="FF3399"/>
                </a:solidFill>
                <a:effectLst>
                  <a:glow rad="127000">
                    <a:srgbClr val="FFFF00"/>
                  </a:glow>
                </a:effectLst>
                <a:latin typeface="Arial Black" panose="020B0A04020102020204" pitchFamily="34" charset="0"/>
              </a:rPr>
              <a:t>as written in Scripture, </a:t>
            </a:r>
            <a:br>
              <a:rPr lang="en-US" sz="2800" b="1" dirty="0">
                <a:ln>
                  <a:solidFill>
                    <a:srgbClr val="0000FF"/>
                  </a:solidFill>
                </a:ln>
                <a:solidFill>
                  <a:srgbClr val="FF3399"/>
                </a:solidFill>
                <a:effectLst>
                  <a:glow rad="127000">
                    <a:srgbClr val="FFFF00"/>
                  </a:glow>
                </a:effectLst>
                <a:latin typeface="Arial Black" panose="020B0A04020102020204" pitchFamily="34" charset="0"/>
              </a:rPr>
            </a:br>
            <a:r>
              <a:rPr lang="en-US" sz="2800" dirty="0">
                <a:solidFill>
                  <a:schemeClr val="tx1"/>
                </a:solidFill>
                <a:effectLst/>
              </a:rPr>
              <a:t>what</a:t>
            </a:r>
            <a:r>
              <a:rPr lang="en-US" sz="2800" b="1" dirty="0">
                <a:solidFill>
                  <a:schemeClr val="tx1"/>
                </a:solidFill>
                <a:effectLst>
                  <a:glow rad="127000">
                    <a:srgbClr val="FFFF00"/>
                  </a:glow>
                </a:effectLst>
                <a:latin typeface="Arial Black" panose="020B0A04020102020204" pitchFamily="34" charset="0"/>
              </a:rPr>
              <a:t> </a:t>
            </a:r>
            <a:r>
              <a:rPr lang="en-US" sz="2800" b="1" u="sng" dirty="0">
                <a:solidFill>
                  <a:schemeClr val="tx1"/>
                </a:solidFill>
                <a:effectLst>
                  <a:glow rad="127000">
                    <a:srgbClr val="FFFF00"/>
                  </a:glow>
                </a:effectLst>
                <a:latin typeface="Arial Black" panose="020B0A04020102020204" pitchFamily="34" charset="0"/>
              </a:rPr>
              <a:t>DATE</a:t>
            </a:r>
            <a:r>
              <a:rPr lang="en-US" sz="2800" b="1" dirty="0">
                <a:solidFill>
                  <a:schemeClr val="tx1"/>
                </a:solidFill>
                <a:effectLst>
                  <a:glow rad="127000">
                    <a:srgbClr val="FFFF00"/>
                  </a:glow>
                </a:effectLst>
                <a:latin typeface="Arial Black" panose="020B0A04020102020204" pitchFamily="34" charset="0"/>
              </a:rPr>
              <a:t> </a:t>
            </a:r>
            <a:r>
              <a:rPr lang="en-US" sz="2800" dirty="0">
                <a:solidFill>
                  <a:schemeClr val="tx1"/>
                </a:solidFill>
                <a:effectLst/>
              </a:rPr>
              <a:t>was it </a:t>
            </a:r>
            <a:r>
              <a:rPr lang="en-US" sz="2800" b="1" dirty="0">
                <a:solidFill>
                  <a:schemeClr val="tx1"/>
                </a:solidFill>
                <a:effectLst>
                  <a:glow rad="127000">
                    <a:srgbClr val="FFFF00"/>
                  </a:glow>
                </a:effectLst>
                <a:latin typeface="Arial Black" panose="020B0A04020102020204" pitchFamily="34" charset="0"/>
              </a:rPr>
              <a:t>THAT NIGHT </a:t>
            </a:r>
            <a:r>
              <a:rPr lang="en-US" sz="2800" dirty="0">
                <a:solidFill>
                  <a:schemeClr val="tx1"/>
                </a:solidFill>
                <a:effectLst/>
              </a:rPr>
              <a:t>of the </a:t>
            </a:r>
            <a:r>
              <a:rPr lang="en-US" sz="2800" b="1" dirty="0">
                <a:solidFill>
                  <a:schemeClr val="tx1"/>
                </a:solidFill>
                <a:effectLst>
                  <a:glow rad="127000">
                    <a:srgbClr val="FFFF00"/>
                  </a:glow>
                </a:effectLst>
                <a:latin typeface="Arial Black" panose="020B0A04020102020204" pitchFamily="34" charset="0"/>
              </a:rPr>
              <a:t>PASS - OVER?</a:t>
            </a:r>
            <a:endParaRPr lang="en-CA" sz="2800" b="1" dirty="0">
              <a:solidFill>
                <a:schemeClr val="tx1"/>
              </a:solidFill>
              <a:effectLst>
                <a:glow rad="127000">
                  <a:srgbClr val="FFFF00"/>
                </a:glow>
              </a:effectLst>
              <a:latin typeface="Arial Black" panose="020B0A04020102020204" pitchFamily="34" charset="0"/>
            </a:endParaRPr>
          </a:p>
        </p:txBody>
      </p:sp>
      <p:sp>
        <p:nvSpPr>
          <p:cNvPr id="22" name="Rectangle 21">
            <a:extLst>
              <a:ext uri="{FF2B5EF4-FFF2-40B4-BE49-F238E27FC236}">
                <a16:creationId xmlns:a16="http://schemas.microsoft.com/office/drawing/2014/main" xmlns="" id="{0CE88743-5FB6-48B5-B415-B1572606C922}"/>
              </a:ext>
            </a:extLst>
          </p:cNvPr>
          <p:cNvSpPr/>
          <p:nvPr/>
        </p:nvSpPr>
        <p:spPr>
          <a:xfrm>
            <a:off x="735957" y="5081483"/>
            <a:ext cx="3308140" cy="456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srgbClr val="0000FF"/>
                </a:solidFill>
              </a:rPr>
              <a:t>Abib 14 Light Season</a:t>
            </a:r>
          </a:p>
        </p:txBody>
      </p:sp>
      <p:sp>
        <p:nvSpPr>
          <p:cNvPr id="24" name="Rectangle 23">
            <a:extLst>
              <a:ext uri="{FF2B5EF4-FFF2-40B4-BE49-F238E27FC236}">
                <a16:creationId xmlns:a16="http://schemas.microsoft.com/office/drawing/2014/main" xmlns="" id="{D4C24F65-1AA8-40A1-B6D4-5AC6F866BE9B}"/>
              </a:ext>
            </a:extLst>
          </p:cNvPr>
          <p:cNvSpPr/>
          <p:nvPr/>
        </p:nvSpPr>
        <p:spPr>
          <a:xfrm>
            <a:off x="4015828" y="5094986"/>
            <a:ext cx="2051630" cy="456380"/>
          </a:xfrm>
          <a:prstGeom prst="rect">
            <a:avLst/>
          </a:prstGeom>
          <a:solidFill>
            <a:srgbClr val="A4F5F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rPr>
              <a:t>(BTE </a:t>
            </a:r>
            <a:r>
              <a:rPr lang="en-CA" sz="2800" dirty="0">
                <a:solidFill>
                  <a:schemeClr val="tx1"/>
                </a:solidFill>
              </a:rPr>
              <a:t>Set</a:t>
            </a:r>
            <a:r>
              <a:rPr lang="en-CA" sz="2800" b="1" dirty="0">
                <a:solidFill>
                  <a:srgbClr val="0000FF"/>
                </a:solidFill>
              </a:rPr>
              <a:t> </a:t>
            </a:r>
            <a:r>
              <a:rPr lang="en-CA" sz="2800" b="1" dirty="0">
                <a:solidFill>
                  <a:srgbClr val="FF0000"/>
                </a:solidFill>
              </a:rPr>
              <a:t>#</a:t>
            </a:r>
            <a:r>
              <a:rPr lang="en-CA" sz="2800" b="1" u="sng" dirty="0">
                <a:solidFill>
                  <a:srgbClr val="FF0000"/>
                </a:solidFill>
              </a:rPr>
              <a:t>1</a:t>
            </a:r>
            <a:r>
              <a:rPr lang="en-CA" sz="2800" b="1" dirty="0">
                <a:solidFill>
                  <a:srgbClr val="0000FF"/>
                </a:solidFill>
              </a:rPr>
              <a:t>)</a:t>
            </a:r>
            <a:endParaRPr lang="en-CA" dirty="0"/>
          </a:p>
        </p:txBody>
      </p:sp>
      <p:sp>
        <p:nvSpPr>
          <p:cNvPr id="14" name="Rectangle 13">
            <a:extLst>
              <a:ext uri="{FF2B5EF4-FFF2-40B4-BE49-F238E27FC236}">
                <a16:creationId xmlns:a16="http://schemas.microsoft.com/office/drawing/2014/main" xmlns="" id="{A4E6E656-B49F-4CD5-8378-0E5EC2ECC272}"/>
              </a:ext>
            </a:extLst>
          </p:cNvPr>
          <p:cNvSpPr/>
          <p:nvPr/>
        </p:nvSpPr>
        <p:spPr>
          <a:xfrm>
            <a:off x="6683581" y="4976455"/>
            <a:ext cx="4334695" cy="62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srgbClr val="00FF99"/>
                </a:solidFill>
              </a:rPr>
              <a:t>Abib </a:t>
            </a:r>
            <a:r>
              <a:rPr lang="en-CA" sz="4000" b="1" u="sng" dirty="0">
                <a:ln>
                  <a:solidFill>
                    <a:srgbClr val="0000FF"/>
                  </a:solidFill>
                </a:ln>
                <a:solidFill>
                  <a:srgbClr val="FF66FF"/>
                </a:solidFill>
                <a:effectLst>
                  <a:glow rad="127000">
                    <a:srgbClr val="FFFF00"/>
                  </a:glow>
                </a:effectLst>
              </a:rPr>
              <a:t>14</a:t>
            </a:r>
            <a:r>
              <a:rPr lang="en-CA" sz="4000" b="1" dirty="0">
                <a:ln>
                  <a:solidFill>
                    <a:srgbClr val="0000FF"/>
                  </a:solidFill>
                </a:ln>
                <a:solidFill>
                  <a:srgbClr val="FF66FF"/>
                </a:solidFill>
                <a:effectLst>
                  <a:glow rad="127000">
                    <a:srgbClr val="FFFF00"/>
                  </a:glow>
                </a:effectLst>
              </a:rPr>
              <a:t> !!! </a:t>
            </a:r>
            <a:r>
              <a:rPr lang="en-CA" sz="2800" b="1" dirty="0">
                <a:solidFill>
                  <a:srgbClr val="00FF99"/>
                </a:solidFill>
              </a:rPr>
              <a:t>Night Season</a:t>
            </a:r>
          </a:p>
        </p:txBody>
      </p:sp>
      <p:sp>
        <p:nvSpPr>
          <p:cNvPr id="18" name="Rectangle 17">
            <a:extLst>
              <a:ext uri="{FF2B5EF4-FFF2-40B4-BE49-F238E27FC236}">
                <a16:creationId xmlns:a16="http://schemas.microsoft.com/office/drawing/2014/main" xmlns="" id="{7EA026A1-1871-47E6-83B9-E5E861021708}"/>
              </a:ext>
            </a:extLst>
          </p:cNvPr>
          <p:cNvSpPr/>
          <p:nvPr/>
        </p:nvSpPr>
        <p:spPr>
          <a:xfrm>
            <a:off x="5192010" y="4166594"/>
            <a:ext cx="922235" cy="385481"/>
          </a:xfrm>
          <a:prstGeom prst="rect">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rPr>
              <a:t>Sunset</a:t>
            </a:r>
          </a:p>
        </p:txBody>
      </p:sp>
      <p:sp>
        <p:nvSpPr>
          <p:cNvPr id="34" name="Rectangle 33">
            <a:extLst>
              <a:ext uri="{FF2B5EF4-FFF2-40B4-BE49-F238E27FC236}">
                <a16:creationId xmlns:a16="http://schemas.microsoft.com/office/drawing/2014/main" xmlns="" id="{0D131971-A2C0-4DBE-8C0D-EEB06D2104B4}"/>
              </a:ext>
            </a:extLst>
          </p:cNvPr>
          <p:cNvSpPr/>
          <p:nvPr/>
        </p:nvSpPr>
        <p:spPr>
          <a:xfrm>
            <a:off x="11611729" y="4948090"/>
            <a:ext cx="213068" cy="700099"/>
          </a:xfrm>
          <a:prstGeom prst="rect">
            <a:avLst/>
          </a:prstGeom>
          <a:gradFill flip="none" rotWithShape="1">
            <a:gsLst>
              <a:gs pos="44000">
                <a:schemeClr val="tx1"/>
              </a:gs>
              <a:gs pos="59000">
                <a:srgbClr val="A4F5FE"/>
              </a:gs>
            </a:gsLst>
            <a:lin ang="2700000" scaled="1"/>
            <a:tileRect/>
          </a:gra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xmlns="" id="{A57745F0-9B69-49F1-8310-5AE814AA80ED}"/>
              </a:ext>
            </a:extLst>
          </p:cNvPr>
          <p:cNvCxnSpPr>
            <a:cxnSpLocks/>
          </p:cNvCxnSpPr>
          <p:nvPr/>
        </p:nvCxnSpPr>
        <p:spPr>
          <a:xfrm flipH="1" flipV="1">
            <a:off x="11558215" y="3980873"/>
            <a:ext cx="9785" cy="1667316"/>
          </a:xfrm>
          <a:prstGeom prst="line">
            <a:avLst/>
          </a:prstGeom>
          <a:ln w="76200">
            <a:solidFill>
              <a:srgbClr val="FF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5400E64D-D966-4B0C-B3DA-E862CA833FC4}"/>
              </a:ext>
            </a:extLst>
          </p:cNvPr>
          <p:cNvCxnSpPr>
            <a:cxnSpLocks/>
          </p:cNvCxnSpPr>
          <p:nvPr/>
        </p:nvCxnSpPr>
        <p:spPr>
          <a:xfrm>
            <a:off x="11700844" y="3184390"/>
            <a:ext cx="12552" cy="1766584"/>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2ECBF177-AFEA-4470-BC4D-0AA22CEE863A}"/>
              </a:ext>
            </a:extLst>
          </p:cNvPr>
          <p:cNvSpPr/>
          <p:nvPr/>
        </p:nvSpPr>
        <p:spPr>
          <a:xfrm>
            <a:off x="10815401" y="2798826"/>
            <a:ext cx="1372208"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7030A0"/>
                </a:solidFill>
                <a:effectLst>
                  <a:glow rad="127000">
                    <a:srgbClr val="FFFF00"/>
                  </a:glow>
                </a:effectLst>
              </a:rPr>
              <a:t>1</a:t>
            </a:r>
            <a:r>
              <a:rPr lang="en-CA" b="1" baseline="30000" dirty="0">
                <a:solidFill>
                  <a:srgbClr val="7030A0"/>
                </a:solidFill>
                <a:effectLst>
                  <a:glow rad="127000">
                    <a:srgbClr val="FFFF00"/>
                  </a:glow>
                </a:effectLst>
              </a:rPr>
              <a:t>st</a:t>
            </a:r>
            <a:r>
              <a:rPr lang="en-CA" b="1" dirty="0">
                <a:solidFill>
                  <a:srgbClr val="7030A0"/>
                </a:solidFill>
                <a:effectLst>
                  <a:glow rad="127000">
                    <a:srgbClr val="FFFF00"/>
                  </a:glow>
                </a:effectLst>
              </a:rPr>
              <a:t> twilight</a:t>
            </a:r>
          </a:p>
        </p:txBody>
      </p:sp>
      <p:sp>
        <p:nvSpPr>
          <p:cNvPr id="30" name="Rectangle 29">
            <a:extLst>
              <a:ext uri="{FF2B5EF4-FFF2-40B4-BE49-F238E27FC236}">
                <a16:creationId xmlns:a16="http://schemas.microsoft.com/office/drawing/2014/main" xmlns="" id="{865D67E7-AADD-4902-A73F-022C1BE19F5A}"/>
              </a:ext>
            </a:extLst>
          </p:cNvPr>
          <p:cNvSpPr/>
          <p:nvPr/>
        </p:nvSpPr>
        <p:spPr>
          <a:xfrm>
            <a:off x="11222012" y="3579669"/>
            <a:ext cx="922235" cy="385481"/>
          </a:xfrm>
          <a:prstGeom prst="rect">
            <a:avLst/>
          </a:prstGeom>
          <a:solidFill>
            <a:srgbClr val="FF66FF"/>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ysClr val="windowText" lastClr="000000"/>
                </a:solidFill>
                <a:effectLst>
                  <a:glow rad="127000">
                    <a:srgbClr val="FFFF00"/>
                  </a:glow>
                </a:effectLst>
              </a:rPr>
              <a:t>Dawn</a:t>
            </a:r>
          </a:p>
        </p:txBody>
      </p:sp>
      <p:cxnSp>
        <p:nvCxnSpPr>
          <p:cNvPr id="39" name="Straight Connector 38">
            <a:extLst>
              <a:ext uri="{FF2B5EF4-FFF2-40B4-BE49-F238E27FC236}">
                <a16:creationId xmlns:a16="http://schemas.microsoft.com/office/drawing/2014/main" xmlns="" id="{B26F647F-F64A-4EF7-BFE0-77CCF16346F4}"/>
              </a:ext>
            </a:extLst>
          </p:cNvPr>
          <p:cNvCxnSpPr>
            <a:cxnSpLocks/>
          </p:cNvCxnSpPr>
          <p:nvPr/>
        </p:nvCxnSpPr>
        <p:spPr>
          <a:xfrm flipH="1" flipV="1">
            <a:off x="492722" y="4001295"/>
            <a:ext cx="9785" cy="1667316"/>
          </a:xfrm>
          <a:prstGeom prst="line">
            <a:avLst/>
          </a:prstGeom>
          <a:ln w="76200">
            <a:solidFill>
              <a:srgbClr val="FF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xmlns="" id="{2FF24CF9-8807-4C49-B128-31401D938CA6}"/>
              </a:ext>
            </a:extLst>
          </p:cNvPr>
          <p:cNvSpPr/>
          <p:nvPr/>
        </p:nvSpPr>
        <p:spPr>
          <a:xfrm>
            <a:off x="73395" y="3609518"/>
            <a:ext cx="922235" cy="385481"/>
          </a:xfrm>
          <a:prstGeom prst="rect">
            <a:avLst/>
          </a:prstGeom>
          <a:solidFill>
            <a:srgbClr val="FF66FF"/>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ysClr val="windowText" lastClr="000000"/>
                </a:solidFill>
                <a:effectLst>
                  <a:glow rad="127000">
                    <a:srgbClr val="FFFF00"/>
                  </a:glow>
                </a:effectLst>
              </a:rPr>
              <a:t>Dawn</a:t>
            </a:r>
          </a:p>
        </p:txBody>
      </p:sp>
      <p:sp>
        <p:nvSpPr>
          <p:cNvPr id="31" name="Speech Bubble: Rectangle with Corners Rounded 30">
            <a:extLst>
              <a:ext uri="{FF2B5EF4-FFF2-40B4-BE49-F238E27FC236}">
                <a16:creationId xmlns:a16="http://schemas.microsoft.com/office/drawing/2014/main" xmlns="" id="{AECC9715-24D6-4D5E-BC94-6F45183739AA}"/>
              </a:ext>
            </a:extLst>
          </p:cNvPr>
          <p:cNvSpPr/>
          <p:nvPr/>
        </p:nvSpPr>
        <p:spPr>
          <a:xfrm>
            <a:off x="5416343" y="271621"/>
            <a:ext cx="6450934" cy="1903238"/>
          </a:xfrm>
          <a:prstGeom prst="wedgeRoundRectCallout">
            <a:avLst>
              <a:gd name="adj1" fmla="val -1611"/>
              <a:gd name="adj2" fmla="val 82853"/>
              <a:gd name="adj3" fmla="val 16667"/>
            </a:avLst>
          </a:prstGeom>
          <a:solidFill>
            <a:schemeClr val="bg1">
              <a:lumMod val="50000"/>
            </a:schemeClr>
          </a:solidFill>
          <a:ln w="5715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rgbClr val="7030A0"/>
                </a:solidFill>
              </a:rPr>
              <a:t>The Hebrew slaves then slayed the Passover lamb </a:t>
            </a:r>
            <a:r>
              <a:rPr lang="en-CA" sz="3200" dirty="0">
                <a:solidFill>
                  <a:srgbClr val="7030A0"/>
                </a:solidFill>
                <a:effectLst>
                  <a:glow rad="88900">
                    <a:srgbClr val="FFFF00"/>
                  </a:glow>
                </a:effectLst>
              </a:rPr>
              <a:t>after the sunset,</a:t>
            </a:r>
            <a:r>
              <a:rPr lang="en-CA" sz="3200" dirty="0">
                <a:solidFill>
                  <a:srgbClr val="7030A0"/>
                </a:solidFill>
              </a:rPr>
              <a:t> from the twilight into the </a:t>
            </a:r>
            <a:r>
              <a:rPr lang="en-CA" sz="3200" dirty="0" smtClean="0">
                <a:solidFill>
                  <a:srgbClr val="7030A0"/>
                </a:solidFill>
              </a:rPr>
              <a:t>Night </a:t>
            </a:r>
            <a:r>
              <a:rPr lang="en-CA" sz="3200" dirty="0">
                <a:solidFill>
                  <a:srgbClr val="7030A0"/>
                </a:solidFill>
              </a:rPr>
              <a:t>S</a:t>
            </a:r>
            <a:r>
              <a:rPr lang="en-CA" sz="3200" dirty="0" smtClean="0">
                <a:solidFill>
                  <a:srgbClr val="7030A0"/>
                </a:solidFill>
              </a:rPr>
              <a:t>eason</a:t>
            </a:r>
            <a:r>
              <a:rPr lang="en-CA" sz="3200" dirty="0">
                <a:solidFill>
                  <a:srgbClr val="7030A0"/>
                </a:solidFill>
              </a:rPr>
              <a:t>. </a:t>
            </a:r>
            <a:endParaRPr lang="en-CA" sz="3200" b="1" dirty="0">
              <a:solidFill>
                <a:srgbClr val="7030A0"/>
              </a:solidFill>
              <a:effectLst>
                <a:glow rad="228600">
                  <a:schemeClr val="accent6">
                    <a:satMod val="175000"/>
                    <a:alpha val="40000"/>
                  </a:schemeClr>
                </a:glow>
              </a:effectLst>
            </a:endParaRPr>
          </a:p>
        </p:txBody>
      </p:sp>
      <p:sp>
        <p:nvSpPr>
          <p:cNvPr id="2" name="Rectangle: Rounded Corners 1">
            <a:extLst>
              <a:ext uri="{FF2B5EF4-FFF2-40B4-BE49-F238E27FC236}">
                <a16:creationId xmlns:a16="http://schemas.microsoft.com/office/drawing/2014/main" xmlns="" id="{6C8E340F-7D17-4475-BAE8-72005061F21B}"/>
              </a:ext>
            </a:extLst>
          </p:cNvPr>
          <p:cNvSpPr/>
          <p:nvPr/>
        </p:nvSpPr>
        <p:spPr>
          <a:xfrm>
            <a:off x="341551" y="0"/>
            <a:ext cx="473066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solidFill>
                  <a:schemeClr val="tx1"/>
                </a:solidFill>
              </a:rPr>
              <a:t>Mitsrayim</a:t>
            </a:r>
            <a:r>
              <a:rPr lang="en-CA" sz="3200" dirty="0">
                <a:solidFill>
                  <a:schemeClr val="tx1"/>
                </a:solidFill>
              </a:rPr>
              <a:t>  (Egypt)</a:t>
            </a:r>
          </a:p>
        </p:txBody>
      </p:sp>
      <p:sp>
        <p:nvSpPr>
          <p:cNvPr id="3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21</a:t>
            </a:fld>
            <a:endParaRPr lang="en-AU" dirty="0"/>
          </a:p>
        </p:txBody>
      </p:sp>
    </p:spTree>
    <p:extLst>
      <p:ext uri="{BB962C8B-B14F-4D97-AF65-F5344CB8AC3E}">
        <p14:creationId xmlns:p14="http://schemas.microsoft.com/office/powerpoint/2010/main" val="3086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12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par>
                          <p:cTn id="18" fill="hold">
                            <p:stCondLst>
                              <p:cond delay="1250"/>
                            </p:stCondLst>
                            <p:childTnLst>
                              <p:par>
                                <p:cTn id="19" presetID="14" presetClass="entr" presetSubtype="1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6" presetClass="entr" presetSubtype="37"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outVertical)">
                                      <p:cBhvr>
                                        <p:cTn id="24" dur="3000"/>
                                        <p:tgtEl>
                                          <p:spTgt spid="20"/>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3000"/>
                                        <p:tgtEl>
                                          <p:spTgt spid="34"/>
                                        </p:tgtEl>
                                      </p:cBhvr>
                                    </p:animEffect>
                                    <p:anim calcmode="lin" valueType="num">
                                      <p:cBhvr>
                                        <p:cTn id="28" dur="3000" fill="hold"/>
                                        <p:tgtEl>
                                          <p:spTgt spid="34"/>
                                        </p:tgtEl>
                                        <p:attrNameLst>
                                          <p:attrName>ppt_x</p:attrName>
                                        </p:attrNameLst>
                                      </p:cBhvr>
                                      <p:tavLst>
                                        <p:tav tm="0">
                                          <p:val>
                                            <p:strVal val="#ppt_x"/>
                                          </p:val>
                                        </p:tav>
                                        <p:tav tm="100000">
                                          <p:val>
                                            <p:strVal val="#ppt_x"/>
                                          </p:val>
                                        </p:tav>
                                      </p:tavLst>
                                    </p:anim>
                                    <p:anim calcmode="lin" valueType="num">
                                      <p:cBhvr>
                                        <p:cTn id="29" dur="3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1000" fill="hold"/>
                                        <p:tgtEl>
                                          <p:spTgt spid="37"/>
                                        </p:tgtEl>
                                        <p:attrNameLst>
                                          <p:attrName>ppt_w</p:attrName>
                                        </p:attrNameLst>
                                      </p:cBhvr>
                                      <p:tavLst>
                                        <p:tav tm="0">
                                          <p:val>
                                            <p:fltVal val="0"/>
                                          </p:val>
                                        </p:tav>
                                        <p:tav tm="100000">
                                          <p:val>
                                            <p:strVal val="#ppt_w"/>
                                          </p:val>
                                        </p:tav>
                                      </p:tavLst>
                                    </p:anim>
                                    <p:anim calcmode="lin" valueType="num">
                                      <p:cBhvr>
                                        <p:cTn id="35" dur="1000" fill="hold"/>
                                        <p:tgtEl>
                                          <p:spTgt spid="37"/>
                                        </p:tgtEl>
                                        <p:attrNameLst>
                                          <p:attrName>ppt_h</p:attrName>
                                        </p:attrNameLst>
                                      </p:cBhvr>
                                      <p:tavLst>
                                        <p:tav tm="0">
                                          <p:val>
                                            <p:fltVal val="0"/>
                                          </p:val>
                                        </p:tav>
                                        <p:tav tm="100000">
                                          <p:val>
                                            <p:strVal val="#ppt_h"/>
                                          </p:val>
                                        </p:tav>
                                      </p:tavLst>
                                    </p:anim>
                                    <p:anim calcmode="lin" valueType="num">
                                      <p:cBhvr>
                                        <p:cTn id="36" dur="1000" fill="hold"/>
                                        <p:tgtEl>
                                          <p:spTgt spid="37"/>
                                        </p:tgtEl>
                                        <p:attrNameLst>
                                          <p:attrName>style.rotation</p:attrName>
                                        </p:attrNameLst>
                                      </p:cBhvr>
                                      <p:tavLst>
                                        <p:tav tm="0">
                                          <p:val>
                                            <p:fltVal val="90"/>
                                          </p:val>
                                        </p:tav>
                                        <p:tav tm="100000">
                                          <p:val>
                                            <p:fltVal val="0"/>
                                          </p:val>
                                        </p:tav>
                                      </p:tavLst>
                                    </p:anim>
                                    <p:animEffect transition="in" filter="fade">
                                      <p:cBhvr>
                                        <p:cTn id="37" dur="10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animBg="1"/>
      <p:bldP spid="37" grpId="0" animBg="1"/>
      <p:bldP spid="14" grpId="0"/>
      <p:bldP spid="34"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BAC53B9-D1E7-4C25-BFE2-EF0B78F378C5}"/>
              </a:ext>
            </a:extLst>
          </p:cNvPr>
          <p:cNvGraphicFramePr>
            <a:graphicFrameLocks noGrp="1"/>
          </p:cNvGraphicFramePr>
          <p:nvPr>
            <p:extLst/>
          </p:nvPr>
        </p:nvGraphicFramePr>
        <p:xfrm>
          <a:off x="710210" y="4954317"/>
          <a:ext cx="10808070" cy="696375"/>
        </p:xfrm>
        <a:graphic>
          <a:graphicData uri="http://schemas.openxmlformats.org/drawingml/2006/table">
            <a:tbl>
              <a:tblPr firstRow="1" bandRow="1">
                <a:tableStyleId>{5C22544A-7EE6-4342-B048-85BDC9FD1C3A}</a:tableStyleId>
              </a:tblPr>
              <a:tblGrid>
                <a:gridCol w="5404035">
                  <a:extLst>
                    <a:ext uri="{9D8B030D-6E8A-4147-A177-3AD203B41FA5}">
                      <a16:colId xmlns:a16="http://schemas.microsoft.com/office/drawing/2014/main" xmlns="" val="3648754457"/>
                    </a:ext>
                  </a:extLst>
                </a:gridCol>
                <a:gridCol w="5404035">
                  <a:extLst>
                    <a:ext uri="{9D8B030D-6E8A-4147-A177-3AD203B41FA5}">
                      <a16:colId xmlns:a16="http://schemas.microsoft.com/office/drawing/2014/main" xmlns="" val="2977438233"/>
                    </a:ext>
                  </a:extLst>
                </a:gridCol>
              </a:tblGrid>
              <a:tr h="696375">
                <a:tc>
                  <a:txBody>
                    <a:bodyPr/>
                    <a:lstStyle/>
                    <a:p>
                      <a:pPr algn="ctr"/>
                      <a:endParaRPr lang="en-CA" sz="280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C000"/>
                    </a:solidFill>
                  </a:tcPr>
                </a:tc>
                <a:tc>
                  <a:txBody>
                    <a:bodyPr/>
                    <a:lstStyle/>
                    <a:p>
                      <a:pPr algn="ctr"/>
                      <a:endParaRPr lang="en-CA" sz="2800" dirty="0">
                        <a:solidFill>
                          <a:srgbClr val="00FF99"/>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970301761"/>
                  </a:ext>
                </a:extLst>
              </a:tr>
            </a:tbl>
          </a:graphicData>
        </a:graphic>
      </p:graphicFrame>
      <p:sp>
        <p:nvSpPr>
          <p:cNvPr id="8" name="Rectangle 7">
            <a:extLst>
              <a:ext uri="{FF2B5EF4-FFF2-40B4-BE49-F238E27FC236}">
                <a16:creationId xmlns:a16="http://schemas.microsoft.com/office/drawing/2014/main" xmlns="" id="{5B95E1BE-8D7F-4DF7-8E89-4CE3E457696C}"/>
              </a:ext>
            </a:extLst>
          </p:cNvPr>
          <p:cNvSpPr/>
          <p:nvPr/>
        </p:nvSpPr>
        <p:spPr>
          <a:xfrm>
            <a:off x="550407" y="4954317"/>
            <a:ext cx="213068" cy="700099"/>
          </a:xfrm>
          <a:prstGeom prst="rect">
            <a:avLst/>
          </a:prstGeom>
          <a:gradFill flip="none" rotWithShape="1">
            <a:gsLst>
              <a:gs pos="44000">
                <a:schemeClr val="tx1"/>
              </a:gs>
              <a:gs pos="59000">
                <a:srgbClr val="A4F5FE"/>
              </a:gs>
            </a:gsLst>
            <a:lin ang="2700000" scaled="1"/>
            <a:tileRect/>
          </a:gra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xmlns="" id="{A720BC4A-30A4-4D4A-B7CE-139154E5ECC8}"/>
              </a:ext>
            </a:extLst>
          </p:cNvPr>
          <p:cNvSpPr/>
          <p:nvPr/>
        </p:nvSpPr>
        <p:spPr>
          <a:xfrm>
            <a:off x="6096000" y="4954315"/>
            <a:ext cx="213068" cy="701029"/>
          </a:xfrm>
          <a:prstGeom prst="rect">
            <a:avLst/>
          </a:prstGeom>
          <a:gradFill>
            <a:gsLst>
              <a:gs pos="44000">
                <a:srgbClr val="FFFF00"/>
              </a:gs>
              <a:gs pos="59000">
                <a:schemeClr val="bg1">
                  <a:lumMod val="65000"/>
                </a:schemeClr>
              </a:gs>
            </a:gsLst>
            <a:lin ang="27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a:extLst>
              <a:ext uri="{FF2B5EF4-FFF2-40B4-BE49-F238E27FC236}">
                <a16:creationId xmlns:a16="http://schemas.microsoft.com/office/drawing/2014/main" xmlns="" id="{9E4F1070-1F6F-46FD-AD26-6F1759B341EC}"/>
              </a:ext>
            </a:extLst>
          </p:cNvPr>
          <p:cNvCxnSpPr>
            <a:cxnSpLocks/>
          </p:cNvCxnSpPr>
          <p:nvPr/>
        </p:nvCxnSpPr>
        <p:spPr>
          <a:xfrm>
            <a:off x="603928" y="3116833"/>
            <a:ext cx="12552" cy="1766584"/>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15E5CB4-573A-4DA3-B4F6-250F80DB799B}"/>
              </a:ext>
            </a:extLst>
          </p:cNvPr>
          <p:cNvCxnSpPr>
            <a:cxnSpLocks/>
          </p:cNvCxnSpPr>
          <p:nvPr/>
        </p:nvCxnSpPr>
        <p:spPr>
          <a:xfrm>
            <a:off x="6247360" y="3164026"/>
            <a:ext cx="0" cy="1719391"/>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EA397C1-A1D9-4740-8331-66124EC7B8B3}"/>
              </a:ext>
            </a:extLst>
          </p:cNvPr>
          <p:cNvCxnSpPr>
            <a:cxnSpLocks/>
          </p:cNvCxnSpPr>
          <p:nvPr/>
        </p:nvCxnSpPr>
        <p:spPr>
          <a:xfrm flipV="1">
            <a:off x="798751" y="4578706"/>
            <a:ext cx="0" cy="1075710"/>
          </a:xfrm>
          <a:prstGeom prst="line">
            <a:avLst/>
          </a:prstGeom>
          <a:ln w="57150">
            <a:solidFill>
              <a:srgbClr val="FF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19E7471-F76C-4521-9D69-4DF8C9285D67}"/>
              </a:ext>
            </a:extLst>
          </p:cNvPr>
          <p:cNvCxnSpPr>
            <a:cxnSpLocks/>
            <a:stCxn id="4" idx="2"/>
          </p:cNvCxnSpPr>
          <p:nvPr/>
        </p:nvCxnSpPr>
        <p:spPr>
          <a:xfrm flipH="1" flipV="1">
            <a:off x="6096001" y="4552074"/>
            <a:ext cx="18244" cy="1098618"/>
          </a:xfrm>
          <a:prstGeom prst="line">
            <a:avLst/>
          </a:prstGeom>
          <a:ln w="5715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2152F007-AEB6-4029-8040-F41D9ED7B1CD}"/>
              </a:ext>
            </a:extLst>
          </p:cNvPr>
          <p:cNvSpPr/>
          <p:nvPr/>
        </p:nvSpPr>
        <p:spPr>
          <a:xfrm>
            <a:off x="763127" y="4184585"/>
            <a:ext cx="922235" cy="385481"/>
          </a:xfrm>
          <a:prstGeom prst="rect">
            <a:avLst/>
          </a:prstGeom>
          <a:solidFill>
            <a:schemeClr val="accent2">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rPr>
              <a:t>Sunrise</a:t>
            </a:r>
          </a:p>
        </p:txBody>
      </p:sp>
      <p:cxnSp>
        <p:nvCxnSpPr>
          <p:cNvPr id="20" name="Straight Arrow Connector 19">
            <a:extLst>
              <a:ext uri="{FF2B5EF4-FFF2-40B4-BE49-F238E27FC236}">
                <a16:creationId xmlns:a16="http://schemas.microsoft.com/office/drawing/2014/main" xmlns="" id="{DF54C102-44E6-4D07-A1FF-7ECCE8F9F63E}"/>
              </a:ext>
            </a:extLst>
          </p:cNvPr>
          <p:cNvCxnSpPr>
            <a:cxnSpLocks/>
          </p:cNvCxnSpPr>
          <p:nvPr/>
        </p:nvCxnSpPr>
        <p:spPr>
          <a:xfrm>
            <a:off x="6309068" y="4778195"/>
            <a:ext cx="5209212" cy="0"/>
          </a:xfrm>
          <a:prstGeom prst="straightConnector1">
            <a:avLst/>
          </a:prstGeom>
          <a:ln w="142875">
            <a:solidFill>
              <a:srgbClr val="0000FF"/>
            </a:solidFill>
            <a:headEnd type="triangl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3DE87D70-EF01-4A46-985F-DD66403DC19C}"/>
              </a:ext>
            </a:extLst>
          </p:cNvPr>
          <p:cNvSpPr/>
          <p:nvPr/>
        </p:nvSpPr>
        <p:spPr>
          <a:xfrm>
            <a:off x="7018339" y="2798826"/>
            <a:ext cx="3836610" cy="556382"/>
          </a:xfrm>
          <a:prstGeom prst="rect">
            <a:avLst/>
          </a:prstGeom>
          <a:solidFill>
            <a:schemeClr val="bg1">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err="1">
                <a:solidFill>
                  <a:srgbClr val="FFFF00"/>
                </a:solidFill>
              </a:rPr>
              <a:t>Beyn</a:t>
            </a:r>
            <a:r>
              <a:rPr lang="en-CA" sz="2800" b="1" dirty="0">
                <a:solidFill>
                  <a:srgbClr val="FFFF00"/>
                </a:solidFill>
              </a:rPr>
              <a:t> Ha </a:t>
            </a:r>
            <a:r>
              <a:rPr lang="en-CA" sz="2800" b="1" dirty="0" err="1">
                <a:solidFill>
                  <a:srgbClr val="FFFF00"/>
                </a:solidFill>
              </a:rPr>
              <a:t>Arbayim</a:t>
            </a:r>
            <a:r>
              <a:rPr lang="en-CA" sz="2800" b="1" dirty="0">
                <a:solidFill>
                  <a:srgbClr val="FFFF00"/>
                </a:solidFill>
              </a:rPr>
              <a:t>: Set </a:t>
            </a:r>
            <a:r>
              <a:rPr lang="en-CA" sz="2800" b="1" dirty="0">
                <a:solidFill>
                  <a:srgbClr val="990033"/>
                </a:solidFill>
              </a:rPr>
              <a:t>#2</a:t>
            </a:r>
          </a:p>
        </p:txBody>
      </p:sp>
      <p:sp>
        <p:nvSpPr>
          <p:cNvPr id="27" name="Rectangle 26">
            <a:extLst>
              <a:ext uri="{FF2B5EF4-FFF2-40B4-BE49-F238E27FC236}">
                <a16:creationId xmlns:a16="http://schemas.microsoft.com/office/drawing/2014/main" xmlns="" id="{5CF0D46D-14F0-4AC2-85E0-A6E89169ABD2}"/>
              </a:ext>
            </a:extLst>
          </p:cNvPr>
          <p:cNvSpPr/>
          <p:nvPr/>
        </p:nvSpPr>
        <p:spPr>
          <a:xfrm>
            <a:off x="222642" y="2731352"/>
            <a:ext cx="1304504"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7030A0"/>
                </a:solidFill>
                <a:effectLst>
                  <a:glow rad="127000">
                    <a:srgbClr val="FFFF00"/>
                  </a:glow>
                </a:effectLst>
              </a:rPr>
              <a:t>1</a:t>
            </a:r>
            <a:r>
              <a:rPr lang="en-CA" b="1" baseline="30000" dirty="0">
                <a:solidFill>
                  <a:srgbClr val="7030A0"/>
                </a:solidFill>
                <a:effectLst>
                  <a:glow rad="127000">
                    <a:srgbClr val="FFFF00"/>
                  </a:glow>
                </a:effectLst>
              </a:rPr>
              <a:t>st</a:t>
            </a:r>
            <a:r>
              <a:rPr lang="en-CA" b="1" dirty="0">
                <a:solidFill>
                  <a:srgbClr val="7030A0"/>
                </a:solidFill>
                <a:effectLst>
                  <a:glow rad="127000">
                    <a:srgbClr val="FFFF00"/>
                  </a:glow>
                </a:effectLst>
              </a:rPr>
              <a:t> twilight</a:t>
            </a:r>
          </a:p>
        </p:txBody>
      </p:sp>
      <p:sp>
        <p:nvSpPr>
          <p:cNvPr id="28" name="Rectangle 27">
            <a:extLst>
              <a:ext uri="{FF2B5EF4-FFF2-40B4-BE49-F238E27FC236}">
                <a16:creationId xmlns:a16="http://schemas.microsoft.com/office/drawing/2014/main" xmlns="" id="{9C4DFF87-B3B4-4F63-A5E2-DDEAF14E2539}"/>
              </a:ext>
            </a:extLst>
          </p:cNvPr>
          <p:cNvSpPr/>
          <p:nvPr/>
        </p:nvSpPr>
        <p:spPr>
          <a:xfrm>
            <a:off x="5416343" y="2778545"/>
            <a:ext cx="1349329"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7030A0"/>
                </a:solidFill>
                <a:effectLst>
                  <a:glow rad="127000">
                    <a:srgbClr val="A4F5FE"/>
                  </a:glow>
                </a:effectLst>
              </a:rPr>
              <a:t>2</a:t>
            </a:r>
            <a:r>
              <a:rPr lang="en-CA" b="1" baseline="30000" dirty="0">
                <a:solidFill>
                  <a:srgbClr val="7030A0"/>
                </a:solidFill>
                <a:effectLst>
                  <a:glow rad="127000">
                    <a:srgbClr val="A4F5FE"/>
                  </a:glow>
                </a:effectLst>
              </a:rPr>
              <a:t>nd</a:t>
            </a:r>
            <a:r>
              <a:rPr lang="en-CA" b="1" dirty="0">
                <a:solidFill>
                  <a:srgbClr val="7030A0"/>
                </a:solidFill>
                <a:effectLst>
                  <a:glow rad="127000">
                    <a:srgbClr val="A4F5FE"/>
                  </a:glow>
                </a:effectLst>
              </a:rPr>
              <a:t> twilight</a:t>
            </a:r>
          </a:p>
        </p:txBody>
      </p:sp>
      <p:sp>
        <p:nvSpPr>
          <p:cNvPr id="22" name="Rectangle 21">
            <a:extLst>
              <a:ext uri="{FF2B5EF4-FFF2-40B4-BE49-F238E27FC236}">
                <a16:creationId xmlns:a16="http://schemas.microsoft.com/office/drawing/2014/main" xmlns="" id="{0CE88743-5FB6-48B5-B415-B1572606C922}"/>
              </a:ext>
            </a:extLst>
          </p:cNvPr>
          <p:cNvSpPr/>
          <p:nvPr/>
        </p:nvSpPr>
        <p:spPr>
          <a:xfrm>
            <a:off x="735957" y="5081483"/>
            <a:ext cx="3308140" cy="456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srgbClr val="0000FF"/>
                </a:solidFill>
              </a:rPr>
              <a:t>Abib 14 Light Season</a:t>
            </a:r>
          </a:p>
        </p:txBody>
      </p:sp>
      <p:sp>
        <p:nvSpPr>
          <p:cNvPr id="24" name="Rectangle 23">
            <a:extLst>
              <a:ext uri="{FF2B5EF4-FFF2-40B4-BE49-F238E27FC236}">
                <a16:creationId xmlns:a16="http://schemas.microsoft.com/office/drawing/2014/main" xmlns="" id="{D4C24F65-1AA8-40A1-B6D4-5AC6F866BE9B}"/>
              </a:ext>
            </a:extLst>
          </p:cNvPr>
          <p:cNvSpPr/>
          <p:nvPr/>
        </p:nvSpPr>
        <p:spPr>
          <a:xfrm>
            <a:off x="4015828" y="5094986"/>
            <a:ext cx="2051630" cy="456380"/>
          </a:xfrm>
          <a:prstGeom prst="rect">
            <a:avLst/>
          </a:prstGeom>
          <a:solidFill>
            <a:srgbClr val="A4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rPr>
              <a:t>(BTE </a:t>
            </a:r>
            <a:r>
              <a:rPr lang="en-CA" sz="2800" dirty="0">
                <a:solidFill>
                  <a:schemeClr val="tx1"/>
                </a:solidFill>
              </a:rPr>
              <a:t>Set</a:t>
            </a:r>
            <a:r>
              <a:rPr lang="en-CA" sz="2800" b="1" dirty="0">
                <a:solidFill>
                  <a:srgbClr val="0000FF"/>
                </a:solidFill>
              </a:rPr>
              <a:t> </a:t>
            </a:r>
            <a:r>
              <a:rPr lang="en-CA" sz="2800" b="1" dirty="0">
                <a:solidFill>
                  <a:srgbClr val="FF0000"/>
                </a:solidFill>
              </a:rPr>
              <a:t>#</a:t>
            </a:r>
            <a:r>
              <a:rPr lang="en-CA" sz="2800" b="1" u="sng" dirty="0">
                <a:solidFill>
                  <a:srgbClr val="FF0000"/>
                </a:solidFill>
              </a:rPr>
              <a:t>1</a:t>
            </a:r>
            <a:r>
              <a:rPr lang="en-CA" sz="2800" b="1" dirty="0">
                <a:solidFill>
                  <a:srgbClr val="0000FF"/>
                </a:solidFill>
              </a:rPr>
              <a:t>)</a:t>
            </a:r>
            <a:endParaRPr lang="en-CA" dirty="0"/>
          </a:p>
        </p:txBody>
      </p:sp>
      <p:sp>
        <p:nvSpPr>
          <p:cNvPr id="14" name="Rectangle 13">
            <a:extLst>
              <a:ext uri="{FF2B5EF4-FFF2-40B4-BE49-F238E27FC236}">
                <a16:creationId xmlns:a16="http://schemas.microsoft.com/office/drawing/2014/main" xmlns="" id="{A4E6E656-B49F-4CD5-8378-0E5EC2ECC272}"/>
              </a:ext>
            </a:extLst>
          </p:cNvPr>
          <p:cNvSpPr/>
          <p:nvPr/>
        </p:nvSpPr>
        <p:spPr>
          <a:xfrm>
            <a:off x="6683581" y="4976455"/>
            <a:ext cx="4334695" cy="62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srgbClr val="00FF99"/>
                </a:solidFill>
              </a:rPr>
              <a:t>Abib </a:t>
            </a:r>
            <a:r>
              <a:rPr lang="en-CA" sz="4000" b="1" dirty="0">
                <a:ln>
                  <a:solidFill>
                    <a:srgbClr val="0000FF"/>
                  </a:solidFill>
                </a:ln>
                <a:solidFill>
                  <a:srgbClr val="FF66FF"/>
                </a:solidFill>
                <a:effectLst>
                  <a:glow rad="228600">
                    <a:schemeClr val="accent4">
                      <a:satMod val="175000"/>
                      <a:alpha val="40000"/>
                    </a:schemeClr>
                  </a:glow>
                </a:effectLst>
              </a:rPr>
              <a:t>?????</a:t>
            </a:r>
            <a:r>
              <a:rPr lang="en-CA" sz="4000" b="1" dirty="0">
                <a:solidFill>
                  <a:srgbClr val="FF66FF"/>
                </a:solidFill>
              </a:rPr>
              <a:t> </a:t>
            </a:r>
            <a:r>
              <a:rPr lang="en-CA" sz="2800" b="1" dirty="0">
                <a:solidFill>
                  <a:srgbClr val="00FF99"/>
                </a:solidFill>
              </a:rPr>
              <a:t>Night Season</a:t>
            </a:r>
          </a:p>
        </p:txBody>
      </p:sp>
      <p:sp>
        <p:nvSpPr>
          <p:cNvPr id="18" name="Rectangle 17">
            <a:extLst>
              <a:ext uri="{FF2B5EF4-FFF2-40B4-BE49-F238E27FC236}">
                <a16:creationId xmlns:a16="http://schemas.microsoft.com/office/drawing/2014/main" xmlns="" id="{7EA026A1-1871-47E6-83B9-E5E861021708}"/>
              </a:ext>
            </a:extLst>
          </p:cNvPr>
          <p:cNvSpPr/>
          <p:nvPr/>
        </p:nvSpPr>
        <p:spPr>
          <a:xfrm>
            <a:off x="5192010" y="4166594"/>
            <a:ext cx="922235" cy="385481"/>
          </a:xfrm>
          <a:prstGeom prst="rect">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rPr>
              <a:t>Sunset</a:t>
            </a:r>
          </a:p>
        </p:txBody>
      </p:sp>
      <p:sp>
        <p:nvSpPr>
          <p:cNvPr id="34" name="Rectangle 33">
            <a:extLst>
              <a:ext uri="{FF2B5EF4-FFF2-40B4-BE49-F238E27FC236}">
                <a16:creationId xmlns:a16="http://schemas.microsoft.com/office/drawing/2014/main" xmlns="" id="{0D131971-A2C0-4DBE-8C0D-EEB06D2104B4}"/>
              </a:ext>
            </a:extLst>
          </p:cNvPr>
          <p:cNvSpPr/>
          <p:nvPr/>
        </p:nvSpPr>
        <p:spPr>
          <a:xfrm>
            <a:off x="11611729" y="4948090"/>
            <a:ext cx="213068" cy="700099"/>
          </a:xfrm>
          <a:prstGeom prst="rect">
            <a:avLst/>
          </a:prstGeom>
          <a:gradFill flip="none" rotWithShape="1">
            <a:gsLst>
              <a:gs pos="44000">
                <a:schemeClr val="tx1"/>
              </a:gs>
              <a:gs pos="59000">
                <a:srgbClr val="A4F5FE"/>
              </a:gs>
            </a:gsLst>
            <a:lin ang="2700000" scaled="1"/>
            <a:tileRect/>
          </a:gra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xmlns="" id="{A57745F0-9B69-49F1-8310-5AE814AA80ED}"/>
              </a:ext>
            </a:extLst>
          </p:cNvPr>
          <p:cNvCxnSpPr>
            <a:cxnSpLocks/>
          </p:cNvCxnSpPr>
          <p:nvPr/>
        </p:nvCxnSpPr>
        <p:spPr>
          <a:xfrm flipH="1" flipV="1">
            <a:off x="11558215" y="3980873"/>
            <a:ext cx="9785" cy="1667316"/>
          </a:xfrm>
          <a:prstGeom prst="line">
            <a:avLst/>
          </a:prstGeom>
          <a:ln w="76200">
            <a:solidFill>
              <a:srgbClr val="FF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5400E64D-D966-4B0C-B3DA-E862CA833FC4}"/>
              </a:ext>
            </a:extLst>
          </p:cNvPr>
          <p:cNvCxnSpPr>
            <a:cxnSpLocks/>
          </p:cNvCxnSpPr>
          <p:nvPr/>
        </p:nvCxnSpPr>
        <p:spPr>
          <a:xfrm>
            <a:off x="11700844" y="3184390"/>
            <a:ext cx="12552" cy="1766584"/>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2ECBF177-AFEA-4470-BC4D-0AA22CEE863A}"/>
              </a:ext>
            </a:extLst>
          </p:cNvPr>
          <p:cNvSpPr/>
          <p:nvPr/>
        </p:nvSpPr>
        <p:spPr>
          <a:xfrm>
            <a:off x="10951485" y="2798826"/>
            <a:ext cx="1236124"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7030A0"/>
                </a:solidFill>
                <a:effectLst>
                  <a:glow rad="127000">
                    <a:srgbClr val="FFFF00"/>
                  </a:glow>
                </a:effectLst>
              </a:rPr>
              <a:t>1</a:t>
            </a:r>
            <a:r>
              <a:rPr lang="en-CA" b="1" baseline="30000" dirty="0">
                <a:solidFill>
                  <a:srgbClr val="7030A0"/>
                </a:solidFill>
                <a:effectLst>
                  <a:glow rad="127000">
                    <a:srgbClr val="FFFF00"/>
                  </a:glow>
                </a:effectLst>
              </a:rPr>
              <a:t>st</a:t>
            </a:r>
            <a:r>
              <a:rPr lang="en-CA" b="1" dirty="0">
                <a:solidFill>
                  <a:srgbClr val="7030A0"/>
                </a:solidFill>
                <a:effectLst>
                  <a:glow rad="127000">
                    <a:srgbClr val="FFFF00"/>
                  </a:glow>
                </a:effectLst>
              </a:rPr>
              <a:t> twilight</a:t>
            </a:r>
          </a:p>
        </p:txBody>
      </p:sp>
      <p:sp>
        <p:nvSpPr>
          <p:cNvPr id="30" name="Rectangle 29">
            <a:extLst>
              <a:ext uri="{FF2B5EF4-FFF2-40B4-BE49-F238E27FC236}">
                <a16:creationId xmlns:a16="http://schemas.microsoft.com/office/drawing/2014/main" xmlns="" id="{865D67E7-AADD-4902-A73F-022C1BE19F5A}"/>
              </a:ext>
            </a:extLst>
          </p:cNvPr>
          <p:cNvSpPr/>
          <p:nvPr/>
        </p:nvSpPr>
        <p:spPr>
          <a:xfrm>
            <a:off x="11138888" y="3579669"/>
            <a:ext cx="922235" cy="385481"/>
          </a:xfrm>
          <a:prstGeom prst="rect">
            <a:avLst/>
          </a:prstGeom>
          <a:solidFill>
            <a:srgbClr val="FF66FF"/>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ysClr val="windowText" lastClr="000000"/>
                </a:solidFill>
                <a:effectLst>
                  <a:glow rad="127000">
                    <a:srgbClr val="FFFF00"/>
                  </a:glow>
                </a:effectLst>
              </a:rPr>
              <a:t>Dawn</a:t>
            </a:r>
          </a:p>
        </p:txBody>
      </p:sp>
      <p:cxnSp>
        <p:nvCxnSpPr>
          <p:cNvPr id="39" name="Straight Connector 38">
            <a:extLst>
              <a:ext uri="{FF2B5EF4-FFF2-40B4-BE49-F238E27FC236}">
                <a16:creationId xmlns:a16="http://schemas.microsoft.com/office/drawing/2014/main" xmlns="" id="{B26F647F-F64A-4EF7-BFE0-77CCF16346F4}"/>
              </a:ext>
            </a:extLst>
          </p:cNvPr>
          <p:cNvCxnSpPr>
            <a:cxnSpLocks/>
          </p:cNvCxnSpPr>
          <p:nvPr/>
        </p:nvCxnSpPr>
        <p:spPr>
          <a:xfrm flipH="1" flipV="1">
            <a:off x="501958" y="4001295"/>
            <a:ext cx="9785" cy="1667316"/>
          </a:xfrm>
          <a:prstGeom prst="line">
            <a:avLst/>
          </a:prstGeom>
          <a:ln w="76200">
            <a:solidFill>
              <a:srgbClr val="FF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xmlns="" id="{2FF24CF9-8807-4C49-B128-31401D938CA6}"/>
              </a:ext>
            </a:extLst>
          </p:cNvPr>
          <p:cNvSpPr/>
          <p:nvPr/>
        </p:nvSpPr>
        <p:spPr>
          <a:xfrm>
            <a:off x="73395" y="3609518"/>
            <a:ext cx="922235" cy="385481"/>
          </a:xfrm>
          <a:prstGeom prst="rect">
            <a:avLst/>
          </a:prstGeom>
          <a:solidFill>
            <a:srgbClr val="FF66FF"/>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ysClr val="windowText" lastClr="000000"/>
                </a:solidFill>
                <a:effectLst>
                  <a:glow rad="127000">
                    <a:srgbClr val="FFFF00"/>
                  </a:glow>
                </a:effectLst>
              </a:rPr>
              <a:t>Dawn</a:t>
            </a:r>
          </a:p>
        </p:txBody>
      </p:sp>
      <p:sp>
        <p:nvSpPr>
          <p:cNvPr id="31" name="Speech Bubble: Rectangle with Corners Rounded 30">
            <a:extLst>
              <a:ext uri="{FF2B5EF4-FFF2-40B4-BE49-F238E27FC236}">
                <a16:creationId xmlns:a16="http://schemas.microsoft.com/office/drawing/2014/main" xmlns="" id="{AECC9715-24D6-4D5E-BC94-6F45183739AA}"/>
              </a:ext>
            </a:extLst>
          </p:cNvPr>
          <p:cNvSpPr/>
          <p:nvPr/>
        </p:nvSpPr>
        <p:spPr>
          <a:xfrm>
            <a:off x="665525" y="276610"/>
            <a:ext cx="10933976" cy="1903238"/>
          </a:xfrm>
          <a:prstGeom prst="wedgeRoundRectCallout">
            <a:avLst>
              <a:gd name="adj1" fmla="val 23791"/>
              <a:gd name="adj2" fmla="val 79871"/>
              <a:gd name="adj3" fmla="val 16667"/>
            </a:avLst>
          </a:prstGeom>
          <a:solidFill>
            <a:srgbClr val="C7ABFF"/>
          </a:solidFill>
          <a:ln w="57150">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rgbClr val="7030A0"/>
                </a:solidFill>
                <a:effectLst>
                  <a:glow rad="127000">
                    <a:srgbClr val="00FF99"/>
                  </a:glow>
                </a:effectLst>
              </a:rPr>
              <a:t>What about </a:t>
            </a:r>
            <a:r>
              <a:rPr lang="en-CA" sz="3200" b="1" dirty="0">
                <a:solidFill>
                  <a:srgbClr val="0000FF"/>
                </a:solidFill>
                <a:effectLst>
                  <a:glow rad="127000">
                    <a:srgbClr val="00FF99"/>
                  </a:glow>
                </a:effectLst>
              </a:rPr>
              <a:t>Yoshiyahu </a:t>
            </a:r>
            <a:r>
              <a:rPr lang="en-CA" sz="3200" b="1" dirty="0">
                <a:solidFill>
                  <a:srgbClr val="0000FF"/>
                </a:solidFill>
              </a:rPr>
              <a:t>(Josiah)? </a:t>
            </a:r>
            <a:r>
              <a:rPr lang="en-CA" sz="3200" dirty="0">
                <a:solidFill>
                  <a:srgbClr val="7030A0"/>
                </a:solidFill>
              </a:rPr>
              <a:t>When he commanded the priests to slay sacrifices through the twilight, </a:t>
            </a:r>
            <a:r>
              <a:rPr lang="en-CA" sz="3200" b="1" u="sng" dirty="0">
                <a:solidFill>
                  <a:schemeClr val="tx1"/>
                </a:solidFill>
                <a:effectLst>
                  <a:glow rad="127000">
                    <a:srgbClr val="A4F5FE"/>
                  </a:glow>
                </a:effectLst>
              </a:rPr>
              <a:t>u</a:t>
            </a:r>
            <a:r>
              <a:rPr lang="en-CA" sz="3200" b="1" dirty="0">
                <a:solidFill>
                  <a:schemeClr val="tx1"/>
                </a:solidFill>
                <a:effectLst>
                  <a:glow rad="127000">
                    <a:srgbClr val="A4F5FE"/>
                  </a:glow>
                </a:effectLst>
              </a:rPr>
              <a:t>p </a:t>
            </a:r>
            <a:r>
              <a:rPr lang="en-CA" sz="3200" b="1" u="sng" dirty="0">
                <a:solidFill>
                  <a:schemeClr val="tx1"/>
                </a:solidFill>
                <a:effectLst>
                  <a:glow rad="127000">
                    <a:srgbClr val="A4F5FE"/>
                  </a:glow>
                </a:effectLst>
              </a:rPr>
              <a:t>until the </a:t>
            </a:r>
            <a:r>
              <a:rPr lang="en-CA" sz="3200" b="1" u="sng" dirty="0" smtClean="0">
                <a:solidFill>
                  <a:schemeClr val="tx1"/>
                </a:solidFill>
                <a:effectLst>
                  <a:glow rad="127000">
                    <a:srgbClr val="A4F5FE"/>
                  </a:glow>
                </a:effectLst>
              </a:rPr>
              <a:t/>
            </a:r>
            <a:br>
              <a:rPr lang="en-CA" sz="3200" b="1" u="sng" dirty="0" smtClean="0">
                <a:solidFill>
                  <a:schemeClr val="tx1"/>
                </a:solidFill>
                <a:effectLst>
                  <a:glow rad="127000">
                    <a:srgbClr val="A4F5FE"/>
                  </a:glow>
                </a:effectLst>
              </a:rPr>
            </a:br>
            <a:r>
              <a:rPr lang="en-CA" sz="3200" b="1" u="sng" dirty="0" smtClean="0">
                <a:solidFill>
                  <a:schemeClr val="tx1"/>
                </a:solidFill>
                <a:effectLst>
                  <a:glow rad="127000">
                    <a:srgbClr val="A4F5FE"/>
                  </a:glow>
                </a:effectLst>
              </a:rPr>
              <a:t>Ni</a:t>
            </a:r>
            <a:r>
              <a:rPr lang="en-CA" sz="3200" b="1" dirty="0" smtClean="0">
                <a:solidFill>
                  <a:schemeClr val="tx1"/>
                </a:solidFill>
                <a:effectLst>
                  <a:glow rad="127000">
                    <a:srgbClr val="A4F5FE"/>
                  </a:glow>
                </a:effectLst>
              </a:rPr>
              <a:t>g</a:t>
            </a:r>
            <a:r>
              <a:rPr lang="en-CA" sz="3200" b="1" u="sng" dirty="0" smtClean="0">
                <a:solidFill>
                  <a:schemeClr val="tx1"/>
                </a:solidFill>
                <a:effectLst>
                  <a:glow rad="127000">
                    <a:srgbClr val="A4F5FE"/>
                  </a:glow>
                </a:effectLst>
              </a:rPr>
              <a:t>ht </a:t>
            </a:r>
            <a:r>
              <a:rPr lang="en-CA" sz="3200" b="1" u="sng" dirty="0">
                <a:solidFill>
                  <a:schemeClr val="tx1"/>
                </a:solidFill>
                <a:effectLst>
                  <a:glow rad="127000">
                    <a:srgbClr val="A4F5FE"/>
                  </a:glow>
                </a:effectLst>
              </a:rPr>
              <a:t>Season</a:t>
            </a:r>
            <a:r>
              <a:rPr lang="en-CA" sz="3200" dirty="0">
                <a:solidFill>
                  <a:srgbClr val="7030A0"/>
                </a:solidFill>
              </a:rPr>
              <a:t>, </a:t>
            </a:r>
            <a:r>
              <a:rPr lang="en-CA" sz="3200" b="1" i="1" dirty="0">
                <a:solidFill>
                  <a:srgbClr val="990033"/>
                </a:solidFill>
              </a:rPr>
              <a:t>yet,</a:t>
            </a:r>
            <a:r>
              <a:rPr lang="en-CA" sz="3200" dirty="0">
                <a:solidFill>
                  <a:srgbClr val="7030A0"/>
                </a:solidFill>
              </a:rPr>
              <a:t> </a:t>
            </a:r>
            <a:r>
              <a:rPr lang="en-CA" sz="3200" u="sng" dirty="0">
                <a:solidFill>
                  <a:srgbClr val="7030A0"/>
                </a:solidFill>
              </a:rPr>
              <a:t>the</a:t>
            </a:r>
            <a:r>
              <a:rPr lang="en-CA" sz="3200" dirty="0">
                <a:solidFill>
                  <a:srgbClr val="7030A0"/>
                </a:solidFill>
              </a:rPr>
              <a:t>y </a:t>
            </a:r>
            <a:r>
              <a:rPr lang="en-CA" sz="3200" u="sng" dirty="0">
                <a:solidFill>
                  <a:srgbClr val="7030A0"/>
                </a:solidFill>
              </a:rPr>
              <a:t>did sacrifice</a:t>
            </a:r>
            <a:r>
              <a:rPr lang="en-CA" sz="3200" dirty="0">
                <a:solidFill>
                  <a:srgbClr val="7030A0"/>
                </a:solidFill>
              </a:rPr>
              <a:t> </a:t>
            </a:r>
            <a:r>
              <a:rPr lang="en-CA" sz="3200" b="1" u="sng" dirty="0">
                <a:ln>
                  <a:solidFill>
                    <a:srgbClr val="0000FF"/>
                  </a:solidFill>
                </a:ln>
                <a:solidFill>
                  <a:srgbClr val="FF9900"/>
                </a:solidFill>
              </a:rPr>
              <a:t>between the twili</a:t>
            </a:r>
            <a:r>
              <a:rPr lang="en-CA" sz="3200" b="1" dirty="0">
                <a:ln>
                  <a:solidFill>
                    <a:srgbClr val="0000FF"/>
                  </a:solidFill>
                </a:ln>
                <a:solidFill>
                  <a:srgbClr val="FF9900"/>
                </a:solidFill>
              </a:rPr>
              <a:t>g</a:t>
            </a:r>
            <a:r>
              <a:rPr lang="en-CA" sz="3200" b="1" u="sng" dirty="0">
                <a:ln>
                  <a:solidFill>
                    <a:srgbClr val="0000FF"/>
                  </a:solidFill>
                </a:ln>
                <a:solidFill>
                  <a:srgbClr val="FF9900"/>
                </a:solidFill>
              </a:rPr>
              <a:t>hts</a:t>
            </a:r>
            <a:r>
              <a:rPr lang="en-CA" sz="3200" b="1" dirty="0">
                <a:ln>
                  <a:solidFill>
                    <a:srgbClr val="0000FF"/>
                  </a:solidFill>
                </a:ln>
                <a:solidFill>
                  <a:srgbClr val="FF9900"/>
                </a:solidFill>
              </a:rPr>
              <a:t>!</a:t>
            </a:r>
            <a:r>
              <a:rPr lang="en-CA" sz="3200" dirty="0">
                <a:solidFill>
                  <a:srgbClr val="7030A0"/>
                </a:solidFill>
              </a:rPr>
              <a:t>  </a:t>
            </a:r>
            <a:r>
              <a:rPr lang="en-CA" sz="3200" dirty="0">
                <a:solidFill>
                  <a:srgbClr val="7030A0"/>
                </a:solidFill>
                <a:sym typeface="Wingdings" panose="05000000000000000000" pitchFamily="2" charset="2"/>
              </a:rPr>
              <a:t></a:t>
            </a:r>
            <a:endParaRPr lang="en-CA" sz="3200" b="1" dirty="0">
              <a:solidFill>
                <a:srgbClr val="7030A0"/>
              </a:solidFill>
              <a:effectLst>
                <a:glow rad="228600">
                  <a:schemeClr val="accent6">
                    <a:satMod val="175000"/>
                    <a:alpha val="40000"/>
                  </a:schemeClr>
                </a:glow>
              </a:effectLst>
            </a:endParaRPr>
          </a:p>
        </p:txBody>
      </p:sp>
      <p:sp>
        <p:nvSpPr>
          <p:cNvPr id="35" name="Speech Bubble: Rectangle with Corners Rounded 34">
            <a:extLst>
              <a:ext uri="{FF2B5EF4-FFF2-40B4-BE49-F238E27FC236}">
                <a16:creationId xmlns:a16="http://schemas.microsoft.com/office/drawing/2014/main" xmlns="" id="{BA215BBB-E4BB-45E4-8746-AB0C66B15D5F}"/>
              </a:ext>
            </a:extLst>
          </p:cNvPr>
          <p:cNvSpPr/>
          <p:nvPr/>
        </p:nvSpPr>
        <p:spPr>
          <a:xfrm>
            <a:off x="2572945" y="5968552"/>
            <a:ext cx="6989025" cy="847623"/>
          </a:xfrm>
          <a:prstGeom prst="wedgeRoundRectCallout">
            <a:avLst>
              <a:gd name="adj1" fmla="val 4894"/>
              <a:gd name="adj2" fmla="val -104906"/>
              <a:gd name="adj3" fmla="val 16667"/>
            </a:avLst>
          </a:prstGeom>
          <a:solidFill>
            <a:srgbClr val="C7ABFF"/>
          </a:solidFill>
          <a:ln w="57150">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7030A0"/>
                </a:solidFill>
              </a:rPr>
              <a:t>Were they slaying </a:t>
            </a:r>
            <a:r>
              <a:rPr lang="en-CA" sz="2800" b="1" dirty="0">
                <a:solidFill>
                  <a:schemeClr val="tx1"/>
                </a:solidFill>
              </a:rPr>
              <a:t>Passover</a:t>
            </a:r>
            <a:r>
              <a:rPr lang="en-CA" sz="2800" dirty="0">
                <a:solidFill>
                  <a:srgbClr val="7030A0"/>
                </a:solidFill>
              </a:rPr>
              <a:t> lambs on Abib </a:t>
            </a:r>
            <a:r>
              <a:rPr lang="en-CA" sz="2800" b="1" dirty="0">
                <a:solidFill>
                  <a:schemeClr val="tx1"/>
                </a:solidFill>
                <a:effectLst>
                  <a:glow rad="127000">
                    <a:srgbClr val="FFFF00"/>
                  </a:glow>
                </a:effectLst>
              </a:rPr>
              <a:t>15</a:t>
            </a:r>
            <a:r>
              <a:rPr lang="en-CA" sz="2800" dirty="0">
                <a:solidFill>
                  <a:srgbClr val="7030A0"/>
                </a:solidFill>
              </a:rPr>
              <a:t>, </a:t>
            </a:r>
            <a:br>
              <a:rPr lang="en-CA" sz="2800" dirty="0">
                <a:solidFill>
                  <a:srgbClr val="7030A0"/>
                </a:solidFill>
              </a:rPr>
            </a:br>
            <a:r>
              <a:rPr lang="en-CA" sz="2800" b="1" dirty="0">
                <a:solidFill>
                  <a:srgbClr val="006699"/>
                </a:solidFill>
              </a:rPr>
              <a:t>the first </a:t>
            </a:r>
            <a:r>
              <a:rPr lang="en-CA" sz="2800" b="1" dirty="0">
                <a:solidFill>
                  <a:srgbClr val="0000FF"/>
                </a:solidFill>
              </a:rPr>
              <a:t>Shabbat</a:t>
            </a:r>
            <a:r>
              <a:rPr lang="en-CA" sz="2800" b="1" dirty="0">
                <a:solidFill>
                  <a:srgbClr val="006699"/>
                </a:solidFill>
              </a:rPr>
              <a:t> of Unleavened Bread?</a:t>
            </a:r>
            <a:endParaRPr lang="en-CA" sz="2800" b="1" dirty="0">
              <a:solidFill>
                <a:srgbClr val="006699"/>
              </a:solidFill>
              <a:effectLst>
                <a:glow rad="228600">
                  <a:schemeClr val="accent6">
                    <a:satMod val="175000"/>
                    <a:alpha val="40000"/>
                  </a:schemeClr>
                </a:glow>
              </a:effectLst>
            </a:endParaRPr>
          </a:p>
        </p:txBody>
      </p:sp>
      <p:sp>
        <p:nvSpPr>
          <p:cNvPr id="29"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22</a:t>
            </a:fld>
            <a:endParaRPr lang="en-AU" dirty="0"/>
          </a:p>
        </p:txBody>
      </p:sp>
    </p:spTree>
    <p:extLst>
      <p:ext uri="{BB962C8B-B14F-4D97-AF65-F5344CB8AC3E}">
        <p14:creationId xmlns:p14="http://schemas.microsoft.com/office/powerpoint/2010/main" val="30881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25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1250"/>
                                        <p:tgtEl>
                                          <p:spTgt spid="31"/>
                                        </p:tgtEl>
                                      </p:cBhvr>
                                    </p:animEffect>
                                  </p:childTnLst>
                                </p:cTn>
                              </p:par>
                              <p:par>
                                <p:cTn id="8" presetID="16" presetClass="entr" presetSubtype="37" fill="hold" nodeType="withEffect">
                                  <p:stCondLst>
                                    <p:cond delay="3500"/>
                                  </p:stCondLst>
                                  <p:childTnLst>
                                    <p:set>
                                      <p:cBhvr>
                                        <p:cTn id="9" dur="1" fill="hold">
                                          <p:stCondLst>
                                            <p:cond delay="0"/>
                                          </p:stCondLst>
                                        </p:cTn>
                                        <p:tgtEl>
                                          <p:spTgt spid="20"/>
                                        </p:tgtEl>
                                        <p:attrNameLst>
                                          <p:attrName>style.visibility</p:attrName>
                                        </p:attrNameLst>
                                      </p:cBhvr>
                                      <p:to>
                                        <p:strVal val="visible"/>
                                      </p:to>
                                    </p:set>
                                    <p:animEffect transition="in" filter="barn(outVertical)">
                                      <p:cBhvr>
                                        <p:cTn id="10" dur="6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1250"/>
                                        <p:tgtEl>
                                          <p:spTgt spid="35"/>
                                        </p:tgtEl>
                                      </p:cBhvr>
                                    </p:animEffect>
                                  </p:childTnLst>
                                </p:cTn>
                              </p:par>
                            </p:childTnLst>
                          </p:cTn>
                        </p:par>
                        <p:par>
                          <p:cTn id="16" fill="hold">
                            <p:stCondLst>
                              <p:cond delay="1250"/>
                            </p:stCondLst>
                            <p:childTnLst>
                              <p:par>
                                <p:cTn id="17" presetID="22" presetClass="entr" presetSubtype="1" fill="hold" grpId="0" nodeType="afterEffect">
                                  <p:stCondLst>
                                    <p:cond delay="25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1801D5-D013-41C6-BB08-31F094DCF6FF}"/>
              </a:ext>
            </a:extLst>
          </p:cNvPr>
          <p:cNvSpPr txBox="1"/>
          <p:nvPr/>
        </p:nvSpPr>
        <p:spPr>
          <a:xfrm>
            <a:off x="492810" y="167542"/>
            <a:ext cx="11089589" cy="954107"/>
          </a:xfrm>
          <a:prstGeom prst="rect">
            <a:avLst/>
          </a:prstGeom>
          <a:noFill/>
        </p:spPr>
        <p:txBody>
          <a:bodyPr wrap="square">
            <a:spAutoFit/>
            <a:scene3d>
              <a:camera prst="orthographicFront"/>
              <a:lightRig rig="threePt" dir="t"/>
            </a:scene3d>
            <a:sp3d extrusionH="57150">
              <a:bevelT w="38100" h="38100"/>
            </a:sp3d>
          </a:bodyPr>
          <a:lstStyle/>
          <a:p>
            <a:pPr algn="l"/>
            <a:r>
              <a:rPr lang="en-CA" sz="2800" b="1" i="0" u="none" strike="noStrike" baseline="0" dirty="0">
                <a:solidFill>
                  <a:srgbClr val="990033"/>
                </a:solidFill>
                <a:latin typeface="Calibri,Bold"/>
              </a:rPr>
              <a:t>Is it possible that Passover </a:t>
            </a:r>
            <a:r>
              <a:rPr lang="en-CA" sz="2800" b="1" i="0" u="none" strike="noStrike" baseline="0" dirty="0">
                <a:solidFill>
                  <a:srgbClr val="990033"/>
                </a:solidFill>
                <a:effectLst>
                  <a:glow rad="127000">
                    <a:srgbClr val="00FF99"/>
                  </a:glow>
                </a:effectLst>
                <a:latin typeface="Calibri,Bold"/>
              </a:rPr>
              <a:t>OVERLAPS</a:t>
            </a:r>
            <a:r>
              <a:rPr lang="en-CA" sz="2800" b="1" i="0" u="none" strike="noStrike" baseline="0" dirty="0">
                <a:solidFill>
                  <a:srgbClr val="990033"/>
                </a:solidFill>
                <a:latin typeface="Calibri,Bold"/>
              </a:rPr>
              <a:t> the festival of Unleavened Bread by </a:t>
            </a:r>
            <a:r>
              <a:rPr lang="en-CA" sz="2800" b="1" i="0" u="sng" strike="noStrike" baseline="0" dirty="0">
                <a:solidFill>
                  <a:srgbClr val="990033"/>
                </a:solidFill>
                <a:latin typeface="Calibri,Bold"/>
              </a:rPr>
              <a:t>12 hours</a:t>
            </a:r>
            <a:r>
              <a:rPr lang="en-CA" sz="2800" b="1" i="0" u="none" strike="noStrike" baseline="0" dirty="0">
                <a:solidFill>
                  <a:srgbClr val="990033"/>
                </a:solidFill>
                <a:latin typeface="Calibri,Bold"/>
              </a:rPr>
              <a:t>?  </a:t>
            </a:r>
            <a:r>
              <a:rPr lang="en-CA" sz="2800" b="1" i="0" u="none" strike="noStrike" baseline="0" dirty="0">
                <a:ln>
                  <a:solidFill>
                    <a:srgbClr val="0000FF"/>
                  </a:solidFill>
                </a:ln>
                <a:solidFill>
                  <a:srgbClr val="FFFF00"/>
                </a:solidFill>
                <a:latin typeface="Berlin Sans FB Demi" panose="020E0802020502020306" pitchFamily="34" charset="0"/>
              </a:rPr>
              <a:t>What does Torah indicate?</a:t>
            </a:r>
            <a:endParaRPr lang="en-AU" sz="2800" dirty="0">
              <a:ln>
                <a:solidFill>
                  <a:srgbClr val="0000FF"/>
                </a:solidFill>
              </a:ln>
              <a:solidFill>
                <a:srgbClr val="FFFF00"/>
              </a:solidFill>
              <a:latin typeface="Berlin Sans FB Demi" panose="020E0802020502020306" pitchFamily="34" charset="0"/>
            </a:endParaRPr>
          </a:p>
        </p:txBody>
      </p:sp>
      <p:sp>
        <p:nvSpPr>
          <p:cNvPr id="2" name="Rectangle 1">
            <a:extLst>
              <a:ext uri="{FF2B5EF4-FFF2-40B4-BE49-F238E27FC236}">
                <a16:creationId xmlns:a16="http://schemas.microsoft.com/office/drawing/2014/main" xmlns="" id="{E6D35F1B-177F-47D7-AEB6-9158BE53EAEA}"/>
              </a:ext>
            </a:extLst>
          </p:cNvPr>
          <p:cNvSpPr/>
          <p:nvPr/>
        </p:nvSpPr>
        <p:spPr>
          <a:xfrm>
            <a:off x="163114" y="1302588"/>
            <a:ext cx="11890870" cy="2372265"/>
          </a:xfrm>
          <a:prstGeom prst="rect">
            <a:avLst/>
          </a:prstGeom>
          <a:solidFill>
            <a:schemeClr val="accent4">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dirty="0">
                <a:solidFill>
                  <a:srgbClr val="006699"/>
                </a:solidFill>
                <a:latin typeface="Georgia" panose="02040502050405020303" pitchFamily="18" charset="0"/>
              </a:rPr>
              <a:t>Lev 23:5  </a:t>
            </a:r>
            <a:r>
              <a:rPr lang="en-US" sz="2800" dirty="0">
                <a:solidFill>
                  <a:schemeClr val="tx1"/>
                </a:solidFill>
                <a:latin typeface="Georgia" panose="02040502050405020303" pitchFamily="18" charset="0"/>
              </a:rPr>
              <a:t>In the first month, on the </a:t>
            </a:r>
            <a:r>
              <a:rPr lang="en-US" sz="2800" b="1" dirty="0">
                <a:solidFill>
                  <a:schemeClr val="tx1"/>
                </a:solidFill>
                <a:effectLst>
                  <a:glow rad="127000">
                    <a:srgbClr val="92D050"/>
                  </a:glow>
                </a:effectLst>
                <a:latin typeface="Georgia" panose="02040502050405020303" pitchFamily="18" charset="0"/>
              </a:rPr>
              <a:t>fourteenth</a:t>
            </a:r>
            <a:r>
              <a:rPr lang="en-US" sz="2800" dirty="0">
                <a:solidFill>
                  <a:schemeClr val="tx1"/>
                </a:solidFill>
                <a:latin typeface="Georgia" panose="02040502050405020303" pitchFamily="18" charset="0"/>
              </a:rPr>
              <a:t> day of the month, 	</a:t>
            </a:r>
            <a:r>
              <a:rPr lang="en-US" sz="2800" b="1" u="sng" dirty="0">
                <a:solidFill>
                  <a:srgbClr val="00B050"/>
                </a:solidFill>
                <a:latin typeface="Georgia" panose="02040502050405020303" pitchFamily="18" charset="0"/>
              </a:rPr>
              <a:t>between the evenin</a:t>
            </a:r>
            <a:r>
              <a:rPr lang="en-US" sz="2800" b="1" dirty="0">
                <a:solidFill>
                  <a:srgbClr val="00B050"/>
                </a:solidFill>
                <a:latin typeface="Georgia" panose="02040502050405020303" pitchFamily="18" charset="0"/>
              </a:rPr>
              <a:t>g</a:t>
            </a:r>
            <a:r>
              <a:rPr lang="en-US" sz="2800" b="1" u="sng" dirty="0">
                <a:solidFill>
                  <a:srgbClr val="00B050"/>
                </a:solidFill>
                <a:latin typeface="Georgia" panose="02040502050405020303" pitchFamily="18" charset="0"/>
              </a:rPr>
              <a:t>s</a:t>
            </a:r>
            <a:r>
              <a:rPr lang="en-US" sz="2800" dirty="0">
                <a:solidFill>
                  <a:srgbClr val="00B050"/>
                </a:solidFill>
                <a:latin typeface="Georgia" panose="02040502050405020303" pitchFamily="18" charset="0"/>
              </a:rPr>
              <a:t>,</a:t>
            </a:r>
            <a:r>
              <a:rPr lang="en-US" sz="2800" dirty="0">
                <a:solidFill>
                  <a:schemeClr val="tx1"/>
                </a:solidFill>
                <a:latin typeface="Georgia" panose="02040502050405020303" pitchFamily="18" charset="0"/>
              </a:rPr>
              <a:t> is the </a:t>
            </a:r>
            <a:r>
              <a:rPr lang="en-US" sz="2800" b="1" u="sng" dirty="0">
                <a:solidFill>
                  <a:srgbClr val="990033"/>
                </a:solidFill>
                <a:latin typeface="Georgia" panose="02040502050405020303" pitchFamily="18" charset="0"/>
              </a:rPr>
              <a:t>Passover</a:t>
            </a:r>
            <a:r>
              <a:rPr lang="en-US" sz="2800" dirty="0">
                <a:solidFill>
                  <a:schemeClr val="tx1"/>
                </a:solidFill>
                <a:latin typeface="Georgia" panose="02040502050405020303" pitchFamily="18" charset="0"/>
              </a:rPr>
              <a:t> to </a:t>
            </a:r>
            <a:r>
              <a:rPr lang="he-IL" sz="2800" dirty="0">
                <a:solidFill>
                  <a:srgbClr val="0000FF"/>
                </a:solidFill>
                <a:latin typeface="Arial" panose="020B0604020202020204" pitchFamily="34" charset="0"/>
              </a:rPr>
              <a:t>יהוה</a:t>
            </a:r>
            <a:r>
              <a:rPr lang="en-US" sz="2800" dirty="0">
                <a:solidFill>
                  <a:schemeClr val="tx1"/>
                </a:solidFill>
                <a:latin typeface="Georgia" panose="02040502050405020303" pitchFamily="18" charset="0"/>
              </a:rPr>
              <a:t> [</a:t>
            </a:r>
            <a:r>
              <a:rPr lang="en-US" sz="2800" dirty="0">
                <a:solidFill>
                  <a:srgbClr val="0000FF"/>
                </a:solidFill>
                <a:latin typeface="Georgia" panose="02040502050405020303" pitchFamily="18" charset="0"/>
              </a:rPr>
              <a:t>Yahuah</a:t>
            </a:r>
            <a:r>
              <a:rPr lang="en-US" sz="2800" dirty="0">
                <a:solidFill>
                  <a:schemeClr val="tx1"/>
                </a:solidFill>
                <a:latin typeface="Georgia" panose="02040502050405020303" pitchFamily="18" charset="0"/>
              </a:rPr>
              <a:t>].</a:t>
            </a:r>
            <a:br>
              <a:rPr lang="en-US" sz="2800" dirty="0">
                <a:solidFill>
                  <a:schemeClr val="tx1"/>
                </a:solidFill>
                <a:latin typeface="Georgia" panose="02040502050405020303" pitchFamily="18" charset="0"/>
              </a:rPr>
            </a:br>
            <a:r>
              <a:rPr lang="en-US" sz="1400" dirty="0">
                <a:solidFill>
                  <a:schemeClr val="tx1"/>
                </a:solidFill>
                <a:latin typeface="Georgia" panose="02040502050405020303" pitchFamily="18" charset="0"/>
              </a:rPr>
              <a:t> </a:t>
            </a:r>
          </a:p>
          <a:p>
            <a:r>
              <a:rPr lang="en-US" sz="2800" dirty="0">
                <a:solidFill>
                  <a:srgbClr val="006699"/>
                </a:solidFill>
                <a:latin typeface="Georgia" panose="02040502050405020303" pitchFamily="18" charset="0"/>
              </a:rPr>
              <a:t>Lev 23:6  </a:t>
            </a:r>
            <a:r>
              <a:rPr lang="en-US" sz="2800" dirty="0">
                <a:solidFill>
                  <a:schemeClr val="tx1"/>
                </a:solidFill>
                <a:latin typeface="Georgia" panose="02040502050405020303" pitchFamily="18" charset="0"/>
              </a:rPr>
              <a:t>And on the </a:t>
            </a:r>
            <a:r>
              <a:rPr lang="en-US" sz="2800" b="1" u="sng" dirty="0">
                <a:solidFill>
                  <a:schemeClr val="tx1"/>
                </a:solidFill>
                <a:effectLst>
                  <a:glow rad="127000">
                    <a:srgbClr val="C7ABFF"/>
                  </a:glow>
                </a:effectLst>
                <a:latin typeface="Georgia" panose="02040502050405020303" pitchFamily="18" charset="0"/>
              </a:rPr>
              <a:t>fifteenth</a:t>
            </a:r>
            <a:r>
              <a:rPr lang="en-US" sz="2800" dirty="0">
                <a:solidFill>
                  <a:schemeClr val="tx1"/>
                </a:solidFill>
                <a:latin typeface="Georgia" panose="02040502050405020303" pitchFamily="18" charset="0"/>
              </a:rPr>
              <a:t> day of this month is the Festival of 	</a:t>
            </a:r>
            <a:r>
              <a:rPr lang="en-US" sz="2800" b="1" u="sng" dirty="0">
                <a:solidFill>
                  <a:schemeClr val="accent5">
                    <a:lumMod val="50000"/>
                  </a:schemeClr>
                </a:solidFill>
                <a:latin typeface="Georgia" panose="02040502050405020303" pitchFamily="18" charset="0"/>
              </a:rPr>
              <a:t>Unleavened Bread</a:t>
            </a:r>
            <a:r>
              <a:rPr lang="en-US" sz="2800" b="1" dirty="0">
                <a:solidFill>
                  <a:schemeClr val="accent5">
                    <a:lumMod val="50000"/>
                  </a:schemeClr>
                </a:solidFill>
                <a:latin typeface="Georgia" panose="02040502050405020303" pitchFamily="18" charset="0"/>
              </a:rPr>
              <a:t> </a:t>
            </a:r>
            <a:r>
              <a:rPr lang="en-US" sz="2800" dirty="0">
                <a:solidFill>
                  <a:schemeClr val="tx1"/>
                </a:solidFill>
                <a:latin typeface="Georgia" panose="02040502050405020303" pitchFamily="18" charset="0"/>
              </a:rPr>
              <a:t>to </a:t>
            </a:r>
            <a:r>
              <a:rPr lang="he-IL" sz="2800" dirty="0">
                <a:solidFill>
                  <a:schemeClr val="tx1"/>
                </a:solidFill>
                <a:latin typeface="Arial" panose="020B0604020202020204" pitchFamily="34" charset="0"/>
              </a:rPr>
              <a:t>יהוה</a:t>
            </a:r>
            <a:r>
              <a:rPr lang="en-US" sz="2800" dirty="0">
                <a:solidFill>
                  <a:schemeClr val="tx1"/>
                </a:solidFill>
                <a:latin typeface="Georgia" panose="02040502050405020303" pitchFamily="18" charset="0"/>
              </a:rPr>
              <a:t> – seven days you eat unleavened bread. </a:t>
            </a:r>
          </a:p>
        </p:txBody>
      </p:sp>
      <p:sp>
        <p:nvSpPr>
          <p:cNvPr id="4" name="Rectangle: Rounded Corners 3">
            <a:extLst>
              <a:ext uri="{FF2B5EF4-FFF2-40B4-BE49-F238E27FC236}">
                <a16:creationId xmlns:a16="http://schemas.microsoft.com/office/drawing/2014/main" xmlns="" id="{D895B924-ACCD-45CD-AE95-98D6CCBB097E}"/>
              </a:ext>
            </a:extLst>
          </p:cNvPr>
          <p:cNvSpPr/>
          <p:nvPr/>
        </p:nvSpPr>
        <p:spPr>
          <a:xfrm>
            <a:off x="2853571" y="3790093"/>
            <a:ext cx="6418053" cy="534838"/>
          </a:xfrm>
          <a:prstGeom prst="roundRect">
            <a:avLst>
              <a:gd name="adj" fmla="val 50000"/>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dirty="0">
                <a:solidFill>
                  <a:srgbClr val="00FF99"/>
                </a:solidFill>
              </a:rPr>
              <a:t>No </a:t>
            </a:r>
            <a:r>
              <a:rPr lang="en-CA" sz="2800" u="sng" dirty="0">
                <a:solidFill>
                  <a:srgbClr val="00FF99"/>
                </a:solidFill>
              </a:rPr>
              <a:t>date</a:t>
            </a:r>
            <a:r>
              <a:rPr lang="en-CA" sz="2800" dirty="0">
                <a:solidFill>
                  <a:srgbClr val="00FF99"/>
                </a:solidFill>
              </a:rPr>
              <a:t> or </a:t>
            </a:r>
            <a:r>
              <a:rPr lang="en-CA" sz="2800" u="sng" dirty="0">
                <a:solidFill>
                  <a:srgbClr val="00FF99"/>
                </a:solidFill>
              </a:rPr>
              <a:t>festival</a:t>
            </a:r>
            <a:r>
              <a:rPr lang="en-CA" sz="2800" dirty="0">
                <a:solidFill>
                  <a:srgbClr val="00FF99"/>
                </a:solidFill>
              </a:rPr>
              <a:t> overlap found here!</a:t>
            </a:r>
          </a:p>
        </p:txBody>
      </p:sp>
      <p:sp>
        <p:nvSpPr>
          <p:cNvPr id="6" name="Rectangle 5">
            <a:extLst>
              <a:ext uri="{FF2B5EF4-FFF2-40B4-BE49-F238E27FC236}">
                <a16:creationId xmlns:a16="http://schemas.microsoft.com/office/drawing/2014/main" xmlns="" id="{47A850F8-343B-47E1-93DA-360E8ADED098}"/>
              </a:ext>
            </a:extLst>
          </p:cNvPr>
          <p:cNvSpPr/>
          <p:nvPr/>
        </p:nvSpPr>
        <p:spPr>
          <a:xfrm>
            <a:off x="357294" y="4459434"/>
            <a:ext cx="11468976" cy="1496219"/>
          </a:xfrm>
          <a:prstGeom prst="rect">
            <a:avLst/>
          </a:prstGeom>
          <a:solidFill>
            <a:schemeClr val="accent4">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dirty="0">
                <a:solidFill>
                  <a:srgbClr val="006699"/>
                </a:solidFill>
                <a:latin typeface="Georgia" panose="02040502050405020303" pitchFamily="18" charset="0"/>
              </a:rPr>
              <a:t>Exo 12:6  </a:t>
            </a:r>
            <a:r>
              <a:rPr lang="en-US" sz="2800" dirty="0">
                <a:solidFill>
                  <a:prstClr val="black"/>
                </a:solidFill>
                <a:latin typeface="Georgia" panose="02040502050405020303" pitchFamily="18" charset="0"/>
              </a:rPr>
              <a:t>And you shall keep it until the </a:t>
            </a:r>
            <a:r>
              <a:rPr lang="en-US" sz="2800" b="1" dirty="0">
                <a:solidFill>
                  <a:prstClr val="black"/>
                </a:solidFill>
                <a:effectLst>
                  <a:glow rad="127000">
                    <a:srgbClr val="92D050"/>
                  </a:glow>
                </a:effectLst>
                <a:latin typeface="Georgia" panose="02040502050405020303" pitchFamily="18" charset="0"/>
              </a:rPr>
              <a:t>fourteenth</a:t>
            </a:r>
            <a:r>
              <a:rPr lang="en-US" sz="2800" dirty="0">
                <a:solidFill>
                  <a:prstClr val="black"/>
                </a:solidFill>
                <a:latin typeface="Georgia" panose="02040502050405020303" pitchFamily="18" charset="0"/>
              </a:rPr>
              <a:t> day of the same 	month. Then all the assembly of the congregation of </a:t>
            </a:r>
            <a:r>
              <a:rPr lang="en-US" sz="2800" dirty="0" err="1">
                <a:solidFill>
                  <a:prstClr val="black"/>
                </a:solidFill>
                <a:latin typeface="Georgia" panose="02040502050405020303" pitchFamily="18" charset="0"/>
              </a:rPr>
              <a:t>Yisra’ĕl</a:t>
            </a:r>
            <a:r>
              <a:rPr lang="en-US" sz="2800" dirty="0">
                <a:solidFill>
                  <a:prstClr val="black"/>
                </a:solidFill>
                <a:latin typeface="Georgia" panose="02040502050405020303" pitchFamily="18" charset="0"/>
              </a:rPr>
              <a:t> shall 	</a:t>
            </a:r>
            <a:r>
              <a:rPr lang="en-US" sz="2800" b="1" dirty="0">
                <a:solidFill>
                  <a:prstClr val="black"/>
                </a:solidFill>
                <a:latin typeface="Georgia" panose="02040502050405020303" pitchFamily="18" charset="0"/>
              </a:rPr>
              <a:t>kill it between the evenings.  (</a:t>
            </a:r>
            <a:r>
              <a:rPr lang="en-US" sz="2800" b="1" dirty="0" err="1">
                <a:solidFill>
                  <a:srgbClr val="0000FF"/>
                </a:solidFill>
                <a:latin typeface="Georgia" panose="02040502050405020303" pitchFamily="18" charset="0"/>
              </a:rPr>
              <a:t>Beyn</a:t>
            </a:r>
            <a:r>
              <a:rPr lang="en-US" sz="2800" b="1" dirty="0">
                <a:solidFill>
                  <a:srgbClr val="0000FF"/>
                </a:solidFill>
                <a:latin typeface="Georgia" panose="02040502050405020303" pitchFamily="18" charset="0"/>
              </a:rPr>
              <a:t> Ha </a:t>
            </a:r>
            <a:r>
              <a:rPr lang="en-US" sz="2800" b="1" dirty="0" err="1">
                <a:solidFill>
                  <a:srgbClr val="0000FF"/>
                </a:solidFill>
                <a:latin typeface="Georgia" panose="02040502050405020303" pitchFamily="18" charset="0"/>
              </a:rPr>
              <a:t>Arbayim</a:t>
            </a:r>
            <a:r>
              <a:rPr lang="en-US" sz="2800" b="1" dirty="0">
                <a:solidFill>
                  <a:prstClr val="black"/>
                </a:solidFill>
                <a:latin typeface="Georgia" panose="02040502050405020303" pitchFamily="18" charset="0"/>
              </a:rPr>
              <a:t>)</a:t>
            </a:r>
            <a:endParaRPr lang="en-US" sz="2800" b="1" dirty="0">
              <a:solidFill>
                <a:schemeClr val="tx1"/>
              </a:solidFill>
              <a:latin typeface="Georgia" panose="02040502050405020303" pitchFamily="18" charset="0"/>
            </a:endParaRPr>
          </a:p>
        </p:txBody>
      </p:sp>
      <p:sp>
        <p:nvSpPr>
          <p:cNvPr id="7" name="Rectangle: Rounded Corners 6">
            <a:extLst>
              <a:ext uri="{FF2B5EF4-FFF2-40B4-BE49-F238E27FC236}">
                <a16:creationId xmlns:a16="http://schemas.microsoft.com/office/drawing/2014/main" xmlns="" id="{9863897A-ABA5-4942-9BAE-48CD7CCB9200}"/>
              </a:ext>
            </a:extLst>
          </p:cNvPr>
          <p:cNvSpPr/>
          <p:nvPr/>
        </p:nvSpPr>
        <p:spPr>
          <a:xfrm>
            <a:off x="1299363" y="6136592"/>
            <a:ext cx="9717018" cy="534838"/>
          </a:xfrm>
          <a:prstGeom prst="roundRect">
            <a:avLst>
              <a:gd name="adj" fmla="val 50000"/>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dirty="0">
                <a:solidFill>
                  <a:srgbClr val="00FF99"/>
                </a:solidFill>
              </a:rPr>
              <a:t>No </a:t>
            </a:r>
            <a:r>
              <a:rPr lang="en-CA" sz="2800" u="sng" dirty="0">
                <a:solidFill>
                  <a:srgbClr val="00FF99"/>
                </a:solidFill>
              </a:rPr>
              <a:t>mention of the</a:t>
            </a:r>
            <a:r>
              <a:rPr lang="en-CA" sz="2800" dirty="0">
                <a:solidFill>
                  <a:srgbClr val="00FF99"/>
                </a:solidFill>
              </a:rPr>
              <a:t> </a:t>
            </a:r>
            <a:r>
              <a:rPr lang="en-CA" sz="2800" b="1" u="sng" dirty="0">
                <a:ln>
                  <a:solidFill>
                    <a:srgbClr val="0000FF"/>
                  </a:solidFill>
                </a:ln>
                <a:solidFill>
                  <a:srgbClr val="00FF99"/>
                </a:solidFill>
                <a:effectLst>
                  <a:glow rad="127000">
                    <a:srgbClr val="C7ABFF"/>
                  </a:glow>
                </a:effectLst>
              </a:rPr>
              <a:t>15</a:t>
            </a:r>
            <a:r>
              <a:rPr lang="en-CA" sz="2800" b="1" u="sng" baseline="30000" dirty="0">
                <a:ln>
                  <a:solidFill>
                    <a:srgbClr val="0000FF"/>
                  </a:solidFill>
                </a:ln>
                <a:solidFill>
                  <a:srgbClr val="00FF99"/>
                </a:solidFill>
                <a:effectLst>
                  <a:glow rad="127000">
                    <a:srgbClr val="C7ABFF"/>
                  </a:glow>
                </a:effectLst>
              </a:rPr>
              <a:t>th</a:t>
            </a:r>
            <a:r>
              <a:rPr lang="en-CA" sz="2800" dirty="0">
                <a:solidFill>
                  <a:srgbClr val="00FF99"/>
                </a:solidFill>
              </a:rPr>
              <a:t> found here!  </a:t>
            </a:r>
            <a:r>
              <a:rPr lang="en-CA" sz="2800" dirty="0">
                <a:solidFill>
                  <a:srgbClr val="FFC000"/>
                </a:solidFill>
              </a:rPr>
              <a:t>What about in Numbers?</a:t>
            </a:r>
          </a:p>
        </p:txBody>
      </p:sp>
      <p:sp>
        <p:nvSpPr>
          <p:cNvPr id="8" name="TextBox 7">
            <a:extLst>
              <a:ext uri="{FF2B5EF4-FFF2-40B4-BE49-F238E27FC236}">
                <a16:creationId xmlns:a16="http://schemas.microsoft.com/office/drawing/2014/main" xmlns="" id="{D2A3E947-E7DB-4FA4-B986-5E20131A5C22}"/>
              </a:ext>
            </a:extLst>
          </p:cNvPr>
          <p:cNvSpPr txBox="1"/>
          <p:nvPr/>
        </p:nvSpPr>
        <p:spPr>
          <a:xfrm>
            <a:off x="-1196502" y="2398566"/>
            <a:ext cx="184731" cy="369332"/>
          </a:xfrm>
          <a:prstGeom prst="rect">
            <a:avLst/>
          </a:prstGeom>
          <a:noFill/>
        </p:spPr>
        <p:txBody>
          <a:bodyPr wrap="none" rtlCol="0">
            <a:spAutoFit/>
          </a:bodyPr>
          <a:lstStyle/>
          <a:p>
            <a:endParaRPr lang="en-CA" dirty="0"/>
          </a:p>
        </p:txBody>
      </p:sp>
      <p:sp>
        <p:nvSpPr>
          <p:cNvPr id="9"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23</a:t>
            </a:fld>
            <a:endParaRPr lang="en-AU" dirty="0"/>
          </a:p>
        </p:txBody>
      </p:sp>
    </p:spTree>
    <p:extLst>
      <p:ext uri="{BB962C8B-B14F-4D97-AF65-F5344CB8AC3E}">
        <p14:creationId xmlns:p14="http://schemas.microsoft.com/office/powerpoint/2010/main" val="15352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Arrow: Curved Down 7">
            <a:extLst>
              <a:ext uri="{FF2B5EF4-FFF2-40B4-BE49-F238E27FC236}">
                <a16:creationId xmlns:a16="http://schemas.microsoft.com/office/drawing/2014/main" xmlns="" id="{056140CB-2BFA-482A-88DA-F0026D084048}"/>
              </a:ext>
            </a:extLst>
          </p:cNvPr>
          <p:cNvSpPr/>
          <p:nvPr/>
        </p:nvSpPr>
        <p:spPr>
          <a:xfrm>
            <a:off x="2821022" y="2542462"/>
            <a:ext cx="6215974" cy="808418"/>
          </a:xfrm>
          <a:prstGeom prst="curvedDownArrow">
            <a:avLst>
              <a:gd name="adj1" fmla="val 25000"/>
              <a:gd name="adj2" fmla="val 132697"/>
              <a:gd name="adj3" fmla="val 25000"/>
            </a:avLst>
          </a:prstGeom>
          <a:solidFill>
            <a:srgbClr val="C7ABFF"/>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Arrow: Curved Down 1">
            <a:extLst>
              <a:ext uri="{FF2B5EF4-FFF2-40B4-BE49-F238E27FC236}">
                <a16:creationId xmlns:a16="http://schemas.microsoft.com/office/drawing/2014/main" xmlns="" id="{B1EEE420-E3E4-4F39-84FF-8B540A885DAB}"/>
              </a:ext>
            </a:extLst>
          </p:cNvPr>
          <p:cNvSpPr/>
          <p:nvPr/>
        </p:nvSpPr>
        <p:spPr>
          <a:xfrm>
            <a:off x="2821022" y="153331"/>
            <a:ext cx="6215974" cy="808418"/>
          </a:xfrm>
          <a:prstGeom prst="curvedDownArrow">
            <a:avLst>
              <a:gd name="adj1" fmla="val 25000"/>
              <a:gd name="adj2" fmla="val 132697"/>
              <a:gd name="adj3" fmla="val 25000"/>
            </a:avLst>
          </a:prstGeom>
          <a:solidFill>
            <a:srgbClr val="C7ABFF"/>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TextBox 2">
            <a:extLst>
              <a:ext uri="{FF2B5EF4-FFF2-40B4-BE49-F238E27FC236}">
                <a16:creationId xmlns:a16="http://schemas.microsoft.com/office/drawing/2014/main" xmlns="" id="{72BDD3FA-2DCE-4BB0-B313-D949947D213B}"/>
              </a:ext>
            </a:extLst>
          </p:cNvPr>
          <p:cNvSpPr txBox="1"/>
          <p:nvPr/>
        </p:nvSpPr>
        <p:spPr>
          <a:xfrm>
            <a:off x="522214" y="417112"/>
            <a:ext cx="11482432" cy="1815882"/>
          </a:xfrm>
          <a:prstGeom prst="rect">
            <a:avLst/>
          </a:prstGeom>
          <a:noFill/>
        </p:spPr>
        <p:txBody>
          <a:bodyPr wrap="square">
            <a:spAutoFit/>
            <a:scene3d>
              <a:camera prst="orthographicFront"/>
              <a:lightRig rig="threePt" dir="t"/>
            </a:scene3d>
            <a:sp3d extrusionH="57150">
              <a:bevelT w="38100" h="38100"/>
            </a:sp3d>
          </a:bodyPr>
          <a:lstStyle/>
          <a:p>
            <a:pPr algn="l"/>
            <a:r>
              <a:rPr lang="en-US" sz="2800" i="0" u="none" strike="noStrike" baseline="0" dirty="0">
                <a:solidFill>
                  <a:srgbClr val="006699"/>
                </a:solidFill>
                <a:latin typeface="Calibri,Bold"/>
              </a:rPr>
              <a:t>Num 33:3 </a:t>
            </a:r>
            <a:r>
              <a:rPr lang="en-US" sz="2800" b="0" i="0" u="none" strike="noStrike" baseline="0" dirty="0">
                <a:solidFill>
                  <a:srgbClr val="000000"/>
                </a:solidFill>
                <a:latin typeface="Calibri" panose="020F0502020204030204" pitchFamily="34" charset="0"/>
              </a:rPr>
              <a:t>So they departed from Rameses in the first month, </a:t>
            </a:r>
            <a:r>
              <a:rPr lang="en-US" sz="2800" b="1" i="0" u="none" strike="noStrike" baseline="0" dirty="0">
                <a:solidFill>
                  <a:srgbClr val="CD00CD"/>
                </a:solidFill>
                <a:latin typeface="Calibri,Bold"/>
              </a:rPr>
              <a:t>[WHEN?] </a:t>
            </a:r>
            <a:r>
              <a:rPr lang="en-US" sz="2800" b="0" i="0" u="none" strike="noStrike" baseline="0" dirty="0">
                <a:solidFill>
                  <a:srgbClr val="000000"/>
                </a:solidFill>
                <a:latin typeface="Calibri" panose="020F0502020204030204" pitchFamily="34" charset="0"/>
              </a:rPr>
              <a:t>on 	</a:t>
            </a:r>
            <a:r>
              <a:rPr lang="en-US" sz="2800" b="1" i="1" u="none" strike="noStrike" baseline="0" dirty="0">
                <a:solidFill>
                  <a:srgbClr val="FF0000"/>
                </a:solidFill>
                <a:latin typeface="Calibri,BoldItalic"/>
              </a:rPr>
              <a:t>the f</a:t>
            </a:r>
            <a:r>
              <a:rPr lang="en-US" sz="2800" b="1" i="1" u="sng" strike="noStrike" baseline="0" dirty="0">
                <a:solidFill>
                  <a:srgbClr val="FF0000"/>
                </a:solidFill>
                <a:latin typeface="Calibri,BoldItalic"/>
              </a:rPr>
              <a:t>i</a:t>
            </a:r>
            <a:r>
              <a:rPr lang="en-US" sz="2800" b="1" i="1" u="none" strike="noStrike" baseline="0" dirty="0">
                <a:solidFill>
                  <a:srgbClr val="FF0000"/>
                </a:solidFill>
                <a:latin typeface="Calibri,BoldItalic"/>
              </a:rPr>
              <a:t>f</a:t>
            </a:r>
            <a:r>
              <a:rPr lang="en-US" sz="2800" b="1" i="1" u="sng" strike="noStrike" baseline="0" dirty="0">
                <a:solidFill>
                  <a:srgbClr val="FF0000"/>
                </a:solidFill>
                <a:latin typeface="Calibri,BoldItalic"/>
              </a:rPr>
              <a:t>teenth</a:t>
            </a:r>
            <a:r>
              <a:rPr lang="en-US" sz="2800" b="1" i="1" u="none" strike="noStrike" baseline="0" dirty="0">
                <a:solidFill>
                  <a:srgbClr val="FF0000"/>
                </a:solidFill>
                <a:latin typeface="Calibri,BoldItalic"/>
              </a:rPr>
              <a:t> day of the first month, on </a:t>
            </a:r>
            <a:r>
              <a:rPr lang="en-US" sz="2800" b="1" i="1" u="none" strike="noStrike" baseline="0" dirty="0">
                <a:ln>
                  <a:solidFill>
                    <a:srgbClr val="0000FF"/>
                  </a:solidFill>
                </a:ln>
                <a:solidFill>
                  <a:srgbClr val="006699"/>
                </a:solidFill>
                <a:effectLst>
                  <a:glow rad="127000">
                    <a:schemeClr val="accent2">
                      <a:lumMod val="60000"/>
                      <a:lumOff val="40000"/>
                    </a:schemeClr>
                  </a:glow>
                </a:effectLst>
                <a:latin typeface="Calibri,BoldItalic"/>
              </a:rPr>
              <a:t>the morrow of the </a:t>
            </a:r>
            <a:r>
              <a:rPr lang="en-US" sz="2800" b="1" i="1" u="none" strike="noStrike" baseline="0" dirty="0" smtClean="0">
                <a:ln>
                  <a:solidFill>
                    <a:srgbClr val="0000FF"/>
                  </a:solidFill>
                </a:ln>
                <a:solidFill>
                  <a:srgbClr val="006699"/>
                </a:solidFill>
                <a:effectLst>
                  <a:glow rad="127000">
                    <a:schemeClr val="accent2">
                      <a:lumMod val="60000"/>
                      <a:lumOff val="40000"/>
                    </a:schemeClr>
                  </a:glow>
                </a:effectLst>
                <a:latin typeface="Calibri,BoldItalic"/>
              </a:rPr>
              <a:t/>
            </a:r>
            <a:br>
              <a:rPr lang="en-US" sz="2800" b="1" i="1" u="none" strike="noStrike" baseline="0" dirty="0" smtClean="0">
                <a:ln>
                  <a:solidFill>
                    <a:srgbClr val="0000FF"/>
                  </a:solidFill>
                </a:ln>
                <a:solidFill>
                  <a:srgbClr val="006699"/>
                </a:solidFill>
                <a:effectLst>
                  <a:glow rad="127000">
                    <a:schemeClr val="accent2">
                      <a:lumMod val="60000"/>
                      <a:lumOff val="40000"/>
                    </a:schemeClr>
                  </a:glow>
                </a:effectLst>
                <a:latin typeface="Calibri,BoldItalic"/>
              </a:rPr>
            </a:br>
            <a:r>
              <a:rPr lang="en-US" sz="2800" b="1" i="1" u="none" strike="noStrike" baseline="0" dirty="0" smtClean="0">
                <a:ln>
                  <a:solidFill>
                    <a:srgbClr val="0000FF"/>
                  </a:solidFill>
                </a:ln>
                <a:solidFill>
                  <a:srgbClr val="006699"/>
                </a:solidFill>
                <a:effectLst>
                  <a:glow rad="127000">
                    <a:schemeClr val="accent2">
                      <a:lumMod val="60000"/>
                      <a:lumOff val="40000"/>
                    </a:schemeClr>
                  </a:glow>
                </a:effectLst>
                <a:latin typeface="Calibri,BoldItalic"/>
              </a:rPr>
              <a:t>         Passover </a:t>
            </a:r>
            <a:r>
              <a:rPr lang="en-US" sz="2800" b="0" i="0" u="none" strike="noStrike" baseline="0" dirty="0" smtClean="0">
                <a:solidFill>
                  <a:srgbClr val="000000"/>
                </a:solidFill>
                <a:latin typeface="Calibri" panose="020F0502020204030204" pitchFamily="34" charset="0"/>
              </a:rPr>
              <a:t>the </a:t>
            </a:r>
            <a:r>
              <a:rPr lang="en-US" sz="2800" b="0" i="0" u="none" strike="noStrike" baseline="0" dirty="0">
                <a:solidFill>
                  <a:srgbClr val="000000"/>
                </a:solidFill>
                <a:latin typeface="Calibri" panose="020F0502020204030204" pitchFamily="34" charset="0"/>
              </a:rPr>
              <a:t>children of Yisra’ĕl went out with boldness before the </a:t>
            </a:r>
            <a:r>
              <a:rPr lang="en-US" sz="2800" b="0" i="0" u="none" strike="noStrike" baseline="0" dirty="0" smtClean="0">
                <a:solidFill>
                  <a:srgbClr val="000000"/>
                </a:solidFill>
                <a:latin typeface="Calibri" panose="020F0502020204030204" pitchFamily="34" charset="0"/>
              </a:rPr>
              <a:t/>
            </a:r>
            <a:br>
              <a:rPr lang="en-US" sz="2800" b="0" i="0" u="none" strike="noStrike" baseline="0" dirty="0" smtClean="0">
                <a:solidFill>
                  <a:srgbClr val="000000"/>
                </a:solidFill>
                <a:latin typeface="Calibri" panose="020F0502020204030204" pitchFamily="34" charset="0"/>
              </a:rPr>
            </a:br>
            <a:r>
              <a:rPr lang="en-US" sz="2800" b="0" i="0" u="none" strike="noStrike" baseline="0" dirty="0" smtClean="0">
                <a:solidFill>
                  <a:srgbClr val="000000"/>
                </a:solidFill>
                <a:latin typeface="Calibri" panose="020F0502020204030204" pitchFamily="34" charset="0"/>
              </a:rPr>
              <a:t>          eyes </a:t>
            </a:r>
            <a:r>
              <a:rPr lang="en-US" sz="2800" b="0" i="0" u="none" strike="noStrike" baseline="0" dirty="0">
                <a:solidFill>
                  <a:srgbClr val="000000"/>
                </a:solidFill>
                <a:latin typeface="Calibri" panose="020F0502020204030204" pitchFamily="34" charset="0"/>
              </a:rPr>
              <a:t>of all the </a:t>
            </a:r>
            <a:r>
              <a:rPr lang="en-US" sz="2800" b="0" i="0" u="none" strike="noStrike" baseline="0" dirty="0" smtClean="0">
                <a:solidFill>
                  <a:srgbClr val="000000"/>
                </a:solidFill>
                <a:latin typeface="Calibri" panose="020F0502020204030204" pitchFamily="34" charset="0"/>
              </a:rPr>
              <a:t>Mitsrites </a:t>
            </a:r>
            <a:r>
              <a:rPr lang="en-US" sz="2800" b="0" i="0" u="none" strike="noStrike" baseline="0" dirty="0">
                <a:solidFill>
                  <a:srgbClr val="000000"/>
                </a:solidFill>
                <a:latin typeface="Calibri" panose="020F0502020204030204" pitchFamily="34" charset="0"/>
              </a:rPr>
              <a:t>[Egyptians</a:t>
            </a:r>
            <a:r>
              <a:rPr lang="en-US" sz="2800" b="0" i="0" u="none" strike="noStrike" baseline="0" dirty="0" smtClean="0">
                <a:solidFill>
                  <a:srgbClr val="000000"/>
                </a:solidFill>
                <a:latin typeface="Calibri" panose="020F0502020204030204" pitchFamily="34" charset="0"/>
              </a:rPr>
              <a:t>].</a:t>
            </a:r>
            <a:r>
              <a:rPr lang="en-US" sz="2800" b="0" i="0" u="none" strike="noStrike" baseline="0" dirty="0">
                <a:solidFill>
                  <a:srgbClr val="000000"/>
                </a:solidFill>
                <a:latin typeface="Calibri" panose="020F0502020204030204" pitchFamily="34" charset="0"/>
              </a:rPr>
              <a:t>			</a:t>
            </a:r>
            <a:r>
              <a:rPr lang="en-US" sz="1400" b="0" i="0" u="none" strike="noStrike" baseline="0" dirty="0" smtClean="0">
                <a:solidFill>
                  <a:srgbClr val="000000"/>
                </a:solidFill>
                <a:latin typeface="Calibri" panose="020F0502020204030204" pitchFamily="34" charset="0"/>
              </a:rPr>
              <a:t>The </a:t>
            </a:r>
            <a:r>
              <a:rPr lang="en-US" sz="1400" b="0" i="0" u="none" strike="noStrike" baseline="0" dirty="0">
                <a:solidFill>
                  <a:srgbClr val="000000"/>
                </a:solidFill>
                <a:latin typeface="Calibri" panose="020F0502020204030204" pitchFamily="34" charset="0"/>
              </a:rPr>
              <a:t>Scriptures</a:t>
            </a:r>
            <a:endParaRPr lang="en-AU" sz="1400" dirty="0"/>
          </a:p>
        </p:txBody>
      </p:sp>
      <p:sp>
        <p:nvSpPr>
          <p:cNvPr id="7" name="TextBox 6">
            <a:extLst>
              <a:ext uri="{FF2B5EF4-FFF2-40B4-BE49-F238E27FC236}">
                <a16:creationId xmlns:a16="http://schemas.microsoft.com/office/drawing/2014/main" xmlns="" id="{8C1F87A7-5097-4372-B96E-25816252ADC5}"/>
              </a:ext>
            </a:extLst>
          </p:cNvPr>
          <p:cNvSpPr txBox="1"/>
          <p:nvPr/>
        </p:nvSpPr>
        <p:spPr>
          <a:xfrm>
            <a:off x="522214" y="2792027"/>
            <a:ext cx="11559539" cy="1815882"/>
          </a:xfrm>
          <a:prstGeom prst="rect">
            <a:avLst/>
          </a:prstGeom>
          <a:noFill/>
        </p:spPr>
        <p:txBody>
          <a:bodyPr wrap="square">
            <a:spAutoFit/>
            <a:scene3d>
              <a:camera prst="orthographicFront"/>
              <a:lightRig rig="threePt" dir="t"/>
            </a:scene3d>
            <a:sp3d extrusionH="57150">
              <a:bevelT w="38100" h="38100"/>
            </a:sp3d>
          </a:bodyPr>
          <a:lstStyle/>
          <a:p>
            <a:pPr algn="l"/>
            <a:r>
              <a:rPr lang="en-US" sz="2800" i="0" u="none" strike="noStrike" baseline="0" dirty="0">
                <a:solidFill>
                  <a:srgbClr val="006699"/>
                </a:solidFill>
                <a:latin typeface="Calibri,Bold"/>
              </a:rPr>
              <a:t>Num 33:3 </a:t>
            </a:r>
            <a:r>
              <a:rPr lang="en-US" sz="2800" b="0" i="0" u="none" strike="noStrike" baseline="0" dirty="0">
                <a:solidFill>
                  <a:srgbClr val="000000"/>
                </a:solidFill>
                <a:latin typeface="Calibri" panose="020F0502020204030204" pitchFamily="34" charset="0"/>
              </a:rPr>
              <a:t>And they departed from Rameses in the first month, on</a:t>
            </a:r>
          </a:p>
          <a:p>
            <a:pPr algn="l"/>
            <a:r>
              <a:rPr lang="en-US" sz="2800" b="1" i="1" u="none" strike="noStrike" baseline="0" dirty="0">
                <a:solidFill>
                  <a:srgbClr val="FF0000"/>
                </a:solidFill>
                <a:latin typeface="Calibri,BoldItalic"/>
              </a:rPr>
              <a:t>	the fifteenth day of the first month; on </a:t>
            </a:r>
            <a:r>
              <a:rPr lang="en-US" sz="2800" b="1" i="1" u="none" strike="noStrike" baseline="0" dirty="0">
                <a:solidFill>
                  <a:srgbClr val="000000"/>
                </a:solidFill>
                <a:effectLst>
                  <a:glow rad="127000">
                    <a:srgbClr val="FFFF00"/>
                  </a:glow>
                </a:effectLst>
                <a:latin typeface="Calibri,BoldItalic"/>
              </a:rPr>
              <a:t>the morrow after </a:t>
            </a:r>
            <a:r>
              <a:rPr lang="en-US" sz="2800" b="1" i="1" u="none" strike="noStrike" baseline="0" dirty="0">
                <a:solidFill>
                  <a:srgbClr val="FF0000"/>
                </a:solidFill>
                <a:latin typeface="Calibri,BoldItalic"/>
              </a:rPr>
              <a:t>the </a:t>
            </a:r>
            <a:r>
              <a:rPr lang="en-US" sz="2800" b="1" i="1" u="none" strike="noStrike" baseline="0" dirty="0" smtClean="0">
                <a:solidFill>
                  <a:srgbClr val="FF0000"/>
                </a:solidFill>
                <a:latin typeface="Calibri,BoldItalic"/>
              </a:rPr>
              <a:t/>
            </a:r>
            <a:br>
              <a:rPr lang="en-US" sz="2800" b="1" i="1" u="none" strike="noStrike" baseline="0" dirty="0" smtClean="0">
                <a:solidFill>
                  <a:srgbClr val="FF0000"/>
                </a:solidFill>
                <a:latin typeface="Calibri,BoldItalic"/>
              </a:rPr>
            </a:br>
            <a:r>
              <a:rPr lang="en-US" sz="2800" b="1" i="1" u="none" strike="noStrike" baseline="0" dirty="0" smtClean="0">
                <a:solidFill>
                  <a:srgbClr val="FF0000"/>
                </a:solidFill>
                <a:latin typeface="Calibri,BoldItalic"/>
              </a:rPr>
              <a:t>         Passover </a:t>
            </a:r>
            <a:r>
              <a:rPr lang="en-US" sz="2800" b="0" i="0" u="none" strike="noStrike" baseline="0" dirty="0" smtClean="0">
                <a:solidFill>
                  <a:srgbClr val="000000"/>
                </a:solidFill>
                <a:latin typeface="Calibri" panose="020F0502020204030204" pitchFamily="34" charset="0"/>
              </a:rPr>
              <a:t>the </a:t>
            </a:r>
            <a:r>
              <a:rPr lang="en-US" sz="2800" b="0" i="0" u="none" strike="noStrike" baseline="0" dirty="0">
                <a:solidFill>
                  <a:srgbClr val="000000"/>
                </a:solidFill>
                <a:latin typeface="Calibri" panose="020F0502020204030204" pitchFamily="34" charset="0"/>
              </a:rPr>
              <a:t>children of Israel went out with an high hand in the sight </a:t>
            </a:r>
            <a:r>
              <a:rPr lang="en-US" sz="2800" b="0" i="0" u="none" strike="noStrike" baseline="0" dirty="0" smtClean="0">
                <a:solidFill>
                  <a:srgbClr val="000000"/>
                </a:solidFill>
                <a:latin typeface="Calibri" panose="020F0502020204030204" pitchFamily="34" charset="0"/>
              </a:rPr>
              <a:t/>
            </a:r>
            <a:br>
              <a:rPr lang="en-US" sz="2800" b="0" i="0" u="none" strike="noStrike" baseline="0" dirty="0" smtClean="0">
                <a:solidFill>
                  <a:srgbClr val="000000"/>
                </a:solidFill>
                <a:latin typeface="Calibri" panose="020F0502020204030204" pitchFamily="34" charset="0"/>
              </a:rPr>
            </a:br>
            <a:r>
              <a:rPr lang="en-US" sz="2800" b="0" i="0" u="none" strike="noStrike" baseline="0" dirty="0" smtClean="0">
                <a:solidFill>
                  <a:srgbClr val="000000"/>
                </a:solidFill>
                <a:latin typeface="Calibri" panose="020F0502020204030204" pitchFamily="34" charset="0"/>
              </a:rPr>
              <a:t>          of </a:t>
            </a:r>
            <a:r>
              <a:rPr lang="en-US" sz="2800" b="0" i="0" u="none" strike="noStrike" baseline="0" dirty="0">
                <a:solidFill>
                  <a:srgbClr val="000000"/>
                </a:solidFill>
                <a:latin typeface="Calibri" panose="020F0502020204030204" pitchFamily="34" charset="0"/>
              </a:rPr>
              <a:t>all the </a:t>
            </a:r>
            <a:r>
              <a:rPr lang="en-US" sz="2800" b="0" i="0" u="none" strike="noStrike" baseline="0" dirty="0" smtClean="0">
                <a:solidFill>
                  <a:srgbClr val="000000"/>
                </a:solidFill>
                <a:latin typeface="Calibri" panose="020F0502020204030204" pitchFamily="34" charset="0"/>
              </a:rPr>
              <a:t>Egyptians</a:t>
            </a:r>
            <a:r>
              <a:rPr lang="en-US" sz="2800" b="0" i="0" u="none" strike="noStrike" baseline="0" dirty="0">
                <a:solidFill>
                  <a:srgbClr val="000000"/>
                </a:solidFill>
                <a:latin typeface="Calibri" panose="020F0502020204030204" pitchFamily="34" charset="0"/>
              </a:rPr>
              <a:t>. </a:t>
            </a:r>
            <a:r>
              <a:rPr lang="en-US" i="1" u="none" strike="noStrike" baseline="0" dirty="0">
                <a:solidFill>
                  <a:srgbClr val="00B150"/>
                </a:solidFill>
                <a:latin typeface="Calibri,Bold"/>
              </a:rPr>
              <a:t>(KJV)</a:t>
            </a:r>
            <a:endParaRPr lang="en-AU" i="1" dirty="0"/>
          </a:p>
        </p:txBody>
      </p:sp>
      <p:sp>
        <p:nvSpPr>
          <p:cNvPr id="4" name="Rectangle: Rounded Corners 3">
            <a:extLst>
              <a:ext uri="{FF2B5EF4-FFF2-40B4-BE49-F238E27FC236}">
                <a16:creationId xmlns:a16="http://schemas.microsoft.com/office/drawing/2014/main" xmlns="" id="{0DD11DBA-5E61-41D7-88DD-A59E68A54BDF}"/>
              </a:ext>
            </a:extLst>
          </p:cNvPr>
          <p:cNvSpPr/>
          <p:nvPr/>
        </p:nvSpPr>
        <p:spPr>
          <a:xfrm>
            <a:off x="522214" y="4607909"/>
            <a:ext cx="11238526" cy="2070882"/>
          </a:xfrm>
          <a:prstGeom prst="roundRect">
            <a:avLst/>
          </a:prstGeom>
          <a:solidFill>
            <a:srgbClr val="C7ABFF"/>
          </a:solidFill>
          <a:ln w="5715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6699"/>
                </a:solidFill>
              </a:rPr>
              <a:t>Might Scripture be telling us that the </a:t>
            </a:r>
            <a:r>
              <a:rPr lang="en-CA" sz="3600" dirty="0">
                <a:solidFill>
                  <a:srgbClr val="006699"/>
                </a:solidFill>
                <a:effectLst>
                  <a:glow rad="88900">
                    <a:srgbClr val="FFFF00"/>
                  </a:glow>
                </a:effectLst>
              </a:rPr>
              <a:t>Abib 14 Passover </a:t>
            </a:r>
            <a:r>
              <a:rPr lang="en-CA" sz="3600" u="sng" dirty="0">
                <a:solidFill>
                  <a:schemeClr val="tx1"/>
                </a:solidFill>
                <a:latin typeface="Arial Black" panose="020B0A04020102020204" pitchFamily="34" charset="0"/>
              </a:rPr>
              <a:t>does NOT overla</a:t>
            </a:r>
            <a:r>
              <a:rPr lang="en-CA" sz="3600" dirty="0">
                <a:solidFill>
                  <a:schemeClr val="tx1"/>
                </a:solidFill>
                <a:latin typeface="Arial Black" panose="020B0A04020102020204" pitchFamily="34" charset="0"/>
              </a:rPr>
              <a:t>p </a:t>
            </a:r>
            <a:r>
              <a:rPr lang="en-CA" sz="3600" dirty="0">
                <a:solidFill>
                  <a:schemeClr val="tx1"/>
                </a:solidFill>
              </a:rPr>
              <a:t>to</a:t>
            </a:r>
            <a:r>
              <a:rPr lang="en-CA" sz="3600" dirty="0">
                <a:solidFill>
                  <a:schemeClr val="tx1"/>
                </a:solidFill>
                <a:latin typeface="Arial Black" panose="020B0A04020102020204" pitchFamily="34" charset="0"/>
              </a:rPr>
              <a:t> </a:t>
            </a:r>
            <a:r>
              <a:rPr lang="en-CA" sz="3600" dirty="0">
                <a:solidFill>
                  <a:srgbClr val="006699"/>
                </a:solidFill>
                <a:effectLst>
                  <a:glow rad="127000">
                    <a:srgbClr val="A4F5FE"/>
                  </a:glow>
                </a:effectLst>
              </a:rPr>
              <a:t>Abib 15 Unleavened Bread?</a:t>
            </a:r>
          </a:p>
          <a:p>
            <a:pPr algn="ctr"/>
            <a:r>
              <a:rPr lang="en-CA" sz="3600" dirty="0">
                <a:solidFill>
                  <a:srgbClr val="FF0000"/>
                </a:solidFill>
                <a:effectLst>
                  <a:glow rad="127000">
                    <a:srgbClr val="A4F5FE"/>
                  </a:glow>
                </a:effectLst>
              </a:rPr>
              <a:t>Will King </a:t>
            </a:r>
            <a:r>
              <a:rPr lang="en-CA" sz="3600" dirty="0">
                <a:solidFill>
                  <a:srgbClr val="990033"/>
                </a:solidFill>
                <a:effectLst>
                  <a:glow rad="127000">
                    <a:srgbClr val="A4F5FE"/>
                  </a:glow>
                </a:effectLst>
              </a:rPr>
              <a:t>Yoshiyahu,</a:t>
            </a:r>
            <a:r>
              <a:rPr lang="en-CA" sz="3600" dirty="0">
                <a:solidFill>
                  <a:srgbClr val="FF0000"/>
                </a:solidFill>
                <a:effectLst>
                  <a:glow rad="127000">
                    <a:srgbClr val="A4F5FE"/>
                  </a:glow>
                </a:effectLst>
              </a:rPr>
              <a:t> </a:t>
            </a:r>
            <a:r>
              <a:rPr lang="en-CA" sz="3600" u="sng" dirty="0">
                <a:solidFill>
                  <a:srgbClr val="FF0000"/>
                </a:solidFill>
                <a:effectLst>
                  <a:glow rad="127000">
                    <a:srgbClr val="A4F5FE"/>
                  </a:glow>
                </a:effectLst>
              </a:rPr>
              <a:t>b</a:t>
            </a:r>
            <a:r>
              <a:rPr lang="en-CA" sz="3600" dirty="0">
                <a:solidFill>
                  <a:srgbClr val="FF0000"/>
                </a:solidFill>
                <a:effectLst>
                  <a:glow rad="127000">
                    <a:srgbClr val="A4F5FE"/>
                  </a:glow>
                </a:effectLst>
              </a:rPr>
              <a:t>y</a:t>
            </a:r>
            <a:r>
              <a:rPr lang="en-CA" sz="3600" u="sng" dirty="0">
                <a:solidFill>
                  <a:srgbClr val="FF0000"/>
                </a:solidFill>
                <a:effectLst>
                  <a:glow rad="127000">
                    <a:srgbClr val="A4F5FE"/>
                  </a:glow>
                </a:effectLst>
              </a:rPr>
              <a:t> his commands</a:t>
            </a:r>
            <a:r>
              <a:rPr lang="en-CA" sz="3600" dirty="0">
                <a:solidFill>
                  <a:srgbClr val="FF0000"/>
                </a:solidFill>
                <a:effectLst>
                  <a:glow rad="127000">
                    <a:srgbClr val="A4F5FE"/>
                  </a:glow>
                </a:effectLst>
              </a:rPr>
              <a:t>, agree?</a:t>
            </a:r>
          </a:p>
        </p:txBody>
      </p:sp>
      <p:sp>
        <p:nvSpPr>
          <p:cNvPr id="9"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24</a:t>
            </a:fld>
            <a:endParaRPr lang="en-AU" dirty="0"/>
          </a:p>
        </p:txBody>
      </p:sp>
    </p:spTree>
    <p:extLst>
      <p:ext uri="{BB962C8B-B14F-4D97-AF65-F5344CB8AC3E}">
        <p14:creationId xmlns:p14="http://schemas.microsoft.com/office/powerpoint/2010/main" val="379736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2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7"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0022733-7F50-44C0-A506-4A44433FDD49}"/>
              </a:ext>
            </a:extLst>
          </p:cNvPr>
          <p:cNvSpPr/>
          <p:nvPr/>
        </p:nvSpPr>
        <p:spPr>
          <a:xfrm>
            <a:off x="243191" y="321013"/>
            <a:ext cx="11692647" cy="5029201"/>
          </a:xfrm>
          <a:prstGeom prst="rect">
            <a:avLst/>
          </a:prstGeom>
          <a:solidFill>
            <a:srgbClr val="C7AB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dirty="0">
                <a:solidFill>
                  <a:srgbClr val="006699"/>
                </a:solidFill>
                <a:latin typeface="Georgia" panose="02040502050405020303" pitchFamily="18" charset="0"/>
              </a:rPr>
              <a:t>Exo 12:12  </a:t>
            </a:r>
            <a:r>
              <a:rPr lang="en-US" sz="3200" dirty="0">
                <a:solidFill>
                  <a:prstClr val="black"/>
                </a:solidFill>
                <a:latin typeface="Georgia" panose="02040502050405020303" pitchFamily="18" charset="0"/>
              </a:rPr>
              <a:t>‘And </a:t>
            </a:r>
            <a:r>
              <a:rPr lang="en-US" sz="3200" b="1" u="sng" dirty="0">
                <a:solidFill>
                  <a:srgbClr val="0000FF"/>
                </a:solidFill>
                <a:effectLst>
                  <a:glow rad="127000">
                    <a:srgbClr val="FFFF00"/>
                  </a:glow>
                </a:effectLst>
                <a:latin typeface="Georgia" panose="02040502050405020303" pitchFamily="18" charset="0"/>
              </a:rPr>
              <a:t>I</a:t>
            </a:r>
            <a:r>
              <a:rPr lang="en-US" sz="3200" dirty="0">
                <a:solidFill>
                  <a:prstClr val="black"/>
                </a:solidFill>
                <a:latin typeface="Georgia" panose="02040502050405020303" pitchFamily="18" charset="0"/>
              </a:rPr>
              <a:t> shall pass through the land of Mitsrayim on 	</a:t>
            </a:r>
            <a:r>
              <a:rPr lang="en-US" sz="3200" b="1" u="sng" dirty="0">
                <a:ln>
                  <a:solidFill>
                    <a:srgbClr val="0000FF"/>
                  </a:solidFill>
                </a:ln>
                <a:solidFill>
                  <a:srgbClr val="FFC000"/>
                </a:solidFill>
                <a:latin typeface="Georgia" panose="02040502050405020303" pitchFamily="18" charset="0"/>
              </a:rPr>
              <a:t>that ni</a:t>
            </a:r>
            <a:r>
              <a:rPr lang="en-US" sz="3200" b="1" dirty="0">
                <a:ln>
                  <a:solidFill>
                    <a:srgbClr val="0000FF"/>
                  </a:solidFill>
                </a:ln>
                <a:solidFill>
                  <a:srgbClr val="FFC000"/>
                </a:solidFill>
                <a:latin typeface="Georgia" panose="02040502050405020303" pitchFamily="18" charset="0"/>
              </a:rPr>
              <a:t>g</a:t>
            </a:r>
            <a:r>
              <a:rPr lang="en-US" sz="3200" b="1" u="sng" dirty="0">
                <a:ln>
                  <a:solidFill>
                    <a:srgbClr val="0000FF"/>
                  </a:solidFill>
                </a:ln>
                <a:solidFill>
                  <a:srgbClr val="FFC000"/>
                </a:solidFill>
                <a:latin typeface="Georgia" panose="02040502050405020303" pitchFamily="18" charset="0"/>
              </a:rPr>
              <a:t>ht</a:t>
            </a:r>
            <a:r>
              <a:rPr lang="en-US" sz="3200" b="1" dirty="0">
                <a:ln>
                  <a:solidFill>
                    <a:srgbClr val="0000FF"/>
                  </a:solidFill>
                </a:ln>
                <a:solidFill>
                  <a:srgbClr val="FFC000"/>
                </a:solidFill>
                <a:latin typeface="Georgia" panose="02040502050405020303" pitchFamily="18" charset="0"/>
              </a:rPr>
              <a:t>, </a:t>
            </a:r>
            <a:r>
              <a:rPr lang="en-US" sz="3200" dirty="0">
                <a:solidFill>
                  <a:prstClr val="black"/>
                </a:solidFill>
                <a:latin typeface="Georgia" panose="02040502050405020303" pitchFamily="18" charset="0"/>
              </a:rPr>
              <a:t>and shall smite all the first-born in the land of 	Mitsrayim, both man and beast. And on all the mighty 	ones of Mitsrayim </a:t>
            </a:r>
            <a:r>
              <a:rPr lang="en-US" sz="3200" b="1" u="sng" dirty="0">
                <a:solidFill>
                  <a:srgbClr val="0000FF"/>
                </a:solidFill>
                <a:effectLst>
                  <a:glow rad="127000">
                    <a:srgbClr val="FFFF00"/>
                  </a:glow>
                </a:effectLst>
                <a:latin typeface="Georgia" panose="02040502050405020303" pitchFamily="18" charset="0"/>
              </a:rPr>
              <a:t>I</a:t>
            </a:r>
            <a:r>
              <a:rPr lang="en-US" sz="3200" dirty="0">
                <a:solidFill>
                  <a:prstClr val="black"/>
                </a:solidFill>
                <a:latin typeface="Georgia" panose="02040502050405020303" pitchFamily="18" charset="0"/>
              </a:rPr>
              <a:t> shall execute judgment. </a:t>
            </a:r>
            <a:r>
              <a:rPr lang="en-US" sz="3200" b="1" dirty="0">
                <a:solidFill>
                  <a:srgbClr val="0000FF"/>
                </a:solidFill>
                <a:effectLst>
                  <a:glow rad="127000">
                    <a:srgbClr val="FFFF00"/>
                  </a:glow>
                </a:effectLst>
                <a:latin typeface="Georgia" panose="02040502050405020303" pitchFamily="18" charset="0"/>
              </a:rPr>
              <a:t>I</a:t>
            </a:r>
            <a:r>
              <a:rPr lang="en-US" sz="3200" dirty="0">
                <a:solidFill>
                  <a:srgbClr val="0000FF"/>
                </a:solidFill>
                <a:latin typeface="Georgia" panose="02040502050405020303" pitchFamily="18" charset="0"/>
              </a:rPr>
              <a:t> </a:t>
            </a:r>
            <a:r>
              <a:rPr lang="en-US" sz="3200" dirty="0">
                <a:solidFill>
                  <a:prstClr val="black"/>
                </a:solidFill>
                <a:latin typeface="Georgia" panose="02040502050405020303" pitchFamily="18" charset="0"/>
              </a:rPr>
              <a:t>am </a:t>
            </a:r>
            <a:r>
              <a:rPr lang="he-IL" sz="3200" dirty="0">
                <a:solidFill>
                  <a:srgbClr val="0000FF"/>
                </a:solidFill>
                <a:effectLst>
                  <a:glow rad="127000">
                    <a:srgbClr val="FFFF00"/>
                  </a:glow>
                </a:effectLst>
                <a:latin typeface="Arial" panose="020B0604020202020204" pitchFamily="34" charset="0"/>
              </a:rPr>
              <a:t>יהוה</a:t>
            </a:r>
            <a:r>
              <a:rPr lang="en-US" sz="3200" dirty="0">
                <a:solidFill>
                  <a:srgbClr val="0000FF"/>
                </a:solidFill>
                <a:effectLst>
                  <a:glow rad="127000">
                    <a:srgbClr val="FFFF00"/>
                  </a:glow>
                </a:effectLst>
                <a:latin typeface="Georgia" panose="02040502050405020303" pitchFamily="18" charset="0"/>
              </a:rPr>
              <a:t>.</a:t>
            </a:r>
          </a:p>
          <a:p>
            <a:r>
              <a:rPr lang="en-US" sz="3200" dirty="0">
                <a:solidFill>
                  <a:prstClr val="black"/>
                </a:solidFill>
                <a:latin typeface="Georgia" panose="02040502050405020303" pitchFamily="18" charset="0"/>
              </a:rPr>
              <a:t> </a:t>
            </a:r>
          </a:p>
          <a:p>
            <a:r>
              <a:rPr lang="en-US" sz="3200" dirty="0">
                <a:solidFill>
                  <a:srgbClr val="006699"/>
                </a:solidFill>
                <a:latin typeface="Georgia" panose="02040502050405020303" pitchFamily="18" charset="0"/>
              </a:rPr>
              <a:t>   Ex0 12:13  </a:t>
            </a:r>
            <a:r>
              <a:rPr lang="en-US" sz="3200" dirty="0">
                <a:solidFill>
                  <a:prstClr val="black"/>
                </a:solidFill>
                <a:latin typeface="Georgia" panose="02040502050405020303" pitchFamily="18" charset="0"/>
              </a:rPr>
              <a:t>‘And the blood shall be a sign for you on the houses 	where you are. And when </a:t>
            </a:r>
            <a:r>
              <a:rPr lang="en-US" sz="3200" b="1" u="sng" dirty="0">
                <a:solidFill>
                  <a:srgbClr val="0000FF"/>
                </a:solidFill>
                <a:effectLst>
                  <a:glow rad="127000">
                    <a:srgbClr val="FFFF00"/>
                  </a:glow>
                </a:effectLst>
                <a:latin typeface="Georgia" panose="02040502050405020303" pitchFamily="18" charset="0"/>
              </a:rPr>
              <a:t>I</a:t>
            </a:r>
            <a:r>
              <a:rPr lang="en-US" sz="3200" dirty="0">
                <a:solidFill>
                  <a:srgbClr val="0000FF"/>
                </a:solidFill>
                <a:effectLst>
                  <a:glow rad="127000">
                    <a:srgbClr val="FFFF00"/>
                  </a:glow>
                </a:effectLst>
                <a:latin typeface="Georgia" panose="02040502050405020303" pitchFamily="18" charset="0"/>
              </a:rPr>
              <a:t> </a:t>
            </a:r>
            <a:r>
              <a:rPr lang="en-US" sz="3200" dirty="0">
                <a:solidFill>
                  <a:prstClr val="black"/>
                </a:solidFill>
                <a:latin typeface="Georgia" panose="02040502050405020303" pitchFamily="18" charset="0"/>
              </a:rPr>
              <a:t>see </a:t>
            </a:r>
            <a:r>
              <a:rPr lang="en-US" sz="3200" b="1" u="sng" dirty="0">
                <a:ln>
                  <a:solidFill>
                    <a:srgbClr val="006699"/>
                  </a:solidFill>
                </a:ln>
                <a:solidFill>
                  <a:srgbClr val="FF0000"/>
                </a:solidFill>
                <a:latin typeface="Georgia" panose="02040502050405020303" pitchFamily="18" charset="0"/>
              </a:rPr>
              <a:t>the blood</a:t>
            </a:r>
            <a:r>
              <a:rPr lang="en-US" sz="3200" dirty="0">
                <a:ln>
                  <a:solidFill>
                    <a:srgbClr val="006699"/>
                  </a:solidFill>
                </a:ln>
                <a:solidFill>
                  <a:srgbClr val="FF0000"/>
                </a:solidFill>
                <a:latin typeface="Georgia" panose="02040502050405020303" pitchFamily="18" charset="0"/>
              </a:rPr>
              <a:t>,</a:t>
            </a:r>
            <a:r>
              <a:rPr lang="en-US" sz="3200" dirty="0">
                <a:ln>
                  <a:solidFill>
                    <a:srgbClr val="006699"/>
                  </a:solidFill>
                </a:ln>
                <a:solidFill>
                  <a:prstClr val="black"/>
                </a:solidFill>
                <a:latin typeface="Georgia" panose="02040502050405020303" pitchFamily="18" charset="0"/>
              </a:rPr>
              <a:t> </a:t>
            </a:r>
            <a:r>
              <a:rPr lang="en-US" sz="3200" b="1" u="sng" dirty="0">
                <a:solidFill>
                  <a:srgbClr val="0000FF"/>
                </a:solidFill>
                <a:effectLst>
                  <a:glow rad="127000">
                    <a:srgbClr val="FFFF00"/>
                  </a:glow>
                </a:effectLst>
                <a:latin typeface="Georgia" panose="02040502050405020303" pitchFamily="18" charset="0"/>
              </a:rPr>
              <a:t>I</a:t>
            </a:r>
            <a:r>
              <a:rPr lang="en-US" sz="3200" dirty="0">
                <a:solidFill>
                  <a:prstClr val="black"/>
                </a:solidFill>
                <a:latin typeface="Georgia" panose="02040502050405020303" pitchFamily="18" charset="0"/>
              </a:rPr>
              <a:t> shall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r>
              <a:rPr lang="en-US" sz="3200" u="sng" dirty="0">
                <a:solidFill>
                  <a:prstClr val="black"/>
                </a:solidFill>
                <a:effectLst>
                  <a:glow rad="127000">
                    <a:srgbClr val="00FF99"/>
                  </a:glow>
                </a:effectLst>
                <a:latin typeface="Elephant" panose="02020904090505020303" pitchFamily="18" charset="0"/>
              </a:rPr>
              <a:t>PASS - OVER</a:t>
            </a:r>
            <a:r>
              <a:rPr lang="en-US" sz="3200" dirty="0">
                <a:solidFill>
                  <a:prstClr val="black"/>
                </a:solidFill>
                <a:effectLst>
                  <a:glow rad="127000">
                    <a:srgbClr val="00FF99"/>
                  </a:glow>
                </a:effectLst>
                <a:latin typeface="Elephant" panose="02020904090505020303" pitchFamily="18" charset="0"/>
              </a:rPr>
              <a:t> </a:t>
            </a:r>
            <a:r>
              <a:rPr lang="en-US" sz="3200" dirty="0">
                <a:solidFill>
                  <a:prstClr val="black"/>
                </a:solidFill>
                <a:latin typeface="Georgia" panose="02040502050405020303" pitchFamily="18" charset="0"/>
              </a:rPr>
              <a:t>you, and let the plague not come on you to 	destroy you when </a:t>
            </a:r>
            <a:r>
              <a:rPr lang="en-US" sz="3200" b="1" u="sng" dirty="0">
                <a:solidFill>
                  <a:srgbClr val="0000FF"/>
                </a:solidFill>
                <a:effectLst>
                  <a:glow rad="127000">
                    <a:srgbClr val="FFFF00"/>
                  </a:glow>
                </a:effectLst>
                <a:latin typeface="Georgia" panose="02040502050405020303" pitchFamily="18" charset="0"/>
              </a:rPr>
              <a:t>I</a:t>
            </a:r>
            <a:r>
              <a:rPr lang="en-US" sz="3200" dirty="0">
                <a:solidFill>
                  <a:prstClr val="black"/>
                </a:solidFill>
                <a:latin typeface="Georgia" panose="02040502050405020303" pitchFamily="18" charset="0"/>
              </a:rPr>
              <a:t> smite the land of Mitsrayim</a:t>
            </a:r>
            <a:r>
              <a:rPr lang="en-US" sz="3200" dirty="0" smtClean="0">
                <a:solidFill>
                  <a:prstClr val="black"/>
                </a:solidFill>
                <a:latin typeface="Georgia" panose="02040502050405020303" pitchFamily="18" charset="0"/>
              </a:rPr>
              <a:t>.’ </a:t>
            </a:r>
            <a:endParaRPr lang="en-US" sz="3200" dirty="0">
              <a:solidFill>
                <a:prstClr val="black"/>
              </a:solidFill>
              <a:latin typeface="Georgia" panose="02040502050405020303" pitchFamily="18" charset="0"/>
            </a:endParaRPr>
          </a:p>
        </p:txBody>
      </p:sp>
      <p:cxnSp>
        <p:nvCxnSpPr>
          <p:cNvPr id="6" name="Straight Connector 5">
            <a:extLst>
              <a:ext uri="{FF2B5EF4-FFF2-40B4-BE49-F238E27FC236}">
                <a16:creationId xmlns:a16="http://schemas.microsoft.com/office/drawing/2014/main" xmlns="" id="{D8FE38EF-C04B-4E4F-9E08-722621C4534D}"/>
              </a:ext>
            </a:extLst>
          </p:cNvPr>
          <p:cNvCxnSpPr/>
          <p:nvPr/>
        </p:nvCxnSpPr>
        <p:spPr>
          <a:xfrm>
            <a:off x="9173183" y="2619396"/>
            <a:ext cx="1692613" cy="0"/>
          </a:xfrm>
          <a:prstGeom prst="line">
            <a:avLst/>
          </a:prstGeom>
          <a:ln w="76200">
            <a:solidFill>
              <a:srgbClr val="FF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0" name="Arrow: Curved Right 9">
            <a:extLst>
              <a:ext uri="{FF2B5EF4-FFF2-40B4-BE49-F238E27FC236}">
                <a16:creationId xmlns:a16="http://schemas.microsoft.com/office/drawing/2014/main" xmlns="" id="{2811497C-EE15-4421-BB12-C56398F62927}"/>
              </a:ext>
            </a:extLst>
          </p:cNvPr>
          <p:cNvSpPr/>
          <p:nvPr/>
        </p:nvSpPr>
        <p:spPr>
          <a:xfrm flipV="1">
            <a:off x="256162" y="1064450"/>
            <a:ext cx="901429" cy="3346289"/>
          </a:xfrm>
          <a:prstGeom prst="curvedRightArrow">
            <a:avLst>
              <a:gd name="adj1" fmla="val 25000"/>
              <a:gd name="adj2" fmla="val 81545"/>
              <a:gd name="adj3" fmla="val 32554"/>
            </a:avLst>
          </a:prstGeom>
          <a:gradFill>
            <a:gsLst>
              <a:gs pos="37000">
                <a:srgbClr val="FFFF00"/>
              </a:gs>
              <a:gs pos="12000">
                <a:srgbClr val="A4F5FE"/>
              </a:gs>
              <a:gs pos="72000">
                <a:srgbClr val="FF66FF"/>
              </a:gs>
            </a:gsLst>
            <a:lin ang="2700000" scaled="1"/>
          </a:gradFill>
          <a:ln>
            <a:solidFill>
              <a:srgbClr val="0000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Rectangle: Rounded Corners 1">
            <a:extLst>
              <a:ext uri="{FF2B5EF4-FFF2-40B4-BE49-F238E27FC236}">
                <a16:creationId xmlns:a16="http://schemas.microsoft.com/office/drawing/2014/main" xmlns="" id="{3E207DAD-C3E0-44D3-8090-B25BAC6C58AE}"/>
              </a:ext>
            </a:extLst>
          </p:cNvPr>
          <p:cNvSpPr/>
          <p:nvPr/>
        </p:nvSpPr>
        <p:spPr>
          <a:xfrm>
            <a:off x="1699484" y="5643417"/>
            <a:ext cx="9818254" cy="1025237"/>
          </a:xfrm>
          <a:prstGeom prst="roundRect">
            <a:avLst>
              <a:gd name="adj" fmla="val 50000"/>
            </a:avLst>
          </a:prstGeom>
          <a:solidFill>
            <a:schemeClr val="accent2"/>
          </a:solidFill>
          <a:ln w="76200">
            <a:solidFill>
              <a:srgbClr val="0066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rgbClr val="990033"/>
                </a:solidFill>
              </a:rPr>
              <a:t>6</a:t>
            </a:r>
            <a:r>
              <a:rPr lang="en-CA" sz="3200" dirty="0">
                <a:solidFill>
                  <a:srgbClr val="990033"/>
                </a:solidFill>
              </a:rPr>
              <a:t> Times </a:t>
            </a:r>
            <a:r>
              <a:rPr lang="en-CA" sz="3200" b="1" dirty="0">
                <a:solidFill>
                  <a:srgbClr val="0000FF"/>
                </a:solidFill>
              </a:rPr>
              <a:t>Yahuah</a:t>
            </a:r>
            <a:r>
              <a:rPr lang="en-CA" sz="3200" dirty="0">
                <a:solidFill>
                  <a:srgbClr val="990033"/>
                </a:solidFill>
              </a:rPr>
              <a:t> tells us it was Elohim Himself who did this work. </a:t>
            </a:r>
            <a:r>
              <a:rPr lang="en-CA" sz="3200" b="1" dirty="0">
                <a:solidFill>
                  <a:schemeClr val="tx1"/>
                </a:solidFill>
              </a:rPr>
              <a:t>It was </a:t>
            </a:r>
            <a:r>
              <a:rPr lang="en-CA" sz="3200" b="1" u="sng" dirty="0">
                <a:solidFill>
                  <a:schemeClr val="tx1"/>
                </a:solidFill>
              </a:rPr>
              <a:t>NOT</a:t>
            </a:r>
            <a:r>
              <a:rPr lang="en-CA" sz="3200" b="1" dirty="0">
                <a:solidFill>
                  <a:schemeClr val="tx1"/>
                </a:solidFill>
              </a:rPr>
              <a:t> a created “ANGEL”!</a:t>
            </a:r>
          </a:p>
        </p:txBody>
      </p:sp>
      <p:sp>
        <p:nvSpPr>
          <p:cNvPr id="9" name="Oval 8">
            <a:extLst>
              <a:ext uri="{FF2B5EF4-FFF2-40B4-BE49-F238E27FC236}">
                <a16:creationId xmlns:a16="http://schemas.microsoft.com/office/drawing/2014/main" xmlns="" id="{AFCCC3F1-6C24-4D1F-904A-AF963F8DB3F8}"/>
              </a:ext>
            </a:extLst>
          </p:cNvPr>
          <p:cNvSpPr/>
          <p:nvPr/>
        </p:nvSpPr>
        <p:spPr>
          <a:xfrm>
            <a:off x="392546" y="5622587"/>
            <a:ext cx="914400" cy="914400"/>
          </a:xfrm>
          <a:prstGeom prst="ellipse">
            <a:avLst/>
          </a:prstGeom>
          <a:solidFill>
            <a:srgbClr val="FFFF00"/>
          </a:solidFill>
          <a:ln w="76200">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i="1" dirty="0">
                <a:ln>
                  <a:solidFill>
                    <a:srgbClr val="0000FF"/>
                  </a:solidFill>
                </a:ln>
                <a:solidFill>
                  <a:srgbClr val="FF0000"/>
                </a:solidFill>
                <a:effectLst>
                  <a:glow rad="127000">
                    <a:srgbClr val="FFC000"/>
                  </a:glow>
                </a:effectLst>
                <a:latin typeface="Comic Sans MS" panose="030F0702030302020204" pitchFamily="66" charset="0"/>
              </a:rPr>
              <a:t>6</a:t>
            </a:r>
          </a:p>
        </p:txBody>
      </p:sp>
      <p:sp>
        <p:nvSpPr>
          <p:cNvPr id="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25</a:t>
            </a:fld>
            <a:endParaRPr lang="en-AU" dirty="0"/>
          </a:p>
        </p:txBody>
      </p:sp>
    </p:spTree>
    <p:extLst>
      <p:ext uri="{BB962C8B-B14F-4D97-AF65-F5344CB8AC3E}">
        <p14:creationId xmlns:p14="http://schemas.microsoft.com/office/powerpoint/2010/main" val="72906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par>
                          <p:cTn id="8" fill="hold">
                            <p:stCondLst>
                              <p:cond delay="2000"/>
                            </p:stCondLst>
                            <p:childTnLst>
                              <p:par>
                                <p:cTn id="9" presetID="22" presetClass="entr" presetSubtype="4" fill="hold" grpId="0" nodeType="afterEffect">
                                  <p:stCondLst>
                                    <p:cond delay="2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3000"/>
                                        <p:tgtEl>
                                          <p:spTgt spid="10"/>
                                        </p:tgtEl>
                                      </p:cBhvr>
                                    </p:animEffect>
                                  </p:childTnLst>
                                </p:cTn>
                              </p:par>
                            </p:childTnLst>
                          </p:cTn>
                        </p:par>
                        <p:par>
                          <p:cTn id="12" fill="hold">
                            <p:stCondLst>
                              <p:cond delay="7500"/>
                            </p:stCondLst>
                            <p:childTnLst>
                              <p:par>
                                <p:cTn id="13" presetID="35" presetClass="emph" presetSubtype="0" repeatCount="4000" fill="hold" grpId="1" nodeType="afterEffect">
                                  <p:stCondLst>
                                    <p:cond delay="0"/>
                                  </p:stCondLst>
                                  <p:childTnLst>
                                    <p:anim calcmode="discrete" valueType="str">
                                      <p:cBhvr>
                                        <p:cTn id="14"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1000"/>
                            </p:stCondLst>
                            <p:childTnLst>
                              <p:par>
                                <p:cTn id="23" presetID="31"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rgbClr val="FF66FF"/>
            </a:gs>
          </a:gsLst>
          <a:lin ang="27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24E0DA0-BF15-4082-8EA4-D8A8E09CB006}"/>
              </a:ext>
            </a:extLst>
          </p:cNvPr>
          <p:cNvSpPr/>
          <p:nvPr/>
        </p:nvSpPr>
        <p:spPr>
          <a:xfrm>
            <a:off x="288109" y="20080"/>
            <a:ext cx="11922361" cy="1625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400" dirty="0">
                <a:solidFill>
                  <a:schemeClr val="tx1"/>
                </a:solidFill>
                <a:latin typeface="Arial Black" panose="020B0A04020102020204" pitchFamily="34" charset="0"/>
              </a:rPr>
              <a:t>Did Yahuah orchestrate a </a:t>
            </a:r>
            <a:r>
              <a:rPr lang="en-CA" sz="4400" dirty="0">
                <a:solidFill>
                  <a:srgbClr val="FF0000"/>
                </a:solidFill>
                <a:effectLst>
                  <a:glow rad="469900">
                    <a:srgbClr val="00FF99"/>
                  </a:glow>
                </a:effectLst>
                <a:latin typeface="Arial Black" panose="020B0A04020102020204" pitchFamily="34" charset="0"/>
              </a:rPr>
              <a:t>combined</a:t>
            </a:r>
            <a:r>
              <a:rPr lang="en-CA" sz="4400" dirty="0">
                <a:solidFill>
                  <a:schemeClr val="tx1"/>
                </a:solidFill>
                <a:latin typeface="Arial Black" panose="020B0A04020102020204" pitchFamily="34" charset="0"/>
              </a:rPr>
              <a:t> </a:t>
            </a:r>
            <a:r>
              <a:rPr lang="en-CA" sz="4400" dirty="0">
                <a:ln w="38100">
                  <a:solidFill>
                    <a:srgbClr val="FF0000"/>
                  </a:solidFill>
                </a:ln>
                <a:solidFill>
                  <a:srgbClr val="00FF99"/>
                </a:solidFill>
                <a:latin typeface="Arial Black" panose="020B0A04020102020204" pitchFamily="34" charset="0"/>
              </a:rPr>
              <a:t>Passover/</a:t>
            </a:r>
            <a:r>
              <a:rPr lang="en-CA" sz="4400" dirty="0">
                <a:solidFill>
                  <a:schemeClr val="tx1"/>
                </a:solidFill>
                <a:latin typeface="Arial Black" panose="020B0A04020102020204" pitchFamily="34" charset="0"/>
              </a:rPr>
              <a:t> 			        Festival night?</a:t>
            </a:r>
          </a:p>
        </p:txBody>
      </p:sp>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2934626828"/>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A4F5FE"/>
                    </a:solidFill>
                  </a:tcPr>
                </a:tc>
                <a:tc>
                  <a:txBody>
                    <a:bodyPr/>
                    <a:lstStyle/>
                    <a:p>
                      <a:pPr algn="ctr"/>
                      <a:r>
                        <a:rPr lang="en-CA" sz="4000" dirty="0">
                          <a:solidFill>
                            <a:srgbClr val="C00000"/>
                          </a:solidFill>
                        </a:rPr>
                        <a:t>Abib  15  Night Season </a:t>
                      </a:r>
                      <a:br>
                        <a:rPr lang="en-CA" sz="4000" dirty="0">
                          <a:solidFill>
                            <a:srgbClr val="C00000"/>
                          </a:solidFill>
                        </a:rPr>
                      </a:br>
                      <a:r>
                        <a:rPr lang="en-CA" sz="4000" dirty="0">
                          <a:solidFill>
                            <a:srgbClr val="C00000"/>
                          </a:solidFill>
                        </a:rPr>
                        <a:t>of Unleavened Bread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212076" y="3715965"/>
            <a:ext cx="1862847" cy="505839"/>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62363" y="2023353"/>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301597"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1" name="Arrow: Curved Down 10">
            <a:extLst>
              <a:ext uri="{FF2B5EF4-FFF2-40B4-BE49-F238E27FC236}">
                <a16:creationId xmlns:a16="http://schemas.microsoft.com/office/drawing/2014/main" xmlns="" id="{987C21F4-A299-4D10-B6B2-92C17D0B0E01}"/>
              </a:ext>
            </a:extLst>
          </p:cNvPr>
          <p:cNvSpPr/>
          <p:nvPr/>
        </p:nvSpPr>
        <p:spPr>
          <a:xfrm>
            <a:off x="6185795" y="2023353"/>
            <a:ext cx="6044305" cy="2795633"/>
          </a:xfrm>
          <a:prstGeom prst="curvedDownArrow">
            <a:avLst>
              <a:gd name="adj1" fmla="val 25000"/>
              <a:gd name="adj2" fmla="val 52104"/>
              <a:gd name="adj3" fmla="val 25000"/>
            </a:avLst>
          </a:prstGeom>
          <a:solidFill>
            <a:schemeClr val="tx1"/>
          </a:solidFill>
          <a:ln w="38100">
            <a:solidFill>
              <a:srgbClr val="FF0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ectangle: Rounded Corners 13">
            <a:extLst>
              <a:ext uri="{FF2B5EF4-FFF2-40B4-BE49-F238E27FC236}">
                <a16:creationId xmlns:a16="http://schemas.microsoft.com/office/drawing/2014/main" xmlns="" id="{85327E34-5AE5-4678-A3C9-FA88A46765B9}"/>
              </a:ext>
            </a:extLst>
          </p:cNvPr>
          <p:cNvSpPr/>
          <p:nvPr/>
        </p:nvSpPr>
        <p:spPr>
          <a:xfrm>
            <a:off x="3282302" y="739720"/>
            <a:ext cx="4353911" cy="8745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chemeClr val="tx1"/>
                </a:solidFill>
                <a:effectLst>
                  <a:glow rad="127000">
                    <a:srgbClr val="00FF99"/>
                  </a:glow>
                </a:effectLst>
              </a:rPr>
              <a:t>Unleavened Bread</a:t>
            </a:r>
            <a:endParaRPr lang="en-CA" sz="3600" b="1" dirty="0">
              <a:solidFill>
                <a:schemeClr val="tx1"/>
              </a:solidFill>
              <a:effectLst>
                <a:glow rad="127000">
                  <a:srgbClr val="00FF99"/>
                </a:glow>
              </a:effectLst>
            </a:endParaRPr>
          </a:p>
        </p:txBody>
      </p:sp>
      <p:sp>
        <p:nvSpPr>
          <p:cNvPr id="15" name="Rectangle: Rounded Corners 14">
            <a:extLst>
              <a:ext uri="{FF2B5EF4-FFF2-40B4-BE49-F238E27FC236}">
                <a16:creationId xmlns:a16="http://schemas.microsoft.com/office/drawing/2014/main" xmlns="" id="{CA5579E2-1F9D-425B-80AD-81CB878CED36}"/>
              </a:ext>
            </a:extLst>
          </p:cNvPr>
          <p:cNvSpPr/>
          <p:nvPr/>
        </p:nvSpPr>
        <p:spPr>
          <a:xfrm>
            <a:off x="195750" y="6150602"/>
            <a:ext cx="11903890" cy="64903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ln>
                  <a:solidFill>
                    <a:srgbClr val="FF3399"/>
                  </a:solidFill>
                </a:ln>
                <a:solidFill>
                  <a:schemeClr val="accent2">
                    <a:lumMod val="75000"/>
                  </a:schemeClr>
                </a:solidFill>
              </a:rPr>
              <a:t>Did </a:t>
            </a:r>
            <a:r>
              <a:rPr lang="en-CA" sz="3600" dirty="0">
                <a:ln>
                  <a:solidFill>
                    <a:srgbClr val="FF3399"/>
                  </a:solidFill>
                </a:ln>
                <a:solidFill>
                  <a:srgbClr val="0000FF"/>
                </a:solidFill>
              </a:rPr>
              <a:t>Yahuah</a:t>
            </a:r>
            <a:r>
              <a:rPr lang="en-CA" sz="3600" dirty="0">
                <a:ln>
                  <a:solidFill>
                    <a:srgbClr val="FF3399"/>
                  </a:solidFill>
                </a:ln>
                <a:solidFill>
                  <a:schemeClr val="accent2">
                    <a:lumMod val="75000"/>
                  </a:schemeClr>
                </a:solidFill>
              </a:rPr>
              <a:t> concede to man’s </a:t>
            </a:r>
            <a:r>
              <a:rPr lang="en-CA" sz="3600" u="sng" dirty="0">
                <a:ln>
                  <a:solidFill>
                    <a:srgbClr val="FF3399"/>
                  </a:solidFill>
                </a:ln>
                <a:solidFill>
                  <a:schemeClr val="accent2">
                    <a:lumMod val="75000"/>
                  </a:schemeClr>
                </a:solidFill>
              </a:rPr>
              <a:t>sunset to sunset</a:t>
            </a:r>
            <a:r>
              <a:rPr lang="en-CA" sz="3600" dirty="0">
                <a:ln>
                  <a:solidFill>
                    <a:srgbClr val="FF3399"/>
                  </a:solidFill>
                </a:ln>
                <a:solidFill>
                  <a:schemeClr val="accent2">
                    <a:lumMod val="75000"/>
                  </a:schemeClr>
                </a:solidFill>
              </a:rPr>
              <a:t> </a:t>
            </a:r>
            <a:r>
              <a:rPr lang="en-CA" sz="3600" dirty="0">
                <a:ln>
                  <a:solidFill>
                    <a:srgbClr val="C00000"/>
                  </a:solidFill>
                </a:ln>
                <a:solidFill>
                  <a:schemeClr val="tx1"/>
                </a:solidFill>
              </a:rPr>
              <a:t>dogma?</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4847186"/>
            <a:ext cx="749025"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a:extLst>
              <a:ext uri="{FF2B5EF4-FFF2-40B4-BE49-F238E27FC236}">
                <a16:creationId xmlns:a16="http://schemas.microsoft.com/office/drawing/2014/main" xmlns="" id="{BA077E83-B6D3-4F4C-93CA-6BAD640FF100}"/>
              </a:ext>
            </a:extLst>
          </p:cNvPr>
          <p:cNvCxnSpPr>
            <a:cxnSpLocks/>
          </p:cNvCxnSpPr>
          <p:nvPr/>
        </p:nvCxnSpPr>
        <p:spPr>
          <a:xfrm flipV="1">
            <a:off x="362239" y="2031185"/>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7B2D8D2D-7226-4A05-94E8-9BF2A6E279FA}"/>
              </a:ext>
            </a:extLst>
          </p:cNvPr>
          <p:cNvSpPr/>
          <p:nvPr/>
        </p:nvSpPr>
        <p:spPr>
          <a:xfrm>
            <a:off x="104363" y="1664607"/>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4" name="Rectangle 3">
            <a:extLst>
              <a:ext uri="{FF2B5EF4-FFF2-40B4-BE49-F238E27FC236}">
                <a16:creationId xmlns:a16="http://schemas.microsoft.com/office/drawing/2014/main" xmlns="" id="{C29E618B-05FA-4C50-BC2C-3FE760EF89B7}"/>
              </a:ext>
            </a:extLst>
          </p:cNvPr>
          <p:cNvSpPr/>
          <p:nvPr/>
        </p:nvSpPr>
        <p:spPr>
          <a:xfrm rot="20859712">
            <a:off x="2248653" y="2108613"/>
            <a:ext cx="5785542" cy="1293898"/>
          </a:xfrm>
          <a:prstGeom prst="rect">
            <a:avLst/>
          </a:prstGeom>
          <a:ln w="3810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dirty="0">
                <a:solidFill>
                  <a:prstClr val="black"/>
                </a:solidFill>
              </a:rPr>
              <a:t>A</a:t>
            </a:r>
            <a:r>
              <a:rPr lang="en-CA" sz="4400" dirty="0">
                <a:solidFill>
                  <a:prstClr val="black"/>
                </a:solidFill>
                <a:latin typeface="Arial Black" panose="020B0A04020102020204" pitchFamily="34" charset="0"/>
              </a:rPr>
              <a:t> </a:t>
            </a:r>
            <a:r>
              <a:rPr lang="en-CA" sz="4400" u="sng" dirty="0">
                <a:ln>
                  <a:solidFill>
                    <a:srgbClr val="990033"/>
                  </a:solidFill>
                </a:ln>
                <a:solidFill>
                  <a:srgbClr val="FF9900"/>
                </a:solidFill>
                <a:latin typeface="Arial Black" panose="020B0A04020102020204" pitchFamily="34" charset="0"/>
              </a:rPr>
              <a:t>rare anomal</a:t>
            </a:r>
            <a:r>
              <a:rPr lang="en-CA" sz="4400" dirty="0">
                <a:ln>
                  <a:solidFill>
                    <a:srgbClr val="990033"/>
                  </a:solidFill>
                </a:ln>
                <a:solidFill>
                  <a:srgbClr val="FF9900"/>
                </a:solidFill>
                <a:latin typeface="Arial Black" panose="020B0A04020102020204" pitchFamily="34" charset="0"/>
              </a:rPr>
              <a:t>y </a:t>
            </a:r>
            <a:br>
              <a:rPr lang="en-CA" sz="4400" dirty="0">
                <a:ln>
                  <a:solidFill>
                    <a:srgbClr val="990033"/>
                  </a:solidFill>
                </a:ln>
                <a:solidFill>
                  <a:srgbClr val="FF9900"/>
                </a:solidFill>
                <a:latin typeface="Arial Black" panose="020B0A04020102020204" pitchFamily="34" charset="0"/>
              </a:rPr>
            </a:br>
            <a:r>
              <a:rPr lang="en-CA" sz="4400" dirty="0">
                <a:solidFill>
                  <a:prstClr val="black"/>
                </a:solidFill>
              </a:rPr>
              <a:t>for </a:t>
            </a:r>
            <a:r>
              <a:rPr lang="en-CA" sz="4400" b="1" dirty="0">
                <a:solidFill>
                  <a:srgbClr val="0000FF"/>
                </a:solidFill>
              </a:rPr>
              <a:t>His</a:t>
            </a:r>
            <a:r>
              <a:rPr lang="en-CA" sz="4400" dirty="0">
                <a:solidFill>
                  <a:prstClr val="black"/>
                </a:solidFill>
              </a:rPr>
              <a:t> Hebrew nation?</a:t>
            </a:r>
            <a:endParaRPr lang="en-CA" dirty="0"/>
          </a:p>
        </p:txBody>
      </p:sp>
      <p:sp>
        <p:nvSpPr>
          <p:cNvPr id="1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26</a:t>
            </a:fld>
            <a:endParaRPr lang="en-AU" dirty="0"/>
          </a:p>
        </p:txBody>
      </p:sp>
    </p:spTree>
    <p:extLst>
      <p:ext uri="{BB962C8B-B14F-4D97-AF65-F5344CB8AC3E}">
        <p14:creationId xmlns:p14="http://schemas.microsoft.com/office/powerpoint/2010/main" val="327698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49" presetClass="path" presetSubtype="0" accel="50000" decel="50000" fill="hold" nodeType="afterEffect">
                                  <p:stCondLst>
                                    <p:cond delay="3500"/>
                                  </p:stCondLst>
                                  <p:childTnLst>
                                    <p:animMotion origin="layout" path="M 1.66667E-6 7.40741E-7 L 0.28476 0.49005 " pathEditMode="relative" rAng="0" ptsTypes="AA">
                                      <p:cBhvr>
                                        <p:cTn id="13" dur="2000" fill="hold"/>
                                        <p:tgtEl>
                                          <p:spTgt spid="14">
                                            <p:txEl>
                                              <p:pRg st="0" end="0"/>
                                            </p:txEl>
                                          </p:spTgt>
                                        </p:tgtEl>
                                        <p:attrNameLst>
                                          <p:attrName>ppt_x</p:attrName>
                                          <p:attrName>ppt_y</p:attrName>
                                        </p:attrNameLst>
                                      </p:cBhvr>
                                      <p:rCtr x="14232" y="24491"/>
                                    </p:animMotion>
                                  </p:childTnLst>
                                </p:cTn>
                              </p:par>
                            </p:childTnLst>
                          </p:cTn>
                        </p:par>
                        <p:par>
                          <p:cTn id="14" fill="hold">
                            <p:stCondLst>
                              <p:cond delay="6500"/>
                            </p:stCondLst>
                            <p:childTnLst>
                              <p:par>
                                <p:cTn id="15" presetID="22" presetClass="entr" presetSubtype="8" fill="hold" grpId="0"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250"/>
                                        <p:tgtEl>
                                          <p:spTgt spid="4"/>
                                        </p:tgtEl>
                                      </p:cBhvr>
                                    </p:animEffect>
                                  </p:childTnLst>
                                </p:cTn>
                              </p:par>
                            </p:childTnLst>
                          </p:cTn>
                        </p:par>
                        <p:par>
                          <p:cTn id="18" fill="hold">
                            <p:stCondLst>
                              <p:cond delay="825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250"/>
                                        <p:tgtEl>
                                          <p:spTgt spid="15"/>
                                        </p:tgtEl>
                                      </p:cBhvr>
                                    </p:animEffect>
                                  </p:childTnLst>
                                </p:cTn>
                              </p:par>
                            </p:childTnLst>
                          </p:cTn>
                        </p:par>
                        <p:par>
                          <p:cTn id="27" fill="hold">
                            <p:stCondLst>
                              <p:cond delay="1250"/>
                            </p:stCondLst>
                            <p:childTnLst>
                              <p:par>
                                <p:cTn id="28" presetID="22" presetClass="exit" presetSubtype="2" fill="hold" grpId="1" nodeType="afterEffect">
                                  <p:stCondLst>
                                    <p:cond delay="0"/>
                                  </p:stCondLst>
                                  <p:childTnLst>
                                    <p:animEffect transition="out" filter="wipe(right)">
                                      <p:cBhvr>
                                        <p:cTn id="29" dur="3250"/>
                                        <p:tgtEl>
                                          <p:spTgt spid="11"/>
                                        </p:tgtEl>
                                      </p:cBhvr>
                                    </p:animEffect>
                                    <p:set>
                                      <p:cBhvr>
                                        <p:cTn id="30" dur="1" fill="hold">
                                          <p:stCondLst>
                                            <p:cond delay="3249"/>
                                          </p:stCondLst>
                                        </p:cTn>
                                        <p:tgtEl>
                                          <p:spTgt spid="11"/>
                                        </p:tgtEl>
                                        <p:attrNameLst>
                                          <p:attrName>style.visibility</p:attrName>
                                        </p:attrNameLst>
                                      </p:cBhvr>
                                      <p:to>
                                        <p:strVal val="hidden"/>
                                      </p:to>
                                    </p:set>
                                  </p:childTnLst>
                                </p:cTn>
                              </p:par>
                            </p:childTnLst>
                          </p:cTn>
                        </p:par>
                        <p:par>
                          <p:cTn id="31" fill="hold">
                            <p:stCondLst>
                              <p:cond delay="4500"/>
                            </p:stCondLst>
                            <p:childTnLst>
                              <p:par>
                                <p:cTn id="32" presetID="31"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 calcmode="lin" valueType="num">
                                      <p:cBhvr>
                                        <p:cTn id="36" dur="1000" fill="hold"/>
                                        <p:tgtEl>
                                          <p:spTgt spid="16"/>
                                        </p:tgtEl>
                                        <p:attrNameLst>
                                          <p:attrName>style.rotation</p:attrName>
                                        </p:attrNameLst>
                                      </p:cBhvr>
                                      <p:tavLst>
                                        <p:tav tm="0">
                                          <p:val>
                                            <p:fltVal val="90"/>
                                          </p:val>
                                        </p:tav>
                                        <p:tav tm="100000">
                                          <p:val>
                                            <p:fltVal val="0"/>
                                          </p:val>
                                        </p:tav>
                                      </p:tavLst>
                                    </p:anim>
                                    <p:animEffect transition="in" filter="fade">
                                      <p:cBhvr>
                                        <p:cTn id="37" dur="1000"/>
                                        <p:tgtEl>
                                          <p:spTgt spid="16"/>
                                        </p:tgtEl>
                                      </p:cBhvr>
                                    </p:animEffect>
                                  </p:childTnLst>
                                </p:cTn>
                              </p:par>
                            </p:childTnLst>
                          </p:cTn>
                        </p:par>
                        <p:par>
                          <p:cTn id="38" fill="hold">
                            <p:stCondLst>
                              <p:cond delay="5500"/>
                            </p:stCondLst>
                            <p:childTnLst>
                              <p:par>
                                <p:cTn id="39" presetID="35" presetClass="emph" presetSubtype="0" repeatCount="4000" fill="hold" grpId="1" nodeType="afterEffect">
                                  <p:stCondLst>
                                    <p:cond delay="0"/>
                                  </p:stCondLst>
                                  <p:childTnLst>
                                    <p:anim calcmode="discrete" valueType="str">
                                      <p:cBhvr>
                                        <p:cTn id="40"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p:bldP spid="15" grpId="0" animBg="1"/>
      <p:bldP spid="16" grpId="0" animBg="1"/>
      <p:bldP spid="16" grpId="1"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rgbClr val="FF66FF"/>
            </a:gs>
          </a:gsLst>
          <a:lin ang="27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24E0DA0-BF15-4082-8EA4-D8A8E09CB006}"/>
              </a:ext>
            </a:extLst>
          </p:cNvPr>
          <p:cNvSpPr/>
          <p:nvPr/>
        </p:nvSpPr>
        <p:spPr>
          <a:xfrm rot="20451677">
            <a:off x="341371" y="1218400"/>
            <a:ext cx="8511701" cy="1625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solidFill>
                  <a:schemeClr val="tx1"/>
                </a:solidFill>
                <a:latin typeface="Arial Black" panose="020B0A04020102020204" pitchFamily="34" charset="0"/>
              </a:rPr>
              <a:t>Did Yahuah perform for </a:t>
            </a:r>
            <a:br>
              <a:rPr lang="en-CA" sz="4400" dirty="0">
                <a:solidFill>
                  <a:schemeClr val="tx1"/>
                </a:solidFill>
                <a:latin typeface="Arial Black" panose="020B0A04020102020204" pitchFamily="34" charset="0"/>
              </a:rPr>
            </a:br>
            <a:r>
              <a:rPr lang="en-CA" sz="4400" dirty="0">
                <a:solidFill>
                  <a:schemeClr val="tx1"/>
                </a:solidFill>
                <a:latin typeface="Arial Black" panose="020B0A04020102020204" pitchFamily="34" charset="0"/>
              </a:rPr>
              <a:t>the Hebrew nation an</a:t>
            </a:r>
          </a:p>
        </p:txBody>
      </p:sp>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2886413558"/>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br>
                        <a:rPr lang="en-CA" sz="4000" dirty="0">
                          <a:solidFill>
                            <a:srgbClr val="C00000"/>
                          </a:solidFill>
                        </a:rPr>
                      </a:br>
                      <a:endParaRPr lang="en-CA" sz="40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06828"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270444" y="3715965"/>
            <a:ext cx="1862847" cy="505839"/>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62363" y="2023353"/>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8453336" y="1432986"/>
            <a:ext cx="3469027"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A4F5FE"/>
                </a:solidFill>
                <a:effectLst>
                  <a:glow rad="127000">
                    <a:srgbClr val="FFFF00"/>
                  </a:glow>
                </a:effectLst>
              </a:rPr>
              <a:t>Dawn of Abib 15</a:t>
            </a:r>
          </a:p>
        </p:txBody>
      </p:sp>
      <p:sp>
        <p:nvSpPr>
          <p:cNvPr id="11" name="Arrow: Curved Down 10">
            <a:extLst>
              <a:ext uri="{FF2B5EF4-FFF2-40B4-BE49-F238E27FC236}">
                <a16:creationId xmlns:a16="http://schemas.microsoft.com/office/drawing/2014/main" xmlns="" id="{987C21F4-A299-4D10-B6B2-92C17D0B0E01}"/>
              </a:ext>
            </a:extLst>
          </p:cNvPr>
          <p:cNvSpPr/>
          <p:nvPr/>
        </p:nvSpPr>
        <p:spPr>
          <a:xfrm>
            <a:off x="6214156" y="2023354"/>
            <a:ext cx="5977844" cy="2743020"/>
          </a:xfrm>
          <a:prstGeom prst="curvedDownArrow">
            <a:avLst>
              <a:gd name="adj1" fmla="val 25000"/>
              <a:gd name="adj2" fmla="val 52104"/>
              <a:gd name="adj3" fmla="val 25000"/>
            </a:avLst>
          </a:prstGeom>
          <a:solidFill>
            <a:schemeClr val="tx1"/>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ectangle: Rounded Corners 13">
            <a:extLst>
              <a:ext uri="{FF2B5EF4-FFF2-40B4-BE49-F238E27FC236}">
                <a16:creationId xmlns:a16="http://schemas.microsoft.com/office/drawing/2014/main" xmlns="" id="{85327E34-5AE5-4678-A3C9-FA88A46765B9}"/>
              </a:ext>
            </a:extLst>
          </p:cNvPr>
          <p:cNvSpPr/>
          <p:nvPr/>
        </p:nvSpPr>
        <p:spPr>
          <a:xfrm>
            <a:off x="6866643" y="2206629"/>
            <a:ext cx="4464987" cy="26167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9600" b="1" dirty="0">
                <a:ln>
                  <a:solidFill>
                    <a:srgbClr val="0000FF"/>
                  </a:solidFill>
                </a:ln>
                <a:solidFill>
                  <a:schemeClr val="accent2">
                    <a:lumMod val="75000"/>
                  </a:schemeClr>
                </a:solidFill>
                <a:effectLst>
                  <a:glow rad="127000">
                    <a:srgbClr val="00FF99"/>
                  </a:glow>
                </a:effectLst>
              </a:rPr>
              <a:t>Pass - Over</a:t>
            </a:r>
          </a:p>
        </p:txBody>
      </p:sp>
      <p:sp>
        <p:nvSpPr>
          <p:cNvPr id="15" name="Rectangle: Rounded Corners 14">
            <a:extLst>
              <a:ext uri="{FF2B5EF4-FFF2-40B4-BE49-F238E27FC236}">
                <a16:creationId xmlns:a16="http://schemas.microsoft.com/office/drawing/2014/main" xmlns="" id="{CA5579E2-1F9D-425B-80AD-81CB878CED36}"/>
              </a:ext>
            </a:extLst>
          </p:cNvPr>
          <p:cNvSpPr/>
          <p:nvPr/>
        </p:nvSpPr>
        <p:spPr>
          <a:xfrm>
            <a:off x="325296" y="6150602"/>
            <a:ext cx="10707538" cy="64903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n>
                  <a:solidFill>
                    <a:srgbClr val="FF3399"/>
                  </a:solidFill>
                </a:ln>
                <a:solidFill>
                  <a:srgbClr val="0000FF"/>
                </a:solidFill>
              </a:rPr>
              <a:t>The </a:t>
            </a:r>
            <a:r>
              <a:rPr lang="en-CA" sz="4000" dirty="0" err="1">
                <a:ln>
                  <a:solidFill>
                    <a:srgbClr val="FF3399"/>
                  </a:solidFill>
                </a:ln>
                <a:solidFill>
                  <a:srgbClr val="0000FF"/>
                </a:solidFill>
              </a:rPr>
              <a:t>Exo</a:t>
            </a:r>
            <a:r>
              <a:rPr lang="en-CA" sz="4000" dirty="0">
                <a:ln>
                  <a:solidFill>
                    <a:srgbClr val="FF3399"/>
                  </a:solidFill>
                </a:ln>
                <a:solidFill>
                  <a:srgbClr val="0000FF"/>
                </a:solidFill>
              </a:rPr>
              <a:t> 12:6 - Dawn to Dawn </a:t>
            </a:r>
            <a:r>
              <a:rPr lang="en-CA" sz="4000" dirty="0">
                <a:ln>
                  <a:solidFill>
                    <a:srgbClr val="FF3399"/>
                  </a:solidFill>
                </a:ln>
                <a:solidFill>
                  <a:srgbClr val="0000FF"/>
                </a:solidFill>
                <a:effectLst>
                  <a:glow rad="127000">
                    <a:srgbClr val="A4F5FE"/>
                  </a:glow>
                </a:effectLst>
              </a:rPr>
              <a:t>statute</a:t>
            </a:r>
            <a:r>
              <a:rPr lang="en-CA" sz="4000" dirty="0">
                <a:ln>
                  <a:solidFill>
                    <a:srgbClr val="FF3399"/>
                  </a:solidFill>
                </a:ln>
                <a:solidFill>
                  <a:srgbClr val="0000FF"/>
                </a:solidFill>
              </a:rPr>
              <a:t> observance!</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xmlns="" id="{5F6A2438-E36D-4CC1-BCCF-99B0824B11F6}"/>
              </a:ext>
            </a:extLst>
          </p:cNvPr>
          <p:cNvSpPr/>
          <p:nvPr/>
        </p:nvSpPr>
        <p:spPr>
          <a:xfrm rot="20667593">
            <a:off x="1763046" y="393791"/>
            <a:ext cx="2684834" cy="1292681"/>
          </a:xfrm>
          <a:prstGeom prst="ellipse">
            <a:avLst/>
          </a:prstGeom>
          <a:solidFill>
            <a:srgbClr val="FFFF00"/>
          </a:solidFill>
          <a:ln w="76200">
            <a:solidFill>
              <a:srgbClr val="FF0000"/>
            </a:solidFill>
          </a:ln>
          <a:effectLst>
            <a:glow rad="533400">
              <a:srgbClr val="A4F5FE"/>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600" dirty="0">
                <a:solidFill>
                  <a:srgbClr val="0000FF"/>
                </a:solidFill>
                <a:latin typeface="Elephant" panose="02020904090505020303" pitchFamily="18" charset="0"/>
              </a:rPr>
              <a:t>OR</a:t>
            </a:r>
          </a:p>
        </p:txBody>
      </p:sp>
      <p:sp>
        <p:nvSpPr>
          <p:cNvPr id="7" name="Speech Bubble: Rectangle with Corners Rounded 6">
            <a:extLst>
              <a:ext uri="{FF2B5EF4-FFF2-40B4-BE49-F238E27FC236}">
                <a16:creationId xmlns:a16="http://schemas.microsoft.com/office/drawing/2014/main" xmlns="" id="{942D02FC-8BE5-4B77-84B4-F87EA86D0389}"/>
              </a:ext>
            </a:extLst>
          </p:cNvPr>
          <p:cNvSpPr/>
          <p:nvPr/>
        </p:nvSpPr>
        <p:spPr>
          <a:xfrm>
            <a:off x="8118670" y="70600"/>
            <a:ext cx="3978608" cy="1157906"/>
          </a:xfrm>
          <a:prstGeom prst="wedgeRoundRectCallout">
            <a:avLst>
              <a:gd name="adj1" fmla="val 30299"/>
              <a:gd name="adj2" fmla="val 65317"/>
              <a:gd name="adj3" fmla="val 16667"/>
            </a:avLst>
          </a:prstGeom>
          <a:solidFill>
            <a:schemeClr val="bg1">
              <a:lumMod val="5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C00000"/>
                  </a:solidFill>
                </a:ln>
                <a:solidFill>
                  <a:srgbClr val="FFFF00"/>
                </a:solidFill>
              </a:rPr>
              <a:t>Do not leave of it until morning …</a:t>
            </a:r>
          </a:p>
        </p:txBody>
      </p:sp>
      <p:cxnSp>
        <p:nvCxnSpPr>
          <p:cNvPr id="12" name="Straight Arrow Connector 11">
            <a:extLst>
              <a:ext uri="{FF2B5EF4-FFF2-40B4-BE49-F238E27FC236}">
                <a16:creationId xmlns:a16="http://schemas.microsoft.com/office/drawing/2014/main" xmlns="" id="{6E549158-1898-4744-9D21-A64188023BFA}"/>
              </a:ext>
            </a:extLst>
          </p:cNvPr>
          <p:cNvCxnSpPr/>
          <p:nvPr/>
        </p:nvCxnSpPr>
        <p:spPr>
          <a:xfrm>
            <a:off x="5693790" y="2573518"/>
            <a:ext cx="1857080" cy="2064470"/>
          </a:xfrm>
          <a:prstGeom prst="straightConnector1">
            <a:avLst/>
          </a:prstGeom>
          <a:ln w="254000">
            <a:solidFill>
              <a:srgbClr val="00FF99"/>
            </a:solidFill>
            <a:tailEnd type="triangle"/>
          </a:ln>
          <a:effectLst>
            <a:glow rad="127000">
              <a:srgbClr val="0000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2646850-AB0F-41AC-A6E1-B0B2D24F3BFD}"/>
              </a:ext>
            </a:extLst>
          </p:cNvPr>
          <p:cNvCxnSpPr>
            <a:cxnSpLocks/>
          </p:cNvCxnSpPr>
          <p:nvPr/>
        </p:nvCxnSpPr>
        <p:spPr>
          <a:xfrm flipV="1">
            <a:off x="325295" y="2031185"/>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755F29E8-E663-44D3-9E03-D782B37D4EC6}"/>
              </a:ext>
            </a:extLst>
          </p:cNvPr>
          <p:cNvSpPr/>
          <p:nvPr/>
        </p:nvSpPr>
        <p:spPr>
          <a:xfrm>
            <a:off x="67419" y="1664607"/>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8" name="Rectangle 7">
            <a:extLst>
              <a:ext uri="{FF2B5EF4-FFF2-40B4-BE49-F238E27FC236}">
                <a16:creationId xmlns:a16="http://schemas.microsoft.com/office/drawing/2014/main" xmlns="" id="{03E14E93-D626-490C-A179-3108571C906F}"/>
              </a:ext>
            </a:extLst>
          </p:cNvPr>
          <p:cNvSpPr/>
          <p:nvPr/>
        </p:nvSpPr>
        <p:spPr>
          <a:xfrm>
            <a:off x="6158190" y="5492437"/>
            <a:ext cx="5444159" cy="599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w="3175">
                  <a:solidFill>
                    <a:srgbClr val="FF0000"/>
                  </a:solidFill>
                </a:ln>
                <a:solidFill>
                  <a:srgbClr val="00FF99"/>
                </a:solidFill>
                <a:effectLst>
                  <a:glow rad="76200">
                    <a:srgbClr val="C7ABFF"/>
                  </a:glow>
                </a:effectLst>
              </a:rPr>
              <a:t>Passover </a:t>
            </a:r>
            <a:r>
              <a:rPr lang="en-CA" sz="2800" b="1" u="sng" dirty="0">
                <a:ln w="3175">
                  <a:solidFill>
                    <a:srgbClr val="FF0000"/>
                  </a:solidFill>
                </a:ln>
                <a:solidFill>
                  <a:srgbClr val="00FF99"/>
                </a:solidFill>
                <a:effectLst>
                  <a:glow rad="76200">
                    <a:srgbClr val="C7ABFF"/>
                  </a:glow>
                </a:effectLst>
              </a:rPr>
              <a:t>between the mixtures</a:t>
            </a:r>
            <a:r>
              <a:rPr lang="en-CA" sz="2800" b="1" dirty="0">
                <a:ln w="3175">
                  <a:solidFill>
                    <a:srgbClr val="FF0000"/>
                  </a:solidFill>
                </a:ln>
                <a:solidFill>
                  <a:srgbClr val="00FF99"/>
                </a:solidFill>
                <a:effectLst>
                  <a:glow rad="76200">
                    <a:srgbClr val="C7ABFF"/>
                  </a:glow>
                </a:effectLst>
              </a:rPr>
              <a:t>!</a:t>
            </a:r>
            <a:endParaRPr lang="en-CA" sz="2800" dirty="0">
              <a:ln w="3175">
                <a:solidFill>
                  <a:srgbClr val="FF0000"/>
                </a:solidFill>
              </a:ln>
              <a:effectLst>
                <a:glow rad="76200">
                  <a:srgbClr val="C7ABFF"/>
                </a:glow>
              </a:effectLst>
            </a:endParaRPr>
          </a:p>
        </p:txBody>
      </p:sp>
      <p:sp>
        <p:nvSpPr>
          <p:cNvPr id="19" name="Rectangle 18">
            <a:extLst>
              <a:ext uri="{FF2B5EF4-FFF2-40B4-BE49-F238E27FC236}">
                <a16:creationId xmlns:a16="http://schemas.microsoft.com/office/drawing/2014/main" xmlns="" id="{901E82B9-6184-4783-9603-63955BA50416}"/>
              </a:ext>
            </a:extLst>
          </p:cNvPr>
          <p:cNvSpPr/>
          <p:nvPr/>
        </p:nvSpPr>
        <p:spPr>
          <a:xfrm>
            <a:off x="6075356" y="4751326"/>
            <a:ext cx="138797" cy="1325687"/>
          </a:xfrm>
          <a:prstGeom prst="rect">
            <a:avLst/>
          </a:prstGeom>
          <a:gradFill>
            <a:gsLst>
              <a:gs pos="44000">
                <a:srgbClr val="FFFF00"/>
              </a:gs>
              <a:gs pos="59000">
                <a:schemeClr val="bg1">
                  <a:lumMod val="65000"/>
                </a:schemeClr>
              </a:gs>
            </a:gsLst>
            <a:lin ang="27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xmlns="" id="{F9743096-5533-49B3-9C7F-C6333997183B}"/>
              </a:ext>
            </a:extLst>
          </p:cNvPr>
          <p:cNvSpPr/>
          <p:nvPr/>
        </p:nvSpPr>
        <p:spPr>
          <a:xfrm>
            <a:off x="10929182" y="3723588"/>
            <a:ext cx="9144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7200" b="1" dirty="0">
                <a:ln w="19050">
                  <a:solidFill>
                    <a:srgbClr val="0000FF"/>
                  </a:solidFill>
                </a:ln>
                <a:solidFill>
                  <a:srgbClr val="00FF99"/>
                </a:solidFill>
                <a:effectLst>
                  <a:glow rad="101600">
                    <a:srgbClr val="FFFF00"/>
                  </a:glow>
                </a:effectLst>
                <a:latin typeface="Cooper Black" panose="0208090404030B020404" pitchFamily="18" charset="0"/>
              </a:rPr>
              <a:t>?</a:t>
            </a:r>
          </a:p>
        </p:txBody>
      </p:sp>
      <p:pic>
        <p:nvPicPr>
          <p:cNvPr id="20" name="Picture 3" descr="C:\Users\Rae\Desktop\Art on Desktop\white man clip art\3d white people\3d quiz right 2.jpg">
            <a:extLst>
              <a:ext uri="{FF2B5EF4-FFF2-40B4-BE49-F238E27FC236}">
                <a16:creationId xmlns:a16="http://schemas.microsoft.com/office/drawing/2014/main" xmlns="" id="{D7B5FD35-F60F-478B-8482-D8969DC3BDC8}"/>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0689254" y="6135279"/>
            <a:ext cx="1011908" cy="66435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27</a:t>
            </a:fld>
            <a:endParaRPr lang="en-AU" dirty="0"/>
          </a:p>
        </p:txBody>
      </p:sp>
    </p:spTree>
    <p:extLst>
      <p:ext uri="{BB962C8B-B14F-4D97-AF65-F5344CB8AC3E}">
        <p14:creationId xmlns:p14="http://schemas.microsoft.com/office/powerpoint/2010/main" val="390254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par>
                                <p:cTn id="18" presetID="22"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1000"/>
                            </p:stCondLst>
                            <p:childTnLst>
                              <p:par>
                                <p:cTn id="22" presetID="35" presetClass="emph" presetSubtype="0" repeatCount="2000" fill="hold" grpId="1" nodeType="afterEffect">
                                  <p:stCondLst>
                                    <p:cond delay="250"/>
                                  </p:stCondLst>
                                  <p:childTnLst>
                                    <p:anim calcmode="discrete" valueType="str">
                                      <p:cBhvr>
                                        <p:cTn id="23" dur="538" fill="hold"/>
                                        <p:tgtEl>
                                          <p:spTgt spid="16"/>
                                        </p:tgtEl>
                                        <p:attrNameLst>
                                          <p:attrName>style.visibility</p:attrName>
                                        </p:attrNameLst>
                                      </p:cBhvr>
                                      <p:tavLst>
                                        <p:tav tm="0">
                                          <p:val>
                                            <p:strVal val="hidden"/>
                                          </p:val>
                                        </p:tav>
                                        <p:tav tm="50000">
                                          <p:val>
                                            <p:strVal val="visible"/>
                                          </p:val>
                                        </p:tav>
                                      </p:tavLst>
                                    </p:anim>
                                  </p:childTnLst>
                                </p:cTn>
                              </p:par>
                            </p:childTnLst>
                          </p:cTn>
                        </p:par>
                        <p:par>
                          <p:cTn id="24" fill="hold">
                            <p:stCondLst>
                              <p:cond delay="2326"/>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25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576"/>
                            </p:stCondLst>
                            <p:childTnLst>
                              <p:par>
                                <p:cTn id="32" presetID="14" presetClass="entr" presetSubtype="10" fill="hold" nodeType="after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4" dur="1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2000"/>
                                        <p:tgtEl>
                                          <p:spTgt spid="8"/>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250"/>
                                        <p:tgtEl>
                                          <p:spTgt spid="15"/>
                                        </p:tgtEl>
                                      </p:cBhvr>
                                    </p:animEffect>
                                  </p:childTnLst>
                                </p:cTn>
                              </p:par>
                            </p:childTnLst>
                          </p:cTn>
                        </p:par>
                        <p:par>
                          <p:cTn id="44" fill="hold">
                            <p:stCondLst>
                              <p:cond delay="3250"/>
                            </p:stCondLst>
                            <p:childTnLst>
                              <p:par>
                                <p:cTn id="45" presetID="31"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 calcmode="lin" valueType="num">
                                      <p:cBhvr>
                                        <p:cTn id="49" dur="1000" fill="hold"/>
                                        <p:tgtEl>
                                          <p:spTgt spid="20"/>
                                        </p:tgtEl>
                                        <p:attrNameLst>
                                          <p:attrName>style.rotation</p:attrName>
                                        </p:attrNameLst>
                                      </p:cBhvr>
                                      <p:tavLst>
                                        <p:tav tm="0">
                                          <p:val>
                                            <p:fltVal val="90"/>
                                          </p:val>
                                        </p:tav>
                                        <p:tav tm="100000">
                                          <p:val>
                                            <p:fltVal val="0"/>
                                          </p:val>
                                        </p:tav>
                                      </p:tavLst>
                                    </p:anim>
                                    <p:animEffect transition="in" filter="fade">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P spid="16" grpId="0" animBg="1"/>
      <p:bldP spid="16" grpId="1" animBg="1"/>
      <p:bldP spid="4" grpId="0" animBg="1"/>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08B125-8869-4C49-86E2-80A41BB91B0C}"/>
              </a:ext>
            </a:extLst>
          </p:cNvPr>
          <p:cNvSpPr txBox="1"/>
          <p:nvPr/>
        </p:nvSpPr>
        <p:spPr>
          <a:xfrm>
            <a:off x="408060" y="245647"/>
            <a:ext cx="4827038" cy="6247864"/>
          </a:xfrm>
          <a:prstGeom prst="rect">
            <a:avLst/>
          </a:prstGeom>
          <a:noFill/>
        </p:spPr>
        <p:txBody>
          <a:bodyPr wrap="square">
            <a:spAutoFit/>
            <a:scene3d>
              <a:camera prst="orthographicFront"/>
              <a:lightRig rig="threePt" dir="t"/>
            </a:scene3d>
            <a:sp3d extrusionH="57150">
              <a:bevelT w="38100" h="38100"/>
            </a:sp3d>
          </a:bodyPr>
          <a:lstStyle/>
          <a:p>
            <a:r>
              <a:rPr lang="en-US" sz="2000" dirty="0">
                <a:solidFill>
                  <a:srgbClr val="000000"/>
                </a:solidFill>
                <a:latin typeface="Calibri" panose="020F0502020204030204" pitchFamily="34" charset="0"/>
              </a:rPr>
              <a:t>OK, for clarity, let’s go over these two verses again, </a:t>
            </a:r>
            <a:r>
              <a:rPr lang="en-US" sz="2000" b="1" dirty="0">
                <a:solidFill>
                  <a:srgbClr val="C00000"/>
                </a:solidFill>
                <a:latin typeface="Calibri" panose="020F0502020204030204" pitchFamily="34" charset="0"/>
              </a:rPr>
              <a:t>only p</a:t>
            </a:r>
            <a:r>
              <a:rPr lang="en-US" sz="2000" b="1" u="sng" dirty="0">
                <a:solidFill>
                  <a:srgbClr val="C00000"/>
                </a:solidFill>
                <a:latin typeface="Calibri" panose="020F0502020204030204" pitchFamily="34" charset="0"/>
              </a:rPr>
              <a:t>ara</a:t>
            </a:r>
            <a:r>
              <a:rPr lang="en-US" sz="2000" b="1" dirty="0">
                <a:solidFill>
                  <a:srgbClr val="C00000"/>
                </a:solidFill>
                <a:latin typeface="Calibri" panose="020F0502020204030204" pitchFamily="34" charset="0"/>
              </a:rPr>
              <a:t>p</a:t>
            </a:r>
            <a:r>
              <a:rPr lang="en-US" sz="2000" b="1" u="sng" dirty="0">
                <a:solidFill>
                  <a:srgbClr val="C00000"/>
                </a:solidFill>
                <a:latin typeface="Calibri" panose="020F0502020204030204" pitchFamily="34" charset="0"/>
              </a:rPr>
              <a:t>hrased</a:t>
            </a:r>
            <a:r>
              <a:rPr lang="en-US" sz="2000" b="1" dirty="0">
                <a:solidFill>
                  <a:srgbClr val="C00000"/>
                </a:solidFill>
                <a:latin typeface="Calibri" panose="020F0502020204030204" pitchFamily="34" charset="0"/>
              </a:rPr>
              <a:t> this time </a:t>
            </a:r>
            <a:r>
              <a:rPr lang="en-US" sz="2000" b="1" dirty="0">
                <a:solidFill>
                  <a:srgbClr val="C00000"/>
                </a:solidFill>
                <a:effectLst>
                  <a:glow rad="228600">
                    <a:schemeClr val="accent4">
                      <a:satMod val="175000"/>
                      <a:alpha val="40000"/>
                    </a:schemeClr>
                  </a:glow>
                </a:effectLst>
                <a:latin typeface="Calibri" panose="020F0502020204030204" pitchFamily="34" charset="0"/>
              </a:rPr>
              <a:t>according to Sunset </a:t>
            </a:r>
            <a:r>
              <a:rPr lang="en-AU" sz="2000" b="1" dirty="0">
                <a:solidFill>
                  <a:srgbClr val="C00000"/>
                </a:solidFill>
                <a:effectLst>
                  <a:glow rad="228600">
                    <a:schemeClr val="accent4">
                      <a:satMod val="175000"/>
                      <a:alpha val="40000"/>
                    </a:schemeClr>
                  </a:glow>
                </a:effectLst>
                <a:latin typeface="Calibri" panose="020F0502020204030204" pitchFamily="34" charset="0"/>
              </a:rPr>
              <a:t>Theory’s belief </a:t>
            </a:r>
            <a:r>
              <a:rPr lang="en-AU" sz="2000" b="1" dirty="0" smtClean="0">
                <a:solidFill>
                  <a:srgbClr val="C00000"/>
                </a:solidFill>
                <a:effectLst>
                  <a:glow rad="228600">
                    <a:schemeClr val="accent4">
                      <a:satMod val="175000"/>
                      <a:alpha val="40000"/>
                    </a:schemeClr>
                  </a:glow>
                </a:effectLst>
                <a:latin typeface="Calibri" panose="020F0502020204030204" pitchFamily="34" charset="0"/>
              </a:rPr>
              <a:t>structure:</a:t>
            </a:r>
            <a:endParaRPr lang="en-AU" sz="2000" b="1" i="0" u="none" strike="noStrike" baseline="0" dirty="0" smtClean="0">
              <a:solidFill>
                <a:srgbClr val="000000"/>
              </a:solidFill>
              <a:latin typeface="Calibri" panose="020F0502020204030204" pitchFamily="34" charset="0"/>
            </a:endParaRPr>
          </a:p>
          <a:p>
            <a:pPr algn="l"/>
            <a:endParaRPr lang="en-AU" sz="2000" b="1" dirty="0">
              <a:solidFill>
                <a:srgbClr val="000000"/>
              </a:solidFill>
              <a:latin typeface="Calibri" panose="020F0502020204030204" pitchFamily="34" charset="0"/>
            </a:endParaRPr>
          </a:p>
          <a:p>
            <a:pPr algn="l"/>
            <a:r>
              <a:rPr lang="en-AU" sz="2000" b="1" i="0" u="none" strike="noStrike" baseline="0" dirty="0" smtClean="0">
                <a:solidFill>
                  <a:srgbClr val="000000"/>
                </a:solidFill>
                <a:latin typeface="Calibri" panose="020F0502020204030204" pitchFamily="34" charset="0"/>
              </a:rPr>
              <a:t>“</a:t>
            </a:r>
            <a:r>
              <a:rPr lang="en-AU" sz="2000" b="1" i="0" u="none" strike="noStrike" baseline="0" dirty="0">
                <a:solidFill>
                  <a:srgbClr val="000000"/>
                </a:solidFill>
                <a:latin typeface="Calibri" panose="020F0502020204030204" pitchFamily="34" charset="0"/>
              </a:rPr>
              <a:t>I </a:t>
            </a:r>
            <a:r>
              <a:rPr lang="en-AU" sz="2000" b="1" i="0" u="none" strike="noStrike" baseline="0" dirty="0">
                <a:solidFill>
                  <a:srgbClr val="0000FF"/>
                </a:solidFill>
                <a:latin typeface="Calibri,Bold"/>
              </a:rPr>
              <a:t>(</a:t>
            </a:r>
            <a:r>
              <a:rPr lang="he-IL" sz="2000" b="1" i="0" u="none" strike="noStrike" baseline="0" dirty="0">
                <a:solidFill>
                  <a:srgbClr val="0000FF"/>
                </a:solidFill>
                <a:latin typeface="Times New Roman,Bold"/>
              </a:rPr>
              <a:t>יהוֹה</a:t>
            </a:r>
            <a:r>
              <a:rPr lang="en-CA" sz="2000" b="1" i="0" u="none" strike="noStrike" baseline="0" dirty="0">
                <a:solidFill>
                  <a:srgbClr val="0000FF"/>
                </a:solidFill>
                <a:latin typeface="Times New Roman,Bold"/>
              </a:rPr>
              <a:t> </a:t>
            </a:r>
            <a:r>
              <a:rPr lang="en-AU" sz="2000" b="1" i="0" u="none" strike="noStrike" baseline="0" dirty="0">
                <a:solidFill>
                  <a:srgbClr val="0000FF"/>
                </a:solidFill>
                <a:latin typeface="Calibri,Bold"/>
              </a:rPr>
              <a:t>[Yahuah]) </a:t>
            </a:r>
            <a:r>
              <a:rPr lang="en-AU" sz="2000" b="0" i="0" u="none" strike="noStrike" baseline="0" dirty="0">
                <a:solidFill>
                  <a:srgbClr val="000000"/>
                </a:solidFill>
                <a:latin typeface="Calibri" panose="020F0502020204030204" pitchFamily="34" charset="0"/>
              </a:rPr>
              <a:t>will </a:t>
            </a:r>
            <a:r>
              <a:rPr lang="en-AU" sz="2000" b="1" u="none" strike="noStrike" baseline="0" dirty="0">
                <a:solidFill>
                  <a:srgbClr val="9A33FF"/>
                </a:solidFill>
                <a:latin typeface="Calibri,BoldItalic"/>
              </a:rPr>
              <a:t>Passover</a:t>
            </a:r>
            <a:r>
              <a:rPr lang="en-AU" sz="2000" b="1" i="1" u="none" strike="noStrike" baseline="0" dirty="0">
                <a:solidFill>
                  <a:srgbClr val="9A33FF"/>
                </a:solidFill>
                <a:latin typeface="Calibri,BoldItalic"/>
              </a:rPr>
              <a:t> </a:t>
            </a:r>
            <a:r>
              <a:rPr lang="en-AU" sz="2000" b="0" i="0" u="none" strike="noStrike" baseline="0" dirty="0">
                <a:solidFill>
                  <a:srgbClr val="000000"/>
                </a:solidFill>
                <a:latin typeface="Calibri" panose="020F0502020204030204" pitchFamily="34" charset="0"/>
              </a:rPr>
              <a:t>you </a:t>
            </a:r>
            <a:br>
              <a:rPr lang="en-AU" sz="2000" b="0" i="0" u="none" strike="noStrike" baseline="0" dirty="0">
                <a:solidFill>
                  <a:srgbClr val="000000"/>
                </a:solidFill>
                <a:latin typeface="Calibri" panose="020F0502020204030204" pitchFamily="34" charset="0"/>
              </a:rPr>
            </a:br>
            <a:r>
              <a:rPr lang="en-AU" sz="2000" b="1" i="0" u="sng" strike="noStrike" baseline="0" dirty="0">
                <a:solidFill>
                  <a:srgbClr val="FF0000"/>
                </a:solidFill>
                <a:latin typeface="Calibri" panose="020F0502020204030204" pitchFamily="34" charset="0"/>
              </a:rPr>
              <a:t>on the first Sabbath Ni</a:t>
            </a:r>
            <a:r>
              <a:rPr lang="en-AU" sz="2000" b="1" i="0" strike="noStrike" baseline="0" dirty="0">
                <a:solidFill>
                  <a:srgbClr val="FF0000"/>
                </a:solidFill>
                <a:latin typeface="Calibri" panose="020F0502020204030204" pitchFamily="34" charset="0"/>
              </a:rPr>
              <a:t>g</a:t>
            </a:r>
            <a:r>
              <a:rPr lang="en-AU" sz="2000" b="1" i="0" u="sng" strike="noStrike" baseline="0" dirty="0">
                <a:solidFill>
                  <a:srgbClr val="FF0000"/>
                </a:solidFill>
                <a:latin typeface="Calibri" panose="020F0502020204030204" pitchFamily="34" charset="0"/>
              </a:rPr>
              <a:t>ht Season of Unleavened Bread</a:t>
            </a:r>
            <a:r>
              <a:rPr lang="en-AU" sz="2000" b="1" i="0" u="none" strike="noStrike" baseline="0" dirty="0">
                <a:solidFill>
                  <a:srgbClr val="FF0000"/>
                </a:solidFill>
                <a:latin typeface="Calibri" panose="020F0502020204030204" pitchFamily="34" charset="0"/>
              </a:rPr>
              <a:t> </a:t>
            </a:r>
            <a:r>
              <a:rPr lang="en-AU" sz="2000" b="0" i="0" u="none" strike="noStrike" baseline="0" dirty="0">
                <a:solidFill>
                  <a:srgbClr val="000000"/>
                </a:solidFill>
                <a:latin typeface="Calibri" panose="020F0502020204030204" pitchFamily="34" charset="0"/>
              </a:rPr>
              <a:t>to </a:t>
            </a:r>
            <a:r>
              <a:rPr lang="en-US" sz="2000" b="0" i="0" u="none" strike="noStrike" baseline="0" dirty="0">
                <a:solidFill>
                  <a:srgbClr val="000000"/>
                </a:solidFill>
                <a:latin typeface="Calibri" panose="020F0502020204030204" pitchFamily="34" charset="0"/>
              </a:rPr>
              <a:t>deliver judgment </a:t>
            </a:r>
            <a:r>
              <a:rPr lang="en-US" sz="2000" b="0" i="0" u="none" strike="noStrike" baseline="0" dirty="0" smtClean="0">
                <a:solidFill>
                  <a:srgbClr val="000000"/>
                </a:solidFill>
                <a:latin typeface="Calibri" panose="020F0502020204030204" pitchFamily="34" charset="0"/>
              </a:rPr>
              <a:t/>
            </a:r>
            <a:br>
              <a:rPr lang="en-US" sz="2000" b="0" i="0" u="none" strike="noStrike" baseline="0" dirty="0" smtClean="0">
                <a:solidFill>
                  <a:srgbClr val="000000"/>
                </a:solidFill>
                <a:latin typeface="Calibri" panose="020F0502020204030204" pitchFamily="34" charset="0"/>
              </a:rPr>
            </a:br>
            <a:r>
              <a:rPr lang="en-US" sz="2000" b="0" i="0" u="none" strike="noStrike" baseline="0" dirty="0" smtClean="0">
                <a:solidFill>
                  <a:srgbClr val="000000"/>
                </a:solidFill>
                <a:latin typeface="Calibri" panose="020F0502020204030204" pitchFamily="34" charset="0"/>
              </a:rPr>
              <a:t>by </a:t>
            </a:r>
            <a:r>
              <a:rPr lang="en-US" sz="2000" b="0" i="0" u="none" strike="noStrike" baseline="0" dirty="0">
                <a:solidFill>
                  <a:srgbClr val="000000"/>
                </a:solidFill>
                <a:latin typeface="Calibri" panose="020F0502020204030204" pitchFamily="34" charset="0"/>
              </a:rPr>
              <a:t>slaying the first born.”  </a:t>
            </a:r>
            <a:r>
              <a:rPr lang="en-US" sz="2000" b="1" i="0" u="none" strike="noStrike" baseline="0" dirty="0">
                <a:solidFill>
                  <a:srgbClr val="C00000"/>
                </a:solidFill>
                <a:latin typeface="Cooper Black" panose="0208090404030B020404" pitchFamily="18" charset="0"/>
              </a:rPr>
              <a:t>(?????)</a:t>
            </a:r>
          </a:p>
          <a:p>
            <a:pPr algn="l"/>
            <a:r>
              <a:rPr lang="en-US" sz="2000" b="0" i="0" u="none" strike="noStrike" baseline="0" dirty="0">
                <a:solidFill>
                  <a:srgbClr val="000000"/>
                </a:solidFill>
                <a:latin typeface="Calibri" panose="020F0502020204030204" pitchFamily="34" charset="0"/>
              </a:rPr>
              <a:t>Can this statement be justified in terms of the </a:t>
            </a:r>
            <a:r>
              <a:rPr lang="en-US" sz="2000" b="1" i="0" u="sng" strike="noStrike" baseline="0" dirty="0">
                <a:solidFill>
                  <a:srgbClr val="000000"/>
                </a:solidFill>
                <a:latin typeface="Calibri" panose="020F0502020204030204" pitchFamily="34" charset="0"/>
              </a:rPr>
              <a:t>written se</a:t>
            </a:r>
            <a:r>
              <a:rPr lang="en-US" sz="2000" b="1" i="0" strike="noStrike" baseline="0" dirty="0">
                <a:solidFill>
                  <a:srgbClr val="000000"/>
                </a:solidFill>
                <a:latin typeface="Calibri" panose="020F0502020204030204" pitchFamily="34" charset="0"/>
              </a:rPr>
              <a:t>p</a:t>
            </a:r>
            <a:r>
              <a:rPr lang="en-US" sz="2000" b="1" i="0" u="sng" strike="noStrike" baseline="0" dirty="0">
                <a:solidFill>
                  <a:srgbClr val="000000"/>
                </a:solidFill>
                <a:latin typeface="Calibri" panose="020F0502020204030204" pitchFamily="34" charset="0"/>
              </a:rPr>
              <a:t>aration </a:t>
            </a:r>
            <a:r>
              <a:rPr lang="en-US" sz="2000" b="0" i="0" u="none" strike="noStrike" baseline="0" dirty="0">
                <a:solidFill>
                  <a:srgbClr val="000000"/>
                </a:solidFill>
                <a:latin typeface="Calibri" panose="020F0502020204030204" pitchFamily="34" charset="0"/>
              </a:rPr>
              <a:t>seen earlier in </a:t>
            </a:r>
            <a:br>
              <a:rPr lang="en-US" sz="2000" b="0" i="0" u="none" strike="noStrike" baseline="0" dirty="0">
                <a:solidFill>
                  <a:srgbClr val="000000"/>
                </a:solidFill>
                <a:latin typeface="Calibri" panose="020F0502020204030204" pitchFamily="34" charset="0"/>
              </a:rPr>
            </a:br>
            <a:r>
              <a:rPr lang="en-US" sz="2000" b="0" i="0" u="none" strike="noStrike" baseline="0" dirty="0">
                <a:solidFill>
                  <a:srgbClr val="000000"/>
                </a:solidFill>
                <a:latin typeface="Calibri" panose="020F0502020204030204" pitchFamily="34" charset="0"/>
              </a:rPr>
              <a:t>	          </a:t>
            </a:r>
            <a:r>
              <a:rPr lang="en-US" sz="2000" b="1" i="0" u="none" strike="noStrike" baseline="0" dirty="0" err="1">
                <a:solidFill>
                  <a:srgbClr val="006699"/>
                </a:solidFill>
                <a:latin typeface="Calibri,Bold"/>
              </a:rPr>
              <a:t>Exo</a:t>
            </a:r>
            <a:r>
              <a:rPr lang="en-US" sz="2000" b="1" i="0" u="none" strike="noStrike" baseline="0" dirty="0">
                <a:solidFill>
                  <a:srgbClr val="006699"/>
                </a:solidFill>
                <a:latin typeface="Calibri,Bold"/>
              </a:rPr>
              <a:t> 12:12 &amp; 13?</a:t>
            </a:r>
          </a:p>
          <a:p>
            <a:pPr algn="ctr"/>
            <a:r>
              <a:rPr lang="en-US" sz="2000" b="1" i="0" u="none" strike="noStrike" baseline="0" dirty="0">
                <a:solidFill>
                  <a:srgbClr val="008181"/>
                </a:solidFill>
                <a:latin typeface="Calibri,Bold"/>
              </a:rPr>
              <a:t>King </a:t>
            </a:r>
            <a:r>
              <a:rPr lang="en-US" sz="2000" b="1" i="0" u="none" strike="noStrike" baseline="0" dirty="0" err="1">
                <a:solidFill>
                  <a:srgbClr val="008181"/>
                </a:solidFill>
                <a:latin typeface="Calibri,Bold"/>
              </a:rPr>
              <a:t>Yoshiyahu</a:t>
            </a:r>
            <a:r>
              <a:rPr lang="en-US" sz="2000" b="1" i="0" u="none" strike="noStrike" baseline="0" dirty="0">
                <a:solidFill>
                  <a:srgbClr val="008181"/>
                </a:solidFill>
                <a:latin typeface="Calibri,Bold"/>
              </a:rPr>
              <a:t> will display to us </a:t>
            </a:r>
            <a:br>
              <a:rPr lang="en-US" sz="2000" b="1" i="0" u="none" strike="noStrike" baseline="0" dirty="0">
                <a:solidFill>
                  <a:srgbClr val="008181"/>
                </a:solidFill>
                <a:latin typeface="Calibri,Bold"/>
              </a:rPr>
            </a:br>
            <a:r>
              <a:rPr lang="en-US" sz="2000" b="1" i="0" u="none" strike="noStrike" baseline="0" dirty="0">
                <a:solidFill>
                  <a:srgbClr val="008181"/>
                </a:solidFill>
                <a:latin typeface="Calibri,Bold"/>
              </a:rPr>
              <a:t>proper understanding very soon.</a:t>
            </a:r>
          </a:p>
          <a:p>
            <a:pPr algn="l"/>
            <a:endParaRPr lang="en-US" sz="2000" b="1" i="0" u="none" strike="noStrike" baseline="0" dirty="0">
              <a:solidFill>
                <a:srgbClr val="008181"/>
              </a:solidFill>
              <a:latin typeface="Calibri,Bold"/>
            </a:endParaRPr>
          </a:p>
          <a:p>
            <a:pPr algn="l"/>
            <a:r>
              <a:rPr lang="en-US" sz="2000" b="1" i="0" u="none" strike="noStrike" baseline="0" dirty="0">
                <a:solidFill>
                  <a:srgbClr val="006699"/>
                </a:solidFill>
                <a:latin typeface="Calibri,Bold"/>
              </a:rPr>
              <a:t>Exo 12:14 </a:t>
            </a:r>
            <a:r>
              <a:rPr lang="en-US" sz="2000" b="0" i="0" u="none" strike="noStrike" baseline="0" dirty="0">
                <a:solidFill>
                  <a:srgbClr val="000000"/>
                </a:solidFill>
                <a:latin typeface="Calibri" panose="020F0502020204030204" pitchFamily="34" charset="0"/>
              </a:rPr>
              <a:t>And </a:t>
            </a:r>
            <a:r>
              <a:rPr lang="en-US" sz="2000" b="1" u="sng" strike="noStrike" baseline="0" dirty="0">
                <a:solidFill>
                  <a:srgbClr val="9A33FF"/>
                </a:solidFill>
                <a:latin typeface="Calibri,Italic"/>
              </a:rPr>
              <a:t>this da</a:t>
            </a:r>
            <a:r>
              <a:rPr lang="en-US" sz="2000" b="1" u="none" strike="noStrike" baseline="0" dirty="0">
                <a:solidFill>
                  <a:srgbClr val="9A33FF"/>
                </a:solidFill>
                <a:latin typeface="Calibri,Italic"/>
              </a:rPr>
              <a:t>y </a:t>
            </a:r>
            <a:r>
              <a:rPr lang="en-US" b="0" u="none" strike="noStrike" baseline="0" dirty="0">
                <a:solidFill>
                  <a:srgbClr val="9A33FF"/>
                </a:solidFill>
                <a:latin typeface="Calibri,Italic"/>
              </a:rPr>
              <a:t>[</a:t>
            </a:r>
            <a:r>
              <a:rPr lang="en-US" b="1" u="sng" strike="noStrike" baseline="0" dirty="0">
                <a:solidFill>
                  <a:srgbClr val="9A33FF"/>
                </a:solidFill>
                <a:effectLst>
                  <a:glow rad="127000">
                    <a:srgbClr val="FFFF00"/>
                  </a:glow>
                </a:effectLst>
                <a:latin typeface="Calibri,Italic"/>
              </a:rPr>
              <a:t>one</a:t>
            </a:r>
            <a:r>
              <a:rPr lang="en-US" b="1" u="sng" strike="noStrike" baseline="0" dirty="0">
                <a:solidFill>
                  <a:srgbClr val="9A33FF"/>
                </a:solidFill>
                <a:latin typeface="Calibri,Italic"/>
              </a:rPr>
              <a:t> sin</a:t>
            </a:r>
            <a:r>
              <a:rPr lang="en-US" b="1" strike="noStrike" baseline="0" dirty="0">
                <a:solidFill>
                  <a:srgbClr val="9A33FF"/>
                </a:solidFill>
                <a:latin typeface="Calibri,Italic"/>
              </a:rPr>
              <a:t>g</a:t>
            </a:r>
            <a:r>
              <a:rPr lang="en-US" b="1" u="sng" strike="noStrike" baseline="0" dirty="0">
                <a:solidFill>
                  <a:srgbClr val="9A33FF"/>
                </a:solidFill>
                <a:latin typeface="Calibri,Italic"/>
              </a:rPr>
              <a:t>le 24 hour </a:t>
            </a:r>
            <a:r>
              <a:rPr lang="en-US" b="1" strike="noStrike" baseline="0" dirty="0">
                <a:solidFill>
                  <a:srgbClr val="9A33FF"/>
                </a:solidFill>
                <a:latin typeface="Calibri,Italic"/>
              </a:rPr>
              <a:t>p</a:t>
            </a:r>
            <a:r>
              <a:rPr lang="en-US" b="1" u="sng" strike="noStrike" baseline="0" dirty="0">
                <a:solidFill>
                  <a:srgbClr val="9A33FF"/>
                </a:solidFill>
                <a:latin typeface="Calibri,Italic"/>
              </a:rPr>
              <a:t>eriod</a:t>
            </a:r>
            <a:r>
              <a:rPr lang="en-US" b="0" u="none" strike="noStrike" baseline="0" dirty="0">
                <a:solidFill>
                  <a:srgbClr val="9A33FF"/>
                </a:solidFill>
                <a:latin typeface="Calibri,Italic"/>
              </a:rPr>
              <a:t>!]</a:t>
            </a:r>
            <a:r>
              <a:rPr lang="en-US" sz="2000" b="0" i="1" u="none" strike="noStrike" baseline="0" dirty="0">
                <a:solidFill>
                  <a:srgbClr val="9A33FF"/>
                </a:solidFill>
                <a:latin typeface="Calibri,Italic"/>
              </a:rPr>
              <a:t> </a:t>
            </a:r>
            <a:r>
              <a:rPr lang="en-US" sz="2000" b="0" i="0" u="none" strike="noStrike" baseline="0" dirty="0">
                <a:solidFill>
                  <a:srgbClr val="000000"/>
                </a:solidFill>
                <a:latin typeface="Calibri" panose="020F0502020204030204" pitchFamily="34" charset="0"/>
              </a:rPr>
              <a:t>shall become to you a remembrance. And you shall observe it as </a:t>
            </a:r>
            <a:r>
              <a:rPr lang="en-US" sz="2000" b="0" i="0" u="none" strike="noStrike" baseline="0" dirty="0" smtClean="0">
                <a:solidFill>
                  <a:srgbClr val="000000"/>
                </a:solidFill>
                <a:latin typeface="Calibri" panose="020F0502020204030204" pitchFamily="34" charset="0"/>
              </a:rPr>
              <a:t/>
            </a:r>
            <a:br>
              <a:rPr lang="en-US" sz="2000" b="0" i="0" u="none" strike="noStrike" baseline="0" dirty="0" smtClean="0">
                <a:solidFill>
                  <a:srgbClr val="000000"/>
                </a:solidFill>
                <a:latin typeface="Calibri" panose="020F0502020204030204" pitchFamily="34" charset="0"/>
              </a:rPr>
            </a:br>
            <a:r>
              <a:rPr lang="en-US" sz="2000" b="0" i="0" u="none" strike="noStrike" baseline="0" dirty="0" smtClean="0">
                <a:solidFill>
                  <a:srgbClr val="000000"/>
                </a:solidFill>
                <a:latin typeface="Calibri" panose="020F0502020204030204" pitchFamily="34" charset="0"/>
              </a:rPr>
              <a:t>a </a:t>
            </a:r>
            <a:r>
              <a:rPr lang="en-US" sz="2000" b="0" i="0" u="none" strike="noStrike" baseline="0" dirty="0">
                <a:solidFill>
                  <a:srgbClr val="000000"/>
                </a:solidFill>
                <a:latin typeface="Calibri" panose="020F0502020204030204" pitchFamily="34" charset="0"/>
              </a:rPr>
              <a:t>festival </a:t>
            </a:r>
            <a:r>
              <a:rPr lang="en-AU" sz="2000" b="0" i="0" u="none" strike="noStrike" baseline="0" dirty="0">
                <a:solidFill>
                  <a:srgbClr val="000000"/>
                </a:solidFill>
                <a:latin typeface="Calibri" panose="020F0502020204030204" pitchFamily="34" charset="0"/>
              </a:rPr>
              <a:t>to </a:t>
            </a:r>
            <a:r>
              <a:rPr lang="he-IL" sz="2000" b="0" i="0" u="none" strike="noStrike" baseline="0" dirty="0">
                <a:solidFill>
                  <a:srgbClr val="0000FF"/>
                </a:solidFill>
                <a:latin typeface="Arial" panose="020B0604020202020204" pitchFamily="34" charset="0"/>
              </a:rPr>
              <a:t>יהוה</a:t>
            </a:r>
            <a:r>
              <a:rPr lang="en-CA" sz="2000" b="0" i="0" u="none" strike="noStrike" baseline="0" dirty="0">
                <a:solidFill>
                  <a:srgbClr val="0000FF"/>
                </a:solidFill>
                <a:latin typeface="Calibri" panose="020F0502020204030204" pitchFamily="34" charset="0"/>
              </a:rPr>
              <a:t>  [</a:t>
            </a:r>
            <a:r>
              <a:rPr lang="en-AU" sz="2000" b="0" i="0" u="none" strike="noStrike" baseline="0" dirty="0">
                <a:solidFill>
                  <a:srgbClr val="0000FF"/>
                </a:solidFill>
                <a:latin typeface="Calibri" panose="020F0502020204030204" pitchFamily="34" charset="0"/>
              </a:rPr>
              <a:t>Yahuah] </a:t>
            </a:r>
            <a:r>
              <a:rPr lang="en-AU" sz="2000" b="0" i="0" u="none" strike="noStrike" baseline="0" dirty="0">
                <a:solidFill>
                  <a:srgbClr val="000000"/>
                </a:solidFill>
                <a:latin typeface="Calibri" panose="020F0502020204030204" pitchFamily="34" charset="0"/>
              </a:rPr>
              <a:t>throughout your generations – observe it as a festival, an everlasting law </a:t>
            </a:r>
            <a:r>
              <a:rPr lang="en-AU" sz="2000" b="0" i="0" u="none" strike="noStrike" baseline="0" dirty="0">
                <a:solidFill>
                  <a:srgbClr val="0000FF"/>
                </a:solidFill>
                <a:latin typeface="Calibri" panose="020F0502020204030204" pitchFamily="34" charset="0"/>
              </a:rPr>
              <a:t>[H2708 Statute].</a:t>
            </a:r>
            <a:endParaRPr lang="en-AU" sz="2000" dirty="0"/>
          </a:p>
        </p:txBody>
      </p:sp>
      <p:sp>
        <p:nvSpPr>
          <p:cNvPr id="5" name="TextBox 4">
            <a:extLst>
              <a:ext uri="{FF2B5EF4-FFF2-40B4-BE49-F238E27FC236}">
                <a16:creationId xmlns:a16="http://schemas.microsoft.com/office/drawing/2014/main" xmlns="" id="{D0196BA4-1FB5-4387-9B06-17BCF5649B69}"/>
              </a:ext>
            </a:extLst>
          </p:cNvPr>
          <p:cNvSpPr txBox="1"/>
          <p:nvPr/>
        </p:nvSpPr>
        <p:spPr>
          <a:xfrm>
            <a:off x="5428085" y="234657"/>
            <a:ext cx="6097554" cy="1015663"/>
          </a:xfrm>
          <a:prstGeom prst="rect">
            <a:avLst/>
          </a:prstGeom>
          <a:noFill/>
        </p:spPr>
        <p:txBody>
          <a:bodyPr wrap="square">
            <a:spAutoFit/>
            <a:scene3d>
              <a:camera prst="orthographicFront"/>
              <a:lightRig rig="threePt" dir="t"/>
            </a:scene3d>
            <a:sp3d extrusionH="57150">
              <a:bevelT w="38100" h="38100"/>
            </a:sp3d>
          </a:bodyPr>
          <a:lstStyle/>
          <a:p>
            <a:pPr algn="l"/>
            <a:r>
              <a:rPr lang="en-AU" sz="2000" b="1" i="0" u="none" strike="noStrike" baseline="0" dirty="0">
                <a:solidFill>
                  <a:srgbClr val="C10000"/>
                </a:solidFill>
                <a:latin typeface="Calibri,Bold"/>
              </a:rPr>
              <a:t>Questions for you</a:t>
            </a:r>
            <a:r>
              <a:rPr lang="en-AU" sz="2000" b="0" i="0" u="none" strike="noStrike" baseline="0" dirty="0">
                <a:solidFill>
                  <a:srgbClr val="C10000"/>
                </a:solidFill>
                <a:latin typeface="Calibri" panose="020F0502020204030204" pitchFamily="34" charset="0"/>
              </a:rPr>
              <a:t>:</a:t>
            </a:r>
          </a:p>
          <a:p>
            <a:pPr algn="l"/>
            <a:r>
              <a:rPr lang="en-US" sz="2000" b="1" i="0" u="none" strike="noStrike" baseline="0" dirty="0">
                <a:solidFill>
                  <a:srgbClr val="9A33FF"/>
                </a:solidFill>
                <a:latin typeface="Calibri,Bold"/>
              </a:rPr>
              <a:t>1. </a:t>
            </a:r>
            <a:r>
              <a:rPr lang="en-US" sz="2000" b="0" i="0" u="none" strike="noStrike" baseline="0" dirty="0">
                <a:solidFill>
                  <a:srgbClr val="C10000"/>
                </a:solidFill>
                <a:latin typeface="Calibri" panose="020F0502020204030204" pitchFamily="34" charset="0"/>
              </a:rPr>
              <a:t>Is it possible to understand </a:t>
            </a:r>
            <a:r>
              <a:rPr lang="en-US" sz="2000" b="1" i="1" u="none" strike="noStrike" baseline="0" dirty="0">
                <a:solidFill>
                  <a:srgbClr val="9A33FF"/>
                </a:solidFill>
                <a:latin typeface="Calibri,Italic"/>
              </a:rPr>
              <a:t>“</a:t>
            </a:r>
            <a:r>
              <a:rPr lang="en-US" sz="2000" b="1" i="1" u="sng" strike="noStrike" baseline="0" dirty="0">
                <a:solidFill>
                  <a:srgbClr val="9A33FF"/>
                </a:solidFill>
                <a:latin typeface="Calibri,Italic"/>
              </a:rPr>
              <a:t>this da</a:t>
            </a:r>
            <a:r>
              <a:rPr lang="en-US" sz="2000" b="1" i="1" u="none" strike="noStrike" baseline="0" dirty="0">
                <a:solidFill>
                  <a:srgbClr val="9A33FF"/>
                </a:solidFill>
                <a:latin typeface="Calibri,Italic"/>
              </a:rPr>
              <a:t>y” </a:t>
            </a:r>
            <a:r>
              <a:rPr lang="en-US" sz="2000" b="0" i="0" u="none" strike="noStrike" baseline="0" dirty="0">
                <a:solidFill>
                  <a:srgbClr val="C10000"/>
                </a:solidFill>
                <a:latin typeface="Calibri" panose="020F0502020204030204" pitchFamily="34" charset="0"/>
              </a:rPr>
              <a:t>[</a:t>
            </a:r>
            <a:r>
              <a:rPr lang="en-US" sz="2000" b="1" i="0" u="none" strike="noStrike" baseline="0" dirty="0" err="1">
                <a:solidFill>
                  <a:srgbClr val="0000FF"/>
                </a:solidFill>
                <a:latin typeface="Calibri" panose="020F0502020204030204" pitchFamily="34" charset="0"/>
              </a:rPr>
              <a:t>yowm</a:t>
            </a:r>
            <a:r>
              <a:rPr lang="en-US" sz="2000" b="0" i="0" u="none" strike="noStrike" baseline="0" dirty="0">
                <a:solidFill>
                  <a:srgbClr val="00B150"/>
                </a:solidFill>
                <a:latin typeface="Calibri" panose="020F0502020204030204" pitchFamily="34" charset="0"/>
              </a:rPr>
              <a:t> </a:t>
            </a:r>
            <a:r>
              <a:rPr lang="en-US" sz="2000" b="0" i="0" u="none" strike="noStrike" baseline="0" dirty="0">
                <a:solidFill>
                  <a:srgbClr val="262626"/>
                </a:solidFill>
                <a:latin typeface="Calibri" panose="020F0502020204030204" pitchFamily="34" charset="0"/>
              </a:rPr>
              <a:t>– singular, not plural</a:t>
            </a:r>
            <a:r>
              <a:rPr lang="en-US" sz="2000" b="0" i="0" u="none" strike="noStrike" baseline="0" dirty="0">
                <a:solidFill>
                  <a:srgbClr val="C10000"/>
                </a:solidFill>
                <a:latin typeface="Calibri" panose="020F0502020204030204" pitchFamily="34" charset="0"/>
              </a:rPr>
              <a:t>] refers to </a:t>
            </a:r>
            <a:r>
              <a:rPr lang="en-US" sz="2000" b="1" i="0" u="sng" strike="noStrike" baseline="0" dirty="0">
                <a:solidFill>
                  <a:srgbClr val="C10000"/>
                </a:solidFill>
                <a:effectLst>
                  <a:glow rad="63500">
                    <a:srgbClr val="00FF99"/>
                  </a:glow>
                </a:effectLst>
                <a:latin typeface="Calibri" panose="020F0502020204030204" pitchFamily="34" charset="0"/>
              </a:rPr>
              <a:t>one sin</a:t>
            </a:r>
            <a:r>
              <a:rPr lang="en-US" sz="2000" b="1" i="0" strike="noStrike" baseline="0" dirty="0">
                <a:solidFill>
                  <a:srgbClr val="C10000"/>
                </a:solidFill>
                <a:effectLst>
                  <a:glow rad="63500">
                    <a:srgbClr val="00FF99"/>
                  </a:glow>
                </a:effectLst>
                <a:latin typeface="Calibri" panose="020F0502020204030204" pitchFamily="34" charset="0"/>
              </a:rPr>
              <a:t>g</a:t>
            </a:r>
            <a:r>
              <a:rPr lang="en-US" sz="2000" b="1" i="0" u="sng" strike="noStrike" baseline="0" dirty="0">
                <a:solidFill>
                  <a:srgbClr val="C10000"/>
                </a:solidFill>
                <a:effectLst>
                  <a:glow rad="63500">
                    <a:srgbClr val="00FF99"/>
                  </a:glow>
                </a:effectLst>
                <a:latin typeface="Calibri" panose="020F0502020204030204" pitchFamily="34" charset="0"/>
              </a:rPr>
              <a:t>ular</a:t>
            </a:r>
            <a:r>
              <a:rPr lang="en-US" sz="2000" b="1" i="0" u="none" strike="noStrike" baseline="0" dirty="0">
                <a:solidFill>
                  <a:srgbClr val="C10000"/>
                </a:solidFill>
                <a:effectLst>
                  <a:glow rad="63500">
                    <a:srgbClr val="00FF99"/>
                  </a:glow>
                </a:effectLst>
                <a:latin typeface="Calibri" panose="020F0502020204030204" pitchFamily="34" charset="0"/>
              </a:rPr>
              <a:t> </a:t>
            </a:r>
            <a:r>
              <a:rPr lang="en-US" sz="2000" b="0" i="0" u="none" strike="noStrike" baseline="0" dirty="0">
                <a:solidFill>
                  <a:srgbClr val="C10000"/>
                </a:solidFill>
                <a:latin typeface="Calibri" panose="020F0502020204030204" pitchFamily="34" charset="0"/>
              </a:rPr>
              <a:t>24 </a:t>
            </a:r>
            <a:r>
              <a:rPr lang="en-US" sz="1600" i="0" u="none" strike="noStrike" baseline="0" dirty="0">
                <a:solidFill>
                  <a:srgbClr val="C10000"/>
                </a:solidFill>
                <a:latin typeface="Calibri,Bold"/>
              </a:rPr>
              <a:t>HR</a:t>
            </a:r>
            <a:r>
              <a:rPr lang="en-US" sz="2000" b="1" i="0" u="none" strike="noStrike" baseline="0" dirty="0">
                <a:solidFill>
                  <a:srgbClr val="C10000"/>
                </a:solidFill>
                <a:latin typeface="Calibri,Bold"/>
              </a:rPr>
              <a:t> </a:t>
            </a:r>
            <a:r>
              <a:rPr lang="en-US" sz="2000" b="0" i="0" u="none" strike="noStrike" baseline="0" dirty="0">
                <a:solidFill>
                  <a:srgbClr val="C10000"/>
                </a:solidFill>
                <a:latin typeface="Calibri" panose="020F0502020204030204" pitchFamily="34" charset="0"/>
              </a:rPr>
              <a:t>cycle?</a:t>
            </a:r>
          </a:p>
        </p:txBody>
      </p:sp>
      <p:sp>
        <p:nvSpPr>
          <p:cNvPr id="9" name="TextBox 8">
            <a:extLst>
              <a:ext uri="{FF2B5EF4-FFF2-40B4-BE49-F238E27FC236}">
                <a16:creationId xmlns:a16="http://schemas.microsoft.com/office/drawing/2014/main" xmlns="" id="{A78DAB83-D3D8-4EFD-85DA-63092FB571EE}"/>
              </a:ext>
            </a:extLst>
          </p:cNvPr>
          <p:cNvSpPr txBox="1"/>
          <p:nvPr/>
        </p:nvSpPr>
        <p:spPr>
          <a:xfrm>
            <a:off x="5428084" y="1519381"/>
            <a:ext cx="6467993" cy="1323439"/>
          </a:xfrm>
          <a:prstGeom prst="rect">
            <a:avLst/>
          </a:prstGeom>
          <a:noFill/>
        </p:spPr>
        <p:txBody>
          <a:bodyPr wrap="square">
            <a:spAutoFit/>
            <a:scene3d>
              <a:camera prst="orthographicFront"/>
              <a:lightRig rig="threePt" dir="t"/>
            </a:scene3d>
            <a:sp3d extrusionH="57150">
              <a:bevelT w="38100" h="38100"/>
            </a:sp3d>
          </a:bodyPr>
          <a:lstStyle/>
          <a:p>
            <a:pPr algn="l"/>
            <a:r>
              <a:rPr lang="en-US" sz="2000" b="1" i="0" u="none" strike="noStrike" baseline="0" dirty="0">
                <a:solidFill>
                  <a:srgbClr val="9A33FF"/>
                </a:solidFill>
                <a:latin typeface="Calibri,Bold"/>
              </a:rPr>
              <a:t>2. </a:t>
            </a:r>
            <a:r>
              <a:rPr lang="en-US" sz="2000" b="0" i="0" u="none" strike="noStrike" baseline="0" dirty="0">
                <a:solidFill>
                  <a:srgbClr val="C10000"/>
                </a:solidFill>
                <a:latin typeface="Calibri" panose="020F0502020204030204" pitchFamily="34" charset="0"/>
              </a:rPr>
              <a:t>Is it also possible to envision this single 24 </a:t>
            </a:r>
            <a:r>
              <a:rPr lang="en-US" sz="1600" i="0" u="none" strike="noStrike" baseline="0" dirty="0">
                <a:solidFill>
                  <a:srgbClr val="C10000"/>
                </a:solidFill>
                <a:latin typeface="Calibri,Bold"/>
              </a:rPr>
              <a:t>HR</a:t>
            </a:r>
            <a:r>
              <a:rPr lang="en-US" sz="2000" b="1" i="0" u="none" strike="noStrike" baseline="0" dirty="0">
                <a:solidFill>
                  <a:srgbClr val="C10000"/>
                </a:solidFill>
                <a:latin typeface="Calibri,Bold"/>
              </a:rPr>
              <a:t> </a:t>
            </a:r>
            <a:r>
              <a:rPr lang="en-US" sz="2000" b="0" i="0" u="none" strike="noStrike" baseline="0" dirty="0">
                <a:solidFill>
                  <a:srgbClr val="C10000"/>
                </a:solidFill>
                <a:latin typeface="Calibri" panose="020F0502020204030204" pitchFamily="34" charset="0"/>
              </a:rPr>
              <a:t>cycle as being applied to the single cycle festival referenced in the same verse? </a:t>
            </a:r>
            <a:br>
              <a:rPr lang="en-US" sz="2000" b="0" i="0" u="none" strike="noStrike" baseline="0" dirty="0">
                <a:solidFill>
                  <a:srgbClr val="C10000"/>
                </a:solidFill>
                <a:latin typeface="Calibri" panose="020F0502020204030204" pitchFamily="34" charset="0"/>
              </a:rPr>
            </a:br>
            <a:r>
              <a:rPr lang="en-US" sz="2000" b="1" i="0" u="none" strike="noStrike" baseline="0" dirty="0">
                <a:latin typeface="Calibri" panose="020F0502020204030204" pitchFamily="34" charset="0"/>
              </a:rPr>
              <a:t>Note: </a:t>
            </a:r>
            <a:r>
              <a:rPr lang="en-US" sz="2000" b="0" i="0" u="none" strike="noStrike" baseline="0" dirty="0">
                <a:solidFill>
                  <a:srgbClr val="008181"/>
                </a:solidFill>
                <a:latin typeface="Calibri" panose="020F0502020204030204" pitchFamily="34" charset="0"/>
              </a:rPr>
              <a:t>The Festival of Unleavened Bread has </a:t>
            </a:r>
            <a:r>
              <a:rPr lang="en-US" sz="2000" b="1" i="0" u="sng" strike="noStrike" baseline="0" dirty="0">
                <a:solidFill>
                  <a:srgbClr val="008181"/>
                </a:solidFill>
                <a:latin typeface="Calibri" panose="020F0502020204030204" pitchFamily="34" charset="0"/>
              </a:rPr>
              <a:t>multi</a:t>
            </a:r>
            <a:r>
              <a:rPr lang="en-US" sz="2000" b="1" i="0" strike="noStrike" baseline="0" dirty="0">
                <a:solidFill>
                  <a:srgbClr val="008181"/>
                </a:solidFill>
                <a:latin typeface="Calibri" panose="020F0502020204030204" pitchFamily="34" charset="0"/>
              </a:rPr>
              <a:t>p</a:t>
            </a:r>
            <a:r>
              <a:rPr lang="en-US" sz="2000" b="1" i="0" u="sng" strike="noStrike" baseline="0" dirty="0">
                <a:solidFill>
                  <a:srgbClr val="008181"/>
                </a:solidFill>
                <a:latin typeface="Calibri" panose="020F0502020204030204" pitchFamily="34" charset="0"/>
              </a:rPr>
              <a:t>le</a:t>
            </a:r>
            <a:r>
              <a:rPr lang="en-US" sz="2000" b="0" i="0" u="none" strike="noStrike" baseline="0" dirty="0">
                <a:solidFill>
                  <a:srgbClr val="008181"/>
                </a:solidFill>
                <a:latin typeface="Calibri" panose="020F0502020204030204" pitchFamily="34" charset="0"/>
              </a:rPr>
              <a:t> cycles.</a:t>
            </a:r>
            <a:endParaRPr lang="en-US" sz="2000" b="0" i="0" u="none" strike="noStrike" baseline="0" dirty="0">
              <a:solidFill>
                <a:srgbClr val="000000"/>
              </a:solidFill>
              <a:latin typeface="Calibri" panose="020F0502020204030204" pitchFamily="34" charset="0"/>
            </a:endParaRPr>
          </a:p>
        </p:txBody>
      </p:sp>
      <p:sp>
        <p:nvSpPr>
          <p:cNvPr id="11" name="TextBox 10">
            <a:extLst>
              <a:ext uri="{FF2B5EF4-FFF2-40B4-BE49-F238E27FC236}">
                <a16:creationId xmlns:a16="http://schemas.microsoft.com/office/drawing/2014/main" xmlns="" id="{C3EBAD7B-7208-4202-9974-6B87DC2EEBC9}"/>
              </a:ext>
            </a:extLst>
          </p:cNvPr>
          <p:cNvSpPr txBox="1"/>
          <p:nvPr/>
        </p:nvSpPr>
        <p:spPr>
          <a:xfrm>
            <a:off x="5492041" y="3207751"/>
            <a:ext cx="6097554" cy="1015663"/>
          </a:xfrm>
          <a:prstGeom prst="rect">
            <a:avLst/>
          </a:prstGeom>
          <a:noFill/>
        </p:spPr>
        <p:txBody>
          <a:bodyPr wrap="square">
            <a:spAutoFit/>
            <a:scene3d>
              <a:camera prst="orthographicFront"/>
              <a:lightRig rig="threePt" dir="t"/>
            </a:scene3d>
            <a:sp3d extrusionH="57150">
              <a:bevelT w="38100" h="38100"/>
            </a:sp3d>
          </a:bodyPr>
          <a:lstStyle/>
          <a:p>
            <a:pPr algn="l"/>
            <a:r>
              <a:rPr lang="en-US" sz="2000" b="1" i="0" u="none" strike="noStrike" baseline="0" dirty="0">
                <a:solidFill>
                  <a:srgbClr val="9A33FF"/>
                </a:solidFill>
                <a:latin typeface="Calibri,Bold"/>
              </a:rPr>
              <a:t>3. </a:t>
            </a:r>
            <a:r>
              <a:rPr lang="en-US" sz="2000" b="0" i="0" u="none" strike="noStrike" baseline="0" dirty="0">
                <a:solidFill>
                  <a:srgbClr val="008181"/>
                </a:solidFill>
                <a:latin typeface="Calibri" panose="020F0502020204030204" pitchFamily="34" charset="0"/>
              </a:rPr>
              <a:t>Or shall we </a:t>
            </a:r>
            <a:r>
              <a:rPr lang="en-US" sz="2000" b="0" i="0" u="none" strike="noStrike" baseline="0" dirty="0">
                <a:solidFill>
                  <a:srgbClr val="000000"/>
                </a:solidFill>
                <a:latin typeface="Calibri" panose="020F0502020204030204" pitchFamily="34" charset="0"/>
              </a:rPr>
              <a:t>incorrectly </a:t>
            </a:r>
            <a:r>
              <a:rPr lang="en-US" sz="2000" b="0" i="0" u="none" strike="noStrike" baseline="0" dirty="0">
                <a:solidFill>
                  <a:srgbClr val="008181"/>
                </a:solidFill>
                <a:latin typeface="Calibri" panose="020F0502020204030204" pitchFamily="34" charset="0"/>
              </a:rPr>
              <a:t>apply this single 24 </a:t>
            </a:r>
            <a:r>
              <a:rPr lang="en-US" sz="1600" i="0" u="none" strike="noStrike" baseline="0" dirty="0">
                <a:solidFill>
                  <a:srgbClr val="008181"/>
                </a:solidFill>
                <a:latin typeface="Calibri,Bold"/>
              </a:rPr>
              <a:t>HR</a:t>
            </a:r>
            <a:r>
              <a:rPr lang="en-US" sz="2000" b="1" i="0" u="none" strike="noStrike" baseline="0" dirty="0">
                <a:solidFill>
                  <a:srgbClr val="008181"/>
                </a:solidFill>
                <a:latin typeface="Calibri,Bold"/>
              </a:rPr>
              <a:t> </a:t>
            </a:r>
            <a:r>
              <a:rPr lang="en-US" sz="2000" b="0" i="0" u="none" strike="noStrike" baseline="0" dirty="0">
                <a:solidFill>
                  <a:srgbClr val="008181"/>
                </a:solidFill>
                <a:latin typeface="Calibri" panose="020F0502020204030204" pitchFamily="34" charset="0"/>
              </a:rPr>
              <a:t>period from </a:t>
            </a:r>
            <a:r>
              <a:rPr lang="en-US" sz="2000" b="1" i="0" u="none" strike="noStrike" baseline="0" dirty="0" err="1">
                <a:solidFill>
                  <a:srgbClr val="006699"/>
                </a:solidFill>
                <a:latin typeface="Calibri,Bold"/>
              </a:rPr>
              <a:t>Exo</a:t>
            </a:r>
            <a:r>
              <a:rPr lang="en-US" sz="2000" b="1" i="0" u="none" strike="noStrike" baseline="0" dirty="0">
                <a:solidFill>
                  <a:srgbClr val="006699"/>
                </a:solidFill>
                <a:latin typeface="Calibri,Bold"/>
              </a:rPr>
              <a:t> 12:14</a:t>
            </a:r>
            <a:r>
              <a:rPr lang="en-US" sz="2000" b="0" i="0" u="none" strike="noStrike" baseline="0" dirty="0">
                <a:solidFill>
                  <a:srgbClr val="006699"/>
                </a:solidFill>
                <a:latin typeface="Calibri" panose="020F0502020204030204" pitchFamily="34" charset="0"/>
              </a:rPr>
              <a:t>, </a:t>
            </a:r>
            <a:r>
              <a:rPr lang="en-US" sz="2000" b="0" i="0" u="none" strike="noStrike" baseline="0" dirty="0">
                <a:solidFill>
                  <a:srgbClr val="008181"/>
                </a:solidFill>
                <a:latin typeface="Calibri" panose="020F0502020204030204" pitchFamily="34" charset="0"/>
              </a:rPr>
              <a:t>to the seven cycle period in the next verse as seen below?</a:t>
            </a:r>
            <a:endParaRPr lang="en-US" sz="1600" b="0" i="0" u="none" strike="noStrike" baseline="0" dirty="0">
              <a:solidFill>
                <a:srgbClr val="008181"/>
              </a:solidFill>
              <a:latin typeface="Calibri" panose="020F0502020204030204" pitchFamily="34" charset="0"/>
            </a:endParaRPr>
          </a:p>
        </p:txBody>
      </p:sp>
      <p:sp>
        <p:nvSpPr>
          <p:cNvPr id="13" name="TextBox 12">
            <a:extLst>
              <a:ext uri="{FF2B5EF4-FFF2-40B4-BE49-F238E27FC236}">
                <a16:creationId xmlns:a16="http://schemas.microsoft.com/office/drawing/2014/main" xmlns="" id="{C42FE258-C444-4B5C-80B2-927C11CB6BAC}"/>
              </a:ext>
            </a:extLst>
          </p:cNvPr>
          <p:cNvSpPr txBox="1"/>
          <p:nvPr/>
        </p:nvSpPr>
        <p:spPr>
          <a:xfrm>
            <a:off x="5492041" y="4588345"/>
            <a:ext cx="6097554" cy="1631216"/>
          </a:xfrm>
          <a:prstGeom prst="rect">
            <a:avLst/>
          </a:prstGeom>
          <a:noFill/>
        </p:spPr>
        <p:txBody>
          <a:bodyPr wrap="square">
            <a:spAutoFit/>
            <a:scene3d>
              <a:camera prst="orthographicFront"/>
              <a:lightRig rig="threePt" dir="t"/>
            </a:scene3d>
            <a:sp3d extrusionH="57150">
              <a:bevelT w="38100" h="38100"/>
            </a:sp3d>
          </a:bodyPr>
          <a:lstStyle/>
          <a:p>
            <a:pPr algn="l"/>
            <a:r>
              <a:rPr lang="en-US" sz="2000" b="1" i="0" u="none" strike="noStrike" baseline="0" dirty="0">
                <a:solidFill>
                  <a:srgbClr val="006699"/>
                </a:solidFill>
                <a:latin typeface="Calibri,Bold"/>
              </a:rPr>
              <a:t>Exo 12:15 </a:t>
            </a:r>
            <a:r>
              <a:rPr lang="en-US" sz="2000" b="0" i="0" u="none" strike="noStrike" baseline="0" dirty="0">
                <a:solidFill>
                  <a:srgbClr val="000000"/>
                </a:solidFill>
                <a:latin typeface="Calibri" panose="020F0502020204030204" pitchFamily="34" charset="0"/>
              </a:rPr>
              <a:t>Seven days you shall eat unleavened bread. Indeed on the first day you cause leaven to cease from your houses. For whoever eats leavened bread from the first day until the seventh day, that being shall be cut off from </a:t>
            </a:r>
            <a:r>
              <a:rPr lang="en-US" sz="2000" b="0" i="0" u="none" strike="noStrike" baseline="0" dirty="0" err="1">
                <a:solidFill>
                  <a:srgbClr val="000000"/>
                </a:solidFill>
                <a:latin typeface="Calibri" panose="020F0502020204030204" pitchFamily="34" charset="0"/>
              </a:rPr>
              <a:t>Yisra’ĕl</a:t>
            </a:r>
            <a:r>
              <a:rPr lang="en-US" sz="2000" b="0" i="0" u="none" strike="noStrike" baseline="0" dirty="0">
                <a:solidFill>
                  <a:srgbClr val="000000"/>
                </a:solidFill>
                <a:latin typeface="Calibri" panose="020F0502020204030204" pitchFamily="34" charset="0"/>
              </a:rPr>
              <a:t>.</a:t>
            </a:r>
            <a:endParaRPr lang="en-AU" sz="2000" dirty="0"/>
          </a:p>
        </p:txBody>
      </p:sp>
      <p:sp>
        <p:nvSpPr>
          <p:cNvPr id="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28</a:t>
            </a:fld>
            <a:endParaRPr lang="en-AU" dirty="0"/>
          </a:p>
        </p:txBody>
      </p:sp>
      <p:pic>
        <p:nvPicPr>
          <p:cNvPr id="8" name="Picture 2" descr="C:\Users\Rae\Documents\A CF Desktop Feb 2021\ART png on PPT\Picture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3163" y="178819"/>
            <a:ext cx="904952" cy="10183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6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2713D93-22C1-49E2-A25D-55FB36ABAA0D}"/>
              </a:ext>
            </a:extLst>
          </p:cNvPr>
          <p:cNvSpPr txBox="1"/>
          <p:nvPr/>
        </p:nvSpPr>
        <p:spPr>
          <a:xfrm>
            <a:off x="464198" y="198454"/>
            <a:ext cx="11562961" cy="4678204"/>
          </a:xfrm>
          <a:prstGeom prst="rect">
            <a:avLst/>
          </a:prstGeom>
          <a:noFill/>
        </p:spPr>
        <p:txBody>
          <a:bodyPr wrap="square">
            <a:spAutoFit/>
            <a:scene3d>
              <a:camera prst="orthographicFront"/>
              <a:lightRig rig="threePt" dir="t"/>
            </a:scene3d>
            <a:sp3d extrusionH="57150">
              <a:bevelT w="38100" h="38100"/>
            </a:sp3d>
          </a:bodyPr>
          <a:lstStyle/>
          <a:p>
            <a:pPr algn="l"/>
            <a:r>
              <a:rPr lang="en-AU" sz="1800" b="1" i="0" u="none" strike="noStrike" baseline="0" dirty="0">
                <a:solidFill>
                  <a:srgbClr val="C10000"/>
                </a:solidFill>
                <a:latin typeface="Calibri,Bold"/>
              </a:rPr>
              <a:t>Thoughts to consider</a:t>
            </a:r>
            <a:r>
              <a:rPr lang="en-AU" sz="1800" b="0" i="0" u="none" strike="noStrike" baseline="0" dirty="0">
                <a:solidFill>
                  <a:srgbClr val="C10000"/>
                </a:solidFill>
                <a:latin typeface="Calibri" panose="020F0502020204030204" pitchFamily="34" charset="0"/>
              </a:rPr>
              <a:t>:</a:t>
            </a:r>
          </a:p>
          <a:p>
            <a:pPr algn="l"/>
            <a:r>
              <a:rPr lang="en-US" sz="1800" b="0" i="0" u="none" strike="noStrike" baseline="0" dirty="0">
                <a:solidFill>
                  <a:srgbClr val="000000"/>
                </a:solidFill>
                <a:latin typeface="Calibri" panose="020F0502020204030204" pitchFamily="34" charset="0"/>
              </a:rPr>
              <a:t>Is there any place in Scripture where we are told that - to eat </a:t>
            </a:r>
            <a:r>
              <a:rPr lang="en-US" sz="1800" b="0" i="1" u="none" strike="noStrike" baseline="0" dirty="0">
                <a:solidFill>
                  <a:srgbClr val="C10000"/>
                </a:solidFill>
                <a:latin typeface="Calibri,Italic"/>
              </a:rPr>
              <a:t>leavened </a:t>
            </a:r>
            <a:r>
              <a:rPr lang="en-US" sz="1800" b="0" i="0" u="none" strike="noStrike" baseline="0" dirty="0">
                <a:solidFill>
                  <a:srgbClr val="000000"/>
                </a:solidFill>
                <a:latin typeface="Calibri" panose="020F0502020204030204" pitchFamily="34" charset="0"/>
              </a:rPr>
              <a:t>bread </a:t>
            </a:r>
            <a:r>
              <a:rPr lang="en-US" sz="1800" b="0" i="1" u="none" strike="noStrike" baseline="0" dirty="0">
                <a:solidFill>
                  <a:srgbClr val="C10000"/>
                </a:solidFill>
                <a:latin typeface="Calibri,Italic"/>
              </a:rPr>
              <a:t>before </a:t>
            </a:r>
            <a:r>
              <a:rPr lang="en-US" sz="1800" b="0" i="0" u="none" strike="noStrike" baseline="0" dirty="0">
                <a:solidFill>
                  <a:srgbClr val="000000"/>
                </a:solidFill>
                <a:latin typeface="Calibri" panose="020F0502020204030204" pitchFamily="34" charset="0"/>
              </a:rPr>
              <a:t>the Passover </a:t>
            </a:r>
            <a:r>
              <a:rPr lang="en-US" dirty="0">
                <a:solidFill>
                  <a:srgbClr val="000000"/>
                </a:solidFill>
                <a:latin typeface="Calibri" panose="020F0502020204030204" pitchFamily="34" charset="0"/>
              </a:rPr>
              <a:t>meal</a:t>
            </a:r>
            <a:r>
              <a:rPr lang="en-US" sz="1800" b="0" i="0" u="none" strike="noStrike" baseline="0" dirty="0">
                <a:solidFill>
                  <a:srgbClr val="000000"/>
                </a:solidFill>
                <a:latin typeface="Calibri" panose="020F0502020204030204" pitchFamily="34" charset="0"/>
              </a:rPr>
              <a:t> is to invite a penalty of death?  In </a:t>
            </a:r>
            <a:r>
              <a:rPr lang="en-US" sz="1800" b="1" i="0" u="none" strike="noStrike" baseline="0" dirty="0">
                <a:solidFill>
                  <a:srgbClr val="006699"/>
                </a:solidFill>
                <a:latin typeface="Calibri,Bold"/>
              </a:rPr>
              <a:t>Exo 12:8 </a:t>
            </a:r>
            <a:r>
              <a:rPr lang="en-US" sz="1800" b="0" i="0" u="none" strike="noStrike" baseline="0" dirty="0">
                <a:solidFill>
                  <a:srgbClr val="C10000"/>
                </a:solidFill>
                <a:latin typeface="Calibri" panose="020F0502020204030204" pitchFamily="34" charset="0"/>
              </a:rPr>
              <a:t>(below), </a:t>
            </a:r>
            <a:r>
              <a:rPr lang="en-US" sz="1800" b="0" i="0" u="none" strike="noStrike" baseline="0" dirty="0">
                <a:solidFill>
                  <a:srgbClr val="000000"/>
                </a:solidFill>
                <a:latin typeface="Calibri" panose="020F0502020204030204" pitchFamily="34" charset="0"/>
              </a:rPr>
              <a:t>it is fairly clear to see that it is understood the people were already eating leavened bread, prior to the Passover meal, by the command  -  </a:t>
            </a:r>
            <a:r>
              <a:rPr lang="en-US" sz="1800" b="0" i="0" u="sng" strike="noStrike" baseline="0" dirty="0">
                <a:solidFill>
                  <a:srgbClr val="000000"/>
                </a:solidFill>
                <a:latin typeface="Calibri" panose="020F0502020204030204" pitchFamily="34" charset="0"/>
              </a:rPr>
              <a:t>to s</a:t>
            </a:r>
            <a:r>
              <a:rPr lang="en-US" sz="1800" b="0" i="0" strike="noStrike" baseline="0" dirty="0">
                <a:solidFill>
                  <a:srgbClr val="000000"/>
                </a:solidFill>
                <a:latin typeface="Calibri" panose="020F0502020204030204" pitchFamily="34" charset="0"/>
              </a:rPr>
              <a:t>p</a:t>
            </a:r>
            <a:r>
              <a:rPr lang="en-US" sz="1800" b="0" i="0" u="sng" strike="noStrike" baseline="0" dirty="0">
                <a:solidFill>
                  <a:srgbClr val="000000"/>
                </a:solidFill>
                <a:latin typeface="Calibri" panose="020F0502020204030204" pitchFamily="34" charset="0"/>
              </a:rPr>
              <a:t>ecificall</a:t>
            </a:r>
            <a:r>
              <a:rPr lang="en-US" sz="1800" b="0" i="0" strike="noStrike" baseline="0" dirty="0">
                <a:solidFill>
                  <a:srgbClr val="000000"/>
                </a:solidFill>
                <a:latin typeface="Calibri" panose="020F0502020204030204" pitchFamily="34" charset="0"/>
              </a:rPr>
              <a:t>y </a:t>
            </a:r>
            <a:r>
              <a:rPr lang="en-US" sz="1800" b="0" i="0" u="sng" strike="noStrike" baseline="0" dirty="0" smtClean="0">
                <a:solidFill>
                  <a:srgbClr val="000000"/>
                </a:solidFill>
                <a:latin typeface="Calibri" panose="020F0502020204030204" pitchFamily="34" charset="0"/>
              </a:rPr>
              <a:t>eat </a:t>
            </a:r>
            <a:r>
              <a:rPr lang="en-US" sz="1800" b="0" i="0" u="sng" strike="noStrike" baseline="0" dirty="0">
                <a:solidFill>
                  <a:srgbClr val="000000"/>
                </a:solidFill>
                <a:latin typeface="Calibri" panose="020F0502020204030204" pitchFamily="34" charset="0"/>
              </a:rPr>
              <a:t>unleavened bread</a:t>
            </a:r>
            <a:r>
              <a:rPr lang="en-US" sz="1800" b="0" i="0" u="none" strike="noStrike" baseline="0" dirty="0">
                <a:solidFill>
                  <a:srgbClr val="000000"/>
                </a:solidFill>
                <a:latin typeface="Calibri" panose="020F0502020204030204" pitchFamily="34" charset="0"/>
              </a:rPr>
              <a:t>.</a:t>
            </a:r>
          </a:p>
          <a:p>
            <a:pPr algn="l"/>
            <a:endParaRPr lang="en-US" sz="1800" b="0" i="0" u="none" strike="noStrike" baseline="0" dirty="0">
              <a:solidFill>
                <a:srgbClr val="000000"/>
              </a:solidFill>
              <a:latin typeface="Calibri" panose="020F0502020204030204" pitchFamily="34" charset="0"/>
            </a:endParaRPr>
          </a:p>
          <a:p>
            <a:pPr algn="l"/>
            <a:r>
              <a:rPr lang="en-US" sz="2000" b="1" i="0" u="none" strike="noStrike" baseline="0" dirty="0">
                <a:solidFill>
                  <a:srgbClr val="006699"/>
                </a:solidFill>
                <a:latin typeface="Calibri,Bold"/>
              </a:rPr>
              <a:t>Exo 12:8 </a:t>
            </a:r>
            <a:r>
              <a:rPr lang="en-US" sz="2000" b="0" i="0" u="none" strike="noStrike" baseline="0" dirty="0">
                <a:solidFill>
                  <a:schemeClr val="accent2">
                    <a:lumMod val="75000"/>
                  </a:schemeClr>
                </a:solidFill>
                <a:latin typeface="Calibri" panose="020F0502020204030204" pitchFamily="34" charset="0"/>
              </a:rPr>
              <a:t>And they shall eat the flesh on that night, roasted in fire – </a:t>
            </a:r>
            <a:r>
              <a:rPr lang="en-US" sz="2000" b="0" i="0" u="sng" strike="noStrike" baseline="0" dirty="0">
                <a:solidFill>
                  <a:schemeClr val="accent2">
                    <a:lumMod val="75000"/>
                  </a:schemeClr>
                </a:solidFill>
                <a:latin typeface="Calibri" panose="020F0502020204030204" pitchFamily="34" charset="0"/>
              </a:rPr>
              <a:t>with unleavened bread</a:t>
            </a:r>
            <a:r>
              <a:rPr lang="en-US" sz="2000" b="0" i="0" strike="noStrike" baseline="0" dirty="0">
                <a:solidFill>
                  <a:schemeClr val="accent2">
                    <a:lumMod val="75000"/>
                  </a:schemeClr>
                </a:solidFill>
                <a:latin typeface="Calibri" panose="020F0502020204030204" pitchFamily="34" charset="0"/>
              </a:rPr>
              <a:t> </a:t>
            </a:r>
            <a:r>
              <a:rPr lang="en-US" sz="2000" b="0" i="0" u="none" strike="noStrike" baseline="0" dirty="0">
                <a:solidFill>
                  <a:schemeClr val="accent2">
                    <a:lumMod val="75000"/>
                  </a:schemeClr>
                </a:solidFill>
                <a:latin typeface="Calibri" panose="020F0502020204030204" pitchFamily="34" charset="0"/>
              </a:rPr>
              <a:t>and</a:t>
            </a:r>
          </a:p>
          <a:p>
            <a:pPr algn="l"/>
            <a:r>
              <a:rPr lang="en-US" sz="2000" b="0" i="0" u="none" strike="noStrike" baseline="0" dirty="0">
                <a:solidFill>
                  <a:schemeClr val="accent2">
                    <a:lumMod val="75000"/>
                  </a:schemeClr>
                </a:solidFill>
                <a:latin typeface="Calibri" panose="020F0502020204030204" pitchFamily="34" charset="0"/>
              </a:rPr>
              <a:t>	</a:t>
            </a:r>
            <a:r>
              <a:rPr lang="en-US" sz="2000" b="0" i="0" u="none" strike="noStrike" baseline="0" dirty="0" smtClean="0">
                <a:solidFill>
                  <a:schemeClr val="accent2">
                    <a:lumMod val="75000"/>
                  </a:schemeClr>
                </a:solidFill>
                <a:latin typeface="Calibri" panose="020F0502020204030204" pitchFamily="34" charset="0"/>
              </a:rPr>
              <a:t>   with </a:t>
            </a:r>
            <a:r>
              <a:rPr lang="en-US" sz="2000" b="0" i="0" u="none" strike="noStrike" baseline="0" dirty="0">
                <a:solidFill>
                  <a:schemeClr val="accent2">
                    <a:lumMod val="75000"/>
                  </a:schemeClr>
                </a:solidFill>
                <a:latin typeface="Calibri" panose="020F0502020204030204" pitchFamily="34" charset="0"/>
              </a:rPr>
              <a:t>bitter herbs they shall eat it.</a:t>
            </a:r>
          </a:p>
          <a:p>
            <a:pPr algn="l"/>
            <a:r>
              <a:rPr lang="en-US" sz="1800" b="0" i="0" u="none" strike="noStrike" baseline="0" dirty="0">
                <a:solidFill>
                  <a:srgbClr val="000000"/>
                </a:solidFill>
                <a:latin typeface="Calibri" panose="020F0502020204030204" pitchFamily="34" charset="0"/>
              </a:rPr>
              <a:t>Please contrast this thought to the textual statement in </a:t>
            </a:r>
            <a:r>
              <a:rPr lang="en-US" sz="1800" b="1" i="0" u="none" strike="noStrike" baseline="0" dirty="0">
                <a:solidFill>
                  <a:srgbClr val="006699"/>
                </a:solidFill>
                <a:latin typeface="Calibri,Bold"/>
              </a:rPr>
              <a:t>Exo 12:15 </a:t>
            </a:r>
            <a:r>
              <a:rPr lang="en-US" sz="1800" b="0" i="0" u="none" strike="noStrike" baseline="0" dirty="0">
                <a:solidFill>
                  <a:srgbClr val="000000"/>
                </a:solidFill>
                <a:latin typeface="Calibri" panose="020F0502020204030204" pitchFamily="34" charset="0"/>
              </a:rPr>
              <a:t>which claims </a:t>
            </a:r>
            <a:r>
              <a:rPr lang="en-US" sz="1800" b="1" i="1" u="none" strike="noStrike" baseline="0" dirty="0">
                <a:solidFill>
                  <a:srgbClr val="000000"/>
                </a:solidFill>
                <a:latin typeface="Calibri,BoldItalic"/>
              </a:rPr>
              <a:t>any person that </a:t>
            </a:r>
            <a:r>
              <a:rPr lang="en-US" sz="1800" b="1" i="1" u="none" strike="noStrike" baseline="0" dirty="0" smtClean="0">
                <a:solidFill>
                  <a:srgbClr val="000000"/>
                </a:solidFill>
                <a:latin typeface="Calibri,BoldItalic"/>
              </a:rPr>
              <a:t/>
            </a:r>
            <a:br>
              <a:rPr lang="en-US" sz="1800" b="1" i="1" u="none" strike="noStrike" baseline="0" dirty="0" smtClean="0">
                <a:solidFill>
                  <a:srgbClr val="000000"/>
                </a:solidFill>
                <a:latin typeface="Calibri,BoldItalic"/>
              </a:rPr>
            </a:br>
            <a:r>
              <a:rPr lang="en-US" sz="1800" b="1" i="1" u="none" strike="noStrike" baseline="0" dirty="0" smtClean="0">
                <a:solidFill>
                  <a:srgbClr val="000000"/>
                </a:solidFill>
                <a:latin typeface="Calibri,BoldItalic"/>
              </a:rPr>
              <a:t>eats </a:t>
            </a:r>
            <a:r>
              <a:rPr lang="en-US" sz="1800" b="1" i="1" u="none" strike="noStrike" baseline="0" dirty="0" err="1" smtClean="0">
                <a:solidFill>
                  <a:srgbClr val="000000"/>
                </a:solidFill>
                <a:latin typeface="Calibri,BoldItalic"/>
              </a:rPr>
              <a:t>leavenedbread</a:t>
            </a:r>
            <a:r>
              <a:rPr lang="en-US" sz="1800" b="1" i="1" u="none" strike="noStrike" baseline="0" dirty="0" smtClean="0">
                <a:solidFill>
                  <a:srgbClr val="000000"/>
                </a:solidFill>
                <a:latin typeface="Calibri,BoldItalic"/>
              </a:rPr>
              <a:t> </a:t>
            </a:r>
            <a:r>
              <a:rPr lang="en-US" sz="1800" b="1" i="1" u="none" strike="noStrike" baseline="0" dirty="0">
                <a:solidFill>
                  <a:srgbClr val="000000"/>
                </a:solidFill>
                <a:latin typeface="Calibri,BoldItalic"/>
              </a:rPr>
              <a:t>on the first cycle of Unleavened Bread is to be “cut off.”  </a:t>
            </a:r>
            <a:r>
              <a:rPr lang="en-US" sz="1800" b="1" i="1" u="none" strike="noStrike" baseline="0" dirty="0" smtClean="0">
                <a:solidFill>
                  <a:srgbClr val="000000"/>
                </a:solidFill>
                <a:latin typeface="Calibri,BoldItalic"/>
              </a:rPr>
              <a:t/>
            </a:r>
            <a:br>
              <a:rPr lang="en-US" sz="1800" b="1" i="1" u="none" strike="noStrike" baseline="0" dirty="0" smtClean="0">
                <a:solidFill>
                  <a:srgbClr val="000000"/>
                </a:solidFill>
                <a:latin typeface="Calibri,BoldItalic"/>
              </a:rPr>
            </a:br>
            <a:r>
              <a:rPr lang="en-US" sz="1800" b="0" i="0" u="none" strike="noStrike" baseline="0" dirty="0" smtClean="0">
                <a:solidFill>
                  <a:srgbClr val="000000"/>
                </a:solidFill>
                <a:latin typeface="Calibri" panose="020F0502020204030204" pitchFamily="34" charset="0"/>
              </a:rPr>
              <a:t>Is </a:t>
            </a:r>
            <a:r>
              <a:rPr lang="en-US" sz="1800" b="0" i="0" u="none" strike="noStrike" baseline="0" dirty="0">
                <a:solidFill>
                  <a:srgbClr val="000000"/>
                </a:solidFill>
                <a:latin typeface="Calibri" panose="020F0502020204030204" pitchFamily="34" charset="0"/>
              </a:rPr>
              <a:t>there a possibility of a separating </a:t>
            </a:r>
            <a:r>
              <a:rPr lang="en-US" sz="1800" b="0" i="0" u="none" strike="noStrike" baseline="0" dirty="0" smtClean="0">
                <a:solidFill>
                  <a:srgbClr val="000000"/>
                </a:solidFill>
                <a:latin typeface="Calibri" panose="020F0502020204030204" pitchFamily="34" charset="0"/>
              </a:rPr>
              <a:t>difference between </a:t>
            </a:r>
            <a:r>
              <a:rPr lang="en-US" sz="1800" b="0" i="0" u="none" strike="noStrike" baseline="0" dirty="0">
                <a:solidFill>
                  <a:srgbClr val="000000"/>
                </a:solidFill>
                <a:latin typeface="Calibri" panose="020F0502020204030204" pitchFamily="34" charset="0"/>
              </a:rPr>
              <a:t>these two cycles of Passover Abib </a:t>
            </a:r>
            <a:r>
              <a:rPr lang="en-US" sz="1800" b="1" i="0" u="none" strike="noStrike" baseline="0" dirty="0">
                <a:solidFill>
                  <a:srgbClr val="FF0066"/>
                </a:solidFill>
                <a:latin typeface="Calibri,Bold"/>
              </a:rPr>
              <a:t>14 </a:t>
            </a:r>
            <a:r>
              <a:rPr lang="en-US" sz="1800" b="0" i="0" u="none" strike="noStrike" baseline="0" dirty="0">
                <a:solidFill>
                  <a:srgbClr val="000000"/>
                </a:solidFill>
                <a:latin typeface="Calibri" panose="020F0502020204030204" pitchFamily="34" charset="0"/>
              </a:rPr>
              <a:t>and Unleavened </a:t>
            </a:r>
            <a:r>
              <a:rPr lang="en-US" sz="1800" b="0" i="0" u="none" strike="noStrike" baseline="0" dirty="0" smtClean="0">
                <a:solidFill>
                  <a:srgbClr val="000000"/>
                </a:solidFill>
                <a:latin typeface="Calibri" panose="020F0502020204030204" pitchFamily="34" charset="0"/>
              </a:rPr>
              <a:t/>
            </a:r>
            <a:br>
              <a:rPr lang="en-US" sz="1800" b="0" i="0" u="none" strike="noStrike" baseline="0" dirty="0" smtClean="0">
                <a:solidFill>
                  <a:srgbClr val="000000"/>
                </a:solidFill>
                <a:latin typeface="Calibri" panose="020F0502020204030204" pitchFamily="34" charset="0"/>
              </a:rPr>
            </a:br>
            <a:r>
              <a:rPr lang="en-US" sz="1800" b="0" i="0" u="none" strike="noStrike" baseline="0" dirty="0" smtClean="0">
                <a:solidFill>
                  <a:srgbClr val="000000"/>
                </a:solidFill>
                <a:latin typeface="Calibri" panose="020F0502020204030204" pitchFamily="34" charset="0"/>
              </a:rPr>
              <a:t>Bread </a:t>
            </a:r>
            <a:r>
              <a:rPr lang="en-US" sz="1800" b="0" i="0" u="none" strike="noStrike" baseline="0" dirty="0">
                <a:solidFill>
                  <a:srgbClr val="000000"/>
                </a:solidFill>
                <a:latin typeface="Calibri" panose="020F0502020204030204" pitchFamily="34" charset="0"/>
              </a:rPr>
              <a:t>Abib </a:t>
            </a:r>
            <a:r>
              <a:rPr lang="en-US" sz="1800" b="1" i="0" u="none" strike="noStrike" baseline="0" dirty="0">
                <a:solidFill>
                  <a:srgbClr val="FF0066"/>
                </a:solidFill>
                <a:latin typeface="Calibri,Bold"/>
              </a:rPr>
              <a:t>15?  </a:t>
            </a:r>
            <a:r>
              <a:rPr lang="en-US" sz="1800" b="0" i="0" u="none" strike="noStrike" baseline="0" dirty="0">
                <a:solidFill>
                  <a:srgbClr val="000000"/>
                </a:solidFill>
                <a:latin typeface="Calibri" panose="020F0502020204030204" pitchFamily="34" charset="0"/>
              </a:rPr>
              <a:t>Is this in alignment with </a:t>
            </a:r>
            <a:r>
              <a:rPr lang="en-US" sz="1800" b="0" i="0" u="none" strike="noStrike" baseline="0" dirty="0" smtClean="0">
                <a:solidFill>
                  <a:srgbClr val="000000"/>
                </a:solidFill>
                <a:latin typeface="Calibri" panose="020F0502020204030204" pitchFamily="34" charset="0"/>
              </a:rPr>
              <a:t>the separate </a:t>
            </a:r>
            <a:r>
              <a:rPr lang="en-US" sz="1800" b="0" i="0" u="none" strike="noStrike" baseline="0" dirty="0">
                <a:solidFill>
                  <a:srgbClr val="000000"/>
                </a:solidFill>
                <a:latin typeface="Calibri" panose="020F0502020204030204" pitchFamily="34" charset="0"/>
              </a:rPr>
              <a:t>cycle concept we just read as recorded in </a:t>
            </a:r>
            <a:r>
              <a:rPr lang="en-US" sz="1800" b="1" i="0" u="none" strike="noStrike" baseline="0" dirty="0">
                <a:solidFill>
                  <a:srgbClr val="006699"/>
                </a:solidFill>
                <a:latin typeface="Calibri,Bold"/>
              </a:rPr>
              <a:t>Lev 23:5-6 </a:t>
            </a:r>
            <a:r>
              <a:rPr lang="en-US" sz="1800" b="1" i="0" u="none" strike="noStrike" baseline="0" dirty="0" smtClean="0">
                <a:solidFill>
                  <a:srgbClr val="006699"/>
                </a:solidFill>
                <a:latin typeface="Calibri,Bold"/>
              </a:rPr>
              <a:t/>
            </a:r>
            <a:br>
              <a:rPr lang="en-US" sz="1800" b="1" i="0" u="none" strike="noStrike" baseline="0" dirty="0" smtClean="0">
                <a:solidFill>
                  <a:srgbClr val="006699"/>
                </a:solidFill>
                <a:latin typeface="Calibri,Bold"/>
              </a:rPr>
            </a:br>
            <a:r>
              <a:rPr lang="en-US" sz="1800" b="0" i="0" u="none" strike="noStrike" baseline="0" dirty="0" smtClean="0">
                <a:solidFill>
                  <a:srgbClr val="000000"/>
                </a:solidFill>
                <a:latin typeface="Calibri" panose="020F0502020204030204" pitchFamily="34" charset="0"/>
              </a:rPr>
              <a:t>and </a:t>
            </a:r>
            <a:r>
              <a:rPr lang="en-US" sz="1800" b="0" i="0" u="none" strike="noStrike" baseline="0" dirty="0">
                <a:solidFill>
                  <a:srgbClr val="000000"/>
                </a:solidFill>
                <a:latin typeface="Calibri" panose="020F0502020204030204" pitchFamily="34" charset="0"/>
              </a:rPr>
              <a:t>also </a:t>
            </a:r>
            <a:r>
              <a:rPr lang="en-US" sz="1800" b="1" i="0" u="none" strike="noStrike" baseline="0" dirty="0">
                <a:solidFill>
                  <a:srgbClr val="006699"/>
                </a:solidFill>
                <a:latin typeface="Calibri,Bold"/>
              </a:rPr>
              <a:t>Num 33:3</a:t>
            </a:r>
            <a:r>
              <a:rPr lang="en-US" sz="1800" b="1" i="0" u="none" strike="noStrike" baseline="0" dirty="0" smtClean="0">
                <a:solidFill>
                  <a:srgbClr val="006699"/>
                </a:solidFill>
                <a:latin typeface="Calibri,Bold"/>
              </a:rPr>
              <a:t>?  </a:t>
            </a:r>
            <a:r>
              <a:rPr lang="en-US" sz="1800" b="1" i="0" u="none" strike="noStrike" baseline="0" dirty="0" smtClean="0">
                <a:solidFill>
                  <a:srgbClr val="7F7F7F"/>
                </a:solidFill>
                <a:latin typeface="Calibri,Bold"/>
              </a:rPr>
              <a:t>Continuing </a:t>
            </a:r>
            <a:r>
              <a:rPr lang="en-US" sz="1800" b="1" i="0" u="none" strike="noStrike" baseline="0" dirty="0">
                <a:solidFill>
                  <a:srgbClr val="7F7F7F"/>
                </a:solidFill>
                <a:latin typeface="Calibri,Bold"/>
              </a:rPr>
              <a:t>with the statute segment in </a:t>
            </a:r>
            <a:r>
              <a:rPr lang="en-US" sz="1800" b="1" i="0" u="none" strike="noStrike" baseline="0" dirty="0">
                <a:solidFill>
                  <a:srgbClr val="006699"/>
                </a:solidFill>
                <a:latin typeface="Calibri,Bold"/>
              </a:rPr>
              <a:t>Exodus 12:</a:t>
            </a:r>
          </a:p>
          <a:p>
            <a:pPr algn="l"/>
            <a:endParaRPr lang="en-US" sz="1800" b="1" i="0" u="none" strike="noStrike" baseline="0" dirty="0">
              <a:solidFill>
                <a:srgbClr val="00B150"/>
              </a:solidFill>
              <a:latin typeface="Calibri,Bold"/>
            </a:endParaRPr>
          </a:p>
          <a:p>
            <a:pPr algn="l"/>
            <a:r>
              <a:rPr lang="en-US" sz="2000" b="1" i="0" u="none" strike="noStrike" baseline="0" dirty="0">
                <a:solidFill>
                  <a:srgbClr val="006699"/>
                </a:solidFill>
                <a:latin typeface="Calibri,Bold"/>
              </a:rPr>
              <a:t>Exo 12:16 </a:t>
            </a:r>
            <a:r>
              <a:rPr lang="en-US" sz="2000" b="0" i="0" u="none" strike="noStrike" baseline="0" dirty="0">
                <a:solidFill>
                  <a:schemeClr val="accent2">
                    <a:lumMod val="75000"/>
                  </a:schemeClr>
                </a:solidFill>
                <a:latin typeface="Calibri" panose="020F0502020204030204" pitchFamily="34" charset="0"/>
              </a:rPr>
              <a:t>And on the </a:t>
            </a:r>
            <a:r>
              <a:rPr lang="en-US" sz="2000" b="0" u="sng" strike="noStrike" baseline="0" dirty="0">
                <a:solidFill>
                  <a:srgbClr val="9A33FF"/>
                </a:solidFill>
                <a:latin typeface="Calibri,Italic"/>
              </a:rPr>
              <a:t>first da</a:t>
            </a:r>
            <a:r>
              <a:rPr lang="en-US" sz="2000" b="0" strike="noStrike" baseline="0" dirty="0">
                <a:solidFill>
                  <a:srgbClr val="9A33FF"/>
                </a:solidFill>
                <a:latin typeface="Calibri,Italic"/>
              </a:rPr>
              <a:t>y </a:t>
            </a:r>
            <a:r>
              <a:rPr lang="en-US" sz="2000" b="0" u="none" strike="noStrike" baseline="0" dirty="0">
                <a:solidFill>
                  <a:srgbClr val="9A33FF"/>
                </a:solidFill>
                <a:latin typeface="Calibri,Italic"/>
              </a:rPr>
              <a:t>is a set-apart gathering,</a:t>
            </a:r>
            <a:r>
              <a:rPr lang="en-US" sz="2000" b="0" u="none" strike="noStrike" baseline="0" dirty="0">
                <a:solidFill>
                  <a:schemeClr val="accent2">
                    <a:lumMod val="75000"/>
                  </a:schemeClr>
                </a:solidFill>
                <a:latin typeface="Calibri" panose="020F0502020204030204" pitchFamily="34" charset="0"/>
              </a:rPr>
              <a:t> </a:t>
            </a:r>
            <a:r>
              <a:rPr lang="en-US" sz="2000" b="0" i="0" u="none" strike="noStrike" baseline="0" dirty="0">
                <a:solidFill>
                  <a:schemeClr val="accent2">
                    <a:lumMod val="75000"/>
                  </a:schemeClr>
                </a:solidFill>
                <a:latin typeface="Calibri" panose="020F0502020204030204" pitchFamily="34" charset="0"/>
              </a:rPr>
              <a:t>and on the seventh day you have a set-apart</a:t>
            </a:r>
          </a:p>
          <a:p>
            <a:r>
              <a:rPr lang="en-US" sz="2000" b="0" i="0" u="none" strike="noStrike" baseline="0" dirty="0">
                <a:solidFill>
                  <a:schemeClr val="accent2">
                    <a:lumMod val="75000"/>
                  </a:schemeClr>
                </a:solidFill>
                <a:latin typeface="Calibri" panose="020F0502020204030204" pitchFamily="34" charset="0"/>
              </a:rPr>
              <a:t>	</a:t>
            </a:r>
            <a:r>
              <a:rPr lang="en-US" sz="2000" b="0" i="0" u="none" strike="noStrike" baseline="0" dirty="0" smtClean="0">
                <a:solidFill>
                  <a:schemeClr val="accent2">
                    <a:lumMod val="75000"/>
                  </a:schemeClr>
                </a:solidFill>
                <a:latin typeface="Calibri" panose="020F0502020204030204" pitchFamily="34" charset="0"/>
              </a:rPr>
              <a:t>     gathering</a:t>
            </a:r>
            <a:r>
              <a:rPr lang="en-US" sz="2000" b="0" i="0" u="none" strike="noStrike" baseline="0" dirty="0" smtClean="0">
                <a:solidFill>
                  <a:schemeClr val="accent2">
                    <a:lumMod val="75000"/>
                  </a:schemeClr>
                </a:solidFill>
                <a:latin typeface="Calibri" panose="020F0502020204030204" pitchFamily="34" charset="0"/>
              </a:rPr>
              <a:t>.  </a:t>
            </a:r>
            <a:r>
              <a:rPr lang="en-US" sz="2000" b="0" i="0" u="none" strike="noStrike" baseline="0" dirty="0">
                <a:solidFill>
                  <a:schemeClr val="accent2">
                    <a:lumMod val="75000"/>
                  </a:schemeClr>
                </a:solidFill>
                <a:latin typeface="Calibri" panose="020F0502020204030204" pitchFamily="34" charset="0"/>
              </a:rPr>
              <a:t>No work at all is done on them, </a:t>
            </a:r>
            <a:r>
              <a:rPr lang="en-US" sz="2000" b="0" i="0" u="sng" strike="noStrike" baseline="0" dirty="0">
                <a:solidFill>
                  <a:srgbClr val="990033"/>
                </a:solidFill>
                <a:latin typeface="Calibri" panose="020F0502020204030204" pitchFamily="34" charset="0"/>
              </a:rPr>
              <a:t>onl</a:t>
            </a:r>
            <a:r>
              <a:rPr lang="en-US" sz="2000" b="0" i="0" strike="noStrike" baseline="0" dirty="0">
                <a:solidFill>
                  <a:srgbClr val="990033"/>
                </a:solidFill>
                <a:latin typeface="Calibri" panose="020F0502020204030204" pitchFamily="34" charset="0"/>
              </a:rPr>
              <a:t>y </a:t>
            </a:r>
            <a:r>
              <a:rPr lang="en-US" sz="2000" b="1" i="0" u="sng" strike="noStrike" baseline="0" dirty="0">
                <a:solidFill>
                  <a:srgbClr val="990033"/>
                </a:solidFill>
                <a:effectLst>
                  <a:glow rad="76200">
                    <a:srgbClr val="00FF99"/>
                  </a:glow>
                </a:effectLst>
                <a:latin typeface="Calibri" panose="020F0502020204030204" pitchFamily="34" charset="0"/>
              </a:rPr>
              <a:t>that which is </a:t>
            </a:r>
            <a:r>
              <a:rPr lang="en-US" sz="2000" b="1" i="0" u="sng" strike="noStrike" baseline="0" dirty="0" smtClean="0">
                <a:solidFill>
                  <a:srgbClr val="990033"/>
                </a:solidFill>
                <a:effectLst>
                  <a:glow rad="76200">
                    <a:srgbClr val="00FF99"/>
                  </a:glow>
                </a:effectLst>
                <a:latin typeface="Calibri" panose="020F0502020204030204" pitchFamily="34" charset="0"/>
              </a:rPr>
              <a:t>eaten</a:t>
            </a:r>
            <a:r>
              <a:rPr lang="en-US" sz="2000" b="1" i="0" strike="noStrike" baseline="0" dirty="0" smtClean="0">
                <a:solidFill>
                  <a:srgbClr val="990033"/>
                </a:solidFill>
                <a:effectLst>
                  <a:glow rad="76200">
                    <a:srgbClr val="00FF99"/>
                  </a:glow>
                </a:effectLst>
                <a:latin typeface="Calibri" panose="020F0502020204030204" pitchFamily="34" charset="0"/>
              </a:rPr>
              <a:t> </a:t>
            </a:r>
            <a:r>
              <a:rPr lang="en-US" sz="2000" b="0" i="0" u="sng" strike="noStrike" baseline="0" dirty="0" smtClean="0">
                <a:solidFill>
                  <a:srgbClr val="990033"/>
                </a:solidFill>
                <a:latin typeface="Calibri" panose="020F0502020204030204" pitchFamily="34" charset="0"/>
              </a:rPr>
              <a:t>b</a:t>
            </a:r>
            <a:r>
              <a:rPr lang="en-US" sz="2000" b="0" i="0" strike="noStrike" baseline="0" dirty="0" smtClean="0">
                <a:solidFill>
                  <a:srgbClr val="990033"/>
                </a:solidFill>
                <a:latin typeface="Calibri" panose="020F0502020204030204" pitchFamily="34" charset="0"/>
              </a:rPr>
              <a:t>y </a:t>
            </a:r>
            <a:r>
              <a:rPr lang="en-US" sz="2000" b="0" i="0" u="sng" strike="noStrike" baseline="0" dirty="0">
                <a:solidFill>
                  <a:srgbClr val="990033"/>
                </a:solidFill>
                <a:latin typeface="Calibri" panose="020F0502020204030204" pitchFamily="34" charset="0"/>
              </a:rPr>
              <a:t>ever</a:t>
            </a:r>
            <a:r>
              <a:rPr lang="en-US" sz="2000" b="0" i="0" strike="noStrike" baseline="0" dirty="0">
                <a:solidFill>
                  <a:srgbClr val="990033"/>
                </a:solidFill>
                <a:latin typeface="Calibri" panose="020F0502020204030204" pitchFamily="34" charset="0"/>
              </a:rPr>
              <a:t>y </a:t>
            </a:r>
            <a:r>
              <a:rPr lang="en-US" sz="2000" b="0" i="0" u="sng" strike="noStrike" baseline="0" dirty="0">
                <a:solidFill>
                  <a:srgbClr val="990033"/>
                </a:solidFill>
                <a:latin typeface="Calibri" panose="020F0502020204030204" pitchFamily="34" charset="0"/>
              </a:rPr>
              <a:t>bein</a:t>
            </a:r>
            <a:r>
              <a:rPr lang="en-US" sz="2000" b="0" i="0" strike="noStrike" baseline="0" dirty="0">
                <a:solidFill>
                  <a:srgbClr val="990033"/>
                </a:solidFill>
                <a:latin typeface="Calibri" panose="020F0502020204030204" pitchFamily="34" charset="0"/>
              </a:rPr>
              <a:t>g, </a:t>
            </a:r>
            <a:br>
              <a:rPr lang="en-US" sz="2000" b="0" i="0" strike="noStrike" baseline="0" dirty="0">
                <a:solidFill>
                  <a:srgbClr val="990033"/>
                </a:solidFill>
                <a:latin typeface="Calibri" panose="020F0502020204030204" pitchFamily="34" charset="0"/>
              </a:rPr>
            </a:br>
            <a:r>
              <a:rPr lang="en-US" sz="2000" b="0" i="0" strike="noStrike" baseline="0" dirty="0">
                <a:solidFill>
                  <a:srgbClr val="990033"/>
                </a:solidFill>
                <a:latin typeface="Calibri" panose="020F0502020204030204" pitchFamily="34" charset="0"/>
              </a:rPr>
              <a:t>	</a:t>
            </a:r>
            <a:r>
              <a:rPr lang="en-US" sz="2000" b="0" i="0" strike="noStrike" baseline="0" dirty="0" smtClean="0">
                <a:solidFill>
                  <a:srgbClr val="990033"/>
                </a:solidFill>
                <a:latin typeface="Calibri" panose="020F0502020204030204" pitchFamily="34" charset="0"/>
              </a:rPr>
              <a:t>     </a:t>
            </a:r>
            <a:r>
              <a:rPr lang="en-US" sz="2000" b="0" i="0" u="sng" strike="noStrike" baseline="0" dirty="0" smtClean="0">
                <a:solidFill>
                  <a:srgbClr val="990033"/>
                </a:solidFill>
                <a:latin typeface="Calibri" panose="020F0502020204030204" pitchFamily="34" charset="0"/>
              </a:rPr>
              <a:t>that </a:t>
            </a:r>
            <a:r>
              <a:rPr lang="en-US" sz="2000" b="0" i="0" u="sng" strike="noStrike" baseline="0" dirty="0">
                <a:solidFill>
                  <a:srgbClr val="990033"/>
                </a:solidFill>
                <a:latin typeface="Calibri" panose="020F0502020204030204" pitchFamily="34" charset="0"/>
              </a:rPr>
              <a:t>alone is</a:t>
            </a:r>
            <a:r>
              <a:rPr lang="en-US" sz="2000" b="0" i="0" strike="noStrike" baseline="0" dirty="0">
                <a:solidFill>
                  <a:srgbClr val="990033"/>
                </a:solidFill>
                <a:latin typeface="Calibri" panose="020F0502020204030204" pitchFamily="34" charset="0"/>
              </a:rPr>
              <a:t> p</a:t>
            </a:r>
            <a:r>
              <a:rPr lang="en-US" sz="2000" b="0" i="0" u="sng" strike="noStrike" baseline="0" dirty="0">
                <a:solidFill>
                  <a:srgbClr val="990033"/>
                </a:solidFill>
                <a:latin typeface="Calibri" panose="020F0502020204030204" pitchFamily="34" charset="0"/>
              </a:rPr>
              <a:t>re</a:t>
            </a:r>
            <a:r>
              <a:rPr lang="en-US" sz="2000" b="0" i="0" strike="noStrike" baseline="0" dirty="0">
                <a:solidFill>
                  <a:srgbClr val="990033"/>
                </a:solidFill>
                <a:latin typeface="Calibri" panose="020F0502020204030204" pitchFamily="34" charset="0"/>
              </a:rPr>
              <a:t>p</a:t>
            </a:r>
            <a:r>
              <a:rPr lang="en-US" sz="2000" b="0" i="0" u="sng" strike="noStrike" baseline="0" dirty="0">
                <a:solidFill>
                  <a:srgbClr val="990033"/>
                </a:solidFill>
                <a:latin typeface="Calibri" panose="020F0502020204030204" pitchFamily="34" charset="0"/>
              </a:rPr>
              <a:t>ared b</a:t>
            </a:r>
            <a:r>
              <a:rPr lang="en-US" sz="2000" b="0" i="0" strike="noStrike" baseline="0" dirty="0">
                <a:solidFill>
                  <a:srgbClr val="990033"/>
                </a:solidFill>
                <a:latin typeface="Calibri" panose="020F0502020204030204" pitchFamily="34" charset="0"/>
              </a:rPr>
              <a:t>y y</a:t>
            </a:r>
            <a:r>
              <a:rPr lang="en-US" sz="2000" b="0" i="0" u="sng" strike="noStrike" baseline="0" dirty="0">
                <a:solidFill>
                  <a:srgbClr val="990033"/>
                </a:solidFill>
                <a:latin typeface="Calibri" panose="020F0502020204030204" pitchFamily="34" charset="0"/>
              </a:rPr>
              <a:t>ou</a:t>
            </a:r>
            <a:r>
              <a:rPr lang="en-US" sz="2000" b="0" i="0" strike="noStrike" baseline="0" dirty="0">
                <a:solidFill>
                  <a:srgbClr val="990033"/>
                </a:solidFill>
                <a:latin typeface="Calibri" panose="020F0502020204030204" pitchFamily="34" charset="0"/>
              </a:rPr>
              <a:t>.</a:t>
            </a:r>
            <a:endParaRPr lang="en-AU" dirty="0">
              <a:solidFill>
                <a:srgbClr val="990033"/>
              </a:solidFill>
            </a:endParaRPr>
          </a:p>
        </p:txBody>
      </p:sp>
      <p:sp>
        <p:nvSpPr>
          <p:cNvPr id="4" name="TextBox 3">
            <a:extLst>
              <a:ext uri="{FF2B5EF4-FFF2-40B4-BE49-F238E27FC236}">
                <a16:creationId xmlns:a16="http://schemas.microsoft.com/office/drawing/2014/main" xmlns="" id="{54D03E05-10B9-468A-A4E7-4632CA20A3C9}"/>
              </a:ext>
            </a:extLst>
          </p:cNvPr>
          <p:cNvSpPr txBox="1"/>
          <p:nvPr/>
        </p:nvSpPr>
        <p:spPr>
          <a:xfrm>
            <a:off x="464198" y="5019537"/>
            <a:ext cx="11562961" cy="1477328"/>
          </a:xfrm>
          <a:prstGeom prst="rect">
            <a:avLst/>
          </a:prstGeom>
          <a:noFill/>
        </p:spPr>
        <p:txBody>
          <a:bodyPr wrap="square">
            <a:spAutoFit/>
            <a:scene3d>
              <a:camera prst="orthographicFront"/>
              <a:lightRig rig="threePt" dir="t"/>
            </a:scene3d>
            <a:sp3d extrusionH="57150">
              <a:bevelT w="38100" h="38100"/>
            </a:sp3d>
          </a:bodyPr>
          <a:lstStyle/>
          <a:p>
            <a:pPr algn="l"/>
            <a:r>
              <a:rPr lang="en-US" sz="1800" b="1" i="0" u="none" strike="noStrike" baseline="0" dirty="0">
                <a:solidFill>
                  <a:srgbClr val="C10000"/>
                </a:solidFill>
                <a:latin typeface="Calibri,Bold"/>
              </a:rPr>
              <a:t>Question to ponder</a:t>
            </a:r>
            <a:r>
              <a:rPr lang="en-US" sz="1800" b="0" i="0" u="none" strike="noStrike" baseline="0" dirty="0">
                <a:solidFill>
                  <a:srgbClr val="C1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(Set-Apart is comparable to Holy.)</a:t>
            </a:r>
          </a:p>
          <a:p>
            <a:pPr algn="l"/>
            <a:r>
              <a:rPr lang="en-US" sz="1800" b="0" i="0" u="none" strike="noStrike" baseline="0" dirty="0">
                <a:solidFill>
                  <a:srgbClr val="000000"/>
                </a:solidFill>
                <a:latin typeface="Calibri" panose="020F0502020204030204" pitchFamily="34" charset="0"/>
              </a:rPr>
              <a:t>Scriptures do not claim Passover Day to be a Set-Apart gathering, yet here it is proclaimed that indeed, “the first day” of Unleavened Bread is a Set-Apart gathering.  That would be a </a:t>
            </a:r>
            <a:r>
              <a:rPr lang="en-US" sz="1800" b="1" i="0" u="sng" strike="noStrike" baseline="0" dirty="0">
                <a:solidFill>
                  <a:srgbClr val="000000"/>
                </a:solidFill>
                <a:latin typeface="Calibri" panose="020F0502020204030204" pitchFamily="34" charset="0"/>
              </a:rPr>
              <a:t>Rest</a:t>
            </a:r>
            <a:r>
              <a:rPr lang="en-US" sz="1800" b="1" i="0"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day on the first cycle of this festival.  </a:t>
            </a:r>
            <a:r>
              <a:rPr lang="en-US" sz="1800" b="1" i="0" u="none" strike="noStrike" baseline="0" dirty="0">
                <a:solidFill>
                  <a:srgbClr val="990033"/>
                </a:solidFill>
                <a:latin typeface="Calibri" panose="020F0502020204030204" pitchFamily="34" charset="0"/>
              </a:rPr>
              <a:t>Have you ever </a:t>
            </a:r>
            <a:br>
              <a:rPr lang="en-US" sz="1800" b="1" i="0" u="none" strike="noStrike" baseline="0" dirty="0">
                <a:solidFill>
                  <a:srgbClr val="990033"/>
                </a:solidFill>
                <a:latin typeface="Calibri" panose="020F0502020204030204" pitchFamily="34" charset="0"/>
              </a:rPr>
            </a:br>
            <a:r>
              <a:rPr lang="en-US" sz="1800" b="1" i="0" u="none" strike="noStrike" baseline="0" dirty="0">
                <a:solidFill>
                  <a:srgbClr val="990033"/>
                </a:solidFill>
                <a:latin typeface="Calibri" panose="020F0502020204030204" pitchFamily="34" charset="0"/>
              </a:rPr>
              <a:t>seen in Scripture where Passover is deemed a Sabbath of any kind?</a:t>
            </a:r>
            <a:r>
              <a:rPr lang="en-US" sz="1800" b="0" i="0" u="none" strike="noStrike" baseline="0" dirty="0">
                <a:solidFill>
                  <a:srgbClr val="000000"/>
                </a:solidFill>
                <a:latin typeface="Calibri" panose="020F0502020204030204" pitchFamily="34" charset="0"/>
              </a:rPr>
              <a:t> This is just one more </a:t>
            </a:r>
            <a:r>
              <a:rPr lang="en-US" sz="1800" b="1" i="1" u="none" strike="noStrike" baseline="0" dirty="0">
                <a:solidFill>
                  <a:srgbClr val="FF0000"/>
                </a:solidFill>
                <a:latin typeface="Calibri,Italic"/>
              </a:rPr>
              <a:t>point of separation</a:t>
            </a:r>
            <a:r>
              <a:rPr lang="en-US" sz="1800" b="0" i="1" u="none" strike="noStrike" baseline="0" dirty="0">
                <a:solidFill>
                  <a:srgbClr val="FF0000"/>
                </a:solidFill>
                <a:latin typeface="Calibri,Italic"/>
              </a:rPr>
              <a:t> </a:t>
            </a:r>
            <a:r>
              <a:rPr lang="en-US" sz="1800" b="0" i="0" u="none" strike="noStrike" baseline="0" dirty="0">
                <a:solidFill>
                  <a:srgbClr val="000000"/>
                </a:solidFill>
                <a:latin typeface="Calibri" panose="020F0502020204030204" pitchFamily="34" charset="0"/>
              </a:rPr>
              <a:t>found between the Passover of Abib 14 and the Unleavened Bread Festival which begins on Abib 15.</a:t>
            </a:r>
            <a:endParaRPr lang="en-AU" dirty="0"/>
          </a:p>
        </p:txBody>
      </p:sp>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29</a:t>
            </a:fld>
            <a:endParaRPr lang="en-AU" dirty="0"/>
          </a:p>
        </p:txBody>
      </p:sp>
      <p:pic>
        <p:nvPicPr>
          <p:cNvPr id="6" name="Picture 2" descr="C:\Users\Rae\AppData\Local\Temp\Rar$DRa0.080\exclaimation_400_clr_688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23246" y="1371458"/>
            <a:ext cx="217932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lumMod val="20000"/>
              <a:lumOff val="80000"/>
            </a:schemeClr>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91FC45F0-21CE-460F-8821-C171DDA583DF}"/>
              </a:ext>
            </a:extLst>
          </p:cNvPr>
          <p:cNvSpPr txBox="1"/>
          <p:nvPr/>
        </p:nvSpPr>
        <p:spPr>
          <a:xfrm>
            <a:off x="466722" y="777241"/>
            <a:ext cx="3201366" cy="3657600"/>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p>
            <a:pPr algn="ctr">
              <a:lnSpc>
                <a:spcPct val="90000"/>
              </a:lnSpc>
              <a:spcBef>
                <a:spcPct val="0"/>
              </a:spcBef>
              <a:spcAft>
                <a:spcPts val="600"/>
              </a:spcAft>
            </a:pPr>
            <a:r>
              <a:rPr lang="en-US" sz="4000" b="1" dirty="0">
                <a:solidFill>
                  <a:srgbClr val="FFFFFF"/>
                </a:solidFill>
                <a:latin typeface="+mj-lt"/>
                <a:ea typeface="+mj-ea"/>
                <a:cs typeface="+mj-cs"/>
              </a:rPr>
              <a:t>Yoshiyahu’s</a:t>
            </a:r>
            <a:r>
              <a:rPr lang="en-US" sz="4000" b="1" i="0" u="none" strike="noStrike" kern="1200" baseline="0" dirty="0">
                <a:solidFill>
                  <a:srgbClr val="FFFFFF"/>
                </a:solidFill>
                <a:latin typeface="+mj-lt"/>
                <a:ea typeface="+mj-ea"/>
                <a:cs typeface="+mj-cs"/>
              </a:rPr>
              <a:t> </a:t>
            </a:r>
            <a:r>
              <a:rPr lang="en-US" sz="4000" b="1" i="0" u="none" strike="noStrike" kern="1200" baseline="0" dirty="0">
                <a:solidFill>
                  <a:srgbClr val="C7ABFF"/>
                </a:solidFill>
                <a:effectLst>
                  <a:glow rad="228600">
                    <a:schemeClr val="accent2">
                      <a:satMod val="175000"/>
                      <a:alpha val="40000"/>
                    </a:schemeClr>
                  </a:glow>
                </a:effectLst>
                <a:latin typeface="Arial Black" panose="020B0A04020102020204" pitchFamily="34" charset="0"/>
                <a:ea typeface="+mj-ea"/>
                <a:cs typeface="+mj-cs"/>
              </a:rPr>
              <a:t>41,400</a:t>
            </a:r>
            <a:r>
              <a:rPr lang="en-US" sz="4000" b="1" i="0" u="none" strike="noStrike" kern="1200" baseline="0" dirty="0">
                <a:solidFill>
                  <a:srgbClr val="FFFFFF"/>
                </a:solidFill>
                <a:latin typeface="+mj-lt"/>
                <a:ea typeface="+mj-ea"/>
                <a:cs typeface="+mj-cs"/>
              </a:rPr>
              <a:t> Passover Sacrifices </a:t>
            </a:r>
            <a:r>
              <a:rPr lang="en-US" sz="4000" b="1" i="0" u="none" strike="noStrike" kern="1200" baseline="0" dirty="0">
                <a:ln>
                  <a:solidFill>
                    <a:srgbClr val="0000FF"/>
                  </a:solidFill>
                </a:ln>
                <a:solidFill>
                  <a:srgbClr val="FFFFFF"/>
                </a:solidFill>
                <a:effectLst>
                  <a:glow rad="127000">
                    <a:srgbClr val="FFFF00"/>
                  </a:glow>
                </a:effectLst>
                <a:latin typeface="+mj-lt"/>
                <a:ea typeface="+mj-ea"/>
                <a:cs typeface="+mj-cs"/>
              </a:rPr>
              <a:t>Before Night!</a:t>
            </a:r>
          </a:p>
          <a:p>
            <a:pPr algn="r">
              <a:lnSpc>
                <a:spcPct val="90000"/>
              </a:lnSpc>
              <a:spcBef>
                <a:spcPct val="0"/>
              </a:spcBef>
              <a:spcAft>
                <a:spcPts val="600"/>
              </a:spcAft>
            </a:pPr>
            <a:endParaRPr lang="en-US" sz="3100" b="1" i="0" u="none" strike="noStrike" kern="1200" baseline="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xmlns="" id="{D4B531B3-5B18-4A87-9A5C-F60C65A95BEA}"/>
              </a:ext>
            </a:extLst>
          </p:cNvPr>
          <p:cNvSpPr txBox="1"/>
          <p:nvPr/>
        </p:nvSpPr>
        <p:spPr>
          <a:xfrm>
            <a:off x="4208106" y="195943"/>
            <a:ext cx="7470443" cy="4879979"/>
          </a:xfrm>
          <a:prstGeom prst="rect">
            <a:avLst/>
          </a:prstGeom>
        </p:spPr>
        <p:txBody>
          <a:bodyPr vert="horz" lIns="91440" tIns="45720" rIns="91440" bIns="45720" rtlCol="0" anchor="ctr">
            <a:normAutofit lnSpcReduction="10000"/>
            <a:scene3d>
              <a:camera prst="orthographicFront"/>
              <a:lightRig rig="threePt" dir="t"/>
            </a:scene3d>
            <a:sp3d extrusionH="57150">
              <a:bevelT w="38100" h="38100" prst="angle"/>
            </a:sp3d>
          </a:bodyPr>
          <a:lstStyle/>
          <a:p>
            <a:pPr>
              <a:lnSpc>
                <a:spcPct val="90000"/>
              </a:lnSpc>
              <a:spcAft>
                <a:spcPts val="600"/>
              </a:spcAft>
            </a:pPr>
            <a:r>
              <a:rPr lang="en-US" sz="3600" b="1" i="1" u="none" strike="noStrike" baseline="0" dirty="0"/>
              <a:t>Purpose of this Study: </a:t>
            </a:r>
            <a:r>
              <a:rPr lang="en-US" sz="3600" b="0" i="1" u="none" strike="noStrike" baseline="0" dirty="0"/>
              <a:t/>
            </a:r>
            <a:br>
              <a:rPr lang="en-US" sz="3600" b="0" i="1" u="none" strike="noStrike" baseline="0" dirty="0"/>
            </a:br>
            <a:r>
              <a:rPr lang="en-US" sz="3600" b="0" i="1" u="none" strike="noStrike" baseline="0" dirty="0"/>
              <a:t/>
            </a:r>
            <a:br>
              <a:rPr lang="en-US" sz="3600" b="0" i="1" u="none" strike="noStrike" baseline="0" dirty="0"/>
            </a:br>
            <a:r>
              <a:rPr lang="en-US" sz="3600" b="0" i="1" u="none" strike="noStrike" baseline="0" dirty="0"/>
              <a:t>To determine</a:t>
            </a:r>
            <a:r>
              <a:rPr lang="en-US" sz="3600" b="1" i="1" u="none" strike="noStrike" baseline="0" dirty="0"/>
              <a:t> </a:t>
            </a:r>
            <a:r>
              <a:rPr lang="en-US" sz="3600" b="1" i="1" u="none" strike="noStrike" baseline="0" dirty="0">
                <a:effectLst>
                  <a:glow rad="228600">
                    <a:schemeClr val="accent2">
                      <a:satMod val="175000"/>
                      <a:alpha val="40000"/>
                    </a:schemeClr>
                  </a:glow>
                </a:effectLst>
              </a:rPr>
              <a:t>if</a:t>
            </a:r>
            <a:r>
              <a:rPr lang="en-US" sz="3600" b="0" i="1" u="none" strike="noStrike" baseline="0" dirty="0"/>
              <a:t> the </a:t>
            </a:r>
            <a:r>
              <a:rPr lang="en-US" sz="3600" b="0" i="1" u="none" strike="noStrike" baseline="0" dirty="0">
                <a:effectLst>
                  <a:glow rad="127000">
                    <a:srgbClr val="FFFF00"/>
                  </a:glow>
                </a:effectLst>
              </a:rPr>
              <a:t>moment of sunset </a:t>
            </a:r>
          </a:p>
          <a:p>
            <a:pPr algn="ctr">
              <a:lnSpc>
                <a:spcPct val="90000"/>
              </a:lnSpc>
              <a:spcAft>
                <a:spcPts val="600"/>
              </a:spcAft>
            </a:pPr>
            <a:r>
              <a:rPr lang="en-US" sz="3600" i="1" u="none" strike="noStrike" baseline="0" dirty="0"/>
              <a:t>changed the day of Passover</a:t>
            </a:r>
            <a:r>
              <a:rPr lang="en-US" sz="3600" b="0" i="1" u="none" strike="noStrike" baseline="0" dirty="0"/>
              <a:t> observation from</a:t>
            </a:r>
          </a:p>
          <a:p>
            <a:pPr algn="ctr">
              <a:lnSpc>
                <a:spcPct val="90000"/>
              </a:lnSpc>
              <a:spcAft>
                <a:spcPts val="600"/>
              </a:spcAft>
            </a:pPr>
            <a:r>
              <a:rPr lang="en-US" sz="3600" b="0" i="1" u="none" strike="noStrike" baseline="0" dirty="0"/>
              <a:t> </a:t>
            </a:r>
          </a:p>
          <a:p>
            <a:pPr algn="ctr">
              <a:lnSpc>
                <a:spcPct val="90000"/>
              </a:lnSpc>
              <a:spcAft>
                <a:spcPts val="600"/>
              </a:spcAft>
            </a:pPr>
            <a:r>
              <a:rPr lang="en-US" sz="3600" b="1" u="none" strike="noStrike" baseline="0" dirty="0">
                <a:solidFill>
                  <a:srgbClr val="0070C0"/>
                </a:solidFill>
              </a:rPr>
              <a:t>Abib 14 </a:t>
            </a:r>
            <a:r>
              <a:rPr lang="en-US" sz="3600" b="0" i="0" u="none" strike="noStrike" baseline="0" dirty="0"/>
              <a:t>to Abib 15</a:t>
            </a:r>
          </a:p>
          <a:p>
            <a:pPr algn="ctr">
              <a:lnSpc>
                <a:spcPct val="90000"/>
              </a:lnSpc>
              <a:spcAft>
                <a:spcPts val="600"/>
              </a:spcAft>
            </a:pPr>
            <a:r>
              <a:rPr lang="en-US" sz="3600" b="0" i="0" u="none" strike="noStrike" baseline="0" dirty="0"/>
              <a:t> </a:t>
            </a:r>
          </a:p>
          <a:p>
            <a:pPr>
              <a:lnSpc>
                <a:spcPct val="90000"/>
              </a:lnSpc>
              <a:spcAft>
                <a:spcPts val="600"/>
              </a:spcAft>
            </a:pPr>
            <a:r>
              <a:rPr lang="en-US" sz="3600" b="0" i="1" u="none" strike="noStrike" baseline="0" dirty="0"/>
              <a:t>    when King </a:t>
            </a:r>
            <a:r>
              <a:rPr lang="en-US" sz="3600" b="0" i="1" u="none" strike="noStrike" baseline="0" dirty="0" err="1"/>
              <a:t>Yoshiyahu</a:t>
            </a:r>
            <a:r>
              <a:rPr lang="en-US" sz="3600" b="0" i="1" u="none" strike="noStrike" baseline="0" dirty="0"/>
              <a:t> (Josiah) was</a:t>
            </a:r>
            <a:br>
              <a:rPr lang="en-US" sz="3600" b="0" i="1" u="none" strike="noStrike" baseline="0" dirty="0"/>
            </a:br>
            <a:r>
              <a:rPr lang="en-US" sz="3600" b="0" i="1" u="none" strike="noStrike" baseline="0" dirty="0"/>
              <a:t>                     directing Israel!  </a:t>
            </a:r>
            <a:r>
              <a:rPr lang="en-US" sz="3600" b="0" i="1" u="none" strike="noStrike" baseline="0" dirty="0">
                <a:solidFill>
                  <a:srgbClr val="FF0000"/>
                </a:solidFill>
              </a:rPr>
              <a:t>(?)</a:t>
            </a:r>
            <a:endParaRPr lang="en-US" sz="3600" dirty="0">
              <a:solidFill>
                <a:srgbClr val="FF0000"/>
              </a:solidFill>
            </a:endParaRPr>
          </a:p>
        </p:txBody>
      </p:sp>
      <p:sp>
        <p:nvSpPr>
          <p:cNvPr id="7" name="TextBox 6">
            <a:extLst>
              <a:ext uri="{FF2B5EF4-FFF2-40B4-BE49-F238E27FC236}">
                <a16:creationId xmlns:a16="http://schemas.microsoft.com/office/drawing/2014/main" xmlns="" id="{63DF9B83-C3EA-4EE6-89C9-DDEF4D38EA68}"/>
              </a:ext>
            </a:extLst>
          </p:cNvPr>
          <p:cNvSpPr txBox="1"/>
          <p:nvPr/>
        </p:nvSpPr>
        <p:spPr>
          <a:xfrm>
            <a:off x="4594038" y="5374491"/>
            <a:ext cx="7470444" cy="1184940"/>
          </a:xfrm>
          <a:prstGeom prst="rect">
            <a:avLst/>
          </a:prstGeom>
          <a:noFill/>
        </p:spPr>
        <p:txBody>
          <a:bodyPr wrap="square">
            <a:spAutoFit/>
          </a:bodyPr>
          <a:lstStyle/>
          <a:p>
            <a:pPr algn="l">
              <a:spcAft>
                <a:spcPts val="600"/>
              </a:spcAft>
            </a:pPr>
            <a:r>
              <a:rPr lang="en-US" sz="2400" b="0" i="0" u="none" strike="noStrike" baseline="0" dirty="0">
                <a:solidFill>
                  <a:srgbClr val="000000"/>
                </a:solidFill>
                <a:latin typeface="Calibri" panose="020F0502020204030204" pitchFamily="34" charset="0"/>
              </a:rPr>
              <a:t>The Scripture quotes of choice in this writing will be from  </a:t>
            </a:r>
            <a:r>
              <a:rPr lang="en-US" sz="2400" b="1" i="1" u="none" strike="noStrike" baseline="0" dirty="0">
                <a:solidFill>
                  <a:srgbClr val="008181"/>
                </a:solidFill>
                <a:latin typeface="Georgia,BoldItalic"/>
              </a:rPr>
              <a:t>The Scriptures, </a:t>
            </a:r>
            <a:r>
              <a:rPr lang="en-US" sz="2400" b="0" i="0" u="none" strike="noStrike" baseline="0" dirty="0">
                <a:solidFill>
                  <a:srgbClr val="000000"/>
                </a:solidFill>
                <a:latin typeface="Calibri" panose="020F0502020204030204" pitchFamily="34" charset="0"/>
              </a:rPr>
              <a:t>unless otherwise noted.</a:t>
            </a:r>
          </a:p>
          <a:p>
            <a:pPr algn="l">
              <a:spcAft>
                <a:spcPts val="600"/>
              </a:spcAft>
            </a:pPr>
            <a:endParaRPr lang="en-US" b="0" i="0" u="none" strike="noStrike" baseline="0" dirty="0">
              <a:solidFill>
                <a:srgbClr val="000000"/>
              </a:solidFill>
              <a:latin typeface="Calibri" panose="020F0502020204030204" pitchFamily="34" charset="0"/>
            </a:endParaRPr>
          </a:p>
        </p:txBody>
      </p:sp>
      <p:sp>
        <p:nvSpPr>
          <p:cNvPr id="15" name="Text Box 78"/>
          <p:cNvSpPr txBox="1"/>
          <p:nvPr/>
        </p:nvSpPr>
        <p:spPr>
          <a:xfrm>
            <a:off x="816455" y="4372780"/>
            <a:ext cx="2501900" cy="1905000"/>
          </a:xfrm>
          <a:prstGeom prst="rect">
            <a:avLst/>
          </a:prstGeom>
          <a:solidFill>
            <a:schemeClr val="bg1">
              <a:lumMod val="85000"/>
            </a:schemeClr>
          </a:solidFill>
          <a:ln w="57150">
            <a:solidFill>
              <a:srgbClr val="990033"/>
            </a:solidFill>
          </a:ln>
          <a:effectLst>
            <a:glow rad="228600">
              <a:schemeClr val="bg1">
                <a:lumMod val="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2400" b="1" dirty="0">
                <a:ln>
                  <a:noFill/>
                </a:ln>
                <a:solidFill>
                  <a:srgbClr val="7F7F7F"/>
                </a:solidFill>
                <a:effectLst/>
                <a:latin typeface="Comic Sans MS"/>
                <a:ea typeface="Calibri"/>
                <a:cs typeface="Times New Roman"/>
              </a:rPr>
              <a:t>Reading from:</a:t>
            </a:r>
            <a:endParaRPr lang="en-US" sz="1100" dirty="0">
              <a:effectLst/>
              <a:ea typeface="Calibri"/>
              <a:cs typeface="Times New Roman"/>
            </a:endParaRPr>
          </a:p>
          <a:p>
            <a:pPr marL="0" marR="0" algn="ctr">
              <a:lnSpc>
                <a:spcPct val="115000"/>
              </a:lnSpc>
              <a:spcBef>
                <a:spcPts val="0"/>
              </a:spcBef>
              <a:spcAft>
                <a:spcPts val="1000"/>
              </a:spcAft>
            </a:pPr>
            <a:r>
              <a:rPr lang="en-US" sz="2700" b="1" dirty="0">
                <a:ln>
                  <a:noFill/>
                </a:ln>
                <a:solidFill>
                  <a:srgbClr val="006699"/>
                </a:solidFill>
                <a:effectLst/>
                <a:latin typeface="Comic Sans MS"/>
                <a:ea typeface="Calibri"/>
                <a:cs typeface="Times New Roman"/>
              </a:rPr>
              <a:t>2 Chronicles </a:t>
            </a:r>
            <a:endParaRPr lang="en-US" sz="1200" dirty="0">
              <a:solidFill>
                <a:srgbClr val="006699"/>
              </a:solidFill>
              <a:effectLst/>
              <a:ea typeface="Calibri"/>
              <a:cs typeface="Times New Roman"/>
            </a:endParaRPr>
          </a:p>
          <a:p>
            <a:pPr marL="0" marR="0" algn="ctr">
              <a:lnSpc>
                <a:spcPct val="115000"/>
              </a:lnSpc>
              <a:spcBef>
                <a:spcPts val="0"/>
              </a:spcBef>
              <a:spcAft>
                <a:spcPts val="1000"/>
              </a:spcAft>
            </a:pPr>
            <a:r>
              <a:rPr lang="en-US" sz="2700" b="1" dirty="0">
                <a:ln>
                  <a:noFill/>
                </a:ln>
                <a:solidFill>
                  <a:srgbClr val="006699"/>
                </a:solidFill>
                <a:effectLst/>
                <a:latin typeface="Comic Sans MS"/>
                <a:ea typeface="Calibri"/>
                <a:cs typeface="Times New Roman"/>
              </a:rPr>
              <a:t>34 &amp; 35</a:t>
            </a:r>
            <a:endParaRPr lang="en-US" sz="1200" dirty="0">
              <a:solidFill>
                <a:srgbClr val="006699"/>
              </a:solidFill>
              <a:effectLst/>
              <a:ea typeface="Calibri"/>
              <a:cs typeface="Times New Roman"/>
            </a:endParaRPr>
          </a:p>
        </p:txBody>
      </p:sp>
      <p:sp>
        <p:nvSpPr>
          <p:cNvPr id="13"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a:t>
            </a:fld>
            <a:endParaRPr lang="en-AU" dirty="0"/>
          </a:p>
        </p:txBody>
      </p:sp>
      <p:sp>
        <p:nvSpPr>
          <p:cNvPr id="2" name="Arrow: Curved Down 1">
            <a:extLst>
              <a:ext uri="{FF2B5EF4-FFF2-40B4-BE49-F238E27FC236}">
                <a16:creationId xmlns:a16="http://schemas.microsoft.com/office/drawing/2014/main" xmlns="" id="{F39C240C-4F87-4B6D-BF5C-7BBA6849AFD2}"/>
              </a:ext>
            </a:extLst>
          </p:cNvPr>
          <p:cNvSpPr/>
          <p:nvPr/>
        </p:nvSpPr>
        <p:spPr>
          <a:xfrm>
            <a:off x="7418896" y="2488676"/>
            <a:ext cx="2309566" cy="650450"/>
          </a:xfrm>
          <a:prstGeom prst="curvedDownArrow">
            <a:avLst>
              <a:gd name="adj1" fmla="val 25000"/>
              <a:gd name="adj2" fmla="val 108675"/>
              <a:gd name="adj3" fmla="val 38043"/>
            </a:avLst>
          </a:prstGeom>
          <a:gradFill flip="none" rotWithShape="1">
            <a:gsLst>
              <a:gs pos="0">
                <a:srgbClr val="00FF99"/>
              </a:gs>
              <a:gs pos="28000">
                <a:srgbClr val="FF6600"/>
              </a:gs>
              <a:gs pos="98000">
                <a:schemeClr val="tx1"/>
              </a:gs>
            </a:gsLst>
            <a:lin ang="0" scaled="1"/>
            <a:tileRect/>
          </a:gradFill>
          <a:effectLst>
            <a:innerShdw blurRad="63500" dist="50800" dir="16200000">
              <a:prstClr val="black">
                <a:alpha val="50000"/>
              </a:prstClr>
            </a:innerShd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7" name="Picture 12" descr="C:\Users\Rae\Desktop\Art on Desktop\white man clip art\yellow-blue smiley faces\Smiley Face  jpeg.png">
            <a:extLst>
              <a:ext uri="{FF2B5EF4-FFF2-40B4-BE49-F238E27FC236}">
                <a16:creationId xmlns:a16="http://schemas.microsoft.com/office/drawing/2014/main" xmlns="" id="{B2435193-D687-454A-995C-6B78C6D118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4593" y="2260957"/>
            <a:ext cx="1297825" cy="1756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9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9" dur="500"/>
                                        <p:tgtEl>
                                          <p:spTgt spid="6">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2" dur="500"/>
                                        <p:tgtEl>
                                          <p:spTgt spid="6">
                                            <p:txEl>
                                              <p:pRg st="5" end="5"/>
                                            </p:txEl>
                                          </p:spTgt>
                                        </p:tgtEl>
                                      </p:cBhvr>
                                    </p:animEffect>
                                  </p:childTnLst>
                                </p:cTn>
                              </p:par>
                            </p:childTnLst>
                          </p:cTn>
                        </p:par>
                        <p:par>
                          <p:cTn id="23" fill="hold">
                            <p:stCondLst>
                              <p:cond delay="500"/>
                            </p:stCondLst>
                            <p:childTnLst>
                              <p:par>
                                <p:cTn id="24" presetID="22" presetClass="entr" presetSubtype="8" fill="hold" grpId="0" nodeType="afterEffect">
                                  <p:stCondLst>
                                    <p:cond delay="600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2000"/>
                                        <p:tgtEl>
                                          <p:spTgt spid="2"/>
                                        </p:tgtEl>
                                      </p:cBhvr>
                                    </p:animEffect>
                                  </p:childTnLst>
                                </p:cTn>
                              </p:par>
                            </p:childTnLst>
                          </p:cTn>
                        </p:par>
                        <p:par>
                          <p:cTn id="27" fill="hold">
                            <p:stCondLst>
                              <p:cond delay="8500"/>
                            </p:stCondLst>
                            <p:childTnLst>
                              <p:par>
                                <p:cTn id="28" presetID="14" presetClass="entr" presetSubtype="1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22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6ACFCC0-3513-41B0-96AF-68BFD0C25896}"/>
              </a:ext>
            </a:extLst>
          </p:cNvPr>
          <p:cNvSpPr txBox="1"/>
          <p:nvPr/>
        </p:nvSpPr>
        <p:spPr>
          <a:xfrm>
            <a:off x="559837" y="209062"/>
            <a:ext cx="4488023" cy="6740307"/>
          </a:xfrm>
          <a:prstGeom prst="rect">
            <a:avLst/>
          </a:prstGeom>
          <a:noFill/>
        </p:spPr>
        <p:txBody>
          <a:bodyPr wrap="square">
            <a:spAutoFit/>
            <a:scene3d>
              <a:camera prst="orthographicFront"/>
              <a:lightRig rig="threePt" dir="t"/>
            </a:scene3d>
            <a:sp3d extrusionH="57150">
              <a:bevelT w="38100" h="38100"/>
            </a:sp3d>
          </a:bodyPr>
          <a:lstStyle/>
          <a:p>
            <a:pPr algn="l"/>
            <a:r>
              <a:rPr lang="en-US" b="1" i="0" u="none" strike="noStrike" baseline="0" dirty="0">
                <a:solidFill>
                  <a:srgbClr val="006699"/>
                </a:solidFill>
                <a:latin typeface="Calibri,Bold"/>
              </a:rPr>
              <a:t>Exo 12:17 </a:t>
            </a:r>
            <a:r>
              <a:rPr lang="en-US" b="0" i="0" u="none" strike="noStrike" baseline="0" dirty="0">
                <a:solidFill>
                  <a:srgbClr val="000000"/>
                </a:solidFill>
                <a:latin typeface="Calibri" panose="020F0502020204030204" pitchFamily="34" charset="0"/>
              </a:rPr>
              <a:t>And </a:t>
            </a:r>
            <a:r>
              <a:rPr lang="en-US" b="1" i="0" u="none" strike="noStrike" baseline="0" dirty="0">
                <a:solidFill>
                  <a:srgbClr val="FF0000"/>
                </a:solidFill>
                <a:latin typeface="Calibri,Bold"/>
              </a:rPr>
              <a:t>you shall guard </a:t>
            </a:r>
            <a:r>
              <a:rPr lang="en-US" b="0" i="0" u="none" strike="noStrike" baseline="0" dirty="0">
                <a:solidFill>
                  <a:srgbClr val="000000"/>
                </a:solidFill>
                <a:latin typeface="Calibri" panose="020F0502020204030204" pitchFamily="34" charset="0"/>
              </a:rPr>
              <a:t>the </a:t>
            </a:r>
            <a:r>
              <a:rPr lang="en-US" b="0" i="0" u="none" strike="noStrike" baseline="0" dirty="0" smtClean="0">
                <a:solidFill>
                  <a:srgbClr val="000000"/>
                </a:solidFill>
                <a:latin typeface="Calibri" panose="020F0502020204030204" pitchFamily="34" charset="0"/>
              </a:rPr>
              <a:t/>
            </a:r>
            <a:br>
              <a:rPr lang="en-US" b="0" i="0" u="none" strike="noStrike" baseline="0" dirty="0" smtClean="0">
                <a:solidFill>
                  <a:srgbClr val="000000"/>
                </a:solidFill>
                <a:latin typeface="Calibri" panose="020F0502020204030204" pitchFamily="34" charset="0"/>
              </a:rPr>
            </a:br>
            <a:r>
              <a:rPr lang="en-US" sz="1400" b="0" i="1" u="none" strike="noStrike" baseline="0" dirty="0" smtClean="0">
                <a:solidFill>
                  <a:schemeClr val="tx1">
                    <a:lumMod val="65000"/>
                    <a:lumOff val="35000"/>
                  </a:schemeClr>
                </a:solidFill>
                <a:latin typeface="Calibri,Italic"/>
              </a:rPr>
              <a:t>Festival </a:t>
            </a:r>
            <a:r>
              <a:rPr lang="en-US" sz="1400" b="0" i="1" u="none" strike="noStrike" baseline="0" dirty="0">
                <a:solidFill>
                  <a:schemeClr val="tx1">
                    <a:lumMod val="65000"/>
                    <a:lumOff val="35000"/>
                  </a:schemeClr>
                </a:solidFill>
                <a:latin typeface="Calibri,Italic"/>
              </a:rPr>
              <a:t>of </a:t>
            </a:r>
            <a:r>
              <a:rPr lang="en-US" b="0" i="0" u="none" strike="noStrike" baseline="0" dirty="0">
                <a:solidFill>
                  <a:srgbClr val="000000"/>
                </a:solidFill>
                <a:latin typeface="Calibri" panose="020F0502020204030204" pitchFamily="34" charset="0"/>
              </a:rPr>
              <a:t>Unleavened Bread </a:t>
            </a:r>
            <a:r>
              <a:rPr lang="en-US" b="0" i="0" u="none" strike="noStrike" baseline="0" dirty="0">
                <a:solidFill>
                  <a:srgbClr val="FF0000"/>
                </a:solidFill>
                <a:latin typeface="Calibri" panose="020F0502020204030204" pitchFamily="34" charset="0"/>
              </a:rPr>
              <a:t>[Abib 15 - 21], </a:t>
            </a:r>
            <a:r>
              <a:rPr lang="en-US" b="0" i="0" u="none" strike="noStrike" baseline="0" dirty="0" smtClean="0">
                <a:solidFill>
                  <a:srgbClr val="FF0000"/>
                </a:solidFill>
                <a:latin typeface="Calibri" panose="020F0502020204030204" pitchFamily="34" charset="0"/>
              </a:rPr>
              <a:t/>
            </a:r>
            <a:br>
              <a:rPr lang="en-US" b="0" i="0" u="none" strike="noStrike" baseline="0" dirty="0" smtClean="0">
                <a:solidFill>
                  <a:srgbClr val="FF0000"/>
                </a:solidFill>
                <a:latin typeface="Calibri" panose="020F0502020204030204" pitchFamily="34" charset="0"/>
              </a:rPr>
            </a:br>
            <a:r>
              <a:rPr lang="en-US" b="0" i="0" u="none" strike="noStrike" baseline="0" dirty="0" smtClean="0">
                <a:solidFill>
                  <a:srgbClr val="000000"/>
                </a:solidFill>
                <a:latin typeface="Calibri" panose="020F0502020204030204" pitchFamily="34" charset="0"/>
              </a:rPr>
              <a:t>for </a:t>
            </a:r>
            <a:r>
              <a:rPr lang="en-US" b="0" i="0" u="none" strike="noStrike" baseline="0" dirty="0">
                <a:solidFill>
                  <a:srgbClr val="000000"/>
                </a:solidFill>
                <a:latin typeface="Calibri" panose="020F0502020204030204" pitchFamily="34" charset="0"/>
              </a:rPr>
              <a:t>on this same day I brought your divisions out of the land of Mitsrayim.  And you shall guard this day throughout your generations, an everlasting law.</a:t>
            </a:r>
            <a:br>
              <a:rPr lang="en-US" b="0" i="0" u="none" strike="noStrike" baseline="0" dirty="0">
                <a:solidFill>
                  <a:srgbClr val="000000"/>
                </a:solidFill>
                <a:latin typeface="Calibri" panose="020F0502020204030204" pitchFamily="34" charset="0"/>
              </a:rPr>
            </a:br>
            <a:endParaRPr lang="en-US" b="0" i="0" u="none" strike="noStrike" baseline="0" dirty="0">
              <a:solidFill>
                <a:srgbClr val="000000"/>
              </a:solidFill>
              <a:latin typeface="Calibri" panose="020F0502020204030204" pitchFamily="34" charset="0"/>
            </a:endParaRPr>
          </a:p>
          <a:p>
            <a:pPr algn="l"/>
            <a:r>
              <a:rPr lang="en-US" b="1" i="0" u="none" strike="noStrike" baseline="0" dirty="0">
                <a:solidFill>
                  <a:srgbClr val="006699"/>
                </a:solidFill>
                <a:latin typeface="Calibri,Bold"/>
              </a:rPr>
              <a:t>Exo 12:18 </a:t>
            </a:r>
            <a:r>
              <a:rPr lang="en-US" b="0" i="0" u="none" strike="noStrike" baseline="0" dirty="0" smtClean="0">
                <a:solidFill>
                  <a:srgbClr val="000000"/>
                </a:solidFill>
                <a:latin typeface="Calibri" panose="020F0502020204030204" pitchFamily="34" charset="0"/>
              </a:rPr>
              <a:t>“In </a:t>
            </a:r>
            <a:r>
              <a:rPr lang="en-US" b="0" i="0" u="none" strike="noStrike" baseline="0" dirty="0">
                <a:solidFill>
                  <a:srgbClr val="000000"/>
                </a:solidFill>
                <a:latin typeface="Calibri" panose="020F0502020204030204" pitchFamily="34" charset="0"/>
              </a:rPr>
              <a:t>the first </a:t>
            </a:r>
            <a:r>
              <a:rPr lang="en-US" sz="1400" b="0" i="1" u="none" strike="noStrike" baseline="0" dirty="0">
                <a:solidFill>
                  <a:schemeClr val="tx1">
                    <a:lumMod val="65000"/>
                    <a:lumOff val="35000"/>
                  </a:schemeClr>
                </a:solidFill>
                <a:latin typeface="Calibri,Italic"/>
              </a:rPr>
              <a:t>month</a:t>
            </a:r>
            <a:r>
              <a:rPr lang="en-US" sz="1400" b="0" i="0" u="none" strike="noStrike" baseline="0" dirty="0">
                <a:solidFill>
                  <a:schemeClr val="tx1">
                    <a:lumMod val="65000"/>
                    <a:lumOff val="35000"/>
                  </a:schemeClr>
                </a:solidFill>
                <a:latin typeface="Calibri" panose="020F0502020204030204" pitchFamily="34" charset="0"/>
              </a:rPr>
              <a:t>, </a:t>
            </a:r>
            <a:r>
              <a:rPr lang="en-US" b="0" i="0" u="none" strike="noStrike" baseline="0" dirty="0">
                <a:solidFill>
                  <a:srgbClr val="000000"/>
                </a:solidFill>
                <a:latin typeface="Calibri" panose="020F0502020204030204" pitchFamily="34" charset="0"/>
              </a:rPr>
              <a:t>on the </a:t>
            </a:r>
            <a:r>
              <a:rPr lang="en-US" b="1" u="none" strike="noStrike" baseline="0" dirty="0">
                <a:solidFill>
                  <a:srgbClr val="FF0066"/>
                </a:solidFill>
                <a:latin typeface="Calibri,BoldItalic"/>
              </a:rPr>
              <a:t>fourteenth day </a:t>
            </a:r>
            <a:r>
              <a:rPr lang="en-US" b="0" i="0" u="none" strike="noStrike" baseline="0" dirty="0">
                <a:solidFill>
                  <a:srgbClr val="000000"/>
                </a:solidFill>
                <a:latin typeface="Calibri" panose="020F0502020204030204" pitchFamily="34" charset="0"/>
              </a:rPr>
              <a:t>of the </a:t>
            </a:r>
            <a:r>
              <a:rPr lang="en-US" b="0" i="0" u="none" strike="noStrike" baseline="0" dirty="0">
                <a:latin typeface="Calibri" panose="020F0502020204030204" pitchFamily="34" charset="0"/>
              </a:rPr>
              <a:t>month, </a:t>
            </a:r>
            <a:r>
              <a:rPr lang="en-US" b="1" i="1" u="none" strike="noStrike" baseline="0" dirty="0">
                <a:latin typeface="Calibri,BoldItalic"/>
              </a:rPr>
              <a:t>in the evening, </a:t>
            </a:r>
            <a:r>
              <a:rPr lang="en-US" b="0" i="0" u="none" strike="noStrike" baseline="0" dirty="0">
                <a:latin typeface="Calibri" panose="020F0502020204030204" pitchFamily="34" charset="0"/>
              </a:rPr>
              <a:t>you shall </a:t>
            </a:r>
            <a:r>
              <a:rPr lang="en-US" b="0" i="0" u="none" strike="noStrike" baseline="0" dirty="0">
                <a:solidFill>
                  <a:srgbClr val="000000"/>
                </a:solidFill>
                <a:latin typeface="Calibri" panose="020F0502020204030204" pitchFamily="34" charset="0"/>
              </a:rPr>
              <a:t>eat unleavened bread </a:t>
            </a:r>
            <a:r>
              <a:rPr lang="en-US" b="1" i="0" u="none" strike="noStrike" baseline="0" dirty="0">
                <a:solidFill>
                  <a:srgbClr val="990033"/>
                </a:solidFill>
                <a:latin typeface="Calibri" panose="020F0502020204030204" pitchFamily="34" charset="0"/>
              </a:rPr>
              <a:t>until the twenty-first day</a:t>
            </a:r>
            <a:r>
              <a:rPr lang="en-US" b="0" i="0" u="none" strike="noStrike" baseline="0" dirty="0">
                <a:solidFill>
                  <a:srgbClr val="000000"/>
                </a:solidFill>
                <a:latin typeface="Calibri" panose="020F0502020204030204" pitchFamily="34" charset="0"/>
              </a:rPr>
              <a:t> of the month in the evening</a:t>
            </a:r>
            <a:r>
              <a:rPr lang="en-US" b="0" i="0" u="none" strike="noStrike" baseline="0" dirty="0" smtClean="0">
                <a:solidFill>
                  <a:srgbClr val="000000"/>
                </a:solidFill>
                <a:latin typeface="Calibri" panose="020F0502020204030204" pitchFamily="34" charset="0"/>
              </a:rPr>
              <a:t>.”</a:t>
            </a:r>
            <a:endParaRPr lang="en-US" b="0" i="0" u="none" strike="noStrike" baseline="0" dirty="0">
              <a:solidFill>
                <a:srgbClr val="000000"/>
              </a:solidFill>
              <a:latin typeface="Calibri" panose="020F0502020204030204" pitchFamily="34" charset="0"/>
            </a:endParaRPr>
          </a:p>
          <a:p>
            <a:pPr algn="l"/>
            <a:r>
              <a:rPr lang="en-US" b="0" i="0" u="none" strike="noStrike" baseline="0" dirty="0">
                <a:solidFill>
                  <a:srgbClr val="000000"/>
                </a:solidFill>
                <a:latin typeface="Calibri" panose="020F0502020204030204" pitchFamily="34" charset="0"/>
              </a:rPr>
              <a:t>Now that we have completed a </a:t>
            </a:r>
            <a:r>
              <a:rPr lang="en-US" b="1" i="1" u="none" strike="noStrike" baseline="0" dirty="0">
                <a:solidFill>
                  <a:srgbClr val="E46D0A"/>
                </a:solidFill>
                <a:latin typeface="Calibri,BoldItalic"/>
              </a:rPr>
              <a:t>refresher </a:t>
            </a:r>
            <a:r>
              <a:rPr lang="en-US" b="1" i="1" u="none" strike="noStrike" baseline="0" dirty="0" smtClean="0">
                <a:solidFill>
                  <a:srgbClr val="E46D0A"/>
                </a:solidFill>
                <a:latin typeface="Calibri,BoldItalic"/>
              </a:rPr>
              <a:t/>
            </a:r>
            <a:br>
              <a:rPr lang="en-US" b="1" i="1" u="none" strike="noStrike" baseline="0" dirty="0" smtClean="0">
                <a:solidFill>
                  <a:srgbClr val="E46D0A"/>
                </a:solidFill>
                <a:latin typeface="Calibri,BoldItalic"/>
              </a:rPr>
            </a:br>
            <a:r>
              <a:rPr lang="en-US" b="0" i="0" u="none" strike="noStrike" baseline="0" dirty="0" smtClean="0">
                <a:solidFill>
                  <a:srgbClr val="000000"/>
                </a:solidFill>
                <a:latin typeface="Calibri" panose="020F0502020204030204" pitchFamily="34" charset="0"/>
              </a:rPr>
              <a:t>on </a:t>
            </a:r>
            <a:r>
              <a:rPr lang="en-US" b="0" i="0" u="none" strike="noStrike" baseline="0" dirty="0">
                <a:solidFill>
                  <a:srgbClr val="000000"/>
                </a:solidFill>
                <a:latin typeface="Calibri" panose="020F0502020204030204" pitchFamily="34" charset="0"/>
              </a:rPr>
              <a:t>the </a:t>
            </a:r>
            <a:r>
              <a:rPr lang="en-US" b="0" i="0" u="none" strike="noStrike" baseline="0" dirty="0">
                <a:solidFill>
                  <a:srgbClr val="E46D0A"/>
                </a:solidFill>
                <a:latin typeface="Calibri" panose="020F0502020204030204" pitchFamily="34" charset="0"/>
              </a:rPr>
              <a:t>“</a:t>
            </a:r>
            <a:r>
              <a:rPr lang="en-US" b="1" i="1" u="none" strike="noStrike" baseline="0" dirty="0">
                <a:solidFill>
                  <a:srgbClr val="E46D0A"/>
                </a:solidFill>
                <a:latin typeface="Calibri,BoldItalic"/>
              </a:rPr>
              <a:t>right ruling” </a:t>
            </a:r>
            <a:r>
              <a:rPr lang="en-US" b="0" i="0" u="none" strike="noStrike" baseline="0" dirty="0">
                <a:solidFill>
                  <a:srgbClr val="000000"/>
                </a:solidFill>
                <a:latin typeface="Calibri" panose="020F0502020204030204" pitchFamily="34" charset="0"/>
              </a:rPr>
              <a:t>(guidelines/statutes) </a:t>
            </a:r>
            <a:r>
              <a:rPr lang="en-US" b="0" i="0" u="none" strike="noStrike" baseline="0" dirty="0" smtClean="0">
                <a:solidFill>
                  <a:srgbClr val="000000"/>
                </a:solidFill>
                <a:latin typeface="Calibri" panose="020F0502020204030204" pitchFamily="34" charset="0"/>
              </a:rPr>
              <a:t/>
            </a:r>
            <a:br>
              <a:rPr lang="en-US" b="0" i="0" u="none" strike="noStrike" baseline="0" dirty="0" smtClean="0">
                <a:solidFill>
                  <a:srgbClr val="000000"/>
                </a:solidFill>
                <a:latin typeface="Calibri" panose="020F0502020204030204" pitchFamily="34" charset="0"/>
              </a:rPr>
            </a:br>
            <a:r>
              <a:rPr lang="en-US" b="0" i="0" u="none" strike="noStrike" baseline="0" dirty="0" smtClean="0">
                <a:solidFill>
                  <a:srgbClr val="000000"/>
                </a:solidFill>
                <a:latin typeface="Calibri" panose="020F0502020204030204" pitchFamily="34" charset="0"/>
              </a:rPr>
              <a:t>of </a:t>
            </a:r>
            <a:r>
              <a:rPr lang="en-US" b="0" i="0" u="none" strike="noStrike" baseline="0" dirty="0">
                <a:solidFill>
                  <a:srgbClr val="000000"/>
                </a:solidFill>
                <a:latin typeface="Calibri" panose="020F0502020204030204" pitchFamily="34" charset="0"/>
              </a:rPr>
              <a:t>the Passover and the </a:t>
            </a:r>
            <a:r>
              <a:rPr lang="en-US" b="1" i="0" u="none" strike="noStrike" baseline="0" dirty="0">
                <a:solidFill>
                  <a:srgbClr val="C10000"/>
                </a:solidFill>
                <a:latin typeface="Calibri,Bold"/>
              </a:rPr>
              <a:t>separation of it </a:t>
            </a:r>
            <a:r>
              <a:rPr lang="en-US" b="0" i="0" u="none" strike="noStrike" baseline="0" dirty="0">
                <a:solidFill>
                  <a:srgbClr val="000000"/>
                </a:solidFill>
                <a:latin typeface="Calibri" panose="020F0502020204030204" pitchFamily="34" charset="0"/>
              </a:rPr>
              <a:t>from the Festival of Unleavened Bread, let </a:t>
            </a:r>
            <a:r>
              <a:rPr lang="en-US" b="0" i="0" u="none" strike="noStrike" baseline="0" dirty="0" smtClean="0">
                <a:solidFill>
                  <a:srgbClr val="000000"/>
                </a:solidFill>
                <a:latin typeface="Calibri" panose="020F0502020204030204" pitchFamily="34" charset="0"/>
              </a:rPr>
              <a:t/>
            </a:r>
            <a:br>
              <a:rPr lang="en-US" b="0" i="0" u="none" strike="noStrike" baseline="0" dirty="0" smtClean="0">
                <a:solidFill>
                  <a:srgbClr val="000000"/>
                </a:solidFill>
                <a:latin typeface="Calibri" panose="020F0502020204030204" pitchFamily="34" charset="0"/>
              </a:rPr>
            </a:br>
            <a:r>
              <a:rPr lang="en-US" b="0" i="0" u="none" strike="noStrike" baseline="0" dirty="0" smtClean="0">
                <a:solidFill>
                  <a:srgbClr val="000000"/>
                </a:solidFill>
                <a:latin typeface="Calibri" panose="020F0502020204030204" pitchFamily="34" charset="0"/>
              </a:rPr>
              <a:t>us </a:t>
            </a:r>
            <a:r>
              <a:rPr lang="en-US" b="0" i="0" u="none" strike="noStrike" baseline="0" dirty="0">
                <a:solidFill>
                  <a:srgbClr val="000000"/>
                </a:solidFill>
                <a:latin typeface="Calibri" panose="020F0502020204030204" pitchFamily="34" charset="0"/>
              </a:rPr>
              <a:t>go back to King </a:t>
            </a:r>
            <a:r>
              <a:rPr lang="en-US" b="0" i="0" u="none" strike="noStrike" baseline="0" dirty="0" err="1">
                <a:solidFill>
                  <a:srgbClr val="000000"/>
                </a:solidFill>
                <a:latin typeface="Calibri" panose="020F0502020204030204" pitchFamily="34" charset="0"/>
              </a:rPr>
              <a:t>Yoshiyahu</a:t>
            </a:r>
            <a:r>
              <a:rPr lang="en-US" b="0" i="0" u="none" strike="noStrike" baseline="0" dirty="0">
                <a:solidFill>
                  <a:srgbClr val="000000"/>
                </a:solidFill>
                <a:latin typeface="Calibri" panose="020F0502020204030204" pitchFamily="34" charset="0"/>
              </a:rPr>
              <a:t> and see if his commands to </a:t>
            </a:r>
            <a:r>
              <a:rPr lang="en-US" b="0" i="0" u="none" strike="noStrike" baseline="0" dirty="0" err="1">
                <a:solidFill>
                  <a:srgbClr val="000000"/>
                </a:solidFill>
                <a:latin typeface="Calibri" panose="020F0502020204030204" pitchFamily="34" charset="0"/>
              </a:rPr>
              <a:t>Yisra</a:t>
            </a:r>
            <a:r>
              <a:rPr lang="en-US" dirty="0" err="1">
                <a:solidFill>
                  <a:srgbClr val="000000"/>
                </a:solidFill>
                <a:latin typeface="Calibri" panose="020F0502020204030204" pitchFamily="34" charset="0"/>
              </a:rPr>
              <a:t>’</a:t>
            </a:r>
            <a:r>
              <a:rPr lang="en-US" b="0" i="0" u="none" strike="noStrike" baseline="0" dirty="0" err="1">
                <a:solidFill>
                  <a:srgbClr val="000000"/>
                </a:solidFill>
                <a:latin typeface="Calibri" panose="020F0502020204030204" pitchFamily="34" charset="0"/>
              </a:rPr>
              <a:t>el</a:t>
            </a:r>
            <a:r>
              <a:rPr lang="en-US" b="0" i="0" u="none" strike="noStrike" baseline="0" dirty="0">
                <a:solidFill>
                  <a:srgbClr val="000000"/>
                </a:solidFill>
                <a:latin typeface="Calibri" panose="020F0502020204030204" pitchFamily="34" charset="0"/>
              </a:rPr>
              <a:t> actually follow, and/or align, with the </a:t>
            </a:r>
            <a:r>
              <a:rPr lang="en-US" b="0" i="0" u="none" strike="noStrike" baseline="0" dirty="0">
                <a:solidFill>
                  <a:srgbClr val="0000FF"/>
                </a:solidFill>
                <a:latin typeface="Calibri" panose="020F0502020204030204" pitchFamily="34" charset="0"/>
              </a:rPr>
              <a:t>Torah.</a:t>
            </a:r>
            <a:br>
              <a:rPr lang="en-US" b="0" i="0" u="none" strike="noStrike" baseline="0" dirty="0">
                <a:solidFill>
                  <a:srgbClr val="0000FF"/>
                </a:solidFill>
                <a:latin typeface="Calibri" panose="020F0502020204030204" pitchFamily="34" charset="0"/>
              </a:rPr>
            </a:br>
            <a:endParaRPr lang="en-US" sz="1050" b="0" i="0" u="none" strike="noStrike" baseline="0" dirty="0">
              <a:solidFill>
                <a:srgbClr val="0000FF"/>
              </a:solidFill>
              <a:latin typeface="Calibri" panose="020F0502020204030204" pitchFamily="34" charset="0"/>
            </a:endParaRPr>
          </a:p>
          <a:p>
            <a:pPr algn="l"/>
            <a:r>
              <a:rPr lang="en-US" b="0" i="0" u="none" strike="noStrike" baseline="0" dirty="0">
                <a:solidFill>
                  <a:srgbClr val="000000"/>
                </a:solidFill>
                <a:latin typeface="Calibri" panose="020F0502020204030204" pitchFamily="34" charset="0"/>
              </a:rPr>
              <a:t>For comparison purposes, we’ll now pick up with the verse that we departed from earlier, regarding the account of </a:t>
            </a:r>
            <a:r>
              <a:rPr lang="en-US" b="0" i="1" u="none" strike="noStrike" baseline="0" dirty="0">
                <a:solidFill>
                  <a:srgbClr val="9A33FF"/>
                </a:solidFill>
                <a:latin typeface="Calibri,Italic"/>
              </a:rPr>
              <a:t>Passover </a:t>
            </a:r>
            <a:r>
              <a:rPr lang="en-US" b="0" i="0" u="none" strike="noStrike" baseline="0" dirty="0">
                <a:solidFill>
                  <a:srgbClr val="000000"/>
                </a:solidFill>
                <a:latin typeface="Calibri" panose="020F0502020204030204" pitchFamily="34" charset="0"/>
              </a:rPr>
              <a:t>with King </a:t>
            </a:r>
            <a:r>
              <a:rPr lang="en-US" b="0" i="0" u="none" strike="noStrike" baseline="0" dirty="0" err="1">
                <a:solidFill>
                  <a:srgbClr val="000000"/>
                </a:solidFill>
                <a:latin typeface="Calibri" panose="020F0502020204030204" pitchFamily="34" charset="0"/>
              </a:rPr>
              <a:t>Yoshiyahu</a:t>
            </a:r>
            <a:r>
              <a:rPr lang="en-US" b="0" i="0" u="none" strike="noStrike" baseline="0" dirty="0">
                <a:solidFill>
                  <a:srgbClr val="000000"/>
                </a:solidFill>
                <a:latin typeface="Calibri" panose="020F0502020204030204" pitchFamily="34" charset="0"/>
              </a:rPr>
              <a:t>.</a:t>
            </a:r>
            <a:endParaRPr lang="en-AU" dirty="0"/>
          </a:p>
        </p:txBody>
      </p:sp>
      <p:sp>
        <p:nvSpPr>
          <p:cNvPr id="5" name="TextBox 4">
            <a:extLst>
              <a:ext uri="{FF2B5EF4-FFF2-40B4-BE49-F238E27FC236}">
                <a16:creationId xmlns:a16="http://schemas.microsoft.com/office/drawing/2014/main" xmlns="" id="{29144DBA-AF1A-4566-93F2-7C1DA30E68E2}"/>
              </a:ext>
            </a:extLst>
          </p:cNvPr>
          <p:cNvSpPr txBox="1"/>
          <p:nvPr/>
        </p:nvSpPr>
        <p:spPr>
          <a:xfrm>
            <a:off x="5372101" y="195514"/>
            <a:ext cx="6608406" cy="5909310"/>
          </a:xfrm>
          <a:prstGeom prst="rect">
            <a:avLst/>
          </a:prstGeom>
          <a:noFill/>
        </p:spPr>
        <p:txBody>
          <a:bodyPr wrap="square">
            <a:spAutoFit/>
            <a:scene3d>
              <a:camera prst="orthographicFront"/>
              <a:lightRig rig="threePt" dir="t"/>
            </a:scene3d>
            <a:sp3d extrusionH="57150">
              <a:bevelT w="38100" h="38100"/>
            </a:sp3d>
          </a:bodyPr>
          <a:lstStyle/>
          <a:p>
            <a:pPr algn="l"/>
            <a:r>
              <a:rPr lang="en-US" b="1" i="0" u="none" strike="noStrike" baseline="0" dirty="0">
                <a:solidFill>
                  <a:srgbClr val="006699"/>
                </a:solidFill>
                <a:latin typeface="Calibri,Bold"/>
              </a:rPr>
              <a:t>2 </a:t>
            </a:r>
            <a:r>
              <a:rPr lang="en-US" b="1" i="0" u="none" strike="noStrike" baseline="0" dirty="0" err="1">
                <a:solidFill>
                  <a:srgbClr val="006699"/>
                </a:solidFill>
                <a:latin typeface="Calibri,Bold"/>
              </a:rPr>
              <a:t>Chr</a:t>
            </a:r>
            <a:r>
              <a:rPr lang="en-US" b="1" i="0" u="none" strike="noStrike" baseline="0" dirty="0">
                <a:solidFill>
                  <a:srgbClr val="006699"/>
                </a:solidFill>
                <a:latin typeface="Calibri,Bold"/>
              </a:rPr>
              <a:t> 35:13 </a:t>
            </a:r>
            <a:r>
              <a:rPr lang="en-US" b="0" u="none" strike="noStrike" baseline="0" dirty="0">
                <a:solidFill>
                  <a:srgbClr val="9A33FF"/>
                </a:solidFill>
                <a:latin typeface="Calibri,Italic"/>
              </a:rPr>
              <a:t>So they roasted the Passover offerings with fire </a:t>
            </a:r>
            <a:r>
              <a:rPr lang="en-US" b="1" u="none" strike="noStrike" baseline="0" dirty="0">
                <a:solidFill>
                  <a:srgbClr val="9A33FF"/>
                </a:solidFill>
                <a:effectLst>
                  <a:glow rad="127000">
                    <a:srgbClr val="00FF99"/>
                  </a:glow>
                </a:effectLst>
                <a:latin typeface="Calibri,Italic"/>
              </a:rPr>
              <a:t>according to the right-ruling, </a:t>
            </a:r>
            <a:r>
              <a:rPr lang="en-US" b="0" i="0" u="none" strike="noStrike" baseline="0" dirty="0">
                <a:solidFill>
                  <a:srgbClr val="E46D0A"/>
                </a:solidFill>
                <a:latin typeface="Calibri" panose="020F0502020204030204" pitchFamily="34" charset="0"/>
              </a:rPr>
              <a:t>and they boiled the set-apart offerings in pots, and in cauldrons, and in bowls, and brought them speedily to all the lay people.</a:t>
            </a:r>
          </a:p>
          <a:p>
            <a:pPr algn="l"/>
            <a:r>
              <a:rPr lang="en-US" b="0" i="0" u="none" strike="noStrike" baseline="0" dirty="0">
                <a:solidFill>
                  <a:srgbClr val="000000"/>
                </a:solidFill>
                <a:latin typeface="Calibri" panose="020F0502020204030204" pitchFamily="34" charset="0"/>
              </a:rPr>
              <a:t>Pay attention to the next verse –</a:t>
            </a:r>
          </a:p>
          <a:p>
            <a:pPr algn="l"/>
            <a:r>
              <a:rPr lang="en-US" b="1" i="0" u="none" strike="noStrike" baseline="0" dirty="0">
                <a:solidFill>
                  <a:srgbClr val="006699"/>
                </a:solidFill>
                <a:latin typeface="Calibri,Bold"/>
              </a:rPr>
              <a:t>2 </a:t>
            </a:r>
            <a:r>
              <a:rPr lang="en-US" b="1" i="0" u="none" strike="noStrike" baseline="0" dirty="0" err="1">
                <a:solidFill>
                  <a:srgbClr val="006699"/>
                </a:solidFill>
                <a:latin typeface="Calibri,Bold"/>
              </a:rPr>
              <a:t>Chr</a:t>
            </a:r>
            <a:r>
              <a:rPr lang="en-US" b="1" i="0" u="none" strike="noStrike" baseline="0" dirty="0">
                <a:solidFill>
                  <a:srgbClr val="006699"/>
                </a:solidFill>
                <a:latin typeface="Calibri,Bold"/>
              </a:rPr>
              <a:t> 35:14 </a:t>
            </a:r>
            <a:r>
              <a:rPr lang="en-US" b="0" i="0" u="none" strike="noStrike" baseline="0" dirty="0">
                <a:solidFill>
                  <a:srgbClr val="E46D0A"/>
                </a:solidFill>
                <a:latin typeface="Calibri" panose="020F0502020204030204" pitchFamily="34" charset="0"/>
              </a:rPr>
              <a:t>And afterward they prepared for themselves and for the priests, because the priests, the sons of Aaron</a:t>
            </a:r>
            <a:r>
              <a:rPr lang="en-US" b="0" u="none" strike="noStrike" baseline="0" dirty="0">
                <a:solidFill>
                  <a:srgbClr val="E46D0A"/>
                </a:solidFill>
                <a:latin typeface="Calibri" panose="020F0502020204030204" pitchFamily="34" charset="0"/>
              </a:rPr>
              <a:t>, </a:t>
            </a:r>
            <a:r>
              <a:rPr lang="en-US" b="1" u="none" strike="noStrike" baseline="0" dirty="0">
                <a:solidFill>
                  <a:srgbClr val="FF0000"/>
                </a:solidFill>
                <a:effectLst>
                  <a:glow rad="127000">
                    <a:srgbClr val="00FF99"/>
                  </a:glow>
                </a:effectLst>
                <a:latin typeface="Calibri,BoldItalic"/>
              </a:rPr>
              <a:t>were offering burnt offerings and fat </a:t>
            </a:r>
            <a:r>
              <a:rPr lang="en-US" b="1" u="none" strike="noStrike" baseline="0" dirty="0" smtClean="0">
                <a:solidFill>
                  <a:srgbClr val="FF0000"/>
                </a:solidFill>
                <a:effectLst>
                  <a:glow rad="127000">
                    <a:srgbClr val="00FF99"/>
                  </a:glow>
                </a:effectLst>
                <a:latin typeface="Calibri,BoldItalic"/>
              </a:rPr>
              <a:t>- </a:t>
            </a:r>
            <a:r>
              <a:rPr lang="en-US" b="1" strike="noStrike" baseline="0" dirty="0">
                <a:solidFill>
                  <a:schemeClr val="bg1"/>
                </a:solidFill>
                <a:effectLst>
                  <a:glow rad="266700">
                    <a:schemeClr val="tx1"/>
                  </a:glow>
                </a:effectLst>
                <a:latin typeface="Georgia,BoldItalic"/>
              </a:rPr>
              <a:t>UNTIL NIGHT</a:t>
            </a:r>
            <a:r>
              <a:rPr lang="en-US" b="1" strike="noStrike" baseline="0" dirty="0" smtClean="0">
                <a:solidFill>
                  <a:schemeClr val="bg1"/>
                </a:solidFill>
                <a:effectLst>
                  <a:glow rad="266700">
                    <a:schemeClr val="tx1"/>
                  </a:glow>
                </a:effectLst>
                <a:latin typeface="Georgia,BoldItalic"/>
              </a:rPr>
              <a:t>.</a:t>
            </a:r>
            <a:r>
              <a:rPr lang="en-US" b="0" i="0" u="none" strike="noStrike" baseline="0" dirty="0" smtClean="0">
                <a:solidFill>
                  <a:srgbClr val="E46D0A"/>
                </a:solidFill>
                <a:latin typeface="Calibri" panose="020F0502020204030204" pitchFamily="34" charset="0"/>
              </a:rPr>
              <a:t>  So </a:t>
            </a:r>
            <a:r>
              <a:rPr lang="en-US" b="0" i="0" u="none" strike="noStrike" baseline="0" dirty="0">
                <a:solidFill>
                  <a:srgbClr val="E46D0A"/>
                </a:solidFill>
                <a:latin typeface="Calibri" panose="020F0502020204030204" pitchFamily="34" charset="0"/>
              </a:rPr>
              <a:t>the Levites prepared for themselves and for the priests, the sons of Aaron.</a:t>
            </a:r>
            <a:br>
              <a:rPr lang="en-US" b="0" i="0" u="none" strike="noStrike" baseline="0" dirty="0">
                <a:solidFill>
                  <a:srgbClr val="E46D0A"/>
                </a:solidFill>
                <a:latin typeface="Calibri" panose="020F0502020204030204" pitchFamily="34" charset="0"/>
              </a:rPr>
            </a:br>
            <a:endParaRPr lang="en-US" b="0" i="0" u="none" strike="noStrike" baseline="0" dirty="0">
              <a:solidFill>
                <a:srgbClr val="E46D0A"/>
              </a:solidFill>
              <a:latin typeface="Calibri" panose="020F0502020204030204" pitchFamily="34" charset="0"/>
            </a:endParaRPr>
          </a:p>
          <a:p>
            <a:pPr algn="l"/>
            <a:r>
              <a:rPr lang="en-US" b="0" i="0" u="none" strike="noStrike" baseline="0" dirty="0">
                <a:solidFill>
                  <a:srgbClr val="000000"/>
                </a:solidFill>
                <a:latin typeface="Calibri" panose="020F0502020204030204" pitchFamily="34" charset="0"/>
              </a:rPr>
              <a:t>Now let’s get to one of the points in this study. As we are well aware, there is a space of time after the sunset which is called twilight where the sunlight mixes with the onset of darkness. This </a:t>
            </a:r>
            <a:r>
              <a:rPr lang="en-US" b="1" i="0" u="none" strike="noStrike" baseline="0" dirty="0">
                <a:solidFill>
                  <a:srgbClr val="C00000"/>
                </a:solidFill>
                <a:latin typeface="Calibri" panose="020F0502020204030204" pitchFamily="34" charset="0"/>
              </a:rPr>
              <a:t>“mixture” </a:t>
            </a:r>
            <a:r>
              <a:rPr lang="en-US" b="0" i="0" u="none" strike="noStrike" baseline="0" dirty="0">
                <a:solidFill>
                  <a:srgbClr val="000000"/>
                </a:solidFill>
                <a:latin typeface="Calibri" panose="020F0502020204030204" pitchFamily="34" charset="0"/>
              </a:rPr>
              <a:t>is one of the </a:t>
            </a:r>
            <a:r>
              <a:rPr lang="en-AU" b="0" i="0" u="none" strike="noStrike" baseline="0" dirty="0">
                <a:solidFill>
                  <a:srgbClr val="000000"/>
                </a:solidFill>
                <a:latin typeface="Calibri" panose="020F0502020204030204" pitchFamily="34" charset="0"/>
              </a:rPr>
              <a:t>actual definitions of </a:t>
            </a:r>
            <a:r>
              <a:rPr lang="he-IL" b="1" i="0" u="none" strike="noStrike" baseline="0" dirty="0">
                <a:solidFill>
                  <a:srgbClr val="9A00FF"/>
                </a:solidFill>
                <a:latin typeface="Times New Roman,Bold"/>
              </a:rPr>
              <a:t>ערב</a:t>
            </a:r>
            <a:r>
              <a:rPr lang="en-AU" b="0" i="0" u="none" strike="noStrike" baseline="0" dirty="0">
                <a:solidFill>
                  <a:srgbClr val="00B150"/>
                </a:solidFill>
                <a:latin typeface="Calibri" panose="020F0502020204030204" pitchFamily="34" charset="0"/>
              </a:rPr>
              <a:t> </a:t>
            </a:r>
            <a:r>
              <a:rPr lang="en-AU" b="0" i="0" u="none" strike="noStrike" baseline="0" dirty="0" err="1">
                <a:solidFill>
                  <a:srgbClr val="00B150"/>
                </a:solidFill>
                <a:latin typeface="Calibri" panose="020F0502020204030204" pitchFamily="34" charset="0"/>
              </a:rPr>
              <a:t>ereb</a:t>
            </a:r>
            <a:r>
              <a:rPr lang="en-AU" b="0" i="0" u="none" strike="noStrike" baseline="0" dirty="0">
                <a:solidFill>
                  <a:srgbClr val="00B150"/>
                </a:solidFill>
                <a:latin typeface="Calibri" panose="020F0502020204030204" pitchFamily="34" charset="0"/>
              </a:rPr>
              <a:t> </a:t>
            </a:r>
            <a:r>
              <a:rPr lang="en-AU" b="0" i="0" u="none" strike="noStrike" baseline="0" dirty="0">
                <a:solidFill>
                  <a:srgbClr val="000000"/>
                </a:solidFill>
                <a:latin typeface="Calibri" panose="020F0502020204030204" pitchFamily="34" charset="0"/>
              </a:rPr>
              <a:t>(evening), also denoted as “dusk.” </a:t>
            </a:r>
            <a:r>
              <a:rPr lang="en-US" b="0" i="0" u="none" strike="noStrike" baseline="0" dirty="0">
                <a:solidFill>
                  <a:srgbClr val="000000"/>
                </a:solidFill>
                <a:latin typeface="Calibri" panose="020F0502020204030204" pitchFamily="34" charset="0"/>
              </a:rPr>
              <a:t>In </a:t>
            </a:r>
            <a:r>
              <a:rPr lang="en-US" b="1" i="0" u="none" strike="noStrike" baseline="0" dirty="0">
                <a:solidFill>
                  <a:srgbClr val="006699"/>
                </a:solidFill>
                <a:latin typeface="Calibri,Bold"/>
              </a:rPr>
              <a:t>2 Chron 35:14</a:t>
            </a:r>
            <a:r>
              <a:rPr lang="en-US" b="0" i="0" u="none" strike="noStrike" baseline="0" dirty="0">
                <a:solidFill>
                  <a:srgbClr val="006699"/>
                </a:solidFill>
                <a:latin typeface="Calibri" panose="020F0502020204030204" pitchFamily="34" charset="0"/>
              </a:rPr>
              <a:t>, </a:t>
            </a:r>
            <a:r>
              <a:rPr lang="en-US" b="1" i="0" u="none" strike="noStrike" baseline="0" dirty="0">
                <a:solidFill>
                  <a:srgbClr val="0D0D0D"/>
                </a:solidFill>
                <a:latin typeface="Calibri,Bold"/>
              </a:rPr>
              <a:t>the </a:t>
            </a:r>
            <a:r>
              <a:rPr lang="en-US" b="1" i="0" u="none" strike="noStrike" baseline="0" dirty="0">
                <a:solidFill>
                  <a:srgbClr val="000000"/>
                </a:solidFill>
                <a:latin typeface="Calibri,Bold"/>
              </a:rPr>
              <a:t>sun had set </a:t>
            </a:r>
            <a:r>
              <a:rPr lang="en-US" b="0" i="0" u="none" strike="noStrike" baseline="0" dirty="0">
                <a:solidFill>
                  <a:srgbClr val="000000"/>
                </a:solidFill>
                <a:latin typeface="Calibri" panose="020F0502020204030204" pitchFamily="34" charset="0"/>
              </a:rPr>
              <a:t>and </a:t>
            </a:r>
            <a:r>
              <a:rPr lang="en-US" b="1" i="0" u="none" strike="noStrike" baseline="0" dirty="0">
                <a:solidFill>
                  <a:srgbClr val="000000"/>
                </a:solidFill>
                <a:latin typeface="Calibri,Bold"/>
              </a:rPr>
              <a:t>twilight was passing </a:t>
            </a:r>
            <a:r>
              <a:rPr lang="en-US" b="0" i="0" u="none" strike="noStrike" baseline="0" dirty="0">
                <a:solidFill>
                  <a:srgbClr val="000000"/>
                </a:solidFill>
                <a:latin typeface="Calibri" panose="020F0502020204030204" pitchFamily="34" charset="0"/>
              </a:rPr>
              <a:t>as the Priests were slaughtering and Levites were preparing the Passover meal </a:t>
            </a:r>
            <a:r>
              <a:rPr lang="en-US" b="1" i="0" u="none" strike="noStrike" baseline="0" dirty="0">
                <a:solidFill>
                  <a:srgbClr val="000000"/>
                </a:solidFill>
                <a:latin typeface="Calibri,Bold"/>
              </a:rPr>
              <a:t>after </a:t>
            </a:r>
            <a:r>
              <a:rPr lang="en-US" b="0" i="0" u="none" strike="noStrike" baseline="0" dirty="0">
                <a:solidFill>
                  <a:srgbClr val="000000"/>
                </a:solidFill>
                <a:latin typeface="Calibri" panose="020F0502020204030204" pitchFamily="34" charset="0"/>
              </a:rPr>
              <a:t>dusk [</a:t>
            </a:r>
            <a:r>
              <a:rPr lang="en-US" b="1" i="0" u="sng" strike="noStrike" baseline="0" dirty="0">
                <a:solidFill>
                  <a:srgbClr val="000000"/>
                </a:solidFill>
                <a:latin typeface="Calibri" panose="020F0502020204030204" pitchFamily="34" charset="0"/>
              </a:rPr>
              <a:t>which is also </a:t>
            </a:r>
            <a:r>
              <a:rPr lang="en-US" b="1" i="0" u="sng" strike="noStrike" baseline="0" dirty="0">
                <a:solidFill>
                  <a:srgbClr val="000000"/>
                </a:solidFill>
                <a:latin typeface="Calibri,Bold"/>
              </a:rPr>
              <a:t>after</a:t>
            </a:r>
            <a:r>
              <a:rPr lang="en-US" sz="1200" b="1" i="0" u="sng" strike="noStrike" baseline="0" dirty="0">
                <a:solidFill>
                  <a:srgbClr val="000000"/>
                </a:solidFill>
                <a:latin typeface="Calibri,Bold"/>
              </a:rPr>
              <a:t> </a:t>
            </a:r>
            <a:r>
              <a:rPr lang="en-US" b="1" i="0" u="sng" strike="noStrike" baseline="0" dirty="0">
                <a:solidFill>
                  <a:srgbClr val="000000"/>
                </a:solidFill>
                <a:latin typeface="Calibri" panose="020F0502020204030204" pitchFamily="34" charset="0"/>
              </a:rPr>
              <a:t>sunset</a:t>
            </a:r>
            <a:r>
              <a:rPr lang="en-US" b="0" i="0" u="none" strike="noStrike" baseline="0" dirty="0">
                <a:solidFill>
                  <a:srgbClr val="000000"/>
                </a:solidFill>
                <a:latin typeface="Calibri" panose="020F0502020204030204" pitchFamily="34" charset="0"/>
              </a:rPr>
              <a:t>]. </a:t>
            </a:r>
            <a:r>
              <a:rPr lang="en-US" b="0" i="0" u="none" strike="noStrike" baseline="0" dirty="0">
                <a:solidFill>
                  <a:srgbClr val="FF0000"/>
                </a:solidFill>
                <a:latin typeface="Calibri" panose="020F0502020204030204" pitchFamily="34" charset="0"/>
              </a:rPr>
              <a:t>Nautical </a:t>
            </a:r>
            <a:r>
              <a:rPr lang="en-US" b="0" i="0" u="none" strike="noStrike" baseline="0" dirty="0">
                <a:solidFill>
                  <a:srgbClr val="000000"/>
                </a:solidFill>
                <a:latin typeface="Calibri" panose="020F0502020204030204" pitchFamily="34" charset="0"/>
              </a:rPr>
              <a:t>dusk is by </a:t>
            </a:r>
            <a:r>
              <a:rPr lang="en-US" b="0" i="0" u="none" strike="noStrike" baseline="0" dirty="0">
                <a:solidFill>
                  <a:srgbClr val="FF0000"/>
                </a:solidFill>
                <a:latin typeface="Calibri" panose="020F0502020204030204" pitchFamily="34" charset="0"/>
              </a:rPr>
              <a:t>man’s </a:t>
            </a:r>
            <a:r>
              <a:rPr lang="en-US" b="0" i="0" u="none" strike="noStrike" baseline="0" dirty="0">
                <a:solidFill>
                  <a:srgbClr val="000000"/>
                </a:solidFill>
                <a:latin typeface="Calibri" panose="020F0502020204030204" pitchFamily="34" charset="0"/>
              </a:rPr>
              <a:t>definition, the beginning of darkness. </a:t>
            </a:r>
            <a:br>
              <a:rPr lang="en-US" b="0" i="0" u="none" strike="noStrike" baseline="0" dirty="0">
                <a:solidFill>
                  <a:srgbClr val="000000"/>
                </a:solidFill>
                <a:latin typeface="Calibri" panose="020F0502020204030204" pitchFamily="34" charset="0"/>
              </a:rPr>
            </a:br>
            <a:r>
              <a:rPr lang="en-US" b="0" i="0" u="none" strike="noStrike" baseline="0" dirty="0">
                <a:solidFill>
                  <a:srgbClr val="000000"/>
                </a:solidFill>
                <a:latin typeface="Calibri" panose="020F0502020204030204" pitchFamily="34" charset="0"/>
              </a:rPr>
              <a:t>According to Sunset Theory, the cycle of the month had changed at </a:t>
            </a:r>
            <a:r>
              <a:rPr lang="en-US" b="0" i="0" u="sng" strike="noStrike" baseline="0" dirty="0">
                <a:solidFill>
                  <a:srgbClr val="000000"/>
                </a:solidFill>
                <a:latin typeface="Calibri" panose="020F0502020204030204" pitchFamily="34" charset="0"/>
              </a:rPr>
              <a:t>the moment of sunset</a:t>
            </a:r>
            <a:r>
              <a:rPr lang="en-US" b="0" i="0" strike="noStrike" baseline="0" dirty="0">
                <a:solidFill>
                  <a:srgbClr val="000000"/>
                </a:solidFill>
                <a:latin typeface="Calibri" panose="020F0502020204030204" pitchFamily="34" charset="0"/>
              </a:rPr>
              <a:t> </a:t>
            </a:r>
            <a:r>
              <a:rPr lang="en-US" b="0" i="0" u="none" strike="noStrike" baseline="0" dirty="0">
                <a:solidFill>
                  <a:srgbClr val="000000"/>
                </a:solidFill>
                <a:latin typeface="Calibri" panose="020F0502020204030204" pitchFamily="34" charset="0"/>
              </a:rPr>
              <a:t>- to Abib 15, which is the first Shabbat</a:t>
            </a:r>
          </a:p>
          <a:p>
            <a:pPr algn="l"/>
            <a:r>
              <a:rPr lang="en-US" b="0" i="0" u="none" strike="noStrike" baseline="0" dirty="0">
                <a:solidFill>
                  <a:srgbClr val="000000"/>
                </a:solidFill>
                <a:latin typeface="Calibri" panose="020F0502020204030204" pitchFamily="34" charset="0"/>
              </a:rPr>
              <a:t>(or Set-Apart gathering) of the Festival of Unleavened Bread.</a:t>
            </a:r>
            <a:endParaRPr lang="en-AU" dirty="0"/>
          </a:p>
        </p:txBody>
      </p:sp>
      <p:sp>
        <p:nvSpPr>
          <p:cNvPr id="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30</a:t>
            </a:fld>
            <a:endParaRPr lang="en-AU" dirty="0"/>
          </a:p>
        </p:txBody>
      </p:sp>
    </p:spTree>
    <p:extLst>
      <p:ext uri="{BB962C8B-B14F-4D97-AF65-F5344CB8AC3E}">
        <p14:creationId xmlns:p14="http://schemas.microsoft.com/office/powerpoint/2010/main" val="6012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up)">
                                      <p:cBhvr>
                                        <p:cTn id="24" dur="500"/>
                                        <p:tgtEl>
                                          <p:spTgt spid="5">
                                            <p:txEl>
                                              <p:pRg st="3" end="3"/>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rgbClr val="FF66FF"/>
            </a:gs>
          </a:gsLst>
          <a:lin ang="27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24E0DA0-BF15-4082-8EA4-D8A8E09CB006}"/>
              </a:ext>
            </a:extLst>
          </p:cNvPr>
          <p:cNvSpPr/>
          <p:nvPr/>
        </p:nvSpPr>
        <p:spPr>
          <a:xfrm>
            <a:off x="406942" y="193439"/>
            <a:ext cx="11434073" cy="1665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r>
              <a:rPr lang="en-US" sz="2800" b="1" u="sng" dirty="0">
                <a:solidFill>
                  <a:srgbClr val="FF0000"/>
                </a:solidFill>
                <a:latin typeface="Calibri,Bold"/>
              </a:rPr>
              <a:t>What</a:t>
            </a:r>
            <a:r>
              <a:rPr lang="en-US" sz="2800" b="1" dirty="0">
                <a:solidFill>
                  <a:srgbClr val="FF0000"/>
                </a:solidFill>
                <a:latin typeface="Calibri,Bold"/>
              </a:rPr>
              <a:t> were the Levites doing</a:t>
            </a:r>
            <a:r>
              <a:rPr lang="en-US" sz="2800" dirty="0">
                <a:solidFill>
                  <a:srgbClr val="FF0000"/>
                </a:solidFill>
                <a:latin typeface="Calibri" panose="020F0502020204030204" pitchFamily="34" charset="0"/>
              </a:rPr>
              <a:t>? </a:t>
            </a:r>
          </a:p>
          <a:p>
            <a:pPr lvl="0"/>
            <a:r>
              <a:rPr lang="en-US" sz="2800" dirty="0">
                <a:solidFill>
                  <a:srgbClr val="FF0000"/>
                </a:solidFill>
                <a:latin typeface="Calibri" panose="020F0502020204030204" pitchFamily="34" charset="0"/>
              </a:rPr>
              <a:t>Were they really preparing the </a:t>
            </a:r>
            <a:r>
              <a:rPr lang="en-US" sz="2800" b="1" i="1" u="sng" dirty="0">
                <a:ln>
                  <a:solidFill>
                    <a:srgbClr val="0000FF"/>
                  </a:solidFill>
                </a:ln>
                <a:solidFill>
                  <a:srgbClr val="4472C4">
                    <a:lumMod val="60000"/>
                    <a:lumOff val="40000"/>
                  </a:srgbClr>
                </a:solidFill>
                <a:latin typeface="Calibri,BoldItalic"/>
              </a:rPr>
              <a:t>Passover</a:t>
            </a:r>
            <a:r>
              <a:rPr lang="en-US" sz="2800" b="1" i="1" dirty="0">
                <a:ln>
                  <a:solidFill>
                    <a:srgbClr val="0000FF"/>
                  </a:solidFill>
                </a:ln>
                <a:solidFill>
                  <a:srgbClr val="4472C4">
                    <a:lumMod val="60000"/>
                    <a:lumOff val="40000"/>
                  </a:srgbClr>
                </a:solidFill>
                <a:latin typeface="Calibri,BoldItalic"/>
              </a:rPr>
              <a:t> Meal portions </a:t>
            </a:r>
            <a:r>
              <a:rPr lang="en-US" sz="2800" dirty="0">
                <a:solidFill>
                  <a:srgbClr val="FF0000"/>
                </a:solidFill>
                <a:latin typeface="Calibri" panose="020F0502020204030204" pitchFamily="34" charset="0"/>
              </a:rPr>
              <a:t>for the </a:t>
            </a:r>
            <a:r>
              <a:rPr lang="en-US" sz="2800" dirty="0" err="1">
                <a:solidFill>
                  <a:srgbClr val="0D0D0D"/>
                </a:solidFill>
                <a:latin typeface="Calibri" panose="020F0502020204030204" pitchFamily="34" charset="0"/>
              </a:rPr>
              <a:t>Aharonic</a:t>
            </a:r>
            <a:r>
              <a:rPr lang="en-US" sz="2800" dirty="0">
                <a:solidFill>
                  <a:srgbClr val="0D0D0D"/>
                </a:solidFill>
                <a:latin typeface="Calibri" panose="020F0502020204030204" pitchFamily="34" charset="0"/>
              </a:rPr>
              <a:t> priests, </a:t>
            </a:r>
            <a:r>
              <a:rPr lang="en-US" sz="2800" dirty="0">
                <a:solidFill>
                  <a:srgbClr val="FF0000"/>
                </a:solidFill>
                <a:latin typeface="Calibri" panose="020F0502020204030204" pitchFamily="34" charset="0"/>
              </a:rPr>
              <a:t>(who were busy preforming the </a:t>
            </a:r>
            <a:r>
              <a:rPr lang="en-US" sz="2800" b="1" i="1" u="sng" dirty="0">
                <a:solidFill>
                  <a:srgbClr val="9A33FF"/>
                </a:solidFill>
                <a:latin typeface="Calibri,BoldItalic"/>
              </a:rPr>
              <a:t>Passover</a:t>
            </a:r>
            <a:r>
              <a:rPr lang="en-US" sz="2800" b="1" i="1" dirty="0">
                <a:solidFill>
                  <a:srgbClr val="9A33FF"/>
                </a:solidFill>
                <a:latin typeface="Calibri,BoldItalic"/>
              </a:rPr>
              <a:t> Sacrifices</a:t>
            </a:r>
            <a:r>
              <a:rPr lang="en-US" sz="2800" b="1" i="1" dirty="0">
                <a:solidFill>
                  <a:srgbClr val="FF0000"/>
                </a:solidFill>
                <a:latin typeface="Calibri,BoldItalic"/>
              </a:rPr>
              <a:t>)</a:t>
            </a:r>
            <a:r>
              <a:rPr lang="en-US" sz="2800" b="1" i="1" dirty="0">
                <a:solidFill>
                  <a:srgbClr val="9A33FF"/>
                </a:solidFill>
                <a:latin typeface="Calibri,BoldItalic"/>
              </a:rPr>
              <a:t> </a:t>
            </a:r>
            <a:r>
              <a:rPr lang="en-US" sz="2800" b="1" i="1" dirty="0">
                <a:solidFill>
                  <a:srgbClr val="000000"/>
                </a:solidFill>
                <a:latin typeface="Calibri,BoldItalic"/>
              </a:rPr>
              <a:t>on the first </a:t>
            </a:r>
            <a:r>
              <a:rPr lang="en-US" sz="2800" b="1" i="1" dirty="0">
                <a:solidFill>
                  <a:srgbClr val="0000FF"/>
                </a:solidFill>
                <a:latin typeface="Calibri,BoldItalic"/>
              </a:rPr>
              <a:t>Shabbat</a:t>
            </a:r>
            <a:r>
              <a:rPr lang="en-US" sz="2800" b="1" i="1" dirty="0">
                <a:solidFill>
                  <a:srgbClr val="000000"/>
                </a:solidFill>
                <a:latin typeface="Calibri,BoldItalic"/>
              </a:rPr>
              <a:t> of the </a:t>
            </a:r>
            <a:r>
              <a:rPr lang="en-AU" sz="2800" b="1" i="1" dirty="0">
                <a:solidFill>
                  <a:srgbClr val="000000"/>
                </a:solidFill>
                <a:latin typeface="Calibri,BoldItalic"/>
              </a:rPr>
              <a:t>Unleavened Bread Festival - a </a:t>
            </a:r>
            <a:r>
              <a:rPr lang="en-AU" sz="2800" b="1" i="1" u="sng" dirty="0">
                <a:solidFill>
                  <a:srgbClr val="0000FF"/>
                </a:solidFill>
                <a:latin typeface="Calibri,BoldItalic"/>
              </a:rPr>
              <a:t>Rest</a:t>
            </a:r>
            <a:r>
              <a:rPr lang="en-AU" sz="2800" b="1" i="1" dirty="0">
                <a:solidFill>
                  <a:srgbClr val="000000"/>
                </a:solidFill>
                <a:latin typeface="Calibri,BoldItalic"/>
              </a:rPr>
              <a:t> cycle</a:t>
            </a:r>
            <a:r>
              <a:rPr lang="en-AU" sz="2800" b="1" i="1" dirty="0" smtClean="0">
                <a:solidFill>
                  <a:srgbClr val="0D0D0D"/>
                </a:solidFill>
                <a:latin typeface="Calibri,BoldItalic"/>
              </a:rPr>
              <a:t>??</a:t>
            </a:r>
            <a:endParaRPr lang="en-AU" sz="2800" b="1" i="1" dirty="0">
              <a:solidFill>
                <a:srgbClr val="0D0D0D"/>
              </a:solidFill>
              <a:latin typeface="Calibri,BoldItalic"/>
            </a:endParaRPr>
          </a:p>
        </p:txBody>
      </p:sp>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696758361"/>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A4F5FE"/>
                    </a:solidFill>
                  </a:tcPr>
                </a:tc>
                <a:tc>
                  <a:txBody>
                    <a:bodyPr/>
                    <a:lstStyle/>
                    <a:p>
                      <a:pPr algn="ctr"/>
                      <a:r>
                        <a:rPr lang="en-CA" sz="4000" dirty="0">
                          <a:solidFill>
                            <a:srgbClr val="C00000"/>
                          </a:solidFill>
                        </a:rPr>
                        <a:t>Abib  15  Sabbath Night</a:t>
                      </a:r>
                      <a:br>
                        <a:rPr lang="en-CA" sz="4000" dirty="0">
                          <a:solidFill>
                            <a:srgbClr val="C00000"/>
                          </a:solidFill>
                        </a:rPr>
                      </a:br>
                      <a:r>
                        <a:rPr lang="en-CA" sz="4000" dirty="0">
                          <a:solidFill>
                            <a:srgbClr val="C00000"/>
                          </a:solidFill>
                        </a:rPr>
                        <a:t>of Unleavened Bread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p:cNvCxnSpPr>
          <p:nvPr/>
        </p:nvCxnSpPr>
        <p:spPr>
          <a:xfrm flipV="1">
            <a:off x="6074924" y="2595154"/>
            <a:ext cx="0" cy="3481860"/>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5965370" y="2309049"/>
            <a:ext cx="969522" cy="304532"/>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62363" y="2023353"/>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510983" y="1527787"/>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1" name="Arrow: Curved Down 10">
            <a:extLst>
              <a:ext uri="{FF2B5EF4-FFF2-40B4-BE49-F238E27FC236}">
                <a16:creationId xmlns:a16="http://schemas.microsoft.com/office/drawing/2014/main" xmlns="" id="{987C21F4-A299-4D10-B6B2-92C17D0B0E01}"/>
              </a:ext>
            </a:extLst>
          </p:cNvPr>
          <p:cNvSpPr/>
          <p:nvPr/>
        </p:nvSpPr>
        <p:spPr>
          <a:xfrm>
            <a:off x="6117077" y="2023353"/>
            <a:ext cx="6074923" cy="2795633"/>
          </a:xfrm>
          <a:prstGeom prst="curvedDownArrow">
            <a:avLst>
              <a:gd name="adj1" fmla="val 25000"/>
              <a:gd name="adj2" fmla="val 52104"/>
              <a:gd name="adj3" fmla="val 25000"/>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ectangle: Rounded Corners 13">
            <a:extLst>
              <a:ext uri="{FF2B5EF4-FFF2-40B4-BE49-F238E27FC236}">
                <a16:creationId xmlns:a16="http://schemas.microsoft.com/office/drawing/2014/main" xmlns="" id="{85327E34-5AE5-4678-A3C9-FA88A46765B9}"/>
              </a:ext>
            </a:extLst>
          </p:cNvPr>
          <p:cNvSpPr/>
          <p:nvPr/>
        </p:nvSpPr>
        <p:spPr>
          <a:xfrm>
            <a:off x="6745379" y="4188375"/>
            <a:ext cx="4464987" cy="583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b="1" dirty="0">
                <a:solidFill>
                  <a:schemeClr val="accent2">
                    <a:lumMod val="75000"/>
                  </a:schemeClr>
                </a:solidFill>
                <a:effectLst>
                  <a:glow rad="127000">
                    <a:srgbClr val="00FF99"/>
                  </a:glow>
                </a:effectLst>
              </a:rPr>
              <a:t>Unleavened Bread???</a:t>
            </a:r>
          </a:p>
        </p:txBody>
      </p:sp>
      <p:sp>
        <p:nvSpPr>
          <p:cNvPr id="15" name="Rectangle: Rounded Corners 14">
            <a:extLst>
              <a:ext uri="{FF2B5EF4-FFF2-40B4-BE49-F238E27FC236}">
                <a16:creationId xmlns:a16="http://schemas.microsoft.com/office/drawing/2014/main" xmlns="" id="{CA5579E2-1F9D-425B-80AD-81CB878CED36}"/>
              </a:ext>
            </a:extLst>
          </p:cNvPr>
          <p:cNvSpPr/>
          <p:nvPr/>
        </p:nvSpPr>
        <p:spPr>
          <a:xfrm>
            <a:off x="4572000" y="6150602"/>
            <a:ext cx="7519478" cy="64903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4000" dirty="0">
                <a:ln>
                  <a:solidFill>
                    <a:srgbClr val="FF3399"/>
                  </a:solidFill>
                </a:ln>
                <a:solidFill>
                  <a:schemeClr val="accent2">
                    <a:lumMod val="75000"/>
                  </a:schemeClr>
                </a:solidFill>
              </a:rPr>
              <a:t>A Sunset to sunset </a:t>
            </a:r>
            <a:r>
              <a:rPr lang="en-CA" sz="4000" dirty="0">
                <a:ln>
                  <a:solidFill>
                    <a:srgbClr val="C00000"/>
                  </a:solidFill>
                </a:ln>
                <a:solidFill>
                  <a:schemeClr val="tx1"/>
                </a:solidFill>
              </a:rPr>
              <a:t>dogma night?</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549123" y="4828714"/>
            <a:ext cx="749025"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xmlns="" id="{159965FD-7AD0-4DBD-8429-D0489385C2C6}"/>
              </a:ext>
            </a:extLst>
          </p:cNvPr>
          <p:cNvSpPr/>
          <p:nvPr/>
        </p:nvSpPr>
        <p:spPr>
          <a:xfrm>
            <a:off x="60251" y="1978931"/>
            <a:ext cx="5809321" cy="2713853"/>
          </a:xfrm>
          <a:prstGeom prst="rect">
            <a:avLst/>
          </a:prstGeom>
          <a:solidFill>
            <a:srgbClr val="C7AB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a:solidFill>
                  <a:srgbClr val="002060"/>
                </a:solidFill>
              </a:rPr>
              <a:t>Scripture tells us they observed </a:t>
            </a:r>
            <a:r>
              <a:rPr lang="en-CA" sz="2400" u="sng" dirty="0">
                <a:solidFill>
                  <a:srgbClr val="002060"/>
                </a:solidFill>
              </a:rPr>
              <a:t>accordin</a:t>
            </a:r>
            <a:r>
              <a:rPr lang="en-CA" sz="2400" dirty="0">
                <a:solidFill>
                  <a:srgbClr val="002060"/>
                </a:solidFill>
              </a:rPr>
              <a:t>g </a:t>
            </a:r>
            <a:r>
              <a:rPr lang="en-CA" sz="2400" u="sng" dirty="0">
                <a:solidFill>
                  <a:srgbClr val="002060"/>
                </a:solidFill>
              </a:rPr>
              <a:t>to Ri</a:t>
            </a:r>
            <a:r>
              <a:rPr lang="en-CA" sz="2400" dirty="0">
                <a:solidFill>
                  <a:srgbClr val="002060"/>
                </a:solidFill>
              </a:rPr>
              <a:t>g</a:t>
            </a:r>
            <a:r>
              <a:rPr lang="en-CA" sz="2400" u="sng" dirty="0">
                <a:solidFill>
                  <a:srgbClr val="002060"/>
                </a:solidFill>
              </a:rPr>
              <a:t>ht Rulin</a:t>
            </a:r>
            <a:r>
              <a:rPr lang="en-CA" sz="2400" dirty="0">
                <a:solidFill>
                  <a:srgbClr val="002060"/>
                </a:solidFill>
              </a:rPr>
              <a:t>g. </a:t>
            </a:r>
            <a:r>
              <a:rPr lang="en-CA" sz="2400" dirty="0" smtClean="0">
                <a:solidFill>
                  <a:srgbClr val="002060"/>
                </a:solidFill>
              </a:rPr>
              <a:t> So </a:t>
            </a:r>
            <a:r>
              <a:rPr lang="en-CA" sz="2400" dirty="0">
                <a:solidFill>
                  <a:srgbClr val="002060"/>
                </a:solidFill>
              </a:rPr>
              <a:t>was it acceptable to </a:t>
            </a:r>
            <a:r>
              <a:rPr lang="en-CA" sz="2400" dirty="0" smtClean="0">
                <a:solidFill>
                  <a:srgbClr val="002060"/>
                </a:solidFill>
              </a:rPr>
              <a:t/>
            </a:r>
            <a:br>
              <a:rPr lang="en-CA" sz="2400" dirty="0" smtClean="0">
                <a:solidFill>
                  <a:srgbClr val="002060"/>
                </a:solidFill>
              </a:rPr>
            </a:br>
            <a:r>
              <a:rPr lang="en-CA" sz="2400" dirty="0" smtClean="0">
                <a:solidFill>
                  <a:srgbClr val="002060"/>
                </a:solidFill>
              </a:rPr>
              <a:t>sacrifice </a:t>
            </a:r>
            <a:r>
              <a:rPr lang="en-CA" sz="2400" dirty="0">
                <a:solidFill>
                  <a:srgbClr val="002060"/>
                </a:solidFill>
              </a:rPr>
              <a:t>and eat the </a:t>
            </a:r>
            <a:r>
              <a:rPr lang="en-CA" sz="2400" b="1" u="sng" dirty="0">
                <a:solidFill>
                  <a:srgbClr val="0000FF"/>
                </a:solidFill>
              </a:rPr>
              <a:t>Passover</a:t>
            </a:r>
            <a:r>
              <a:rPr lang="en-CA" sz="2400" b="1" dirty="0">
                <a:solidFill>
                  <a:srgbClr val="0000FF"/>
                </a:solidFill>
              </a:rPr>
              <a:t> </a:t>
            </a:r>
            <a:r>
              <a:rPr lang="en-CA" sz="2400" dirty="0">
                <a:solidFill>
                  <a:srgbClr val="002060"/>
                </a:solidFill>
              </a:rPr>
              <a:t>meal on the </a:t>
            </a:r>
            <a:r>
              <a:rPr lang="en-CA" sz="2400" dirty="0" smtClean="0">
                <a:solidFill>
                  <a:srgbClr val="002060"/>
                </a:solidFill>
              </a:rPr>
              <a:t/>
            </a:r>
            <a:br>
              <a:rPr lang="en-CA" sz="2400" dirty="0" smtClean="0">
                <a:solidFill>
                  <a:srgbClr val="002060"/>
                </a:solidFill>
              </a:rPr>
            </a:br>
            <a:r>
              <a:rPr lang="en-CA" sz="2400" dirty="0" smtClean="0">
                <a:solidFill>
                  <a:srgbClr val="002060"/>
                </a:solidFill>
              </a:rPr>
              <a:t>1</a:t>
            </a:r>
            <a:r>
              <a:rPr lang="en-CA" sz="2400" baseline="30000" dirty="0" smtClean="0">
                <a:solidFill>
                  <a:srgbClr val="002060"/>
                </a:solidFill>
              </a:rPr>
              <a:t>st</a:t>
            </a:r>
            <a:r>
              <a:rPr lang="en-CA" sz="2400" dirty="0" smtClean="0">
                <a:solidFill>
                  <a:srgbClr val="002060"/>
                </a:solidFill>
              </a:rPr>
              <a:t> </a:t>
            </a:r>
            <a:r>
              <a:rPr lang="en-CA" sz="2400" b="1" dirty="0">
                <a:solidFill>
                  <a:srgbClr val="0000FF"/>
                </a:solidFill>
              </a:rPr>
              <a:t>Shabbat</a:t>
            </a:r>
            <a:r>
              <a:rPr lang="en-CA" sz="2400" dirty="0">
                <a:solidFill>
                  <a:srgbClr val="002060"/>
                </a:solidFill>
              </a:rPr>
              <a:t> night cycle of </a:t>
            </a:r>
            <a:r>
              <a:rPr lang="en-CA" sz="2400" u="sng" dirty="0">
                <a:solidFill>
                  <a:srgbClr val="002060"/>
                </a:solidFill>
              </a:rPr>
              <a:t>Unleavened Bread</a:t>
            </a:r>
            <a:r>
              <a:rPr lang="en-CA" sz="2400" dirty="0">
                <a:solidFill>
                  <a:srgbClr val="002060"/>
                </a:solidFill>
              </a:rPr>
              <a:t>?  </a:t>
            </a:r>
            <a:br>
              <a:rPr lang="en-CA" sz="2400" dirty="0">
                <a:solidFill>
                  <a:srgbClr val="002060"/>
                </a:solidFill>
              </a:rPr>
            </a:br>
            <a:r>
              <a:rPr lang="en-CA" sz="2400" dirty="0">
                <a:solidFill>
                  <a:srgbClr val="002060"/>
                </a:solidFill>
              </a:rPr>
              <a:t>Did not the Scriptures say that the leftovers of the lamb had to be processed and burned </a:t>
            </a:r>
            <a:r>
              <a:rPr lang="en-CA" sz="2400" b="1" u="sng" dirty="0">
                <a:solidFill>
                  <a:srgbClr val="C00000"/>
                </a:solidFill>
              </a:rPr>
              <a:t>before the mornin</a:t>
            </a:r>
            <a:r>
              <a:rPr lang="en-CA" sz="2400" b="1" dirty="0">
                <a:solidFill>
                  <a:srgbClr val="C00000"/>
                </a:solidFill>
              </a:rPr>
              <a:t>g </a:t>
            </a:r>
            <a:r>
              <a:rPr lang="en-CA" sz="2400" dirty="0">
                <a:solidFill>
                  <a:srgbClr val="002060"/>
                </a:solidFill>
              </a:rPr>
              <a:t>[</a:t>
            </a:r>
            <a:r>
              <a:rPr lang="en-CA" sz="2400" i="1" dirty="0">
                <a:solidFill>
                  <a:srgbClr val="002060"/>
                </a:solidFill>
              </a:rPr>
              <a:t>of Unleavened Bread</a:t>
            </a:r>
            <a:r>
              <a:rPr lang="en-CA" sz="2400" dirty="0">
                <a:solidFill>
                  <a:srgbClr val="002060"/>
                </a:solidFill>
              </a:rPr>
              <a:t>]?</a:t>
            </a:r>
          </a:p>
        </p:txBody>
      </p:sp>
      <p:pic>
        <p:nvPicPr>
          <p:cNvPr id="7170" name="Picture 2" descr="C:\Users\Rae\Desktop\passover lamb4 sma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82433" y="2487053"/>
            <a:ext cx="2314575" cy="1720501"/>
          </a:xfrm>
          <a:prstGeom prst="roundRect">
            <a:avLst>
              <a:gd name="adj" fmla="val 2862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9507" y="6332592"/>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31</a:t>
            </a:fld>
            <a:endParaRPr lang="en-AU" dirty="0"/>
          </a:p>
        </p:txBody>
      </p:sp>
    </p:spTree>
    <p:extLst>
      <p:ext uri="{BB962C8B-B14F-4D97-AF65-F5344CB8AC3E}">
        <p14:creationId xmlns:p14="http://schemas.microsoft.com/office/powerpoint/2010/main" val="28064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par>
                          <p:cTn id="16" fill="hold">
                            <p:stCondLst>
                              <p:cond delay="1000"/>
                            </p:stCondLst>
                            <p:childTnLst>
                              <p:par>
                                <p:cTn id="17" presetID="35" presetClass="emph" presetSubtype="0" repeatCount="4000" fill="hold" grpId="1" nodeType="afterEffect">
                                  <p:stCondLst>
                                    <p:cond delay="250"/>
                                  </p:stCondLst>
                                  <p:childTnLst>
                                    <p:anim calcmode="discrete" valueType="str">
                                      <p:cBhvr>
                                        <p:cTn id="18" dur="1000" fill="hold"/>
                                        <p:tgtEl>
                                          <p:spTgt spid="16"/>
                                        </p:tgtEl>
                                        <p:attrNameLst>
                                          <p:attrName>style.visibility</p:attrName>
                                        </p:attrNameLst>
                                      </p:cBhvr>
                                      <p:tavLst>
                                        <p:tav tm="0">
                                          <p:val>
                                            <p:strVal val="hidden"/>
                                          </p:val>
                                        </p:tav>
                                        <p:tav tm="50000">
                                          <p:val>
                                            <p:strVal val="visible"/>
                                          </p:val>
                                        </p:tav>
                                      </p:tavLst>
                                    </p:anim>
                                  </p:childTnLst>
                                </p:cTn>
                              </p:par>
                            </p:childTnLst>
                          </p:cTn>
                        </p:par>
                        <p:par>
                          <p:cTn id="19" fill="hold">
                            <p:stCondLst>
                              <p:cond delay="525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25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500"/>
                                        <p:tgtEl>
                                          <p:spTgt spid="14"/>
                                        </p:tgtEl>
                                      </p:cBhvr>
                                    </p:animEffect>
                                  </p:childTnLst>
                                </p:cTn>
                              </p:par>
                            </p:childTnLst>
                          </p:cTn>
                        </p:par>
                        <p:par>
                          <p:cTn id="26" fill="hold">
                            <p:stCondLst>
                              <p:cond delay="6750"/>
                            </p:stCondLst>
                            <p:childTnLst>
                              <p:par>
                                <p:cTn id="27" presetID="14" presetClass="entr" presetSubtype="10" fill="hold"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randombar(horizontal)">
                                      <p:cBhvr>
                                        <p:cTn id="29" dur="500"/>
                                        <p:tgtEl>
                                          <p:spTgt spid="717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P spid="16" grpId="0" animBg="1"/>
      <p:bldP spid="16" grpId="1"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3B61B3C-0DD1-47C4-A09E-BCDEF2741DD4}"/>
              </a:ext>
            </a:extLst>
          </p:cNvPr>
          <p:cNvSpPr txBox="1"/>
          <p:nvPr/>
        </p:nvSpPr>
        <p:spPr>
          <a:xfrm>
            <a:off x="445535" y="117692"/>
            <a:ext cx="5545961" cy="6340197"/>
          </a:xfrm>
          <a:prstGeom prst="rect">
            <a:avLst/>
          </a:prstGeom>
          <a:noFill/>
        </p:spPr>
        <p:txBody>
          <a:bodyPr wrap="square">
            <a:spAutoFit/>
            <a:scene3d>
              <a:camera prst="orthographicFront"/>
              <a:lightRig rig="threePt" dir="t"/>
            </a:scene3d>
            <a:sp3d extrusionH="57150">
              <a:bevelT w="38100" h="38100"/>
            </a:sp3d>
          </a:bodyPr>
          <a:lstStyle/>
          <a:p>
            <a:pPr algn="l"/>
            <a:r>
              <a:rPr lang="en-AU" sz="2800" b="1" i="0" u="none" strike="noStrike" baseline="0" dirty="0">
                <a:solidFill>
                  <a:srgbClr val="FF0000"/>
                </a:solidFill>
                <a:latin typeface="Calibri,Bold"/>
              </a:rPr>
              <a:t>Statements</a:t>
            </a:r>
            <a:r>
              <a:rPr lang="en-AU" sz="2800" b="0" i="0" u="none" strike="noStrike" baseline="0" dirty="0">
                <a:solidFill>
                  <a:srgbClr val="FF0000"/>
                </a:solidFill>
                <a:latin typeface="Calibri" panose="020F0502020204030204" pitchFamily="34" charset="0"/>
              </a:rPr>
              <a:t>/</a:t>
            </a:r>
            <a:r>
              <a:rPr lang="en-AU" sz="2800" b="1" i="0" u="none" strike="noStrike" baseline="0" dirty="0">
                <a:solidFill>
                  <a:srgbClr val="0D0D0D"/>
                </a:solidFill>
                <a:latin typeface="Calibri,Bold"/>
              </a:rPr>
              <a:t>Questions:</a:t>
            </a:r>
            <a:endParaRPr lang="en-AU" sz="1800" b="1" i="1" u="none" strike="noStrike" baseline="0" dirty="0">
              <a:solidFill>
                <a:srgbClr val="0D0D0D"/>
              </a:solidFill>
              <a:latin typeface="Calibri,BoldItalic"/>
            </a:endParaRPr>
          </a:p>
          <a:p>
            <a:pPr algn="l"/>
            <a:r>
              <a:rPr lang="en-US" sz="2400" b="0" i="0" u="none" strike="noStrike" baseline="0" dirty="0">
                <a:solidFill>
                  <a:srgbClr val="FF0000"/>
                </a:solidFill>
                <a:latin typeface="Calibri" panose="020F0502020204030204" pitchFamily="34" charset="0"/>
              </a:rPr>
              <a:t>Were these </a:t>
            </a:r>
            <a:r>
              <a:rPr lang="en-US" sz="2400" b="1" i="1" u="none" strike="noStrike" baseline="0" dirty="0">
                <a:solidFill>
                  <a:srgbClr val="9A33FF"/>
                </a:solidFill>
                <a:latin typeface="Calibri,BoldItalic"/>
              </a:rPr>
              <a:t>Passover Meal Portions </a:t>
            </a:r>
            <a:r>
              <a:rPr lang="en-US" sz="2400" b="1" i="1" u="none" strike="noStrike" baseline="0" dirty="0">
                <a:solidFill>
                  <a:srgbClr val="000000"/>
                </a:solidFill>
                <a:latin typeface="Calibri,BoldItalic"/>
              </a:rPr>
              <a:t>(by Scriptural declaration) </a:t>
            </a:r>
            <a:r>
              <a:rPr lang="en-US" sz="2400" b="0" i="0" u="none" strike="noStrike" baseline="0" dirty="0">
                <a:solidFill>
                  <a:srgbClr val="FF0000"/>
                </a:solidFill>
                <a:latin typeface="Calibri" panose="020F0502020204030204" pitchFamily="34" charset="0"/>
              </a:rPr>
              <a:t>being prepared for the priests to be eaten on Abib </a:t>
            </a:r>
            <a:r>
              <a:rPr lang="en-US" sz="2400" b="1" i="0" u="sng" strike="noStrike" baseline="0" dirty="0">
                <a:solidFill>
                  <a:srgbClr val="FF0000"/>
                </a:solidFill>
                <a:effectLst>
                  <a:glow rad="127000">
                    <a:srgbClr val="FFFF00"/>
                  </a:glow>
                </a:effectLst>
                <a:latin typeface="Calibri" panose="020F0502020204030204" pitchFamily="34" charset="0"/>
              </a:rPr>
              <a:t>15</a:t>
            </a:r>
            <a:r>
              <a:rPr lang="en-US" sz="2400" b="1" i="0" strike="noStrike" baseline="0" dirty="0">
                <a:solidFill>
                  <a:srgbClr val="FF0000"/>
                </a:solidFill>
                <a:latin typeface="Calibri" panose="020F0502020204030204" pitchFamily="34" charset="0"/>
              </a:rPr>
              <a:t> </a:t>
            </a:r>
            <a:r>
              <a:rPr lang="en-US" sz="2400" b="0" i="0" u="none" strike="noStrike" baseline="0" dirty="0">
                <a:solidFill>
                  <a:srgbClr val="FF0000"/>
                </a:solidFill>
                <a:latin typeface="Calibri" panose="020F0502020204030204" pitchFamily="34" charset="0"/>
              </a:rPr>
              <a:t>– the Unleavened Bread Feast</a:t>
            </a:r>
            <a:r>
              <a:rPr lang="en-US" sz="2400" b="1" i="0" u="none" strike="noStrike" baseline="0" dirty="0" smtClean="0">
                <a:solidFill>
                  <a:srgbClr val="0D0D0D"/>
                </a:solidFill>
                <a:latin typeface="Calibri,Bold"/>
              </a:rPr>
              <a:t>???</a:t>
            </a:r>
            <a:endParaRPr lang="en-US" sz="2400" b="1" i="0" u="none" strike="noStrike" baseline="0" dirty="0">
              <a:solidFill>
                <a:srgbClr val="0D0D0D"/>
              </a:solidFill>
              <a:latin typeface="Calibri,Bold"/>
            </a:endParaRPr>
          </a:p>
          <a:p>
            <a:pPr algn="l"/>
            <a:r>
              <a:rPr lang="en-US" sz="2400" b="0" i="0" u="none" strike="noStrike" baseline="0" dirty="0">
                <a:solidFill>
                  <a:srgbClr val="FF0000"/>
                </a:solidFill>
                <a:latin typeface="Calibri" panose="020F0502020204030204" pitchFamily="34" charset="0"/>
              </a:rPr>
              <a:t>Please review </a:t>
            </a:r>
            <a:r>
              <a:rPr lang="en-US" sz="2400" b="1" i="0" u="none" strike="noStrike" baseline="0" dirty="0">
                <a:solidFill>
                  <a:srgbClr val="006699"/>
                </a:solidFill>
                <a:latin typeface="Calibri,Bold"/>
              </a:rPr>
              <a:t>Exodus 12:6-8 </a:t>
            </a:r>
            <a:r>
              <a:rPr lang="en-US" sz="2400" b="0" i="0" u="none" strike="noStrike" baseline="0" dirty="0">
                <a:solidFill>
                  <a:srgbClr val="FF0000"/>
                </a:solidFill>
                <a:latin typeface="Calibri" panose="020F0502020204030204" pitchFamily="34" charset="0"/>
              </a:rPr>
              <a:t>again for clear answers </a:t>
            </a:r>
            <a:r>
              <a:rPr lang="en-US" sz="2000" b="0" i="0" u="none" strike="noStrike" baseline="0" dirty="0" smtClean="0">
                <a:solidFill>
                  <a:srgbClr val="000000"/>
                </a:solidFill>
                <a:latin typeface="Calibri" panose="020F0502020204030204" pitchFamily="34" charset="0"/>
              </a:rPr>
              <a:t>(</a:t>
            </a:r>
            <a:r>
              <a:rPr lang="en-US" sz="2000" b="0" i="0" u="none" strike="noStrike" baseline="0" dirty="0">
                <a:solidFill>
                  <a:srgbClr val="000000"/>
                </a:solidFill>
                <a:latin typeface="Calibri" panose="020F0502020204030204" pitchFamily="34" charset="0"/>
              </a:rPr>
              <a:t>on slide 17).</a:t>
            </a:r>
            <a:br>
              <a:rPr lang="en-US" sz="2000" b="0" i="0" u="none" strike="noStrike" baseline="0" dirty="0">
                <a:solidFill>
                  <a:srgbClr val="000000"/>
                </a:solidFill>
                <a:latin typeface="Calibri" panose="020F0502020204030204" pitchFamily="34" charset="0"/>
              </a:rPr>
            </a:br>
            <a:endParaRPr lang="en-US" sz="2400" b="0" i="0" u="none" strike="noStrike" baseline="0" dirty="0">
              <a:solidFill>
                <a:srgbClr val="000000"/>
              </a:solidFill>
              <a:latin typeface="Calibri" panose="020F0502020204030204" pitchFamily="34" charset="0"/>
            </a:endParaRPr>
          </a:p>
          <a:p>
            <a:pPr algn="l"/>
            <a:r>
              <a:rPr lang="en-US" sz="2400" b="1" i="0" u="none" strike="noStrike" baseline="0" dirty="0">
                <a:solidFill>
                  <a:srgbClr val="000000"/>
                </a:solidFill>
                <a:latin typeface="Calibri,Bold"/>
              </a:rPr>
              <a:t>POINT: </a:t>
            </a:r>
            <a:r>
              <a:rPr lang="en-US" sz="2400" b="1" i="0" u="none" strike="noStrike" baseline="0" dirty="0" smtClean="0">
                <a:solidFill>
                  <a:srgbClr val="000000"/>
                </a:solidFill>
                <a:latin typeface="Calibri,Bold"/>
              </a:rPr>
              <a:t> </a:t>
            </a:r>
            <a:r>
              <a:rPr lang="en-US" sz="2400" b="0" i="0" u="none" strike="noStrike" baseline="0" dirty="0" smtClean="0">
                <a:solidFill>
                  <a:srgbClr val="0000FF"/>
                </a:solidFill>
                <a:latin typeface="Calibri" panose="020F0502020204030204" pitchFamily="34" charset="0"/>
              </a:rPr>
              <a:t>By </a:t>
            </a:r>
            <a:r>
              <a:rPr lang="en-US" sz="2400" b="0" i="0" u="none" strike="noStrike" baseline="0" dirty="0">
                <a:solidFill>
                  <a:srgbClr val="0000FF"/>
                </a:solidFill>
                <a:latin typeface="Calibri" panose="020F0502020204030204" pitchFamily="34" charset="0"/>
              </a:rPr>
              <a:t>Scriptural documentation given in </a:t>
            </a:r>
            <a:r>
              <a:rPr lang="en-US" sz="2400" b="1" i="0" u="none" strike="noStrike" baseline="0" dirty="0">
                <a:solidFill>
                  <a:srgbClr val="00B150"/>
                </a:solidFill>
                <a:latin typeface="Calibri,Bold"/>
              </a:rPr>
              <a:t>Exodus 12</a:t>
            </a:r>
            <a:r>
              <a:rPr lang="en-US" sz="2400" b="0" i="0" u="none" strike="noStrike" baseline="0" dirty="0">
                <a:solidFill>
                  <a:srgbClr val="00B150"/>
                </a:solidFill>
                <a:latin typeface="Calibri" panose="020F0502020204030204" pitchFamily="34" charset="0"/>
              </a:rPr>
              <a:t>, </a:t>
            </a:r>
            <a:r>
              <a:rPr lang="en-US" sz="2400" b="0" i="0" u="none" strike="noStrike" baseline="0" dirty="0">
                <a:solidFill>
                  <a:srgbClr val="0000FF"/>
                </a:solidFill>
                <a:latin typeface="Calibri" panose="020F0502020204030204" pitchFamily="34" charset="0"/>
              </a:rPr>
              <a:t>the </a:t>
            </a:r>
            <a:r>
              <a:rPr lang="en-US" sz="2400" b="1" i="1" u="none" strike="noStrike" baseline="0" dirty="0">
                <a:solidFill>
                  <a:srgbClr val="9A33FF"/>
                </a:solidFill>
                <a:latin typeface="Calibri,BoldItalic"/>
              </a:rPr>
              <a:t>Passover Portions </a:t>
            </a:r>
            <a:r>
              <a:rPr lang="en-US" sz="2400" b="0" i="0" u="none" strike="noStrike" baseline="0" dirty="0">
                <a:solidFill>
                  <a:srgbClr val="0000FF"/>
                </a:solidFill>
                <a:latin typeface="Calibri" panose="020F0502020204030204" pitchFamily="34" charset="0"/>
              </a:rPr>
              <a:t>were to be </a:t>
            </a:r>
            <a:r>
              <a:rPr lang="en-US" sz="2400" b="0" i="0" u="sng" strike="noStrike" baseline="0" dirty="0">
                <a:solidFill>
                  <a:srgbClr val="0000FF"/>
                </a:solidFill>
                <a:latin typeface="Calibri" panose="020F0502020204030204" pitchFamily="34" charset="0"/>
              </a:rPr>
              <a:t>eaten on the</a:t>
            </a:r>
            <a:r>
              <a:rPr lang="en-US" sz="2400" b="0" i="0" strike="noStrike" baseline="0" dirty="0">
                <a:solidFill>
                  <a:srgbClr val="0000FF"/>
                </a:solidFill>
                <a:latin typeface="Calibri" panose="020F0502020204030204" pitchFamily="34" charset="0"/>
              </a:rPr>
              <a:t> </a:t>
            </a:r>
            <a:r>
              <a:rPr lang="en-US" sz="2400" b="1" i="0" u="sng" strike="noStrike" baseline="0" dirty="0">
                <a:solidFill>
                  <a:srgbClr val="0000FF"/>
                </a:solidFill>
                <a:effectLst>
                  <a:glow rad="88900">
                    <a:srgbClr val="FF9900"/>
                  </a:glow>
                </a:effectLst>
                <a:latin typeface="Calibri" panose="020F0502020204030204" pitchFamily="34" charset="0"/>
              </a:rPr>
              <a:t>same c</a:t>
            </a:r>
            <a:r>
              <a:rPr lang="en-US" sz="2400" b="1" i="0" strike="noStrike" baseline="0" dirty="0">
                <a:solidFill>
                  <a:srgbClr val="0000FF"/>
                </a:solidFill>
                <a:effectLst>
                  <a:glow rad="88900">
                    <a:srgbClr val="FF9900"/>
                  </a:glow>
                </a:effectLst>
                <a:latin typeface="Calibri" panose="020F0502020204030204" pitchFamily="34" charset="0"/>
              </a:rPr>
              <a:t>y</a:t>
            </a:r>
            <a:r>
              <a:rPr lang="en-US" sz="2400" b="1" i="0" u="sng" strike="noStrike" baseline="0" dirty="0">
                <a:solidFill>
                  <a:srgbClr val="0000FF"/>
                </a:solidFill>
                <a:effectLst>
                  <a:glow rad="88900">
                    <a:srgbClr val="FF9900"/>
                  </a:glow>
                </a:effectLst>
                <a:latin typeface="Calibri" panose="020F0502020204030204" pitchFamily="34" charset="0"/>
              </a:rPr>
              <a:t>cle</a:t>
            </a:r>
            <a:r>
              <a:rPr lang="en-US" sz="2400" b="0" i="0" strike="noStrike" baseline="0" dirty="0">
                <a:solidFill>
                  <a:srgbClr val="0000FF"/>
                </a:solidFill>
                <a:latin typeface="Calibri" panose="020F0502020204030204" pitchFamily="34" charset="0"/>
              </a:rPr>
              <a:t> </a:t>
            </a:r>
            <a:r>
              <a:rPr lang="en-US" sz="2400" b="0" i="0" u="sng" strike="noStrike" baseline="0" dirty="0">
                <a:solidFill>
                  <a:srgbClr val="0000FF"/>
                </a:solidFill>
                <a:latin typeface="Calibri" panose="020F0502020204030204" pitchFamily="34" charset="0"/>
              </a:rPr>
              <a:t>as the sacrifices were</a:t>
            </a:r>
            <a:r>
              <a:rPr lang="en-US" sz="2400" b="0" i="0" strike="noStrike" baseline="0" dirty="0">
                <a:solidFill>
                  <a:srgbClr val="0000FF"/>
                </a:solidFill>
                <a:latin typeface="Calibri" panose="020F0502020204030204" pitchFamily="34" charset="0"/>
              </a:rPr>
              <a:t> p</a:t>
            </a:r>
            <a:r>
              <a:rPr lang="en-US" sz="2400" b="0" i="0" u="sng" strike="noStrike" baseline="0" dirty="0">
                <a:solidFill>
                  <a:srgbClr val="0000FF"/>
                </a:solidFill>
                <a:latin typeface="Calibri" panose="020F0502020204030204" pitchFamily="34" charset="0"/>
              </a:rPr>
              <a:t>erformed</a:t>
            </a:r>
            <a:r>
              <a:rPr lang="en-US" sz="2400" b="0" i="0" u="none" strike="noStrike" baseline="0" dirty="0">
                <a:solidFill>
                  <a:srgbClr val="0000FF"/>
                </a:solidFill>
                <a:latin typeface="Calibri" panose="020F0502020204030204" pitchFamily="34" charset="0"/>
              </a:rPr>
              <a:t> – </a:t>
            </a:r>
            <a:r>
              <a:rPr lang="en-US" sz="2400" b="0" i="0" u="none" strike="noStrike" baseline="0" dirty="0" smtClean="0">
                <a:solidFill>
                  <a:srgbClr val="0000FF"/>
                </a:solidFill>
                <a:latin typeface="Calibri" panose="020F0502020204030204" pitchFamily="34" charset="0"/>
              </a:rPr>
              <a:t/>
            </a:r>
            <a:br>
              <a:rPr lang="en-US" sz="2400" b="0" i="0" u="none" strike="noStrike" baseline="0" dirty="0" smtClean="0">
                <a:solidFill>
                  <a:srgbClr val="0000FF"/>
                </a:solidFill>
                <a:latin typeface="Calibri" panose="020F0502020204030204" pitchFamily="34" charset="0"/>
              </a:rPr>
            </a:br>
            <a:r>
              <a:rPr lang="en-US" sz="2400" b="0" i="0" u="none" strike="noStrike" baseline="0" dirty="0" smtClean="0">
                <a:solidFill>
                  <a:srgbClr val="0000FF"/>
                </a:solidFill>
                <a:latin typeface="Calibri" panose="020F0502020204030204" pitchFamily="34" charset="0"/>
              </a:rPr>
              <a:t>which </a:t>
            </a:r>
            <a:r>
              <a:rPr lang="en-US" sz="2400" dirty="0">
                <a:solidFill>
                  <a:srgbClr val="0000FF"/>
                </a:solidFill>
                <a:latin typeface="Calibri" panose="020F0502020204030204" pitchFamily="34" charset="0"/>
              </a:rPr>
              <a:t>was </a:t>
            </a:r>
            <a:r>
              <a:rPr lang="en-US" sz="2400" dirty="0" smtClean="0">
                <a:solidFill>
                  <a:srgbClr val="0000FF"/>
                </a:solidFill>
                <a:latin typeface="Calibri" panose="020F0502020204030204" pitchFamily="34" charset="0"/>
              </a:rPr>
              <a:t>– Ab</a:t>
            </a:r>
            <a:r>
              <a:rPr lang="en-US" sz="2400" b="0" i="0" u="none" strike="noStrike" baseline="0" dirty="0" smtClean="0">
                <a:solidFill>
                  <a:srgbClr val="0000FF"/>
                </a:solidFill>
                <a:latin typeface="Calibri" panose="020F0502020204030204" pitchFamily="34" charset="0"/>
              </a:rPr>
              <a:t>ib </a:t>
            </a:r>
            <a:r>
              <a:rPr lang="en-US" sz="2400" b="1" i="0" u="sng" strike="noStrike" baseline="0" dirty="0">
                <a:solidFill>
                  <a:srgbClr val="FF0066"/>
                </a:solidFill>
                <a:latin typeface="Calibri,Bold"/>
              </a:rPr>
              <a:t>14</a:t>
            </a:r>
            <a:r>
              <a:rPr lang="en-US" sz="2400" b="1" i="0" u="none" strike="noStrike" baseline="0" dirty="0">
                <a:solidFill>
                  <a:srgbClr val="FF0066"/>
                </a:solidFill>
                <a:latin typeface="Calibri,Bold"/>
              </a:rPr>
              <a:t>.</a:t>
            </a:r>
          </a:p>
          <a:p>
            <a:pPr algn="l"/>
            <a:endParaRPr lang="en-US" sz="2400" b="1" i="0" u="none" strike="noStrike" baseline="0" dirty="0">
              <a:solidFill>
                <a:srgbClr val="FF0066"/>
              </a:solidFill>
              <a:latin typeface="Calibri,Bold"/>
            </a:endParaRPr>
          </a:p>
          <a:p>
            <a:pPr algn="l"/>
            <a:r>
              <a:rPr lang="en-US" sz="2400" b="0" i="0" u="none" strike="noStrike" baseline="0" dirty="0">
                <a:solidFill>
                  <a:srgbClr val="000000"/>
                </a:solidFill>
                <a:latin typeface="Calibri" panose="020F0502020204030204" pitchFamily="34" charset="0"/>
              </a:rPr>
              <a:t>We know very well that the sacrifices </a:t>
            </a:r>
            <a:r>
              <a:rPr lang="en-US" sz="2400" b="0" i="0" u="none" strike="noStrike" baseline="0" dirty="0" smtClean="0">
                <a:solidFill>
                  <a:srgbClr val="000000"/>
                </a:solidFill>
                <a:latin typeface="Calibri" panose="020F0502020204030204" pitchFamily="34" charset="0"/>
              </a:rPr>
              <a:t/>
            </a:r>
            <a:br>
              <a:rPr lang="en-US" sz="2400" b="0" i="0" u="none" strike="noStrike" baseline="0" dirty="0" smtClean="0">
                <a:solidFill>
                  <a:srgbClr val="000000"/>
                </a:solidFill>
                <a:latin typeface="Calibri" panose="020F0502020204030204" pitchFamily="34" charset="0"/>
              </a:rPr>
            </a:br>
            <a:r>
              <a:rPr lang="en-US" sz="2400" b="0" i="0" u="none" strike="noStrike" baseline="0" dirty="0" smtClean="0">
                <a:solidFill>
                  <a:srgbClr val="000000"/>
                </a:solidFill>
                <a:latin typeface="Calibri" panose="020F0502020204030204" pitchFamily="34" charset="0"/>
              </a:rPr>
              <a:t>were </a:t>
            </a:r>
            <a:r>
              <a:rPr lang="en-US" sz="2400" b="1" i="0" u="none" strike="noStrike" baseline="0" dirty="0">
                <a:solidFill>
                  <a:srgbClr val="000000"/>
                </a:solidFill>
                <a:effectLst>
                  <a:glow rad="127000">
                    <a:srgbClr val="00FF99"/>
                  </a:glow>
                </a:effectLst>
                <a:latin typeface="Calibri" panose="020F0502020204030204" pitchFamily="34" charset="0"/>
              </a:rPr>
              <a:t>specifically</a:t>
            </a:r>
            <a:r>
              <a:rPr lang="en-US" sz="2400" b="0" i="0" u="none" strike="noStrike" baseline="0" dirty="0">
                <a:solidFill>
                  <a:srgbClr val="000000"/>
                </a:solidFill>
                <a:latin typeface="Calibri" panose="020F0502020204030204" pitchFamily="34" charset="0"/>
              </a:rPr>
              <a:t> for </a:t>
            </a:r>
            <a:r>
              <a:rPr lang="en-US" sz="2400" b="1" i="1" u="none" strike="noStrike" baseline="0" dirty="0">
                <a:solidFill>
                  <a:srgbClr val="9A33FF"/>
                </a:solidFill>
                <a:latin typeface="Calibri,BoldItalic"/>
              </a:rPr>
              <a:t>Passover.</a:t>
            </a:r>
            <a:r>
              <a:rPr lang="en-US" sz="1800" b="1" i="1" u="none" strike="noStrike" baseline="0" dirty="0">
                <a:solidFill>
                  <a:srgbClr val="9A33FF"/>
                </a:solidFill>
                <a:latin typeface="Calibri,BoldItalic"/>
              </a:rPr>
              <a:t/>
            </a:r>
            <a:br>
              <a:rPr lang="en-US" sz="1800" b="1" i="1" u="none" strike="noStrike" baseline="0" dirty="0">
                <a:solidFill>
                  <a:srgbClr val="9A33FF"/>
                </a:solidFill>
                <a:latin typeface="Calibri,BoldItalic"/>
              </a:rPr>
            </a:br>
            <a:endParaRPr lang="en-US" sz="1800" b="1" i="1" u="none" strike="noStrike" baseline="0" dirty="0">
              <a:solidFill>
                <a:srgbClr val="9A33FF"/>
              </a:solidFill>
              <a:latin typeface="Calibri,BoldItalic"/>
            </a:endParaRPr>
          </a:p>
        </p:txBody>
      </p:sp>
      <p:sp>
        <p:nvSpPr>
          <p:cNvPr id="7" name="TextBox 6">
            <a:extLst>
              <a:ext uri="{FF2B5EF4-FFF2-40B4-BE49-F238E27FC236}">
                <a16:creationId xmlns:a16="http://schemas.microsoft.com/office/drawing/2014/main" xmlns="" id="{77B60B7D-96BE-42A3-BB84-6A7029D50F62}"/>
              </a:ext>
            </a:extLst>
          </p:cNvPr>
          <p:cNvSpPr txBox="1"/>
          <p:nvPr/>
        </p:nvSpPr>
        <p:spPr>
          <a:xfrm>
            <a:off x="6400800" y="317746"/>
            <a:ext cx="5622501" cy="5940088"/>
          </a:xfrm>
          <a:prstGeom prst="rect">
            <a:avLst/>
          </a:prstGeom>
          <a:noFill/>
        </p:spPr>
        <p:txBody>
          <a:bodyPr wrap="square">
            <a:spAutoFit/>
            <a:scene3d>
              <a:camera prst="orthographicFront"/>
              <a:lightRig rig="threePt" dir="t"/>
            </a:scene3d>
            <a:sp3d extrusionH="57150">
              <a:bevelT w="38100" h="38100"/>
            </a:sp3d>
          </a:bodyPr>
          <a:lstStyle/>
          <a:p>
            <a:pPr algn="l"/>
            <a:r>
              <a:rPr lang="en-US" sz="2000" b="0" i="0" u="none" strike="noStrike" baseline="0" dirty="0">
                <a:solidFill>
                  <a:srgbClr val="000000"/>
                </a:solidFill>
                <a:latin typeface="Calibri" panose="020F0502020204030204" pitchFamily="34" charset="0"/>
              </a:rPr>
              <a:t>This is precisely documented through three witnesses </a:t>
            </a:r>
            <a:r>
              <a:rPr lang="en-US" sz="2000" b="0" i="0" u="none" strike="noStrike" baseline="0" dirty="0" smtClean="0">
                <a:solidFill>
                  <a:srgbClr val="000000"/>
                </a:solidFill>
                <a:latin typeface="Calibri" panose="020F0502020204030204" pitchFamily="34" charset="0"/>
              </a:rPr>
              <a:t>in:</a:t>
            </a:r>
            <a:r>
              <a:rPr lang="en-US" sz="2000" b="0" i="0" u="none" strike="noStrike" baseline="0" dirty="0">
                <a:solidFill>
                  <a:srgbClr val="000000"/>
                </a:solidFill>
                <a:latin typeface="Calibri" panose="020F0502020204030204" pitchFamily="34" charset="0"/>
              </a:rPr>
              <a:t/>
            </a:r>
            <a:br>
              <a:rPr lang="en-US" sz="2000" b="0" i="0" u="none" strike="noStrike" baseline="0" dirty="0">
                <a:solidFill>
                  <a:srgbClr val="000000"/>
                </a:solidFill>
                <a:latin typeface="Calibri" panose="020F0502020204030204" pitchFamily="34" charset="0"/>
              </a:rPr>
            </a:br>
            <a:r>
              <a:rPr lang="en-US" sz="2000" b="1" i="0" strike="noStrike" baseline="0" dirty="0">
                <a:solidFill>
                  <a:srgbClr val="006699"/>
                </a:solidFill>
                <a:latin typeface="Calibri,Bold"/>
              </a:rPr>
              <a:t>2 </a:t>
            </a:r>
            <a:r>
              <a:rPr lang="en-US" sz="2000" b="1" i="0" strike="noStrike" baseline="0" dirty="0" err="1">
                <a:solidFill>
                  <a:srgbClr val="006699"/>
                </a:solidFill>
                <a:latin typeface="Calibri,Bold"/>
              </a:rPr>
              <a:t>Chr</a:t>
            </a:r>
            <a:r>
              <a:rPr lang="en-US" sz="2000" b="1" i="0" strike="noStrike" baseline="0" dirty="0">
                <a:solidFill>
                  <a:srgbClr val="006699"/>
                </a:solidFill>
                <a:latin typeface="Calibri,Bold"/>
              </a:rPr>
              <a:t> 35:7 </a:t>
            </a:r>
            <a:r>
              <a:rPr lang="en-US" sz="2000" b="0" i="0" strike="noStrike" baseline="0" dirty="0">
                <a:solidFill>
                  <a:srgbClr val="E46D0A"/>
                </a:solidFill>
                <a:latin typeface="Calibri" panose="020F0502020204030204" pitchFamily="34" charset="0"/>
              </a:rPr>
              <a:t>And </a:t>
            </a:r>
            <a:r>
              <a:rPr lang="en-US" sz="2000" b="0" i="0" strike="noStrike" baseline="0" dirty="0" err="1">
                <a:solidFill>
                  <a:srgbClr val="E46D0A"/>
                </a:solidFill>
                <a:latin typeface="Calibri" panose="020F0502020204030204" pitchFamily="34" charset="0"/>
              </a:rPr>
              <a:t>Yoshiyahu</a:t>
            </a:r>
            <a:r>
              <a:rPr lang="en-US" sz="2000" b="0" i="0" strike="noStrike" baseline="0" dirty="0">
                <a:solidFill>
                  <a:srgbClr val="E46D0A"/>
                </a:solidFill>
                <a:latin typeface="Calibri" panose="020F0502020204030204" pitchFamily="34" charset="0"/>
              </a:rPr>
              <a:t> </a:t>
            </a:r>
            <a:r>
              <a:rPr lang="en-US" sz="2000" b="0" i="0" strike="noStrike" baseline="0" dirty="0">
                <a:solidFill>
                  <a:srgbClr val="000000"/>
                </a:solidFill>
                <a:latin typeface="Calibri" panose="020F0502020204030204" pitchFamily="34" charset="0"/>
              </a:rPr>
              <a:t>[Josiah] </a:t>
            </a:r>
            <a:r>
              <a:rPr lang="en-US" sz="2000" b="0" i="0" strike="noStrike" baseline="0" dirty="0">
                <a:solidFill>
                  <a:srgbClr val="E46D0A"/>
                </a:solidFill>
                <a:latin typeface="Calibri" panose="020F0502020204030204" pitchFamily="34" charset="0"/>
              </a:rPr>
              <a:t>gave the lay people lambs and young goats from the flock,</a:t>
            </a:r>
            <a:br>
              <a:rPr lang="en-US" sz="2000" b="0" i="0" strike="noStrike" baseline="0" dirty="0">
                <a:solidFill>
                  <a:srgbClr val="E46D0A"/>
                </a:solidFill>
                <a:latin typeface="Calibri" panose="020F0502020204030204" pitchFamily="34" charset="0"/>
              </a:rPr>
            </a:br>
            <a:r>
              <a:rPr lang="en-US" sz="2000" b="0" i="0" strike="noStrike" baseline="0" dirty="0">
                <a:solidFill>
                  <a:srgbClr val="E46D0A"/>
                </a:solidFill>
                <a:latin typeface="Calibri" panose="020F0502020204030204" pitchFamily="34" charset="0"/>
              </a:rPr>
              <a:t> </a:t>
            </a:r>
            <a:r>
              <a:rPr lang="en-US" sz="2000" b="1" u="sng" strike="noStrike" baseline="0" dirty="0">
                <a:solidFill>
                  <a:srgbClr val="9A33FF"/>
                </a:solidFill>
                <a:latin typeface="Calibri,Italic"/>
              </a:rPr>
              <a:t>all</a:t>
            </a:r>
            <a:r>
              <a:rPr lang="en-US" sz="2000" b="1" strike="noStrike" baseline="0" dirty="0">
                <a:solidFill>
                  <a:srgbClr val="9A33FF"/>
                </a:solidFill>
                <a:latin typeface="Calibri,Italic"/>
              </a:rPr>
              <a:t> </a:t>
            </a:r>
            <a:r>
              <a:rPr lang="en-US" sz="2000" b="1" u="sng" strike="noStrike" baseline="0" dirty="0">
                <a:solidFill>
                  <a:srgbClr val="9A33FF"/>
                </a:solidFill>
                <a:latin typeface="Calibri,Italic"/>
              </a:rPr>
              <a:t>for</a:t>
            </a:r>
            <a:r>
              <a:rPr lang="en-US" sz="2000" b="1" u="sng" strike="noStrike" dirty="0">
                <a:solidFill>
                  <a:srgbClr val="9A33FF"/>
                </a:solidFill>
                <a:latin typeface="Calibri,Italic"/>
              </a:rPr>
              <a:t> </a:t>
            </a:r>
            <a:r>
              <a:rPr lang="en-US" sz="2000" b="1" u="sng" strike="noStrike" baseline="0" dirty="0">
                <a:solidFill>
                  <a:srgbClr val="9A33FF"/>
                </a:solidFill>
                <a:latin typeface="Calibri,Italic"/>
              </a:rPr>
              <a:t>Passover</a:t>
            </a:r>
            <a:r>
              <a:rPr lang="en-US" sz="2000" b="1" strike="noStrike" baseline="0" dirty="0">
                <a:solidFill>
                  <a:srgbClr val="9A33FF"/>
                </a:solidFill>
                <a:latin typeface="Calibri,Italic"/>
              </a:rPr>
              <a:t> </a:t>
            </a:r>
            <a:r>
              <a:rPr lang="en-US" sz="1600" b="0" i="1" strike="noStrike" baseline="0" dirty="0">
                <a:solidFill>
                  <a:srgbClr val="818181"/>
                </a:solidFill>
                <a:latin typeface="Calibri" panose="020F0502020204030204" pitchFamily="34" charset="0"/>
              </a:rPr>
              <a:t>offerings</a:t>
            </a:r>
            <a:r>
              <a:rPr lang="en-US" sz="2000" b="0" strike="noStrike" baseline="0" dirty="0">
                <a:solidFill>
                  <a:srgbClr val="818181"/>
                </a:solidFill>
                <a:latin typeface="Calibri" panose="020F0502020204030204" pitchFamily="34" charset="0"/>
              </a:rPr>
              <a:t> </a:t>
            </a:r>
            <a:r>
              <a:rPr lang="en-US" sz="2000" b="0" strike="noStrike" baseline="0" dirty="0">
                <a:solidFill>
                  <a:srgbClr val="9A33FF"/>
                </a:solidFill>
                <a:latin typeface="Calibri,Italic"/>
              </a:rPr>
              <a:t>for everyone present, </a:t>
            </a:r>
            <a:r>
              <a:rPr lang="en-US" sz="2000" b="0" i="0" strike="noStrike" baseline="0" dirty="0">
                <a:solidFill>
                  <a:srgbClr val="E46D0A"/>
                </a:solidFill>
                <a:latin typeface="Calibri" panose="020F0502020204030204" pitchFamily="34" charset="0"/>
              </a:rPr>
              <a:t>to the number of thirty thousand,</a:t>
            </a:r>
            <a:r>
              <a:rPr lang="en-AU" sz="2000" b="0" i="0" strike="noStrike" baseline="0" dirty="0">
                <a:solidFill>
                  <a:srgbClr val="E46D0A"/>
                </a:solidFill>
                <a:latin typeface="Calibri" panose="020F0502020204030204" pitchFamily="34" charset="0"/>
              </a:rPr>
              <a:t> and three </a:t>
            </a:r>
            <a:r>
              <a:rPr lang="en-US" sz="2000" b="0" i="0" strike="noStrike" baseline="0" dirty="0">
                <a:solidFill>
                  <a:srgbClr val="E46D0A"/>
                </a:solidFill>
                <a:latin typeface="Calibri" panose="020F0502020204030204" pitchFamily="34" charset="0"/>
              </a:rPr>
              <a:t>thousand cattle </a:t>
            </a:r>
            <a:r>
              <a:rPr lang="en-US" sz="2000" b="0" i="0" strike="noStrike" baseline="0" dirty="0">
                <a:solidFill>
                  <a:srgbClr val="000000"/>
                </a:solidFill>
                <a:latin typeface="Calibri" panose="020F0502020204030204" pitchFamily="34" charset="0"/>
              </a:rPr>
              <a:t>[33,000] </a:t>
            </a:r>
            <a:r>
              <a:rPr lang="en-US" sz="2000" b="0" i="0" strike="noStrike" baseline="0" dirty="0">
                <a:solidFill>
                  <a:srgbClr val="E46D0A"/>
                </a:solidFill>
                <a:latin typeface="Calibri" panose="020F0502020204030204" pitchFamily="34" charset="0"/>
              </a:rPr>
              <a:t>– these were from the sovereign’s possessions.</a:t>
            </a:r>
            <a:endParaRPr lang="en-AU" sz="2000" dirty="0"/>
          </a:p>
          <a:p>
            <a:pPr algn="l"/>
            <a:r>
              <a:rPr lang="en-US" sz="2000" b="1" i="0" u="none" strike="noStrike" baseline="0" dirty="0">
                <a:solidFill>
                  <a:srgbClr val="006699"/>
                </a:solidFill>
                <a:latin typeface="Calibri,Bold"/>
              </a:rPr>
              <a:t>2 </a:t>
            </a:r>
            <a:r>
              <a:rPr lang="en-US" sz="2000" b="1" i="0" u="none" strike="noStrike" baseline="0" dirty="0" err="1">
                <a:solidFill>
                  <a:srgbClr val="006699"/>
                </a:solidFill>
                <a:latin typeface="Calibri,Bold"/>
              </a:rPr>
              <a:t>Chr</a:t>
            </a:r>
            <a:r>
              <a:rPr lang="en-US" sz="2000" b="1" i="0" u="none" strike="noStrike" baseline="0" dirty="0">
                <a:solidFill>
                  <a:srgbClr val="006699"/>
                </a:solidFill>
                <a:latin typeface="Calibri,Bold"/>
              </a:rPr>
              <a:t> 35:8 </a:t>
            </a:r>
            <a:r>
              <a:rPr lang="en-US" sz="2000" b="0" i="0" u="none" strike="noStrike" baseline="0" dirty="0">
                <a:solidFill>
                  <a:srgbClr val="E46D0A"/>
                </a:solidFill>
                <a:latin typeface="Calibri" panose="020F0502020204030204" pitchFamily="34" charset="0"/>
              </a:rPr>
              <a:t>And his leaders contributed a voluntary offering to the people, to the priests, and to the</a:t>
            </a:r>
          </a:p>
          <a:p>
            <a:pPr algn="l"/>
            <a:r>
              <a:rPr lang="en-US" sz="2000" b="0" i="0" u="none" strike="noStrike" baseline="0" dirty="0">
                <a:solidFill>
                  <a:srgbClr val="E46D0A"/>
                </a:solidFill>
                <a:latin typeface="Calibri" panose="020F0502020204030204" pitchFamily="34" charset="0"/>
              </a:rPr>
              <a:t>Levites. </a:t>
            </a:r>
            <a:r>
              <a:rPr lang="en-US" sz="2000" b="0" i="0" u="none" strike="noStrike" baseline="0" dirty="0" err="1">
                <a:solidFill>
                  <a:srgbClr val="E46D0A"/>
                </a:solidFill>
                <a:latin typeface="Calibri" panose="020F0502020204030204" pitchFamily="34" charset="0"/>
              </a:rPr>
              <a:t>Hil</a:t>
            </a:r>
            <a:r>
              <a:rPr lang="en-US" sz="2000" dirty="0" err="1">
                <a:solidFill>
                  <a:srgbClr val="E46D0A"/>
                </a:solidFill>
                <a:latin typeface="Calibri" panose="020F0502020204030204" pitchFamily="34" charset="0"/>
              </a:rPr>
              <a:t>q</a:t>
            </a:r>
            <a:r>
              <a:rPr lang="en-US" sz="2000" b="0" i="0" u="none" strike="noStrike" baseline="0" dirty="0" err="1">
                <a:solidFill>
                  <a:srgbClr val="E46D0A"/>
                </a:solidFill>
                <a:latin typeface="Calibri" panose="020F0502020204030204" pitchFamily="34" charset="0"/>
              </a:rPr>
              <a:t>iyah</a:t>
            </a:r>
            <a:r>
              <a:rPr lang="en-US" sz="2000" b="0" i="0" u="none" strike="noStrike" baseline="0" dirty="0">
                <a:solidFill>
                  <a:srgbClr val="E46D0A"/>
                </a:solidFill>
                <a:latin typeface="Calibri" panose="020F0502020204030204" pitchFamily="34" charset="0"/>
              </a:rPr>
              <a:t>, and </a:t>
            </a:r>
            <a:r>
              <a:rPr lang="en-US" sz="2000" b="0" i="0" u="none" strike="noStrike" baseline="0" dirty="0" err="1">
                <a:solidFill>
                  <a:srgbClr val="E46D0A"/>
                </a:solidFill>
                <a:latin typeface="Calibri" panose="020F0502020204030204" pitchFamily="34" charset="0"/>
              </a:rPr>
              <a:t>Zekaryahu</a:t>
            </a:r>
            <a:r>
              <a:rPr lang="en-US" sz="2000" b="0" i="0" u="none" strike="noStrike" baseline="0" dirty="0">
                <a:solidFill>
                  <a:srgbClr val="E46D0A"/>
                </a:solidFill>
                <a:latin typeface="Calibri" panose="020F0502020204030204" pitchFamily="34" charset="0"/>
              </a:rPr>
              <a:t>, and </a:t>
            </a:r>
            <a:r>
              <a:rPr lang="en-US" sz="2000" b="0" i="0" u="none" strike="noStrike" baseline="0" dirty="0" err="1">
                <a:solidFill>
                  <a:srgbClr val="E46D0A"/>
                </a:solidFill>
                <a:latin typeface="Calibri" panose="020F0502020204030204" pitchFamily="34" charset="0"/>
              </a:rPr>
              <a:t>Yehi’ĕl</a:t>
            </a:r>
            <a:r>
              <a:rPr lang="en-US" sz="2000" b="0" i="0" u="none" strike="noStrike" baseline="0" dirty="0">
                <a:solidFill>
                  <a:srgbClr val="E46D0A"/>
                </a:solidFill>
                <a:latin typeface="Calibri" panose="020F0502020204030204" pitchFamily="34" charset="0"/>
              </a:rPr>
              <a:t>, leaders of the House of Elohim, </a:t>
            </a:r>
            <a:r>
              <a:rPr lang="en-US" sz="2000" b="0" u="none" strike="noStrike" baseline="0" dirty="0">
                <a:solidFill>
                  <a:srgbClr val="9A33FF"/>
                </a:solidFill>
                <a:latin typeface="Calibri,Italic"/>
              </a:rPr>
              <a:t>gave to the priests </a:t>
            </a:r>
            <a:r>
              <a:rPr lang="en-US" sz="2000" b="1" u="sng" strike="noStrike" baseline="0" dirty="0">
                <a:solidFill>
                  <a:srgbClr val="9A33FF"/>
                </a:solidFill>
                <a:latin typeface="Calibri,Italic"/>
              </a:rPr>
              <a:t>for the Passover</a:t>
            </a:r>
            <a:r>
              <a:rPr lang="en-US" sz="2000" b="0" u="none" strike="noStrike" baseline="0" dirty="0">
                <a:solidFill>
                  <a:srgbClr val="9A33FF"/>
                </a:solidFill>
                <a:latin typeface="Calibri,Italic"/>
              </a:rPr>
              <a:t> </a:t>
            </a:r>
            <a:r>
              <a:rPr lang="en-US" sz="1600" b="0" i="1" u="none" strike="noStrike" baseline="0" dirty="0">
                <a:solidFill>
                  <a:srgbClr val="818181"/>
                </a:solidFill>
                <a:latin typeface="Calibri" panose="020F0502020204030204" pitchFamily="34" charset="0"/>
              </a:rPr>
              <a:t>offerings</a:t>
            </a:r>
            <a:r>
              <a:rPr lang="en-US" sz="2000" b="0" i="0" u="none" strike="noStrike" baseline="0" dirty="0">
                <a:solidFill>
                  <a:srgbClr val="818181"/>
                </a:solidFill>
                <a:latin typeface="Calibri" panose="020F0502020204030204" pitchFamily="34" charset="0"/>
              </a:rPr>
              <a:t> </a:t>
            </a:r>
            <a:r>
              <a:rPr lang="en-US" sz="2000" b="0" i="0" u="none" strike="noStrike" baseline="0" dirty="0">
                <a:solidFill>
                  <a:srgbClr val="E46D0A"/>
                </a:solidFill>
                <a:latin typeface="Calibri" panose="020F0502020204030204" pitchFamily="34" charset="0"/>
              </a:rPr>
              <a:t>two thousand six hundred, and three hundred </a:t>
            </a:r>
            <a:r>
              <a:rPr lang="en-AU" sz="2000" b="0" i="0" u="none" strike="noStrike" baseline="0" dirty="0">
                <a:solidFill>
                  <a:srgbClr val="E46D0A"/>
                </a:solidFill>
                <a:latin typeface="Calibri" panose="020F0502020204030204" pitchFamily="34" charset="0"/>
              </a:rPr>
              <a:t>cattle </a:t>
            </a:r>
            <a:r>
              <a:rPr lang="en-AU" sz="2000" b="0" i="0" u="none" strike="noStrike" baseline="0" dirty="0">
                <a:solidFill>
                  <a:srgbClr val="000000"/>
                </a:solidFill>
                <a:latin typeface="Calibri" panose="020F0502020204030204" pitchFamily="34" charset="0"/>
              </a:rPr>
              <a:t>[2,900];</a:t>
            </a:r>
          </a:p>
          <a:p>
            <a:pPr algn="l"/>
            <a:r>
              <a:rPr lang="en-US" sz="2000" b="1" i="0" u="none" strike="noStrike" baseline="0" dirty="0">
                <a:solidFill>
                  <a:srgbClr val="006699"/>
                </a:solidFill>
                <a:latin typeface="Calibri,Bold"/>
              </a:rPr>
              <a:t>2 </a:t>
            </a:r>
            <a:r>
              <a:rPr lang="en-US" sz="2000" b="1" i="0" u="none" strike="noStrike" baseline="0" dirty="0" err="1">
                <a:solidFill>
                  <a:srgbClr val="006699"/>
                </a:solidFill>
                <a:latin typeface="Calibri,Bold"/>
              </a:rPr>
              <a:t>Chr</a:t>
            </a:r>
            <a:r>
              <a:rPr lang="en-US" sz="2000" b="1" i="0" u="none" strike="noStrike" baseline="0" dirty="0">
                <a:solidFill>
                  <a:srgbClr val="006699"/>
                </a:solidFill>
                <a:latin typeface="Calibri,Bold"/>
              </a:rPr>
              <a:t> 35:9 </a:t>
            </a:r>
            <a:r>
              <a:rPr lang="en-US" sz="2000" b="0" i="0" u="none" strike="noStrike" baseline="0" dirty="0">
                <a:solidFill>
                  <a:srgbClr val="E46D0A"/>
                </a:solidFill>
                <a:latin typeface="Calibri" panose="020F0502020204030204" pitchFamily="34" charset="0"/>
              </a:rPr>
              <a:t>and </a:t>
            </a:r>
            <a:r>
              <a:rPr lang="en-US" sz="2000" b="0" i="0" u="none" strike="noStrike" baseline="0" dirty="0" err="1">
                <a:solidFill>
                  <a:srgbClr val="E46D0A"/>
                </a:solidFill>
                <a:latin typeface="Calibri" panose="020F0502020204030204" pitchFamily="34" charset="0"/>
              </a:rPr>
              <a:t>Konanyahu</a:t>
            </a:r>
            <a:r>
              <a:rPr lang="en-US" sz="2000" b="0" i="0" u="none" strike="noStrike" baseline="0" dirty="0">
                <a:solidFill>
                  <a:srgbClr val="E46D0A"/>
                </a:solidFill>
                <a:latin typeface="Calibri" panose="020F0502020204030204" pitchFamily="34" charset="0"/>
              </a:rPr>
              <a:t>, his brothers </a:t>
            </a:r>
            <a:r>
              <a:rPr lang="en-US" sz="2000" b="0" i="0" u="none" strike="noStrike" baseline="0" dirty="0" err="1">
                <a:solidFill>
                  <a:srgbClr val="E46D0A"/>
                </a:solidFill>
                <a:latin typeface="Calibri" panose="020F0502020204030204" pitchFamily="34" charset="0"/>
              </a:rPr>
              <a:t>Shemayahu</a:t>
            </a:r>
            <a:r>
              <a:rPr lang="en-US" sz="2000" b="0" i="0" u="none" strike="noStrike" baseline="0" dirty="0">
                <a:solidFill>
                  <a:srgbClr val="E46D0A"/>
                </a:solidFill>
                <a:latin typeface="Calibri" panose="020F0502020204030204" pitchFamily="34" charset="0"/>
              </a:rPr>
              <a:t> and </a:t>
            </a:r>
            <a:r>
              <a:rPr lang="en-US" sz="2000" b="0" i="0" u="none" strike="noStrike" baseline="0" dirty="0" err="1">
                <a:solidFill>
                  <a:srgbClr val="E46D0A"/>
                </a:solidFill>
                <a:latin typeface="Calibri" panose="020F0502020204030204" pitchFamily="34" charset="0"/>
              </a:rPr>
              <a:t>Nethanĕ’l</a:t>
            </a:r>
            <a:r>
              <a:rPr lang="en-US" sz="2000" b="0" i="0" u="none" strike="noStrike" baseline="0" dirty="0">
                <a:solidFill>
                  <a:srgbClr val="E46D0A"/>
                </a:solidFill>
                <a:latin typeface="Calibri" panose="020F0502020204030204" pitchFamily="34" charset="0"/>
              </a:rPr>
              <a:t>, and </a:t>
            </a:r>
            <a:r>
              <a:rPr lang="en-US" sz="2000" b="0" i="0" u="none" strike="noStrike" baseline="0" dirty="0" err="1">
                <a:solidFill>
                  <a:srgbClr val="E46D0A"/>
                </a:solidFill>
                <a:latin typeface="Calibri" panose="020F0502020204030204" pitchFamily="34" charset="0"/>
              </a:rPr>
              <a:t>Hasha</a:t>
            </a:r>
            <a:r>
              <a:rPr lang="en-US" sz="2000" dirty="0" err="1">
                <a:solidFill>
                  <a:srgbClr val="E46D0A"/>
                </a:solidFill>
                <a:latin typeface="Calibri" panose="020F0502020204030204" pitchFamily="34" charset="0"/>
              </a:rPr>
              <a:t>b</a:t>
            </a:r>
            <a:r>
              <a:rPr lang="en-US" sz="2000" b="0" i="0" u="none" strike="noStrike" baseline="0" dirty="0" err="1">
                <a:solidFill>
                  <a:srgbClr val="E46D0A"/>
                </a:solidFill>
                <a:latin typeface="Calibri" panose="020F0502020204030204" pitchFamily="34" charset="0"/>
              </a:rPr>
              <a:t>yahu</a:t>
            </a:r>
            <a:r>
              <a:rPr lang="en-US" sz="2000" b="0" i="0" u="none" strike="noStrike" baseline="0" dirty="0">
                <a:solidFill>
                  <a:srgbClr val="E46D0A"/>
                </a:solidFill>
                <a:latin typeface="Calibri" panose="020F0502020204030204" pitchFamily="34" charset="0"/>
              </a:rPr>
              <a:t> and </a:t>
            </a:r>
            <a:r>
              <a:rPr lang="en-US" sz="2000" b="0" i="0" u="none" strike="noStrike" baseline="0" dirty="0" err="1" smtClean="0">
                <a:solidFill>
                  <a:srgbClr val="E46D0A"/>
                </a:solidFill>
                <a:latin typeface="Calibri" panose="020F0502020204030204" pitchFamily="34" charset="0"/>
              </a:rPr>
              <a:t>Yehi’ĕl</a:t>
            </a:r>
            <a:r>
              <a:rPr lang="en-US" sz="2000" b="0" i="0" u="none" strike="noStrike" baseline="0" dirty="0" smtClean="0">
                <a:solidFill>
                  <a:srgbClr val="E46D0A"/>
                </a:solidFill>
                <a:latin typeface="Calibri" panose="020F0502020204030204" pitchFamily="34" charset="0"/>
              </a:rPr>
              <a:t> and </a:t>
            </a:r>
            <a:r>
              <a:rPr lang="en-US" sz="2000" b="0" i="0" u="none" strike="noStrike" baseline="0" dirty="0" err="1">
                <a:solidFill>
                  <a:srgbClr val="E46D0A"/>
                </a:solidFill>
                <a:latin typeface="Calibri" panose="020F0502020204030204" pitchFamily="34" charset="0"/>
              </a:rPr>
              <a:t>Yo</a:t>
            </a:r>
            <a:r>
              <a:rPr lang="en-US" sz="2000" dirty="0" err="1">
                <a:solidFill>
                  <a:srgbClr val="E46D0A"/>
                </a:solidFill>
                <a:latin typeface="Calibri" panose="020F0502020204030204" pitchFamily="34" charset="0"/>
              </a:rPr>
              <a:t>z</a:t>
            </a:r>
            <a:r>
              <a:rPr lang="en-US" sz="2000" b="0" i="0" u="none" strike="noStrike" baseline="0" dirty="0" err="1">
                <a:solidFill>
                  <a:srgbClr val="E46D0A"/>
                </a:solidFill>
                <a:latin typeface="Calibri" panose="020F0502020204030204" pitchFamily="34" charset="0"/>
              </a:rPr>
              <a:t>a</a:t>
            </a:r>
            <a:r>
              <a:rPr lang="en-US" sz="2000" dirty="0" err="1">
                <a:solidFill>
                  <a:srgbClr val="E46D0A"/>
                </a:solidFill>
                <a:latin typeface="Calibri" panose="020F0502020204030204" pitchFamily="34" charset="0"/>
              </a:rPr>
              <a:t>b</a:t>
            </a:r>
            <a:r>
              <a:rPr lang="en-US" sz="2000" b="0" i="0" u="none" strike="noStrike" baseline="0" dirty="0" err="1">
                <a:solidFill>
                  <a:srgbClr val="E46D0A"/>
                </a:solidFill>
                <a:latin typeface="Calibri" panose="020F0502020204030204" pitchFamily="34" charset="0"/>
              </a:rPr>
              <a:t>ad</a:t>
            </a:r>
            <a:r>
              <a:rPr lang="en-US" sz="2000" b="0" i="0" u="none" strike="noStrike" baseline="0" dirty="0">
                <a:solidFill>
                  <a:srgbClr val="E46D0A"/>
                </a:solidFill>
                <a:latin typeface="Calibri" panose="020F0502020204030204" pitchFamily="34" charset="0"/>
              </a:rPr>
              <a:t>, chiefs of the Levites, </a:t>
            </a:r>
            <a:r>
              <a:rPr lang="en-US" sz="2000" b="0" u="none" strike="noStrike" baseline="0" dirty="0">
                <a:solidFill>
                  <a:srgbClr val="9A33FF"/>
                </a:solidFill>
                <a:latin typeface="Calibri,Italic"/>
              </a:rPr>
              <a:t>gave to the Levites </a:t>
            </a:r>
            <a:r>
              <a:rPr lang="en-US" sz="2000" b="1" u="sng" strike="noStrike" baseline="0" dirty="0">
                <a:solidFill>
                  <a:srgbClr val="9A33FF"/>
                </a:solidFill>
                <a:latin typeface="Calibri,Italic"/>
              </a:rPr>
              <a:t>for Passover offerin</a:t>
            </a:r>
            <a:r>
              <a:rPr lang="en-US" sz="2000" b="1" strike="noStrike" baseline="0" dirty="0">
                <a:solidFill>
                  <a:srgbClr val="9A33FF"/>
                </a:solidFill>
                <a:latin typeface="Calibri,Italic"/>
              </a:rPr>
              <a:t>g</a:t>
            </a:r>
            <a:r>
              <a:rPr lang="en-US" sz="2000" b="1" u="sng" strike="noStrike" baseline="0" dirty="0">
                <a:solidFill>
                  <a:srgbClr val="9A33FF"/>
                </a:solidFill>
                <a:latin typeface="Calibri,Italic"/>
              </a:rPr>
              <a:t>s</a:t>
            </a:r>
            <a:r>
              <a:rPr lang="en-US" sz="2000" b="1" i="1" strike="noStrike" baseline="0" dirty="0">
                <a:solidFill>
                  <a:srgbClr val="9A33FF"/>
                </a:solidFill>
                <a:latin typeface="Calibri,Italic"/>
              </a:rPr>
              <a:t> </a:t>
            </a:r>
            <a:r>
              <a:rPr lang="en-US" sz="2000" b="0" i="0" u="none" strike="noStrike" baseline="0" dirty="0">
                <a:solidFill>
                  <a:srgbClr val="E46D0A"/>
                </a:solidFill>
                <a:latin typeface="Calibri" panose="020F0502020204030204" pitchFamily="34" charset="0"/>
              </a:rPr>
              <a:t>five</a:t>
            </a:r>
          </a:p>
          <a:p>
            <a:pPr algn="l"/>
            <a:r>
              <a:rPr lang="en-US" sz="2000" b="0" i="0" u="none" strike="noStrike" baseline="0" dirty="0">
                <a:solidFill>
                  <a:srgbClr val="E46D0A"/>
                </a:solidFill>
                <a:latin typeface="Calibri" panose="020F0502020204030204" pitchFamily="34" charset="0"/>
              </a:rPr>
              <a:t>thousand, and five hundred cattle </a:t>
            </a:r>
            <a:r>
              <a:rPr lang="en-US" sz="2000" b="0" i="0" u="none" strike="noStrike" baseline="0" dirty="0">
                <a:solidFill>
                  <a:srgbClr val="000000"/>
                </a:solidFill>
                <a:latin typeface="Calibri" panose="020F0502020204030204" pitchFamily="34" charset="0"/>
              </a:rPr>
              <a:t>[5,500].</a:t>
            </a:r>
            <a:endParaRPr lang="en-AU" sz="2000" dirty="0"/>
          </a:p>
        </p:txBody>
      </p:sp>
      <p:sp>
        <p:nvSpPr>
          <p:cNvPr id="6"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32</a:t>
            </a:fld>
            <a:endParaRPr lang="en-AU" dirty="0"/>
          </a:p>
        </p:txBody>
      </p:sp>
      <p:sp>
        <p:nvSpPr>
          <p:cNvPr id="2" name="Rectangle: Rounded Corners 1">
            <a:extLst>
              <a:ext uri="{FF2B5EF4-FFF2-40B4-BE49-F238E27FC236}">
                <a16:creationId xmlns:a16="http://schemas.microsoft.com/office/drawing/2014/main" xmlns="" id="{225499B8-8CE1-45A1-820A-520A675AC874}"/>
              </a:ext>
            </a:extLst>
          </p:cNvPr>
          <p:cNvSpPr/>
          <p:nvPr/>
        </p:nvSpPr>
        <p:spPr>
          <a:xfrm>
            <a:off x="9134763" y="665017"/>
            <a:ext cx="1089891" cy="323273"/>
          </a:xfrm>
          <a:prstGeom prst="roundRect">
            <a:avLst/>
          </a:prstGeom>
          <a:solidFill>
            <a:srgbClr val="FFFF00"/>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ysClr val="windowText" lastClr="000000"/>
                </a:solidFill>
              </a:rPr>
              <a:t>Review</a:t>
            </a:r>
          </a:p>
        </p:txBody>
      </p:sp>
    </p:spTree>
    <p:extLst>
      <p:ext uri="{BB962C8B-B14F-4D97-AF65-F5344CB8AC3E}">
        <p14:creationId xmlns:p14="http://schemas.microsoft.com/office/powerpoint/2010/main" val="30616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6C6505-3FA7-4E8F-B54C-EE18F552CDFE}"/>
              </a:ext>
            </a:extLst>
          </p:cNvPr>
          <p:cNvSpPr txBox="1"/>
          <p:nvPr/>
        </p:nvSpPr>
        <p:spPr>
          <a:xfrm>
            <a:off x="531823" y="72104"/>
            <a:ext cx="11113316" cy="6786473"/>
          </a:xfrm>
          <a:prstGeom prst="rect">
            <a:avLst/>
          </a:prstGeom>
          <a:noFill/>
        </p:spPr>
        <p:txBody>
          <a:bodyPr wrap="square">
            <a:spAutoFit/>
            <a:scene3d>
              <a:camera prst="orthographicFront"/>
              <a:lightRig rig="threePt" dir="t"/>
            </a:scene3d>
            <a:sp3d extrusionH="57150">
              <a:bevelT w="38100" h="38100"/>
            </a:sp3d>
          </a:bodyPr>
          <a:lstStyle/>
          <a:p>
            <a:pPr algn="l"/>
            <a:r>
              <a:rPr lang="en-US" sz="2800" b="0" i="0" u="none" strike="noStrike" baseline="0" dirty="0">
                <a:solidFill>
                  <a:srgbClr val="000000"/>
                </a:solidFill>
                <a:latin typeface="Calibri" panose="020F0502020204030204" pitchFamily="34" charset="0"/>
              </a:rPr>
              <a:t>Now let’s directly question:</a:t>
            </a:r>
          </a:p>
          <a:p>
            <a:pPr algn="l"/>
            <a:r>
              <a:rPr lang="en-AU" sz="2400" b="1" i="0" u="none" strike="noStrike" baseline="0" dirty="0">
                <a:solidFill>
                  <a:srgbClr val="000000"/>
                </a:solidFill>
                <a:latin typeface="Rockwell Extra Bold" panose="020B0604020202020204" pitchFamily="18" charset="0"/>
              </a:rPr>
              <a:t>What </a:t>
            </a:r>
            <a:r>
              <a:rPr lang="en-AU" sz="2400" b="0" i="0" u="none" strike="noStrike" baseline="0" dirty="0">
                <a:solidFill>
                  <a:srgbClr val="000000"/>
                </a:solidFill>
                <a:latin typeface="Calibri" panose="020F0502020204030204" pitchFamily="34" charset="0"/>
              </a:rPr>
              <a:t>were the priests of</a:t>
            </a:r>
            <a:r>
              <a:rPr lang="he-IL" sz="2800" b="1" i="0" u="none" strike="noStrike" baseline="0" dirty="0">
                <a:solidFill>
                  <a:srgbClr val="0000FF"/>
                </a:solidFill>
                <a:latin typeface="Times New Roman,Bold"/>
              </a:rPr>
              <a:t>יהוֹה </a:t>
            </a:r>
            <a:r>
              <a:rPr lang="en-CA" sz="2800" b="1" i="0" u="none" strike="noStrike" baseline="0" dirty="0">
                <a:solidFill>
                  <a:srgbClr val="0000FF"/>
                </a:solidFill>
                <a:latin typeface="Times New Roman,Bold"/>
              </a:rPr>
              <a:t> [</a:t>
            </a:r>
            <a:r>
              <a:rPr lang="en-AU" sz="2400" b="1" i="0" u="none" strike="noStrike" baseline="0" dirty="0">
                <a:solidFill>
                  <a:srgbClr val="0000FF"/>
                </a:solidFill>
                <a:latin typeface="Calibri,Bold"/>
              </a:rPr>
              <a:t>Yahuah] </a:t>
            </a:r>
            <a:r>
              <a:rPr lang="en-AU" sz="2400" b="0" i="0" u="none" strike="noStrike" baseline="0" dirty="0">
                <a:solidFill>
                  <a:srgbClr val="000000"/>
                </a:solidFill>
                <a:latin typeface="Calibri" panose="020F0502020204030204" pitchFamily="34" charset="0"/>
              </a:rPr>
              <a:t>doing offering </a:t>
            </a:r>
            <a:r>
              <a:rPr lang="en-US" sz="3600" b="1" i="1" u="sng" strike="noStrike" baseline="0" dirty="0">
                <a:solidFill>
                  <a:srgbClr val="9A33FF"/>
                </a:solidFill>
                <a:effectLst>
                  <a:glow rad="127000">
                    <a:srgbClr val="FFFF00"/>
                  </a:glow>
                </a:effectLst>
                <a:latin typeface="Calibri,Italic"/>
              </a:rPr>
              <a:t>Passover Sacrifices</a:t>
            </a:r>
            <a:r>
              <a:rPr lang="en-US" sz="3600" b="1" i="1" strike="noStrike" baseline="0" dirty="0">
                <a:solidFill>
                  <a:srgbClr val="9A33FF"/>
                </a:solidFill>
                <a:effectLst>
                  <a:glow rad="127000">
                    <a:srgbClr val="FFFF00"/>
                  </a:glow>
                </a:effectLst>
                <a:latin typeface="Calibri,Italic"/>
              </a:rPr>
              <a:t> </a:t>
            </a:r>
            <a:r>
              <a:rPr lang="en-US" sz="2400" b="1" i="0" u="sng" strike="noStrike" baseline="0" dirty="0">
                <a:solidFill>
                  <a:srgbClr val="FF0066"/>
                </a:solidFill>
                <a:latin typeface="Calibri,Bold"/>
              </a:rPr>
              <a:t>on the first </a:t>
            </a:r>
            <a:r>
              <a:rPr lang="en-US" sz="2400" b="1" i="1" u="sng" strike="noStrike" baseline="0" dirty="0">
                <a:solidFill>
                  <a:srgbClr val="FF0066"/>
                </a:solidFill>
                <a:latin typeface="Calibri,BoldItalic"/>
              </a:rPr>
              <a:t>Shabbat of Unleavened Bread</a:t>
            </a:r>
            <a:r>
              <a:rPr lang="en-US" sz="2400" b="1" i="1" u="none" strike="noStrike" baseline="0" dirty="0">
                <a:solidFill>
                  <a:srgbClr val="FF0066"/>
                </a:solidFill>
                <a:latin typeface="Calibri,BoldItalic"/>
              </a:rPr>
              <a:t>?</a:t>
            </a:r>
          </a:p>
          <a:p>
            <a:pPr algn="l"/>
            <a:endParaRPr lang="en-US" sz="1100" b="1" i="1" u="none" strike="noStrike" baseline="0" dirty="0">
              <a:solidFill>
                <a:srgbClr val="FF0066"/>
              </a:solidFill>
              <a:latin typeface="Calibri,BoldItalic"/>
            </a:endParaRPr>
          </a:p>
          <a:p>
            <a:pPr algn="l"/>
            <a:r>
              <a:rPr lang="en-AU" sz="2400" b="1" i="0" u="none" strike="noStrike" baseline="0" dirty="0">
                <a:solidFill>
                  <a:srgbClr val="000000"/>
                </a:solidFill>
                <a:latin typeface="Calibri" panose="020F0502020204030204" pitchFamily="34" charset="0"/>
              </a:rPr>
              <a:t>According to Sunset Theory:</a:t>
            </a:r>
          </a:p>
          <a:p>
            <a:pPr algn="l"/>
            <a:endParaRPr lang="en-AU" sz="2000" b="0" i="0" u="none" strike="noStrike" baseline="0" dirty="0">
              <a:solidFill>
                <a:srgbClr val="000000"/>
              </a:solidFill>
              <a:latin typeface="Calibri" panose="020F0502020204030204" pitchFamily="34" charset="0"/>
            </a:endParaRPr>
          </a:p>
          <a:p>
            <a:pPr algn="l"/>
            <a:r>
              <a:rPr lang="en-US" sz="2400" b="0" i="0" u="none" strike="noStrike" baseline="0" dirty="0">
                <a:solidFill>
                  <a:srgbClr val="000000"/>
                </a:solidFill>
                <a:latin typeface="Calibri" panose="020F0502020204030204" pitchFamily="34" charset="0"/>
              </a:rPr>
              <a:t>What happened to the divine command for the Passover sacrifice to be delegated to </a:t>
            </a:r>
            <a:r>
              <a:rPr lang="en-US" sz="2400" b="1" i="0" u="none" strike="noStrike" baseline="0" dirty="0">
                <a:solidFill>
                  <a:srgbClr val="000000"/>
                </a:solidFill>
                <a:effectLst>
                  <a:glow rad="88900">
                    <a:srgbClr val="FF6600"/>
                  </a:glow>
                </a:effectLst>
                <a:latin typeface="Calibri,Bold"/>
              </a:rPr>
              <a:t>only</a:t>
            </a:r>
            <a:r>
              <a:rPr lang="en-US" sz="2400" b="1" i="0" u="none" strike="noStrike" baseline="0" dirty="0">
                <a:solidFill>
                  <a:srgbClr val="000000"/>
                </a:solidFill>
                <a:latin typeface="Calibri,Bold"/>
              </a:rPr>
              <a:t> Passover day </a:t>
            </a:r>
            <a:r>
              <a:rPr lang="en-US" sz="2400" b="0" i="0" u="none" strike="noStrike" baseline="0" dirty="0">
                <a:solidFill>
                  <a:srgbClr val="000000"/>
                </a:solidFill>
                <a:latin typeface="Calibri" panose="020F0502020204030204" pitchFamily="34" charset="0"/>
              </a:rPr>
              <a:t>on Abib 14?</a:t>
            </a:r>
          </a:p>
          <a:p>
            <a:pPr algn="l"/>
            <a:endParaRPr lang="en-US" sz="2000" b="0" i="0" u="none" strike="noStrike" baseline="0" dirty="0">
              <a:solidFill>
                <a:srgbClr val="000000"/>
              </a:solidFill>
              <a:latin typeface="Calibri" panose="020F0502020204030204" pitchFamily="34" charset="0"/>
            </a:endParaRPr>
          </a:p>
          <a:p>
            <a:pPr algn="l"/>
            <a:r>
              <a:rPr lang="en-AU" sz="2400" b="0" i="0" u="none" strike="noStrike" baseline="0" dirty="0">
                <a:solidFill>
                  <a:srgbClr val="000000"/>
                </a:solidFill>
                <a:latin typeface="Calibri" panose="020F0502020204030204" pitchFamily="34" charset="0"/>
              </a:rPr>
              <a:t>Will it please</a:t>
            </a:r>
            <a:r>
              <a:rPr lang="he-IL" sz="2400" b="1" i="0" u="none" strike="noStrike" baseline="0" dirty="0">
                <a:solidFill>
                  <a:srgbClr val="0000FF"/>
                </a:solidFill>
                <a:latin typeface="Times New Roman,Bold"/>
              </a:rPr>
              <a:t>יהוֹה </a:t>
            </a:r>
            <a:r>
              <a:rPr lang="en-CA" sz="2400" b="1" i="0" u="none" strike="noStrike" baseline="0" dirty="0">
                <a:solidFill>
                  <a:srgbClr val="0000FF"/>
                </a:solidFill>
                <a:latin typeface="Times New Roman,Bold"/>
              </a:rPr>
              <a:t> [</a:t>
            </a:r>
            <a:r>
              <a:rPr lang="en-AU" sz="2400" b="1" i="0" u="none" strike="noStrike" baseline="0" dirty="0">
                <a:solidFill>
                  <a:srgbClr val="0000FF"/>
                </a:solidFill>
                <a:latin typeface="Calibri,Bold"/>
              </a:rPr>
              <a:t>Yahuah] </a:t>
            </a:r>
            <a:r>
              <a:rPr lang="en-AU" sz="2400" b="0" i="0" u="none" strike="noStrike" baseline="0" dirty="0">
                <a:solidFill>
                  <a:srgbClr val="000000"/>
                </a:solidFill>
                <a:latin typeface="Calibri" panose="020F0502020204030204" pitchFamily="34" charset="0"/>
              </a:rPr>
              <a:t>if we worship Him in the fashion of </a:t>
            </a:r>
            <a:r>
              <a:rPr lang="en-AU" sz="2400" b="1" i="0" u="sng" strike="noStrike" baseline="0" dirty="0">
                <a:solidFill>
                  <a:srgbClr val="000000"/>
                </a:solidFill>
                <a:latin typeface="Calibri" panose="020F0502020204030204" pitchFamily="34" charset="0"/>
              </a:rPr>
              <a:t>our</a:t>
            </a:r>
            <a:r>
              <a:rPr lang="en-AU" sz="2400" b="0" i="0" u="none" strike="noStrike" baseline="0" dirty="0">
                <a:solidFill>
                  <a:srgbClr val="000000"/>
                </a:solidFill>
                <a:latin typeface="Calibri" panose="020F0502020204030204" pitchFamily="34" charset="0"/>
              </a:rPr>
              <a:t> choice, </a:t>
            </a:r>
            <a:br>
              <a:rPr lang="en-AU" sz="2400" b="0" i="0" u="none" strike="noStrike" baseline="0" dirty="0">
                <a:solidFill>
                  <a:srgbClr val="000000"/>
                </a:solidFill>
                <a:latin typeface="Calibri" panose="020F0502020204030204" pitchFamily="34" charset="0"/>
              </a:rPr>
            </a:br>
            <a:r>
              <a:rPr lang="en-AU" sz="2400" b="0" i="0" u="none" strike="noStrike" baseline="0" dirty="0">
                <a:solidFill>
                  <a:srgbClr val="000000"/>
                </a:solidFill>
                <a:latin typeface="Calibri" panose="020F0502020204030204" pitchFamily="34" charset="0"/>
              </a:rPr>
              <a:t>	</a:t>
            </a:r>
            <a:r>
              <a:rPr lang="en-AU" sz="2400" b="1" i="0" u="sng" strike="noStrike" baseline="0" dirty="0">
                <a:solidFill>
                  <a:srgbClr val="FF0000"/>
                </a:solidFill>
                <a:latin typeface="Calibri,Bold"/>
              </a:rPr>
              <a:t>IGNORING HIS STATUTES</a:t>
            </a:r>
            <a:r>
              <a:rPr lang="en-AU" sz="2400" b="1" i="0" strike="noStrike" baseline="0" dirty="0">
                <a:solidFill>
                  <a:srgbClr val="FF0000"/>
                </a:solidFill>
                <a:latin typeface="Calibri,Bold"/>
              </a:rPr>
              <a:t>?</a:t>
            </a:r>
          </a:p>
          <a:p>
            <a:pPr algn="l"/>
            <a:endParaRPr lang="en-AU" sz="2000" b="1" i="0" u="none" strike="noStrike" baseline="0" dirty="0">
              <a:solidFill>
                <a:srgbClr val="FF0000"/>
              </a:solidFill>
              <a:latin typeface="Calibri,Bold"/>
            </a:endParaRPr>
          </a:p>
          <a:p>
            <a:pPr algn="l"/>
            <a:r>
              <a:rPr lang="en-US" sz="2400" b="0" i="0" u="none" strike="noStrike" baseline="0" dirty="0">
                <a:solidFill>
                  <a:srgbClr val="000000"/>
                </a:solidFill>
                <a:latin typeface="Calibri" panose="020F0502020204030204" pitchFamily="34" charset="0"/>
              </a:rPr>
              <a:t>Is this not what Cain had in mind when he brought the </a:t>
            </a:r>
            <a:r>
              <a:rPr lang="en-US" sz="2400" b="1" i="0" u="sng" strike="noStrike" baseline="0" dirty="0">
                <a:solidFill>
                  <a:srgbClr val="000000"/>
                </a:solidFill>
                <a:latin typeface="Calibri" panose="020F0502020204030204" pitchFamily="34" charset="0"/>
              </a:rPr>
              <a:t>fruit</a:t>
            </a:r>
            <a:r>
              <a:rPr lang="en-US" sz="2400" b="0" i="0" u="none" strike="noStrike" baseline="0" dirty="0">
                <a:solidFill>
                  <a:srgbClr val="000000"/>
                </a:solidFill>
                <a:latin typeface="Calibri" panose="020F0502020204030204" pitchFamily="34" charset="0"/>
              </a:rPr>
              <a:t> of the land for a sacrifice?</a:t>
            </a:r>
          </a:p>
          <a:p>
            <a:pPr algn="l"/>
            <a:endParaRPr lang="en-US" sz="2400" b="0" i="0" u="none" strike="noStrike" baseline="0" dirty="0">
              <a:solidFill>
                <a:srgbClr val="000000"/>
              </a:solidFill>
              <a:latin typeface="Calibri" panose="020F0502020204030204" pitchFamily="34" charset="0"/>
            </a:endParaRPr>
          </a:p>
          <a:p>
            <a:pPr algn="l"/>
            <a:r>
              <a:rPr lang="en-US" sz="2400" b="0" i="0" u="none" strike="noStrike" baseline="0" dirty="0">
                <a:solidFill>
                  <a:srgbClr val="0000FF"/>
                </a:solidFill>
                <a:latin typeface="Calibri" panose="020F0502020204030204" pitchFamily="34" charset="0"/>
              </a:rPr>
              <a:t>We hope this thought pattern of the day starting at Dawn and ending at Dawn will get 	much clearer as we examine King </a:t>
            </a:r>
            <a:r>
              <a:rPr lang="en-US" sz="2400" b="0" i="0" u="none" strike="noStrike" baseline="0" dirty="0" err="1">
                <a:solidFill>
                  <a:srgbClr val="0000FF"/>
                </a:solidFill>
                <a:latin typeface="Calibri" panose="020F0502020204030204" pitchFamily="34" charset="0"/>
              </a:rPr>
              <a:t>Yoshiyahu’s</a:t>
            </a:r>
            <a:r>
              <a:rPr lang="en-US" sz="2400" b="0" i="0" u="none" strike="noStrike" baseline="0" dirty="0">
                <a:solidFill>
                  <a:srgbClr val="0000FF"/>
                </a:solidFill>
                <a:latin typeface="Calibri" panose="020F0502020204030204" pitchFamily="34" charset="0"/>
              </a:rPr>
              <a:t> mandate to sacrifice the lambs 	UNTIL DARKNESS!  That is long after the sun had set!  What did King </a:t>
            </a:r>
            <a:r>
              <a:rPr lang="en-US" sz="2400" b="0" i="0" u="none" strike="noStrike" baseline="0" dirty="0" err="1">
                <a:solidFill>
                  <a:srgbClr val="0000FF"/>
                </a:solidFill>
                <a:latin typeface="Calibri" panose="020F0502020204030204" pitchFamily="34" charset="0"/>
              </a:rPr>
              <a:t>Yoshiyahu</a:t>
            </a:r>
            <a:r>
              <a:rPr lang="en-US" sz="2400" b="0" i="0" u="none" strike="noStrike" baseline="0" dirty="0">
                <a:solidFill>
                  <a:srgbClr val="0000FF"/>
                </a:solidFill>
                <a:latin typeface="Calibri" panose="020F0502020204030204" pitchFamily="34" charset="0"/>
              </a:rPr>
              <a:t> 	know about the Passover ending?  Did he understand the Torah? </a:t>
            </a:r>
            <a:endParaRPr lang="en-AU" sz="2400" dirty="0">
              <a:solidFill>
                <a:srgbClr val="0000FF"/>
              </a:solidFill>
            </a:endParaRPr>
          </a:p>
        </p:txBody>
      </p:sp>
      <p:sp>
        <p:nvSpPr>
          <p:cNvPr id="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33</a:t>
            </a:fld>
            <a:endParaRPr lang="en-AU" dirty="0"/>
          </a:p>
        </p:txBody>
      </p:sp>
      <p:sp>
        <p:nvSpPr>
          <p:cNvPr id="2" name="Rectangle: Rounded Corners 1">
            <a:extLst>
              <a:ext uri="{FF2B5EF4-FFF2-40B4-BE49-F238E27FC236}">
                <a16:creationId xmlns:a16="http://schemas.microsoft.com/office/drawing/2014/main" xmlns="" id="{FFDE49E3-D32A-41E1-892F-17BA7239D5CB}"/>
              </a:ext>
            </a:extLst>
          </p:cNvPr>
          <p:cNvSpPr/>
          <p:nvPr/>
        </p:nvSpPr>
        <p:spPr>
          <a:xfrm rot="20236407">
            <a:off x="10029209" y="3201651"/>
            <a:ext cx="1732987" cy="647214"/>
          </a:xfrm>
          <a:prstGeom prst="roundRect">
            <a:avLst>
              <a:gd name="adj" fmla="val 50000"/>
            </a:avLst>
          </a:prstGeom>
          <a:solidFill>
            <a:schemeClr val="tx1">
              <a:lumMod val="50000"/>
              <a:lumOff val="50000"/>
            </a:schemeClr>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a:solidFill>
                    <a:sysClr val="windowText" lastClr="000000"/>
                  </a:solidFill>
                </a:ln>
                <a:solidFill>
                  <a:srgbClr val="C7ABFF"/>
                </a:solidFill>
                <a:effectLst>
                  <a:glow rad="88900">
                    <a:srgbClr val="00FF99"/>
                  </a:glow>
                </a:effectLst>
                <a:latin typeface="Comic Sans MS" panose="030F0702030302020204" pitchFamily="66" charset="0"/>
              </a:rPr>
              <a:t>Cain!</a:t>
            </a:r>
          </a:p>
        </p:txBody>
      </p:sp>
    </p:spTree>
    <p:extLst>
      <p:ext uri="{BB962C8B-B14F-4D97-AF65-F5344CB8AC3E}">
        <p14:creationId xmlns:p14="http://schemas.microsoft.com/office/powerpoint/2010/main" val="38272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3" dur="500"/>
                                        <p:tgtEl>
                                          <p:spTgt spid="3">
                                            <p:txEl>
                                              <p:pRg st="7" end="7"/>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6" dur="500"/>
                                        <p:tgtEl>
                                          <p:spTgt spid="3">
                                            <p:txEl>
                                              <p:pRg st="9" end="9"/>
                                            </p:txEl>
                                          </p:spTgt>
                                        </p:tgtEl>
                                      </p:cBhvr>
                                    </p:animEffect>
                                  </p:childTnLst>
                                </p:cTn>
                              </p:par>
                            </p:childTnLst>
                          </p:cTn>
                        </p:par>
                        <p:par>
                          <p:cTn id="17" fill="hold">
                            <p:stCondLst>
                              <p:cond delay="500"/>
                            </p:stCondLst>
                            <p:childTnLst>
                              <p:par>
                                <p:cTn id="18" presetID="3" presetClass="entr" presetSubtype="10" fill="hold" grpId="0" nodeType="afterEffect">
                                  <p:stCondLst>
                                    <p:cond delay="300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225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1000"/>
                                        <p:tgtEl>
                                          <p:spTgt spid="3">
                                            <p:txEl>
                                              <p:pRg st="11" end="11"/>
                                            </p:txEl>
                                          </p:spTgt>
                                        </p:tgtEl>
                                      </p:cBhvr>
                                    </p:animEffect>
                                    <p:anim calcmode="lin" valueType="num">
                                      <p:cBhvr>
                                        <p:cTn id="2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xmlns="" id="{077CB4B5-0FAF-4BC5-82BC-863773402781}"/>
              </a:ext>
            </a:extLst>
          </p:cNvPr>
          <p:cNvCxnSpPr>
            <a:cxnSpLocks/>
          </p:cNvCxnSpPr>
          <p:nvPr/>
        </p:nvCxnSpPr>
        <p:spPr>
          <a:xfrm>
            <a:off x="3205018" y="3519577"/>
            <a:ext cx="0" cy="946529"/>
          </a:xfrm>
          <a:prstGeom prst="line">
            <a:avLst/>
          </a:prstGeom>
          <a:ln w="184150">
            <a:solidFill>
              <a:srgbClr val="99003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45F8C7-0646-4673-A9AA-031ED99AB43C}"/>
              </a:ext>
            </a:extLst>
          </p:cNvPr>
          <p:cNvSpPr txBox="1"/>
          <p:nvPr/>
        </p:nvSpPr>
        <p:spPr>
          <a:xfrm>
            <a:off x="172531" y="183019"/>
            <a:ext cx="11888344" cy="523220"/>
          </a:xfrm>
          <a:prstGeom prst="rect">
            <a:avLst/>
          </a:prstGeom>
          <a:noFill/>
        </p:spPr>
        <p:txBody>
          <a:bodyPr wrap="square">
            <a:spAutoFit/>
          </a:bodyPr>
          <a:lstStyle/>
          <a:p>
            <a:r>
              <a:rPr lang="en-US" sz="2800" b="1" i="0" u="sng" strike="noStrike" baseline="0" dirty="0">
                <a:solidFill>
                  <a:srgbClr val="000000"/>
                </a:solidFill>
                <a:latin typeface="Calibri,Bold"/>
              </a:rPr>
              <a:t>Sta</a:t>
            </a:r>
            <a:r>
              <a:rPr lang="en-US" sz="2800" b="1" i="0" strike="noStrike" baseline="0" dirty="0">
                <a:solidFill>
                  <a:srgbClr val="000000"/>
                </a:solidFill>
                <a:latin typeface="Calibri,Bold"/>
              </a:rPr>
              <a:t>g</a:t>
            </a:r>
            <a:r>
              <a:rPr lang="en-US" sz="2800" b="1" i="0" u="sng" strike="noStrike" baseline="0" dirty="0">
                <a:solidFill>
                  <a:srgbClr val="000000"/>
                </a:solidFill>
                <a:latin typeface="Calibri,Bold"/>
              </a:rPr>
              <a:t>e #1</a:t>
            </a:r>
            <a:r>
              <a:rPr lang="en-US" sz="2800" b="1" i="0" strike="noStrike" baseline="0" dirty="0">
                <a:solidFill>
                  <a:srgbClr val="000000"/>
                </a:solidFill>
                <a:latin typeface="Calibri,Bold"/>
              </a:rPr>
              <a:t> </a:t>
            </a:r>
            <a:r>
              <a:rPr lang="en-US" sz="2800" b="1" i="0" u="none" strike="noStrike" baseline="0" dirty="0">
                <a:solidFill>
                  <a:srgbClr val="000000"/>
                </a:solidFill>
                <a:latin typeface="Calibri,Bold"/>
              </a:rPr>
              <a:t>of - </a:t>
            </a:r>
            <a:r>
              <a:rPr lang="en-US" sz="2800" b="1" i="0" u="none" strike="noStrike" baseline="0" dirty="0">
                <a:solidFill>
                  <a:srgbClr val="000000"/>
                </a:solidFill>
                <a:effectLst>
                  <a:glow rad="127000">
                    <a:srgbClr val="FFFF00"/>
                  </a:glow>
                </a:effectLst>
                <a:latin typeface="Calibri,Bold"/>
              </a:rPr>
              <a:t>Sunset Theory’s </a:t>
            </a:r>
            <a:r>
              <a:rPr lang="en-US" sz="2800" b="1" i="0" u="none" strike="noStrike" baseline="0" dirty="0">
                <a:solidFill>
                  <a:srgbClr val="000000"/>
                </a:solidFill>
                <a:latin typeface="Calibri,Bold"/>
              </a:rPr>
              <a:t>Version of Josiah’s </a:t>
            </a:r>
            <a:r>
              <a:rPr lang="en-US" sz="2800" b="1" i="0" u="none" strike="noStrike" baseline="0" dirty="0" smtClean="0">
                <a:solidFill>
                  <a:srgbClr val="000000"/>
                </a:solidFill>
                <a:latin typeface="Calibri,Bold"/>
              </a:rPr>
              <a:t>Massive</a:t>
            </a:r>
            <a:r>
              <a:rPr lang="en-US" sz="2800" b="1" i="0" u="none" strike="noStrike" dirty="0" smtClean="0">
                <a:solidFill>
                  <a:srgbClr val="000000"/>
                </a:solidFill>
                <a:latin typeface="Calibri,Bold"/>
              </a:rPr>
              <a:t> </a:t>
            </a:r>
            <a:r>
              <a:rPr lang="en-US" sz="2800" b="1" i="0" u="none" strike="noStrike" baseline="0" dirty="0" smtClean="0">
                <a:solidFill>
                  <a:srgbClr val="000000"/>
                </a:solidFill>
                <a:latin typeface="Calibri,Bold"/>
              </a:rPr>
              <a:t>Passover</a:t>
            </a:r>
            <a:endParaRPr lang="en-AU" sz="2800" dirty="0"/>
          </a:p>
        </p:txBody>
      </p:sp>
      <p:cxnSp>
        <p:nvCxnSpPr>
          <p:cNvPr id="9" name="Straight Connector 8">
            <a:extLst>
              <a:ext uri="{FF2B5EF4-FFF2-40B4-BE49-F238E27FC236}">
                <a16:creationId xmlns:a16="http://schemas.microsoft.com/office/drawing/2014/main" xmlns="" id="{9DF215BE-3A6F-48C0-9E34-370DD3FD2726}"/>
              </a:ext>
            </a:extLst>
          </p:cNvPr>
          <p:cNvCxnSpPr>
            <a:cxnSpLocks/>
          </p:cNvCxnSpPr>
          <p:nvPr/>
        </p:nvCxnSpPr>
        <p:spPr>
          <a:xfrm flipV="1">
            <a:off x="11701931" y="5195141"/>
            <a:ext cx="0" cy="1477856"/>
          </a:xfrm>
          <a:prstGeom prst="line">
            <a:avLst/>
          </a:prstGeom>
          <a:ln w="76200">
            <a:solidFill>
              <a:srgbClr val="FF339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5D239FB-FA2B-4BDE-95E6-960C5DF22F2E}"/>
              </a:ext>
            </a:extLst>
          </p:cNvPr>
          <p:cNvCxnSpPr>
            <a:cxnSpLocks/>
          </p:cNvCxnSpPr>
          <p:nvPr/>
        </p:nvCxnSpPr>
        <p:spPr>
          <a:xfrm flipV="1">
            <a:off x="446330" y="4245441"/>
            <a:ext cx="0" cy="2422786"/>
          </a:xfrm>
          <a:prstGeom prst="line">
            <a:avLst/>
          </a:prstGeom>
          <a:ln w="76200">
            <a:solidFill>
              <a:srgbClr val="FF339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4-Point Star 35">
            <a:extLst>
              <a:ext uri="{FF2B5EF4-FFF2-40B4-BE49-F238E27FC236}">
                <a16:creationId xmlns:a16="http://schemas.microsoft.com/office/drawing/2014/main" xmlns="" id="{1E8EED56-E6E7-431A-BB73-FC1B34588318}"/>
              </a:ext>
            </a:extLst>
          </p:cNvPr>
          <p:cNvSpPr/>
          <p:nvPr/>
        </p:nvSpPr>
        <p:spPr>
          <a:xfrm>
            <a:off x="11056991" y="3826531"/>
            <a:ext cx="1078751" cy="901719"/>
          </a:xfrm>
          <a:prstGeom prst="star4">
            <a:avLst/>
          </a:prstGeom>
          <a:solidFill>
            <a:srgbClr val="FFFF00"/>
          </a:solidFill>
          <a:ln w="12700">
            <a:solidFill>
              <a:srgbClr val="990033"/>
            </a:solidFill>
          </a:ln>
          <a:effectLst>
            <a:glow rad="2286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4" name="Table 13">
            <a:extLst>
              <a:ext uri="{FF2B5EF4-FFF2-40B4-BE49-F238E27FC236}">
                <a16:creationId xmlns:a16="http://schemas.microsoft.com/office/drawing/2014/main" xmlns="" id="{4B58A6A2-0431-49CF-8C14-11CF66662A44}"/>
              </a:ext>
            </a:extLst>
          </p:cNvPr>
          <p:cNvGraphicFramePr>
            <a:graphicFrameLocks noGrp="1"/>
          </p:cNvGraphicFramePr>
          <p:nvPr>
            <p:extLst>
              <p:ext uri="{D42A27DB-BD31-4B8C-83A1-F6EECF244321}">
                <p14:modId xmlns:p14="http://schemas.microsoft.com/office/powerpoint/2010/main" val="669047245"/>
              </p:ext>
            </p:extLst>
          </p:nvPr>
        </p:nvGraphicFramePr>
        <p:xfrm>
          <a:off x="543702" y="5922403"/>
          <a:ext cx="11124228" cy="736588"/>
        </p:xfrm>
        <a:graphic>
          <a:graphicData uri="http://schemas.openxmlformats.org/drawingml/2006/table">
            <a:tbl>
              <a:tblPr firstRow="1" bandRow="1">
                <a:tableStyleId>{5C22544A-7EE6-4342-B048-85BDC9FD1C3A}</a:tableStyleId>
              </a:tblPr>
              <a:tblGrid>
                <a:gridCol w="5562114">
                  <a:extLst>
                    <a:ext uri="{9D8B030D-6E8A-4147-A177-3AD203B41FA5}">
                      <a16:colId xmlns:a16="http://schemas.microsoft.com/office/drawing/2014/main" xmlns="" val="1023221920"/>
                    </a:ext>
                  </a:extLst>
                </a:gridCol>
                <a:gridCol w="5562114">
                  <a:extLst>
                    <a:ext uri="{9D8B030D-6E8A-4147-A177-3AD203B41FA5}">
                      <a16:colId xmlns:a16="http://schemas.microsoft.com/office/drawing/2014/main" xmlns="" val="420780517"/>
                    </a:ext>
                  </a:extLst>
                </a:gridCol>
              </a:tblGrid>
              <a:tr h="736588">
                <a:tc>
                  <a:txBody>
                    <a:bodyPr/>
                    <a:lstStyle/>
                    <a:p>
                      <a:pPr algn="ctr"/>
                      <a:r>
                        <a:rPr lang="en-CA" sz="2400" dirty="0">
                          <a:solidFill>
                            <a:srgbClr val="006699"/>
                          </a:solidFill>
                        </a:rPr>
                        <a:t>Abib 14 Light Season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A4F5FE"/>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solidFill>
                  </a:tcPr>
                </a:tc>
                <a:extLst>
                  <a:ext uri="{0D108BD9-81ED-4DB2-BD59-A6C34878D82A}">
                    <a16:rowId xmlns:a16="http://schemas.microsoft.com/office/drawing/2014/main" xmlns="" val="2232950434"/>
                  </a:ext>
                </a:extLst>
              </a:tr>
            </a:tbl>
          </a:graphicData>
        </a:graphic>
      </p:graphicFrame>
      <p:cxnSp>
        <p:nvCxnSpPr>
          <p:cNvPr id="8" name="Straight Connector 7">
            <a:extLst>
              <a:ext uri="{FF2B5EF4-FFF2-40B4-BE49-F238E27FC236}">
                <a16:creationId xmlns:a16="http://schemas.microsoft.com/office/drawing/2014/main" xmlns="" id="{E3CCAD45-6D9B-4F2C-AE23-8CB525AC4683}"/>
              </a:ext>
            </a:extLst>
          </p:cNvPr>
          <p:cNvCxnSpPr>
            <a:cxnSpLocks/>
          </p:cNvCxnSpPr>
          <p:nvPr/>
        </p:nvCxnSpPr>
        <p:spPr>
          <a:xfrm rot="60000" flipH="1" flipV="1">
            <a:off x="6065332" y="4236390"/>
            <a:ext cx="30668" cy="2436608"/>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D4CBEA2C-4933-4E7A-8A4B-326B27F30575}"/>
              </a:ext>
            </a:extLst>
          </p:cNvPr>
          <p:cNvSpPr/>
          <p:nvPr/>
        </p:nvSpPr>
        <p:spPr>
          <a:xfrm>
            <a:off x="483826" y="5921657"/>
            <a:ext cx="264297" cy="736587"/>
          </a:xfrm>
          <a:prstGeom prst="rect">
            <a:avLst/>
          </a:prstGeom>
          <a:gradFill flip="none" rotWithShape="1">
            <a:gsLst>
              <a:gs pos="31000">
                <a:schemeClr val="bg1">
                  <a:lumMod val="50000"/>
                </a:schemeClr>
              </a:gs>
              <a:gs pos="75000">
                <a:srgbClr val="00B0F0"/>
              </a:gs>
            </a:gsLst>
            <a:lin ang="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xmlns="" id="{9D0FCBAC-B73B-4BAF-8D14-0E0AE2DB1469}"/>
              </a:ext>
            </a:extLst>
          </p:cNvPr>
          <p:cNvSpPr/>
          <p:nvPr/>
        </p:nvSpPr>
        <p:spPr>
          <a:xfrm>
            <a:off x="6132513" y="5920063"/>
            <a:ext cx="264297" cy="736587"/>
          </a:xfrm>
          <a:prstGeom prst="rect">
            <a:avLst/>
          </a:prstGeom>
          <a:gradFill flip="none" rotWithShape="1">
            <a:gsLst>
              <a:gs pos="31000">
                <a:schemeClr val="tx1">
                  <a:lumMod val="65000"/>
                  <a:lumOff val="35000"/>
                </a:schemeClr>
              </a:gs>
              <a:gs pos="75000">
                <a:schemeClr val="accent4">
                  <a:lumMod val="60000"/>
                  <a:lumOff val="40000"/>
                </a:schemeClr>
              </a:gs>
            </a:gsLst>
            <a:lin ang="108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a:extLst>
              <a:ext uri="{FF2B5EF4-FFF2-40B4-BE49-F238E27FC236}">
                <a16:creationId xmlns:a16="http://schemas.microsoft.com/office/drawing/2014/main" xmlns="" id="{786E6F6A-AE4B-4CEE-AFBE-DA5A28E6FCC4}"/>
              </a:ext>
            </a:extLst>
          </p:cNvPr>
          <p:cNvSpPr/>
          <p:nvPr/>
        </p:nvSpPr>
        <p:spPr>
          <a:xfrm>
            <a:off x="5566279" y="3871873"/>
            <a:ext cx="998106" cy="364517"/>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C00000"/>
                </a:solidFill>
              </a:rPr>
              <a:t>Sunset</a:t>
            </a:r>
          </a:p>
        </p:txBody>
      </p:sp>
      <p:sp>
        <p:nvSpPr>
          <p:cNvPr id="18" name="Rectangle: Rounded Corners 17">
            <a:extLst>
              <a:ext uri="{FF2B5EF4-FFF2-40B4-BE49-F238E27FC236}">
                <a16:creationId xmlns:a16="http://schemas.microsoft.com/office/drawing/2014/main" xmlns="" id="{75416DEE-6479-4A0F-B3ED-1DC0531989FF}"/>
              </a:ext>
            </a:extLst>
          </p:cNvPr>
          <p:cNvSpPr/>
          <p:nvPr/>
        </p:nvSpPr>
        <p:spPr>
          <a:xfrm>
            <a:off x="84036" y="3882481"/>
            <a:ext cx="855931" cy="353724"/>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n>
                  <a:solidFill>
                    <a:srgbClr val="0000FF"/>
                  </a:solidFill>
                </a:ln>
                <a:solidFill>
                  <a:srgbClr val="A4F5FE"/>
                </a:solidFill>
                <a:effectLst>
                  <a:glow rad="127000">
                    <a:srgbClr val="FFFF00"/>
                  </a:glow>
                </a:effectLst>
              </a:rPr>
              <a:t>Dawn</a:t>
            </a:r>
          </a:p>
        </p:txBody>
      </p:sp>
      <p:sp>
        <p:nvSpPr>
          <p:cNvPr id="19" name="Rectangle: Rounded Corners 18">
            <a:extLst>
              <a:ext uri="{FF2B5EF4-FFF2-40B4-BE49-F238E27FC236}">
                <a16:creationId xmlns:a16="http://schemas.microsoft.com/office/drawing/2014/main" xmlns="" id="{E680836B-2FC2-47CE-9DA0-78DAD9E03A2F}"/>
              </a:ext>
            </a:extLst>
          </p:cNvPr>
          <p:cNvSpPr/>
          <p:nvPr/>
        </p:nvSpPr>
        <p:spPr>
          <a:xfrm>
            <a:off x="11239966" y="4828832"/>
            <a:ext cx="855931" cy="36451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n>
                  <a:solidFill>
                    <a:srgbClr val="0000FF"/>
                  </a:solidFill>
                </a:ln>
                <a:solidFill>
                  <a:srgbClr val="A4F5FE"/>
                </a:solidFill>
                <a:effectLst>
                  <a:glow rad="127000">
                    <a:srgbClr val="FFFF00"/>
                  </a:glow>
                </a:effectLst>
              </a:rPr>
              <a:t>Dawn</a:t>
            </a:r>
          </a:p>
        </p:txBody>
      </p:sp>
      <p:sp>
        <p:nvSpPr>
          <p:cNvPr id="21" name="Rectangle: Rounded Corners 20">
            <a:extLst>
              <a:ext uri="{FF2B5EF4-FFF2-40B4-BE49-F238E27FC236}">
                <a16:creationId xmlns:a16="http://schemas.microsoft.com/office/drawing/2014/main" xmlns="" id="{E57FBCC7-71CF-40A1-A3EE-5FF55B3616D8}"/>
              </a:ext>
            </a:extLst>
          </p:cNvPr>
          <p:cNvSpPr/>
          <p:nvPr/>
        </p:nvSpPr>
        <p:spPr>
          <a:xfrm>
            <a:off x="307789" y="1113411"/>
            <a:ext cx="11649567" cy="2528745"/>
          </a:xfrm>
          <a:prstGeom prst="roundRect">
            <a:avLst/>
          </a:prstGeom>
          <a:solidFill>
            <a:schemeClr val="accent2">
              <a:lumMod val="40000"/>
              <a:lumOff val="60000"/>
            </a:schemeClr>
          </a:solidFill>
          <a:ln w="38100">
            <a:solidFill>
              <a:srgbClr val="9900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tabLst>
                <a:tab pos="1079500" algn="l"/>
              </a:tabLst>
            </a:pPr>
            <a:r>
              <a:rPr lang="en-US" sz="2400" dirty="0" smtClean="0">
                <a:solidFill>
                  <a:srgbClr val="006699"/>
                </a:solidFill>
                <a:latin typeface="Georgia" panose="02040502050405020303" pitchFamily="18" charset="0"/>
              </a:rPr>
              <a:t>2 </a:t>
            </a:r>
            <a:r>
              <a:rPr lang="en-US" sz="2400" dirty="0" err="1" smtClean="0">
                <a:solidFill>
                  <a:srgbClr val="006699"/>
                </a:solidFill>
                <a:latin typeface="Georgia" panose="02040502050405020303" pitchFamily="18" charset="0"/>
              </a:rPr>
              <a:t>Chr</a:t>
            </a:r>
            <a:r>
              <a:rPr lang="en-US" sz="2400" dirty="0" smtClean="0">
                <a:solidFill>
                  <a:srgbClr val="006699"/>
                </a:solidFill>
                <a:latin typeface="Georgia" panose="02040502050405020303" pitchFamily="18" charset="0"/>
              </a:rPr>
              <a:t> </a:t>
            </a:r>
            <a:r>
              <a:rPr lang="en-US" sz="2400" dirty="0">
                <a:solidFill>
                  <a:srgbClr val="006699"/>
                </a:solidFill>
                <a:latin typeface="Georgia" panose="02040502050405020303" pitchFamily="18" charset="0"/>
              </a:rPr>
              <a:t>35:1  </a:t>
            </a:r>
            <a:r>
              <a:rPr lang="en-US" sz="2400" dirty="0">
                <a:solidFill>
                  <a:prstClr val="black"/>
                </a:solidFill>
                <a:latin typeface="Georgia" panose="02040502050405020303" pitchFamily="18" charset="0"/>
              </a:rPr>
              <a:t>And </a:t>
            </a:r>
            <a:r>
              <a:rPr lang="en-US" sz="2400" dirty="0" err="1">
                <a:solidFill>
                  <a:prstClr val="black"/>
                </a:solidFill>
                <a:effectLst>
                  <a:glow rad="127000">
                    <a:srgbClr val="A4F5FE"/>
                  </a:glow>
                </a:effectLst>
                <a:latin typeface="Georgia" panose="02040502050405020303" pitchFamily="18" charset="0"/>
              </a:rPr>
              <a:t>Yoshiyahu</a:t>
            </a:r>
            <a:r>
              <a:rPr lang="en-US" sz="2400" dirty="0">
                <a:solidFill>
                  <a:prstClr val="black"/>
                </a:solidFill>
                <a:effectLst>
                  <a:glow rad="127000">
                    <a:srgbClr val="A4F5FE"/>
                  </a:glow>
                </a:effectLst>
                <a:latin typeface="Georgia" panose="02040502050405020303" pitchFamily="18" charset="0"/>
              </a:rPr>
              <a:t> performed a Passover to </a:t>
            </a:r>
            <a:r>
              <a:rPr lang="he-IL" sz="2400" dirty="0">
                <a:solidFill>
                  <a:prstClr val="black"/>
                </a:solidFill>
                <a:effectLst>
                  <a:glow rad="127000">
                    <a:srgbClr val="A4F5FE"/>
                  </a:glow>
                </a:effectLst>
                <a:latin typeface="Arial" panose="020B0604020202020204" pitchFamily="34" charset="0"/>
              </a:rPr>
              <a:t>יהוה</a:t>
            </a:r>
            <a:r>
              <a:rPr lang="en-US" sz="2400" dirty="0">
                <a:solidFill>
                  <a:prstClr val="black"/>
                </a:solidFill>
                <a:effectLst>
                  <a:glow rad="127000">
                    <a:srgbClr val="A4F5FE"/>
                  </a:glow>
                </a:effectLst>
                <a:latin typeface="Georgia" panose="02040502050405020303" pitchFamily="18" charset="0"/>
              </a:rPr>
              <a:t> </a:t>
            </a:r>
            <a:r>
              <a:rPr lang="en-US" sz="2400" dirty="0">
                <a:solidFill>
                  <a:prstClr val="black"/>
                </a:solidFill>
                <a:latin typeface="Georgia" panose="02040502050405020303" pitchFamily="18" charset="0"/>
              </a:rPr>
              <a:t>in Yerushalayim, and they</a:t>
            </a:r>
            <a:br>
              <a:rPr lang="en-US" sz="2400" dirty="0">
                <a:solidFill>
                  <a:prstClr val="black"/>
                </a:solidFill>
                <a:latin typeface="Georgia" panose="02040502050405020303" pitchFamily="18" charset="0"/>
              </a:rPr>
            </a:br>
            <a:r>
              <a:rPr lang="en-US" sz="2400" dirty="0">
                <a:solidFill>
                  <a:prstClr val="black"/>
                </a:solidFill>
                <a:latin typeface="Georgia" panose="02040502050405020303" pitchFamily="18" charset="0"/>
              </a:rPr>
              <a:t>               slaughtered the Passover </a:t>
            </a:r>
            <a:r>
              <a:rPr lang="en-US" sz="2400" b="1" u="sng" dirty="0">
                <a:solidFill>
                  <a:prstClr val="black"/>
                </a:solidFill>
                <a:effectLst>
                  <a:glow rad="127000">
                    <a:srgbClr val="FFFF00"/>
                  </a:glow>
                </a:effectLst>
                <a:latin typeface="Georgia" panose="02040502050405020303" pitchFamily="18" charset="0"/>
              </a:rPr>
              <a:t>on the fourteenth da</a:t>
            </a:r>
            <a:r>
              <a:rPr lang="en-US" sz="2400" b="1" dirty="0">
                <a:solidFill>
                  <a:prstClr val="black"/>
                </a:solidFill>
                <a:effectLst>
                  <a:glow rad="127000">
                    <a:srgbClr val="FFFF00"/>
                  </a:glow>
                </a:effectLst>
                <a:latin typeface="Georgia" panose="02040502050405020303" pitchFamily="18" charset="0"/>
              </a:rPr>
              <a:t>y </a:t>
            </a:r>
            <a:r>
              <a:rPr lang="en-US" sz="2400" dirty="0">
                <a:solidFill>
                  <a:prstClr val="black"/>
                </a:solidFill>
                <a:latin typeface="Georgia" panose="02040502050405020303" pitchFamily="18" charset="0"/>
              </a:rPr>
              <a:t>of the first month.</a:t>
            </a:r>
            <a:br>
              <a:rPr lang="en-US" sz="2400" dirty="0">
                <a:solidFill>
                  <a:prstClr val="black"/>
                </a:solidFill>
                <a:latin typeface="Georgia" panose="02040502050405020303" pitchFamily="18" charset="0"/>
              </a:rPr>
            </a:br>
            <a:r>
              <a:rPr lang="en-US" sz="2400" dirty="0" smtClean="0">
                <a:solidFill>
                  <a:srgbClr val="006699"/>
                </a:solidFill>
                <a:latin typeface="Georgia" panose="02040502050405020303" pitchFamily="18" charset="0"/>
              </a:rPr>
              <a:t>2 </a:t>
            </a:r>
            <a:r>
              <a:rPr lang="en-US" sz="2400" dirty="0" err="1" smtClean="0">
                <a:solidFill>
                  <a:srgbClr val="006699"/>
                </a:solidFill>
                <a:latin typeface="Georgia" panose="02040502050405020303" pitchFamily="18" charset="0"/>
              </a:rPr>
              <a:t>Chr</a:t>
            </a:r>
            <a:r>
              <a:rPr lang="en-US" sz="2400" dirty="0" smtClean="0">
                <a:solidFill>
                  <a:srgbClr val="006699"/>
                </a:solidFill>
                <a:latin typeface="Georgia" panose="02040502050405020303" pitchFamily="18" charset="0"/>
              </a:rPr>
              <a:t> </a:t>
            </a:r>
            <a:r>
              <a:rPr lang="en-US" sz="2400" dirty="0">
                <a:solidFill>
                  <a:srgbClr val="006699"/>
                </a:solidFill>
                <a:latin typeface="Georgia" panose="02040502050405020303" pitchFamily="18" charset="0"/>
              </a:rPr>
              <a:t>35:2  </a:t>
            </a:r>
            <a:r>
              <a:rPr lang="en-US" sz="2400" dirty="0">
                <a:solidFill>
                  <a:prstClr val="black"/>
                </a:solidFill>
                <a:latin typeface="Georgia" panose="02040502050405020303" pitchFamily="18" charset="0"/>
              </a:rPr>
              <a:t>And he </a:t>
            </a:r>
            <a:r>
              <a:rPr lang="en-US" dirty="0">
                <a:solidFill>
                  <a:prstClr val="black"/>
                </a:solidFill>
                <a:latin typeface="Georgia" panose="02040502050405020303" pitchFamily="18" charset="0"/>
              </a:rPr>
              <a:t>[</a:t>
            </a:r>
            <a:r>
              <a:rPr lang="en-US" dirty="0" err="1">
                <a:solidFill>
                  <a:prstClr val="black"/>
                </a:solidFill>
                <a:latin typeface="Georgia" panose="02040502050405020303" pitchFamily="18" charset="0"/>
              </a:rPr>
              <a:t>Yoshiyahu</a:t>
            </a:r>
            <a:r>
              <a:rPr lang="en-US" dirty="0">
                <a:solidFill>
                  <a:prstClr val="black"/>
                </a:solidFill>
                <a:latin typeface="Georgia" panose="02040502050405020303" pitchFamily="18" charset="0"/>
              </a:rPr>
              <a:t>] </a:t>
            </a:r>
            <a:r>
              <a:rPr lang="en-US" sz="2400" u="sng" dirty="0">
                <a:solidFill>
                  <a:prstClr val="black"/>
                </a:solidFill>
                <a:effectLst>
                  <a:glow rad="127000">
                    <a:srgbClr val="A4F5FE"/>
                  </a:glow>
                </a:effectLst>
                <a:latin typeface="Georgia" panose="02040502050405020303" pitchFamily="18" charset="0"/>
              </a:rPr>
              <a:t>set the</a:t>
            </a:r>
            <a:r>
              <a:rPr lang="en-US" sz="2400" dirty="0">
                <a:solidFill>
                  <a:prstClr val="black"/>
                </a:solidFill>
                <a:effectLst>
                  <a:glow rad="127000">
                    <a:srgbClr val="A4F5FE"/>
                  </a:glow>
                </a:effectLst>
                <a:latin typeface="Georgia" panose="02040502050405020303" pitchFamily="18" charset="0"/>
              </a:rPr>
              <a:t> p</a:t>
            </a:r>
            <a:r>
              <a:rPr lang="en-US" sz="2400" u="sng" dirty="0">
                <a:solidFill>
                  <a:prstClr val="black"/>
                </a:solidFill>
                <a:effectLst>
                  <a:glow rad="127000">
                    <a:srgbClr val="A4F5FE"/>
                  </a:glow>
                </a:effectLst>
                <a:latin typeface="Georgia" panose="02040502050405020303" pitchFamily="18" charset="0"/>
              </a:rPr>
              <a:t>riests in their char</a:t>
            </a:r>
            <a:r>
              <a:rPr lang="en-US" sz="2400" dirty="0">
                <a:solidFill>
                  <a:prstClr val="black"/>
                </a:solidFill>
                <a:effectLst>
                  <a:glow rad="127000">
                    <a:srgbClr val="A4F5FE"/>
                  </a:glow>
                </a:effectLst>
                <a:latin typeface="Georgia" panose="02040502050405020303" pitchFamily="18" charset="0"/>
              </a:rPr>
              <a:t>g</a:t>
            </a:r>
            <a:r>
              <a:rPr lang="en-US" sz="2400" u="sng" dirty="0">
                <a:solidFill>
                  <a:prstClr val="black"/>
                </a:solidFill>
                <a:effectLst>
                  <a:glow rad="127000">
                    <a:srgbClr val="A4F5FE"/>
                  </a:glow>
                </a:effectLst>
                <a:latin typeface="Georgia" panose="02040502050405020303" pitchFamily="18" charset="0"/>
              </a:rPr>
              <a:t>es</a:t>
            </a:r>
            <a:r>
              <a:rPr lang="en-US" sz="2400" dirty="0">
                <a:solidFill>
                  <a:prstClr val="black"/>
                </a:solidFill>
                <a:effectLst>
                  <a:glow rad="127000">
                    <a:srgbClr val="A4F5FE"/>
                  </a:glow>
                </a:effectLst>
                <a:latin typeface="Georgia" panose="02040502050405020303" pitchFamily="18" charset="0"/>
              </a:rPr>
              <a:t>, </a:t>
            </a:r>
            <a:r>
              <a:rPr lang="en-US" sz="2400" dirty="0">
                <a:solidFill>
                  <a:prstClr val="black"/>
                </a:solidFill>
                <a:latin typeface="Georgia" panose="02040502050405020303" pitchFamily="18" charset="0"/>
              </a:rPr>
              <a:t>…</a:t>
            </a:r>
            <a:br>
              <a:rPr lang="en-US" sz="2400" dirty="0">
                <a:solidFill>
                  <a:prstClr val="black"/>
                </a:solidFill>
                <a:latin typeface="Georgia" panose="02040502050405020303" pitchFamily="18" charset="0"/>
              </a:rPr>
            </a:br>
            <a:r>
              <a:rPr lang="en-US" sz="2400" dirty="0" smtClean="0">
                <a:solidFill>
                  <a:srgbClr val="006699"/>
                </a:solidFill>
                <a:latin typeface="Georgia" panose="02040502050405020303" pitchFamily="18" charset="0"/>
              </a:rPr>
              <a:t>2 </a:t>
            </a:r>
            <a:r>
              <a:rPr lang="en-US" sz="2400" dirty="0" err="1" smtClean="0">
                <a:solidFill>
                  <a:srgbClr val="006699"/>
                </a:solidFill>
                <a:latin typeface="Georgia" panose="02040502050405020303" pitchFamily="18" charset="0"/>
              </a:rPr>
              <a:t>Chr</a:t>
            </a:r>
            <a:r>
              <a:rPr lang="en-US" sz="2400" dirty="0" smtClean="0">
                <a:solidFill>
                  <a:srgbClr val="006699"/>
                </a:solidFill>
                <a:latin typeface="Georgia" panose="02040502050405020303" pitchFamily="18" charset="0"/>
              </a:rPr>
              <a:t> </a:t>
            </a:r>
            <a:r>
              <a:rPr lang="en-US" sz="2400" dirty="0">
                <a:solidFill>
                  <a:srgbClr val="006699"/>
                </a:solidFill>
                <a:latin typeface="Georgia" panose="02040502050405020303" pitchFamily="18" charset="0"/>
              </a:rPr>
              <a:t>35:13  </a:t>
            </a:r>
            <a:r>
              <a:rPr lang="en-US" sz="2400" dirty="0">
                <a:solidFill>
                  <a:prstClr val="black"/>
                </a:solidFill>
                <a:latin typeface="Georgia" panose="02040502050405020303" pitchFamily="18" charset="0"/>
              </a:rPr>
              <a:t>And they roasted the </a:t>
            </a:r>
            <a:r>
              <a:rPr lang="en-US" sz="2400" dirty="0" err="1">
                <a:solidFill>
                  <a:prstClr val="black"/>
                </a:solidFill>
                <a:latin typeface="Georgia" panose="02040502050405020303" pitchFamily="18" charset="0"/>
              </a:rPr>
              <a:t>passover</a:t>
            </a:r>
            <a:r>
              <a:rPr lang="en-US" sz="2400" dirty="0">
                <a:solidFill>
                  <a:prstClr val="black"/>
                </a:solidFill>
                <a:latin typeface="Georgia" panose="02040502050405020303" pitchFamily="18" charset="0"/>
              </a:rPr>
              <a:t> with fire </a:t>
            </a:r>
            <a:r>
              <a:rPr lang="en-US" sz="2400" b="1" u="sng" dirty="0">
                <a:solidFill>
                  <a:prstClr val="black"/>
                </a:solidFill>
                <a:latin typeface="Georgia" panose="02040502050405020303" pitchFamily="18" charset="0"/>
              </a:rPr>
              <a:t>accordin</a:t>
            </a:r>
            <a:r>
              <a:rPr lang="en-US" sz="2400" b="1" dirty="0">
                <a:solidFill>
                  <a:prstClr val="black"/>
                </a:solidFill>
                <a:latin typeface="Georgia" panose="02040502050405020303" pitchFamily="18" charset="0"/>
              </a:rPr>
              <a:t>g </a:t>
            </a:r>
            <a:r>
              <a:rPr lang="en-US" sz="2400" b="1" u="sng" dirty="0">
                <a:solidFill>
                  <a:prstClr val="black"/>
                </a:solidFill>
                <a:latin typeface="Georgia" panose="02040502050405020303" pitchFamily="18" charset="0"/>
              </a:rPr>
              <a:t>to the </a:t>
            </a:r>
            <a:r>
              <a:rPr lang="en-US" sz="2400" b="1" dirty="0" smtClean="0">
                <a:solidFill>
                  <a:prstClr val="black"/>
                </a:solidFill>
                <a:latin typeface="Georgia" panose="02040502050405020303" pitchFamily="18" charset="0"/>
              </a:rPr>
              <a:t/>
            </a:r>
            <a:br>
              <a:rPr lang="en-US" sz="2400" b="1" dirty="0" smtClean="0">
                <a:solidFill>
                  <a:prstClr val="black"/>
                </a:solidFill>
                <a:latin typeface="Georgia" panose="02040502050405020303" pitchFamily="18" charset="0"/>
              </a:rPr>
            </a:br>
            <a:r>
              <a:rPr lang="en-US" sz="2400" b="1" dirty="0" smtClean="0">
                <a:solidFill>
                  <a:prstClr val="black"/>
                </a:solidFill>
                <a:latin typeface="Georgia" panose="02040502050405020303" pitchFamily="18" charset="0"/>
              </a:rPr>
              <a:t>              </a:t>
            </a:r>
            <a:r>
              <a:rPr lang="en-US" sz="2400" b="1" u="sng" dirty="0" smtClean="0">
                <a:solidFill>
                  <a:prstClr val="black"/>
                </a:solidFill>
                <a:latin typeface="Georgia" panose="02040502050405020303" pitchFamily="18" charset="0"/>
              </a:rPr>
              <a:t>ordinance</a:t>
            </a:r>
            <a:r>
              <a:rPr lang="en-US" sz="2400" dirty="0" smtClean="0">
                <a:solidFill>
                  <a:prstClr val="black"/>
                </a:solidFill>
                <a:latin typeface="Georgia" panose="02040502050405020303" pitchFamily="18" charset="0"/>
              </a:rPr>
              <a:t>:  but </a:t>
            </a:r>
            <a:r>
              <a:rPr lang="en-US" sz="2400" dirty="0">
                <a:solidFill>
                  <a:prstClr val="black"/>
                </a:solidFill>
                <a:latin typeface="Georgia" panose="02040502050405020303" pitchFamily="18" charset="0"/>
              </a:rPr>
              <a:t>the </a:t>
            </a:r>
            <a:r>
              <a:rPr lang="en-US" i="1" dirty="0">
                <a:solidFill>
                  <a:srgbClr val="808080"/>
                </a:solidFill>
                <a:latin typeface="Georgia" panose="02040502050405020303" pitchFamily="18" charset="0"/>
              </a:rPr>
              <a:t>other</a:t>
            </a:r>
            <a:r>
              <a:rPr lang="en-US" sz="2400" dirty="0">
                <a:solidFill>
                  <a:prstClr val="black"/>
                </a:solidFill>
                <a:latin typeface="Georgia" panose="02040502050405020303" pitchFamily="18" charset="0"/>
              </a:rPr>
              <a:t> </a:t>
            </a:r>
            <a:r>
              <a:rPr lang="en-US" sz="2400" dirty="0">
                <a:solidFill>
                  <a:schemeClr val="tx1"/>
                </a:solidFill>
                <a:latin typeface="Georgia" panose="02040502050405020303" pitchFamily="18" charset="0"/>
              </a:rPr>
              <a:t>holy</a:t>
            </a:r>
            <a:r>
              <a:rPr lang="en-US" sz="2400" i="1" dirty="0">
                <a:solidFill>
                  <a:srgbClr val="808080"/>
                </a:solidFill>
                <a:latin typeface="Georgia" panose="02040502050405020303" pitchFamily="18" charset="0"/>
              </a:rPr>
              <a:t> </a:t>
            </a:r>
            <a:r>
              <a:rPr lang="en-US" i="1" dirty="0">
                <a:solidFill>
                  <a:srgbClr val="808080"/>
                </a:solidFill>
                <a:latin typeface="Georgia" panose="02040502050405020303" pitchFamily="18" charset="0"/>
              </a:rPr>
              <a:t>offerings</a:t>
            </a:r>
            <a:r>
              <a:rPr lang="en-US" sz="2400" dirty="0">
                <a:solidFill>
                  <a:prstClr val="black"/>
                </a:solidFill>
                <a:latin typeface="Georgia" panose="02040502050405020303" pitchFamily="18" charset="0"/>
              </a:rPr>
              <a:t> sod they in pots, and in caldrons, </a:t>
            </a:r>
            <a:r>
              <a:rPr lang="en-US" sz="2400" dirty="0" smtClean="0">
                <a:solidFill>
                  <a:prstClr val="black"/>
                </a:solidFill>
                <a:latin typeface="Georgia" panose="02040502050405020303" pitchFamily="18" charset="0"/>
              </a:rPr>
              <a:t/>
            </a:r>
            <a:br>
              <a:rPr lang="en-US" sz="2400" dirty="0" smtClean="0">
                <a:solidFill>
                  <a:prstClr val="black"/>
                </a:solidFill>
                <a:latin typeface="Georgia" panose="02040502050405020303" pitchFamily="18" charset="0"/>
              </a:rPr>
            </a:br>
            <a:r>
              <a:rPr lang="en-US" sz="2400" dirty="0" smtClean="0">
                <a:solidFill>
                  <a:prstClr val="black"/>
                </a:solidFill>
                <a:latin typeface="Georgia" panose="02040502050405020303" pitchFamily="18" charset="0"/>
              </a:rPr>
              <a:t>               and </a:t>
            </a:r>
            <a:r>
              <a:rPr lang="en-US" sz="2400" dirty="0">
                <a:solidFill>
                  <a:prstClr val="black"/>
                </a:solidFill>
                <a:latin typeface="Georgia" panose="02040502050405020303" pitchFamily="18" charset="0"/>
              </a:rPr>
              <a:t>in </a:t>
            </a:r>
            <a:r>
              <a:rPr lang="en-US" sz="2400" dirty="0" smtClean="0">
                <a:solidFill>
                  <a:prstClr val="black"/>
                </a:solidFill>
                <a:latin typeface="Georgia" panose="02040502050405020303" pitchFamily="18" charset="0"/>
              </a:rPr>
              <a:t>pans, and </a:t>
            </a:r>
            <a:r>
              <a:rPr lang="en-US" sz="2400" dirty="0">
                <a:solidFill>
                  <a:prstClr val="black"/>
                </a:solidFill>
                <a:latin typeface="Georgia" panose="02040502050405020303" pitchFamily="18" charset="0"/>
              </a:rPr>
              <a:t>divided </a:t>
            </a:r>
            <a:r>
              <a:rPr lang="en-US" i="1" dirty="0">
                <a:solidFill>
                  <a:srgbClr val="808080"/>
                </a:solidFill>
                <a:latin typeface="Georgia" panose="02040502050405020303" pitchFamily="18" charset="0"/>
              </a:rPr>
              <a:t>them</a:t>
            </a:r>
            <a:r>
              <a:rPr lang="en-US" sz="2400" dirty="0">
                <a:solidFill>
                  <a:prstClr val="black"/>
                </a:solidFill>
                <a:latin typeface="Georgia" panose="02040502050405020303" pitchFamily="18" charset="0"/>
              </a:rPr>
              <a:t> </a:t>
            </a:r>
            <a:r>
              <a:rPr lang="en-US" sz="2400" b="1" dirty="0">
                <a:solidFill>
                  <a:prstClr val="black"/>
                </a:solidFill>
                <a:latin typeface="Georgia" panose="02040502050405020303" pitchFamily="18" charset="0"/>
              </a:rPr>
              <a:t>speedily among all the people.</a:t>
            </a:r>
            <a:endParaRPr lang="en-CA" sz="2400" b="1" dirty="0"/>
          </a:p>
        </p:txBody>
      </p:sp>
      <p:sp>
        <p:nvSpPr>
          <p:cNvPr id="22" name="Rectangle 21">
            <a:extLst>
              <a:ext uri="{FF2B5EF4-FFF2-40B4-BE49-F238E27FC236}">
                <a16:creationId xmlns:a16="http://schemas.microsoft.com/office/drawing/2014/main" xmlns="" id="{0B441B15-20D3-489B-ACDF-7E064324E358}"/>
              </a:ext>
            </a:extLst>
          </p:cNvPr>
          <p:cNvSpPr/>
          <p:nvPr/>
        </p:nvSpPr>
        <p:spPr>
          <a:xfrm>
            <a:off x="646620" y="4368132"/>
            <a:ext cx="5213991" cy="1442289"/>
          </a:xfrm>
          <a:prstGeom prst="rect">
            <a:avLst/>
          </a:prstGeom>
          <a:solidFill>
            <a:schemeClr val="bg1">
              <a:lumMod val="65000"/>
            </a:schemeClr>
          </a:solidFill>
          <a:ln w="28575">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a:solidFill>
                  <a:srgbClr val="990033"/>
                </a:solidFill>
              </a:rPr>
              <a:t>Sunset Theory </a:t>
            </a:r>
            <a:r>
              <a:rPr lang="en-CA" sz="2400" b="1" u="sng" dirty="0">
                <a:solidFill>
                  <a:schemeClr val="tx1"/>
                </a:solidFill>
              </a:rPr>
              <a:t>does not</a:t>
            </a:r>
            <a:r>
              <a:rPr lang="en-CA" sz="2400" b="1" dirty="0">
                <a:solidFill>
                  <a:schemeClr val="tx1"/>
                </a:solidFill>
              </a:rPr>
              <a:t> </a:t>
            </a:r>
            <a:r>
              <a:rPr lang="en-CA" sz="2400" dirty="0">
                <a:solidFill>
                  <a:srgbClr val="990033"/>
                </a:solidFill>
              </a:rPr>
              <a:t>consider the twilights as part of the Light Season </a:t>
            </a:r>
            <a:br>
              <a:rPr lang="en-CA" sz="2400" dirty="0">
                <a:solidFill>
                  <a:srgbClr val="990033"/>
                </a:solidFill>
              </a:rPr>
            </a:br>
            <a:r>
              <a:rPr lang="en-CA" sz="2400" b="1" dirty="0">
                <a:solidFill>
                  <a:srgbClr val="990033"/>
                </a:solidFill>
                <a:effectLst>
                  <a:glow rad="127000">
                    <a:srgbClr val="92D050"/>
                  </a:glow>
                </a:effectLst>
              </a:rPr>
              <a:t>as </a:t>
            </a:r>
            <a:r>
              <a:rPr lang="en-CA" sz="2400" b="1" u="sng" dirty="0">
                <a:solidFill>
                  <a:srgbClr val="0000FF"/>
                </a:solidFill>
                <a:effectLst>
                  <a:glow rad="127000">
                    <a:srgbClr val="92D050"/>
                  </a:glow>
                </a:effectLst>
              </a:rPr>
              <a:t>Yahuah</a:t>
            </a:r>
            <a:r>
              <a:rPr lang="en-CA" sz="2400" b="1" dirty="0">
                <a:solidFill>
                  <a:srgbClr val="990033"/>
                </a:solidFill>
                <a:effectLst>
                  <a:glow rad="127000">
                    <a:srgbClr val="92D050"/>
                  </a:glow>
                </a:effectLst>
              </a:rPr>
              <a:t> declared in Genesis 1!</a:t>
            </a:r>
          </a:p>
        </p:txBody>
      </p:sp>
      <p:sp>
        <p:nvSpPr>
          <p:cNvPr id="29" name="Rectangle: Rounded Corners 28">
            <a:extLst>
              <a:ext uri="{FF2B5EF4-FFF2-40B4-BE49-F238E27FC236}">
                <a16:creationId xmlns:a16="http://schemas.microsoft.com/office/drawing/2014/main" xmlns="" id="{3714D234-5BE8-4C07-92F3-7E7246235D6F}"/>
              </a:ext>
            </a:extLst>
          </p:cNvPr>
          <p:cNvSpPr/>
          <p:nvPr/>
        </p:nvSpPr>
        <p:spPr>
          <a:xfrm>
            <a:off x="7490695" y="4643918"/>
            <a:ext cx="2789372" cy="7365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Stage #2 next</a:t>
            </a:r>
          </a:p>
        </p:txBody>
      </p:sp>
      <p:sp>
        <p:nvSpPr>
          <p:cNvPr id="23"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34</a:t>
            </a:fld>
            <a:endParaRPr lang="en-AU" dirty="0"/>
          </a:p>
        </p:txBody>
      </p:sp>
    </p:spTree>
    <p:extLst>
      <p:ext uri="{BB962C8B-B14F-4D97-AF65-F5344CB8AC3E}">
        <p14:creationId xmlns:p14="http://schemas.microsoft.com/office/powerpoint/2010/main" val="66462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45F8C7-0646-4673-A9AA-031ED99AB43C}"/>
              </a:ext>
            </a:extLst>
          </p:cNvPr>
          <p:cNvSpPr txBox="1"/>
          <p:nvPr/>
        </p:nvSpPr>
        <p:spPr>
          <a:xfrm>
            <a:off x="174752" y="298251"/>
            <a:ext cx="11811828" cy="523220"/>
          </a:xfrm>
          <a:prstGeom prst="rect">
            <a:avLst/>
          </a:prstGeom>
          <a:noFill/>
        </p:spPr>
        <p:txBody>
          <a:bodyPr wrap="square">
            <a:spAutoFit/>
          </a:bodyPr>
          <a:lstStyle/>
          <a:p>
            <a:r>
              <a:rPr lang="en-US" sz="2800" b="1" i="0" u="sng" strike="noStrike" baseline="0" dirty="0">
                <a:solidFill>
                  <a:srgbClr val="000000"/>
                </a:solidFill>
                <a:latin typeface="Calibri,Bold"/>
              </a:rPr>
              <a:t>Sta</a:t>
            </a:r>
            <a:r>
              <a:rPr lang="en-US" sz="2800" b="1" i="0" strike="noStrike" baseline="0" dirty="0">
                <a:solidFill>
                  <a:srgbClr val="000000"/>
                </a:solidFill>
                <a:latin typeface="Calibri,Bold"/>
              </a:rPr>
              <a:t>g</a:t>
            </a:r>
            <a:r>
              <a:rPr lang="en-US" sz="2800" b="1" i="0" u="sng" strike="noStrike" baseline="0" dirty="0">
                <a:solidFill>
                  <a:srgbClr val="000000"/>
                </a:solidFill>
                <a:latin typeface="Calibri,Bold"/>
              </a:rPr>
              <a:t>e #</a:t>
            </a:r>
            <a:r>
              <a:rPr lang="en-US" sz="2800" b="1" i="0" u="sng" strike="noStrike" baseline="0" dirty="0">
                <a:solidFill>
                  <a:srgbClr val="000000"/>
                </a:solidFill>
                <a:effectLst>
                  <a:glow rad="127000">
                    <a:srgbClr val="FFFF00"/>
                  </a:glow>
                </a:effectLst>
                <a:latin typeface="Calibri,Bold"/>
              </a:rPr>
              <a:t>2</a:t>
            </a:r>
            <a:r>
              <a:rPr lang="en-US" sz="2800" b="1" i="0" strike="noStrike" baseline="0" dirty="0">
                <a:solidFill>
                  <a:srgbClr val="000000"/>
                </a:solidFill>
                <a:latin typeface="Calibri,Bold"/>
              </a:rPr>
              <a:t> </a:t>
            </a:r>
            <a:r>
              <a:rPr lang="en-US" sz="2800" b="1" i="0" u="none" strike="noStrike" baseline="0" dirty="0">
                <a:solidFill>
                  <a:srgbClr val="000000"/>
                </a:solidFill>
                <a:latin typeface="Calibri,Bold"/>
              </a:rPr>
              <a:t>of - </a:t>
            </a:r>
            <a:r>
              <a:rPr lang="en-US" sz="2800" b="1" i="0" u="none" strike="noStrike" baseline="0" dirty="0">
                <a:solidFill>
                  <a:srgbClr val="000000"/>
                </a:solidFill>
                <a:effectLst>
                  <a:glow rad="127000">
                    <a:srgbClr val="FFFF00"/>
                  </a:glow>
                </a:effectLst>
                <a:latin typeface="Calibri,Bold"/>
              </a:rPr>
              <a:t>Sunset Theory’s </a:t>
            </a:r>
            <a:r>
              <a:rPr lang="en-US" sz="2800" b="1" i="0" u="none" strike="noStrike" baseline="0" dirty="0">
                <a:solidFill>
                  <a:srgbClr val="000000"/>
                </a:solidFill>
                <a:latin typeface="Calibri,Bold"/>
              </a:rPr>
              <a:t>Version of Josiah’s Massive Passover</a:t>
            </a:r>
            <a:endParaRPr lang="en-AU" sz="2800" dirty="0"/>
          </a:p>
        </p:txBody>
      </p:sp>
      <p:cxnSp>
        <p:nvCxnSpPr>
          <p:cNvPr id="9" name="Straight Connector 8">
            <a:extLst>
              <a:ext uri="{FF2B5EF4-FFF2-40B4-BE49-F238E27FC236}">
                <a16:creationId xmlns:a16="http://schemas.microsoft.com/office/drawing/2014/main" xmlns="" id="{9DF215BE-3A6F-48C0-9E34-370DD3FD2726}"/>
              </a:ext>
            </a:extLst>
          </p:cNvPr>
          <p:cNvCxnSpPr>
            <a:cxnSpLocks/>
          </p:cNvCxnSpPr>
          <p:nvPr/>
        </p:nvCxnSpPr>
        <p:spPr>
          <a:xfrm flipV="1">
            <a:off x="11709455" y="4236205"/>
            <a:ext cx="9728" cy="2436792"/>
          </a:xfrm>
          <a:prstGeom prst="line">
            <a:avLst/>
          </a:prstGeom>
          <a:ln w="76200">
            <a:solidFill>
              <a:srgbClr val="FF339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5D239FB-FA2B-4BDE-95E6-960C5DF22F2E}"/>
              </a:ext>
            </a:extLst>
          </p:cNvPr>
          <p:cNvCxnSpPr>
            <a:cxnSpLocks/>
          </p:cNvCxnSpPr>
          <p:nvPr/>
        </p:nvCxnSpPr>
        <p:spPr>
          <a:xfrm flipV="1">
            <a:off x="446330" y="4236205"/>
            <a:ext cx="0" cy="2422786"/>
          </a:xfrm>
          <a:prstGeom prst="line">
            <a:avLst/>
          </a:prstGeom>
          <a:ln w="76200">
            <a:solidFill>
              <a:srgbClr val="FF339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4-Point Star 35">
            <a:extLst>
              <a:ext uri="{FF2B5EF4-FFF2-40B4-BE49-F238E27FC236}">
                <a16:creationId xmlns:a16="http://schemas.microsoft.com/office/drawing/2014/main" xmlns="" id="{1E8EED56-E6E7-431A-BB73-FC1B34588318}"/>
              </a:ext>
            </a:extLst>
          </p:cNvPr>
          <p:cNvSpPr/>
          <p:nvPr/>
        </p:nvSpPr>
        <p:spPr>
          <a:xfrm>
            <a:off x="10363963" y="3750228"/>
            <a:ext cx="746243" cy="651750"/>
          </a:xfrm>
          <a:prstGeom prst="star4">
            <a:avLst/>
          </a:prstGeom>
          <a:solidFill>
            <a:srgbClr val="FFFF00"/>
          </a:solidFill>
          <a:ln w="12700">
            <a:solidFill>
              <a:srgbClr val="990033"/>
            </a:solidFill>
          </a:ln>
          <a:effectLst>
            <a:glow rad="2286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4" name="Table 13">
            <a:extLst>
              <a:ext uri="{FF2B5EF4-FFF2-40B4-BE49-F238E27FC236}">
                <a16:creationId xmlns:a16="http://schemas.microsoft.com/office/drawing/2014/main" xmlns="" id="{4B58A6A2-0431-49CF-8C14-11CF66662A44}"/>
              </a:ext>
            </a:extLst>
          </p:cNvPr>
          <p:cNvGraphicFramePr>
            <a:graphicFrameLocks noGrp="1"/>
          </p:cNvGraphicFramePr>
          <p:nvPr>
            <p:extLst>
              <p:ext uri="{D42A27DB-BD31-4B8C-83A1-F6EECF244321}">
                <p14:modId xmlns:p14="http://schemas.microsoft.com/office/powerpoint/2010/main" val="1443832873"/>
              </p:ext>
            </p:extLst>
          </p:nvPr>
        </p:nvGraphicFramePr>
        <p:xfrm>
          <a:off x="543702" y="5922403"/>
          <a:ext cx="11124228" cy="736588"/>
        </p:xfrm>
        <a:graphic>
          <a:graphicData uri="http://schemas.openxmlformats.org/drawingml/2006/table">
            <a:tbl>
              <a:tblPr firstRow="1" bandRow="1">
                <a:tableStyleId>{5C22544A-7EE6-4342-B048-85BDC9FD1C3A}</a:tableStyleId>
              </a:tblPr>
              <a:tblGrid>
                <a:gridCol w="5562114">
                  <a:extLst>
                    <a:ext uri="{9D8B030D-6E8A-4147-A177-3AD203B41FA5}">
                      <a16:colId xmlns:a16="http://schemas.microsoft.com/office/drawing/2014/main" xmlns="" val="1023221920"/>
                    </a:ext>
                  </a:extLst>
                </a:gridCol>
                <a:gridCol w="5562114">
                  <a:extLst>
                    <a:ext uri="{9D8B030D-6E8A-4147-A177-3AD203B41FA5}">
                      <a16:colId xmlns:a16="http://schemas.microsoft.com/office/drawing/2014/main" xmlns="" val="420780517"/>
                    </a:ext>
                  </a:extLst>
                </a:gridCol>
              </a:tblGrid>
              <a:tr h="736588">
                <a:tc>
                  <a:txBody>
                    <a:bodyPr/>
                    <a:lstStyle/>
                    <a:p>
                      <a:pPr algn="ctr"/>
                      <a:r>
                        <a:rPr lang="en-CA" sz="2400" dirty="0">
                          <a:solidFill>
                            <a:srgbClr val="006699"/>
                          </a:solidFill>
                        </a:rPr>
                        <a:t>Abib </a:t>
                      </a:r>
                      <a:r>
                        <a:rPr lang="en-CA" sz="3600" u="sng" dirty="0">
                          <a:solidFill>
                            <a:srgbClr val="FF0000"/>
                          </a:solidFill>
                        </a:rPr>
                        <a:t>14</a:t>
                      </a:r>
                      <a:r>
                        <a:rPr lang="en-CA" sz="2400" dirty="0">
                          <a:solidFill>
                            <a:srgbClr val="006699"/>
                          </a:solidFill>
                        </a:rPr>
                        <a:t> Light Season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A4F5FE"/>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solidFill>
                  </a:tcPr>
                </a:tc>
                <a:extLst>
                  <a:ext uri="{0D108BD9-81ED-4DB2-BD59-A6C34878D82A}">
                    <a16:rowId xmlns:a16="http://schemas.microsoft.com/office/drawing/2014/main" xmlns="" val="2232950434"/>
                  </a:ext>
                </a:extLst>
              </a:tr>
            </a:tbl>
          </a:graphicData>
        </a:graphic>
      </p:graphicFrame>
      <p:cxnSp>
        <p:nvCxnSpPr>
          <p:cNvPr id="8" name="Straight Connector 7">
            <a:extLst>
              <a:ext uri="{FF2B5EF4-FFF2-40B4-BE49-F238E27FC236}">
                <a16:creationId xmlns:a16="http://schemas.microsoft.com/office/drawing/2014/main" xmlns="" id="{E3CCAD45-6D9B-4F2C-AE23-8CB525AC4683}"/>
              </a:ext>
            </a:extLst>
          </p:cNvPr>
          <p:cNvCxnSpPr>
            <a:cxnSpLocks/>
          </p:cNvCxnSpPr>
          <p:nvPr/>
        </p:nvCxnSpPr>
        <p:spPr>
          <a:xfrm rot="60000" flipH="1" flipV="1">
            <a:off x="6065332" y="4236390"/>
            <a:ext cx="30668" cy="2436608"/>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D4CBEA2C-4933-4E7A-8A4B-326B27F30575}"/>
              </a:ext>
            </a:extLst>
          </p:cNvPr>
          <p:cNvSpPr/>
          <p:nvPr/>
        </p:nvSpPr>
        <p:spPr>
          <a:xfrm>
            <a:off x="483826" y="5921657"/>
            <a:ext cx="264297" cy="736587"/>
          </a:xfrm>
          <a:prstGeom prst="rect">
            <a:avLst/>
          </a:prstGeom>
          <a:gradFill flip="none" rotWithShape="1">
            <a:gsLst>
              <a:gs pos="31000">
                <a:schemeClr val="bg1">
                  <a:lumMod val="50000"/>
                </a:schemeClr>
              </a:gs>
              <a:gs pos="75000">
                <a:srgbClr val="00B0F0"/>
              </a:gs>
            </a:gsLst>
            <a:lin ang="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xmlns="" id="{9D0FCBAC-B73B-4BAF-8D14-0E0AE2DB1469}"/>
              </a:ext>
            </a:extLst>
          </p:cNvPr>
          <p:cNvSpPr/>
          <p:nvPr/>
        </p:nvSpPr>
        <p:spPr>
          <a:xfrm>
            <a:off x="6132513" y="5920063"/>
            <a:ext cx="264297" cy="736587"/>
          </a:xfrm>
          <a:prstGeom prst="rect">
            <a:avLst/>
          </a:prstGeom>
          <a:gradFill flip="none" rotWithShape="1">
            <a:gsLst>
              <a:gs pos="31000">
                <a:schemeClr val="tx1">
                  <a:lumMod val="65000"/>
                  <a:lumOff val="35000"/>
                </a:schemeClr>
              </a:gs>
              <a:gs pos="75000">
                <a:schemeClr val="accent4">
                  <a:lumMod val="60000"/>
                  <a:lumOff val="40000"/>
                </a:schemeClr>
              </a:gs>
            </a:gsLst>
            <a:lin ang="108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a:extLst>
              <a:ext uri="{FF2B5EF4-FFF2-40B4-BE49-F238E27FC236}">
                <a16:creationId xmlns:a16="http://schemas.microsoft.com/office/drawing/2014/main" xmlns="" id="{786E6F6A-AE4B-4CEE-AFBE-DA5A28E6FCC4}"/>
              </a:ext>
            </a:extLst>
          </p:cNvPr>
          <p:cNvSpPr/>
          <p:nvPr/>
        </p:nvSpPr>
        <p:spPr>
          <a:xfrm>
            <a:off x="5566279" y="3871873"/>
            <a:ext cx="998106" cy="364517"/>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C00000"/>
                </a:solidFill>
              </a:rPr>
              <a:t>Sunset</a:t>
            </a:r>
          </a:p>
        </p:txBody>
      </p:sp>
      <p:sp>
        <p:nvSpPr>
          <p:cNvPr id="18" name="Rectangle: Rounded Corners 17">
            <a:extLst>
              <a:ext uri="{FF2B5EF4-FFF2-40B4-BE49-F238E27FC236}">
                <a16:creationId xmlns:a16="http://schemas.microsoft.com/office/drawing/2014/main" xmlns="" id="{75416DEE-6479-4A0F-B3ED-1DC0531989FF}"/>
              </a:ext>
            </a:extLst>
          </p:cNvPr>
          <p:cNvSpPr/>
          <p:nvPr/>
        </p:nvSpPr>
        <p:spPr>
          <a:xfrm>
            <a:off x="84036" y="3882481"/>
            <a:ext cx="855931" cy="353724"/>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n>
                  <a:solidFill>
                    <a:srgbClr val="0000FF"/>
                  </a:solidFill>
                </a:ln>
                <a:solidFill>
                  <a:srgbClr val="A4F5FE"/>
                </a:solidFill>
                <a:effectLst>
                  <a:glow rad="127000">
                    <a:srgbClr val="FFFF00"/>
                  </a:glow>
                </a:effectLst>
              </a:rPr>
              <a:t>Dawn</a:t>
            </a:r>
          </a:p>
        </p:txBody>
      </p:sp>
      <p:sp>
        <p:nvSpPr>
          <p:cNvPr id="19" name="Rectangle: Rounded Corners 18">
            <a:extLst>
              <a:ext uri="{FF2B5EF4-FFF2-40B4-BE49-F238E27FC236}">
                <a16:creationId xmlns:a16="http://schemas.microsoft.com/office/drawing/2014/main" xmlns="" id="{E680836B-2FC2-47CE-9DA0-78DAD9E03A2F}"/>
              </a:ext>
            </a:extLst>
          </p:cNvPr>
          <p:cNvSpPr/>
          <p:nvPr/>
        </p:nvSpPr>
        <p:spPr>
          <a:xfrm>
            <a:off x="11239966" y="3871872"/>
            <a:ext cx="855931" cy="36451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n>
                  <a:solidFill>
                    <a:srgbClr val="0000FF"/>
                  </a:solidFill>
                </a:ln>
                <a:solidFill>
                  <a:srgbClr val="A4F5FE"/>
                </a:solidFill>
                <a:effectLst>
                  <a:glow rad="127000">
                    <a:srgbClr val="FFFF00"/>
                  </a:glow>
                </a:effectLst>
              </a:rPr>
              <a:t>Dawn</a:t>
            </a:r>
          </a:p>
        </p:txBody>
      </p:sp>
      <p:sp>
        <p:nvSpPr>
          <p:cNvPr id="21" name="Rectangle: Rounded Corners 20">
            <a:extLst>
              <a:ext uri="{FF2B5EF4-FFF2-40B4-BE49-F238E27FC236}">
                <a16:creationId xmlns:a16="http://schemas.microsoft.com/office/drawing/2014/main" xmlns="" id="{E57FBCC7-71CF-40A1-A3EE-5FF55B3616D8}"/>
              </a:ext>
            </a:extLst>
          </p:cNvPr>
          <p:cNvSpPr/>
          <p:nvPr/>
        </p:nvSpPr>
        <p:spPr>
          <a:xfrm>
            <a:off x="307789" y="1113411"/>
            <a:ext cx="11649567" cy="2528745"/>
          </a:xfrm>
          <a:prstGeom prst="roundRect">
            <a:avLst/>
          </a:prstGeom>
          <a:solidFill>
            <a:schemeClr val="accent2">
              <a:lumMod val="40000"/>
              <a:lumOff val="60000"/>
            </a:schemeClr>
          </a:solidFill>
          <a:ln w="38100">
            <a:solidFill>
              <a:srgbClr val="9900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tabLst>
                <a:tab pos="1079500" algn="l"/>
              </a:tabLst>
            </a:pPr>
            <a:r>
              <a:rPr lang="en-US" sz="2400" dirty="0" smtClean="0">
                <a:solidFill>
                  <a:srgbClr val="008080"/>
                </a:solidFill>
                <a:latin typeface="Georgia" panose="02040502050405020303" pitchFamily="18" charset="0"/>
              </a:rPr>
              <a:t>2 </a:t>
            </a:r>
            <a:r>
              <a:rPr lang="en-US" sz="2400" dirty="0" err="1" smtClean="0">
                <a:solidFill>
                  <a:srgbClr val="008080"/>
                </a:solidFill>
                <a:latin typeface="Georgia" panose="02040502050405020303" pitchFamily="18" charset="0"/>
              </a:rPr>
              <a:t>Chr</a:t>
            </a:r>
            <a:r>
              <a:rPr lang="en-US" sz="2400" dirty="0" smtClean="0">
                <a:solidFill>
                  <a:srgbClr val="008080"/>
                </a:solidFill>
                <a:latin typeface="Georgia" panose="02040502050405020303" pitchFamily="18" charset="0"/>
              </a:rPr>
              <a:t> </a:t>
            </a:r>
            <a:r>
              <a:rPr lang="en-US" sz="2400" dirty="0">
                <a:solidFill>
                  <a:srgbClr val="008080"/>
                </a:solidFill>
                <a:latin typeface="Georgia" panose="02040502050405020303" pitchFamily="18" charset="0"/>
              </a:rPr>
              <a:t>35:14</a:t>
            </a:r>
            <a:r>
              <a:rPr lang="en-US" sz="2400" dirty="0">
                <a:solidFill>
                  <a:prstClr val="black"/>
                </a:solidFill>
                <a:latin typeface="Georgia" panose="02040502050405020303" pitchFamily="18" charset="0"/>
              </a:rPr>
              <a:t>  And </a:t>
            </a:r>
            <a:r>
              <a:rPr lang="en-US" sz="2400" u="sng" dirty="0">
                <a:solidFill>
                  <a:prstClr val="black"/>
                </a:solidFill>
                <a:latin typeface="Georgia" panose="02040502050405020303" pitchFamily="18" charset="0"/>
              </a:rPr>
              <a:t>afterward</a:t>
            </a:r>
            <a:r>
              <a:rPr lang="en-US" sz="2400" dirty="0">
                <a:solidFill>
                  <a:prstClr val="black"/>
                </a:solidFill>
                <a:latin typeface="Georgia" panose="02040502050405020303" pitchFamily="18" charset="0"/>
              </a:rPr>
              <a:t> they made ready for </a:t>
            </a:r>
            <a:r>
              <a:rPr lang="en-US" sz="2400" u="sng" dirty="0">
                <a:solidFill>
                  <a:prstClr val="black"/>
                </a:solidFill>
                <a:latin typeface="Georgia" panose="02040502050405020303" pitchFamily="18" charset="0"/>
              </a:rPr>
              <a:t>themselves</a:t>
            </a:r>
            <a:r>
              <a:rPr lang="en-US" sz="2400" dirty="0">
                <a:solidFill>
                  <a:prstClr val="black"/>
                </a:solidFill>
                <a:latin typeface="Georgia" panose="02040502050405020303" pitchFamily="18" charset="0"/>
              </a:rPr>
              <a:t>, </a:t>
            </a:r>
            <a:r>
              <a:rPr lang="en-US" sz="2400" u="sng" dirty="0">
                <a:solidFill>
                  <a:prstClr val="black"/>
                </a:solidFill>
                <a:latin typeface="Georgia" panose="02040502050405020303" pitchFamily="18" charset="0"/>
              </a:rPr>
              <a:t>and for the</a:t>
            </a:r>
            <a:r>
              <a:rPr lang="en-US" sz="2400" dirty="0">
                <a:solidFill>
                  <a:prstClr val="black"/>
                </a:solidFill>
                <a:latin typeface="Georgia" panose="02040502050405020303" pitchFamily="18" charset="0"/>
              </a:rPr>
              <a:t> p</a:t>
            </a:r>
            <a:r>
              <a:rPr lang="en-US" sz="2400" u="sng" dirty="0">
                <a:solidFill>
                  <a:prstClr val="black"/>
                </a:solidFill>
                <a:latin typeface="Georgia" panose="02040502050405020303" pitchFamily="18" charset="0"/>
              </a:rPr>
              <a:t>riests</a:t>
            </a:r>
            <a:r>
              <a:rPr lang="en-US" sz="2400" dirty="0">
                <a:solidFill>
                  <a:prstClr val="black"/>
                </a:solidFill>
                <a:latin typeface="Georgia" panose="02040502050405020303" pitchFamily="18" charset="0"/>
              </a:rPr>
              <a:t>: 	</a:t>
            </a:r>
            <a:r>
              <a:rPr lang="en-US" sz="2400" b="1" dirty="0">
                <a:solidFill>
                  <a:prstClr val="black"/>
                </a:solidFill>
                <a:effectLst>
                  <a:glow rad="76200">
                    <a:srgbClr val="00FF99"/>
                  </a:glow>
                </a:effectLst>
                <a:latin typeface="Georgia" panose="02040502050405020303" pitchFamily="18" charset="0"/>
              </a:rPr>
              <a:t>because the priests the sons of Aaron </a:t>
            </a:r>
            <a:r>
              <a:rPr lang="en-US" sz="2000" b="1" i="1" dirty="0">
                <a:solidFill>
                  <a:srgbClr val="808080"/>
                </a:solidFill>
                <a:effectLst>
                  <a:glow rad="76200">
                    <a:srgbClr val="00FF99"/>
                  </a:glow>
                </a:effectLst>
                <a:latin typeface="Georgia" panose="02040502050405020303" pitchFamily="18" charset="0"/>
              </a:rPr>
              <a:t>were busied</a:t>
            </a:r>
            <a:r>
              <a:rPr lang="en-US" sz="2000" b="1" dirty="0">
                <a:solidFill>
                  <a:prstClr val="black"/>
                </a:solidFill>
                <a:effectLst>
                  <a:glow rad="76200">
                    <a:srgbClr val="00FF99"/>
                  </a:glow>
                </a:effectLst>
                <a:latin typeface="Georgia" panose="02040502050405020303" pitchFamily="18" charset="0"/>
              </a:rPr>
              <a:t> </a:t>
            </a:r>
            <a:r>
              <a:rPr lang="en-US" sz="2400" b="1" dirty="0">
                <a:solidFill>
                  <a:prstClr val="black"/>
                </a:solidFill>
                <a:effectLst>
                  <a:glow rad="76200">
                    <a:srgbClr val="00FF99"/>
                  </a:glow>
                </a:effectLst>
                <a:latin typeface="Georgia" panose="02040502050405020303" pitchFamily="18" charset="0"/>
              </a:rPr>
              <a:t>in offering of 	burnt offerings and the fat </a:t>
            </a:r>
            <a:r>
              <a:rPr lang="en-US" sz="4800" u="sng" dirty="0">
                <a:solidFill>
                  <a:prstClr val="black"/>
                </a:solidFill>
                <a:effectLst>
                  <a:glow rad="127000">
                    <a:srgbClr val="00FF99"/>
                  </a:glow>
                </a:effectLst>
                <a:latin typeface="Arial Black" panose="020B0A04020102020204" pitchFamily="34" charset="0"/>
              </a:rPr>
              <a:t>UNTIL NIGHT</a:t>
            </a:r>
            <a:r>
              <a:rPr lang="en-US" sz="2800" dirty="0">
                <a:solidFill>
                  <a:prstClr val="black"/>
                </a:solidFill>
                <a:latin typeface="Georgia" panose="02040502050405020303" pitchFamily="18" charset="0"/>
              </a:rPr>
              <a:t>;</a:t>
            </a:r>
            <a:r>
              <a:rPr lang="en-US" sz="2400" dirty="0">
                <a:solidFill>
                  <a:prstClr val="black"/>
                </a:solidFill>
                <a:latin typeface="Georgia" panose="02040502050405020303" pitchFamily="18" charset="0"/>
              </a:rPr>
              <a:t> therefore 	the Levites prepared for themselves, and for the    priests the sons of Aaron. </a:t>
            </a:r>
            <a:endParaRPr lang="en-CA" sz="2400" b="1" dirty="0"/>
          </a:p>
        </p:txBody>
      </p:sp>
      <p:cxnSp>
        <p:nvCxnSpPr>
          <p:cNvPr id="6" name="Straight Arrow Connector 5">
            <a:extLst>
              <a:ext uri="{FF2B5EF4-FFF2-40B4-BE49-F238E27FC236}">
                <a16:creationId xmlns:a16="http://schemas.microsoft.com/office/drawing/2014/main" xmlns="" id="{9860C3ED-9C34-4BFE-B44F-E7EC9432219D}"/>
              </a:ext>
            </a:extLst>
          </p:cNvPr>
          <p:cNvCxnSpPr>
            <a:cxnSpLocks/>
          </p:cNvCxnSpPr>
          <p:nvPr/>
        </p:nvCxnSpPr>
        <p:spPr>
          <a:xfrm flipH="1">
            <a:off x="6564386" y="2881745"/>
            <a:ext cx="1739105" cy="3026650"/>
          </a:xfrm>
          <a:prstGeom prst="straightConnector1">
            <a:avLst/>
          </a:prstGeom>
          <a:ln w="22225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5ED5007A-19C7-4992-83D0-B0356FBD72CC}"/>
              </a:ext>
            </a:extLst>
          </p:cNvPr>
          <p:cNvSpPr/>
          <p:nvPr/>
        </p:nvSpPr>
        <p:spPr>
          <a:xfrm>
            <a:off x="7986805" y="4600548"/>
            <a:ext cx="2789372" cy="7365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Stage #</a:t>
            </a:r>
            <a:r>
              <a:rPr lang="en-CA" sz="3600" u="sng" dirty="0">
                <a:solidFill>
                  <a:srgbClr val="FF0000"/>
                </a:solidFill>
              </a:rPr>
              <a:t>3</a:t>
            </a:r>
            <a:r>
              <a:rPr lang="en-CA" sz="3600" dirty="0">
                <a:solidFill>
                  <a:schemeClr val="tx1"/>
                </a:solidFill>
              </a:rPr>
              <a:t> next</a:t>
            </a:r>
          </a:p>
        </p:txBody>
      </p:sp>
      <p:sp>
        <p:nvSpPr>
          <p:cNvPr id="4" name="Rectangle: Rounded Corners 3">
            <a:extLst>
              <a:ext uri="{FF2B5EF4-FFF2-40B4-BE49-F238E27FC236}">
                <a16:creationId xmlns:a16="http://schemas.microsoft.com/office/drawing/2014/main" xmlns="" id="{4B91047B-7725-4F26-9B12-668378877F7F}"/>
              </a:ext>
            </a:extLst>
          </p:cNvPr>
          <p:cNvSpPr/>
          <p:nvPr/>
        </p:nvSpPr>
        <p:spPr>
          <a:xfrm>
            <a:off x="1715788" y="3700452"/>
            <a:ext cx="4289379" cy="1929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dirty="0">
                <a:solidFill>
                  <a:srgbClr val="002060"/>
                </a:solidFill>
              </a:rPr>
              <a:t>Did the </a:t>
            </a:r>
            <a:r>
              <a:rPr lang="en-CA" sz="4000" dirty="0">
                <a:solidFill>
                  <a:srgbClr val="002060"/>
                </a:solidFill>
                <a:effectLst>
                  <a:glow rad="127000">
                    <a:srgbClr val="FFC000"/>
                  </a:glow>
                </a:effectLst>
              </a:rPr>
              <a:t>sunset</a:t>
            </a:r>
            <a:r>
              <a:rPr lang="en-CA" sz="4000" dirty="0">
                <a:solidFill>
                  <a:srgbClr val="002060"/>
                </a:solidFill>
              </a:rPr>
              <a:t> change the date, </a:t>
            </a:r>
            <a:r>
              <a:rPr lang="en-CA" sz="4000" b="1" u="sng" dirty="0">
                <a:solidFill>
                  <a:srgbClr val="002060"/>
                </a:solidFill>
              </a:rPr>
              <a:t>or not</a:t>
            </a:r>
            <a:r>
              <a:rPr lang="en-CA" sz="4000" b="1" dirty="0">
                <a:solidFill>
                  <a:srgbClr val="002060"/>
                </a:solidFill>
              </a:rPr>
              <a:t>?</a:t>
            </a:r>
          </a:p>
        </p:txBody>
      </p:sp>
      <p:sp>
        <p:nvSpPr>
          <p:cNvPr id="22"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35</a:t>
            </a:fld>
            <a:endParaRPr lang="en-AU" dirty="0"/>
          </a:p>
        </p:txBody>
      </p:sp>
    </p:spTree>
    <p:extLst>
      <p:ext uri="{BB962C8B-B14F-4D97-AF65-F5344CB8AC3E}">
        <p14:creationId xmlns:p14="http://schemas.microsoft.com/office/powerpoint/2010/main" val="391459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8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Arrow: Curved Down 12">
            <a:extLst>
              <a:ext uri="{FF2B5EF4-FFF2-40B4-BE49-F238E27FC236}">
                <a16:creationId xmlns:a16="http://schemas.microsoft.com/office/drawing/2014/main" xmlns="" id="{C8A94657-0675-4E5F-BE0E-E8ACB4F68A2B}"/>
              </a:ext>
            </a:extLst>
          </p:cNvPr>
          <p:cNvSpPr/>
          <p:nvPr/>
        </p:nvSpPr>
        <p:spPr>
          <a:xfrm>
            <a:off x="6524858" y="4986851"/>
            <a:ext cx="2187544" cy="944880"/>
          </a:xfrm>
          <a:prstGeom prst="curvedDownArrow">
            <a:avLst>
              <a:gd name="adj1" fmla="val 25000"/>
              <a:gd name="adj2" fmla="val 60520"/>
              <a:gd name="adj3" fmla="val 25000"/>
            </a:avLst>
          </a:prstGeom>
          <a:solidFill>
            <a:schemeClr val="tx1"/>
          </a:solidFill>
          <a:ln w="19050">
            <a:solidFill>
              <a:srgbClr val="C7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TextBox 2">
            <a:extLst>
              <a:ext uri="{FF2B5EF4-FFF2-40B4-BE49-F238E27FC236}">
                <a16:creationId xmlns:a16="http://schemas.microsoft.com/office/drawing/2014/main" xmlns="" id="{4A45F8C7-0646-4673-A9AA-031ED99AB43C}"/>
              </a:ext>
            </a:extLst>
          </p:cNvPr>
          <p:cNvSpPr txBox="1"/>
          <p:nvPr/>
        </p:nvSpPr>
        <p:spPr>
          <a:xfrm>
            <a:off x="181155" y="79507"/>
            <a:ext cx="11877500" cy="523220"/>
          </a:xfrm>
          <a:prstGeom prst="rect">
            <a:avLst/>
          </a:prstGeom>
          <a:noFill/>
        </p:spPr>
        <p:txBody>
          <a:bodyPr wrap="square">
            <a:spAutoFit/>
          </a:bodyPr>
          <a:lstStyle/>
          <a:p>
            <a:r>
              <a:rPr lang="en-US" sz="2800" b="1" i="0" u="sng" strike="noStrike" baseline="0" dirty="0">
                <a:solidFill>
                  <a:srgbClr val="000000"/>
                </a:solidFill>
                <a:latin typeface="Calibri,Bold"/>
              </a:rPr>
              <a:t>Sta</a:t>
            </a:r>
            <a:r>
              <a:rPr lang="en-US" sz="2800" b="1" i="0" strike="noStrike" baseline="0" dirty="0">
                <a:solidFill>
                  <a:srgbClr val="000000"/>
                </a:solidFill>
                <a:latin typeface="Calibri,Bold"/>
              </a:rPr>
              <a:t>g</a:t>
            </a:r>
            <a:r>
              <a:rPr lang="en-US" sz="2800" b="1" i="0" u="sng" strike="noStrike" baseline="0" dirty="0">
                <a:solidFill>
                  <a:srgbClr val="000000"/>
                </a:solidFill>
                <a:latin typeface="Calibri,Bold"/>
              </a:rPr>
              <a:t>e #</a:t>
            </a:r>
            <a:r>
              <a:rPr lang="en-US" sz="2800" b="1" i="0" u="sng" strike="noStrike" baseline="0" dirty="0">
                <a:solidFill>
                  <a:srgbClr val="FF0000"/>
                </a:solidFill>
                <a:latin typeface="Calibri,Bold"/>
              </a:rPr>
              <a:t>3</a:t>
            </a:r>
            <a:r>
              <a:rPr lang="en-US" sz="2800" b="1" i="0" strike="noStrike" baseline="0" dirty="0">
                <a:solidFill>
                  <a:srgbClr val="000000"/>
                </a:solidFill>
                <a:latin typeface="Calibri,Bold"/>
              </a:rPr>
              <a:t> </a:t>
            </a:r>
            <a:r>
              <a:rPr lang="en-US" sz="2800" b="1" i="0" u="none" strike="noStrike" baseline="0" dirty="0">
                <a:solidFill>
                  <a:srgbClr val="000000"/>
                </a:solidFill>
                <a:latin typeface="Calibri,Bold"/>
              </a:rPr>
              <a:t>of - </a:t>
            </a:r>
            <a:r>
              <a:rPr lang="en-US" sz="2800" b="1" i="0" u="none" strike="noStrike" baseline="0" dirty="0">
                <a:solidFill>
                  <a:srgbClr val="000000"/>
                </a:solidFill>
                <a:effectLst>
                  <a:glow rad="127000">
                    <a:srgbClr val="FFFF00"/>
                  </a:glow>
                </a:effectLst>
                <a:latin typeface="Calibri,Bold"/>
              </a:rPr>
              <a:t>Sunset Theory’s</a:t>
            </a:r>
            <a:r>
              <a:rPr lang="en-US" sz="2800" b="1" i="0" u="none" strike="noStrike" baseline="0" dirty="0">
                <a:solidFill>
                  <a:srgbClr val="000000"/>
                </a:solidFill>
                <a:latin typeface="Calibri,Bold"/>
              </a:rPr>
              <a:t> Version of Josiah’s Massive Passover</a:t>
            </a:r>
            <a:endParaRPr lang="en-AU" sz="2800" dirty="0"/>
          </a:p>
        </p:txBody>
      </p:sp>
      <p:sp>
        <p:nvSpPr>
          <p:cNvPr id="2" name="Slide Number Placeholder 1"/>
          <p:cNvSpPr>
            <a:spLocks noGrp="1"/>
          </p:cNvSpPr>
          <p:nvPr>
            <p:ph type="sldNum" sz="quarter" idx="4"/>
          </p:nvPr>
        </p:nvSpPr>
        <p:spPr>
          <a:xfrm>
            <a:off x="8610600" y="6356350"/>
            <a:ext cx="2743200" cy="365125"/>
          </a:xfrm>
        </p:spPr>
        <p:txBody>
          <a:bodyPr/>
          <a:lstStyle/>
          <a:p>
            <a:fld id="{CA91E987-B2E9-4CAB-9FB8-42EEF4672FA2}" type="slidenum">
              <a:rPr lang="en-AU" smtClean="0"/>
              <a:t>36</a:t>
            </a:fld>
            <a:endParaRPr lang="en-AU"/>
          </a:p>
        </p:txBody>
      </p:sp>
      <p:cxnSp>
        <p:nvCxnSpPr>
          <p:cNvPr id="9" name="Straight Connector 8">
            <a:extLst>
              <a:ext uri="{FF2B5EF4-FFF2-40B4-BE49-F238E27FC236}">
                <a16:creationId xmlns:a16="http://schemas.microsoft.com/office/drawing/2014/main" xmlns="" id="{9DF215BE-3A6F-48C0-9E34-370DD3FD2726}"/>
              </a:ext>
            </a:extLst>
          </p:cNvPr>
          <p:cNvCxnSpPr>
            <a:cxnSpLocks/>
          </p:cNvCxnSpPr>
          <p:nvPr/>
        </p:nvCxnSpPr>
        <p:spPr>
          <a:xfrm flipV="1">
            <a:off x="11697075" y="4236205"/>
            <a:ext cx="0" cy="2631078"/>
          </a:xfrm>
          <a:prstGeom prst="line">
            <a:avLst/>
          </a:prstGeom>
          <a:ln w="76200">
            <a:solidFill>
              <a:srgbClr val="FF339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5D239FB-FA2B-4BDE-95E6-960C5DF22F2E}"/>
              </a:ext>
            </a:extLst>
          </p:cNvPr>
          <p:cNvCxnSpPr>
            <a:cxnSpLocks/>
          </p:cNvCxnSpPr>
          <p:nvPr/>
        </p:nvCxnSpPr>
        <p:spPr>
          <a:xfrm flipV="1">
            <a:off x="446330" y="4236205"/>
            <a:ext cx="0" cy="2631078"/>
          </a:xfrm>
          <a:prstGeom prst="line">
            <a:avLst/>
          </a:prstGeom>
          <a:ln w="76200">
            <a:solidFill>
              <a:srgbClr val="FF339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xmlns="" id="{4B58A6A2-0431-49CF-8C14-11CF66662A44}"/>
              </a:ext>
            </a:extLst>
          </p:cNvPr>
          <p:cNvGraphicFramePr>
            <a:graphicFrameLocks noGrp="1"/>
          </p:cNvGraphicFramePr>
          <p:nvPr>
            <p:extLst>
              <p:ext uri="{D42A27DB-BD31-4B8C-83A1-F6EECF244321}">
                <p14:modId xmlns:p14="http://schemas.microsoft.com/office/powerpoint/2010/main" val="2111633698"/>
              </p:ext>
            </p:extLst>
          </p:nvPr>
        </p:nvGraphicFramePr>
        <p:xfrm>
          <a:off x="543704" y="5922403"/>
          <a:ext cx="11124228" cy="944880"/>
        </p:xfrm>
        <a:graphic>
          <a:graphicData uri="http://schemas.openxmlformats.org/drawingml/2006/table">
            <a:tbl>
              <a:tblPr firstRow="1" bandRow="1">
                <a:tableStyleId>{5C22544A-7EE6-4342-B048-85BDC9FD1C3A}</a:tableStyleId>
              </a:tblPr>
              <a:tblGrid>
                <a:gridCol w="5562114">
                  <a:extLst>
                    <a:ext uri="{9D8B030D-6E8A-4147-A177-3AD203B41FA5}">
                      <a16:colId xmlns:a16="http://schemas.microsoft.com/office/drawing/2014/main" xmlns="" val="1023221920"/>
                    </a:ext>
                  </a:extLst>
                </a:gridCol>
                <a:gridCol w="5562114">
                  <a:extLst>
                    <a:ext uri="{9D8B030D-6E8A-4147-A177-3AD203B41FA5}">
                      <a16:colId xmlns:a16="http://schemas.microsoft.com/office/drawing/2014/main" xmlns="" val="420780517"/>
                    </a:ext>
                  </a:extLst>
                </a:gridCol>
              </a:tblGrid>
              <a:tr h="736588">
                <a:tc>
                  <a:txBody>
                    <a:bodyPr/>
                    <a:lstStyle/>
                    <a:p>
                      <a:pPr algn="ctr"/>
                      <a:r>
                        <a:rPr lang="en-CA" sz="3600" dirty="0">
                          <a:solidFill>
                            <a:srgbClr val="006699"/>
                          </a:solidFill>
                        </a:rPr>
                        <a:t>Abib </a:t>
                      </a:r>
                      <a:r>
                        <a:rPr lang="en-CA" sz="3600" u="sng" dirty="0">
                          <a:solidFill>
                            <a:srgbClr val="FF0000"/>
                          </a:solidFill>
                        </a:rPr>
                        <a:t>14</a:t>
                      </a:r>
                      <a:r>
                        <a:rPr lang="en-CA" sz="3600" dirty="0">
                          <a:solidFill>
                            <a:srgbClr val="006699"/>
                          </a:solidFill>
                        </a:rPr>
                        <a:t> Light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A4F5FE"/>
                    </a:solidFill>
                  </a:tcPr>
                </a:tc>
                <a:tc>
                  <a:txBody>
                    <a:bodyPr/>
                    <a:lstStyle/>
                    <a:p>
                      <a:pPr algn="ctr"/>
                      <a:r>
                        <a:rPr lang="en-CA" dirty="0"/>
                        <a:t>       </a:t>
                      </a:r>
                      <a:r>
                        <a:rPr lang="en-CA" sz="2800" dirty="0">
                          <a:solidFill>
                            <a:srgbClr val="00FF99"/>
                          </a:solidFill>
                        </a:rPr>
                        <a:t>Abib </a:t>
                      </a:r>
                      <a:r>
                        <a:rPr lang="en-CA" sz="2800" dirty="0">
                          <a:ln>
                            <a:solidFill>
                              <a:srgbClr val="002060"/>
                            </a:solidFill>
                          </a:ln>
                          <a:solidFill>
                            <a:srgbClr val="00FF99"/>
                          </a:solidFill>
                        </a:rPr>
                        <a:t>15</a:t>
                      </a:r>
                      <a:r>
                        <a:rPr lang="en-CA" sz="2800" dirty="0">
                          <a:solidFill>
                            <a:srgbClr val="00FF99"/>
                          </a:solidFill>
                        </a:rPr>
                        <a:t> Night Season </a:t>
                      </a:r>
                      <a:br>
                        <a:rPr lang="en-CA" sz="2800" dirty="0">
                          <a:solidFill>
                            <a:srgbClr val="00FF99"/>
                          </a:solidFill>
                        </a:rPr>
                      </a:br>
                      <a:r>
                        <a:rPr lang="en-CA" sz="2800" dirty="0">
                          <a:solidFill>
                            <a:srgbClr val="00FF99"/>
                          </a:solidFill>
                        </a:rPr>
                        <a:t>     </a:t>
                      </a:r>
                      <a:r>
                        <a:rPr lang="en-CA" sz="2800" b="1" dirty="0">
                          <a:ln>
                            <a:solidFill>
                              <a:srgbClr val="002060"/>
                            </a:solidFill>
                          </a:ln>
                          <a:solidFill>
                            <a:srgbClr val="FF66FF"/>
                          </a:solidFill>
                        </a:rPr>
                        <a:t>Unleavened Bread Sabbath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232950434"/>
                  </a:ext>
                </a:extLst>
              </a:tr>
            </a:tbl>
          </a:graphicData>
        </a:graphic>
      </p:graphicFrame>
      <p:cxnSp>
        <p:nvCxnSpPr>
          <p:cNvPr id="8" name="Straight Connector 7">
            <a:extLst>
              <a:ext uri="{FF2B5EF4-FFF2-40B4-BE49-F238E27FC236}">
                <a16:creationId xmlns:a16="http://schemas.microsoft.com/office/drawing/2014/main" xmlns="" id="{E3CCAD45-6D9B-4F2C-AE23-8CB525AC4683}"/>
              </a:ext>
            </a:extLst>
          </p:cNvPr>
          <p:cNvCxnSpPr>
            <a:cxnSpLocks/>
            <a:stCxn id="14" idx="2"/>
          </p:cNvCxnSpPr>
          <p:nvPr/>
        </p:nvCxnSpPr>
        <p:spPr>
          <a:xfrm flipH="1" flipV="1">
            <a:off x="6086598" y="4236309"/>
            <a:ext cx="19220" cy="2630974"/>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D4CBEA2C-4933-4E7A-8A4B-326B27F30575}"/>
              </a:ext>
            </a:extLst>
          </p:cNvPr>
          <p:cNvSpPr/>
          <p:nvPr/>
        </p:nvSpPr>
        <p:spPr>
          <a:xfrm>
            <a:off x="483826" y="5921657"/>
            <a:ext cx="264297" cy="936343"/>
          </a:xfrm>
          <a:prstGeom prst="rect">
            <a:avLst/>
          </a:prstGeom>
          <a:gradFill flip="none" rotWithShape="1">
            <a:gsLst>
              <a:gs pos="31000">
                <a:schemeClr val="bg1">
                  <a:lumMod val="50000"/>
                </a:schemeClr>
              </a:gs>
              <a:gs pos="75000">
                <a:srgbClr val="00B0F0"/>
              </a:gs>
            </a:gsLst>
            <a:lin ang="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xmlns="" id="{9D0FCBAC-B73B-4BAF-8D14-0E0AE2DB1469}"/>
              </a:ext>
            </a:extLst>
          </p:cNvPr>
          <p:cNvSpPr/>
          <p:nvPr/>
        </p:nvSpPr>
        <p:spPr>
          <a:xfrm>
            <a:off x="6132513" y="5920063"/>
            <a:ext cx="264297" cy="937937"/>
          </a:xfrm>
          <a:prstGeom prst="rect">
            <a:avLst/>
          </a:prstGeom>
          <a:gradFill flip="none" rotWithShape="1">
            <a:gsLst>
              <a:gs pos="31000">
                <a:schemeClr val="tx1">
                  <a:lumMod val="65000"/>
                  <a:lumOff val="35000"/>
                </a:schemeClr>
              </a:gs>
              <a:gs pos="75000">
                <a:schemeClr val="accent4">
                  <a:lumMod val="60000"/>
                  <a:lumOff val="40000"/>
                </a:schemeClr>
              </a:gs>
            </a:gsLst>
            <a:lin ang="108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a:extLst>
              <a:ext uri="{FF2B5EF4-FFF2-40B4-BE49-F238E27FC236}">
                <a16:creationId xmlns:a16="http://schemas.microsoft.com/office/drawing/2014/main" xmlns="" id="{786E6F6A-AE4B-4CEE-AFBE-DA5A28E6FCC4}"/>
              </a:ext>
            </a:extLst>
          </p:cNvPr>
          <p:cNvSpPr/>
          <p:nvPr/>
        </p:nvSpPr>
        <p:spPr>
          <a:xfrm>
            <a:off x="5760839" y="3871873"/>
            <a:ext cx="998106" cy="364517"/>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C00000"/>
                </a:solidFill>
              </a:rPr>
              <a:t>Sunset</a:t>
            </a:r>
          </a:p>
        </p:txBody>
      </p:sp>
      <p:sp>
        <p:nvSpPr>
          <p:cNvPr id="18" name="Rectangle: Rounded Corners 17">
            <a:extLst>
              <a:ext uri="{FF2B5EF4-FFF2-40B4-BE49-F238E27FC236}">
                <a16:creationId xmlns:a16="http://schemas.microsoft.com/office/drawing/2014/main" xmlns="" id="{75416DEE-6479-4A0F-B3ED-1DC0531989FF}"/>
              </a:ext>
            </a:extLst>
          </p:cNvPr>
          <p:cNvSpPr/>
          <p:nvPr/>
        </p:nvSpPr>
        <p:spPr>
          <a:xfrm>
            <a:off x="84036" y="3882481"/>
            <a:ext cx="855931" cy="353724"/>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n>
                  <a:solidFill>
                    <a:srgbClr val="0000FF"/>
                  </a:solidFill>
                </a:ln>
                <a:solidFill>
                  <a:srgbClr val="A4F5FE"/>
                </a:solidFill>
                <a:effectLst>
                  <a:glow rad="127000">
                    <a:srgbClr val="FFFF00"/>
                  </a:glow>
                </a:effectLst>
              </a:rPr>
              <a:t>Dawn</a:t>
            </a:r>
          </a:p>
        </p:txBody>
      </p:sp>
      <p:sp>
        <p:nvSpPr>
          <p:cNvPr id="19" name="Rectangle: Rounded Corners 18">
            <a:extLst>
              <a:ext uri="{FF2B5EF4-FFF2-40B4-BE49-F238E27FC236}">
                <a16:creationId xmlns:a16="http://schemas.microsoft.com/office/drawing/2014/main" xmlns="" id="{E680836B-2FC2-47CE-9DA0-78DAD9E03A2F}"/>
              </a:ext>
            </a:extLst>
          </p:cNvPr>
          <p:cNvSpPr/>
          <p:nvPr/>
        </p:nvSpPr>
        <p:spPr>
          <a:xfrm>
            <a:off x="11239966" y="3871872"/>
            <a:ext cx="855931" cy="36451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n>
                  <a:solidFill>
                    <a:srgbClr val="0000FF"/>
                  </a:solidFill>
                </a:ln>
                <a:solidFill>
                  <a:srgbClr val="A4F5FE"/>
                </a:solidFill>
                <a:effectLst>
                  <a:glow rad="127000">
                    <a:srgbClr val="FFFF00"/>
                  </a:glow>
                </a:effectLst>
              </a:rPr>
              <a:t>Dawn</a:t>
            </a:r>
          </a:p>
        </p:txBody>
      </p:sp>
      <p:sp>
        <p:nvSpPr>
          <p:cNvPr id="21" name="Rectangle: Rounded Corners 20">
            <a:extLst>
              <a:ext uri="{FF2B5EF4-FFF2-40B4-BE49-F238E27FC236}">
                <a16:creationId xmlns:a16="http://schemas.microsoft.com/office/drawing/2014/main" xmlns="" id="{E57FBCC7-71CF-40A1-A3EE-5FF55B3616D8}"/>
              </a:ext>
            </a:extLst>
          </p:cNvPr>
          <p:cNvSpPr/>
          <p:nvPr/>
        </p:nvSpPr>
        <p:spPr>
          <a:xfrm>
            <a:off x="307789" y="602727"/>
            <a:ext cx="11649567" cy="3275073"/>
          </a:xfrm>
          <a:prstGeom prst="roundRect">
            <a:avLst/>
          </a:prstGeom>
          <a:solidFill>
            <a:schemeClr val="accent2">
              <a:lumMod val="40000"/>
              <a:lumOff val="60000"/>
            </a:schemeClr>
          </a:solidFill>
          <a:ln w="38100">
            <a:solidFill>
              <a:srgbClr val="9900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tabLst>
                <a:tab pos="1079500" algn="l"/>
              </a:tabLst>
            </a:pPr>
            <a:r>
              <a:rPr lang="en-US" sz="2400" dirty="0" smtClean="0">
                <a:solidFill>
                  <a:srgbClr val="008080"/>
                </a:solidFill>
                <a:latin typeface="Georgia" panose="02040502050405020303" pitchFamily="18" charset="0"/>
              </a:rPr>
              <a:t>2 </a:t>
            </a:r>
            <a:r>
              <a:rPr lang="en-US" sz="2400" dirty="0" err="1" smtClean="0">
                <a:solidFill>
                  <a:srgbClr val="008080"/>
                </a:solidFill>
                <a:latin typeface="Georgia" panose="02040502050405020303" pitchFamily="18" charset="0"/>
              </a:rPr>
              <a:t>Chr</a:t>
            </a:r>
            <a:r>
              <a:rPr lang="en-US" sz="2400" dirty="0" smtClean="0">
                <a:solidFill>
                  <a:srgbClr val="008080"/>
                </a:solidFill>
                <a:latin typeface="Georgia" panose="02040502050405020303" pitchFamily="18" charset="0"/>
              </a:rPr>
              <a:t> </a:t>
            </a:r>
            <a:r>
              <a:rPr lang="en-US" sz="2400" dirty="0">
                <a:solidFill>
                  <a:srgbClr val="008080"/>
                </a:solidFill>
                <a:latin typeface="Georgia" panose="02040502050405020303" pitchFamily="18" charset="0"/>
              </a:rPr>
              <a:t>35:14</a:t>
            </a:r>
            <a:r>
              <a:rPr lang="en-US" sz="2400" dirty="0">
                <a:solidFill>
                  <a:prstClr val="black"/>
                </a:solidFill>
                <a:latin typeface="Georgia" panose="02040502050405020303" pitchFamily="18" charset="0"/>
              </a:rPr>
              <a:t>  …</a:t>
            </a:r>
            <a:r>
              <a:rPr lang="en-US" sz="2400" b="1" dirty="0">
                <a:solidFill>
                  <a:prstClr val="black"/>
                </a:solidFill>
                <a:effectLst>
                  <a:glow rad="76200">
                    <a:srgbClr val="00FF99"/>
                  </a:glow>
                </a:effectLst>
                <a:latin typeface="Georgia" panose="02040502050405020303" pitchFamily="18" charset="0"/>
              </a:rPr>
              <a:t> the priests … of Aaron … offering … burnt offerings and </a:t>
            </a:r>
            <a:r>
              <a:rPr lang="en-US" sz="2400" b="1" dirty="0" smtClean="0">
                <a:solidFill>
                  <a:prstClr val="black"/>
                </a:solidFill>
                <a:effectLst>
                  <a:glow rad="76200">
                    <a:srgbClr val="00FF99"/>
                  </a:glow>
                </a:effectLst>
                <a:latin typeface="Georgia" panose="02040502050405020303" pitchFamily="18" charset="0"/>
              </a:rPr>
              <a:t> </a:t>
            </a:r>
            <a:br>
              <a:rPr lang="en-US" sz="2400" b="1" dirty="0" smtClean="0">
                <a:solidFill>
                  <a:prstClr val="black"/>
                </a:solidFill>
                <a:effectLst>
                  <a:glow rad="76200">
                    <a:srgbClr val="00FF99"/>
                  </a:glow>
                </a:effectLst>
                <a:latin typeface="Georgia" panose="02040502050405020303" pitchFamily="18" charset="0"/>
              </a:rPr>
            </a:br>
            <a:r>
              <a:rPr lang="en-US" sz="2400" b="1" dirty="0" smtClean="0">
                <a:solidFill>
                  <a:prstClr val="black"/>
                </a:solidFill>
                <a:effectLst>
                  <a:glow rad="76200">
                    <a:srgbClr val="00FF99"/>
                  </a:glow>
                </a:effectLst>
                <a:latin typeface="Georgia" panose="02040502050405020303" pitchFamily="18" charset="0"/>
              </a:rPr>
              <a:t>      the </a:t>
            </a:r>
            <a:r>
              <a:rPr lang="en-US" sz="2400" b="1" dirty="0">
                <a:solidFill>
                  <a:prstClr val="black"/>
                </a:solidFill>
                <a:effectLst>
                  <a:glow rad="76200">
                    <a:srgbClr val="00FF99"/>
                  </a:glow>
                </a:effectLst>
                <a:latin typeface="Georgia" panose="02040502050405020303" pitchFamily="18" charset="0"/>
              </a:rPr>
              <a:t>	fat </a:t>
            </a:r>
            <a:r>
              <a:rPr lang="en-US" sz="4800" u="sng" dirty="0">
                <a:solidFill>
                  <a:prstClr val="black"/>
                </a:solidFill>
                <a:latin typeface="Arial Black" panose="020B0A04020102020204" pitchFamily="34" charset="0"/>
              </a:rPr>
              <a:t>UNTIL NIGHT</a:t>
            </a:r>
            <a:r>
              <a:rPr lang="en-US" sz="2400" dirty="0">
                <a:solidFill>
                  <a:prstClr val="black"/>
                </a:solidFill>
                <a:latin typeface="Georgia" panose="02040502050405020303" pitchFamily="18" charset="0"/>
              </a:rPr>
              <a:t>; </a:t>
            </a:r>
            <a:r>
              <a:rPr lang="en-US" sz="2400" dirty="0" smtClean="0">
                <a:solidFill>
                  <a:prstClr val="black"/>
                </a:solidFill>
                <a:latin typeface="Georgia" panose="02040502050405020303" pitchFamily="18" charset="0"/>
              </a:rPr>
              <a:t>…</a:t>
            </a:r>
            <a:endParaRPr lang="en-CA" sz="2400" b="1" dirty="0"/>
          </a:p>
        </p:txBody>
      </p:sp>
      <p:cxnSp>
        <p:nvCxnSpPr>
          <p:cNvPr id="6" name="Straight Arrow Connector 5">
            <a:extLst>
              <a:ext uri="{FF2B5EF4-FFF2-40B4-BE49-F238E27FC236}">
                <a16:creationId xmlns:a16="http://schemas.microsoft.com/office/drawing/2014/main" xmlns="" id="{9860C3ED-9C34-4BFE-B44F-E7EC9432219D}"/>
              </a:ext>
            </a:extLst>
          </p:cNvPr>
          <p:cNvCxnSpPr>
            <a:cxnSpLocks/>
          </p:cNvCxnSpPr>
          <p:nvPr/>
        </p:nvCxnSpPr>
        <p:spPr>
          <a:xfrm>
            <a:off x="4339826" y="1873624"/>
            <a:ext cx="2301419" cy="4044098"/>
          </a:xfrm>
          <a:prstGeom prst="straightConnector1">
            <a:avLst/>
          </a:prstGeom>
          <a:ln w="22225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5ED5007A-19C7-4992-83D0-B0356FBD72CC}"/>
              </a:ext>
            </a:extLst>
          </p:cNvPr>
          <p:cNvSpPr/>
          <p:nvPr/>
        </p:nvSpPr>
        <p:spPr>
          <a:xfrm>
            <a:off x="6882213" y="4068877"/>
            <a:ext cx="4311884" cy="1503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Yet, Scripture tells us King Yoshiyahu acted according to the     commandments!   </a:t>
            </a:r>
          </a:p>
        </p:txBody>
      </p:sp>
      <p:sp>
        <p:nvSpPr>
          <p:cNvPr id="32" name="Rectangle: Rounded Corners 31">
            <a:extLst>
              <a:ext uri="{FF2B5EF4-FFF2-40B4-BE49-F238E27FC236}">
                <a16:creationId xmlns:a16="http://schemas.microsoft.com/office/drawing/2014/main" xmlns="" id="{0B51C248-6853-4681-B99E-89242C891CD5}"/>
              </a:ext>
            </a:extLst>
          </p:cNvPr>
          <p:cNvSpPr/>
          <p:nvPr/>
        </p:nvSpPr>
        <p:spPr>
          <a:xfrm>
            <a:off x="8456669" y="5397365"/>
            <a:ext cx="3317741" cy="5203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u="sng" dirty="0">
                <a:solidFill>
                  <a:srgbClr val="FF0000"/>
                </a:solidFill>
              </a:rPr>
              <a:t>What is </a:t>
            </a:r>
            <a:r>
              <a:rPr lang="en-CA" sz="2800" b="1" u="sng" dirty="0">
                <a:solidFill>
                  <a:srgbClr val="FF0000"/>
                </a:solidFill>
                <a:effectLst>
                  <a:glow rad="127000">
                    <a:srgbClr val="00FF99"/>
                  </a:glow>
                </a:effectLst>
              </a:rPr>
              <a:t>wron</a:t>
            </a:r>
            <a:r>
              <a:rPr lang="en-CA" sz="2800" b="1" dirty="0">
                <a:solidFill>
                  <a:srgbClr val="FF0000"/>
                </a:solidFill>
                <a:effectLst>
                  <a:glow rad="127000">
                    <a:srgbClr val="00FF99"/>
                  </a:glow>
                </a:effectLst>
              </a:rPr>
              <a:t>g</a:t>
            </a:r>
            <a:r>
              <a:rPr lang="en-CA" sz="2800" b="1" dirty="0">
                <a:solidFill>
                  <a:srgbClr val="FF0000"/>
                </a:solidFill>
              </a:rPr>
              <a:t> </a:t>
            </a:r>
            <a:r>
              <a:rPr lang="en-CA" sz="2800" b="1" u="sng" dirty="0">
                <a:solidFill>
                  <a:srgbClr val="FF0000"/>
                </a:solidFill>
              </a:rPr>
              <a:t>here</a:t>
            </a:r>
            <a:r>
              <a:rPr lang="en-CA" sz="2800" b="1" dirty="0">
                <a:solidFill>
                  <a:srgbClr val="FF0000"/>
                </a:solidFill>
              </a:rPr>
              <a:t>?</a:t>
            </a:r>
          </a:p>
        </p:txBody>
      </p:sp>
      <p:sp>
        <p:nvSpPr>
          <p:cNvPr id="34" name="4-Point Star 35">
            <a:extLst>
              <a:ext uri="{FF2B5EF4-FFF2-40B4-BE49-F238E27FC236}">
                <a16:creationId xmlns:a16="http://schemas.microsoft.com/office/drawing/2014/main" xmlns="" id="{18BB8092-EE91-4974-AF67-1464A6BA060E}"/>
              </a:ext>
            </a:extLst>
          </p:cNvPr>
          <p:cNvSpPr/>
          <p:nvPr/>
        </p:nvSpPr>
        <p:spPr>
          <a:xfrm>
            <a:off x="11194097" y="3211870"/>
            <a:ext cx="746243" cy="651750"/>
          </a:xfrm>
          <a:prstGeom prst="star4">
            <a:avLst/>
          </a:prstGeom>
          <a:solidFill>
            <a:srgbClr val="FFFF00"/>
          </a:solidFill>
          <a:ln w="12700">
            <a:solidFill>
              <a:srgbClr val="990033"/>
            </a:solidFill>
          </a:ln>
          <a:effectLst>
            <a:glow rad="2286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a:extLst>
              <a:ext uri="{FF2B5EF4-FFF2-40B4-BE49-F238E27FC236}">
                <a16:creationId xmlns:a16="http://schemas.microsoft.com/office/drawing/2014/main" xmlns="" id="{4A843DC2-9198-4C1B-84E6-C53EB47C8CF5}"/>
              </a:ext>
            </a:extLst>
          </p:cNvPr>
          <p:cNvSpPr/>
          <p:nvPr/>
        </p:nvSpPr>
        <p:spPr>
          <a:xfrm>
            <a:off x="25653" y="1849406"/>
            <a:ext cx="11936640" cy="2018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400" dirty="0">
                <a:solidFill>
                  <a:prstClr val="black"/>
                </a:solidFill>
                <a:latin typeface="Georgia" panose="02040502050405020303" pitchFamily="18" charset="0"/>
              </a:rPr>
              <a:t>Were the priests sacrificing        </a:t>
            </a:r>
            <a:r>
              <a:rPr lang="en-US" sz="2400" b="1" u="sng" dirty="0">
                <a:solidFill>
                  <a:srgbClr val="FF0000"/>
                </a:solidFill>
                <a:latin typeface="Georgia" panose="02040502050405020303" pitchFamily="18" charset="0"/>
              </a:rPr>
              <a:t>Passover lambs</a:t>
            </a:r>
            <a:r>
              <a:rPr lang="en-US" sz="2400" b="1" dirty="0">
                <a:solidFill>
                  <a:srgbClr val="FF0000"/>
                </a:solidFill>
                <a:latin typeface="Georgia" panose="02040502050405020303" pitchFamily="18" charset="0"/>
              </a:rPr>
              <a:t> </a:t>
            </a:r>
            <a:r>
              <a:rPr lang="en-US" sz="2400" b="1" u="sng" dirty="0">
                <a:solidFill>
                  <a:prstClr val="black"/>
                </a:solidFill>
                <a:effectLst>
                  <a:glow rad="127000">
                    <a:srgbClr val="92D050"/>
                  </a:glow>
                </a:effectLst>
                <a:latin typeface="Georgia" panose="02040502050405020303" pitchFamily="18" charset="0"/>
              </a:rPr>
              <a:t>AFTER THE SUNSET</a:t>
            </a:r>
            <a:r>
              <a:rPr lang="en-US" sz="2400" b="1" dirty="0">
                <a:solidFill>
                  <a:prstClr val="black"/>
                </a:solidFill>
                <a:latin typeface="Georgia" panose="02040502050405020303" pitchFamily="18" charset="0"/>
              </a:rPr>
              <a:t> </a:t>
            </a:r>
            <a:r>
              <a:rPr lang="en-US" sz="2400" dirty="0">
                <a:solidFill>
                  <a:prstClr val="black"/>
                </a:solidFill>
                <a:latin typeface="Georgia" panose="02040502050405020303" pitchFamily="18" charset="0"/>
              </a:rPr>
              <a:t>which changed the Passover festival  </a:t>
            </a:r>
            <a:r>
              <a:rPr lang="en-US" sz="2400" dirty="0" smtClean="0">
                <a:solidFill>
                  <a:prstClr val="black"/>
                </a:solidFill>
                <a:latin typeface="Georgia" panose="02040502050405020303" pitchFamily="18" charset="0"/>
              </a:rPr>
              <a:t>      </a:t>
            </a:r>
            <a:r>
              <a:rPr lang="en-US" sz="2400" b="1" u="sng" dirty="0">
                <a:solidFill>
                  <a:prstClr val="black"/>
                </a:solidFill>
                <a:effectLst>
                  <a:glow rad="127000">
                    <a:srgbClr val="C7ABFF"/>
                  </a:glow>
                </a:effectLst>
                <a:latin typeface="Georgia" panose="02040502050405020303" pitchFamily="18" charset="0"/>
              </a:rPr>
              <a:t>DATE</a:t>
            </a:r>
            <a:r>
              <a:rPr lang="en-US" sz="2400" dirty="0">
                <a:solidFill>
                  <a:prstClr val="black"/>
                </a:solidFill>
                <a:latin typeface="Georgia" panose="02040502050405020303" pitchFamily="18" charset="0"/>
              </a:rPr>
              <a:t> to that of Abib </a:t>
            </a:r>
            <a:r>
              <a:rPr lang="en-US" sz="2400" b="1" dirty="0">
                <a:solidFill>
                  <a:srgbClr val="FF0000"/>
                </a:solidFill>
                <a:latin typeface="Georgia" panose="02040502050405020303" pitchFamily="18" charset="0"/>
              </a:rPr>
              <a:t>15</a:t>
            </a:r>
            <a:r>
              <a:rPr lang="en-US" sz="2400" dirty="0">
                <a:solidFill>
                  <a:prstClr val="black"/>
                </a:solidFill>
                <a:latin typeface="Georgia" panose="02040502050405020303" pitchFamily="18" charset="0"/>
              </a:rPr>
              <a:t> - </a:t>
            </a:r>
            <a:r>
              <a:rPr lang="en-US" sz="2400" b="1" u="sng" dirty="0">
                <a:solidFill>
                  <a:srgbClr val="0000FF"/>
                </a:solidFill>
                <a:latin typeface="Georgia" panose="02040502050405020303" pitchFamily="18" charset="0"/>
              </a:rPr>
              <a:t>Unleavened Bread</a:t>
            </a:r>
            <a:r>
              <a:rPr lang="en-US" sz="2400" b="1" dirty="0">
                <a:solidFill>
                  <a:srgbClr val="0000FF"/>
                </a:solidFill>
                <a:latin typeface="Georgia" panose="02040502050405020303" pitchFamily="18" charset="0"/>
              </a:rPr>
              <a:t>?</a:t>
            </a:r>
            <a:r>
              <a:rPr lang="en-US" sz="2400" dirty="0">
                <a:solidFill>
                  <a:prstClr val="black"/>
                </a:solidFill>
                <a:latin typeface="Georgia" panose="02040502050405020303" pitchFamily="18" charset="0"/>
              </a:rPr>
              <a:t> These donated and designated        </a:t>
            </a:r>
            <a:r>
              <a:rPr lang="en-US" sz="2400" dirty="0">
                <a:solidFill>
                  <a:prstClr val="black"/>
                </a:solidFill>
                <a:effectLst>
                  <a:glow rad="152400">
                    <a:srgbClr val="C7ABFF"/>
                  </a:glow>
                </a:effectLst>
                <a:latin typeface="Georgia" panose="02040502050405020303" pitchFamily="18" charset="0"/>
              </a:rPr>
              <a:t>lambs specifically for the </a:t>
            </a:r>
            <a:r>
              <a:rPr lang="en-US" sz="2400" b="1" u="sng" dirty="0">
                <a:solidFill>
                  <a:prstClr val="black"/>
                </a:solidFill>
                <a:effectLst>
                  <a:glow rad="152400">
                    <a:srgbClr val="C7ABFF"/>
                  </a:glow>
                </a:effectLst>
                <a:latin typeface="Georgia" panose="02040502050405020303" pitchFamily="18" charset="0"/>
              </a:rPr>
              <a:t>Passover festival</a:t>
            </a:r>
            <a:r>
              <a:rPr lang="en-US" sz="2400" dirty="0">
                <a:solidFill>
                  <a:prstClr val="black"/>
                </a:solidFill>
                <a:effectLst>
                  <a:glow rad="152400">
                    <a:srgbClr val="C7ABFF"/>
                  </a:glow>
                </a:effectLst>
                <a:latin typeface="Georgia" panose="02040502050405020303" pitchFamily="18" charset="0"/>
              </a:rPr>
              <a:t>,  </a:t>
            </a:r>
            <a:r>
              <a:rPr lang="en-US" sz="2400" u="sng" dirty="0">
                <a:solidFill>
                  <a:srgbClr val="FF0000"/>
                </a:solidFill>
                <a:latin typeface="Georgia" panose="02040502050405020303" pitchFamily="18" charset="0"/>
              </a:rPr>
              <a:t>slau</a:t>
            </a:r>
            <a:r>
              <a:rPr lang="en-US" sz="2400" dirty="0">
                <a:solidFill>
                  <a:srgbClr val="FF0000"/>
                </a:solidFill>
                <a:latin typeface="Georgia" panose="02040502050405020303" pitchFamily="18" charset="0"/>
              </a:rPr>
              <a:t>g</a:t>
            </a:r>
            <a:r>
              <a:rPr lang="en-US" sz="2400" u="sng" dirty="0">
                <a:solidFill>
                  <a:srgbClr val="FF0000"/>
                </a:solidFill>
                <a:latin typeface="Georgia" panose="02040502050405020303" pitchFamily="18" charset="0"/>
              </a:rPr>
              <a:t>htered</a:t>
            </a:r>
            <a:r>
              <a:rPr lang="en-US" sz="2400" dirty="0">
                <a:solidFill>
                  <a:prstClr val="black"/>
                </a:solidFill>
                <a:latin typeface="Georgia" panose="02040502050405020303" pitchFamily="18" charset="0"/>
              </a:rPr>
              <a:t> on the </a:t>
            </a:r>
            <a:r>
              <a:rPr lang="en-US" sz="2400" u="sng" dirty="0">
                <a:solidFill>
                  <a:srgbClr val="0000FF"/>
                </a:solidFill>
                <a:latin typeface="Georgia" panose="02040502050405020303" pitchFamily="18" charset="0"/>
              </a:rPr>
              <a:t>Unleavened Bread Sabbath</a:t>
            </a:r>
            <a:r>
              <a:rPr lang="en-US" sz="2400" dirty="0">
                <a:solidFill>
                  <a:srgbClr val="0000FF"/>
                </a:solidFill>
                <a:latin typeface="Georgia" panose="02040502050405020303" pitchFamily="18" charset="0"/>
              </a:rPr>
              <a:t>, </a:t>
            </a:r>
            <a:r>
              <a:rPr lang="en-US" sz="2400" dirty="0">
                <a:solidFill>
                  <a:prstClr val="black"/>
                </a:solidFill>
                <a:latin typeface="Georgia" panose="02040502050405020303" pitchFamily="18" charset="0"/>
              </a:rPr>
              <a:t>were they still authentic sacrifices 	     fulfilling the </a:t>
            </a:r>
            <a:r>
              <a:rPr lang="en-US" sz="2400" dirty="0">
                <a:solidFill>
                  <a:srgbClr val="0000FF"/>
                </a:solidFill>
                <a:latin typeface="Georgia" panose="02040502050405020303" pitchFamily="18" charset="0"/>
              </a:rPr>
              <a:t>Torah’s       statutes as per Yahuah’s requirements?</a:t>
            </a:r>
            <a:endParaRPr lang="en-CA" dirty="0"/>
          </a:p>
        </p:txBody>
      </p:sp>
      <p:sp>
        <p:nvSpPr>
          <p:cNvPr id="24" name="Slide Number Placeholder 5">
            <a:extLst>
              <a:ext uri="{FF2B5EF4-FFF2-40B4-BE49-F238E27FC236}">
                <a16:creationId xmlns:a16="http://schemas.microsoft.com/office/drawing/2014/main" xmlns="" id="{6550C364-B358-49CC-A058-F88803652782}"/>
              </a:ext>
            </a:extLst>
          </p:cNvPr>
          <p:cNvSpPr txBox="1">
            <a:spLocks/>
          </p:cNvSpPr>
          <p:nvPr/>
        </p:nvSpPr>
        <p:spPr>
          <a:xfrm>
            <a:off x="11527974" y="6425729"/>
            <a:ext cx="612242" cy="365125"/>
          </a:xfrm>
          <a:prstGeom prst="ellipse">
            <a:avLst/>
          </a:prstGeom>
          <a:solidFill>
            <a:srgbClr val="A4F5FE"/>
          </a:solidFill>
          <a:scene3d>
            <a:camera prst="orthographicFront"/>
            <a:lightRig rig="threePt" dir="t"/>
          </a:scene3d>
          <a:sp3d>
            <a:bevelT/>
          </a:sp3d>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91E987-B2E9-4CAB-9FB8-42EEF4672FA2}" type="slidenum">
              <a:rPr lang="en-AU" smtClean="0"/>
              <a:pPr/>
              <a:t>36</a:t>
            </a:fld>
            <a:endParaRPr lang="en-AU" dirty="0"/>
          </a:p>
        </p:txBody>
      </p:sp>
    </p:spTree>
    <p:extLst>
      <p:ext uri="{BB962C8B-B14F-4D97-AF65-F5344CB8AC3E}">
        <p14:creationId xmlns:p14="http://schemas.microsoft.com/office/powerpoint/2010/main" val="182388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fade">
                                      <p:cBhvr>
                                        <p:cTn id="25" dur="1000"/>
                                        <p:tgtEl>
                                          <p:spTgt spid="23">
                                            <p:txEl>
                                              <p:pRg st="0" end="0"/>
                                            </p:txEl>
                                          </p:spTgt>
                                        </p:tgtEl>
                                      </p:cBhvr>
                                    </p:animEffect>
                                    <p:anim calcmode="lin" valueType="num">
                                      <p:cBhvr>
                                        <p:cTn id="2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fltVal val="0"/>
                                          </p:val>
                                        </p:tav>
                                        <p:tav tm="100000">
                                          <p:val>
                                            <p:strVal val="#ppt_w"/>
                                          </p:val>
                                        </p:tav>
                                      </p:tavLst>
                                    </p:anim>
                                    <p:anim calcmode="lin" valueType="num">
                                      <p:cBhvr>
                                        <p:cTn id="33" dur="1000" fill="hold"/>
                                        <p:tgtEl>
                                          <p:spTgt spid="32"/>
                                        </p:tgtEl>
                                        <p:attrNameLst>
                                          <p:attrName>ppt_h</p:attrName>
                                        </p:attrNameLst>
                                      </p:cBhvr>
                                      <p:tavLst>
                                        <p:tav tm="0">
                                          <p:val>
                                            <p:fltVal val="0"/>
                                          </p:val>
                                        </p:tav>
                                        <p:tav tm="100000">
                                          <p:val>
                                            <p:strVal val="#ppt_h"/>
                                          </p:val>
                                        </p:tav>
                                      </p:tavLst>
                                    </p:anim>
                                    <p:anim calcmode="lin" valueType="num">
                                      <p:cBhvr>
                                        <p:cTn id="34" dur="1000" fill="hold"/>
                                        <p:tgtEl>
                                          <p:spTgt spid="32"/>
                                        </p:tgtEl>
                                        <p:attrNameLst>
                                          <p:attrName>style.rotation</p:attrName>
                                        </p:attrNameLst>
                                      </p:cBhvr>
                                      <p:tavLst>
                                        <p:tav tm="0">
                                          <p:val>
                                            <p:fltVal val="90"/>
                                          </p:val>
                                        </p:tav>
                                        <p:tav tm="100000">
                                          <p:val>
                                            <p:fltVal val="0"/>
                                          </p:val>
                                        </p:tav>
                                      </p:tavLst>
                                    </p:anim>
                                    <p:animEffect transition="in" filter="fade">
                                      <p:cBhvr>
                                        <p:cTn id="3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5EA542B-A916-490D-BBF8-33537785F2B6}"/>
              </a:ext>
            </a:extLst>
          </p:cNvPr>
          <p:cNvSpPr txBox="1"/>
          <p:nvPr/>
        </p:nvSpPr>
        <p:spPr>
          <a:xfrm>
            <a:off x="377172" y="136525"/>
            <a:ext cx="11510682" cy="3108543"/>
          </a:xfrm>
          <a:prstGeom prst="rect">
            <a:avLst/>
          </a:prstGeom>
          <a:noFill/>
        </p:spPr>
        <p:txBody>
          <a:bodyPr wrap="square">
            <a:spAutoFit/>
            <a:scene3d>
              <a:camera prst="orthographicFront"/>
              <a:lightRig rig="threePt" dir="t"/>
            </a:scene3d>
            <a:sp3d extrusionH="57150">
              <a:bevelT w="38100" h="38100"/>
            </a:sp3d>
          </a:bodyPr>
          <a:lstStyle/>
          <a:p>
            <a:pPr algn="l"/>
            <a:r>
              <a:rPr lang="en-US" sz="2800" b="1" i="0" u="none" strike="noStrike" baseline="0" dirty="0">
                <a:solidFill>
                  <a:srgbClr val="0D0D0D"/>
                </a:solidFill>
                <a:latin typeface="Comic Sans MS,Bold"/>
              </a:rPr>
              <a:t>NOTE:</a:t>
            </a:r>
            <a:endParaRPr lang="en-US" sz="2800" b="1" dirty="0">
              <a:solidFill>
                <a:srgbClr val="0D0D0D"/>
              </a:solidFill>
              <a:latin typeface="Comic Sans MS,Bold"/>
            </a:endParaRPr>
          </a:p>
          <a:p>
            <a:pPr algn="l"/>
            <a:r>
              <a:rPr lang="en-US" sz="2800" b="1" dirty="0">
                <a:solidFill>
                  <a:srgbClr val="008181"/>
                </a:solidFill>
                <a:latin typeface="Comic Sans MS,Bold"/>
              </a:rPr>
              <a:t>T</a:t>
            </a:r>
            <a:r>
              <a:rPr lang="en-US" sz="2800" b="1" i="0" u="none" strike="noStrike" baseline="0" dirty="0">
                <a:solidFill>
                  <a:srgbClr val="008181"/>
                </a:solidFill>
                <a:latin typeface="Comic Sans MS,Bold"/>
              </a:rPr>
              <a:t>hese priests were sacrificing </a:t>
            </a:r>
            <a:r>
              <a:rPr lang="en-US" sz="2800" b="1" i="0" u="sng" strike="noStrike" baseline="0" dirty="0">
                <a:solidFill>
                  <a:srgbClr val="008181"/>
                </a:solidFill>
                <a:latin typeface="Comic Sans MS,Bold"/>
              </a:rPr>
              <a:t>accordin</a:t>
            </a:r>
            <a:r>
              <a:rPr lang="en-US" sz="2800" b="1" i="0" strike="noStrike" baseline="0" dirty="0">
                <a:solidFill>
                  <a:srgbClr val="008181"/>
                </a:solidFill>
                <a:latin typeface="Comic Sans MS,Bold"/>
              </a:rPr>
              <a:t>g </a:t>
            </a:r>
            <a:r>
              <a:rPr lang="en-US" sz="2800" b="1" i="0" u="sng" strike="noStrike" baseline="0" dirty="0">
                <a:solidFill>
                  <a:srgbClr val="008181"/>
                </a:solidFill>
                <a:latin typeface="Comic Sans MS,Bold"/>
              </a:rPr>
              <a:t>to the Torah</a:t>
            </a:r>
            <a:r>
              <a:rPr lang="en-US" sz="2800" b="1" i="0" u="none" strike="noStrike" baseline="0" dirty="0">
                <a:solidFill>
                  <a:srgbClr val="008181"/>
                </a:solidFill>
                <a:latin typeface="Comic Sans MS,Bold"/>
              </a:rPr>
              <a:t>, they, </a:t>
            </a:r>
            <a:br>
              <a:rPr lang="en-US" sz="2800" b="1" i="0" u="none" strike="noStrike" baseline="0" dirty="0">
                <a:solidFill>
                  <a:srgbClr val="008181"/>
                </a:solidFill>
                <a:latin typeface="Comic Sans MS,Bold"/>
              </a:rPr>
            </a:br>
            <a:r>
              <a:rPr lang="en-US" sz="2800" b="1" i="0" strike="noStrike" baseline="0" dirty="0">
                <a:solidFill>
                  <a:srgbClr val="FF0000"/>
                </a:solidFill>
                <a:latin typeface="Comic Sans MS,Bold"/>
              </a:rPr>
              <a:t>by </a:t>
            </a:r>
            <a:r>
              <a:rPr lang="en-US" sz="2800" b="1" i="0" u="sng" strike="noStrike" baseline="0" dirty="0">
                <a:solidFill>
                  <a:srgbClr val="FF0000"/>
                </a:solidFill>
                <a:latin typeface="Comic Sans MS,Bold"/>
              </a:rPr>
              <a:t>Scri</a:t>
            </a:r>
            <a:r>
              <a:rPr lang="en-US" sz="2800" b="1" i="0" strike="noStrike" baseline="0" dirty="0">
                <a:solidFill>
                  <a:srgbClr val="FF0000"/>
                </a:solidFill>
                <a:latin typeface="Comic Sans MS,Bold"/>
              </a:rPr>
              <a:t>p</a:t>
            </a:r>
            <a:r>
              <a:rPr lang="en-US" sz="2800" b="1" i="0" u="sng" strike="noStrike" baseline="0" dirty="0">
                <a:solidFill>
                  <a:srgbClr val="FF0000"/>
                </a:solidFill>
                <a:latin typeface="Comic Sans MS,Bold"/>
              </a:rPr>
              <a:t>tural account</a:t>
            </a:r>
            <a:r>
              <a:rPr lang="en-US" sz="2800" b="1" i="0" u="none" strike="noStrike" baseline="0" dirty="0">
                <a:solidFill>
                  <a:srgbClr val="008181"/>
                </a:solidFill>
                <a:latin typeface="Comic Sans MS,Bold"/>
              </a:rPr>
              <a:t> of </a:t>
            </a:r>
            <a:r>
              <a:rPr lang="en-US" sz="2800" b="1" i="0" u="none" strike="noStrike" baseline="0" dirty="0" err="1">
                <a:solidFill>
                  <a:srgbClr val="008181"/>
                </a:solidFill>
                <a:latin typeface="Comic Sans MS,Bold"/>
              </a:rPr>
              <a:t>Yoshiyahu</a:t>
            </a:r>
            <a:r>
              <a:rPr lang="en-US" sz="2800" b="1" i="0" u="none" strike="noStrike" baseline="0" dirty="0">
                <a:solidFill>
                  <a:srgbClr val="008181"/>
                </a:solidFill>
                <a:latin typeface="Comic Sans MS,Bold"/>
              </a:rPr>
              <a:t> and </a:t>
            </a:r>
            <a:r>
              <a:rPr lang="en-US" sz="2800" b="1" i="0" u="none" strike="noStrike" baseline="0" dirty="0" err="1">
                <a:solidFill>
                  <a:srgbClr val="008181"/>
                </a:solidFill>
                <a:latin typeface="Comic Sans MS,Bold"/>
              </a:rPr>
              <a:t>Yisra’el</a:t>
            </a:r>
            <a:r>
              <a:rPr lang="en-US" sz="2800" b="1" i="0" u="none" strike="noStrike" baseline="0" dirty="0">
                <a:solidFill>
                  <a:srgbClr val="008181"/>
                </a:solidFill>
                <a:latin typeface="Comic Sans MS,Bold"/>
              </a:rPr>
              <a:t>, were </a:t>
            </a:r>
            <a:r>
              <a:rPr lang="en-US" sz="2800" b="1" i="0" u="none" strike="noStrike" baseline="0" dirty="0">
                <a:solidFill>
                  <a:srgbClr val="0D0D0D"/>
                </a:solidFill>
                <a:latin typeface="Comic Sans MS,Bold"/>
              </a:rPr>
              <a:t>NOT DEVIATING TO THE RIGHT OR LEFT OF THE TORAH!</a:t>
            </a:r>
          </a:p>
          <a:p>
            <a:pPr algn="l"/>
            <a:endParaRPr lang="en-US" sz="2800" b="1" i="0" u="none" strike="noStrike" baseline="0" dirty="0">
              <a:solidFill>
                <a:srgbClr val="0D0D0D"/>
              </a:solidFill>
              <a:latin typeface="Comic Sans MS,Bold"/>
            </a:endParaRPr>
          </a:p>
          <a:p>
            <a:pPr algn="l"/>
            <a:r>
              <a:rPr lang="en-US" sz="2800" b="1" i="0" u="none" strike="noStrike" baseline="0" dirty="0">
                <a:solidFill>
                  <a:srgbClr val="008181"/>
                </a:solidFill>
                <a:latin typeface="Comic Sans MS,Bold"/>
              </a:rPr>
              <a:t>Therefore, </a:t>
            </a:r>
            <a:r>
              <a:rPr lang="en-US" sz="2800" b="1" i="0" u="none" strike="noStrike" baseline="0" dirty="0">
                <a:ln>
                  <a:solidFill>
                    <a:sysClr val="windowText" lastClr="000000"/>
                  </a:solidFill>
                </a:ln>
                <a:solidFill>
                  <a:srgbClr val="008181"/>
                </a:solidFill>
                <a:effectLst>
                  <a:glow rad="127000">
                    <a:srgbClr val="FFFF00"/>
                  </a:glow>
                </a:effectLst>
                <a:latin typeface="Comic Sans MS,Bold"/>
              </a:rPr>
              <a:t>Sunset Theory’s </a:t>
            </a:r>
            <a:r>
              <a:rPr lang="en-US" sz="2800" b="1" i="0" u="none" strike="noStrike" baseline="0" dirty="0">
                <a:solidFill>
                  <a:srgbClr val="008181"/>
                </a:solidFill>
                <a:latin typeface="Comic Sans MS,Bold"/>
              </a:rPr>
              <a:t>descriptive Charts, of the observance of Passover in 2 Chronicles 35, </a:t>
            </a:r>
            <a:r>
              <a:rPr lang="en-US" sz="2800" b="1" i="0" u="none" strike="noStrike" baseline="0" dirty="0">
                <a:solidFill>
                  <a:srgbClr val="008181"/>
                </a:solidFill>
                <a:effectLst>
                  <a:glow rad="127000">
                    <a:srgbClr val="C7ABFF"/>
                  </a:glow>
                </a:effectLst>
                <a:latin typeface="Comic Sans MS,Bold"/>
              </a:rPr>
              <a:t>is not acceptable!</a:t>
            </a:r>
            <a:endParaRPr lang="en-AU" sz="2800" dirty="0">
              <a:effectLst>
                <a:glow rad="127000">
                  <a:srgbClr val="C7ABFF"/>
                </a:glow>
              </a:effectLst>
            </a:endParaRPr>
          </a:p>
        </p:txBody>
      </p:sp>
      <p:sp>
        <p:nvSpPr>
          <p:cNvPr id="7" name="TextBox 6">
            <a:extLst>
              <a:ext uri="{FF2B5EF4-FFF2-40B4-BE49-F238E27FC236}">
                <a16:creationId xmlns:a16="http://schemas.microsoft.com/office/drawing/2014/main" xmlns="" id="{706FC493-FED8-4B0E-82FA-3C8B66620DFD}"/>
              </a:ext>
            </a:extLst>
          </p:cNvPr>
          <p:cNvSpPr txBox="1"/>
          <p:nvPr/>
        </p:nvSpPr>
        <p:spPr>
          <a:xfrm>
            <a:off x="377171" y="3686418"/>
            <a:ext cx="11190851" cy="2554545"/>
          </a:xfrm>
          <a:prstGeom prst="rect">
            <a:avLst/>
          </a:prstGeom>
          <a:noFill/>
        </p:spPr>
        <p:txBody>
          <a:bodyPr wrap="square">
            <a:spAutoFit/>
            <a:scene3d>
              <a:camera prst="orthographicFront"/>
              <a:lightRig rig="threePt" dir="t"/>
            </a:scene3d>
            <a:sp3d extrusionH="57150">
              <a:bevelT w="38100" h="38100"/>
            </a:sp3d>
          </a:bodyPr>
          <a:lstStyle/>
          <a:p>
            <a:pPr algn="l"/>
            <a:r>
              <a:rPr lang="en-AU" sz="3200" b="1" i="0" u="none" strike="noStrike" baseline="0" dirty="0">
                <a:solidFill>
                  <a:schemeClr val="accent2">
                    <a:lumMod val="75000"/>
                  </a:schemeClr>
                </a:solidFill>
                <a:latin typeface="Calibri" panose="020F0502020204030204" pitchFamily="34" charset="0"/>
              </a:rPr>
              <a:t>Why is the sunset to sunset description incorrect?  </a:t>
            </a:r>
            <a:r>
              <a:rPr lang="en-AU" sz="3200" b="1" i="0" u="none" strike="noStrike" baseline="0" dirty="0" smtClean="0">
                <a:solidFill>
                  <a:schemeClr val="accent2">
                    <a:lumMod val="75000"/>
                  </a:schemeClr>
                </a:solidFill>
                <a:latin typeface="Calibri" panose="020F0502020204030204" pitchFamily="34" charset="0"/>
              </a:rPr>
              <a:t/>
            </a:r>
            <a:br>
              <a:rPr lang="en-AU" sz="3200" b="1" i="0" u="none" strike="noStrike" baseline="0" dirty="0" smtClean="0">
                <a:solidFill>
                  <a:schemeClr val="accent2">
                    <a:lumMod val="75000"/>
                  </a:schemeClr>
                </a:solidFill>
                <a:latin typeface="Calibri" panose="020F0502020204030204" pitchFamily="34" charset="0"/>
              </a:rPr>
            </a:br>
            <a:r>
              <a:rPr lang="en-AU" sz="3200" b="0" i="0" u="none" strike="noStrike" baseline="0" dirty="0" smtClean="0">
                <a:solidFill>
                  <a:srgbClr val="000000"/>
                </a:solidFill>
                <a:latin typeface="Calibri" panose="020F0502020204030204" pitchFamily="34" charset="0"/>
              </a:rPr>
              <a:t>Because:  </a:t>
            </a:r>
            <a:r>
              <a:rPr lang="en-AU" sz="3200" b="0" i="0" u="none" strike="noStrike" baseline="0" dirty="0">
                <a:solidFill>
                  <a:srgbClr val="000000"/>
                </a:solidFill>
                <a:latin typeface="Calibri" panose="020F0502020204030204" pitchFamily="34" charset="0"/>
              </a:rPr>
              <a:t>the priests of</a:t>
            </a:r>
            <a:r>
              <a:rPr lang="he-IL" sz="3200" b="1" i="0" u="none" strike="noStrike" baseline="0" dirty="0">
                <a:solidFill>
                  <a:srgbClr val="0000FF"/>
                </a:solidFill>
                <a:latin typeface="Times New Roman,Bold"/>
              </a:rPr>
              <a:t>יהוֹה </a:t>
            </a:r>
            <a:r>
              <a:rPr lang="en-CA" sz="3200" b="1" i="0" u="none" strike="noStrike" baseline="0" dirty="0">
                <a:solidFill>
                  <a:srgbClr val="0000FF"/>
                </a:solidFill>
                <a:latin typeface="Times New Roman,Bold"/>
              </a:rPr>
              <a:t> {</a:t>
            </a:r>
            <a:r>
              <a:rPr lang="en-AU" sz="3200" b="1" i="0" u="none" strike="noStrike" baseline="0" dirty="0">
                <a:solidFill>
                  <a:srgbClr val="0000FF"/>
                </a:solidFill>
                <a:latin typeface="Calibri,Bold"/>
              </a:rPr>
              <a:t>Yahuah} </a:t>
            </a:r>
            <a:r>
              <a:rPr lang="en-AU" sz="3200" b="0" i="0" u="none" strike="noStrike" baseline="0" dirty="0">
                <a:solidFill>
                  <a:srgbClr val="000000"/>
                </a:solidFill>
                <a:latin typeface="Calibri" panose="020F0502020204030204" pitchFamily="34" charset="0"/>
              </a:rPr>
              <a:t>would </a:t>
            </a:r>
            <a:r>
              <a:rPr lang="en-AU" sz="3200" b="1" i="0" u="sng" strike="noStrike" baseline="0" dirty="0">
                <a:ln>
                  <a:solidFill>
                    <a:sysClr val="windowText" lastClr="000000"/>
                  </a:solidFill>
                </a:ln>
                <a:solidFill>
                  <a:srgbClr val="FF9900"/>
                </a:solidFill>
                <a:latin typeface="Calibri" panose="020F0502020204030204" pitchFamily="34" charset="0"/>
              </a:rPr>
              <a:t>never</a:t>
            </a:r>
            <a:r>
              <a:rPr lang="en-AU" sz="3200" b="0" i="0" u="none" strike="noStrike" baseline="0" dirty="0">
                <a:solidFill>
                  <a:srgbClr val="000000"/>
                </a:solidFill>
                <a:latin typeface="Calibri" panose="020F0502020204030204" pitchFamily="34" charset="0"/>
              </a:rPr>
              <a:t> offer </a:t>
            </a:r>
            <a:r>
              <a:rPr lang="en-AU" sz="3200" b="0" i="0" u="none" strike="noStrike" baseline="0" dirty="0" smtClean="0">
                <a:solidFill>
                  <a:srgbClr val="000000"/>
                </a:solidFill>
                <a:latin typeface="Calibri" panose="020F0502020204030204" pitchFamily="34" charset="0"/>
              </a:rPr>
              <a:t>designated </a:t>
            </a:r>
            <a:r>
              <a:rPr lang="en-US" sz="3200" b="1" i="1" u="none" strike="noStrike" baseline="0" dirty="0" smtClean="0">
                <a:solidFill>
                  <a:srgbClr val="9A00FF"/>
                </a:solidFill>
                <a:latin typeface="Calibri,BoldItalic"/>
              </a:rPr>
              <a:t>Passover </a:t>
            </a:r>
            <a:r>
              <a:rPr lang="en-US" sz="3200" b="1" i="1" u="none" strike="noStrike" baseline="0" dirty="0">
                <a:solidFill>
                  <a:srgbClr val="9A00FF"/>
                </a:solidFill>
                <a:latin typeface="Calibri,BoldItalic"/>
              </a:rPr>
              <a:t>Sacrifices </a:t>
            </a:r>
            <a:r>
              <a:rPr lang="en-US" sz="3200" b="0" i="0" u="none" strike="noStrike" baseline="0" dirty="0">
                <a:solidFill>
                  <a:srgbClr val="000000"/>
                </a:solidFill>
                <a:latin typeface="Calibri" panose="020F0502020204030204" pitchFamily="34" charset="0"/>
              </a:rPr>
              <a:t>to their Creator and Elohim </a:t>
            </a:r>
            <a:r>
              <a:rPr lang="en-US" sz="3200" b="0" i="0" u="none" strike="noStrike" baseline="0" dirty="0" smtClean="0">
                <a:solidFill>
                  <a:srgbClr val="000000"/>
                </a:solidFill>
                <a:latin typeface="Calibri" panose="020F0502020204030204" pitchFamily="34" charset="0"/>
              </a:rPr>
              <a:t/>
            </a:r>
            <a:br>
              <a:rPr lang="en-US" sz="3200" b="0" i="0" u="none" strike="noStrike" baseline="0" dirty="0" smtClean="0">
                <a:solidFill>
                  <a:srgbClr val="000000"/>
                </a:solidFill>
                <a:latin typeface="Calibri" panose="020F0502020204030204" pitchFamily="34" charset="0"/>
              </a:rPr>
            </a:br>
            <a:r>
              <a:rPr lang="en-US" sz="3200" b="0" i="0" u="none" strike="noStrike" baseline="0" dirty="0" smtClean="0">
                <a:solidFill>
                  <a:srgbClr val="000000"/>
                </a:solidFill>
                <a:latin typeface="Calibri" panose="020F0502020204030204" pitchFamily="34" charset="0"/>
              </a:rPr>
              <a:t>on </a:t>
            </a:r>
            <a:r>
              <a:rPr lang="en-US" sz="3200" b="0" i="0" u="none" strike="noStrike" baseline="0" dirty="0">
                <a:solidFill>
                  <a:srgbClr val="000000"/>
                </a:solidFill>
                <a:latin typeface="Calibri" panose="020F0502020204030204" pitchFamily="34" charset="0"/>
              </a:rPr>
              <a:t>any Feast cycle other than that which the </a:t>
            </a:r>
            <a:r>
              <a:rPr lang="en-US" sz="3200" b="1" i="0" u="none" strike="noStrike" baseline="0" dirty="0">
                <a:solidFill>
                  <a:srgbClr val="0000FF"/>
                </a:solidFill>
                <a:latin typeface="Calibri" panose="020F0502020204030204" pitchFamily="34" charset="0"/>
              </a:rPr>
              <a:t>Torah</a:t>
            </a:r>
            <a:r>
              <a:rPr lang="en-US" sz="3200" b="0" i="0" u="none" strike="noStrike" baseline="0" dirty="0">
                <a:solidFill>
                  <a:srgbClr val="000000"/>
                </a:solidFill>
                <a:latin typeface="Calibri" panose="020F0502020204030204" pitchFamily="34" charset="0"/>
              </a:rPr>
              <a:t> indicates as </a:t>
            </a:r>
            <a:r>
              <a:rPr lang="en-AU" sz="3200" b="0" i="0" u="none" strike="noStrike" baseline="0" dirty="0">
                <a:solidFill>
                  <a:srgbClr val="000000"/>
                </a:solidFill>
                <a:latin typeface="Calibri" panose="020F0502020204030204" pitchFamily="34" charset="0"/>
              </a:rPr>
              <a:t>acceptable.</a:t>
            </a:r>
            <a:endParaRPr lang="en-AU" sz="3200" dirty="0"/>
          </a:p>
        </p:txBody>
      </p:sp>
      <p:sp>
        <p:nvSpPr>
          <p:cNvPr id="8"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37</a:t>
            </a:fld>
            <a:endParaRPr lang="en-AU" dirty="0"/>
          </a:p>
        </p:txBody>
      </p:sp>
    </p:spTree>
    <p:extLst>
      <p:ext uri="{BB962C8B-B14F-4D97-AF65-F5344CB8AC3E}">
        <p14:creationId xmlns:p14="http://schemas.microsoft.com/office/powerpoint/2010/main" val="243616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4-Point Star 7"/>
          <p:cNvSpPr/>
          <p:nvPr/>
        </p:nvSpPr>
        <p:spPr>
          <a:xfrm>
            <a:off x="5602480" y="0"/>
            <a:ext cx="987040" cy="828386"/>
          </a:xfrm>
          <a:prstGeom prst="star4">
            <a:avLst/>
          </a:prstGeom>
          <a:solidFill>
            <a:srgbClr val="FFFF00"/>
          </a:solidFill>
          <a:ln w="127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a:extLst>
              <a:ext uri="{FF2B5EF4-FFF2-40B4-BE49-F238E27FC236}">
                <a16:creationId xmlns:a16="http://schemas.microsoft.com/office/drawing/2014/main" xmlns="" id="{6F021B06-6C09-455E-BAA8-B5C31C34A74A}"/>
              </a:ext>
            </a:extLst>
          </p:cNvPr>
          <p:cNvSpPr/>
          <p:nvPr/>
        </p:nvSpPr>
        <p:spPr>
          <a:xfrm>
            <a:off x="332076" y="549132"/>
            <a:ext cx="11600873" cy="481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dirty="0">
                <a:solidFill>
                  <a:schemeClr val="tx1"/>
                </a:solidFill>
              </a:rPr>
              <a:t>What does </a:t>
            </a:r>
            <a:r>
              <a:rPr lang="en-CA" sz="2800" dirty="0">
                <a:solidFill>
                  <a:srgbClr val="006699"/>
                </a:solidFill>
              </a:rPr>
              <a:t>Deut 16:7   </a:t>
            </a:r>
            <a:r>
              <a:rPr lang="en-CA" sz="2800" dirty="0">
                <a:solidFill>
                  <a:schemeClr val="tx1"/>
                </a:solidFill>
              </a:rPr>
              <a:t>indicate for Passover?  </a:t>
            </a:r>
            <a:r>
              <a:rPr lang="en-CA" sz="2800" dirty="0"/>
              <a:t/>
            </a:r>
            <a:br>
              <a:rPr lang="en-CA" sz="2800" dirty="0"/>
            </a:br>
            <a:r>
              <a:rPr lang="en-US" sz="2800" dirty="0" smtClean="0">
                <a:solidFill>
                  <a:srgbClr val="008080"/>
                </a:solidFill>
                <a:latin typeface="Georgia" panose="02040502050405020303" pitchFamily="18" charset="0"/>
              </a:rPr>
              <a:t>Deut </a:t>
            </a:r>
            <a:r>
              <a:rPr lang="en-US" sz="2800" dirty="0">
                <a:solidFill>
                  <a:srgbClr val="008080"/>
                </a:solidFill>
                <a:latin typeface="Georgia" panose="02040502050405020303" pitchFamily="18" charset="0"/>
              </a:rPr>
              <a:t>16:7</a:t>
            </a:r>
            <a:r>
              <a:rPr lang="en-US" sz="2800" dirty="0">
                <a:solidFill>
                  <a:prstClr val="black"/>
                </a:solidFill>
                <a:latin typeface="Georgia" panose="02040502050405020303" pitchFamily="18" charset="0"/>
              </a:rPr>
              <a:t>  And thou shalt roast and eat </a:t>
            </a:r>
            <a:r>
              <a:rPr lang="en-US" sz="2800" i="1" dirty="0">
                <a:solidFill>
                  <a:srgbClr val="808080"/>
                </a:solidFill>
                <a:latin typeface="Georgia" panose="02040502050405020303" pitchFamily="18" charset="0"/>
              </a:rPr>
              <a:t>it</a:t>
            </a:r>
            <a:r>
              <a:rPr lang="en-US" sz="2800" dirty="0">
                <a:solidFill>
                  <a:prstClr val="black"/>
                </a:solidFill>
                <a:latin typeface="Georgia" panose="02040502050405020303" pitchFamily="18" charset="0"/>
              </a:rPr>
              <a:t> in the place which Yahweh</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 thy Elohim shall choose: and </a:t>
            </a:r>
            <a:r>
              <a:rPr lang="en-US" sz="2800" b="1" u="sng" dirty="0">
                <a:solidFill>
                  <a:srgbClr val="C00000"/>
                </a:solidFill>
                <a:effectLst>
                  <a:glow rad="228600">
                    <a:schemeClr val="accent4">
                      <a:satMod val="175000"/>
                      <a:alpha val="40000"/>
                    </a:schemeClr>
                  </a:glow>
                </a:effectLst>
                <a:latin typeface="Georgia" panose="02040502050405020303" pitchFamily="18" charset="0"/>
              </a:rPr>
              <a:t>thou shalt turn in the </a:t>
            </a:r>
            <a:br>
              <a:rPr lang="en-US" sz="2800" b="1" u="sng" dirty="0">
                <a:solidFill>
                  <a:srgbClr val="C00000"/>
                </a:solidFill>
                <a:effectLst>
                  <a:glow rad="228600">
                    <a:schemeClr val="accent4">
                      <a:satMod val="175000"/>
                      <a:alpha val="40000"/>
                    </a:schemeClr>
                  </a:glow>
                </a:effectLst>
                <a:latin typeface="Georgia" panose="02040502050405020303" pitchFamily="18" charset="0"/>
              </a:rPr>
            </a:br>
            <a:r>
              <a:rPr lang="en-US" sz="2800" b="1" dirty="0">
                <a:solidFill>
                  <a:srgbClr val="C00000"/>
                </a:solidFill>
                <a:effectLst>
                  <a:glow rad="228600">
                    <a:schemeClr val="accent4">
                      <a:satMod val="175000"/>
                      <a:alpha val="40000"/>
                    </a:schemeClr>
                  </a:glow>
                </a:effectLst>
                <a:latin typeface="Georgia" panose="02040502050405020303" pitchFamily="18" charset="0"/>
              </a:rPr>
              <a:t>    </a:t>
            </a:r>
            <a:r>
              <a:rPr lang="en-US" sz="2800" b="1" u="sng" dirty="0">
                <a:solidFill>
                  <a:srgbClr val="C00000"/>
                </a:solidFill>
                <a:effectLst>
                  <a:glow rad="228600">
                    <a:schemeClr val="accent4">
                      <a:satMod val="175000"/>
                      <a:alpha val="40000"/>
                    </a:schemeClr>
                  </a:glow>
                </a:effectLst>
                <a:latin typeface="Georgia" panose="02040502050405020303" pitchFamily="18" charset="0"/>
              </a:rPr>
              <a:t>mornin</a:t>
            </a:r>
            <a:r>
              <a:rPr lang="en-US" sz="2800" b="1" dirty="0">
                <a:solidFill>
                  <a:srgbClr val="C00000"/>
                </a:solidFill>
                <a:effectLst>
                  <a:glow rad="228600">
                    <a:schemeClr val="accent4">
                      <a:satMod val="175000"/>
                      <a:alpha val="40000"/>
                    </a:schemeClr>
                  </a:glow>
                </a:effectLst>
                <a:latin typeface="Georgia" panose="02040502050405020303" pitchFamily="18" charset="0"/>
              </a:rPr>
              <a:t>g</a:t>
            </a:r>
            <a:r>
              <a:rPr lang="en-US" sz="2800" b="1" dirty="0">
                <a:solidFill>
                  <a:srgbClr val="C00000"/>
                </a:solidFill>
                <a:latin typeface="Georgia" panose="02040502050405020303" pitchFamily="18" charset="0"/>
              </a:rPr>
              <a:t>, </a:t>
            </a:r>
            <a:r>
              <a:rPr lang="en-US" sz="2800" b="1" u="sng" dirty="0">
                <a:solidFill>
                  <a:srgbClr val="C00000"/>
                </a:solidFill>
                <a:latin typeface="Georgia" panose="02040502050405020303" pitchFamily="18" charset="0"/>
              </a:rPr>
              <a:t>and</a:t>
            </a:r>
            <a:r>
              <a:rPr lang="en-US" sz="2800" b="1" dirty="0">
                <a:solidFill>
                  <a:srgbClr val="C00000"/>
                </a:solidFill>
                <a:latin typeface="Georgia" panose="02040502050405020303" pitchFamily="18" charset="0"/>
              </a:rPr>
              <a:t> g</a:t>
            </a:r>
            <a:r>
              <a:rPr lang="en-US" sz="2800" b="1" u="sng" dirty="0">
                <a:solidFill>
                  <a:srgbClr val="C00000"/>
                </a:solidFill>
                <a:latin typeface="Georgia" panose="02040502050405020303" pitchFamily="18" charset="0"/>
              </a:rPr>
              <a:t>o unto th</a:t>
            </a:r>
            <a:r>
              <a:rPr lang="en-US" sz="2800" b="1" dirty="0">
                <a:solidFill>
                  <a:srgbClr val="C00000"/>
                </a:solidFill>
                <a:latin typeface="Georgia" panose="02040502050405020303" pitchFamily="18" charset="0"/>
              </a:rPr>
              <a:t>y </a:t>
            </a:r>
            <a:r>
              <a:rPr lang="en-US" sz="2800" b="1" u="sng" dirty="0">
                <a:solidFill>
                  <a:srgbClr val="C00000"/>
                </a:solidFill>
                <a:latin typeface="Georgia" panose="02040502050405020303" pitchFamily="18" charset="0"/>
              </a:rPr>
              <a:t>tents</a:t>
            </a:r>
            <a:r>
              <a:rPr lang="en-US" sz="2800" b="1" dirty="0">
                <a:solidFill>
                  <a:srgbClr val="C00000"/>
                </a:solidFill>
                <a:latin typeface="Georgia" panose="02040502050405020303" pitchFamily="18" charset="0"/>
              </a:rPr>
              <a:t>. </a:t>
            </a:r>
            <a:r>
              <a:rPr lang="en-US" sz="2800" dirty="0">
                <a:solidFill>
                  <a:prstClr val="black"/>
                </a:solidFill>
                <a:latin typeface="Georgia" panose="02040502050405020303" pitchFamily="18" charset="0"/>
              </a:rPr>
              <a:t> 			     </a:t>
            </a:r>
            <a:r>
              <a:rPr lang="en-US" sz="1200" b="1" dirty="0">
                <a:solidFill>
                  <a:prstClr val="black"/>
                </a:solidFill>
                <a:latin typeface="+mj-lt"/>
              </a:rPr>
              <a:t>Word of Yahweh</a:t>
            </a:r>
            <a:r>
              <a:rPr lang="en-US" sz="1200" dirty="0">
                <a:solidFill>
                  <a:prstClr val="black"/>
                </a:solidFill>
                <a:latin typeface="+mj-lt"/>
              </a:rPr>
              <a:t/>
            </a:r>
            <a:br>
              <a:rPr lang="en-US" sz="1200" dirty="0">
                <a:solidFill>
                  <a:prstClr val="black"/>
                </a:solidFill>
                <a:latin typeface="+mj-lt"/>
              </a:rPr>
            </a:br>
            <a:endParaRPr lang="en-US" sz="1200" dirty="0">
              <a:solidFill>
                <a:prstClr val="black"/>
              </a:solidFill>
              <a:latin typeface="+mj-lt"/>
            </a:endParaRPr>
          </a:p>
          <a:p>
            <a:r>
              <a:rPr lang="en-US" sz="2800" b="1" u="sng" dirty="0">
                <a:solidFill>
                  <a:srgbClr val="C00000"/>
                </a:solidFill>
                <a:effectLst>
                  <a:glow rad="127000">
                    <a:srgbClr val="00FF99"/>
                  </a:glow>
                </a:effectLst>
              </a:rPr>
              <a:t>Wh</a:t>
            </a:r>
            <a:r>
              <a:rPr lang="en-US" sz="2800" b="1" dirty="0">
                <a:solidFill>
                  <a:srgbClr val="C00000"/>
                </a:solidFill>
                <a:effectLst>
                  <a:glow rad="127000">
                    <a:srgbClr val="00FF99"/>
                  </a:glow>
                </a:effectLst>
              </a:rPr>
              <a:t>y </a:t>
            </a:r>
            <a:r>
              <a:rPr lang="en-US" sz="2800" b="1" u="sng" dirty="0">
                <a:solidFill>
                  <a:srgbClr val="C00000"/>
                </a:solidFill>
                <a:effectLst>
                  <a:glow rad="127000">
                    <a:srgbClr val="00FF99"/>
                  </a:glow>
                </a:effectLst>
              </a:rPr>
              <a:t>Mornin</a:t>
            </a:r>
            <a:r>
              <a:rPr lang="en-US" sz="2800" b="1" dirty="0">
                <a:solidFill>
                  <a:srgbClr val="C00000"/>
                </a:solidFill>
                <a:effectLst>
                  <a:glow rad="127000">
                    <a:srgbClr val="00FF99"/>
                  </a:glow>
                </a:effectLst>
              </a:rPr>
              <a:t>g </a:t>
            </a:r>
            <a:r>
              <a:rPr lang="en-US" sz="2800" dirty="0">
                <a:solidFill>
                  <a:prstClr val="black"/>
                </a:solidFill>
                <a:latin typeface="Georgia" panose="02040502050405020303" pitchFamily="18" charset="0"/>
              </a:rPr>
              <a:t>(</a:t>
            </a:r>
            <a:r>
              <a:rPr lang="en-US" sz="2800" dirty="0" err="1">
                <a:solidFill>
                  <a:srgbClr val="FF0000"/>
                </a:solidFill>
                <a:latin typeface="Georgia" panose="02040502050405020303" pitchFamily="18" charset="0"/>
              </a:rPr>
              <a:t>Boqer</a:t>
            </a:r>
            <a:r>
              <a:rPr lang="en-US" sz="2800" dirty="0">
                <a:solidFill>
                  <a:srgbClr val="FF0000"/>
                </a:solidFill>
                <a:latin typeface="Georgia" panose="02040502050405020303" pitchFamily="18" charset="0"/>
              </a:rPr>
              <a:t>?</a:t>
            </a:r>
            <a:r>
              <a:rPr lang="en-US" sz="2800" dirty="0">
                <a:solidFill>
                  <a:schemeClr val="tx1"/>
                </a:solidFill>
                <a:latin typeface="Georgia" panose="02040502050405020303" pitchFamily="18" charset="0"/>
              </a:rPr>
              <a:t>)</a:t>
            </a:r>
          </a:p>
          <a:p>
            <a:r>
              <a:rPr lang="en-US" sz="2800" dirty="0">
                <a:solidFill>
                  <a:prstClr val="black"/>
                </a:solidFill>
              </a:rPr>
              <a:t>According to </a:t>
            </a:r>
            <a:r>
              <a:rPr lang="en-US" sz="2800" b="1" dirty="0">
                <a:solidFill>
                  <a:srgbClr val="006699"/>
                </a:solidFill>
              </a:rPr>
              <a:t>Genesis 1 </a:t>
            </a:r>
            <a:r>
              <a:rPr lang="en-US" sz="2800" dirty="0">
                <a:solidFill>
                  <a:prstClr val="black"/>
                </a:solidFill>
              </a:rPr>
              <a:t>and </a:t>
            </a:r>
            <a:r>
              <a:rPr lang="en-US" sz="2800" b="1" u="sng" dirty="0">
                <a:ln>
                  <a:solidFill>
                    <a:srgbClr val="0000FF"/>
                  </a:solidFill>
                </a:ln>
                <a:solidFill>
                  <a:srgbClr val="FF66FF"/>
                </a:solidFill>
              </a:rPr>
              <a:t>all of the Scri</a:t>
            </a:r>
            <a:r>
              <a:rPr lang="en-US" sz="2800" b="1" dirty="0">
                <a:ln>
                  <a:solidFill>
                    <a:srgbClr val="0000FF"/>
                  </a:solidFill>
                </a:ln>
                <a:solidFill>
                  <a:srgbClr val="FF66FF"/>
                </a:solidFill>
              </a:rPr>
              <a:t>p</a:t>
            </a:r>
            <a:r>
              <a:rPr lang="en-US" sz="2800" b="1" u="sng" dirty="0">
                <a:ln>
                  <a:solidFill>
                    <a:srgbClr val="0000FF"/>
                  </a:solidFill>
                </a:ln>
                <a:solidFill>
                  <a:srgbClr val="FF66FF"/>
                </a:solidFill>
              </a:rPr>
              <a:t>ture</a:t>
            </a:r>
            <a:r>
              <a:rPr lang="en-US" sz="2800" dirty="0">
                <a:ln>
                  <a:solidFill>
                    <a:srgbClr val="0000FF"/>
                  </a:solidFill>
                </a:ln>
                <a:solidFill>
                  <a:srgbClr val="FF66FF"/>
                </a:solidFill>
              </a:rPr>
              <a:t>,</a:t>
            </a:r>
            <a:r>
              <a:rPr lang="en-US" sz="2800" dirty="0">
                <a:ln>
                  <a:solidFill>
                    <a:srgbClr val="0000FF"/>
                  </a:solidFill>
                </a:ln>
                <a:solidFill>
                  <a:prstClr val="black"/>
                </a:solidFill>
              </a:rPr>
              <a:t> </a:t>
            </a:r>
            <a:r>
              <a:rPr lang="en-US" sz="2800" dirty="0">
                <a:solidFill>
                  <a:prstClr val="black"/>
                </a:solidFill>
              </a:rPr>
              <a:t>the </a:t>
            </a:r>
            <a:r>
              <a:rPr lang="en-US" sz="2800" b="1" dirty="0">
                <a:ln>
                  <a:solidFill>
                    <a:srgbClr val="FF3399"/>
                  </a:solidFill>
                </a:ln>
                <a:solidFill>
                  <a:srgbClr val="0000FF"/>
                </a:solidFill>
                <a:effectLst>
                  <a:glow rad="127000">
                    <a:srgbClr val="FFFF00"/>
                  </a:glow>
                </a:effectLst>
              </a:rPr>
              <a:t>Dawn</a:t>
            </a:r>
            <a:r>
              <a:rPr lang="en-US" sz="2800" dirty="0">
                <a:solidFill>
                  <a:prstClr val="black"/>
                </a:solidFill>
              </a:rPr>
              <a:t> starts the new cycle. The Festival of Unleavened Bread is certainly no different! </a:t>
            </a:r>
            <a:r>
              <a:rPr lang="en-US" sz="2800" dirty="0" smtClean="0">
                <a:solidFill>
                  <a:prstClr val="black"/>
                </a:solidFill>
              </a:rPr>
              <a:t> The </a:t>
            </a:r>
            <a:r>
              <a:rPr lang="en-US" sz="2800" dirty="0">
                <a:solidFill>
                  <a:prstClr val="black"/>
                </a:solidFill>
              </a:rPr>
              <a:t>Passover lamb was to be eaten and the remains burned (processed and placed out of sight) </a:t>
            </a:r>
            <a:r>
              <a:rPr lang="en-US" sz="2800" b="1" dirty="0">
                <a:solidFill>
                  <a:prstClr val="black"/>
                </a:solidFill>
              </a:rPr>
              <a:t>before the </a:t>
            </a:r>
            <a:r>
              <a:rPr lang="en-US" sz="2800" b="1" dirty="0">
                <a:ln>
                  <a:solidFill>
                    <a:srgbClr val="FF3399"/>
                  </a:solidFill>
                </a:ln>
                <a:solidFill>
                  <a:srgbClr val="0000FF"/>
                </a:solidFill>
                <a:effectLst>
                  <a:glow rad="127000">
                    <a:srgbClr val="FFFF00"/>
                  </a:glow>
                </a:effectLst>
              </a:rPr>
              <a:t>Dawn</a:t>
            </a:r>
            <a:r>
              <a:rPr lang="en-US" sz="2800" b="1" dirty="0">
                <a:solidFill>
                  <a:prstClr val="black"/>
                </a:solidFill>
              </a:rPr>
              <a:t> started the </a:t>
            </a:r>
            <a:r>
              <a:rPr lang="en-US" sz="2800" b="1" dirty="0">
                <a:solidFill>
                  <a:srgbClr val="0000FF"/>
                </a:solidFill>
              </a:rPr>
              <a:t>1</a:t>
            </a:r>
            <a:r>
              <a:rPr lang="en-US" sz="2800" b="1" baseline="30000" dirty="0">
                <a:solidFill>
                  <a:srgbClr val="0000FF"/>
                </a:solidFill>
              </a:rPr>
              <a:t>st</a:t>
            </a:r>
            <a:r>
              <a:rPr lang="en-US" sz="2800" b="1" dirty="0">
                <a:solidFill>
                  <a:srgbClr val="0000FF"/>
                </a:solidFill>
              </a:rPr>
              <a:t> Shabbat,</a:t>
            </a:r>
            <a:r>
              <a:rPr lang="en-US" sz="2800" b="1" dirty="0">
                <a:solidFill>
                  <a:prstClr val="black"/>
                </a:solidFill>
              </a:rPr>
              <a:t> the Festival of Unleavened Bread!</a:t>
            </a:r>
            <a:r>
              <a:rPr lang="en-US" sz="2800" dirty="0">
                <a:solidFill>
                  <a:prstClr val="black"/>
                </a:solidFill>
              </a:rPr>
              <a:t> </a:t>
            </a:r>
            <a:br>
              <a:rPr lang="en-US" sz="2800" dirty="0">
                <a:solidFill>
                  <a:prstClr val="black"/>
                </a:solidFill>
              </a:rPr>
            </a:br>
            <a:r>
              <a:rPr lang="en-US" sz="2800" dirty="0">
                <a:solidFill>
                  <a:prstClr val="black"/>
                </a:solidFill>
              </a:rPr>
              <a:t/>
            </a:r>
            <a:br>
              <a:rPr lang="en-US" sz="2800" dirty="0">
                <a:solidFill>
                  <a:prstClr val="black"/>
                </a:solidFill>
              </a:rPr>
            </a:br>
            <a:endParaRPr lang="en-US" sz="2800" dirty="0">
              <a:solidFill>
                <a:prstClr val="black"/>
              </a:solidFill>
              <a:latin typeface="Arial Black" panose="020B0A04020102020204" pitchFamily="34" charset="0"/>
            </a:endParaRPr>
          </a:p>
        </p:txBody>
      </p:sp>
      <p:sp>
        <p:nvSpPr>
          <p:cNvPr id="4" name="Rectangle 3">
            <a:extLst>
              <a:ext uri="{FF2B5EF4-FFF2-40B4-BE49-F238E27FC236}">
                <a16:creationId xmlns:a16="http://schemas.microsoft.com/office/drawing/2014/main" xmlns="" id="{03B35C45-2E31-488C-8EA6-65D0E5CA7882}"/>
              </a:ext>
            </a:extLst>
          </p:cNvPr>
          <p:cNvSpPr/>
          <p:nvPr/>
        </p:nvSpPr>
        <p:spPr>
          <a:xfrm>
            <a:off x="332076" y="4757304"/>
            <a:ext cx="11739418" cy="179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prstClr val="black"/>
                </a:solidFill>
              </a:rPr>
              <a:t>The Passover was </a:t>
            </a:r>
            <a:r>
              <a:rPr lang="en-US" sz="2800" b="1" u="sng" dirty="0">
                <a:solidFill>
                  <a:prstClr val="black"/>
                </a:solidFill>
              </a:rPr>
              <a:t>NOT TO BE CARRIED OVER ONTO THE NEXT FESTIVAL</a:t>
            </a:r>
            <a:r>
              <a:rPr lang="en-US" sz="2800" b="1" dirty="0">
                <a:solidFill>
                  <a:prstClr val="black"/>
                </a:solidFill>
              </a:rPr>
              <a:t>. </a:t>
            </a:r>
          </a:p>
          <a:p>
            <a:pPr lvl="0"/>
            <a:r>
              <a:rPr lang="en-US" sz="2800" dirty="0">
                <a:solidFill>
                  <a:prstClr val="black"/>
                </a:solidFill>
              </a:rPr>
              <a:t>Just as the Scriptures reveal, Passover is Abib </a:t>
            </a:r>
            <a:r>
              <a:rPr lang="en-US" sz="2800" b="1" u="sng" dirty="0">
                <a:solidFill>
                  <a:srgbClr val="FF0000"/>
                </a:solidFill>
              </a:rPr>
              <a:t>14</a:t>
            </a:r>
            <a:r>
              <a:rPr lang="en-US" sz="2800" dirty="0">
                <a:solidFill>
                  <a:srgbClr val="FF0000"/>
                </a:solidFill>
              </a:rPr>
              <a:t>,</a:t>
            </a:r>
            <a:r>
              <a:rPr lang="en-US" sz="2800" dirty="0">
                <a:solidFill>
                  <a:prstClr val="black"/>
                </a:solidFill>
              </a:rPr>
              <a:t> Unleavened Bread is Abib </a:t>
            </a:r>
            <a:r>
              <a:rPr lang="en-US" sz="2800" b="1" u="sng" dirty="0">
                <a:solidFill>
                  <a:prstClr val="black"/>
                </a:solidFill>
              </a:rPr>
              <a:t>15</a:t>
            </a:r>
            <a:r>
              <a:rPr lang="en-US" sz="2800" b="1" dirty="0">
                <a:solidFill>
                  <a:prstClr val="black"/>
                </a:solidFill>
              </a:rPr>
              <a:t>.</a:t>
            </a:r>
            <a:r>
              <a:rPr lang="en-US" sz="2800" dirty="0">
                <a:solidFill>
                  <a:prstClr val="black"/>
                </a:solidFill>
              </a:rPr>
              <a:t> </a:t>
            </a:r>
            <a:r>
              <a:rPr lang="en-US" sz="2800" b="1" u="sng" dirty="0">
                <a:solidFill>
                  <a:prstClr val="black"/>
                </a:solidFill>
              </a:rPr>
              <a:t>No Festival dates</a:t>
            </a:r>
            <a:r>
              <a:rPr lang="en-US" sz="2800" b="1" dirty="0">
                <a:solidFill>
                  <a:prstClr val="black"/>
                </a:solidFill>
              </a:rPr>
              <a:t> </a:t>
            </a:r>
            <a:r>
              <a:rPr lang="en-US" sz="2800" dirty="0">
                <a:solidFill>
                  <a:prstClr val="black"/>
                </a:solidFill>
              </a:rPr>
              <a:t>are to be confused with each other</a:t>
            </a:r>
            <a:r>
              <a:rPr lang="en-US" sz="2800" dirty="0" smtClean="0">
                <a:solidFill>
                  <a:prstClr val="black"/>
                </a:solidFill>
              </a:rPr>
              <a:t>!  </a:t>
            </a:r>
            <a:r>
              <a:rPr lang="en-US" sz="2800" u="sng" dirty="0">
                <a:solidFill>
                  <a:prstClr val="black"/>
                </a:solidFill>
                <a:latin typeface="Arial Black" panose="020B0A04020102020204" pitchFamily="34" charset="0"/>
              </a:rPr>
              <a:t>Never</a:t>
            </a:r>
            <a:r>
              <a:rPr lang="en-US" sz="2800" dirty="0">
                <a:solidFill>
                  <a:prstClr val="black"/>
                </a:solidFill>
                <a:latin typeface="Arial Black" panose="020B0A04020102020204" pitchFamily="34" charset="0"/>
              </a:rPr>
              <a:t>!</a:t>
            </a:r>
          </a:p>
        </p:txBody>
      </p:sp>
      <p:sp>
        <p:nvSpPr>
          <p:cNvPr id="6"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38</a:t>
            </a:fld>
            <a:endParaRPr lang="en-AU" dirty="0"/>
          </a:p>
        </p:txBody>
      </p:sp>
    </p:spTree>
    <p:extLst>
      <p:ext uri="{BB962C8B-B14F-4D97-AF65-F5344CB8AC3E}">
        <p14:creationId xmlns:p14="http://schemas.microsoft.com/office/powerpoint/2010/main" val="391153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9000">
              <a:schemeClr val="accent1">
                <a:lumMod val="30000"/>
                <a:lumOff val="70000"/>
              </a:schemeClr>
            </a:gs>
            <a:gs pos="40000">
              <a:srgbClr val="C7ABFF"/>
            </a:gs>
            <a:gs pos="70000">
              <a:srgbClr val="B6F7FE">
                <a:alpha val="41000"/>
              </a:srgbClr>
            </a:gs>
          </a:gsLst>
          <a:lin ang="5400000" scaled="1"/>
        </a:gradFill>
        <a:effectLst/>
      </p:bgPr>
    </p:bg>
    <p:spTree>
      <p:nvGrpSpPr>
        <p:cNvPr id="1" name=""/>
        <p:cNvGrpSpPr/>
        <p:nvPr/>
      </p:nvGrpSpPr>
      <p:grpSpPr>
        <a:xfrm>
          <a:off x="0" y="0"/>
          <a:ext cx="0" cy="0"/>
          <a:chOff x="0" y="0"/>
          <a:chExt cx="0" cy="0"/>
        </a:xfrm>
      </p:grpSpPr>
      <p:sp>
        <p:nvSpPr>
          <p:cNvPr id="8" name="4-Point Star 7"/>
          <p:cNvSpPr/>
          <p:nvPr/>
        </p:nvSpPr>
        <p:spPr>
          <a:xfrm>
            <a:off x="5607724" y="9237"/>
            <a:ext cx="684005" cy="640080"/>
          </a:xfrm>
          <a:prstGeom prst="star4">
            <a:avLst/>
          </a:prstGeom>
          <a:solidFill>
            <a:srgbClr val="FFFF00"/>
          </a:solidFill>
          <a:ln w="127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a:extLst>
              <a:ext uri="{FF2B5EF4-FFF2-40B4-BE49-F238E27FC236}">
                <a16:creationId xmlns:a16="http://schemas.microsoft.com/office/drawing/2014/main" xmlns="" id="{6F021B06-6C09-455E-BAA8-B5C31C34A74A}"/>
              </a:ext>
            </a:extLst>
          </p:cNvPr>
          <p:cNvSpPr/>
          <p:nvPr/>
        </p:nvSpPr>
        <p:spPr>
          <a:xfrm>
            <a:off x="341745" y="9237"/>
            <a:ext cx="11600873" cy="6839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2800" dirty="0">
                <a:solidFill>
                  <a:schemeClr val="accent2">
                    <a:lumMod val="75000"/>
                  </a:schemeClr>
                </a:solidFill>
              </a:rPr>
              <a:t>Let’s review this verse again and take careful note of the context that follows the command for the Dawn following Abib 14 – Passover!</a:t>
            </a:r>
            <a:br>
              <a:rPr lang="en-CA" sz="2800" dirty="0">
                <a:solidFill>
                  <a:schemeClr val="accent2">
                    <a:lumMod val="75000"/>
                  </a:schemeClr>
                </a:solidFill>
              </a:rPr>
            </a:br>
            <a:r>
              <a:rPr lang="en-CA" sz="2800" dirty="0">
                <a:solidFill>
                  <a:prstClr val="white"/>
                </a:solidFill>
              </a:rPr>
              <a:t/>
            </a:r>
            <a:br>
              <a:rPr lang="en-CA" sz="2800" dirty="0">
                <a:solidFill>
                  <a:prstClr val="white"/>
                </a:solidFill>
              </a:rPr>
            </a:br>
            <a:r>
              <a:rPr lang="en-US" sz="2800" dirty="0" smtClean="0">
                <a:solidFill>
                  <a:srgbClr val="008080"/>
                </a:solidFill>
                <a:latin typeface="Georgia" panose="02040502050405020303" pitchFamily="18" charset="0"/>
              </a:rPr>
              <a:t>Deut </a:t>
            </a:r>
            <a:r>
              <a:rPr lang="en-US" sz="2800" dirty="0">
                <a:solidFill>
                  <a:srgbClr val="008080"/>
                </a:solidFill>
                <a:latin typeface="Georgia" panose="02040502050405020303" pitchFamily="18" charset="0"/>
              </a:rPr>
              <a:t>16:7</a:t>
            </a:r>
            <a:r>
              <a:rPr lang="en-US" sz="2800" dirty="0">
                <a:solidFill>
                  <a:prstClr val="black"/>
                </a:solidFill>
                <a:latin typeface="Georgia" panose="02040502050405020303" pitchFamily="18" charset="0"/>
              </a:rPr>
              <a:t>  And thou shalt roast and eat </a:t>
            </a:r>
            <a:r>
              <a:rPr lang="en-US" sz="2000" i="1" dirty="0">
                <a:solidFill>
                  <a:srgbClr val="808080"/>
                </a:solidFill>
                <a:latin typeface="Georgia" panose="02040502050405020303" pitchFamily="18" charset="0"/>
              </a:rPr>
              <a:t>it</a:t>
            </a:r>
            <a:r>
              <a:rPr lang="en-US" sz="2800" dirty="0">
                <a:solidFill>
                  <a:prstClr val="black"/>
                </a:solidFill>
                <a:latin typeface="Georgia" panose="02040502050405020303" pitchFamily="18" charset="0"/>
              </a:rPr>
              <a:t> in the place which Yahweh</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 thy Elohim shall choose: and </a:t>
            </a:r>
            <a:r>
              <a:rPr lang="en-US" sz="2800" b="1" u="sng" dirty="0">
                <a:solidFill>
                  <a:srgbClr val="C00000"/>
                </a:solidFill>
                <a:effectLst>
                  <a:glow rad="228600">
                    <a:schemeClr val="accent6">
                      <a:satMod val="175000"/>
                      <a:alpha val="40000"/>
                    </a:schemeClr>
                  </a:glow>
                </a:effectLst>
                <a:latin typeface="Georgia" panose="02040502050405020303" pitchFamily="18" charset="0"/>
              </a:rPr>
              <a:t>thou shalt turn in the </a:t>
            </a:r>
            <a:br>
              <a:rPr lang="en-US" sz="2800" b="1" u="sng" dirty="0">
                <a:solidFill>
                  <a:srgbClr val="C00000"/>
                </a:solidFill>
                <a:effectLst>
                  <a:glow rad="228600">
                    <a:schemeClr val="accent6">
                      <a:satMod val="175000"/>
                      <a:alpha val="40000"/>
                    </a:schemeClr>
                  </a:glow>
                </a:effectLst>
                <a:latin typeface="Georgia" panose="02040502050405020303" pitchFamily="18" charset="0"/>
              </a:rPr>
            </a:br>
            <a:r>
              <a:rPr lang="en-US" sz="2800" b="1" dirty="0">
                <a:solidFill>
                  <a:srgbClr val="C00000"/>
                </a:solidFill>
                <a:effectLst>
                  <a:glow rad="228600">
                    <a:schemeClr val="accent6">
                      <a:satMod val="175000"/>
                      <a:alpha val="40000"/>
                    </a:schemeClr>
                  </a:glow>
                </a:effectLst>
                <a:latin typeface="Georgia" panose="02040502050405020303" pitchFamily="18" charset="0"/>
              </a:rPr>
              <a:t>    	</a:t>
            </a:r>
            <a:r>
              <a:rPr lang="en-US" sz="2800" b="1" u="sng" dirty="0">
                <a:solidFill>
                  <a:srgbClr val="C00000"/>
                </a:solidFill>
                <a:effectLst>
                  <a:glow rad="228600">
                    <a:schemeClr val="accent6">
                      <a:satMod val="175000"/>
                      <a:alpha val="40000"/>
                    </a:schemeClr>
                  </a:glow>
                </a:effectLst>
                <a:latin typeface="Georgia" panose="02040502050405020303" pitchFamily="18" charset="0"/>
              </a:rPr>
              <a:t>mornin</a:t>
            </a:r>
            <a:r>
              <a:rPr lang="en-US" sz="2800" b="1" dirty="0">
                <a:solidFill>
                  <a:srgbClr val="C00000"/>
                </a:solidFill>
                <a:effectLst>
                  <a:glow rad="228600">
                    <a:schemeClr val="accent6">
                      <a:satMod val="175000"/>
                      <a:alpha val="40000"/>
                    </a:schemeClr>
                  </a:glow>
                </a:effectLst>
                <a:latin typeface="Georgia" panose="02040502050405020303" pitchFamily="18" charset="0"/>
              </a:rPr>
              <a:t>g</a:t>
            </a:r>
            <a:r>
              <a:rPr lang="en-US" sz="2800" b="1" dirty="0">
                <a:solidFill>
                  <a:srgbClr val="C00000"/>
                </a:solidFill>
                <a:latin typeface="Georgia" panose="02040502050405020303" pitchFamily="18" charset="0"/>
              </a:rPr>
              <a:t>, </a:t>
            </a:r>
            <a:r>
              <a:rPr lang="en-US" sz="2800" b="1" u="sng" dirty="0">
                <a:solidFill>
                  <a:srgbClr val="C00000"/>
                </a:solidFill>
                <a:latin typeface="Georgia" panose="02040502050405020303" pitchFamily="18" charset="0"/>
              </a:rPr>
              <a:t>and</a:t>
            </a:r>
            <a:r>
              <a:rPr lang="en-US" sz="2800" b="1" dirty="0">
                <a:solidFill>
                  <a:srgbClr val="C00000"/>
                </a:solidFill>
                <a:latin typeface="Georgia" panose="02040502050405020303" pitchFamily="18" charset="0"/>
              </a:rPr>
              <a:t> g</a:t>
            </a:r>
            <a:r>
              <a:rPr lang="en-US" sz="2800" b="1" u="sng" dirty="0">
                <a:solidFill>
                  <a:srgbClr val="C00000"/>
                </a:solidFill>
                <a:latin typeface="Georgia" panose="02040502050405020303" pitchFamily="18" charset="0"/>
              </a:rPr>
              <a:t>o unto th</a:t>
            </a:r>
            <a:r>
              <a:rPr lang="en-US" sz="2800" b="1" dirty="0">
                <a:solidFill>
                  <a:srgbClr val="C00000"/>
                </a:solidFill>
                <a:latin typeface="Georgia" panose="02040502050405020303" pitchFamily="18" charset="0"/>
              </a:rPr>
              <a:t>y </a:t>
            </a:r>
            <a:r>
              <a:rPr lang="en-US" sz="2800" b="1" u="sng" dirty="0">
                <a:solidFill>
                  <a:srgbClr val="C00000"/>
                </a:solidFill>
                <a:latin typeface="Georgia" panose="02040502050405020303" pitchFamily="18" charset="0"/>
              </a:rPr>
              <a:t>tents</a:t>
            </a:r>
            <a:r>
              <a:rPr lang="en-US" sz="2800" b="1" dirty="0">
                <a:solidFill>
                  <a:srgbClr val="C00000"/>
                </a:solidFill>
                <a:latin typeface="Georgia" panose="02040502050405020303" pitchFamily="18" charset="0"/>
              </a:rPr>
              <a:t>. 			</a:t>
            </a:r>
            <a:r>
              <a:rPr lang="en-US" sz="1200" dirty="0">
                <a:solidFill>
                  <a:prstClr val="black"/>
                </a:solidFill>
                <a:latin typeface="Calibri Light"/>
              </a:rPr>
              <a:t>Word of Yahweh</a:t>
            </a:r>
            <a:endParaRPr lang="en-US" sz="2800" b="1" dirty="0">
              <a:solidFill>
                <a:srgbClr val="C00000"/>
              </a:solidFill>
              <a:highlight>
                <a:srgbClr val="C7ABFF"/>
              </a:highlight>
              <a:latin typeface="Georgia" panose="02040502050405020303" pitchFamily="18" charset="0"/>
            </a:endParaRPr>
          </a:p>
          <a:p>
            <a:r>
              <a:rPr lang="en-US" sz="2800" dirty="0">
                <a:solidFill>
                  <a:prstClr val="black"/>
                </a:solidFill>
                <a:latin typeface="Georgia" panose="02040502050405020303" pitchFamily="18" charset="0"/>
              </a:rPr>
              <a:t>	</a:t>
            </a:r>
          </a:p>
          <a:p>
            <a:r>
              <a:rPr lang="en-US" sz="2800" dirty="0">
                <a:solidFill>
                  <a:srgbClr val="008080"/>
                </a:solidFill>
                <a:latin typeface="Georgia" panose="02040502050405020303" pitchFamily="18" charset="0"/>
              </a:rPr>
              <a:t>Abib 14 ends at </a:t>
            </a:r>
            <a:r>
              <a:rPr lang="en-US" sz="2800" b="1" dirty="0">
                <a:ln>
                  <a:solidFill>
                    <a:srgbClr val="FF3399"/>
                  </a:solidFill>
                </a:ln>
                <a:solidFill>
                  <a:srgbClr val="0000FF"/>
                </a:solidFill>
                <a:effectLst>
                  <a:glow rad="127000">
                    <a:srgbClr val="FFFF00"/>
                  </a:glow>
                </a:effectLst>
              </a:rPr>
              <a:t>Dawn! </a:t>
            </a:r>
            <a:r>
              <a:rPr lang="en-US" sz="2800" b="1" dirty="0" smtClean="0">
                <a:ln>
                  <a:solidFill>
                    <a:srgbClr val="FF3399"/>
                  </a:solidFill>
                </a:ln>
                <a:solidFill>
                  <a:srgbClr val="0000FF"/>
                </a:solidFill>
                <a:effectLst>
                  <a:glow rad="127000">
                    <a:srgbClr val="FFFF00"/>
                  </a:glow>
                </a:effectLst>
              </a:rPr>
              <a:t>  </a:t>
            </a:r>
            <a:r>
              <a:rPr lang="en-US" sz="2800" b="1" dirty="0">
                <a:ln>
                  <a:solidFill>
                    <a:srgbClr val="FF3399"/>
                  </a:solidFill>
                </a:ln>
                <a:solidFill>
                  <a:srgbClr val="0000FF"/>
                </a:solidFill>
                <a:effectLst>
                  <a:glow rad="127000">
                    <a:srgbClr val="FFFF00"/>
                  </a:glow>
                </a:effectLst>
              </a:rPr>
              <a:t>Then </a:t>
            </a:r>
            <a:r>
              <a:rPr lang="en-US" sz="2800" b="1" u="sng" dirty="0">
                <a:ln>
                  <a:solidFill>
                    <a:srgbClr val="FF3399"/>
                  </a:solidFill>
                </a:ln>
                <a:solidFill>
                  <a:srgbClr val="0000FF"/>
                </a:solidFill>
                <a:effectLst>
                  <a:glow rad="127000">
                    <a:srgbClr val="FFFF00"/>
                  </a:glow>
                </a:effectLst>
              </a:rPr>
              <a:t>immediatel</a:t>
            </a:r>
            <a:r>
              <a:rPr lang="en-US" sz="2800" b="1" dirty="0">
                <a:ln>
                  <a:solidFill>
                    <a:srgbClr val="FF3399"/>
                  </a:solidFill>
                </a:ln>
                <a:solidFill>
                  <a:srgbClr val="0000FF"/>
                </a:solidFill>
                <a:effectLst>
                  <a:glow rad="127000">
                    <a:srgbClr val="FFFF00"/>
                  </a:glow>
                </a:effectLst>
              </a:rPr>
              <a:t>y p</a:t>
            </a:r>
            <a:r>
              <a:rPr lang="en-US" sz="2800" b="1" u="sng" dirty="0">
                <a:ln>
                  <a:solidFill>
                    <a:srgbClr val="FF3399"/>
                  </a:solidFill>
                </a:ln>
                <a:solidFill>
                  <a:srgbClr val="0000FF"/>
                </a:solidFill>
                <a:effectLst>
                  <a:glow rad="127000">
                    <a:srgbClr val="FFFF00"/>
                  </a:glow>
                </a:effectLst>
              </a:rPr>
              <a:t>roceedin</a:t>
            </a:r>
            <a:r>
              <a:rPr lang="en-US" sz="2800" b="1" dirty="0">
                <a:ln>
                  <a:solidFill>
                    <a:srgbClr val="FF3399"/>
                  </a:solidFill>
                </a:ln>
                <a:solidFill>
                  <a:srgbClr val="0000FF"/>
                </a:solidFill>
                <a:effectLst>
                  <a:glow rad="127000">
                    <a:srgbClr val="FFFF00"/>
                  </a:glow>
                </a:effectLst>
              </a:rPr>
              <a:t>g, the very next verse, Yahuah begins explaining details on the Festival of Unleavened Bread!  </a:t>
            </a:r>
          </a:p>
          <a:p>
            <a:endParaRPr lang="en-US" sz="2800" dirty="0">
              <a:solidFill>
                <a:srgbClr val="008080"/>
              </a:solidFill>
              <a:latin typeface="Georgia" panose="02040502050405020303" pitchFamily="18" charset="0"/>
            </a:endParaRPr>
          </a:p>
          <a:p>
            <a:r>
              <a:rPr lang="en-US" sz="2800" dirty="0" smtClean="0">
                <a:solidFill>
                  <a:srgbClr val="008080"/>
                </a:solidFill>
                <a:latin typeface="Georgia" panose="02040502050405020303" pitchFamily="18" charset="0"/>
              </a:rPr>
              <a:t>Deut </a:t>
            </a:r>
            <a:r>
              <a:rPr lang="en-US" sz="2800" dirty="0">
                <a:solidFill>
                  <a:srgbClr val="008080"/>
                </a:solidFill>
                <a:latin typeface="Georgia" panose="02040502050405020303" pitchFamily="18" charset="0"/>
              </a:rPr>
              <a:t>16:8</a:t>
            </a:r>
            <a:r>
              <a:rPr lang="en-US" sz="2800" dirty="0">
                <a:solidFill>
                  <a:prstClr val="black"/>
                </a:solidFill>
                <a:latin typeface="Georgia" panose="02040502050405020303" pitchFamily="18" charset="0"/>
              </a:rPr>
              <a:t>  </a:t>
            </a:r>
            <a:r>
              <a:rPr lang="en-US" sz="2800" u="sng" dirty="0">
                <a:solidFill>
                  <a:prstClr val="black"/>
                </a:solidFill>
                <a:effectLst>
                  <a:glow rad="228600">
                    <a:schemeClr val="accent6">
                      <a:satMod val="175000"/>
                      <a:alpha val="40000"/>
                    </a:schemeClr>
                  </a:glow>
                </a:effectLst>
                <a:latin typeface="Georgia" panose="02040502050405020303" pitchFamily="18" charset="0"/>
              </a:rPr>
              <a:t>Six da</a:t>
            </a:r>
            <a:r>
              <a:rPr lang="en-US" sz="2800" dirty="0">
                <a:solidFill>
                  <a:prstClr val="black"/>
                </a:solidFill>
                <a:effectLst>
                  <a:glow rad="228600">
                    <a:schemeClr val="accent6">
                      <a:satMod val="175000"/>
                      <a:alpha val="40000"/>
                    </a:schemeClr>
                  </a:glow>
                </a:effectLst>
                <a:latin typeface="Georgia" panose="02040502050405020303" pitchFamily="18" charset="0"/>
              </a:rPr>
              <a:t>y</a:t>
            </a:r>
            <a:r>
              <a:rPr lang="en-US" sz="2800" u="sng" dirty="0">
                <a:solidFill>
                  <a:prstClr val="black"/>
                </a:solidFill>
                <a:effectLst>
                  <a:glow rad="228600">
                    <a:schemeClr val="accent6">
                      <a:satMod val="175000"/>
                      <a:alpha val="40000"/>
                    </a:schemeClr>
                  </a:glow>
                </a:effectLst>
                <a:latin typeface="Georgia" panose="02040502050405020303" pitchFamily="18" charset="0"/>
              </a:rPr>
              <a:t>s</a:t>
            </a:r>
            <a:r>
              <a:rPr lang="en-US" sz="2800" dirty="0">
                <a:solidFill>
                  <a:prstClr val="black"/>
                </a:solidFill>
                <a:effectLst>
                  <a:glow rad="228600">
                    <a:schemeClr val="accent6">
                      <a:satMod val="175000"/>
                      <a:alpha val="40000"/>
                    </a:schemeClr>
                  </a:glow>
                </a:effectLst>
                <a:latin typeface="Georgia" panose="02040502050405020303" pitchFamily="18" charset="0"/>
              </a:rPr>
              <a:t> </a:t>
            </a:r>
            <a:r>
              <a:rPr lang="en-US" sz="2800" dirty="0">
                <a:solidFill>
                  <a:prstClr val="black"/>
                </a:solidFill>
                <a:latin typeface="Georgia" panose="02040502050405020303" pitchFamily="18" charset="0"/>
              </a:rPr>
              <a:t>thou shalt eat unleavened bread: </a:t>
            </a:r>
            <a:r>
              <a:rPr lang="en-US" sz="2800" dirty="0">
                <a:solidFill>
                  <a:prstClr val="black"/>
                </a:solidFill>
                <a:effectLst>
                  <a:glow rad="228600">
                    <a:schemeClr val="accent2">
                      <a:satMod val="175000"/>
                      <a:alpha val="40000"/>
                    </a:schemeClr>
                  </a:glow>
                </a:effectLst>
                <a:latin typeface="Georgia" panose="02040502050405020303" pitchFamily="18" charset="0"/>
              </a:rPr>
              <a:t>and on the seventh 	day</a:t>
            </a:r>
            <a:r>
              <a:rPr lang="en-US" sz="2800" dirty="0">
                <a:solidFill>
                  <a:prstClr val="black"/>
                </a:solidFill>
                <a:latin typeface="Georgia" panose="02040502050405020303" pitchFamily="18" charset="0"/>
              </a:rPr>
              <a:t> </a:t>
            </a:r>
            <a:r>
              <a:rPr lang="en-US" sz="2000" i="1" dirty="0">
                <a:solidFill>
                  <a:srgbClr val="808080"/>
                </a:solidFill>
                <a:latin typeface="Georgia" panose="02040502050405020303" pitchFamily="18" charset="0"/>
              </a:rPr>
              <a:t>shall be</a:t>
            </a:r>
            <a:r>
              <a:rPr lang="en-US" sz="2000"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a solemn assembly to Yahweh [</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 thy Elohim: 	thou shalt do no work </a:t>
            </a:r>
            <a:r>
              <a:rPr lang="en-US" sz="2000" i="1" dirty="0">
                <a:solidFill>
                  <a:srgbClr val="808080"/>
                </a:solidFill>
                <a:latin typeface="Georgia" panose="02040502050405020303" pitchFamily="18" charset="0"/>
              </a:rPr>
              <a:t>therein. </a:t>
            </a:r>
            <a:r>
              <a:rPr lang="en-US" sz="2800" i="1" dirty="0">
                <a:solidFill>
                  <a:srgbClr val="808080"/>
                </a:solidFill>
                <a:latin typeface="Georgia" panose="02040502050405020303" pitchFamily="18" charset="0"/>
              </a:rPr>
              <a:t>					</a:t>
            </a:r>
            <a:r>
              <a:rPr lang="en-US" sz="1200" dirty="0">
                <a:solidFill>
                  <a:prstClr val="black"/>
                </a:solidFill>
              </a:rPr>
              <a:t>Word of Yahweh</a:t>
            </a:r>
            <a:endParaRPr lang="en-CA" sz="2800" dirty="0">
              <a:solidFill>
                <a:schemeClr val="tx1"/>
              </a:solidFill>
            </a:endParaRPr>
          </a:p>
        </p:txBody>
      </p:sp>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39</a:t>
            </a:fld>
            <a:endParaRPr lang="en-AU" dirty="0"/>
          </a:p>
        </p:txBody>
      </p:sp>
    </p:spTree>
    <p:extLst>
      <p:ext uri="{BB962C8B-B14F-4D97-AF65-F5344CB8AC3E}">
        <p14:creationId xmlns:p14="http://schemas.microsoft.com/office/powerpoint/2010/main" val="95970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7ABFF"/>
            </a:gs>
            <a:gs pos="9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851A3F-1E95-4487-BA70-A048D5F5B2CF}"/>
              </a:ext>
            </a:extLst>
          </p:cNvPr>
          <p:cNvSpPr txBox="1"/>
          <p:nvPr/>
        </p:nvSpPr>
        <p:spPr>
          <a:xfrm>
            <a:off x="1067728" y="109058"/>
            <a:ext cx="10058400" cy="6432530"/>
          </a:xfrm>
          <a:prstGeom prst="rect">
            <a:avLst/>
          </a:prstGeom>
          <a:noFill/>
        </p:spPr>
        <p:txBody>
          <a:bodyPr wrap="square">
            <a:spAutoFit/>
            <a:scene3d>
              <a:camera prst="orthographicFront"/>
              <a:lightRig rig="threePt" dir="t"/>
            </a:scene3d>
            <a:sp3d extrusionH="57150">
              <a:bevelT w="38100" h="38100"/>
            </a:sp3d>
          </a:bodyPr>
          <a:lstStyle/>
          <a:p>
            <a:pPr algn="l"/>
            <a:r>
              <a:rPr lang="en-US" sz="2800" b="1" i="0" u="none" strike="noStrike" baseline="0" dirty="0">
                <a:solidFill>
                  <a:srgbClr val="000000"/>
                </a:solidFill>
                <a:latin typeface="Calibri" panose="020F0502020204030204" pitchFamily="34" charset="0"/>
              </a:rPr>
              <a:t>Note: </a:t>
            </a:r>
            <a:r>
              <a:rPr lang="en-US" sz="4000" b="1" i="0" u="none" strike="noStrike" baseline="0" dirty="0">
                <a:solidFill>
                  <a:srgbClr val="000000"/>
                </a:solidFill>
                <a:latin typeface="Calibri" panose="020F0502020204030204" pitchFamily="34" charset="0"/>
              </a:rPr>
              <a:t/>
            </a:r>
            <a:br>
              <a:rPr lang="en-US" sz="4000" b="1" i="0" u="none" strike="noStrike" baseline="0" dirty="0">
                <a:solidFill>
                  <a:srgbClr val="000000"/>
                </a:solidFill>
                <a:latin typeface="Calibri" panose="020F0502020204030204" pitchFamily="34" charset="0"/>
              </a:rPr>
            </a:br>
            <a:r>
              <a:rPr lang="en-US" sz="2400" b="0" i="0" u="none" strike="noStrike" baseline="0" dirty="0">
                <a:solidFill>
                  <a:srgbClr val="000000"/>
                </a:solidFill>
                <a:latin typeface="Calibri" panose="020F0502020204030204" pitchFamily="34" charset="0"/>
              </a:rPr>
              <a:t>These studies try to refrain from using the word “day” that has been translated from the original Hebrew word </a:t>
            </a:r>
            <a:r>
              <a:rPr lang="en-US" sz="2400" b="1" i="0" u="none" strike="noStrike" baseline="0" dirty="0">
                <a:solidFill>
                  <a:srgbClr val="0D0D0D"/>
                </a:solidFill>
                <a:latin typeface="Calibri,Bold"/>
              </a:rPr>
              <a:t>&lt;</a:t>
            </a:r>
            <a:r>
              <a:rPr lang="en-US" sz="2400" b="1" i="0" u="none" strike="noStrike" baseline="0" dirty="0" err="1">
                <a:solidFill>
                  <a:srgbClr val="00B150"/>
                </a:solidFill>
                <a:latin typeface="Calibri,Bold"/>
              </a:rPr>
              <a:t>yowm</a:t>
            </a:r>
            <a:r>
              <a:rPr lang="en-US" sz="2400" b="1" i="0" u="none" strike="noStrike" baseline="0" dirty="0">
                <a:solidFill>
                  <a:srgbClr val="0D0D0D"/>
                </a:solidFill>
                <a:latin typeface="Calibri,Bold"/>
              </a:rPr>
              <a:t>&gt;. </a:t>
            </a:r>
            <a:r>
              <a:rPr lang="en-US" sz="2400" b="0" i="0" u="none" strike="noStrike" baseline="0" dirty="0">
                <a:solidFill>
                  <a:srgbClr val="0D0D0D"/>
                </a:solidFill>
                <a:latin typeface="Calibri" panose="020F0502020204030204" pitchFamily="34" charset="0"/>
              </a:rPr>
              <a:t>The word “day” loses a massive amount of definitive correctness in its ambiguous definitions. Day can indicate 12 or 24 hours, day or night, or both! </a:t>
            </a:r>
          </a:p>
          <a:p>
            <a:pPr algn="l"/>
            <a:r>
              <a:rPr lang="en-US" sz="2400" b="0" i="0" u="none" strike="noStrike" baseline="0" dirty="0">
                <a:solidFill>
                  <a:srgbClr val="0D0D0D"/>
                </a:solidFill>
                <a:latin typeface="Calibri" panose="020F0502020204030204" pitchFamily="34" charset="0"/>
              </a:rPr>
              <a:t>To understand Scripture correctly we need to be much more accurate. </a:t>
            </a:r>
          </a:p>
          <a:p>
            <a:pPr algn="l"/>
            <a:r>
              <a:rPr lang="en-US" sz="2400" b="0" i="0" u="none" strike="noStrike" baseline="0" dirty="0">
                <a:solidFill>
                  <a:srgbClr val="0D0D0D"/>
                </a:solidFill>
                <a:latin typeface="Calibri" panose="020F0502020204030204" pitchFamily="34" charset="0"/>
              </a:rPr>
              <a:t>Preference is given to the word </a:t>
            </a:r>
            <a:r>
              <a:rPr lang="en-US" sz="2400" b="1" i="0" u="none" strike="noStrike" baseline="0" dirty="0">
                <a:solidFill>
                  <a:srgbClr val="7030A0"/>
                </a:solidFill>
                <a:latin typeface="Calibri" panose="020F0502020204030204" pitchFamily="34" charset="0"/>
              </a:rPr>
              <a:t>“</a:t>
            </a:r>
            <a:r>
              <a:rPr lang="en-US" sz="2400" b="1" i="0" u="none" strike="noStrike" baseline="0" dirty="0">
                <a:solidFill>
                  <a:srgbClr val="7030A0"/>
                </a:solidFill>
                <a:latin typeface="Calibri,Bold"/>
              </a:rPr>
              <a:t>cycle</a:t>
            </a:r>
            <a:r>
              <a:rPr lang="en-US" sz="2400" b="1" i="0" u="none" strike="noStrike" baseline="0" dirty="0">
                <a:solidFill>
                  <a:srgbClr val="9F0CFF"/>
                </a:solidFill>
                <a:latin typeface="Calibri,Bold"/>
              </a:rPr>
              <a:t>” </a:t>
            </a:r>
            <a:r>
              <a:rPr lang="en-US" sz="2400" b="0" i="0" u="none" strike="noStrike" baseline="0" dirty="0">
                <a:solidFill>
                  <a:srgbClr val="0D0D0D"/>
                </a:solidFill>
                <a:latin typeface="Calibri" panose="020F0502020204030204" pitchFamily="34" charset="0"/>
              </a:rPr>
              <a:t>in place of </a:t>
            </a:r>
            <a:r>
              <a:rPr lang="en-US" sz="2400" b="1" i="1" u="none" strike="noStrike" baseline="0" dirty="0">
                <a:solidFill>
                  <a:srgbClr val="0D0D0D"/>
                </a:solidFill>
                <a:latin typeface="Georgia,Italic"/>
              </a:rPr>
              <a:t>day</a:t>
            </a:r>
            <a:r>
              <a:rPr lang="en-US" sz="2400" b="0" i="0" u="none" strike="noStrike" baseline="0" dirty="0">
                <a:solidFill>
                  <a:srgbClr val="0D0D0D"/>
                </a:solidFill>
                <a:latin typeface="Calibri" panose="020F0502020204030204" pitchFamily="34" charset="0"/>
              </a:rPr>
              <a:t>.</a:t>
            </a:r>
          </a:p>
          <a:p>
            <a:pPr algn="l"/>
            <a:r>
              <a:rPr lang="en-US" sz="2400" b="0" i="0" u="none" strike="noStrike" baseline="0" dirty="0">
                <a:solidFill>
                  <a:srgbClr val="0D0D0D"/>
                </a:solidFill>
                <a:latin typeface="Calibri" panose="020F0502020204030204" pitchFamily="34" charset="0"/>
              </a:rPr>
              <a:t>When quoting the</a:t>
            </a:r>
            <a:r>
              <a:rPr lang="en-US" sz="2400" b="1" i="0" u="none" strike="noStrike" baseline="0" dirty="0">
                <a:solidFill>
                  <a:srgbClr val="9F0CFF"/>
                </a:solidFill>
                <a:latin typeface="Calibri,Bold"/>
              </a:rPr>
              <a:t> </a:t>
            </a:r>
            <a:r>
              <a:rPr lang="en-US" sz="2400" b="0" i="0" u="none" strike="noStrike" baseline="0" dirty="0">
                <a:solidFill>
                  <a:srgbClr val="0D0D0D"/>
                </a:solidFill>
                <a:latin typeface="Calibri" panose="020F0502020204030204" pitchFamily="34" charset="0"/>
              </a:rPr>
              <a:t>Scriptures or citing the Sabbath </a:t>
            </a:r>
            <a:r>
              <a:rPr lang="en-US" sz="2400" b="1" i="0" u="none" strike="noStrike" baseline="0" dirty="0">
                <a:solidFill>
                  <a:srgbClr val="FF0066"/>
                </a:solidFill>
                <a:latin typeface="Calibri,Bold"/>
              </a:rPr>
              <a:t>Day </a:t>
            </a:r>
            <a:r>
              <a:rPr lang="en-US" sz="2400" b="0" i="0" u="none" strike="noStrike" baseline="0" dirty="0">
                <a:solidFill>
                  <a:srgbClr val="0D0D0D"/>
                </a:solidFill>
                <a:latin typeface="Calibri" panose="020F0502020204030204" pitchFamily="34" charset="0"/>
              </a:rPr>
              <a:t>you will see it. </a:t>
            </a:r>
          </a:p>
          <a:p>
            <a:pPr algn="l"/>
            <a:r>
              <a:rPr lang="en-US" sz="2400" b="0" i="0" u="none" strike="noStrike" baseline="0" dirty="0">
                <a:solidFill>
                  <a:srgbClr val="0D0D0D"/>
                </a:solidFill>
                <a:latin typeface="Calibri" panose="020F0502020204030204" pitchFamily="34" charset="0"/>
              </a:rPr>
              <a:t>Otherwise </a:t>
            </a:r>
            <a:r>
              <a:rPr lang="en-US" sz="2400" b="1" i="0" u="none" strike="noStrike" baseline="0" dirty="0">
                <a:solidFill>
                  <a:srgbClr val="9A00FF"/>
                </a:solidFill>
                <a:latin typeface="Calibri,Bold"/>
              </a:rPr>
              <a:t>cycle </a:t>
            </a:r>
            <a:r>
              <a:rPr lang="en-US" sz="2400" b="0" i="0" u="none" strike="noStrike" baseline="0" dirty="0">
                <a:solidFill>
                  <a:srgbClr val="0D0D0D"/>
                </a:solidFill>
                <a:latin typeface="Calibri" panose="020F0502020204030204" pitchFamily="34" charset="0"/>
              </a:rPr>
              <a:t>is the word of choice. </a:t>
            </a:r>
            <a:br>
              <a:rPr lang="en-US" sz="2400" b="0" i="0" u="none" strike="noStrike" baseline="0" dirty="0">
                <a:solidFill>
                  <a:srgbClr val="0D0D0D"/>
                </a:solidFill>
                <a:latin typeface="Calibri" panose="020F0502020204030204" pitchFamily="34" charset="0"/>
              </a:rPr>
            </a:br>
            <a:endParaRPr lang="en-US" sz="2400" b="0" i="0" u="none" strike="noStrike" baseline="0" dirty="0">
              <a:solidFill>
                <a:srgbClr val="0D0D0D"/>
              </a:solidFill>
              <a:latin typeface="Calibri" panose="020F0502020204030204" pitchFamily="34" charset="0"/>
            </a:endParaRPr>
          </a:p>
          <a:p>
            <a:pPr algn="l"/>
            <a:r>
              <a:rPr lang="en-US" sz="2400" b="0" i="0" u="none" strike="noStrike" baseline="0" dirty="0">
                <a:solidFill>
                  <a:srgbClr val="0D0D0D"/>
                </a:solidFill>
                <a:latin typeface="Calibri" panose="020F0502020204030204" pitchFamily="34" charset="0"/>
              </a:rPr>
              <a:t>The 24 hour </a:t>
            </a:r>
            <a:r>
              <a:rPr lang="en-US" sz="2400" b="1" i="0" u="none" strike="noStrike" baseline="0" dirty="0">
                <a:solidFill>
                  <a:srgbClr val="9A00FF"/>
                </a:solidFill>
                <a:latin typeface="Calibri,Bold"/>
              </a:rPr>
              <a:t>cycle </a:t>
            </a:r>
            <a:r>
              <a:rPr lang="en-US" sz="2400" b="0" i="0" u="none" strike="noStrike" baseline="0" dirty="0">
                <a:solidFill>
                  <a:srgbClr val="0D0D0D"/>
                </a:solidFill>
                <a:latin typeface="Calibri" panose="020F0502020204030204" pitchFamily="34" charset="0"/>
              </a:rPr>
              <a:t>will be </a:t>
            </a:r>
            <a:r>
              <a:rPr lang="en-US" sz="2400" b="0" i="1" u="none" strike="noStrike" baseline="0" dirty="0">
                <a:solidFill>
                  <a:srgbClr val="FF0000"/>
                </a:solidFill>
                <a:latin typeface="Calibri,Italic"/>
              </a:rPr>
              <a:t>defined </a:t>
            </a:r>
            <a:r>
              <a:rPr lang="en-US" sz="2400" b="0" i="0" u="none" strike="noStrike" baseline="0" dirty="0">
                <a:solidFill>
                  <a:srgbClr val="0D0D0D"/>
                </a:solidFill>
                <a:latin typeface="Calibri" panose="020F0502020204030204" pitchFamily="34" charset="0"/>
              </a:rPr>
              <a:t>below to pinpoint the </a:t>
            </a:r>
            <a:r>
              <a:rPr lang="en-US" sz="2400" b="1" i="0" u="none" strike="noStrike" baseline="0" dirty="0">
                <a:solidFill>
                  <a:srgbClr val="0D0D0D"/>
                </a:solidFill>
                <a:latin typeface="Calibri,Bold"/>
              </a:rPr>
              <a:t>two seasons</a:t>
            </a:r>
            <a:r>
              <a:rPr lang="en-US" sz="2400" b="0" i="0" u="none" strike="noStrike" baseline="0" dirty="0">
                <a:solidFill>
                  <a:srgbClr val="0D0D0D"/>
                </a:solidFill>
                <a:latin typeface="Calibri" panose="020F0502020204030204" pitchFamily="34" charset="0"/>
              </a:rPr>
              <a:t>. </a:t>
            </a:r>
          </a:p>
          <a:p>
            <a:pPr marL="342900" indent="-342900" algn="l">
              <a:buClr>
                <a:srgbClr val="FF3399"/>
              </a:buClr>
              <a:buAutoNum type="arabicPeriod"/>
            </a:pPr>
            <a:r>
              <a:rPr lang="en-US" sz="2400" b="1" i="0" u="none" strike="noStrike" baseline="0" dirty="0">
                <a:solidFill>
                  <a:srgbClr val="9A00FF"/>
                </a:solidFill>
                <a:latin typeface="Calibri,Bold"/>
              </a:rPr>
              <a:t>Cycle </a:t>
            </a:r>
            <a:r>
              <a:rPr lang="en-US" sz="2400" b="1" i="0" u="none" strike="noStrike" baseline="0" dirty="0">
                <a:solidFill>
                  <a:srgbClr val="0D0D0D"/>
                </a:solidFill>
                <a:latin typeface="Calibri,Bold"/>
              </a:rPr>
              <a:t>= </a:t>
            </a:r>
            <a:r>
              <a:rPr lang="en-US" sz="2400" b="0" i="0" u="none" strike="noStrike" baseline="0" dirty="0">
                <a:solidFill>
                  <a:srgbClr val="0D0D0D"/>
                </a:solidFill>
                <a:latin typeface="Calibri" panose="020F0502020204030204" pitchFamily="34" charset="0"/>
              </a:rPr>
              <a:t>24 hours containing the 2 seasons, one of </a:t>
            </a:r>
            <a:r>
              <a:rPr lang="en-US" sz="2400" b="1" i="0" u="none" strike="noStrike" baseline="0" dirty="0">
                <a:solidFill>
                  <a:srgbClr val="9A33FF"/>
                </a:solidFill>
                <a:latin typeface="Calibri,Bold"/>
              </a:rPr>
              <a:t>light </a:t>
            </a:r>
            <a:r>
              <a:rPr lang="en-US" sz="2400" b="0" i="0" u="none" strike="noStrike" baseline="0" dirty="0">
                <a:solidFill>
                  <a:srgbClr val="0D0D0D"/>
                </a:solidFill>
                <a:latin typeface="Calibri" panose="020F0502020204030204" pitchFamily="34" charset="0"/>
              </a:rPr>
              <a:t>– H216 </a:t>
            </a:r>
            <a:r>
              <a:rPr lang="en-US" sz="2400" b="1" i="0" u="none" strike="noStrike" baseline="0" dirty="0">
                <a:solidFill>
                  <a:srgbClr val="0D0D0D"/>
                </a:solidFill>
                <a:latin typeface="Calibri,Bold"/>
              </a:rPr>
              <a:t>&lt;</a:t>
            </a:r>
            <a:r>
              <a:rPr lang="en-US" sz="2400" b="1" i="0" u="none" strike="noStrike" baseline="0" dirty="0">
                <a:solidFill>
                  <a:srgbClr val="00B150"/>
                </a:solidFill>
                <a:latin typeface="Calibri,Bold"/>
              </a:rPr>
              <a:t>’</a:t>
            </a:r>
            <a:r>
              <a:rPr lang="en-US" sz="2400" b="1" i="0" u="none" strike="noStrike" baseline="0" dirty="0" err="1">
                <a:solidFill>
                  <a:srgbClr val="00B150"/>
                </a:solidFill>
                <a:latin typeface="Calibri,Bold"/>
              </a:rPr>
              <a:t>owr</a:t>
            </a:r>
            <a:r>
              <a:rPr lang="en-US" sz="2400" b="1" i="0" u="none" strike="noStrike" baseline="0" dirty="0">
                <a:solidFill>
                  <a:srgbClr val="0D0D0D"/>
                </a:solidFill>
                <a:latin typeface="Calibri,Bold"/>
              </a:rPr>
              <a:t>&gt; </a:t>
            </a:r>
            <a:r>
              <a:rPr lang="en-US" sz="2400" i="0" u="none" strike="noStrike" baseline="0" dirty="0">
                <a:solidFill>
                  <a:srgbClr val="1F497D"/>
                </a:solidFill>
                <a:latin typeface="Calibri,Bold"/>
              </a:rPr>
              <a:t>and one of</a:t>
            </a:r>
            <a:r>
              <a:rPr lang="en-US" sz="2400" b="1" i="0" u="none" strike="noStrike" baseline="0" dirty="0">
                <a:solidFill>
                  <a:srgbClr val="1F497D"/>
                </a:solidFill>
                <a:latin typeface="Calibri,Bold"/>
              </a:rPr>
              <a:t> </a:t>
            </a:r>
            <a:r>
              <a:rPr lang="en-US" sz="2400" b="1" i="0" u="none" strike="noStrike" baseline="0" dirty="0">
                <a:solidFill>
                  <a:srgbClr val="9A33FF"/>
                </a:solidFill>
                <a:latin typeface="Calibri,Bold"/>
              </a:rPr>
              <a:t>night </a:t>
            </a:r>
            <a:r>
              <a:rPr lang="en-US" sz="2400" b="0" i="0" u="none" strike="noStrike" baseline="0" dirty="0">
                <a:solidFill>
                  <a:srgbClr val="0D0D0D"/>
                </a:solidFill>
                <a:latin typeface="Calibri" panose="020F0502020204030204" pitchFamily="34" charset="0"/>
              </a:rPr>
              <a:t>– H3915 </a:t>
            </a:r>
            <a:r>
              <a:rPr lang="en-US" sz="2400" b="1" i="0" u="none" strike="noStrike" baseline="0" dirty="0">
                <a:solidFill>
                  <a:srgbClr val="0D0D0D"/>
                </a:solidFill>
                <a:latin typeface="Calibri,Bold"/>
              </a:rPr>
              <a:t>&lt;</a:t>
            </a:r>
            <a:r>
              <a:rPr lang="en-US" sz="2400" b="1" i="0" u="none" strike="noStrike" baseline="0" dirty="0">
                <a:solidFill>
                  <a:srgbClr val="00B150"/>
                </a:solidFill>
                <a:latin typeface="Calibri,Bold"/>
              </a:rPr>
              <a:t>layil</a:t>
            </a:r>
            <a:r>
              <a:rPr lang="en-US" sz="2400" i="0" u="none" strike="noStrike" baseline="0" dirty="0">
                <a:solidFill>
                  <a:srgbClr val="0D0D0D"/>
                </a:solidFill>
                <a:latin typeface="Calibri,Bold"/>
              </a:rPr>
              <a:t>&gt;. </a:t>
            </a:r>
          </a:p>
          <a:p>
            <a:pPr algn="l"/>
            <a:r>
              <a:rPr lang="en-US" sz="2400" b="1" i="0" u="none" strike="noStrike" baseline="0" dirty="0">
                <a:solidFill>
                  <a:srgbClr val="FF0000"/>
                </a:solidFill>
                <a:latin typeface="Calibri,Bold"/>
              </a:rPr>
              <a:t>2. </a:t>
            </a:r>
            <a:r>
              <a:rPr lang="en-US" sz="2400" b="1" i="0" u="none" strike="noStrike" baseline="0" dirty="0">
                <a:solidFill>
                  <a:srgbClr val="9A00FF"/>
                </a:solidFill>
                <a:latin typeface="Calibri,Bold"/>
              </a:rPr>
              <a:t>Season </a:t>
            </a:r>
            <a:r>
              <a:rPr lang="en-US" sz="2400" b="0" i="0" u="none" strike="noStrike" baseline="0" dirty="0">
                <a:solidFill>
                  <a:srgbClr val="000000"/>
                </a:solidFill>
                <a:latin typeface="Calibri" panose="020F0502020204030204" pitchFamily="34" charset="0"/>
              </a:rPr>
              <a:t>H6256 - &lt;</a:t>
            </a:r>
            <a:r>
              <a:rPr lang="en-US" sz="2400" b="1" i="0" u="none" strike="noStrike" baseline="0" dirty="0">
                <a:solidFill>
                  <a:srgbClr val="00B150"/>
                </a:solidFill>
                <a:latin typeface="Calibri,Bold"/>
              </a:rPr>
              <a:t>‘eth</a:t>
            </a:r>
            <a:r>
              <a:rPr lang="en-US" sz="2400" b="0" i="0" u="none" strike="noStrike" baseline="0" dirty="0">
                <a:solidFill>
                  <a:srgbClr val="000000"/>
                </a:solidFill>
                <a:latin typeface="Calibri" panose="020F0502020204030204" pitchFamily="34" charset="0"/>
              </a:rPr>
              <a:t>&gt;, </a:t>
            </a:r>
            <a:r>
              <a:rPr lang="en-US" sz="2400" b="1" i="0" u="none" strike="noStrike" baseline="0" dirty="0">
                <a:solidFill>
                  <a:srgbClr val="000000"/>
                </a:solidFill>
                <a:latin typeface="Calibri,Bold"/>
              </a:rPr>
              <a:t>= </a:t>
            </a:r>
            <a:r>
              <a:rPr lang="en-US" sz="2400" i="0" u="none" strike="noStrike" baseline="0" dirty="0">
                <a:solidFill>
                  <a:srgbClr val="000000"/>
                </a:solidFill>
                <a:latin typeface="Calibri,Bold"/>
              </a:rPr>
              <a:t>(approx.) </a:t>
            </a:r>
            <a:r>
              <a:rPr lang="en-US" sz="2400" b="0" i="0" u="none" strike="noStrike" baseline="0" dirty="0">
                <a:solidFill>
                  <a:srgbClr val="000000"/>
                </a:solidFill>
                <a:latin typeface="Calibri" panose="020F0502020204030204" pitchFamily="34" charset="0"/>
              </a:rPr>
              <a:t>12 hour blocks of time whether it is </a:t>
            </a:r>
            <a:r>
              <a:rPr lang="en-US" sz="2400" b="1" i="0" u="none" strike="noStrike" baseline="0" dirty="0">
                <a:solidFill>
                  <a:srgbClr val="9A33FF"/>
                </a:solidFill>
                <a:latin typeface="Calibri,Bold"/>
              </a:rPr>
              <a:t>Light 	Season </a:t>
            </a:r>
            <a:r>
              <a:rPr lang="en-US" sz="2400" b="1" i="0" u="none" strike="noStrike" baseline="0" dirty="0">
                <a:solidFill>
                  <a:srgbClr val="FF0000"/>
                </a:solidFill>
                <a:latin typeface="Calibri,Bold"/>
              </a:rPr>
              <a:t>or </a:t>
            </a:r>
            <a:r>
              <a:rPr lang="en-US" sz="2400" b="1" i="0" u="none" strike="noStrike" baseline="0" dirty="0">
                <a:solidFill>
                  <a:srgbClr val="9A33FF"/>
                </a:solidFill>
                <a:latin typeface="Calibri,Bold"/>
              </a:rPr>
              <a:t>Night Season.</a:t>
            </a:r>
            <a:r>
              <a:rPr lang="en-US" sz="2400" b="0" i="0" u="none" strike="noStrike" baseline="0" dirty="0">
                <a:solidFill>
                  <a:srgbClr val="000000"/>
                </a:solidFill>
                <a:latin typeface="Calibri" panose="020F0502020204030204" pitchFamily="34" charset="0"/>
              </a:rPr>
              <a:t> </a:t>
            </a:r>
          </a:p>
          <a:p>
            <a:pPr algn="l"/>
            <a:r>
              <a:rPr lang="en-US" sz="2400" b="0" i="0" u="none" strike="noStrike" baseline="0" dirty="0">
                <a:solidFill>
                  <a:srgbClr val="000000"/>
                </a:solidFill>
                <a:latin typeface="Calibri" panose="020F0502020204030204" pitchFamily="34" charset="0"/>
              </a:rPr>
              <a:t>A very important application example of </a:t>
            </a:r>
            <a:r>
              <a:rPr lang="en-US" sz="2400" b="1" i="0" u="none" strike="noStrike" baseline="0" dirty="0">
                <a:solidFill>
                  <a:srgbClr val="9A33FF"/>
                </a:solidFill>
                <a:latin typeface="Calibri,Bold"/>
              </a:rPr>
              <a:t>“season” is </a:t>
            </a:r>
            <a:r>
              <a:rPr lang="en-US" sz="2400" b="0" i="0" u="none" strike="noStrike" baseline="0" dirty="0">
                <a:solidFill>
                  <a:srgbClr val="000000"/>
                </a:solidFill>
                <a:latin typeface="Calibri" panose="020F0502020204030204" pitchFamily="34" charset="0"/>
              </a:rPr>
              <a:t>found in </a:t>
            </a:r>
            <a:br>
              <a:rPr lang="en-US" sz="2400" b="0" i="0" u="none" strike="noStrike" baseline="0" dirty="0">
                <a:solidFill>
                  <a:srgbClr val="000000"/>
                </a:solidFill>
                <a:latin typeface="Calibri" panose="020F0502020204030204" pitchFamily="34" charset="0"/>
              </a:rPr>
            </a:br>
            <a:r>
              <a:rPr lang="en-US" sz="2400" b="0" i="0" u="none" strike="noStrike" baseline="0" dirty="0">
                <a:solidFill>
                  <a:srgbClr val="000000"/>
                </a:solidFill>
                <a:latin typeface="Calibri" panose="020F0502020204030204" pitchFamily="34" charset="0"/>
              </a:rPr>
              <a:t>	</a:t>
            </a:r>
            <a:r>
              <a:rPr lang="en-US" sz="2400" b="1" i="0" u="none" strike="noStrike" baseline="0" dirty="0" err="1">
                <a:solidFill>
                  <a:srgbClr val="006699"/>
                </a:solidFill>
                <a:latin typeface="Calibri,Bold"/>
              </a:rPr>
              <a:t>Yerimyahu</a:t>
            </a:r>
            <a:r>
              <a:rPr lang="en-US" sz="2400" b="1" i="0" u="none" strike="noStrike" baseline="0" dirty="0">
                <a:solidFill>
                  <a:srgbClr val="006699"/>
                </a:solidFill>
                <a:latin typeface="Calibri,Bold"/>
              </a:rPr>
              <a:t> </a:t>
            </a:r>
            <a:r>
              <a:rPr lang="en-US" sz="2400" b="0" i="0" u="none" strike="noStrike" baseline="0" dirty="0">
                <a:solidFill>
                  <a:srgbClr val="000000"/>
                </a:solidFill>
                <a:latin typeface="Calibri" panose="020F0502020204030204" pitchFamily="34" charset="0"/>
              </a:rPr>
              <a:t>(Jeremiah) </a:t>
            </a:r>
            <a:r>
              <a:rPr lang="en-US" sz="2400" b="1" i="0" u="none" strike="noStrike" baseline="0" dirty="0">
                <a:solidFill>
                  <a:srgbClr val="006699"/>
                </a:solidFill>
                <a:latin typeface="Calibri,Bold"/>
              </a:rPr>
              <a:t>33:20-25.</a:t>
            </a:r>
          </a:p>
        </p:txBody>
      </p:sp>
      <p:sp>
        <p:nvSpPr>
          <p:cNvPr id="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a:t>
            </a:fld>
            <a:endParaRPr lang="en-AU" dirty="0"/>
          </a:p>
        </p:txBody>
      </p:sp>
    </p:spTree>
    <p:extLst>
      <p:ext uri="{BB962C8B-B14F-4D97-AF65-F5344CB8AC3E}">
        <p14:creationId xmlns:p14="http://schemas.microsoft.com/office/powerpoint/2010/main" val="21675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F762682-90B8-4A2B-A39F-1942F7168402}"/>
              </a:ext>
            </a:extLst>
          </p:cNvPr>
          <p:cNvSpPr txBox="1"/>
          <p:nvPr/>
        </p:nvSpPr>
        <p:spPr>
          <a:xfrm>
            <a:off x="642995" y="225572"/>
            <a:ext cx="10927280" cy="6555641"/>
          </a:xfrm>
          <a:prstGeom prst="rect">
            <a:avLst/>
          </a:prstGeom>
          <a:noFill/>
        </p:spPr>
        <p:txBody>
          <a:bodyPr wrap="square">
            <a:spAutoFit/>
            <a:scene3d>
              <a:camera prst="orthographicFront"/>
              <a:lightRig rig="threePt" dir="t"/>
            </a:scene3d>
            <a:sp3d extrusionH="57150">
              <a:bevelT w="38100" h="38100"/>
            </a:sp3d>
          </a:bodyPr>
          <a:lstStyle/>
          <a:p>
            <a:pPr algn="l"/>
            <a:r>
              <a:rPr lang="en-AU" sz="2400" b="1" i="0" u="none" strike="noStrike" baseline="0" dirty="0">
                <a:solidFill>
                  <a:srgbClr val="000000"/>
                </a:solidFill>
                <a:latin typeface="Calibri,Bold"/>
              </a:rPr>
              <a:t>Question:</a:t>
            </a:r>
          </a:p>
          <a:p>
            <a:pPr lvl="0"/>
            <a:r>
              <a:rPr lang="en-AU" sz="2400" b="1" i="0" u="sng" strike="noStrike" baseline="0" dirty="0">
                <a:solidFill>
                  <a:schemeClr val="accent2">
                    <a:lumMod val="75000"/>
                  </a:schemeClr>
                </a:solidFill>
                <a:latin typeface="Calibri,Bold"/>
              </a:rPr>
              <a:t>Accordin</a:t>
            </a:r>
            <a:r>
              <a:rPr lang="en-AU" sz="2400" b="1" i="0" strike="noStrike" baseline="0" dirty="0">
                <a:solidFill>
                  <a:schemeClr val="accent2">
                    <a:lumMod val="75000"/>
                  </a:schemeClr>
                </a:solidFill>
                <a:latin typeface="Calibri,Bold"/>
              </a:rPr>
              <a:t>g </a:t>
            </a:r>
            <a:r>
              <a:rPr lang="en-AU" sz="2400" b="1" i="0" u="sng" strike="noStrike" baseline="0" dirty="0">
                <a:solidFill>
                  <a:schemeClr val="accent2">
                    <a:lumMod val="75000"/>
                  </a:schemeClr>
                </a:solidFill>
                <a:latin typeface="Calibri,Bold"/>
              </a:rPr>
              <a:t>to the understandin</a:t>
            </a:r>
            <a:r>
              <a:rPr lang="en-AU" sz="2400" b="1" i="0" strike="noStrike" baseline="0" dirty="0">
                <a:solidFill>
                  <a:schemeClr val="accent2">
                    <a:lumMod val="75000"/>
                  </a:schemeClr>
                </a:solidFill>
                <a:latin typeface="Calibri,Bold"/>
              </a:rPr>
              <a:t>g </a:t>
            </a:r>
            <a:r>
              <a:rPr lang="en-AU" sz="2400" b="1" i="0" u="sng" strike="noStrike" baseline="0" dirty="0">
                <a:solidFill>
                  <a:schemeClr val="accent2">
                    <a:lumMod val="75000"/>
                  </a:schemeClr>
                </a:solidFill>
                <a:latin typeface="Calibri,Bold"/>
              </a:rPr>
              <a:t>of Sunset Theor</a:t>
            </a:r>
            <a:r>
              <a:rPr lang="en-AU" sz="2400" b="1" i="0" strike="noStrike" baseline="0" dirty="0">
                <a:solidFill>
                  <a:schemeClr val="accent2">
                    <a:lumMod val="75000"/>
                  </a:schemeClr>
                </a:solidFill>
                <a:latin typeface="Calibri,Bold"/>
              </a:rPr>
              <a:t>y,</a:t>
            </a:r>
            <a:r>
              <a:rPr lang="en-AU" sz="2400" b="1" i="0" strike="noStrike" baseline="0" dirty="0">
                <a:solidFill>
                  <a:srgbClr val="000000"/>
                </a:solidFill>
                <a:latin typeface="Calibri,Bold"/>
              </a:rPr>
              <a:t> </a:t>
            </a:r>
            <a:r>
              <a:rPr lang="en-AU" sz="2400" b="1" i="0" u="none" strike="noStrike" baseline="0" dirty="0">
                <a:solidFill>
                  <a:srgbClr val="000000"/>
                </a:solidFill>
                <a:latin typeface="Calibri,Bold"/>
              </a:rPr>
              <a:t>what would be the reason for</a:t>
            </a:r>
            <a:r>
              <a:rPr lang="he-IL" sz="2400" b="1" dirty="0">
                <a:solidFill>
                  <a:srgbClr val="0000FF"/>
                </a:solidFill>
                <a:latin typeface="Times New Roman,Bold"/>
              </a:rPr>
              <a:t>יהוֹה </a:t>
            </a:r>
            <a:r>
              <a:rPr lang="en-CA" sz="2400" b="1" dirty="0">
                <a:solidFill>
                  <a:srgbClr val="0000FF"/>
                </a:solidFill>
                <a:latin typeface="Times New Roman,Bold"/>
              </a:rPr>
              <a:t> </a:t>
            </a:r>
            <a:r>
              <a:rPr lang="en-CA" sz="2400" b="1" dirty="0">
                <a:solidFill>
                  <a:srgbClr val="0000FF"/>
                </a:solidFill>
              </a:rPr>
              <a:t>[</a:t>
            </a:r>
            <a:r>
              <a:rPr lang="en-AU" sz="2400" b="1" dirty="0">
                <a:solidFill>
                  <a:srgbClr val="0000FF"/>
                </a:solidFill>
                <a:latin typeface="Calibri,Bold"/>
              </a:rPr>
              <a:t>Yahuah] </a:t>
            </a:r>
            <a:r>
              <a:rPr lang="en-AU" sz="2400" b="1" dirty="0">
                <a:solidFill>
                  <a:srgbClr val="000000"/>
                </a:solidFill>
                <a:latin typeface="Calibri,Bold"/>
              </a:rPr>
              <a:t>to </a:t>
            </a:r>
            <a:r>
              <a:rPr lang="en-US" sz="2400" b="1" dirty="0">
                <a:solidFill>
                  <a:srgbClr val="000000"/>
                </a:solidFill>
                <a:latin typeface="Calibri,Bold"/>
              </a:rPr>
              <a:t>command the Israelites to return to their tents at &lt;</a:t>
            </a:r>
            <a:r>
              <a:rPr lang="en-US" sz="2400" b="1" dirty="0">
                <a:solidFill>
                  <a:srgbClr val="00B150"/>
                </a:solidFill>
                <a:latin typeface="Calibri,Bold"/>
              </a:rPr>
              <a:t>boqer</a:t>
            </a:r>
            <a:r>
              <a:rPr lang="en-US" sz="2400" b="1" dirty="0">
                <a:solidFill>
                  <a:srgbClr val="0D0D0D"/>
                </a:solidFill>
                <a:latin typeface="Calibri,Bold"/>
              </a:rPr>
              <a:t>&gt; </a:t>
            </a:r>
            <a:r>
              <a:rPr lang="en-US" sz="2400" b="1" dirty="0">
                <a:solidFill>
                  <a:srgbClr val="000000"/>
                </a:solidFill>
                <a:latin typeface="Calibri,Bold"/>
              </a:rPr>
              <a:t>(</a:t>
            </a:r>
            <a:r>
              <a:rPr lang="en-US" sz="2400" b="1" i="1" dirty="0">
                <a:solidFill>
                  <a:srgbClr val="FF00FF"/>
                </a:solidFill>
                <a:latin typeface="Calibri,BoldItalic"/>
              </a:rPr>
              <a:t>morning - </a:t>
            </a:r>
            <a:r>
              <a:rPr lang="en-US" sz="2400" b="1" i="1" u="sng" dirty="0">
                <a:ln>
                  <a:solidFill>
                    <a:srgbClr val="0000FF"/>
                  </a:solidFill>
                </a:ln>
                <a:solidFill>
                  <a:srgbClr val="FF00FF"/>
                </a:solidFill>
                <a:latin typeface="Calibri,BoldItalic"/>
              </a:rPr>
              <a:t>Dawn</a:t>
            </a:r>
            <a:r>
              <a:rPr lang="en-US" sz="2400" b="1" dirty="0">
                <a:solidFill>
                  <a:srgbClr val="000000"/>
                </a:solidFill>
                <a:latin typeface="Calibri,Bold"/>
              </a:rPr>
              <a:t>)</a:t>
            </a:r>
            <a:r>
              <a:rPr lang="en-US" sz="2400" b="1" dirty="0">
                <a:solidFill>
                  <a:srgbClr val="FF00FF"/>
                </a:solidFill>
                <a:latin typeface="Calibri,Bold"/>
              </a:rPr>
              <a:t>?</a:t>
            </a:r>
          </a:p>
          <a:p>
            <a:pPr algn="l"/>
            <a:r>
              <a:rPr lang="en-US" sz="2800" b="1" i="0" u="none" strike="noStrike" baseline="0" dirty="0">
                <a:solidFill>
                  <a:srgbClr val="000000"/>
                </a:solidFill>
                <a:latin typeface="Calibri" panose="020F0502020204030204" pitchFamily="34" charset="0"/>
              </a:rPr>
              <a:t>Is it possible Sunset Theory </a:t>
            </a:r>
            <a:r>
              <a:rPr lang="en-US" sz="2800" b="1" i="1" u="none" strike="noStrike" baseline="0" dirty="0">
                <a:solidFill>
                  <a:srgbClr val="000000"/>
                </a:solidFill>
                <a:latin typeface="Calibri,BoldItalic"/>
              </a:rPr>
              <a:t>distorts and </a:t>
            </a:r>
            <a:r>
              <a:rPr lang="en-US" sz="2800" b="1" i="1" u="none" strike="noStrike" baseline="0" dirty="0">
                <a:solidFill>
                  <a:srgbClr val="FF0000"/>
                </a:solidFill>
                <a:latin typeface="Calibri,BoldItalic"/>
              </a:rPr>
              <a:t>negates</a:t>
            </a:r>
            <a:r>
              <a:rPr lang="en-US" sz="2800" b="1" i="1" u="none" strike="noStrike" baseline="0" dirty="0">
                <a:solidFill>
                  <a:srgbClr val="000000"/>
                </a:solidFill>
                <a:latin typeface="Calibri,BoldItalic"/>
              </a:rPr>
              <a:t> </a:t>
            </a:r>
            <a:r>
              <a:rPr lang="en-US" sz="2800" b="1" i="1" u="none" strike="noStrike" baseline="0" dirty="0">
                <a:solidFill>
                  <a:srgbClr val="000000"/>
                </a:solidFill>
                <a:latin typeface="Calibri,Italic"/>
              </a:rPr>
              <a:t>this command as </a:t>
            </a:r>
            <a:r>
              <a:rPr lang="en-US" sz="2800" b="1" i="1" u="none" strike="noStrike" baseline="0" dirty="0">
                <a:solidFill>
                  <a:srgbClr val="FF0000"/>
                </a:solidFill>
                <a:latin typeface="Calibri,Italic"/>
              </a:rPr>
              <a:t>irrelevant,</a:t>
            </a:r>
            <a:r>
              <a:rPr lang="en-US" sz="2800" b="1" i="1" u="none" strike="noStrike" dirty="0">
                <a:solidFill>
                  <a:srgbClr val="FF0000"/>
                </a:solidFill>
                <a:latin typeface="Calibri,Italic"/>
              </a:rPr>
              <a:t> </a:t>
            </a:r>
            <a:r>
              <a:rPr lang="en-US" sz="2800" b="1" i="1" u="none" strike="noStrike" baseline="0" dirty="0">
                <a:solidFill>
                  <a:srgbClr val="000000"/>
                </a:solidFill>
                <a:latin typeface="Calibri,Italic"/>
              </a:rPr>
              <a:t>by commanding them to return to their tents in the morning</a:t>
            </a:r>
            <a:r>
              <a:rPr lang="en-US" sz="2800" b="1" i="0" u="none" strike="noStrike" baseline="0" dirty="0">
                <a:solidFill>
                  <a:srgbClr val="000000"/>
                </a:solidFill>
                <a:latin typeface="Calibri" panose="020F0502020204030204" pitchFamily="34" charset="0"/>
              </a:rPr>
              <a:t>?</a:t>
            </a:r>
          </a:p>
          <a:p>
            <a:pPr algn="l"/>
            <a:endParaRPr lang="en-US" sz="2000" b="0" i="0" u="none" strike="noStrike" baseline="0" dirty="0">
              <a:solidFill>
                <a:srgbClr val="000000"/>
              </a:solidFill>
              <a:latin typeface="Calibri" panose="020F0502020204030204" pitchFamily="34" charset="0"/>
            </a:endParaRPr>
          </a:p>
          <a:p>
            <a:pPr algn="l"/>
            <a:r>
              <a:rPr lang="en-CA" sz="3600" dirty="0">
                <a:solidFill>
                  <a:srgbClr val="000000"/>
                </a:solidFill>
                <a:latin typeface="Calibri" panose="020F0502020204030204" pitchFamily="34" charset="0"/>
              </a:rPr>
              <a:t>The pertinent question now </a:t>
            </a:r>
            <a:r>
              <a:rPr lang="en-CA" sz="3600" dirty="0" smtClean="0">
                <a:solidFill>
                  <a:srgbClr val="000000"/>
                </a:solidFill>
                <a:latin typeface="Calibri" panose="020F0502020204030204" pitchFamily="34" charset="0"/>
              </a:rPr>
              <a:t>arises … </a:t>
            </a:r>
            <a:endParaRPr lang="en-AU" sz="3600" b="1" i="1" u="none" strike="noStrike" baseline="0" dirty="0">
              <a:solidFill>
                <a:srgbClr val="00B150"/>
              </a:solidFill>
              <a:latin typeface="Calibri,BoldItalic"/>
            </a:endParaRPr>
          </a:p>
          <a:p>
            <a:pPr algn="l"/>
            <a:endParaRPr lang="en-AU" sz="2000" b="1" i="1" u="none" strike="noStrike" baseline="0" dirty="0">
              <a:solidFill>
                <a:srgbClr val="00B150"/>
              </a:solidFill>
              <a:latin typeface="Calibri,BoldItalic"/>
            </a:endParaRPr>
          </a:p>
          <a:p>
            <a:pPr algn="l"/>
            <a:r>
              <a:rPr lang="en-AU" sz="4000" b="1" i="0" u="none" strike="noStrike" baseline="0" dirty="0">
                <a:solidFill>
                  <a:srgbClr val="9A33FF"/>
                </a:solidFill>
                <a:latin typeface="Comic Sans MS,Bold"/>
              </a:rPr>
              <a:t>What </a:t>
            </a:r>
            <a:r>
              <a:rPr lang="en-CA" sz="4000" b="1" i="0" u="none" strike="noStrike" baseline="0" dirty="0">
                <a:solidFill>
                  <a:srgbClr val="9A33FF"/>
                </a:solidFill>
                <a:latin typeface="Comic Sans MS,Bold"/>
              </a:rPr>
              <a:t>action did King </a:t>
            </a:r>
            <a:r>
              <a:rPr lang="en-CA" sz="4000" b="1" i="0" u="none" strike="noStrike" baseline="0" dirty="0" err="1">
                <a:solidFill>
                  <a:srgbClr val="9A33FF"/>
                </a:solidFill>
                <a:latin typeface="Comic Sans MS,Bold"/>
              </a:rPr>
              <a:t>Yoshiyahu</a:t>
            </a:r>
            <a:r>
              <a:rPr lang="en-CA" sz="4000" b="1" i="0" u="none" strike="noStrike" baseline="0" dirty="0">
                <a:solidFill>
                  <a:srgbClr val="9A33FF"/>
                </a:solidFill>
                <a:latin typeface="Comic Sans MS,Bold"/>
              </a:rPr>
              <a:t> </a:t>
            </a:r>
            <a:r>
              <a:rPr lang="en-CA" sz="4000" b="1" i="0" u="none" strike="noStrike" baseline="0" dirty="0" smtClean="0">
                <a:solidFill>
                  <a:srgbClr val="9A33FF"/>
                </a:solidFill>
                <a:latin typeface="Comic Sans MS,Bold"/>
              </a:rPr>
              <a:t/>
            </a:r>
            <a:br>
              <a:rPr lang="en-CA" sz="4000" b="1" i="0" u="none" strike="noStrike" baseline="0" dirty="0" smtClean="0">
                <a:solidFill>
                  <a:srgbClr val="9A33FF"/>
                </a:solidFill>
                <a:latin typeface="Comic Sans MS,Bold"/>
              </a:rPr>
            </a:br>
            <a:r>
              <a:rPr lang="en-CA" sz="4000" b="1" i="0" u="none" strike="noStrike" baseline="0" dirty="0" smtClean="0">
                <a:solidFill>
                  <a:srgbClr val="9A33FF"/>
                </a:solidFill>
                <a:latin typeface="Comic Sans MS,Bold"/>
              </a:rPr>
              <a:t>command </a:t>
            </a:r>
            <a:r>
              <a:rPr lang="en-CA" sz="4000" b="1" i="0" u="none" strike="noStrike" baseline="0" dirty="0">
                <a:solidFill>
                  <a:srgbClr val="9A33FF"/>
                </a:solidFill>
                <a:latin typeface="Comic Sans MS,Bold"/>
              </a:rPr>
              <a:t>for the Passover sacrifices?</a:t>
            </a:r>
          </a:p>
          <a:p>
            <a:pPr algn="l"/>
            <a:r>
              <a:rPr lang="en-CA" sz="2800" dirty="0"/>
              <a:t>Did King Yoshiyahu command to sacrifice the Passover lambs well into the twilight time of </a:t>
            </a:r>
            <a:r>
              <a:rPr lang="en-CA" sz="2800" dirty="0">
                <a:effectLst>
                  <a:glow rad="127000">
                    <a:srgbClr val="92D050"/>
                  </a:glow>
                </a:effectLst>
              </a:rPr>
              <a:t>Abib 15, Festival of Unleavened Bread </a:t>
            </a:r>
            <a:r>
              <a:rPr lang="en-CA" sz="2800" dirty="0"/>
              <a:t>by sunset theory standards</a:t>
            </a:r>
            <a:r>
              <a:rPr lang="en-CA" sz="2800" dirty="0" smtClean="0"/>
              <a:t>?  </a:t>
            </a:r>
            <a:r>
              <a:rPr lang="en-CA" sz="2800" dirty="0"/>
              <a:t>Or was King Yoshiyahu working on </a:t>
            </a:r>
            <a:r>
              <a:rPr lang="en-CA" sz="2800" b="1" u="sng" dirty="0">
                <a:solidFill>
                  <a:srgbClr val="0000FF"/>
                </a:solidFill>
                <a:effectLst>
                  <a:glow rad="127000">
                    <a:srgbClr val="FFFF00"/>
                  </a:glow>
                </a:effectLst>
              </a:rPr>
              <a:t>Dawn to Dawn</a:t>
            </a:r>
            <a:r>
              <a:rPr lang="en-CA" sz="2800" b="1" dirty="0">
                <a:solidFill>
                  <a:srgbClr val="0000FF"/>
                </a:solidFill>
                <a:effectLst>
                  <a:glow rad="127000">
                    <a:srgbClr val="FFFF00"/>
                  </a:glow>
                </a:effectLst>
              </a:rPr>
              <a:t> </a:t>
            </a:r>
            <a:r>
              <a:rPr lang="en-CA" sz="2800" dirty="0"/>
              <a:t>principles? </a:t>
            </a:r>
            <a:endParaRPr lang="en-AU" sz="2400" dirty="0"/>
          </a:p>
        </p:txBody>
      </p:sp>
      <p:sp>
        <p:nvSpPr>
          <p:cNvPr id="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40</a:t>
            </a:fld>
            <a:endParaRPr lang="en-AU" dirty="0"/>
          </a:p>
        </p:txBody>
      </p:sp>
      <p:pic>
        <p:nvPicPr>
          <p:cNvPr id="5" name="Picture 8" descr="C:\Users\Rae\Desktop\Art on Desktop\white man clip art\3d white people\ques mark loose.jpg"/>
          <p:cNvPicPr>
            <a:picLocks noChangeAspect="1" noChangeArrowheads="1"/>
          </p:cNvPicPr>
          <p:nvPr/>
        </p:nvPicPr>
        <p:blipFill>
          <a:blip r:embed="rId2" cstate="email">
            <a:duotone>
              <a:prstClr val="black"/>
              <a:srgbClr val="7030A0">
                <a:tint val="45000"/>
                <a:satMod val="400000"/>
              </a:srgbClr>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8482517" y="2696980"/>
            <a:ext cx="1468877" cy="214803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56000">
              <a:schemeClr val="bg1">
                <a:lumMod val="85000"/>
              </a:schemeClr>
            </a:gs>
            <a:gs pos="26000">
              <a:srgbClr val="A4F5FE"/>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1397038258"/>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Light Season </a:t>
                      </a:r>
                    </a:p>
                    <a:p>
                      <a:pPr algn="ctr"/>
                      <a:endParaRPr lang="en-CA" sz="4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A4F5FE"/>
                    </a:solidFill>
                  </a:tcPr>
                </a:tc>
                <a:tc>
                  <a:txBody>
                    <a:bodyPr/>
                    <a:lstStyle/>
                    <a:p>
                      <a:pPr algn="ctr"/>
                      <a:r>
                        <a:rPr lang="en-CA" sz="4000" dirty="0">
                          <a:solidFill>
                            <a:srgbClr val="C00000"/>
                          </a:solidFill>
                        </a:rPr>
                        <a:t>  Night Season </a:t>
                      </a:r>
                      <a:endParaRPr lang="en-CA" sz="40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849824" y="3858920"/>
            <a:ext cx="1349329" cy="385481"/>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91138" y="2023352"/>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1458731" y="37870"/>
            <a:ext cx="639011" cy="2263690"/>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5"/>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38842" y="37869"/>
            <a:ext cx="639010" cy="2263691"/>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4767967"/>
            <a:ext cx="305274" cy="1309046"/>
          </a:xfrm>
          <a:prstGeom prst="rect">
            <a:avLst/>
          </a:prstGeom>
          <a:gradFill flip="none" rotWithShape="1">
            <a:gsLst>
              <a:gs pos="46000">
                <a:schemeClr val="bg1">
                  <a:lumMod val="50000"/>
                </a:schemeClr>
              </a:gs>
              <a:gs pos="54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766373"/>
            <a:ext cx="305274" cy="1309046"/>
          </a:xfrm>
          <a:prstGeom prst="rect">
            <a:avLst/>
          </a:prstGeom>
          <a:gradFill flip="none" rotWithShape="1">
            <a:gsLst>
              <a:gs pos="47000">
                <a:schemeClr val="tx1">
                  <a:lumMod val="65000"/>
                  <a:lumOff val="35000"/>
                </a:schemeClr>
              </a:gs>
              <a:gs pos="55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1583703" y="223341"/>
            <a:ext cx="8889476" cy="557646"/>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2800" i="1" dirty="0">
                <a:solidFill>
                  <a:schemeClr val="accent2">
                    <a:lumMod val="75000"/>
                  </a:schemeClr>
                </a:solidFill>
              </a:rPr>
              <a:t>Before we begin:</a:t>
            </a:r>
            <a:r>
              <a:rPr lang="en-CA" sz="2800" i="1" dirty="0">
                <a:solidFill>
                  <a:srgbClr val="002060"/>
                </a:solidFill>
              </a:rPr>
              <a:t> </a:t>
            </a:r>
            <a:r>
              <a:rPr lang="en-CA" sz="2800" i="1" dirty="0" smtClean="0">
                <a:solidFill>
                  <a:srgbClr val="002060"/>
                </a:solidFill>
              </a:rPr>
              <a:t> </a:t>
            </a:r>
            <a:r>
              <a:rPr lang="en-CA" sz="3200" i="1" dirty="0" smtClean="0">
                <a:solidFill>
                  <a:srgbClr val="002060"/>
                </a:solidFill>
              </a:rPr>
              <a:t>Clarifying </a:t>
            </a:r>
            <a:r>
              <a:rPr lang="en-CA" sz="3200" i="1" dirty="0">
                <a:solidFill>
                  <a:srgbClr val="002060"/>
                </a:solidFill>
              </a:rPr>
              <a:t>the timeframes.  </a:t>
            </a: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41</a:t>
            </a:fld>
            <a:endParaRPr lang="en-AU" dirty="0"/>
          </a:p>
        </p:txBody>
      </p:sp>
      <p:cxnSp>
        <p:nvCxnSpPr>
          <p:cNvPr id="24" name="Straight Arrow Connector 23">
            <a:extLst>
              <a:ext uri="{FF2B5EF4-FFF2-40B4-BE49-F238E27FC236}">
                <a16:creationId xmlns:a16="http://schemas.microsoft.com/office/drawing/2014/main" xmlns="" id="{414C607D-FDD4-41F4-9212-51559367C832}"/>
              </a:ext>
            </a:extLst>
          </p:cNvPr>
          <p:cNvCxnSpPr>
            <a:cxnSpLocks/>
            <a:endCxn id="19" idx="0"/>
          </p:cNvCxnSpPr>
          <p:nvPr/>
        </p:nvCxnSpPr>
        <p:spPr>
          <a:xfrm flipH="1">
            <a:off x="294676" y="3544103"/>
            <a:ext cx="113886" cy="1223864"/>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54A6120-F298-49AF-B953-657557A10A5B}"/>
              </a:ext>
            </a:extLst>
          </p:cNvPr>
          <p:cNvCxnSpPr>
            <a:cxnSpLocks/>
            <a:stCxn id="28" idx="2"/>
            <a:endCxn id="20" idx="0"/>
          </p:cNvCxnSpPr>
          <p:nvPr/>
        </p:nvCxnSpPr>
        <p:spPr>
          <a:xfrm flipH="1">
            <a:off x="6332339" y="3523830"/>
            <a:ext cx="152637" cy="1242543"/>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92ADEED7-E40D-4B2F-B13E-07D55C61AB13}"/>
              </a:ext>
            </a:extLst>
          </p:cNvPr>
          <p:cNvSpPr/>
          <p:nvPr/>
        </p:nvSpPr>
        <p:spPr>
          <a:xfrm>
            <a:off x="190467" y="3138349"/>
            <a:ext cx="1304504" cy="385481"/>
          </a:xfrm>
          <a:prstGeom prst="rect">
            <a:avLst/>
          </a:prstGeom>
          <a:solidFill>
            <a:schemeClr val="bg1">
              <a:lumMod val="50000"/>
            </a:schemeClr>
          </a:solidFill>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A4F5FE"/>
                  </a:glow>
                </a:effectLst>
              </a:rPr>
              <a:t>1</a:t>
            </a:r>
            <a:r>
              <a:rPr lang="en-CA" baseline="30000" dirty="0">
                <a:solidFill>
                  <a:srgbClr val="7030A0"/>
                </a:solidFill>
                <a:effectLst>
                  <a:glow rad="127000">
                    <a:srgbClr val="A4F5FE"/>
                  </a:glow>
                </a:effectLst>
              </a:rPr>
              <a:t>st</a:t>
            </a:r>
            <a:r>
              <a:rPr lang="en-CA" dirty="0">
                <a:solidFill>
                  <a:srgbClr val="7030A0"/>
                </a:solidFill>
                <a:effectLst>
                  <a:glow rad="127000">
                    <a:srgbClr val="A4F5FE"/>
                  </a:glow>
                </a:effectLst>
              </a:rPr>
              <a:t> twilight</a:t>
            </a:r>
          </a:p>
        </p:txBody>
      </p:sp>
      <p:sp>
        <p:nvSpPr>
          <p:cNvPr id="28" name="Rectangle 27">
            <a:extLst>
              <a:ext uri="{FF2B5EF4-FFF2-40B4-BE49-F238E27FC236}">
                <a16:creationId xmlns:a16="http://schemas.microsoft.com/office/drawing/2014/main" xmlns="" id="{9C9EBF89-121C-41B5-88DF-CBF292692D06}"/>
              </a:ext>
            </a:extLst>
          </p:cNvPr>
          <p:cNvSpPr/>
          <p:nvPr/>
        </p:nvSpPr>
        <p:spPr>
          <a:xfrm>
            <a:off x="5810311" y="3138349"/>
            <a:ext cx="1349329" cy="385481"/>
          </a:xfrm>
          <a:prstGeom prst="rect">
            <a:avLst/>
          </a:prstGeom>
          <a:solidFill>
            <a:schemeClr val="accent2"/>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92D050"/>
                  </a:glow>
                </a:effectLst>
              </a:rPr>
              <a:t>2</a:t>
            </a:r>
            <a:r>
              <a:rPr lang="en-CA" baseline="30000" dirty="0">
                <a:solidFill>
                  <a:srgbClr val="7030A0"/>
                </a:solidFill>
                <a:effectLst>
                  <a:glow rad="127000">
                    <a:srgbClr val="92D050"/>
                  </a:glow>
                </a:effectLst>
              </a:rPr>
              <a:t>nd</a:t>
            </a:r>
            <a:r>
              <a:rPr lang="en-CA" dirty="0">
                <a:solidFill>
                  <a:srgbClr val="7030A0"/>
                </a:solidFill>
                <a:effectLst>
                  <a:glow rad="127000">
                    <a:srgbClr val="92D050"/>
                  </a:glow>
                </a:effectLst>
              </a:rPr>
              <a:t> twilight</a:t>
            </a:r>
          </a:p>
        </p:txBody>
      </p:sp>
      <p:sp>
        <p:nvSpPr>
          <p:cNvPr id="29" name="Rectangle 28">
            <a:extLst>
              <a:ext uri="{FF2B5EF4-FFF2-40B4-BE49-F238E27FC236}">
                <a16:creationId xmlns:a16="http://schemas.microsoft.com/office/drawing/2014/main" xmlns="" id="{5BDA60D9-0DF8-45BD-AF5B-B91ADED58D6C}"/>
              </a:ext>
            </a:extLst>
          </p:cNvPr>
          <p:cNvSpPr/>
          <p:nvPr/>
        </p:nvSpPr>
        <p:spPr>
          <a:xfrm>
            <a:off x="11886726" y="4766373"/>
            <a:ext cx="305274" cy="1309046"/>
          </a:xfrm>
          <a:prstGeom prst="rect">
            <a:avLst/>
          </a:prstGeom>
          <a:gradFill flip="none" rotWithShape="1">
            <a:gsLst>
              <a:gs pos="46000">
                <a:schemeClr val="bg1">
                  <a:lumMod val="50000"/>
                </a:schemeClr>
              </a:gs>
              <a:gs pos="54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Arrow Connector 29">
            <a:extLst>
              <a:ext uri="{FF2B5EF4-FFF2-40B4-BE49-F238E27FC236}">
                <a16:creationId xmlns:a16="http://schemas.microsoft.com/office/drawing/2014/main" xmlns="" id="{8A8F36F3-AE1E-49A9-B27B-F7D23488DF36}"/>
              </a:ext>
            </a:extLst>
          </p:cNvPr>
          <p:cNvCxnSpPr>
            <a:cxnSpLocks/>
          </p:cNvCxnSpPr>
          <p:nvPr/>
        </p:nvCxnSpPr>
        <p:spPr>
          <a:xfrm>
            <a:off x="11185236" y="3579222"/>
            <a:ext cx="822573" cy="1389942"/>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18E6B0E5-9A74-4407-8A92-222DAAC262B6}"/>
              </a:ext>
            </a:extLst>
          </p:cNvPr>
          <p:cNvSpPr/>
          <p:nvPr/>
        </p:nvSpPr>
        <p:spPr>
          <a:xfrm>
            <a:off x="10391047" y="3146949"/>
            <a:ext cx="1304504"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A4F5FE"/>
                  </a:glow>
                </a:effectLst>
              </a:rPr>
              <a:t>1</a:t>
            </a:r>
            <a:r>
              <a:rPr lang="en-CA" baseline="30000" dirty="0">
                <a:solidFill>
                  <a:srgbClr val="7030A0"/>
                </a:solidFill>
                <a:effectLst>
                  <a:glow rad="127000">
                    <a:srgbClr val="A4F5FE"/>
                  </a:glow>
                </a:effectLst>
              </a:rPr>
              <a:t>st</a:t>
            </a:r>
            <a:r>
              <a:rPr lang="en-CA" dirty="0">
                <a:solidFill>
                  <a:srgbClr val="7030A0"/>
                </a:solidFill>
                <a:effectLst>
                  <a:glow rad="127000">
                    <a:srgbClr val="A4F5FE"/>
                  </a:glow>
                </a:effectLst>
              </a:rPr>
              <a:t> twilight</a:t>
            </a:r>
          </a:p>
        </p:txBody>
      </p:sp>
      <p:cxnSp>
        <p:nvCxnSpPr>
          <p:cNvPr id="43" name="Straight Arrow Connector 42">
            <a:extLst>
              <a:ext uri="{FF2B5EF4-FFF2-40B4-BE49-F238E27FC236}">
                <a16:creationId xmlns:a16="http://schemas.microsoft.com/office/drawing/2014/main" xmlns="" id="{12370C1B-5434-42ED-9852-85D9AE8CB223}"/>
              </a:ext>
            </a:extLst>
          </p:cNvPr>
          <p:cNvCxnSpPr>
            <a:cxnSpLocks/>
          </p:cNvCxnSpPr>
          <p:nvPr/>
        </p:nvCxnSpPr>
        <p:spPr>
          <a:xfrm>
            <a:off x="173275" y="2762139"/>
            <a:ext cx="11487899" cy="18006"/>
          </a:xfrm>
          <a:prstGeom prst="straightConnector1">
            <a:avLst/>
          </a:prstGeom>
          <a:ln w="76200">
            <a:solidFill>
              <a:srgbClr val="002060"/>
            </a:solidFill>
            <a:headEnd type="oval" w="med" len="med"/>
            <a:tailEnd type="triangle" w="med" len="med"/>
          </a:ln>
          <a:effectLst>
            <a:glow rad="127000">
              <a:srgbClr val="C7ABFF"/>
            </a:glow>
          </a:effectLst>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D6853841-30E6-4E46-B4C9-8A223D97995E}"/>
              </a:ext>
            </a:extLst>
          </p:cNvPr>
          <p:cNvSpPr/>
          <p:nvPr/>
        </p:nvSpPr>
        <p:spPr>
          <a:xfrm>
            <a:off x="3080368" y="2269538"/>
            <a:ext cx="6121865" cy="511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One 24 hour cycle - </a:t>
            </a:r>
            <a:r>
              <a:rPr lang="en-CA" sz="2800" b="1" dirty="0">
                <a:solidFill>
                  <a:srgbClr val="0000FF"/>
                </a:solidFill>
                <a:effectLst>
                  <a:glow rad="127000">
                    <a:srgbClr val="FFC000"/>
                  </a:glow>
                </a:effectLst>
              </a:rPr>
              <a:t>Dawn to Dawn</a:t>
            </a:r>
          </a:p>
        </p:txBody>
      </p:sp>
      <p:sp>
        <p:nvSpPr>
          <p:cNvPr id="47" name="Rectangle: Rounded Corners 46">
            <a:extLst>
              <a:ext uri="{FF2B5EF4-FFF2-40B4-BE49-F238E27FC236}">
                <a16:creationId xmlns:a16="http://schemas.microsoft.com/office/drawing/2014/main" xmlns="" id="{5FA649B0-A47F-41CC-A791-E9EAE4002AB8}"/>
              </a:ext>
            </a:extLst>
          </p:cNvPr>
          <p:cNvSpPr/>
          <p:nvPr/>
        </p:nvSpPr>
        <p:spPr>
          <a:xfrm>
            <a:off x="588013" y="3829848"/>
            <a:ext cx="1349329" cy="385481"/>
          </a:xfrm>
          <a:prstGeom prst="roundRect">
            <a:avLst/>
          </a:prstGeom>
          <a:solidFill>
            <a:srgbClr val="FF66FF"/>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ysClr val="windowText" lastClr="000000"/>
                </a:solidFill>
              </a:rPr>
              <a:t>Sunrise</a:t>
            </a:r>
          </a:p>
        </p:txBody>
      </p:sp>
      <p:cxnSp>
        <p:nvCxnSpPr>
          <p:cNvPr id="50" name="Straight Connector 49">
            <a:extLst>
              <a:ext uri="{FF2B5EF4-FFF2-40B4-BE49-F238E27FC236}">
                <a16:creationId xmlns:a16="http://schemas.microsoft.com/office/drawing/2014/main" xmlns="" id="{25F3D936-71D3-444D-ABA6-AA133077307E}"/>
              </a:ext>
            </a:extLst>
          </p:cNvPr>
          <p:cNvCxnSpPr/>
          <p:nvPr/>
        </p:nvCxnSpPr>
        <p:spPr>
          <a:xfrm flipH="1" flipV="1">
            <a:off x="441031" y="4451525"/>
            <a:ext cx="17383" cy="1623894"/>
          </a:xfrm>
          <a:prstGeom prst="line">
            <a:avLst/>
          </a:prstGeom>
          <a:ln w="76200">
            <a:solidFill>
              <a:srgbClr val="FF33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ED1A2FED-E2F9-4261-90AD-9E3D3680B1E5}"/>
              </a:ext>
            </a:extLst>
          </p:cNvPr>
          <p:cNvCxnSpPr>
            <a:cxnSpLocks/>
          </p:cNvCxnSpPr>
          <p:nvPr/>
        </p:nvCxnSpPr>
        <p:spPr>
          <a:xfrm flipH="1">
            <a:off x="497165" y="4244401"/>
            <a:ext cx="567151" cy="329132"/>
          </a:xfrm>
          <a:prstGeom prst="straightConnector1">
            <a:avLst/>
          </a:prstGeom>
          <a:ln w="57150">
            <a:solidFill>
              <a:srgbClr val="FF3399"/>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xmlns="" id="{0C23BBF6-57B2-4D2D-86C5-5C553B129F85}"/>
              </a:ext>
            </a:extLst>
          </p:cNvPr>
          <p:cNvSpPr/>
          <p:nvPr/>
        </p:nvSpPr>
        <p:spPr>
          <a:xfrm>
            <a:off x="1583703" y="1033173"/>
            <a:ext cx="1131388" cy="382175"/>
          </a:xfrm>
          <a:prstGeom prst="roundRect">
            <a:avLst>
              <a:gd name="adj" fmla="val 50000"/>
            </a:avLst>
          </a:prstGeom>
          <a:solidFill>
            <a:srgbClr val="FFFF00"/>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2400" i="1" dirty="0">
                <a:solidFill>
                  <a:srgbClr val="002060"/>
                </a:solidFill>
              </a:rPr>
              <a:t>Step 1</a:t>
            </a:r>
          </a:p>
        </p:txBody>
      </p:sp>
      <p:cxnSp>
        <p:nvCxnSpPr>
          <p:cNvPr id="56" name="Straight Connector 55">
            <a:extLst>
              <a:ext uri="{FF2B5EF4-FFF2-40B4-BE49-F238E27FC236}">
                <a16:creationId xmlns:a16="http://schemas.microsoft.com/office/drawing/2014/main" xmlns="" id="{CDE7914C-9D68-4318-BE47-B83177D6891F}"/>
              </a:ext>
            </a:extLst>
          </p:cNvPr>
          <p:cNvCxnSpPr/>
          <p:nvPr/>
        </p:nvCxnSpPr>
        <p:spPr>
          <a:xfrm flipV="1">
            <a:off x="11661174" y="2648932"/>
            <a:ext cx="0" cy="273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Speech Bubble: Rectangle with Corners Rounded 31">
            <a:extLst>
              <a:ext uri="{FF2B5EF4-FFF2-40B4-BE49-F238E27FC236}">
                <a16:creationId xmlns:a16="http://schemas.microsoft.com/office/drawing/2014/main" xmlns="" id="{47EC5386-FC1D-4575-9578-3B38DDD6A11E}"/>
              </a:ext>
            </a:extLst>
          </p:cNvPr>
          <p:cNvSpPr/>
          <p:nvPr/>
        </p:nvSpPr>
        <p:spPr>
          <a:xfrm>
            <a:off x="747251" y="5881205"/>
            <a:ext cx="1097704" cy="449994"/>
          </a:xfrm>
          <a:prstGeom prst="wedgeRoundRectCallout">
            <a:avLst>
              <a:gd name="adj1" fmla="val -92752"/>
              <a:gd name="adj2" fmla="val -122587"/>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3" name="Speech Bubble: Rectangle with Corners Rounded 32">
            <a:extLst>
              <a:ext uri="{FF2B5EF4-FFF2-40B4-BE49-F238E27FC236}">
                <a16:creationId xmlns:a16="http://schemas.microsoft.com/office/drawing/2014/main" xmlns="" id="{1AD43D6F-766B-46EC-9DAB-22DFF2A9029C}"/>
              </a:ext>
            </a:extLst>
          </p:cNvPr>
          <p:cNvSpPr/>
          <p:nvPr/>
        </p:nvSpPr>
        <p:spPr>
          <a:xfrm>
            <a:off x="10303009" y="5931932"/>
            <a:ext cx="1097704" cy="449994"/>
          </a:xfrm>
          <a:prstGeom prst="wedgeRoundRectCallout">
            <a:avLst>
              <a:gd name="adj1" fmla="val 105825"/>
              <a:gd name="adj2" fmla="val -110271"/>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4" name="Speech Bubble: Rectangle with Corners Rounded 33">
            <a:extLst>
              <a:ext uri="{FF2B5EF4-FFF2-40B4-BE49-F238E27FC236}">
                <a16:creationId xmlns:a16="http://schemas.microsoft.com/office/drawing/2014/main" xmlns="" id="{2C7AAD3C-665E-47F2-BF21-011F2C8C21E2}"/>
              </a:ext>
            </a:extLst>
          </p:cNvPr>
          <p:cNvSpPr/>
          <p:nvPr/>
        </p:nvSpPr>
        <p:spPr>
          <a:xfrm>
            <a:off x="6610788" y="3812081"/>
            <a:ext cx="1097704" cy="491867"/>
          </a:xfrm>
          <a:prstGeom prst="wedgeRoundRectCallout">
            <a:avLst>
              <a:gd name="adj1" fmla="val -77933"/>
              <a:gd name="adj2" fmla="val 206649"/>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35" name="Thought Bubble: Cloud 1">
            <a:extLst>
              <a:ext uri="{FF2B5EF4-FFF2-40B4-BE49-F238E27FC236}">
                <a16:creationId xmlns:a16="http://schemas.microsoft.com/office/drawing/2014/main" xmlns="" id="{B07B5367-8EF6-4053-988E-18B84E8A0C3D}"/>
              </a:ext>
            </a:extLst>
          </p:cNvPr>
          <p:cNvSpPr/>
          <p:nvPr/>
        </p:nvSpPr>
        <p:spPr>
          <a:xfrm>
            <a:off x="3833091" y="973827"/>
            <a:ext cx="7408970" cy="1233180"/>
          </a:xfrm>
          <a:prstGeom prst="cloudCallout">
            <a:avLst>
              <a:gd name="adj1" fmla="val 55419"/>
              <a:gd name="adj2" fmla="val 81225"/>
            </a:avLst>
          </a:prstGeom>
          <a:gradFill flip="none" rotWithShape="1">
            <a:gsLst>
              <a:gs pos="6000">
                <a:srgbClr val="FFFF00"/>
              </a:gs>
              <a:gs pos="56000">
                <a:srgbClr val="FF66FF"/>
              </a:gs>
              <a:gs pos="16000">
                <a:srgbClr val="A4F5FE"/>
              </a:gs>
            </a:gsLst>
            <a:lin ang="10800000" scaled="1"/>
            <a:tileRect/>
          </a:gradFill>
          <a:ln w="76200">
            <a:solidFill>
              <a:srgbClr val="006699"/>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i="1" dirty="0">
                <a:solidFill>
                  <a:srgbClr val="0000FF"/>
                </a:solidFill>
                <a:latin typeface="Comic Sans MS" panose="030F0702030302020204" pitchFamily="66" charset="0"/>
              </a:rPr>
              <a:t>Notice where it ends</a:t>
            </a:r>
            <a:r>
              <a:rPr lang="en-CA" sz="3600" b="1" i="1" dirty="0">
                <a:solidFill>
                  <a:srgbClr val="0000FF"/>
                </a:solidFill>
                <a:latin typeface="Comic Sans MS" panose="030F0702030302020204" pitchFamily="66" charset="0"/>
              </a:rPr>
              <a:t>!</a:t>
            </a:r>
          </a:p>
        </p:txBody>
      </p:sp>
    </p:spTree>
    <p:extLst>
      <p:ext uri="{BB962C8B-B14F-4D97-AF65-F5344CB8AC3E}">
        <p14:creationId xmlns:p14="http://schemas.microsoft.com/office/powerpoint/2010/main" val="21487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1000"/>
                                        <p:tgtEl>
                                          <p:spTgt spid="50"/>
                                        </p:tgtEl>
                                      </p:cBhvr>
                                    </p:animEffect>
                                    <p:anim calcmode="lin" valueType="num">
                                      <p:cBhvr>
                                        <p:cTn id="31" dur="1000" fill="hold"/>
                                        <p:tgtEl>
                                          <p:spTgt spid="50"/>
                                        </p:tgtEl>
                                        <p:attrNameLst>
                                          <p:attrName>ppt_x</p:attrName>
                                        </p:attrNameLst>
                                      </p:cBhvr>
                                      <p:tavLst>
                                        <p:tav tm="0">
                                          <p:val>
                                            <p:strVal val="#ppt_x"/>
                                          </p:val>
                                        </p:tav>
                                        <p:tav tm="100000">
                                          <p:val>
                                            <p:strVal val="#ppt_x"/>
                                          </p:val>
                                        </p:tav>
                                      </p:tavLst>
                                    </p:anim>
                                    <p:anim calcmode="lin" valueType="num">
                                      <p:cBhvr>
                                        <p:cTn id="32" dur="1000" fill="hold"/>
                                        <p:tgtEl>
                                          <p:spTgt spid="5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7"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1000"/>
                                        <p:tgtEl>
                                          <p:spTgt spid="9"/>
                                        </p:tgtEl>
                                      </p:cBhvr>
                                    </p:animEffect>
                                    <p:anim calcmode="lin" valueType="num">
                                      <p:cBhvr>
                                        <p:cTn id="86" dur="1000" fill="hold"/>
                                        <p:tgtEl>
                                          <p:spTgt spid="9"/>
                                        </p:tgtEl>
                                        <p:attrNameLst>
                                          <p:attrName>ppt_x</p:attrName>
                                        </p:attrNameLst>
                                      </p:cBhvr>
                                      <p:tavLst>
                                        <p:tav tm="0">
                                          <p:val>
                                            <p:strVal val="#ppt_x"/>
                                          </p:val>
                                        </p:tav>
                                        <p:tav tm="100000">
                                          <p:val>
                                            <p:strVal val="#ppt_x"/>
                                          </p:val>
                                        </p:tav>
                                      </p:tavLst>
                                    </p:anim>
                                    <p:anim calcmode="lin" valueType="num">
                                      <p:cBhvr>
                                        <p:cTn id="87" dur="1000" fill="hold"/>
                                        <p:tgtEl>
                                          <p:spTgt spid="9"/>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47"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anim calcmode="lin" valueType="num">
                                      <p:cBhvr>
                                        <p:cTn id="97" dur="1000" fill="hold"/>
                                        <p:tgtEl>
                                          <p:spTgt spid="30"/>
                                        </p:tgtEl>
                                        <p:attrNameLst>
                                          <p:attrName>ppt_x</p:attrName>
                                        </p:attrNameLst>
                                      </p:cBhvr>
                                      <p:tavLst>
                                        <p:tav tm="0">
                                          <p:val>
                                            <p:strVal val="#ppt_x"/>
                                          </p:val>
                                        </p:tav>
                                        <p:tav tm="100000">
                                          <p:val>
                                            <p:strVal val="#ppt_x"/>
                                          </p:val>
                                        </p:tav>
                                      </p:tavLst>
                                    </p:anim>
                                    <p:anim calcmode="lin" valueType="num">
                                      <p:cBhvr>
                                        <p:cTn id="98" dur="1000" fill="hold"/>
                                        <p:tgtEl>
                                          <p:spTgt spid="30"/>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wipe(left)">
                                      <p:cBhvr>
                                        <p:cTn id="113" dur="1500"/>
                                        <p:tgtEl>
                                          <p:spTgt spid="43"/>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wipe(left)">
                                      <p:cBhvr>
                                        <p:cTn id="116" dur="1500"/>
                                        <p:tgtEl>
                                          <p:spTgt spid="46"/>
                                        </p:tgtEl>
                                      </p:cBhvr>
                                    </p:animEffect>
                                  </p:childTnLst>
                                </p:cTn>
                              </p:par>
                              <p:par>
                                <p:cTn id="117" presetID="42" presetClass="entr" presetSubtype="0"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1000"/>
                                        <p:tgtEl>
                                          <p:spTgt spid="56"/>
                                        </p:tgtEl>
                                      </p:cBhvr>
                                    </p:animEffect>
                                    <p:anim calcmode="lin" valueType="num">
                                      <p:cBhvr>
                                        <p:cTn id="120" dur="1000" fill="hold"/>
                                        <p:tgtEl>
                                          <p:spTgt spid="56"/>
                                        </p:tgtEl>
                                        <p:attrNameLst>
                                          <p:attrName>ppt_x</p:attrName>
                                        </p:attrNameLst>
                                      </p:cBhvr>
                                      <p:tavLst>
                                        <p:tav tm="0">
                                          <p:val>
                                            <p:strVal val="#ppt_x"/>
                                          </p:val>
                                        </p:tav>
                                        <p:tav tm="100000">
                                          <p:val>
                                            <p:strVal val="#ppt_x"/>
                                          </p:val>
                                        </p:tav>
                                      </p:tavLst>
                                    </p:anim>
                                    <p:anim calcmode="lin" valueType="num">
                                      <p:cBhvr>
                                        <p:cTn id="121" dur="1000" fill="hold"/>
                                        <p:tgtEl>
                                          <p:spTgt spid="56"/>
                                        </p:tgtEl>
                                        <p:attrNameLst>
                                          <p:attrName>ppt_y</p:attrName>
                                        </p:attrNameLst>
                                      </p:cBhvr>
                                      <p:tavLst>
                                        <p:tav tm="0">
                                          <p:val>
                                            <p:strVal val="#ppt_y+.1"/>
                                          </p:val>
                                        </p:tav>
                                        <p:tav tm="100000">
                                          <p:val>
                                            <p:strVal val="#ppt_y"/>
                                          </p:val>
                                        </p:tav>
                                      </p:tavLst>
                                    </p:anim>
                                  </p:childTnLst>
                                </p:cTn>
                              </p:par>
                            </p:childTnLst>
                          </p:cTn>
                        </p:par>
                        <p:par>
                          <p:cTn id="122" fill="hold">
                            <p:stCondLst>
                              <p:cond delay="1500"/>
                            </p:stCondLst>
                            <p:childTnLst>
                              <p:par>
                                <p:cTn id="123" presetID="3" presetClass="entr" presetSubtype="10"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linds(horizontal)">
                                      <p:cBhvr>
                                        <p:cTn id="125"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9" grpId="0" animBg="1"/>
      <p:bldP spid="20" grpId="0" animBg="1"/>
      <p:bldP spid="27" grpId="0" animBg="1"/>
      <p:bldP spid="28" grpId="0" animBg="1"/>
      <p:bldP spid="29" grpId="0" animBg="1"/>
      <p:bldP spid="31" grpId="0" animBg="1"/>
      <p:bldP spid="46" grpId="0"/>
      <p:bldP spid="47" grpId="0" animBg="1"/>
      <p:bldP spid="32" grpId="0" animBg="1"/>
      <p:bldP spid="33" grpId="0" animBg="1"/>
      <p:bldP spid="34" grpId="0" animBg="1"/>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61203" y="1844964"/>
            <a:ext cx="11942618" cy="4270086"/>
          </a:xfrm>
        </p:spPr>
        <p:txBody>
          <a:bodyPr>
            <a:noAutofit/>
            <a:scene3d>
              <a:camera prst="orthographicFront"/>
              <a:lightRig rig="threePt" dir="t"/>
            </a:scene3d>
            <a:sp3d extrusionH="57150">
              <a:bevelT w="38100" h="38100"/>
            </a:sp3d>
          </a:bodyPr>
          <a:lstStyle/>
          <a:p>
            <a:r>
              <a:rPr lang="en-US" sz="3200" dirty="0"/>
              <a:t>H 6148  </a:t>
            </a:r>
            <a:r>
              <a:rPr lang="en-US" sz="3200" dirty="0" err="1">
                <a:latin typeface="Arial Black" panose="020B0A04020102020204" pitchFamily="34" charset="0"/>
              </a:rPr>
              <a:t>arab</a:t>
            </a:r>
            <a:r>
              <a:rPr lang="en-US" sz="3200" dirty="0"/>
              <a:t>  -  </a:t>
            </a:r>
            <a:r>
              <a:rPr lang="en-US" sz="3200" b="1" dirty="0">
                <a:ln>
                  <a:solidFill>
                    <a:sysClr val="windowText" lastClr="000000"/>
                  </a:solidFill>
                </a:ln>
                <a:solidFill>
                  <a:srgbClr val="FF0000"/>
                </a:solidFill>
              </a:rPr>
              <a:t>mixing</a:t>
            </a:r>
            <a:r>
              <a:rPr lang="en-US" sz="3200" dirty="0"/>
              <a:t> (generalized)  {</a:t>
            </a:r>
            <a:r>
              <a:rPr lang="en-US" sz="3200" dirty="0">
                <a:solidFill>
                  <a:srgbClr val="C00000"/>
                </a:solidFill>
              </a:rPr>
              <a:t>1</a:t>
            </a:r>
            <a:r>
              <a:rPr lang="en-US" sz="3200" baseline="30000" dirty="0">
                <a:solidFill>
                  <a:srgbClr val="C00000"/>
                </a:solidFill>
              </a:rPr>
              <a:t>st</a:t>
            </a:r>
            <a:r>
              <a:rPr lang="en-US" sz="3200" dirty="0">
                <a:solidFill>
                  <a:srgbClr val="C00000"/>
                </a:solidFill>
              </a:rPr>
              <a:t> </a:t>
            </a:r>
            <a:r>
              <a:rPr lang="en-US" sz="3200" dirty="0"/>
              <a:t>prime root}</a:t>
            </a:r>
            <a:br>
              <a:rPr lang="en-US" sz="3200" dirty="0"/>
            </a:br>
            <a:r>
              <a:rPr lang="en-US" sz="3200" dirty="0"/>
              <a:t>				</a:t>
            </a:r>
            <a:r>
              <a:rPr lang="en-US" sz="2400" dirty="0"/>
              <a:t>animals, flies, cake mix, cement, fruit bowl, vegetable platter etc.</a:t>
            </a:r>
          </a:p>
          <a:p>
            <a:pPr marL="0" indent="0">
              <a:buNone/>
            </a:pPr>
            <a:r>
              <a:rPr lang="en-US" sz="3200" dirty="0"/>
              <a:t> </a:t>
            </a:r>
          </a:p>
          <a:p>
            <a:pPr>
              <a:tabLst>
                <a:tab pos="3676650" algn="l"/>
              </a:tabLst>
            </a:pPr>
            <a:r>
              <a:rPr lang="en-US" sz="3200" dirty="0"/>
              <a:t>H 6150  </a:t>
            </a:r>
            <a:r>
              <a:rPr lang="en-US" sz="3200" dirty="0" err="1">
                <a:latin typeface="Arial Black" panose="020B0A04020102020204" pitchFamily="34" charset="0"/>
              </a:rPr>
              <a:t>arab</a:t>
            </a:r>
            <a:r>
              <a:rPr lang="en-US" sz="3200" dirty="0"/>
              <a:t>  -  </a:t>
            </a:r>
            <a:r>
              <a:rPr lang="en-US" sz="3200" b="1" dirty="0">
                <a:ln>
                  <a:solidFill>
                    <a:sysClr val="windowText" lastClr="000000"/>
                  </a:solidFill>
                </a:ln>
                <a:solidFill>
                  <a:srgbClr val="C00000"/>
                </a:solidFill>
              </a:rPr>
              <a:t>mixing of light and darkness </a:t>
            </a:r>
            <a:r>
              <a:rPr lang="en-US" sz="3200" dirty="0"/>
              <a:t>– </a:t>
            </a:r>
            <a:r>
              <a:rPr lang="en-US" sz="3200" b="1" dirty="0">
                <a:ln>
                  <a:solidFill>
                    <a:sysClr val="windowText" lastClr="000000"/>
                  </a:solidFill>
                </a:ln>
                <a:solidFill>
                  <a:srgbClr val="C00000"/>
                </a:solidFill>
              </a:rPr>
              <a:t>dusk</a:t>
            </a:r>
            <a:r>
              <a:rPr lang="en-US" sz="3200" dirty="0"/>
              <a:t>  </a:t>
            </a:r>
            <a:br>
              <a:rPr lang="en-US" sz="3200" dirty="0"/>
            </a:br>
            <a:r>
              <a:rPr lang="en-US" sz="3200" dirty="0"/>
              <a:t>	{</a:t>
            </a:r>
            <a:r>
              <a:rPr lang="en-US" sz="3200" dirty="0">
                <a:solidFill>
                  <a:srgbClr val="C00000"/>
                </a:solidFill>
              </a:rPr>
              <a:t>2</a:t>
            </a:r>
            <a:r>
              <a:rPr lang="en-US" sz="3200" baseline="30000" dirty="0">
                <a:solidFill>
                  <a:srgbClr val="C00000"/>
                </a:solidFill>
              </a:rPr>
              <a:t>nd</a:t>
            </a:r>
            <a:r>
              <a:rPr lang="en-US" sz="3200" dirty="0">
                <a:solidFill>
                  <a:srgbClr val="C00000"/>
                </a:solidFill>
              </a:rPr>
              <a:t> </a:t>
            </a:r>
            <a:r>
              <a:rPr lang="en-US" sz="3200" dirty="0"/>
              <a:t>prime 	root} very specific of the twilights</a:t>
            </a:r>
          </a:p>
          <a:p>
            <a:pPr marL="0" indent="0">
              <a:buNone/>
            </a:pPr>
            <a:endParaRPr lang="en-US" sz="3200" dirty="0"/>
          </a:p>
          <a:p>
            <a:r>
              <a:rPr lang="en-US" sz="3200" dirty="0"/>
              <a:t>H 6153  </a:t>
            </a:r>
            <a:r>
              <a:rPr lang="en-US" sz="3200" dirty="0" err="1">
                <a:ln>
                  <a:solidFill>
                    <a:sysClr val="windowText" lastClr="000000"/>
                  </a:solidFill>
                </a:ln>
                <a:solidFill>
                  <a:srgbClr val="006699"/>
                </a:solidFill>
                <a:latin typeface="Arial Black" panose="020B0A04020102020204" pitchFamily="34" charset="0"/>
              </a:rPr>
              <a:t>ereb</a:t>
            </a:r>
            <a:r>
              <a:rPr lang="en-US" sz="3200" dirty="0"/>
              <a:t>  -  </a:t>
            </a:r>
            <a:r>
              <a:rPr lang="en-US" sz="3200" b="1" dirty="0">
                <a:ln>
                  <a:solidFill>
                    <a:sysClr val="windowText" lastClr="000000"/>
                  </a:solidFill>
                </a:ln>
                <a:solidFill>
                  <a:srgbClr val="006699"/>
                </a:solidFill>
              </a:rPr>
              <a:t>a length of time </a:t>
            </a:r>
            <a:r>
              <a:rPr lang="en-US" sz="3200" dirty="0"/>
              <a:t>(</a:t>
            </a:r>
            <a:r>
              <a:rPr lang="en-US" sz="3200" b="1" u="sng" dirty="0"/>
              <a:t>s</a:t>
            </a:r>
            <a:r>
              <a:rPr lang="en-US" sz="3200" b="1" dirty="0"/>
              <a:t>p</a:t>
            </a:r>
            <a:r>
              <a:rPr lang="en-US" sz="3200" b="1" u="sng" dirty="0"/>
              <a:t>ecific to after the sunset</a:t>
            </a:r>
            <a:r>
              <a:rPr lang="en-US" sz="3200" b="1" dirty="0"/>
              <a:t> </a:t>
            </a:r>
            <a:r>
              <a:rPr lang="en-US" sz="3200" dirty="0"/>
              <a:t>in 					which a mixing of light and darkness occurs)</a:t>
            </a:r>
          </a:p>
        </p:txBody>
      </p:sp>
      <p:sp>
        <p:nvSpPr>
          <p:cNvPr id="3"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42</a:t>
            </a:fld>
            <a:endParaRPr lang="en-AU" dirty="0"/>
          </a:p>
        </p:txBody>
      </p:sp>
      <p:sp>
        <p:nvSpPr>
          <p:cNvPr id="2" name="Rectangle: Rounded Corners 1">
            <a:extLst>
              <a:ext uri="{FF2B5EF4-FFF2-40B4-BE49-F238E27FC236}">
                <a16:creationId xmlns:a16="http://schemas.microsoft.com/office/drawing/2014/main" xmlns="" id="{5DE83BF3-A9D1-41C3-A962-DC944C3244A0}"/>
              </a:ext>
            </a:extLst>
          </p:cNvPr>
          <p:cNvSpPr/>
          <p:nvPr/>
        </p:nvSpPr>
        <p:spPr>
          <a:xfrm>
            <a:off x="2066713" y="615260"/>
            <a:ext cx="8131599" cy="914400"/>
          </a:xfrm>
          <a:prstGeom prst="roundRect">
            <a:avLst>
              <a:gd name="adj" fmla="val 50000"/>
            </a:avLst>
          </a:prstGeom>
          <a:solidFill>
            <a:schemeClr val="tx1"/>
          </a:solidFill>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u="sng" dirty="0"/>
              <a:t>Term</a:t>
            </a:r>
            <a:r>
              <a:rPr lang="en-CA" sz="4800" dirty="0"/>
              <a:t> Preparatory Slide</a:t>
            </a:r>
          </a:p>
        </p:txBody>
      </p:sp>
    </p:spTree>
    <p:extLst>
      <p:ext uri="{BB962C8B-B14F-4D97-AF65-F5344CB8AC3E}">
        <p14:creationId xmlns:p14="http://schemas.microsoft.com/office/powerpoint/2010/main" val="2257204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60000">
              <a:schemeClr val="bg1">
                <a:lumMod val="65000"/>
              </a:schemeClr>
            </a:gs>
            <a:gs pos="45000">
              <a:srgbClr val="A4F5FE"/>
            </a:gs>
          </a:gsLst>
          <a:lin ang="1800000" scaled="0"/>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457684201"/>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Light Season </a:t>
                      </a:r>
                    </a:p>
                    <a:p>
                      <a:pPr algn="ctr"/>
                      <a:endParaRPr lang="en-CA" sz="400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A4F5FE"/>
                    </a:solidFill>
                  </a:tcPr>
                </a:tc>
                <a:tc>
                  <a:txBody>
                    <a:bodyPr/>
                    <a:lstStyle/>
                    <a:p>
                      <a:pPr algn="ctr"/>
                      <a:r>
                        <a:rPr lang="en-CA" sz="4000" dirty="0">
                          <a:solidFill>
                            <a:srgbClr val="C00000"/>
                          </a:solidFill>
                        </a:rPr>
                        <a:t>  Night Season </a:t>
                      </a:r>
                      <a:endParaRPr lang="en-CA" sz="4000" dirty="0">
                        <a:solidFill>
                          <a:srgbClr val="00FF99"/>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p:cNvCxnSpPr>
          <p:nvPr/>
        </p:nvCxnSpPr>
        <p:spPr>
          <a:xfrm flipV="1">
            <a:off x="6074924" y="4440276"/>
            <a:ext cx="17922" cy="163673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5108959" y="4054795"/>
            <a:ext cx="1349329" cy="385481"/>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91138" y="2023352"/>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1458731" y="37870"/>
            <a:ext cx="639011" cy="2263690"/>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5"/>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38842" y="37869"/>
            <a:ext cx="639010" cy="2263691"/>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4767967"/>
            <a:ext cx="305274" cy="1309046"/>
          </a:xfrm>
          <a:prstGeom prst="rect">
            <a:avLst/>
          </a:prstGeom>
          <a:gradFill flip="none" rotWithShape="1">
            <a:gsLst>
              <a:gs pos="46000">
                <a:schemeClr val="bg1">
                  <a:lumMod val="50000"/>
                </a:schemeClr>
              </a:gs>
              <a:gs pos="54000">
                <a:srgbClr val="00B0F0"/>
              </a:gs>
            </a:gsLst>
            <a:lin ang="18900000" scaled="1"/>
            <a:tileRect/>
          </a:gra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766373"/>
            <a:ext cx="305274" cy="1309046"/>
          </a:xfrm>
          <a:prstGeom prst="rect">
            <a:avLst/>
          </a:prstGeom>
          <a:gradFill flip="none" rotWithShape="1">
            <a:gsLst>
              <a:gs pos="47000">
                <a:schemeClr val="tx1">
                  <a:lumMod val="65000"/>
                  <a:lumOff val="35000"/>
                </a:schemeClr>
              </a:gs>
              <a:gs pos="55000">
                <a:schemeClr val="accent4">
                  <a:lumMod val="60000"/>
                  <a:lumOff val="40000"/>
                </a:schemeClr>
              </a:gs>
            </a:gsLst>
            <a:lin ang="13500000" scaled="1"/>
            <a:tileRect/>
          </a:gradFill>
          <a:ln w="762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3709646" y="178827"/>
            <a:ext cx="5886936" cy="1189823"/>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3200" i="1" dirty="0">
                <a:solidFill>
                  <a:srgbClr val="002060"/>
                </a:solidFill>
              </a:rPr>
              <a:t>Clarifying the </a:t>
            </a:r>
            <a:r>
              <a:rPr lang="en-CA" sz="3200" i="1" u="sng" dirty="0">
                <a:solidFill>
                  <a:srgbClr val="C00000"/>
                </a:solidFill>
              </a:rPr>
              <a:t>twili</a:t>
            </a:r>
            <a:r>
              <a:rPr lang="en-CA" sz="3200" i="1" dirty="0">
                <a:solidFill>
                  <a:srgbClr val="C00000"/>
                </a:solidFill>
              </a:rPr>
              <a:t>g</a:t>
            </a:r>
            <a:r>
              <a:rPr lang="en-CA" sz="3200" i="1" u="sng" dirty="0">
                <a:solidFill>
                  <a:srgbClr val="C00000"/>
                </a:solidFill>
              </a:rPr>
              <a:t>ht mixture</a:t>
            </a:r>
            <a:r>
              <a:rPr lang="en-CA" sz="3200" i="1" dirty="0">
                <a:solidFill>
                  <a:srgbClr val="C00000"/>
                </a:solidFill>
              </a:rPr>
              <a:t> </a:t>
            </a:r>
            <a:r>
              <a:rPr lang="en-CA" sz="3200" i="1" dirty="0">
                <a:solidFill>
                  <a:srgbClr val="002060"/>
                </a:solidFill>
              </a:rPr>
              <a:t>with </a:t>
            </a:r>
            <a:r>
              <a:rPr lang="en-CA" sz="3200" b="1" i="1" dirty="0">
                <a:solidFill>
                  <a:srgbClr val="0000FF"/>
                </a:solidFill>
              </a:rPr>
              <a:t>Hebrew</a:t>
            </a:r>
            <a:r>
              <a:rPr lang="en-CA" sz="3200" i="1" dirty="0">
                <a:solidFill>
                  <a:srgbClr val="C00000"/>
                </a:solidFill>
              </a:rPr>
              <a:t> </a:t>
            </a:r>
            <a:r>
              <a:rPr lang="en-CA" sz="3200" b="1" i="1" u="sng" dirty="0">
                <a:ln>
                  <a:solidFill>
                    <a:srgbClr val="0000FF"/>
                  </a:solidFill>
                </a:ln>
                <a:solidFill>
                  <a:srgbClr val="C00000"/>
                </a:solidFill>
              </a:rPr>
              <a:t>terminolo</a:t>
            </a:r>
            <a:r>
              <a:rPr lang="en-CA" sz="3200" b="1" i="1" dirty="0">
                <a:ln>
                  <a:solidFill>
                    <a:srgbClr val="0000FF"/>
                  </a:solidFill>
                </a:ln>
                <a:solidFill>
                  <a:srgbClr val="C00000"/>
                </a:solidFill>
              </a:rPr>
              <a:t>gy.</a:t>
            </a: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43</a:t>
            </a:fld>
            <a:endParaRPr lang="en-AU" dirty="0"/>
          </a:p>
        </p:txBody>
      </p:sp>
      <p:cxnSp>
        <p:nvCxnSpPr>
          <p:cNvPr id="24" name="Straight Arrow Connector 23">
            <a:extLst>
              <a:ext uri="{FF2B5EF4-FFF2-40B4-BE49-F238E27FC236}">
                <a16:creationId xmlns:a16="http://schemas.microsoft.com/office/drawing/2014/main" xmlns="" id="{414C607D-FDD4-41F4-9212-51559367C832}"/>
              </a:ext>
            </a:extLst>
          </p:cNvPr>
          <p:cNvCxnSpPr>
            <a:cxnSpLocks/>
            <a:endCxn id="19" idx="0"/>
          </p:cNvCxnSpPr>
          <p:nvPr/>
        </p:nvCxnSpPr>
        <p:spPr>
          <a:xfrm flipH="1">
            <a:off x="294676" y="3544103"/>
            <a:ext cx="113886" cy="1223864"/>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54A6120-F298-49AF-B953-657557A10A5B}"/>
              </a:ext>
            </a:extLst>
          </p:cNvPr>
          <p:cNvCxnSpPr>
            <a:cxnSpLocks/>
            <a:endCxn id="20" idx="0"/>
          </p:cNvCxnSpPr>
          <p:nvPr/>
        </p:nvCxnSpPr>
        <p:spPr>
          <a:xfrm flipH="1">
            <a:off x="6332339" y="3986549"/>
            <a:ext cx="853552" cy="779824"/>
          </a:xfrm>
          <a:prstGeom prst="straightConnector1">
            <a:avLst/>
          </a:prstGeom>
          <a:ln w="57150">
            <a:solidFill>
              <a:srgbClr val="FF99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92ADEED7-E40D-4B2F-B13E-07D55C61AB13}"/>
              </a:ext>
            </a:extLst>
          </p:cNvPr>
          <p:cNvSpPr/>
          <p:nvPr/>
        </p:nvSpPr>
        <p:spPr>
          <a:xfrm>
            <a:off x="190466" y="2406475"/>
            <a:ext cx="3070900" cy="1117356"/>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7030A0"/>
                </a:solidFill>
                <a:effectLst>
                  <a:glow rad="88900">
                    <a:srgbClr val="FFFF00"/>
                  </a:glow>
                </a:effectLst>
              </a:rPr>
              <a:t>1</a:t>
            </a:r>
            <a:r>
              <a:rPr lang="en-CA" sz="3200" baseline="30000" dirty="0">
                <a:solidFill>
                  <a:srgbClr val="7030A0"/>
                </a:solidFill>
                <a:effectLst>
                  <a:glow rad="88900">
                    <a:srgbClr val="FFFF00"/>
                  </a:glow>
                </a:effectLst>
              </a:rPr>
              <a:t>st</a:t>
            </a:r>
            <a:r>
              <a:rPr lang="en-CA" sz="3200" dirty="0">
                <a:solidFill>
                  <a:srgbClr val="7030A0"/>
                </a:solidFill>
                <a:effectLst>
                  <a:glow rad="88900">
                    <a:srgbClr val="FFFF00"/>
                  </a:glow>
                </a:effectLst>
              </a:rPr>
              <a:t> twilight </a:t>
            </a:r>
            <a:r>
              <a:rPr lang="en-CA" sz="3200" u="sng" dirty="0">
                <a:solidFill>
                  <a:srgbClr val="7030A0"/>
                </a:solidFill>
                <a:effectLst>
                  <a:glow rad="88900">
                    <a:srgbClr val="C7ABFF"/>
                  </a:glow>
                </a:effectLst>
              </a:rPr>
              <a:t>Arab</a:t>
            </a:r>
            <a:r>
              <a:rPr lang="en-CA" sz="3200" dirty="0">
                <a:solidFill>
                  <a:srgbClr val="7030A0"/>
                </a:solidFill>
                <a:effectLst>
                  <a:glow rad="88900">
                    <a:srgbClr val="FFFF00"/>
                  </a:glow>
                </a:effectLst>
              </a:rPr>
              <a:t> </a:t>
            </a:r>
            <a:br>
              <a:rPr lang="en-CA" sz="3200" dirty="0">
                <a:solidFill>
                  <a:srgbClr val="7030A0"/>
                </a:solidFill>
                <a:effectLst>
                  <a:glow rad="88900">
                    <a:srgbClr val="FFFF00"/>
                  </a:glow>
                </a:effectLst>
              </a:rPr>
            </a:br>
            <a:r>
              <a:rPr lang="en-CA" sz="3200" dirty="0">
                <a:solidFill>
                  <a:srgbClr val="7030A0"/>
                </a:solidFill>
                <a:effectLst>
                  <a:glow rad="88900">
                    <a:srgbClr val="FFFF00"/>
                  </a:glow>
                </a:effectLst>
              </a:rPr>
              <a:t>(verb) mixing</a:t>
            </a:r>
          </a:p>
        </p:txBody>
      </p:sp>
      <p:sp>
        <p:nvSpPr>
          <p:cNvPr id="28" name="Rectangle 27">
            <a:extLst>
              <a:ext uri="{FF2B5EF4-FFF2-40B4-BE49-F238E27FC236}">
                <a16:creationId xmlns:a16="http://schemas.microsoft.com/office/drawing/2014/main" xmlns="" id="{9C9EBF89-121C-41B5-88DF-CBF292692D06}"/>
              </a:ext>
            </a:extLst>
          </p:cNvPr>
          <p:cNvSpPr/>
          <p:nvPr/>
        </p:nvSpPr>
        <p:spPr>
          <a:xfrm>
            <a:off x="5393091" y="3014576"/>
            <a:ext cx="4368792" cy="971973"/>
          </a:xfrm>
          <a:prstGeom prst="rect">
            <a:avLst/>
          </a:prstGeom>
          <a:solidFill>
            <a:schemeClr val="accent2"/>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7030A0"/>
                </a:solidFill>
                <a:effectLst>
                  <a:glow rad="88900">
                    <a:srgbClr val="FFFF00"/>
                  </a:glow>
                </a:effectLst>
              </a:rPr>
              <a:t>2</a:t>
            </a:r>
            <a:r>
              <a:rPr lang="en-CA" sz="2800" baseline="30000" dirty="0">
                <a:solidFill>
                  <a:srgbClr val="7030A0"/>
                </a:solidFill>
                <a:effectLst>
                  <a:glow rad="88900">
                    <a:srgbClr val="FFFF00"/>
                  </a:glow>
                </a:effectLst>
              </a:rPr>
              <a:t>nd</a:t>
            </a:r>
            <a:r>
              <a:rPr lang="en-CA" sz="2800" dirty="0">
                <a:solidFill>
                  <a:srgbClr val="7030A0"/>
                </a:solidFill>
                <a:effectLst>
                  <a:glow rad="88900">
                    <a:srgbClr val="FFFF00"/>
                  </a:glow>
                </a:effectLst>
              </a:rPr>
              <a:t> twilight  </a:t>
            </a:r>
            <a:r>
              <a:rPr lang="en-CA" sz="2800" dirty="0">
                <a:solidFill>
                  <a:srgbClr val="7030A0"/>
                </a:solidFill>
                <a:effectLst>
                  <a:glow rad="88900">
                    <a:srgbClr val="B6F7FE"/>
                  </a:glow>
                </a:effectLst>
              </a:rPr>
              <a:t>H6153</a:t>
            </a:r>
            <a:r>
              <a:rPr lang="en-CA" sz="2800" dirty="0">
                <a:solidFill>
                  <a:srgbClr val="7030A0"/>
                </a:solidFill>
                <a:effectLst>
                  <a:glow rad="88900">
                    <a:srgbClr val="FFFF00"/>
                  </a:glow>
                </a:effectLst>
              </a:rPr>
              <a:t> </a:t>
            </a:r>
            <a:r>
              <a:rPr lang="en-CA" sz="2800" u="sng" dirty="0" err="1">
                <a:solidFill>
                  <a:srgbClr val="7030A0"/>
                </a:solidFill>
                <a:effectLst>
                  <a:glow rad="88900">
                    <a:srgbClr val="A4F5FE"/>
                  </a:glow>
                </a:effectLst>
              </a:rPr>
              <a:t>Ereb</a:t>
            </a:r>
            <a:r>
              <a:rPr lang="en-CA" sz="2800" dirty="0">
                <a:solidFill>
                  <a:srgbClr val="7030A0"/>
                </a:solidFill>
                <a:effectLst>
                  <a:glow rad="88900">
                    <a:srgbClr val="FFFF00"/>
                  </a:glow>
                </a:effectLst>
              </a:rPr>
              <a:t> </a:t>
            </a:r>
            <a:br>
              <a:rPr lang="en-CA" sz="2800" dirty="0">
                <a:solidFill>
                  <a:srgbClr val="7030A0"/>
                </a:solidFill>
                <a:effectLst>
                  <a:glow rad="88900">
                    <a:srgbClr val="FFFF00"/>
                  </a:glow>
                </a:effectLst>
              </a:rPr>
            </a:br>
            <a:r>
              <a:rPr lang="en-CA" sz="2800" dirty="0">
                <a:solidFill>
                  <a:srgbClr val="7030A0"/>
                </a:solidFill>
                <a:effectLst>
                  <a:glow rad="88900">
                    <a:schemeClr val="bg1">
                      <a:lumMod val="75000"/>
                    </a:schemeClr>
                  </a:glow>
                </a:effectLst>
              </a:rPr>
              <a:t>dusk </a:t>
            </a:r>
            <a:r>
              <a:rPr lang="en-CA" sz="2800" dirty="0">
                <a:solidFill>
                  <a:srgbClr val="7030A0"/>
                </a:solidFill>
                <a:effectLst>
                  <a:glow rad="88900">
                    <a:srgbClr val="FFFF00"/>
                  </a:glow>
                </a:effectLst>
              </a:rPr>
              <a:t>- </a:t>
            </a:r>
            <a:r>
              <a:rPr lang="en-CA" sz="2800" u="sng" dirty="0">
                <a:solidFill>
                  <a:srgbClr val="7030A0"/>
                </a:solidFill>
                <a:effectLst>
                  <a:glow rad="88900">
                    <a:srgbClr val="FFFF00"/>
                  </a:glow>
                </a:effectLst>
              </a:rPr>
              <a:t>a set</a:t>
            </a:r>
            <a:r>
              <a:rPr lang="en-CA" sz="2800" dirty="0">
                <a:solidFill>
                  <a:srgbClr val="7030A0"/>
                </a:solidFill>
                <a:effectLst>
                  <a:glow rad="88900">
                    <a:srgbClr val="FFFF00"/>
                  </a:glow>
                </a:effectLst>
              </a:rPr>
              <a:t> p</a:t>
            </a:r>
            <a:r>
              <a:rPr lang="en-CA" sz="2800" u="sng" dirty="0">
                <a:solidFill>
                  <a:srgbClr val="7030A0"/>
                </a:solidFill>
                <a:effectLst>
                  <a:glow rad="88900">
                    <a:srgbClr val="FFFF00"/>
                  </a:glow>
                </a:effectLst>
              </a:rPr>
              <a:t>eriod</a:t>
            </a:r>
            <a:r>
              <a:rPr lang="en-CA" sz="2800" dirty="0">
                <a:solidFill>
                  <a:srgbClr val="7030A0"/>
                </a:solidFill>
                <a:effectLst>
                  <a:glow rad="88900">
                    <a:srgbClr val="FFFF00"/>
                  </a:glow>
                </a:effectLst>
              </a:rPr>
              <a:t> </a:t>
            </a:r>
            <a:r>
              <a:rPr lang="en-CA" dirty="0">
                <a:solidFill>
                  <a:srgbClr val="7030A0"/>
                </a:solidFill>
                <a:effectLst>
                  <a:glow rad="88900">
                    <a:srgbClr val="FFFF00"/>
                  </a:glow>
                </a:effectLst>
              </a:rPr>
              <a:t>(of mixing)</a:t>
            </a:r>
          </a:p>
        </p:txBody>
      </p:sp>
      <p:sp>
        <p:nvSpPr>
          <p:cNvPr id="29" name="Rectangle 28">
            <a:extLst>
              <a:ext uri="{FF2B5EF4-FFF2-40B4-BE49-F238E27FC236}">
                <a16:creationId xmlns:a16="http://schemas.microsoft.com/office/drawing/2014/main" xmlns="" id="{5BDA60D9-0DF8-45BD-AF5B-B91ADED58D6C}"/>
              </a:ext>
            </a:extLst>
          </p:cNvPr>
          <p:cNvSpPr/>
          <p:nvPr/>
        </p:nvSpPr>
        <p:spPr>
          <a:xfrm>
            <a:off x="11886726" y="4766373"/>
            <a:ext cx="305274" cy="1309046"/>
          </a:xfrm>
          <a:prstGeom prst="rect">
            <a:avLst/>
          </a:prstGeom>
          <a:gradFill flip="none" rotWithShape="1">
            <a:gsLst>
              <a:gs pos="46000">
                <a:schemeClr val="bg1">
                  <a:lumMod val="50000"/>
                </a:schemeClr>
              </a:gs>
              <a:gs pos="54000">
                <a:srgbClr val="00B0F0"/>
              </a:gs>
            </a:gsLst>
            <a:lin ang="18900000" scaled="1"/>
            <a:tileRect/>
          </a:gra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Arrow Connector 29">
            <a:extLst>
              <a:ext uri="{FF2B5EF4-FFF2-40B4-BE49-F238E27FC236}">
                <a16:creationId xmlns:a16="http://schemas.microsoft.com/office/drawing/2014/main" xmlns="" id="{8A8F36F3-AE1E-49A9-B27B-F7D23488DF36}"/>
              </a:ext>
            </a:extLst>
          </p:cNvPr>
          <p:cNvCxnSpPr>
            <a:cxnSpLocks/>
          </p:cNvCxnSpPr>
          <p:nvPr/>
        </p:nvCxnSpPr>
        <p:spPr>
          <a:xfrm>
            <a:off x="11185237" y="3523831"/>
            <a:ext cx="822572" cy="1445333"/>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18E6B0E5-9A74-4407-8A92-222DAAC262B6}"/>
              </a:ext>
            </a:extLst>
          </p:cNvPr>
          <p:cNvSpPr/>
          <p:nvPr/>
        </p:nvSpPr>
        <p:spPr>
          <a:xfrm>
            <a:off x="10391047" y="3146949"/>
            <a:ext cx="1304504"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00FF99"/>
                  </a:glow>
                </a:effectLst>
              </a:rPr>
              <a:t>1</a:t>
            </a:r>
            <a:r>
              <a:rPr lang="en-CA" baseline="30000" dirty="0">
                <a:solidFill>
                  <a:srgbClr val="7030A0"/>
                </a:solidFill>
                <a:effectLst>
                  <a:glow rad="127000">
                    <a:srgbClr val="00FF99"/>
                  </a:glow>
                </a:effectLst>
              </a:rPr>
              <a:t>st</a:t>
            </a:r>
            <a:r>
              <a:rPr lang="en-CA" dirty="0">
                <a:solidFill>
                  <a:srgbClr val="7030A0"/>
                </a:solidFill>
                <a:effectLst>
                  <a:glow rad="127000">
                    <a:srgbClr val="00FF99"/>
                  </a:glow>
                </a:effectLst>
              </a:rPr>
              <a:t> twilight</a:t>
            </a:r>
          </a:p>
        </p:txBody>
      </p:sp>
      <p:sp>
        <p:nvSpPr>
          <p:cNvPr id="47" name="Rectangle: Rounded Corners 46">
            <a:extLst>
              <a:ext uri="{FF2B5EF4-FFF2-40B4-BE49-F238E27FC236}">
                <a16:creationId xmlns:a16="http://schemas.microsoft.com/office/drawing/2014/main" xmlns="" id="{5FA649B0-A47F-41CC-A791-E9EAE4002AB8}"/>
              </a:ext>
            </a:extLst>
          </p:cNvPr>
          <p:cNvSpPr/>
          <p:nvPr/>
        </p:nvSpPr>
        <p:spPr>
          <a:xfrm>
            <a:off x="1051251" y="3858920"/>
            <a:ext cx="1349329" cy="385481"/>
          </a:xfrm>
          <a:prstGeom prst="roundRect">
            <a:avLst/>
          </a:prstGeom>
          <a:solidFill>
            <a:srgbClr val="FF66FF"/>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ysClr val="windowText" lastClr="000000"/>
                </a:solidFill>
              </a:rPr>
              <a:t>Sunrise</a:t>
            </a:r>
          </a:p>
        </p:txBody>
      </p:sp>
      <p:cxnSp>
        <p:nvCxnSpPr>
          <p:cNvPr id="50" name="Straight Connector 49">
            <a:extLst>
              <a:ext uri="{FF2B5EF4-FFF2-40B4-BE49-F238E27FC236}">
                <a16:creationId xmlns:a16="http://schemas.microsoft.com/office/drawing/2014/main" xmlns="" id="{25F3D936-71D3-444D-ABA6-AA133077307E}"/>
              </a:ext>
            </a:extLst>
          </p:cNvPr>
          <p:cNvCxnSpPr>
            <a:cxnSpLocks/>
          </p:cNvCxnSpPr>
          <p:nvPr/>
        </p:nvCxnSpPr>
        <p:spPr>
          <a:xfrm rot="-60000" flipV="1">
            <a:off x="513640" y="4534293"/>
            <a:ext cx="18681" cy="1541127"/>
          </a:xfrm>
          <a:prstGeom prst="line">
            <a:avLst/>
          </a:prstGeom>
          <a:ln w="76200">
            <a:solidFill>
              <a:srgbClr val="FF33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ED1A2FED-E2F9-4261-90AD-9E3D3680B1E5}"/>
              </a:ext>
            </a:extLst>
          </p:cNvPr>
          <p:cNvCxnSpPr>
            <a:cxnSpLocks/>
          </p:cNvCxnSpPr>
          <p:nvPr/>
        </p:nvCxnSpPr>
        <p:spPr>
          <a:xfrm flipH="1">
            <a:off x="561199" y="4244401"/>
            <a:ext cx="641555" cy="289846"/>
          </a:xfrm>
          <a:prstGeom prst="straightConnector1">
            <a:avLst/>
          </a:prstGeom>
          <a:ln w="57150">
            <a:solidFill>
              <a:srgbClr val="FF3399"/>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xmlns="" id="{0C23BBF6-57B2-4D2D-86C5-5C553B129F85}"/>
              </a:ext>
            </a:extLst>
          </p:cNvPr>
          <p:cNvSpPr/>
          <p:nvPr/>
        </p:nvSpPr>
        <p:spPr>
          <a:xfrm>
            <a:off x="3920392" y="1696475"/>
            <a:ext cx="1131388" cy="382175"/>
          </a:xfrm>
          <a:prstGeom prst="roundRect">
            <a:avLst>
              <a:gd name="adj" fmla="val 50000"/>
            </a:avLst>
          </a:prstGeom>
          <a:solidFill>
            <a:srgbClr val="FFFF00"/>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2400" i="1" dirty="0">
                <a:solidFill>
                  <a:srgbClr val="002060"/>
                </a:solidFill>
              </a:rPr>
              <a:t>Step 2</a:t>
            </a:r>
          </a:p>
        </p:txBody>
      </p:sp>
      <p:sp>
        <p:nvSpPr>
          <p:cNvPr id="2" name="Speech Bubble: Rectangle with Corners Rounded 1">
            <a:extLst>
              <a:ext uri="{FF2B5EF4-FFF2-40B4-BE49-F238E27FC236}">
                <a16:creationId xmlns:a16="http://schemas.microsoft.com/office/drawing/2014/main" xmlns="" id="{7E889E02-52AF-4511-A0FB-A5F29D31CC35}"/>
              </a:ext>
            </a:extLst>
          </p:cNvPr>
          <p:cNvSpPr/>
          <p:nvPr/>
        </p:nvSpPr>
        <p:spPr>
          <a:xfrm>
            <a:off x="780586" y="178828"/>
            <a:ext cx="2833474" cy="1892558"/>
          </a:xfrm>
          <a:prstGeom prst="wedgeRoundRectCallout">
            <a:avLst>
              <a:gd name="adj1" fmla="val 15386"/>
              <a:gd name="adj2" fmla="val 69697"/>
              <a:gd name="adj3" fmla="val 16667"/>
            </a:avLst>
          </a:prstGeom>
          <a:solidFill>
            <a:schemeClr val="accent6">
              <a:lumMod val="40000"/>
              <a:lumOff val="60000"/>
            </a:schemeClr>
          </a:solidFill>
          <a:ln w="5715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a:solidFill>
                    <a:sysClr val="windowText" lastClr="000000"/>
                  </a:solidFill>
                </a:ln>
                <a:solidFill>
                  <a:srgbClr val="FF9900"/>
                </a:solidFill>
                <a:latin typeface="Cooper Black" panose="0208090404030B020404" pitchFamily="18" charset="0"/>
              </a:rPr>
              <a:t>Identified by the event’s </a:t>
            </a:r>
            <a:r>
              <a:rPr lang="en-CA" sz="2800" b="1" u="sng" dirty="0">
                <a:ln>
                  <a:solidFill>
                    <a:sysClr val="windowText" lastClr="000000"/>
                  </a:solidFill>
                </a:ln>
                <a:solidFill>
                  <a:srgbClr val="FF9900"/>
                </a:solidFill>
                <a:latin typeface="Cooper Black" panose="0208090404030B020404" pitchFamily="18" charset="0"/>
              </a:rPr>
              <a:t>descri</a:t>
            </a:r>
            <a:r>
              <a:rPr lang="en-CA" sz="2800" b="1" dirty="0">
                <a:ln>
                  <a:solidFill>
                    <a:sysClr val="windowText" lastClr="000000"/>
                  </a:solidFill>
                </a:ln>
                <a:solidFill>
                  <a:srgbClr val="FF9900"/>
                </a:solidFill>
                <a:latin typeface="Cooper Black" panose="0208090404030B020404" pitchFamily="18" charset="0"/>
              </a:rPr>
              <a:t>p</a:t>
            </a:r>
            <a:r>
              <a:rPr lang="en-CA" sz="2800" b="1" u="sng" dirty="0">
                <a:ln>
                  <a:solidFill>
                    <a:sysClr val="windowText" lastClr="000000"/>
                  </a:solidFill>
                </a:ln>
                <a:solidFill>
                  <a:srgbClr val="FF9900"/>
                </a:solidFill>
                <a:latin typeface="Cooper Black" panose="0208090404030B020404" pitchFamily="18" charset="0"/>
              </a:rPr>
              <a:t>tion</a:t>
            </a:r>
            <a:r>
              <a:rPr lang="en-CA" sz="2800" b="1" dirty="0">
                <a:ln>
                  <a:solidFill>
                    <a:sysClr val="windowText" lastClr="000000"/>
                  </a:solidFill>
                </a:ln>
                <a:solidFill>
                  <a:srgbClr val="FF9900"/>
                </a:solidFill>
                <a:latin typeface="Cooper Black" panose="0208090404030B020404" pitchFamily="18" charset="0"/>
              </a:rPr>
              <a:t> </a:t>
            </a:r>
            <a:r>
              <a:rPr lang="en-CA" sz="2800" b="1" dirty="0">
                <a:ln>
                  <a:solidFill>
                    <a:srgbClr val="006699"/>
                  </a:solidFill>
                </a:ln>
                <a:solidFill>
                  <a:srgbClr val="FF9900"/>
                </a:solidFill>
                <a:latin typeface="Cooper Black" panose="0208090404030B020404" pitchFamily="18" charset="0"/>
              </a:rPr>
              <a:t/>
            </a:r>
            <a:br>
              <a:rPr lang="en-CA" sz="2800" b="1" dirty="0">
                <a:ln>
                  <a:solidFill>
                    <a:srgbClr val="006699"/>
                  </a:solidFill>
                </a:ln>
                <a:solidFill>
                  <a:srgbClr val="FF9900"/>
                </a:solidFill>
                <a:latin typeface="Cooper Black" panose="0208090404030B020404" pitchFamily="18" charset="0"/>
              </a:rPr>
            </a:br>
            <a:r>
              <a:rPr lang="en-CA" sz="2800" b="1" dirty="0">
                <a:ln>
                  <a:solidFill>
                    <a:srgbClr val="006699"/>
                  </a:solidFill>
                </a:ln>
                <a:solidFill>
                  <a:srgbClr val="FF9900"/>
                </a:solidFill>
                <a:latin typeface="Cooper Black" panose="0208090404030B020404" pitchFamily="18" charset="0"/>
              </a:rPr>
              <a:t>a - </a:t>
            </a:r>
            <a:r>
              <a:rPr lang="en-CA" sz="2800" dirty="0">
                <a:ln>
                  <a:solidFill>
                    <a:srgbClr val="990033"/>
                  </a:solidFill>
                </a:ln>
                <a:solidFill>
                  <a:srgbClr val="00B050"/>
                </a:solidFill>
                <a:latin typeface="Arial Black" panose="020B0A04020102020204" pitchFamily="34" charset="0"/>
              </a:rPr>
              <a:t>M</a:t>
            </a:r>
            <a:r>
              <a:rPr lang="en-CA" sz="2800" dirty="0">
                <a:ln>
                  <a:solidFill>
                    <a:srgbClr val="990033"/>
                  </a:solidFill>
                </a:ln>
                <a:solidFill>
                  <a:srgbClr val="002060"/>
                </a:solidFill>
                <a:latin typeface="Arial Black" panose="020B0A04020102020204" pitchFamily="34" charset="0"/>
              </a:rPr>
              <a:t>i</a:t>
            </a:r>
            <a:r>
              <a:rPr lang="en-CA" sz="2800" dirty="0">
                <a:ln>
                  <a:solidFill>
                    <a:srgbClr val="990033"/>
                  </a:solidFill>
                </a:ln>
                <a:solidFill>
                  <a:srgbClr val="FF66FF"/>
                </a:solidFill>
                <a:latin typeface="Arial Black" panose="020B0A04020102020204" pitchFamily="34" charset="0"/>
              </a:rPr>
              <a:t>x</a:t>
            </a:r>
            <a:r>
              <a:rPr lang="en-CA" sz="2800" dirty="0">
                <a:ln>
                  <a:solidFill>
                    <a:srgbClr val="990033"/>
                  </a:solidFill>
                </a:ln>
                <a:solidFill>
                  <a:srgbClr val="FFFF00"/>
                </a:solidFill>
                <a:latin typeface="Arial Black" panose="020B0A04020102020204" pitchFamily="34" charset="0"/>
              </a:rPr>
              <a:t>i</a:t>
            </a:r>
            <a:r>
              <a:rPr lang="en-CA" sz="2800" dirty="0">
                <a:ln>
                  <a:solidFill>
                    <a:srgbClr val="990033"/>
                  </a:solidFill>
                </a:ln>
                <a:solidFill>
                  <a:srgbClr val="00FF99"/>
                </a:solidFill>
                <a:latin typeface="Arial Black" panose="020B0A04020102020204" pitchFamily="34" charset="0"/>
              </a:rPr>
              <a:t>n</a:t>
            </a:r>
            <a:r>
              <a:rPr lang="en-CA" sz="2800" dirty="0">
                <a:ln>
                  <a:solidFill>
                    <a:srgbClr val="990033"/>
                  </a:solidFill>
                </a:ln>
                <a:solidFill>
                  <a:srgbClr val="FF9900"/>
                </a:solidFill>
                <a:latin typeface="Arial Black" panose="020B0A04020102020204" pitchFamily="34" charset="0"/>
              </a:rPr>
              <a:t>g</a:t>
            </a:r>
            <a:r>
              <a:rPr lang="en-CA" dirty="0">
                <a:ln>
                  <a:solidFill>
                    <a:srgbClr val="990033"/>
                  </a:solidFill>
                </a:ln>
                <a:solidFill>
                  <a:srgbClr val="FF9900"/>
                </a:solidFill>
                <a:latin typeface="Arial Black" panose="020B0A04020102020204" pitchFamily="34" charset="0"/>
              </a:rPr>
              <a:t>.</a:t>
            </a:r>
          </a:p>
        </p:txBody>
      </p:sp>
      <p:sp>
        <p:nvSpPr>
          <p:cNvPr id="25" name="Speech Bubble: Rectangle with Corners Rounded 24">
            <a:extLst>
              <a:ext uri="{FF2B5EF4-FFF2-40B4-BE49-F238E27FC236}">
                <a16:creationId xmlns:a16="http://schemas.microsoft.com/office/drawing/2014/main" xmlns="" id="{FF916233-19C8-44D2-95E3-2F7A23BB0627}"/>
              </a:ext>
            </a:extLst>
          </p:cNvPr>
          <p:cNvSpPr/>
          <p:nvPr/>
        </p:nvSpPr>
        <p:spPr>
          <a:xfrm>
            <a:off x="5229567" y="1623151"/>
            <a:ext cx="5958669" cy="1189823"/>
          </a:xfrm>
          <a:prstGeom prst="wedgeRoundRectCallout">
            <a:avLst>
              <a:gd name="adj1" fmla="val 14291"/>
              <a:gd name="adj2" fmla="val 67851"/>
              <a:gd name="adj3" fmla="val 16667"/>
            </a:avLst>
          </a:prstGeom>
          <a:solidFill>
            <a:schemeClr val="tx1"/>
          </a:solidFill>
          <a:ln w="5715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a:solidFill>
                    <a:srgbClr val="006699"/>
                  </a:solidFill>
                </a:ln>
                <a:solidFill>
                  <a:srgbClr val="FF9900"/>
                </a:solidFill>
                <a:latin typeface="Cooper Black" panose="0208090404030B020404" pitchFamily="18" charset="0"/>
              </a:rPr>
              <a:t>Identifies the </a:t>
            </a:r>
            <a:r>
              <a:rPr lang="en-CA" sz="2800" b="1" u="sng" dirty="0">
                <a:ln>
                  <a:solidFill>
                    <a:srgbClr val="006699"/>
                  </a:solidFill>
                </a:ln>
                <a:solidFill>
                  <a:srgbClr val="00FF99"/>
                </a:solidFill>
                <a:latin typeface="Cooper Black" panose="0208090404030B020404" pitchFamily="18" charset="0"/>
              </a:rPr>
              <a:t>s</a:t>
            </a:r>
            <a:r>
              <a:rPr lang="en-CA" sz="2800" b="1" dirty="0">
                <a:ln>
                  <a:solidFill>
                    <a:srgbClr val="006699"/>
                  </a:solidFill>
                </a:ln>
                <a:solidFill>
                  <a:srgbClr val="00FF99"/>
                </a:solidFill>
                <a:latin typeface="Cooper Black" panose="0208090404030B020404" pitchFamily="18" charset="0"/>
              </a:rPr>
              <a:t>p</a:t>
            </a:r>
            <a:r>
              <a:rPr lang="en-CA" sz="2800" b="1" u="sng" dirty="0">
                <a:ln>
                  <a:solidFill>
                    <a:srgbClr val="006699"/>
                  </a:solidFill>
                </a:ln>
                <a:solidFill>
                  <a:srgbClr val="00FF99"/>
                </a:solidFill>
                <a:latin typeface="Cooper Black" panose="0208090404030B020404" pitchFamily="18" charset="0"/>
              </a:rPr>
              <a:t>an of time </a:t>
            </a:r>
            <a:r>
              <a:rPr lang="en-CA" sz="2800" b="1" u="sng" dirty="0">
                <a:ln>
                  <a:solidFill>
                    <a:srgbClr val="006699"/>
                  </a:solidFill>
                </a:ln>
                <a:solidFill>
                  <a:srgbClr val="FF9900"/>
                </a:solidFill>
                <a:latin typeface="Cooper Black" panose="0208090404030B020404" pitchFamily="18" charset="0"/>
              </a:rPr>
              <a:t>between sunset and darkness</a:t>
            </a:r>
            <a:r>
              <a:rPr lang="en-CA" sz="2800" b="1" dirty="0">
                <a:ln>
                  <a:solidFill>
                    <a:srgbClr val="006699"/>
                  </a:solidFill>
                </a:ln>
                <a:solidFill>
                  <a:srgbClr val="FF9900"/>
                </a:solidFill>
                <a:latin typeface="Cooper Black" panose="0208090404030B020404" pitchFamily="18" charset="0"/>
              </a:rPr>
              <a:t>.</a:t>
            </a:r>
            <a:endParaRPr lang="en-CA" dirty="0">
              <a:ln>
                <a:solidFill>
                  <a:srgbClr val="990033"/>
                </a:solidFill>
              </a:ln>
              <a:solidFill>
                <a:srgbClr val="FF9900"/>
              </a:solidFill>
              <a:latin typeface="Arial Black" panose="020B0A04020102020204" pitchFamily="34" charset="0"/>
            </a:endParaRPr>
          </a:p>
        </p:txBody>
      </p:sp>
      <p:sp>
        <p:nvSpPr>
          <p:cNvPr id="32" name="Speech Bubble: Rectangle with Corners Rounded 31">
            <a:extLst>
              <a:ext uri="{FF2B5EF4-FFF2-40B4-BE49-F238E27FC236}">
                <a16:creationId xmlns:a16="http://schemas.microsoft.com/office/drawing/2014/main" xmlns="" id="{A8E81DCD-ECD5-41A1-8C80-4B3DDD7C3CBA}"/>
              </a:ext>
            </a:extLst>
          </p:cNvPr>
          <p:cNvSpPr/>
          <p:nvPr/>
        </p:nvSpPr>
        <p:spPr>
          <a:xfrm>
            <a:off x="747251" y="5881205"/>
            <a:ext cx="1097704" cy="449994"/>
          </a:xfrm>
          <a:prstGeom prst="wedgeRoundRectCallout">
            <a:avLst>
              <a:gd name="adj1" fmla="val -92752"/>
              <a:gd name="adj2" fmla="val -122587"/>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3" name="Speech Bubble: Rectangle with Corners Rounded 32">
            <a:extLst>
              <a:ext uri="{FF2B5EF4-FFF2-40B4-BE49-F238E27FC236}">
                <a16:creationId xmlns:a16="http://schemas.microsoft.com/office/drawing/2014/main" xmlns="" id="{517C1332-C1B4-4701-900B-818243E14B82}"/>
              </a:ext>
            </a:extLst>
          </p:cNvPr>
          <p:cNvSpPr/>
          <p:nvPr/>
        </p:nvSpPr>
        <p:spPr>
          <a:xfrm>
            <a:off x="10303009" y="5931932"/>
            <a:ext cx="1097704" cy="449994"/>
          </a:xfrm>
          <a:prstGeom prst="wedgeRoundRectCallout">
            <a:avLst>
              <a:gd name="adj1" fmla="val 105825"/>
              <a:gd name="adj2" fmla="val -110271"/>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4" name="Speech Bubble: Rectangle with Corners Rounded 33">
            <a:extLst>
              <a:ext uri="{FF2B5EF4-FFF2-40B4-BE49-F238E27FC236}">
                <a16:creationId xmlns:a16="http://schemas.microsoft.com/office/drawing/2014/main" xmlns="" id="{AE784633-78EE-44E8-902F-043DCF55AA9F}"/>
              </a:ext>
            </a:extLst>
          </p:cNvPr>
          <p:cNvSpPr/>
          <p:nvPr/>
        </p:nvSpPr>
        <p:spPr>
          <a:xfrm>
            <a:off x="6465472" y="6265119"/>
            <a:ext cx="1097704" cy="491867"/>
          </a:xfrm>
          <a:prstGeom prst="wedgeRoundRectCallout">
            <a:avLst>
              <a:gd name="adj1" fmla="val -65627"/>
              <a:gd name="adj2" fmla="val -139808"/>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25010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5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6" presetClass="entr" presetSubtype="16"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circle(in)">
                                      <p:cBhvr>
                                        <p:cTn id="26" dur="750"/>
                                        <p:tgtEl>
                                          <p:spTgt spid="32"/>
                                        </p:tgtEl>
                                      </p:cBhvr>
                                    </p:animEffect>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47"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linds(horizontal)">
                                      <p:cBhvr>
                                        <p:cTn id="83" dur="1250"/>
                                        <p:tgtEl>
                                          <p:spTgt spid="25"/>
                                        </p:tgtEl>
                                      </p:cBhvr>
                                    </p:animEffect>
                                  </p:childTnLst>
                                </p:cTn>
                              </p:par>
                            </p:childTnLst>
                          </p:cTn>
                        </p:par>
                        <p:par>
                          <p:cTn id="84" fill="hold">
                            <p:stCondLst>
                              <p:cond delay="1250"/>
                            </p:stCondLst>
                            <p:childTnLst>
                              <p:par>
                                <p:cTn id="85" presetID="8" presetClass="emph" presetSubtype="0" fill="hold" grpId="1" nodeType="afterEffect">
                                  <p:stCondLst>
                                    <p:cond delay="0"/>
                                  </p:stCondLst>
                                  <p:childTnLst>
                                    <p:animRot by="21600000">
                                      <p:cBhvr>
                                        <p:cTn id="86" dur="2000" fill="hold"/>
                                        <p:tgtEl>
                                          <p:spTgt spid="20"/>
                                        </p:tgtEl>
                                        <p:attrNameLst>
                                          <p:attrName>r</p:attrName>
                                        </p:attrNameLst>
                                      </p:cBhvr>
                                    </p:animRot>
                                  </p:childTnLst>
                                </p:cTn>
                              </p:par>
                              <p:par>
                                <p:cTn id="87" presetID="47"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1000"/>
                                        <p:tgtEl>
                                          <p:spTgt spid="34"/>
                                        </p:tgtEl>
                                      </p:cBhvr>
                                    </p:animEffect>
                                    <p:anim calcmode="lin" valueType="num">
                                      <p:cBhvr>
                                        <p:cTn id="90" dur="1000" fill="hold"/>
                                        <p:tgtEl>
                                          <p:spTgt spid="34"/>
                                        </p:tgtEl>
                                        <p:attrNameLst>
                                          <p:attrName>ppt_x</p:attrName>
                                        </p:attrNameLst>
                                      </p:cBhvr>
                                      <p:tavLst>
                                        <p:tav tm="0">
                                          <p:val>
                                            <p:strVal val="#ppt_x"/>
                                          </p:val>
                                        </p:tav>
                                        <p:tav tm="100000">
                                          <p:val>
                                            <p:strVal val="#ppt_x"/>
                                          </p:val>
                                        </p:tav>
                                      </p:tavLst>
                                    </p:anim>
                                    <p:anim calcmode="lin" valueType="num">
                                      <p:cBhvr>
                                        <p:cTn id="9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1000"/>
                                        <p:tgtEl>
                                          <p:spTgt spid="10"/>
                                        </p:tgtEl>
                                      </p:cBhvr>
                                    </p:animEffect>
                                    <p:anim calcmode="lin" valueType="num">
                                      <p:cBhvr>
                                        <p:cTn id="97" dur="1000" fill="hold"/>
                                        <p:tgtEl>
                                          <p:spTgt spid="10"/>
                                        </p:tgtEl>
                                        <p:attrNameLst>
                                          <p:attrName>ppt_x</p:attrName>
                                        </p:attrNameLst>
                                      </p:cBhvr>
                                      <p:tavLst>
                                        <p:tav tm="0">
                                          <p:val>
                                            <p:strVal val="#ppt_x"/>
                                          </p:val>
                                        </p:tav>
                                        <p:tav tm="100000">
                                          <p:val>
                                            <p:strVal val="#ppt_x"/>
                                          </p:val>
                                        </p:tav>
                                      </p:tavLst>
                                    </p:anim>
                                    <p:anim calcmode="lin" valueType="num">
                                      <p:cBhvr>
                                        <p:cTn id="98" dur="1000" fill="hold"/>
                                        <p:tgtEl>
                                          <p:spTgt spid="10"/>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1000"/>
                                        <p:tgtEl>
                                          <p:spTgt spid="9"/>
                                        </p:tgtEl>
                                      </p:cBhvr>
                                    </p:animEffect>
                                    <p:anim calcmode="lin" valueType="num">
                                      <p:cBhvr>
                                        <p:cTn id="102" dur="1000" fill="hold"/>
                                        <p:tgtEl>
                                          <p:spTgt spid="9"/>
                                        </p:tgtEl>
                                        <p:attrNameLst>
                                          <p:attrName>ppt_x</p:attrName>
                                        </p:attrNameLst>
                                      </p:cBhvr>
                                      <p:tavLst>
                                        <p:tav tm="0">
                                          <p:val>
                                            <p:strVal val="#ppt_x"/>
                                          </p:val>
                                        </p:tav>
                                        <p:tav tm="100000">
                                          <p:val>
                                            <p:strVal val="#ppt_x"/>
                                          </p:val>
                                        </p:tav>
                                      </p:tavLst>
                                    </p:anim>
                                    <p:anim calcmode="lin" valueType="num">
                                      <p:cBhvr>
                                        <p:cTn id="103" dur="1000" fill="hold"/>
                                        <p:tgtEl>
                                          <p:spTgt spid="9"/>
                                        </p:tgtEl>
                                        <p:attrNameLst>
                                          <p:attrName>ppt_y</p:attrName>
                                        </p:attrNameLst>
                                      </p:cBhvr>
                                      <p:tavLst>
                                        <p:tav tm="0">
                                          <p:val>
                                            <p:strVal val="#ppt_y-.1"/>
                                          </p:val>
                                        </p:tav>
                                        <p:tav tm="100000">
                                          <p:val>
                                            <p:strVal val="#ppt_y"/>
                                          </p:val>
                                        </p:tav>
                                      </p:tavLst>
                                    </p:anim>
                                  </p:childTnLst>
                                </p:cTn>
                              </p:par>
                            </p:childTnLst>
                          </p:cTn>
                        </p:par>
                        <p:par>
                          <p:cTn id="104" fill="hold">
                            <p:stCondLst>
                              <p:cond delay="1000"/>
                            </p:stCondLst>
                            <p:childTnLst>
                              <p:par>
                                <p:cTn id="105" presetID="47"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par>
                                <p:cTn id="120" presetID="6" presetClass="entr" presetSubtype="16"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circle(in)">
                                      <p:cBhvr>
                                        <p:cTn id="12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9" grpId="0" animBg="1"/>
      <p:bldP spid="20" grpId="0" animBg="1"/>
      <p:bldP spid="20" grpId="1" animBg="1"/>
      <p:bldP spid="27" grpId="0" animBg="1"/>
      <p:bldP spid="28" grpId="0" animBg="1"/>
      <p:bldP spid="29" grpId="0" animBg="1"/>
      <p:bldP spid="31" grpId="0" animBg="1"/>
      <p:bldP spid="47" grpId="0" animBg="1"/>
      <p:bldP spid="54" grpId="0" animBg="1"/>
      <p:bldP spid="2" grpId="0" animBg="1"/>
      <p:bldP spid="25" grpId="0" animBg="1"/>
      <p:bldP spid="32" grpId="0" animBg="1"/>
      <p:bldP spid="33" grpId="0" animBg="1"/>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61000">
              <a:schemeClr val="bg1">
                <a:lumMod val="65000"/>
              </a:schemeClr>
            </a:gs>
            <a:gs pos="45000">
              <a:srgbClr val="A4F5FE"/>
            </a:gs>
          </a:gsLst>
          <a:lin ang="1800000" scaled="0"/>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909303523"/>
              </p:ext>
            </p:extLst>
          </p:nvPr>
        </p:nvGraphicFramePr>
        <p:xfrm>
          <a:off x="408562" y="4766373"/>
          <a:ext cx="11332724" cy="133916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1339160">
                <a:tc>
                  <a:txBody>
                    <a:bodyPr/>
                    <a:lstStyle/>
                    <a:p>
                      <a:pPr algn="ctr"/>
                      <a:r>
                        <a:rPr lang="en-CA" sz="4000" dirty="0">
                          <a:solidFill>
                            <a:srgbClr val="FF0000"/>
                          </a:solidFill>
                        </a:rPr>
                        <a:t>Light Season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  Night Season </a:t>
                      </a:r>
                      <a:endParaRPr lang="en-CA" sz="4000" dirty="0">
                        <a:solidFill>
                          <a:srgbClr val="00FF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a:stCxn id="3" idx="2"/>
          </p:cNvCxnSpPr>
          <p:nvPr/>
        </p:nvCxnSpPr>
        <p:spPr>
          <a:xfrm flipV="1">
            <a:off x="6074924" y="3139221"/>
            <a:ext cx="0" cy="2966312"/>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5455586" y="2753738"/>
            <a:ext cx="1349329" cy="385481"/>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91138" y="2023352"/>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1504911" y="37870"/>
            <a:ext cx="639011" cy="2263690"/>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5"/>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38842" y="37869"/>
            <a:ext cx="639010" cy="2263691"/>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4767967"/>
            <a:ext cx="305274" cy="1309046"/>
          </a:xfrm>
          <a:prstGeom prst="rect">
            <a:avLst/>
          </a:prstGeom>
          <a:gradFill flip="none" rotWithShape="1">
            <a:gsLst>
              <a:gs pos="46000">
                <a:schemeClr val="bg1">
                  <a:lumMod val="50000"/>
                </a:schemeClr>
              </a:gs>
              <a:gs pos="54000">
                <a:srgbClr val="00B0F0"/>
              </a:gs>
            </a:gsLst>
            <a:lin ang="18900000" scaled="1"/>
            <a:tileRect/>
          </a:gra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766373"/>
            <a:ext cx="305274" cy="1309046"/>
          </a:xfrm>
          <a:prstGeom prst="rect">
            <a:avLst/>
          </a:prstGeom>
          <a:gradFill flip="none" rotWithShape="1">
            <a:gsLst>
              <a:gs pos="47000">
                <a:schemeClr val="tx1">
                  <a:lumMod val="65000"/>
                  <a:lumOff val="35000"/>
                </a:schemeClr>
              </a:gs>
              <a:gs pos="55000">
                <a:schemeClr val="accent4">
                  <a:lumMod val="60000"/>
                  <a:lumOff val="40000"/>
                </a:schemeClr>
              </a:gs>
            </a:gsLst>
            <a:lin ang="13500000" scaled="1"/>
            <a:tileRect/>
          </a:gradFill>
          <a:ln w="762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3152611" y="137446"/>
            <a:ext cx="6664729" cy="1189823"/>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3200" i="1" dirty="0">
                <a:solidFill>
                  <a:srgbClr val="002060"/>
                </a:solidFill>
              </a:rPr>
              <a:t>More Clarification with the </a:t>
            </a:r>
            <a:r>
              <a:rPr lang="en-CA" sz="3200" i="1" u="sng" dirty="0">
                <a:solidFill>
                  <a:srgbClr val="C00000"/>
                </a:solidFill>
              </a:rPr>
              <a:t>twili</a:t>
            </a:r>
            <a:r>
              <a:rPr lang="en-CA" sz="3200" i="1" dirty="0">
                <a:solidFill>
                  <a:srgbClr val="C00000"/>
                </a:solidFill>
              </a:rPr>
              <a:t>g</a:t>
            </a:r>
            <a:r>
              <a:rPr lang="en-CA" sz="3200" i="1" u="sng" dirty="0">
                <a:solidFill>
                  <a:srgbClr val="C00000"/>
                </a:solidFill>
              </a:rPr>
              <a:t>ht mixture</a:t>
            </a:r>
            <a:r>
              <a:rPr lang="en-CA" sz="3200" i="1" dirty="0">
                <a:solidFill>
                  <a:srgbClr val="C00000"/>
                </a:solidFill>
              </a:rPr>
              <a:t> Hebrew </a:t>
            </a:r>
            <a:r>
              <a:rPr lang="en-CA" sz="3200" b="1" i="1" u="sng" dirty="0">
                <a:ln>
                  <a:solidFill>
                    <a:srgbClr val="0000FF"/>
                  </a:solidFill>
                </a:ln>
                <a:solidFill>
                  <a:srgbClr val="C00000"/>
                </a:solidFill>
              </a:rPr>
              <a:t>terminolo</a:t>
            </a:r>
            <a:r>
              <a:rPr lang="en-CA" sz="3200" b="1" i="1" dirty="0">
                <a:ln>
                  <a:solidFill>
                    <a:srgbClr val="0000FF"/>
                  </a:solidFill>
                </a:ln>
                <a:solidFill>
                  <a:srgbClr val="C00000"/>
                </a:solidFill>
              </a:rPr>
              <a:t>gy.</a:t>
            </a: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44</a:t>
            </a:fld>
            <a:endParaRPr lang="en-AU" dirty="0"/>
          </a:p>
        </p:txBody>
      </p:sp>
      <p:cxnSp>
        <p:nvCxnSpPr>
          <p:cNvPr id="24" name="Straight Arrow Connector 23">
            <a:extLst>
              <a:ext uri="{FF2B5EF4-FFF2-40B4-BE49-F238E27FC236}">
                <a16:creationId xmlns:a16="http://schemas.microsoft.com/office/drawing/2014/main" xmlns="" id="{414C607D-FDD4-41F4-9212-51559367C832}"/>
              </a:ext>
            </a:extLst>
          </p:cNvPr>
          <p:cNvCxnSpPr>
            <a:cxnSpLocks/>
            <a:endCxn id="19" idx="0"/>
          </p:cNvCxnSpPr>
          <p:nvPr/>
        </p:nvCxnSpPr>
        <p:spPr>
          <a:xfrm flipH="1">
            <a:off x="294676" y="2301560"/>
            <a:ext cx="647244" cy="24664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54A6120-F298-49AF-B953-657557A10A5B}"/>
              </a:ext>
            </a:extLst>
          </p:cNvPr>
          <p:cNvCxnSpPr>
            <a:cxnSpLocks/>
            <a:endCxn id="20" idx="0"/>
          </p:cNvCxnSpPr>
          <p:nvPr/>
        </p:nvCxnSpPr>
        <p:spPr>
          <a:xfrm flipH="1">
            <a:off x="6332339" y="2601204"/>
            <a:ext cx="798070" cy="2165169"/>
          </a:xfrm>
          <a:prstGeom prst="straightConnector1">
            <a:avLst/>
          </a:prstGeom>
          <a:ln w="57150">
            <a:solidFill>
              <a:srgbClr val="FF99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92ADEED7-E40D-4B2F-B13E-07D55C61AB13}"/>
              </a:ext>
            </a:extLst>
          </p:cNvPr>
          <p:cNvSpPr/>
          <p:nvPr/>
        </p:nvSpPr>
        <p:spPr>
          <a:xfrm>
            <a:off x="847869" y="1463698"/>
            <a:ext cx="3070900" cy="1117356"/>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7030A0"/>
                </a:solidFill>
                <a:effectLst>
                  <a:glow rad="88900">
                    <a:srgbClr val="FFFF00"/>
                  </a:glow>
                </a:effectLst>
              </a:rPr>
              <a:t>1</a:t>
            </a:r>
            <a:r>
              <a:rPr lang="en-CA" sz="3200" baseline="30000" dirty="0">
                <a:solidFill>
                  <a:srgbClr val="7030A0"/>
                </a:solidFill>
                <a:effectLst>
                  <a:glow rad="88900">
                    <a:srgbClr val="FFFF00"/>
                  </a:glow>
                </a:effectLst>
              </a:rPr>
              <a:t>st</a:t>
            </a:r>
            <a:r>
              <a:rPr lang="en-CA" sz="3200" dirty="0">
                <a:solidFill>
                  <a:srgbClr val="7030A0"/>
                </a:solidFill>
                <a:effectLst>
                  <a:glow rad="88900">
                    <a:srgbClr val="FFFF00"/>
                  </a:glow>
                </a:effectLst>
              </a:rPr>
              <a:t> twilight </a:t>
            </a:r>
            <a:r>
              <a:rPr lang="en-CA" sz="3200" u="sng" dirty="0">
                <a:solidFill>
                  <a:srgbClr val="7030A0"/>
                </a:solidFill>
                <a:effectLst>
                  <a:glow rad="88900">
                    <a:srgbClr val="C7ABFF"/>
                  </a:glow>
                </a:effectLst>
              </a:rPr>
              <a:t>Arab</a:t>
            </a:r>
            <a:r>
              <a:rPr lang="en-CA" sz="3200" dirty="0">
                <a:solidFill>
                  <a:srgbClr val="7030A0"/>
                </a:solidFill>
                <a:effectLst>
                  <a:glow rad="88900">
                    <a:srgbClr val="FFFF00"/>
                  </a:glow>
                </a:effectLst>
              </a:rPr>
              <a:t> </a:t>
            </a:r>
            <a:br>
              <a:rPr lang="en-CA" sz="3200" dirty="0">
                <a:solidFill>
                  <a:srgbClr val="7030A0"/>
                </a:solidFill>
                <a:effectLst>
                  <a:glow rad="88900">
                    <a:srgbClr val="FFFF00"/>
                  </a:glow>
                </a:effectLst>
              </a:rPr>
            </a:br>
            <a:r>
              <a:rPr lang="en-CA" sz="3200" dirty="0">
                <a:solidFill>
                  <a:srgbClr val="7030A0"/>
                </a:solidFill>
                <a:effectLst>
                  <a:glow rad="88900">
                    <a:srgbClr val="FFFF00"/>
                  </a:glow>
                </a:effectLst>
              </a:rPr>
              <a:t>(verb) mixing</a:t>
            </a:r>
          </a:p>
        </p:txBody>
      </p:sp>
      <p:sp>
        <p:nvSpPr>
          <p:cNvPr id="28" name="Rectangle 27">
            <a:extLst>
              <a:ext uri="{FF2B5EF4-FFF2-40B4-BE49-F238E27FC236}">
                <a16:creationId xmlns:a16="http://schemas.microsoft.com/office/drawing/2014/main" xmlns="" id="{9C9EBF89-121C-41B5-88DF-CBF292692D06}"/>
              </a:ext>
            </a:extLst>
          </p:cNvPr>
          <p:cNvSpPr/>
          <p:nvPr/>
        </p:nvSpPr>
        <p:spPr>
          <a:xfrm>
            <a:off x="6484976" y="1488662"/>
            <a:ext cx="4635858" cy="1117356"/>
          </a:xfrm>
          <a:prstGeom prst="rect">
            <a:avLst/>
          </a:prstGeom>
          <a:solidFill>
            <a:schemeClr val="accent2"/>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7030A0"/>
                </a:solidFill>
                <a:effectLst>
                  <a:glow rad="88900">
                    <a:srgbClr val="FFFF00"/>
                  </a:glow>
                </a:effectLst>
              </a:rPr>
              <a:t>2</a:t>
            </a:r>
            <a:r>
              <a:rPr lang="en-CA" sz="2800" baseline="30000" dirty="0">
                <a:solidFill>
                  <a:srgbClr val="7030A0"/>
                </a:solidFill>
                <a:effectLst>
                  <a:glow rad="88900">
                    <a:srgbClr val="FFFF00"/>
                  </a:glow>
                </a:effectLst>
              </a:rPr>
              <a:t>nd</a:t>
            </a:r>
            <a:r>
              <a:rPr lang="en-CA" sz="2800" dirty="0">
                <a:solidFill>
                  <a:srgbClr val="7030A0"/>
                </a:solidFill>
                <a:effectLst>
                  <a:glow rad="88900">
                    <a:srgbClr val="FFFF00"/>
                  </a:glow>
                </a:effectLst>
              </a:rPr>
              <a:t> twilight </a:t>
            </a:r>
            <a:r>
              <a:rPr lang="en-CA" sz="2800" dirty="0">
                <a:solidFill>
                  <a:srgbClr val="7030A0"/>
                </a:solidFill>
                <a:effectLst>
                  <a:glow rad="88900">
                    <a:srgbClr val="A4F5FE"/>
                  </a:glow>
                </a:effectLst>
              </a:rPr>
              <a:t>H6153</a:t>
            </a:r>
            <a:r>
              <a:rPr lang="en-CA" sz="2800" dirty="0">
                <a:solidFill>
                  <a:srgbClr val="7030A0"/>
                </a:solidFill>
                <a:effectLst>
                  <a:glow rad="88900">
                    <a:srgbClr val="FFFF00"/>
                  </a:glow>
                </a:effectLst>
              </a:rPr>
              <a:t> </a:t>
            </a:r>
            <a:r>
              <a:rPr lang="en-CA" sz="2800" u="sng" dirty="0" err="1">
                <a:solidFill>
                  <a:srgbClr val="7030A0"/>
                </a:solidFill>
                <a:effectLst>
                  <a:glow rad="88900">
                    <a:srgbClr val="A4F5FE"/>
                  </a:glow>
                </a:effectLst>
              </a:rPr>
              <a:t>Ereb</a:t>
            </a:r>
            <a:r>
              <a:rPr lang="en-CA" sz="2800" dirty="0">
                <a:solidFill>
                  <a:srgbClr val="7030A0"/>
                </a:solidFill>
                <a:effectLst>
                  <a:glow rad="88900">
                    <a:srgbClr val="FFFF00"/>
                  </a:glow>
                </a:effectLst>
              </a:rPr>
              <a:t/>
            </a:r>
            <a:br>
              <a:rPr lang="en-CA" sz="2800" dirty="0">
                <a:solidFill>
                  <a:srgbClr val="7030A0"/>
                </a:solidFill>
                <a:effectLst>
                  <a:glow rad="88900">
                    <a:srgbClr val="FFFF00"/>
                  </a:glow>
                </a:effectLst>
              </a:rPr>
            </a:br>
            <a:r>
              <a:rPr lang="en-CA" sz="2800" dirty="0">
                <a:solidFill>
                  <a:srgbClr val="7030A0"/>
                </a:solidFill>
                <a:effectLst/>
              </a:rPr>
              <a:t>noun</a:t>
            </a:r>
            <a:r>
              <a:rPr lang="en-CA" sz="2800" dirty="0">
                <a:solidFill>
                  <a:srgbClr val="7030A0"/>
                </a:solidFill>
                <a:effectLst>
                  <a:glow rad="88900">
                    <a:srgbClr val="FFFF00"/>
                  </a:glow>
                </a:effectLst>
              </a:rPr>
              <a:t> </a:t>
            </a:r>
            <a:r>
              <a:rPr lang="en-CA" sz="2800" dirty="0">
                <a:solidFill>
                  <a:srgbClr val="7030A0"/>
                </a:solidFill>
                <a:effectLst/>
              </a:rPr>
              <a:t>–</a:t>
            </a:r>
            <a:r>
              <a:rPr lang="en-CA" sz="2800" dirty="0">
                <a:solidFill>
                  <a:srgbClr val="7030A0"/>
                </a:solidFill>
                <a:effectLst>
                  <a:glow rad="88900">
                    <a:srgbClr val="FFFF00"/>
                  </a:glow>
                </a:effectLst>
              </a:rPr>
              <a:t> </a:t>
            </a:r>
            <a:r>
              <a:rPr lang="en-CA" sz="2800" u="sng" dirty="0">
                <a:solidFill>
                  <a:schemeClr val="tx1"/>
                </a:solidFill>
                <a:effectLst>
                  <a:glow rad="88900">
                    <a:srgbClr val="FFFF00"/>
                  </a:glow>
                </a:effectLst>
              </a:rPr>
              <a:t>a set</a:t>
            </a:r>
            <a:r>
              <a:rPr lang="en-CA" sz="2800" dirty="0">
                <a:solidFill>
                  <a:schemeClr val="tx1"/>
                </a:solidFill>
                <a:effectLst>
                  <a:glow rad="88900">
                    <a:srgbClr val="FFFF00"/>
                  </a:glow>
                </a:effectLst>
              </a:rPr>
              <a:t> p</a:t>
            </a:r>
            <a:r>
              <a:rPr lang="en-CA" sz="2800" u="sng" dirty="0">
                <a:solidFill>
                  <a:schemeClr val="tx1"/>
                </a:solidFill>
                <a:effectLst>
                  <a:glow rad="88900">
                    <a:srgbClr val="FFFF00"/>
                  </a:glow>
                </a:effectLst>
              </a:rPr>
              <a:t>eriod</a:t>
            </a:r>
            <a:r>
              <a:rPr lang="en-CA" sz="2800" dirty="0">
                <a:solidFill>
                  <a:schemeClr val="tx1"/>
                </a:solidFill>
                <a:effectLst>
                  <a:glow rad="88900">
                    <a:srgbClr val="FFFF00"/>
                  </a:glow>
                </a:effectLst>
              </a:rPr>
              <a:t> </a:t>
            </a:r>
            <a:r>
              <a:rPr lang="en-CA" sz="2800" dirty="0">
                <a:solidFill>
                  <a:srgbClr val="7030A0"/>
                </a:solidFill>
                <a:effectLst>
                  <a:glow rad="88900">
                    <a:srgbClr val="FFFF00"/>
                  </a:glow>
                </a:effectLst>
              </a:rPr>
              <a:t>of mixing, </a:t>
            </a:r>
          </a:p>
        </p:txBody>
      </p:sp>
      <p:sp>
        <p:nvSpPr>
          <p:cNvPr id="29" name="Rectangle 28">
            <a:extLst>
              <a:ext uri="{FF2B5EF4-FFF2-40B4-BE49-F238E27FC236}">
                <a16:creationId xmlns:a16="http://schemas.microsoft.com/office/drawing/2014/main" xmlns="" id="{5BDA60D9-0DF8-45BD-AF5B-B91ADED58D6C}"/>
              </a:ext>
            </a:extLst>
          </p:cNvPr>
          <p:cNvSpPr/>
          <p:nvPr/>
        </p:nvSpPr>
        <p:spPr>
          <a:xfrm>
            <a:off x="11886726" y="4766373"/>
            <a:ext cx="305274" cy="1309046"/>
          </a:xfrm>
          <a:prstGeom prst="rect">
            <a:avLst/>
          </a:prstGeom>
          <a:gradFill flip="none" rotWithShape="1">
            <a:gsLst>
              <a:gs pos="46000">
                <a:schemeClr val="bg1">
                  <a:lumMod val="50000"/>
                </a:schemeClr>
              </a:gs>
              <a:gs pos="54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Arrow Connector 29">
            <a:extLst>
              <a:ext uri="{FF2B5EF4-FFF2-40B4-BE49-F238E27FC236}">
                <a16:creationId xmlns:a16="http://schemas.microsoft.com/office/drawing/2014/main" xmlns="" id="{8A8F36F3-AE1E-49A9-B27B-F7D23488DF36}"/>
              </a:ext>
            </a:extLst>
          </p:cNvPr>
          <p:cNvCxnSpPr>
            <a:cxnSpLocks/>
            <a:stCxn id="31" idx="2"/>
          </p:cNvCxnSpPr>
          <p:nvPr/>
        </p:nvCxnSpPr>
        <p:spPr>
          <a:xfrm>
            <a:off x="11465644" y="3455586"/>
            <a:ext cx="542165" cy="1513578"/>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18E6B0E5-9A74-4407-8A92-222DAAC262B6}"/>
              </a:ext>
            </a:extLst>
          </p:cNvPr>
          <p:cNvSpPr/>
          <p:nvPr/>
        </p:nvSpPr>
        <p:spPr>
          <a:xfrm>
            <a:off x="10813392" y="3070105"/>
            <a:ext cx="1304504"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A4F5FE"/>
                  </a:glow>
                </a:effectLst>
              </a:rPr>
              <a:t>1</a:t>
            </a:r>
            <a:r>
              <a:rPr lang="en-CA" baseline="30000" dirty="0">
                <a:solidFill>
                  <a:srgbClr val="7030A0"/>
                </a:solidFill>
                <a:effectLst>
                  <a:glow rad="127000">
                    <a:srgbClr val="A4F5FE"/>
                  </a:glow>
                </a:effectLst>
              </a:rPr>
              <a:t>st</a:t>
            </a:r>
            <a:r>
              <a:rPr lang="en-CA" dirty="0">
                <a:solidFill>
                  <a:srgbClr val="7030A0"/>
                </a:solidFill>
                <a:effectLst>
                  <a:glow rad="127000">
                    <a:srgbClr val="A4F5FE"/>
                  </a:glow>
                </a:effectLst>
              </a:rPr>
              <a:t> twilight</a:t>
            </a:r>
          </a:p>
        </p:txBody>
      </p:sp>
      <p:sp>
        <p:nvSpPr>
          <p:cNvPr id="47" name="Rectangle: Rounded Corners 46">
            <a:extLst>
              <a:ext uri="{FF2B5EF4-FFF2-40B4-BE49-F238E27FC236}">
                <a16:creationId xmlns:a16="http://schemas.microsoft.com/office/drawing/2014/main" xmlns="" id="{5FA649B0-A47F-41CC-A791-E9EAE4002AB8}"/>
              </a:ext>
            </a:extLst>
          </p:cNvPr>
          <p:cNvSpPr/>
          <p:nvPr/>
        </p:nvSpPr>
        <p:spPr>
          <a:xfrm>
            <a:off x="1033990" y="2674842"/>
            <a:ext cx="1349329" cy="385481"/>
          </a:xfrm>
          <a:prstGeom prst="roundRect">
            <a:avLst/>
          </a:prstGeom>
          <a:solidFill>
            <a:srgbClr val="FF66FF"/>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ysClr val="windowText" lastClr="000000"/>
                </a:solidFill>
              </a:rPr>
              <a:t>Sunrise</a:t>
            </a:r>
          </a:p>
        </p:txBody>
      </p:sp>
      <p:cxnSp>
        <p:nvCxnSpPr>
          <p:cNvPr id="50" name="Straight Connector 49">
            <a:extLst>
              <a:ext uri="{FF2B5EF4-FFF2-40B4-BE49-F238E27FC236}">
                <a16:creationId xmlns:a16="http://schemas.microsoft.com/office/drawing/2014/main" xmlns="" id="{25F3D936-71D3-444D-ABA6-AA133077307E}"/>
              </a:ext>
            </a:extLst>
          </p:cNvPr>
          <p:cNvCxnSpPr>
            <a:cxnSpLocks/>
          </p:cNvCxnSpPr>
          <p:nvPr/>
        </p:nvCxnSpPr>
        <p:spPr>
          <a:xfrm flipH="1" flipV="1">
            <a:off x="513341" y="4341092"/>
            <a:ext cx="9725" cy="1764441"/>
          </a:xfrm>
          <a:prstGeom prst="line">
            <a:avLst/>
          </a:prstGeom>
          <a:ln w="76200">
            <a:solidFill>
              <a:srgbClr val="FF33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ED1A2FED-E2F9-4261-90AD-9E3D3680B1E5}"/>
              </a:ext>
            </a:extLst>
          </p:cNvPr>
          <p:cNvCxnSpPr>
            <a:cxnSpLocks/>
          </p:cNvCxnSpPr>
          <p:nvPr/>
        </p:nvCxnSpPr>
        <p:spPr>
          <a:xfrm flipH="1">
            <a:off x="532795" y="3038218"/>
            <a:ext cx="683697" cy="1301280"/>
          </a:xfrm>
          <a:prstGeom prst="straightConnector1">
            <a:avLst/>
          </a:prstGeom>
          <a:ln w="57150">
            <a:solidFill>
              <a:srgbClr val="FF3399"/>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xmlns="" id="{0C23BBF6-57B2-4D2D-86C5-5C553B129F85}"/>
              </a:ext>
            </a:extLst>
          </p:cNvPr>
          <p:cNvSpPr/>
          <p:nvPr/>
        </p:nvSpPr>
        <p:spPr>
          <a:xfrm>
            <a:off x="1540534" y="524267"/>
            <a:ext cx="1131388" cy="382175"/>
          </a:xfrm>
          <a:prstGeom prst="roundRect">
            <a:avLst>
              <a:gd name="adj" fmla="val 50000"/>
            </a:avLst>
          </a:prstGeom>
          <a:solidFill>
            <a:srgbClr val="FFFF00"/>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2400" i="1" dirty="0">
                <a:solidFill>
                  <a:srgbClr val="002060"/>
                </a:solidFill>
              </a:rPr>
              <a:t>Step3</a:t>
            </a:r>
          </a:p>
        </p:txBody>
      </p:sp>
      <p:sp>
        <p:nvSpPr>
          <p:cNvPr id="23" name="Rectangle 22">
            <a:extLst>
              <a:ext uri="{FF2B5EF4-FFF2-40B4-BE49-F238E27FC236}">
                <a16:creationId xmlns:a16="http://schemas.microsoft.com/office/drawing/2014/main" xmlns="" id="{AA54472F-166D-44E3-9840-216B7681FADE}"/>
              </a:ext>
            </a:extLst>
          </p:cNvPr>
          <p:cNvSpPr/>
          <p:nvPr/>
        </p:nvSpPr>
        <p:spPr>
          <a:xfrm>
            <a:off x="954338" y="3881560"/>
            <a:ext cx="4562863" cy="914400"/>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Between the Mixtures #1 </a:t>
            </a:r>
            <a:br>
              <a:rPr lang="en-CA" sz="2800" dirty="0">
                <a:solidFill>
                  <a:schemeClr val="tx1"/>
                </a:solidFill>
              </a:rPr>
            </a:br>
            <a:r>
              <a:rPr lang="en-CA" sz="2800" dirty="0">
                <a:solidFill>
                  <a:schemeClr val="tx1"/>
                </a:solidFill>
              </a:rPr>
              <a:t>Prim root H6148  Arab Plural </a:t>
            </a:r>
          </a:p>
        </p:txBody>
      </p:sp>
      <p:sp>
        <p:nvSpPr>
          <p:cNvPr id="36" name="Rectangle 35">
            <a:extLst>
              <a:ext uri="{FF2B5EF4-FFF2-40B4-BE49-F238E27FC236}">
                <a16:creationId xmlns:a16="http://schemas.microsoft.com/office/drawing/2014/main" xmlns="" id="{3E9E0479-2108-44CA-BA6C-11F64C9B7C61}"/>
              </a:ext>
            </a:extLst>
          </p:cNvPr>
          <p:cNvSpPr/>
          <p:nvPr/>
        </p:nvSpPr>
        <p:spPr>
          <a:xfrm>
            <a:off x="6825494" y="3893288"/>
            <a:ext cx="4562863" cy="914400"/>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Between the Mixtures #2 </a:t>
            </a:r>
            <a:br>
              <a:rPr lang="en-CA" sz="2800" dirty="0">
                <a:solidFill>
                  <a:schemeClr val="tx1"/>
                </a:solidFill>
              </a:rPr>
            </a:br>
            <a:r>
              <a:rPr lang="en-CA" sz="2800" dirty="0">
                <a:solidFill>
                  <a:schemeClr val="tx1"/>
                </a:solidFill>
              </a:rPr>
              <a:t>Prim root H6148 Arab Plural </a:t>
            </a:r>
          </a:p>
        </p:txBody>
      </p:sp>
      <p:sp>
        <p:nvSpPr>
          <p:cNvPr id="15" name="Arrow: Curved Down 14">
            <a:extLst>
              <a:ext uri="{FF2B5EF4-FFF2-40B4-BE49-F238E27FC236}">
                <a16:creationId xmlns:a16="http://schemas.microsoft.com/office/drawing/2014/main" xmlns="" id="{C1DBE297-DDD0-45EE-9989-4904A32677F4}"/>
              </a:ext>
            </a:extLst>
          </p:cNvPr>
          <p:cNvSpPr/>
          <p:nvPr/>
        </p:nvSpPr>
        <p:spPr>
          <a:xfrm>
            <a:off x="552092" y="3097641"/>
            <a:ext cx="5980635" cy="1667138"/>
          </a:xfrm>
          <a:prstGeom prst="curvedDownArrow">
            <a:avLst>
              <a:gd name="adj1" fmla="val 25000"/>
              <a:gd name="adj2" fmla="val 71984"/>
              <a:gd name="adj3" fmla="val 25000"/>
            </a:avLst>
          </a:prstGeom>
          <a:gradFill flip="none" rotWithShape="1">
            <a:gsLst>
              <a:gs pos="37000">
                <a:srgbClr val="FF66FF">
                  <a:alpha val="46000"/>
                </a:srgbClr>
              </a:gs>
              <a:gs pos="61000">
                <a:srgbClr val="FFFF00"/>
              </a:gs>
              <a:gs pos="87000">
                <a:srgbClr val="A4F5FE"/>
              </a:gs>
            </a:gsLst>
            <a:lin ang="18900000" scaled="1"/>
            <a:tileRect/>
          </a:gradFill>
          <a:ln w="28575">
            <a:solidFill>
              <a:srgbClr val="99003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5" name="Arrow: Curved Down 34">
            <a:extLst>
              <a:ext uri="{FF2B5EF4-FFF2-40B4-BE49-F238E27FC236}">
                <a16:creationId xmlns:a16="http://schemas.microsoft.com/office/drawing/2014/main" xmlns="" id="{3D4CEE85-896A-4880-B04D-DFC4C96F35F3}"/>
              </a:ext>
            </a:extLst>
          </p:cNvPr>
          <p:cNvSpPr/>
          <p:nvPr/>
        </p:nvSpPr>
        <p:spPr>
          <a:xfrm>
            <a:off x="6446011" y="3132304"/>
            <a:ext cx="5760638" cy="1654873"/>
          </a:xfrm>
          <a:prstGeom prst="curvedDownArrow">
            <a:avLst>
              <a:gd name="adj1" fmla="val 25000"/>
              <a:gd name="adj2" fmla="val 71984"/>
              <a:gd name="adj3" fmla="val 25000"/>
            </a:avLst>
          </a:prstGeom>
          <a:gradFill flip="none" rotWithShape="1">
            <a:gsLst>
              <a:gs pos="37000">
                <a:srgbClr val="FF66FF">
                  <a:alpha val="46000"/>
                </a:srgbClr>
              </a:gs>
              <a:gs pos="61000">
                <a:srgbClr val="FFFF00"/>
              </a:gs>
              <a:gs pos="87000">
                <a:srgbClr val="A4F5FE"/>
              </a:gs>
            </a:gsLst>
            <a:lin ang="18900000" scaled="1"/>
            <a:tileRect/>
          </a:gradFill>
          <a:ln w="28575">
            <a:solidFill>
              <a:srgbClr val="99003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2" name="Speech Bubble: Rectangle with Corners Rounded 31">
            <a:extLst>
              <a:ext uri="{FF2B5EF4-FFF2-40B4-BE49-F238E27FC236}">
                <a16:creationId xmlns:a16="http://schemas.microsoft.com/office/drawing/2014/main" xmlns="" id="{09E39735-CFBD-46E4-8B7B-A271570EC331}"/>
              </a:ext>
            </a:extLst>
          </p:cNvPr>
          <p:cNvSpPr/>
          <p:nvPr/>
        </p:nvSpPr>
        <p:spPr>
          <a:xfrm>
            <a:off x="747251" y="5881205"/>
            <a:ext cx="1097704" cy="449994"/>
          </a:xfrm>
          <a:prstGeom prst="wedgeRoundRectCallout">
            <a:avLst>
              <a:gd name="adj1" fmla="val -92752"/>
              <a:gd name="adj2" fmla="val -122587"/>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3" name="Speech Bubble: Rectangle with Corners Rounded 32">
            <a:extLst>
              <a:ext uri="{FF2B5EF4-FFF2-40B4-BE49-F238E27FC236}">
                <a16:creationId xmlns:a16="http://schemas.microsoft.com/office/drawing/2014/main" xmlns="" id="{DBD393BC-4902-4AF4-B282-101316579ADD}"/>
              </a:ext>
            </a:extLst>
          </p:cNvPr>
          <p:cNvSpPr/>
          <p:nvPr/>
        </p:nvSpPr>
        <p:spPr>
          <a:xfrm>
            <a:off x="10303009" y="5931932"/>
            <a:ext cx="1097704" cy="449994"/>
          </a:xfrm>
          <a:prstGeom prst="wedgeRoundRectCallout">
            <a:avLst>
              <a:gd name="adj1" fmla="val 105825"/>
              <a:gd name="adj2" fmla="val -110271"/>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4" name="Speech Bubble: Rectangle with Corners Rounded 33">
            <a:extLst>
              <a:ext uri="{FF2B5EF4-FFF2-40B4-BE49-F238E27FC236}">
                <a16:creationId xmlns:a16="http://schemas.microsoft.com/office/drawing/2014/main" xmlns="" id="{55EAE441-4CCF-49A8-B920-F212A5C4498F}"/>
              </a:ext>
            </a:extLst>
          </p:cNvPr>
          <p:cNvSpPr/>
          <p:nvPr/>
        </p:nvSpPr>
        <p:spPr>
          <a:xfrm>
            <a:off x="6465472" y="6265119"/>
            <a:ext cx="1097704" cy="491867"/>
          </a:xfrm>
          <a:prstGeom prst="wedgeRoundRectCallout">
            <a:avLst>
              <a:gd name="adj1" fmla="val -65627"/>
              <a:gd name="adj2" fmla="val -139808"/>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219874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5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250"/>
                                        <p:tgtEl>
                                          <p:spTgt spid="15"/>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1250"/>
                                        <p:tgtEl>
                                          <p:spTgt spid="35"/>
                                        </p:tgtEl>
                                      </p:cBhvr>
                                    </p:animEffect>
                                  </p:childTnLst>
                                </p:cTn>
                              </p:par>
                            </p:childTnLst>
                          </p:cTn>
                        </p:par>
                        <p:par>
                          <p:cTn id="23" fill="hold">
                            <p:stCondLst>
                              <p:cond delay="1250"/>
                            </p:stCondLst>
                            <p:childTnLst>
                              <p:par>
                                <p:cTn id="24" presetID="42"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3" grpId="0" animBg="1"/>
      <p:bldP spid="36" grpId="0" animBg="1"/>
      <p:bldP spid="15" grpId="0" animBg="1"/>
      <p:bldP spid="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61000">
              <a:schemeClr val="bg1">
                <a:lumMod val="65000"/>
              </a:schemeClr>
            </a:gs>
            <a:gs pos="45000">
              <a:srgbClr val="A4F5FE"/>
            </a:gs>
          </a:gsLst>
          <a:lin ang="1800000" scaled="0"/>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4276957682"/>
              </p:ext>
            </p:extLst>
          </p:nvPr>
        </p:nvGraphicFramePr>
        <p:xfrm>
          <a:off x="408562" y="4766373"/>
          <a:ext cx="11332724" cy="133916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1339160">
                <a:tc>
                  <a:txBody>
                    <a:bodyPr/>
                    <a:lstStyle/>
                    <a:p>
                      <a:pPr algn="ctr"/>
                      <a:r>
                        <a:rPr lang="en-CA" sz="4000" dirty="0">
                          <a:solidFill>
                            <a:srgbClr val="FF0000"/>
                          </a:solidFill>
                        </a:rPr>
                        <a:t>Light Season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  Night Season </a:t>
                      </a:r>
                      <a:endParaRPr lang="en-CA" sz="4000" dirty="0">
                        <a:solidFill>
                          <a:srgbClr val="00FF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a:endCxn id="3" idx="2"/>
          </p:cNvCxnSpPr>
          <p:nvPr/>
        </p:nvCxnSpPr>
        <p:spPr>
          <a:xfrm flipH="1">
            <a:off x="6074924" y="2301345"/>
            <a:ext cx="32950" cy="3804188"/>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5345258" y="1916079"/>
            <a:ext cx="1349329" cy="385481"/>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91138" y="2023353"/>
            <a:ext cx="0" cy="4082180"/>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1504911" y="37870"/>
            <a:ext cx="639011" cy="2263690"/>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5"/>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38842" y="37869"/>
            <a:ext cx="639010" cy="2263691"/>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4767967"/>
            <a:ext cx="305274" cy="1309046"/>
          </a:xfrm>
          <a:prstGeom prst="rect">
            <a:avLst/>
          </a:prstGeom>
          <a:gradFill flip="none" rotWithShape="1">
            <a:gsLst>
              <a:gs pos="46000">
                <a:schemeClr val="bg1">
                  <a:lumMod val="50000"/>
                </a:schemeClr>
              </a:gs>
              <a:gs pos="54000">
                <a:srgbClr val="00B0F0"/>
              </a:gs>
            </a:gsLst>
            <a:lin ang="18900000" scaled="1"/>
            <a:tileRect/>
          </a:gra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766373"/>
            <a:ext cx="305274" cy="1309046"/>
          </a:xfrm>
          <a:prstGeom prst="rect">
            <a:avLst/>
          </a:prstGeom>
          <a:gradFill flip="none" rotWithShape="1">
            <a:gsLst>
              <a:gs pos="47000">
                <a:schemeClr val="tx1">
                  <a:lumMod val="65000"/>
                  <a:lumOff val="35000"/>
                </a:schemeClr>
              </a:gs>
              <a:gs pos="55000">
                <a:schemeClr val="accent4">
                  <a:lumMod val="60000"/>
                  <a:lumOff val="40000"/>
                </a:schemeClr>
              </a:gs>
            </a:gsLst>
            <a:lin ang="13500000" scaled="1"/>
            <a:tileRect/>
          </a:gradFill>
          <a:ln w="762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45</a:t>
            </a:fld>
            <a:endParaRPr lang="en-AU" dirty="0"/>
          </a:p>
        </p:txBody>
      </p:sp>
      <p:cxnSp>
        <p:nvCxnSpPr>
          <p:cNvPr id="24" name="Straight Arrow Connector 23">
            <a:extLst>
              <a:ext uri="{FF2B5EF4-FFF2-40B4-BE49-F238E27FC236}">
                <a16:creationId xmlns:a16="http://schemas.microsoft.com/office/drawing/2014/main" xmlns="" id="{414C607D-FDD4-41F4-9212-51559367C832}"/>
              </a:ext>
            </a:extLst>
          </p:cNvPr>
          <p:cNvCxnSpPr>
            <a:cxnSpLocks/>
            <a:endCxn id="19" idx="0"/>
          </p:cNvCxnSpPr>
          <p:nvPr/>
        </p:nvCxnSpPr>
        <p:spPr>
          <a:xfrm flipH="1">
            <a:off x="294676" y="2218022"/>
            <a:ext cx="683697" cy="25499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54A6120-F298-49AF-B953-657557A10A5B}"/>
              </a:ext>
            </a:extLst>
          </p:cNvPr>
          <p:cNvCxnSpPr>
            <a:cxnSpLocks/>
            <a:endCxn id="20" idx="0"/>
          </p:cNvCxnSpPr>
          <p:nvPr/>
        </p:nvCxnSpPr>
        <p:spPr>
          <a:xfrm flipH="1">
            <a:off x="6332339" y="2228667"/>
            <a:ext cx="1091914" cy="2537706"/>
          </a:xfrm>
          <a:prstGeom prst="straightConnector1">
            <a:avLst/>
          </a:prstGeom>
          <a:ln w="57150">
            <a:solidFill>
              <a:srgbClr val="FF99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92ADEED7-E40D-4B2F-B13E-07D55C61AB13}"/>
              </a:ext>
            </a:extLst>
          </p:cNvPr>
          <p:cNvSpPr/>
          <p:nvPr/>
        </p:nvSpPr>
        <p:spPr>
          <a:xfrm>
            <a:off x="847869" y="1463697"/>
            <a:ext cx="2366386" cy="837647"/>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7030A0"/>
                </a:solidFill>
                <a:effectLst>
                  <a:glow rad="88900">
                    <a:srgbClr val="FFFF00"/>
                  </a:glow>
                </a:effectLst>
              </a:rPr>
              <a:t>1</a:t>
            </a:r>
            <a:r>
              <a:rPr lang="en-CA" sz="2400" baseline="30000" dirty="0">
                <a:solidFill>
                  <a:srgbClr val="7030A0"/>
                </a:solidFill>
                <a:effectLst>
                  <a:glow rad="88900">
                    <a:srgbClr val="FFFF00"/>
                  </a:glow>
                </a:effectLst>
              </a:rPr>
              <a:t>st</a:t>
            </a:r>
            <a:r>
              <a:rPr lang="en-CA" sz="2400" dirty="0">
                <a:solidFill>
                  <a:srgbClr val="7030A0"/>
                </a:solidFill>
                <a:effectLst>
                  <a:glow rad="88900">
                    <a:srgbClr val="FFFF00"/>
                  </a:glow>
                </a:effectLst>
              </a:rPr>
              <a:t> twilight </a:t>
            </a:r>
            <a:r>
              <a:rPr lang="en-CA" sz="2400" u="sng" dirty="0">
                <a:solidFill>
                  <a:srgbClr val="7030A0"/>
                </a:solidFill>
                <a:effectLst>
                  <a:glow rad="88900">
                    <a:srgbClr val="C7ABFF"/>
                  </a:glow>
                </a:effectLst>
              </a:rPr>
              <a:t>Arab</a:t>
            </a:r>
            <a:r>
              <a:rPr lang="en-CA" sz="2400" dirty="0">
                <a:solidFill>
                  <a:srgbClr val="7030A0"/>
                </a:solidFill>
                <a:effectLst>
                  <a:glow rad="88900">
                    <a:srgbClr val="FFFF00"/>
                  </a:glow>
                </a:effectLst>
              </a:rPr>
              <a:t> </a:t>
            </a:r>
            <a:br>
              <a:rPr lang="en-CA" sz="2400" dirty="0">
                <a:solidFill>
                  <a:srgbClr val="7030A0"/>
                </a:solidFill>
                <a:effectLst>
                  <a:glow rad="88900">
                    <a:srgbClr val="FFFF00"/>
                  </a:glow>
                </a:effectLst>
              </a:rPr>
            </a:br>
            <a:r>
              <a:rPr lang="en-CA" sz="2400" dirty="0">
                <a:solidFill>
                  <a:srgbClr val="7030A0"/>
                </a:solidFill>
                <a:effectLst>
                  <a:glow rad="88900">
                    <a:srgbClr val="FFFF00"/>
                  </a:glow>
                </a:effectLst>
              </a:rPr>
              <a:t>(verb) mixing</a:t>
            </a:r>
          </a:p>
        </p:txBody>
      </p:sp>
      <p:sp>
        <p:nvSpPr>
          <p:cNvPr id="28" name="Rectangle 27">
            <a:extLst>
              <a:ext uri="{FF2B5EF4-FFF2-40B4-BE49-F238E27FC236}">
                <a16:creationId xmlns:a16="http://schemas.microsoft.com/office/drawing/2014/main" xmlns="" id="{9C9EBF89-121C-41B5-88DF-CBF292692D06}"/>
              </a:ext>
            </a:extLst>
          </p:cNvPr>
          <p:cNvSpPr/>
          <p:nvPr/>
        </p:nvSpPr>
        <p:spPr>
          <a:xfrm>
            <a:off x="6804914" y="1474342"/>
            <a:ext cx="3690857" cy="827002"/>
          </a:xfrm>
          <a:prstGeom prst="rect">
            <a:avLst/>
          </a:prstGeom>
          <a:solidFill>
            <a:schemeClr val="accent2"/>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7030A0"/>
                </a:solidFill>
                <a:effectLst>
                  <a:glow rad="88900">
                    <a:srgbClr val="FFFF00"/>
                  </a:glow>
                </a:effectLst>
              </a:rPr>
              <a:t>2</a:t>
            </a:r>
            <a:r>
              <a:rPr lang="en-CA" sz="2400" baseline="30000" dirty="0">
                <a:solidFill>
                  <a:srgbClr val="7030A0"/>
                </a:solidFill>
                <a:effectLst>
                  <a:glow rad="88900">
                    <a:srgbClr val="FFFF00"/>
                  </a:glow>
                </a:effectLst>
              </a:rPr>
              <a:t>nd</a:t>
            </a:r>
            <a:r>
              <a:rPr lang="en-CA" sz="2400" dirty="0">
                <a:solidFill>
                  <a:srgbClr val="7030A0"/>
                </a:solidFill>
                <a:effectLst>
                  <a:glow rad="88900">
                    <a:srgbClr val="FFFF00"/>
                  </a:glow>
                </a:effectLst>
              </a:rPr>
              <a:t> twilight </a:t>
            </a:r>
            <a:r>
              <a:rPr lang="en-CA" sz="2400" dirty="0">
                <a:solidFill>
                  <a:srgbClr val="7030A0"/>
                </a:solidFill>
                <a:effectLst>
                  <a:glow rad="88900">
                    <a:srgbClr val="A4F5FE"/>
                  </a:glow>
                </a:effectLst>
              </a:rPr>
              <a:t>H6153</a:t>
            </a:r>
            <a:r>
              <a:rPr lang="en-CA" sz="2400" dirty="0">
                <a:solidFill>
                  <a:srgbClr val="7030A0"/>
                </a:solidFill>
                <a:effectLst>
                  <a:glow rad="88900">
                    <a:srgbClr val="FFFF00"/>
                  </a:glow>
                </a:effectLst>
              </a:rPr>
              <a:t> </a:t>
            </a:r>
            <a:r>
              <a:rPr lang="en-CA" sz="2400" u="sng" dirty="0" err="1">
                <a:solidFill>
                  <a:srgbClr val="7030A0"/>
                </a:solidFill>
                <a:effectLst>
                  <a:glow rad="88900">
                    <a:srgbClr val="A4F5FE"/>
                  </a:glow>
                </a:effectLst>
              </a:rPr>
              <a:t>Ereb</a:t>
            </a:r>
            <a:r>
              <a:rPr lang="en-CA" sz="2400" dirty="0">
                <a:solidFill>
                  <a:srgbClr val="7030A0"/>
                </a:solidFill>
                <a:effectLst>
                  <a:glow rad="88900">
                    <a:srgbClr val="FFFF00"/>
                  </a:glow>
                </a:effectLst>
              </a:rPr>
              <a:t>  </a:t>
            </a:r>
            <a:br>
              <a:rPr lang="en-CA" sz="2400" dirty="0">
                <a:solidFill>
                  <a:srgbClr val="7030A0"/>
                </a:solidFill>
                <a:effectLst>
                  <a:glow rad="88900">
                    <a:srgbClr val="FFFF00"/>
                  </a:glow>
                </a:effectLst>
              </a:rPr>
            </a:br>
            <a:r>
              <a:rPr lang="en-CA" sz="2400" dirty="0">
                <a:solidFill>
                  <a:srgbClr val="0000FF"/>
                </a:solidFill>
                <a:effectLst>
                  <a:glow rad="88900">
                    <a:srgbClr val="FFFF00"/>
                  </a:glow>
                </a:effectLst>
              </a:rPr>
              <a:t>dusk,</a:t>
            </a:r>
            <a:r>
              <a:rPr lang="en-CA" sz="2400" dirty="0">
                <a:solidFill>
                  <a:srgbClr val="7030A0"/>
                </a:solidFill>
                <a:effectLst>
                  <a:glow rad="88900">
                    <a:srgbClr val="FFFF00"/>
                  </a:glow>
                </a:effectLst>
              </a:rPr>
              <a:t> a set period of mixing</a:t>
            </a:r>
          </a:p>
        </p:txBody>
      </p:sp>
      <p:sp>
        <p:nvSpPr>
          <p:cNvPr id="29" name="Rectangle 28">
            <a:extLst>
              <a:ext uri="{FF2B5EF4-FFF2-40B4-BE49-F238E27FC236}">
                <a16:creationId xmlns:a16="http://schemas.microsoft.com/office/drawing/2014/main" xmlns="" id="{5BDA60D9-0DF8-45BD-AF5B-B91ADED58D6C}"/>
              </a:ext>
            </a:extLst>
          </p:cNvPr>
          <p:cNvSpPr/>
          <p:nvPr/>
        </p:nvSpPr>
        <p:spPr>
          <a:xfrm>
            <a:off x="11858445" y="4766373"/>
            <a:ext cx="305274" cy="1309046"/>
          </a:xfrm>
          <a:prstGeom prst="rect">
            <a:avLst/>
          </a:prstGeom>
          <a:gradFill flip="none" rotWithShape="1">
            <a:gsLst>
              <a:gs pos="46000">
                <a:schemeClr val="bg1">
                  <a:lumMod val="50000"/>
                </a:schemeClr>
              </a:gs>
              <a:gs pos="54000">
                <a:srgbClr val="00B0F0"/>
              </a:gs>
            </a:gsLst>
            <a:lin ang="18900000" scaled="1"/>
            <a:tileRect/>
          </a:gra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Arrow Connector 29">
            <a:extLst>
              <a:ext uri="{FF2B5EF4-FFF2-40B4-BE49-F238E27FC236}">
                <a16:creationId xmlns:a16="http://schemas.microsoft.com/office/drawing/2014/main" xmlns="" id="{8A8F36F3-AE1E-49A9-B27B-F7D23488DF36}"/>
              </a:ext>
            </a:extLst>
          </p:cNvPr>
          <p:cNvCxnSpPr>
            <a:cxnSpLocks/>
            <a:stCxn id="31" idx="2"/>
          </p:cNvCxnSpPr>
          <p:nvPr/>
        </p:nvCxnSpPr>
        <p:spPr>
          <a:xfrm>
            <a:off x="11465644" y="3455586"/>
            <a:ext cx="542165" cy="1513578"/>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18E6B0E5-9A74-4407-8A92-222DAAC262B6}"/>
              </a:ext>
            </a:extLst>
          </p:cNvPr>
          <p:cNvSpPr/>
          <p:nvPr/>
        </p:nvSpPr>
        <p:spPr>
          <a:xfrm>
            <a:off x="10813392" y="3070105"/>
            <a:ext cx="1304504" cy="385481"/>
          </a:xfrm>
          <a:prstGeom prst="rect">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A4F5FE"/>
                  </a:glow>
                </a:effectLst>
              </a:rPr>
              <a:t>1</a:t>
            </a:r>
            <a:r>
              <a:rPr lang="en-CA" baseline="30000" dirty="0">
                <a:solidFill>
                  <a:srgbClr val="7030A0"/>
                </a:solidFill>
                <a:effectLst>
                  <a:glow rad="127000">
                    <a:srgbClr val="A4F5FE"/>
                  </a:glow>
                </a:effectLst>
              </a:rPr>
              <a:t>st</a:t>
            </a:r>
            <a:r>
              <a:rPr lang="en-CA" dirty="0">
                <a:solidFill>
                  <a:srgbClr val="7030A0"/>
                </a:solidFill>
                <a:effectLst>
                  <a:glow rad="127000">
                    <a:srgbClr val="A4F5FE"/>
                  </a:glow>
                </a:effectLst>
              </a:rPr>
              <a:t> twilight</a:t>
            </a:r>
          </a:p>
        </p:txBody>
      </p:sp>
      <p:sp>
        <p:nvSpPr>
          <p:cNvPr id="47" name="Rectangle: Rounded Corners 46">
            <a:extLst>
              <a:ext uri="{FF2B5EF4-FFF2-40B4-BE49-F238E27FC236}">
                <a16:creationId xmlns:a16="http://schemas.microsoft.com/office/drawing/2014/main" xmlns="" id="{5FA649B0-A47F-41CC-A791-E9EAE4002AB8}"/>
              </a:ext>
            </a:extLst>
          </p:cNvPr>
          <p:cNvSpPr/>
          <p:nvPr/>
        </p:nvSpPr>
        <p:spPr>
          <a:xfrm>
            <a:off x="1033990" y="2674842"/>
            <a:ext cx="1349329" cy="385481"/>
          </a:xfrm>
          <a:prstGeom prst="roundRect">
            <a:avLst/>
          </a:prstGeom>
          <a:solidFill>
            <a:srgbClr val="FF66FF"/>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ysClr val="windowText" lastClr="000000"/>
                </a:solidFill>
              </a:rPr>
              <a:t>Sunrise</a:t>
            </a:r>
          </a:p>
        </p:txBody>
      </p:sp>
      <p:cxnSp>
        <p:nvCxnSpPr>
          <p:cNvPr id="50" name="Straight Connector 49">
            <a:extLst>
              <a:ext uri="{FF2B5EF4-FFF2-40B4-BE49-F238E27FC236}">
                <a16:creationId xmlns:a16="http://schemas.microsoft.com/office/drawing/2014/main" xmlns="" id="{25F3D936-71D3-444D-ABA6-AA133077307E}"/>
              </a:ext>
            </a:extLst>
          </p:cNvPr>
          <p:cNvCxnSpPr>
            <a:cxnSpLocks/>
          </p:cNvCxnSpPr>
          <p:nvPr/>
        </p:nvCxnSpPr>
        <p:spPr>
          <a:xfrm flipH="1" flipV="1">
            <a:off x="513341" y="4341092"/>
            <a:ext cx="6972" cy="1764441"/>
          </a:xfrm>
          <a:prstGeom prst="line">
            <a:avLst/>
          </a:prstGeom>
          <a:ln w="76200">
            <a:solidFill>
              <a:srgbClr val="FF33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ED1A2FED-E2F9-4261-90AD-9E3D3680B1E5}"/>
              </a:ext>
            </a:extLst>
          </p:cNvPr>
          <p:cNvCxnSpPr>
            <a:cxnSpLocks/>
          </p:cNvCxnSpPr>
          <p:nvPr/>
        </p:nvCxnSpPr>
        <p:spPr>
          <a:xfrm flipH="1">
            <a:off x="532795" y="3038218"/>
            <a:ext cx="683697" cy="1301280"/>
          </a:xfrm>
          <a:prstGeom prst="straightConnector1">
            <a:avLst/>
          </a:prstGeom>
          <a:ln w="57150">
            <a:solidFill>
              <a:srgbClr val="FF3399"/>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xmlns="" id="{0C23BBF6-57B2-4D2D-86C5-5C553B129F85}"/>
              </a:ext>
            </a:extLst>
          </p:cNvPr>
          <p:cNvSpPr/>
          <p:nvPr/>
        </p:nvSpPr>
        <p:spPr>
          <a:xfrm>
            <a:off x="874643" y="526801"/>
            <a:ext cx="1131388" cy="382175"/>
          </a:xfrm>
          <a:prstGeom prst="roundRect">
            <a:avLst>
              <a:gd name="adj" fmla="val 50000"/>
            </a:avLst>
          </a:prstGeom>
          <a:solidFill>
            <a:srgbClr val="FFFF00"/>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2400" i="1" dirty="0">
                <a:solidFill>
                  <a:srgbClr val="002060"/>
                </a:solidFill>
              </a:rPr>
              <a:t>Step 4</a:t>
            </a:r>
          </a:p>
        </p:txBody>
      </p:sp>
      <p:sp>
        <p:nvSpPr>
          <p:cNvPr id="15" name="Arrow: Curved Down 14">
            <a:extLst>
              <a:ext uri="{FF2B5EF4-FFF2-40B4-BE49-F238E27FC236}">
                <a16:creationId xmlns:a16="http://schemas.microsoft.com/office/drawing/2014/main" xmlns="" id="{C1DBE297-DDD0-45EE-9989-4904A32677F4}"/>
              </a:ext>
            </a:extLst>
          </p:cNvPr>
          <p:cNvSpPr/>
          <p:nvPr/>
        </p:nvSpPr>
        <p:spPr>
          <a:xfrm>
            <a:off x="520313" y="3018831"/>
            <a:ext cx="11714778" cy="1747542"/>
          </a:xfrm>
          <a:prstGeom prst="curvedDownArrow">
            <a:avLst>
              <a:gd name="adj1" fmla="val 25000"/>
              <a:gd name="adj2" fmla="val 71984"/>
              <a:gd name="adj3" fmla="val 25000"/>
            </a:avLst>
          </a:prstGeom>
          <a:gradFill flip="none" rotWithShape="1">
            <a:gsLst>
              <a:gs pos="37000">
                <a:srgbClr val="FF66FF">
                  <a:alpha val="46000"/>
                </a:srgbClr>
              </a:gs>
              <a:gs pos="61000">
                <a:srgbClr val="FFFF00"/>
              </a:gs>
              <a:gs pos="87000">
                <a:srgbClr val="A4F5FE"/>
              </a:gs>
            </a:gsLst>
            <a:lin ang="18900000" scaled="1"/>
            <a:tileRect/>
          </a:gradFill>
          <a:ln w="28575">
            <a:solidFill>
              <a:srgbClr val="99003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 name="Rectangle 22">
            <a:extLst>
              <a:ext uri="{FF2B5EF4-FFF2-40B4-BE49-F238E27FC236}">
                <a16:creationId xmlns:a16="http://schemas.microsoft.com/office/drawing/2014/main" xmlns="" id="{AA54472F-166D-44E3-9840-216B7681FADE}"/>
              </a:ext>
            </a:extLst>
          </p:cNvPr>
          <p:cNvSpPr/>
          <p:nvPr/>
        </p:nvSpPr>
        <p:spPr>
          <a:xfrm>
            <a:off x="1278311" y="4093898"/>
            <a:ext cx="9671011" cy="1097757"/>
          </a:xfrm>
          <a:prstGeom prst="rect">
            <a:avLst/>
          </a:prstGeom>
          <a:solidFill>
            <a:schemeClr val="bg2"/>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err="1">
                <a:ln>
                  <a:solidFill>
                    <a:srgbClr val="0000FF"/>
                  </a:solidFill>
                </a:ln>
                <a:solidFill>
                  <a:srgbClr val="FF66FF"/>
                </a:solidFill>
                <a:latin typeface="Cooper Black" panose="0208090404030B020404" pitchFamily="18" charset="0"/>
              </a:rPr>
              <a:t>Beyn</a:t>
            </a:r>
            <a:r>
              <a:rPr lang="en-CA" sz="3200" b="1" dirty="0">
                <a:ln>
                  <a:solidFill>
                    <a:srgbClr val="0000FF"/>
                  </a:solidFill>
                </a:ln>
                <a:solidFill>
                  <a:srgbClr val="FF66FF"/>
                </a:solidFill>
                <a:latin typeface="Cooper Black" panose="0208090404030B020404" pitchFamily="18" charset="0"/>
              </a:rPr>
              <a:t> Ha </a:t>
            </a:r>
            <a:r>
              <a:rPr lang="en-CA" sz="3200" b="1" dirty="0" err="1">
                <a:ln>
                  <a:solidFill>
                    <a:srgbClr val="0000FF"/>
                  </a:solidFill>
                </a:ln>
                <a:solidFill>
                  <a:srgbClr val="FF66FF"/>
                </a:solidFill>
                <a:latin typeface="Cooper Black" panose="0208090404030B020404" pitchFamily="18" charset="0"/>
              </a:rPr>
              <a:t>Arbayim</a:t>
            </a:r>
            <a:r>
              <a:rPr lang="en-CA" sz="3200" b="1" dirty="0">
                <a:ln>
                  <a:solidFill>
                    <a:srgbClr val="0000FF"/>
                  </a:solidFill>
                </a:ln>
                <a:solidFill>
                  <a:srgbClr val="FF66FF"/>
                </a:solidFill>
                <a:latin typeface="Cooper Black" panose="0208090404030B020404" pitchFamily="18" charset="0"/>
              </a:rPr>
              <a:t> - Between the </a:t>
            </a:r>
            <a:r>
              <a:rPr lang="en-CA" sz="3200" b="1" dirty="0" err="1">
                <a:ln>
                  <a:solidFill>
                    <a:srgbClr val="0000FF"/>
                  </a:solidFill>
                </a:ln>
                <a:solidFill>
                  <a:srgbClr val="00FF99"/>
                </a:solidFill>
                <a:latin typeface="Cooper Black" panose="0208090404030B020404" pitchFamily="18" charset="0"/>
              </a:rPr>
              <a:t>arab</a:t>
            </a:r>
            <a:r>
              <a:rPr lang="en-CA" sz="3200" b="1" dirty="0">
                <a:ln>
                  <a:solidFill>
                    <a:srgbClr val="0000FF"/>
                  </a:solidFill>
                </a:ln>
                <a:solidFill>
                  <a:srgbClr val="FF66FF"/>
                </a:solidFill>
                <a:latin typeface="Cooper Black" panose="0208090404030B020404" pitchFamily="18" charset="0"/>
              </a:rPr>
              <a:t> Mixtures</a:t>
            </a:r>
            <a:br>
              <a:rPr lang="en-CA" sz="3200" b="1" dirty="0">
                <a:ln>
                  <a:solidFill>
                    <a:srgbClr val="0000FF"/>
                  </a:solidFill>
                </a:ln>
                <a:solidFill>
                  <a:srgbClr val="FF66FF"/>
                </a:solidFill>
                <a:latin typeface="Cooper Black" panose="0208090404030B020404" pitchFamily="18" charset="0"/>
              </a:rPr>
            </a:br>
            <a:r>
              <a:rPr lang="en-CA" sz="3200" b="1" dirty="0">
                <a:ln>
                  <a:solidFill>
                    <a:srgbClr val="0000FF"/>
                  </a:solidFill>
                </a:ln>
                <a:solidFill>
                  <a:schemeClr val="tx1"/>
                </a:solidFill>
                <a:latin typeface="Cooper Black" panose="0208090404030B020404" pitchFamily="18" charset="0"/>
              </a:rPr>
              <a:t>H6148</a:t>
            </a:r>
            <a:r>
              <a:rPr lang="en-CA" sz="3200" b="1" dirty="0">
                <a:ln>
                  <a:solidFill>
                    <a:srgbClr val="0000FF"/>
                  </a:solidFill>
                </a:ln>
                <a:solidFill>
                  <a:srgbClr val="FF66FF"/>
                </a:solidFill>
                <a:latin typeface="Cooper Black" panose="0208090404030B020404" pitchFamily="18" charset="0"/>
              </a:rPr>
              <a:t> - </a:t>
            </a:r>
            <a:r>
              <a:rPr lang="en-CA" sz="3200" b="1" u="sng" dirty="0">
                <a:ln>
                  <a:solidFill>
                    <a:srgbClr val="0000FF"/>
                  </a:solidFill>
                </a:ln>
                <a:solidFill>
                  <a:srgbClr val="FF66FF"/>
                </a:solidFill>
                <a:latin typeface="Cooper Black" panose="0208090404030B020404" pitchFamily="18" charset="0"/>
              </a:rPr>
              <a:t>after</a:t>
            </a:r>
            <a:r>
              <a:rPr lang="en-CA" sz="3200" b="1" dirty="0">
                <a:ln>
                  <a:solidFill>
                    <a:srgbClr val="0000FF"/>
                  </a:solidFill>
                </a:ln>
                <a:solidFill>
                  <a:srgbClr val="FF66FF"/>
                </a:solidFill>
                <a:latin typeface="Cooper Black" panose="0208090404030B020404" pitchFamily="18" charset="0"/>
              </a:rPr>
              <a:t> </a:t>
            </a:r>
            <a:r>
              <a:rPr lang="en-CA" sz="3200" b="1" dirty="0" err="1">
                <a:ln>
                  <a:solidFill>
                    <a:srgbClr val="0000FF"/>
                  </a:solidFill>
                </a:ln>
                <a:solidFill>
                  <a:srgbClr val="00FF99"/>
                </a:solidFill>
                <a:latin typeface="Cooper Black" panose="0208090404030B020404" pitchFamily="18" charset="0"/>
              </a:rPr>
              <a:t>boqer</a:t>
            </a:r>
            <a:r>
              <a:rPr lang="en-CA" sz="3200" b="1" dirty="0">
                <a:ln>
                  <a:solidFill>
                    <a:srgbClr val="0000FF"/>
                  </a:solidFill>
                </a:ln>
                <a:solidFill>
                  <a:srgbClr val="00FF99"/>
                </a:solidFill>
                <a:latin typeface="Cooper Black" panose="0208090404030B020404" pitchFamily="18" charset="0"/>
              </a:rPr>
              <a:t> </a:t>
            </a:r>
            <a:r>
              <a:rPr lang="en-CA" sz="3200" b="1" dirty="0" err="1">
                <a:ln>
                  <a:solidFill>
                    <a:srgbClr val="0000FF"/>
                  </a:solidFill>
                </a:ln>
                <a:solidFill>
                  <a:srgbClr val="00FF99"/>
                </a:solidFill>
                <a:latin typeface="Cooper Black" panose="0208090404030B020404" pitchFamily="18" charset="0"/>
              </a:rPr>
              <a:t>arab</a:t>
            </a:r>
            <a:r>
              <a:rPr lang="en-CA" sz="3200" b="1" dirty="0">
                <a:ln>
                  <a:solidFill>
                    <a:srgbClr val="0000FF"/>
                  </a:solidFill>
                </a:ln>
                <a:solidFill>
                  <a:srgbClr val="00FF99"/>
                </a:solidFill>
                <a:latin typeface="Cooper Black" panose="0208090404030B020404" pitchFamily="18" charset="0"/>
              </a:rPr>
              <a:t> </a:t>
            </a:r>
            <a:r>
              <a:rPr lang="en-CA" sz="3200" b="1" dirty="0">
                <a:ln>
                  <a:solidFill>
                    <a:srgbClr val="0000FF"/>
                  </a:solidFill>
                </a:ln>
                <a:solidFill>
                  <a:srgbClr val="FF66FF"/>
                </a:solidFill>
                <a:effectLst>
                  <a:glow rad="127000">
                    <a:schemeClr val="tx1"/>
                  </a:glow>
                </a:effectLst>
                <a:latin typeface="Cooper Black" panose="0208090404030B020404" pitchFamily="18" charset="0"/>
              </a:rPr>
              <a:t>up to </a:t>
            </a:r>
            <a:r>
              <a:rPr lang="en-CA" sz="3200" b="1" dirty="0">
                <a:ln>
                  <a:solidFill>
                    <a:srgbClr val="0000FF"/>
                  </a:solidFill>
                </a:ln>
                <a:solidFill>
                  <a:srgbClr val="00FF99"/>
                </a:solidFill>
                <a:latin typeface="Cooper Black" panose="0208090404030B020404" pitchFamily="18" charset="0"/>
              </a:rPr>
              <a:t>boqer </a:t>
            </a:r>
            <a:r>
              <a:rPr lang="en-CA" sz="3200" b="1" dirty="0" err="1">
                <a:ln>
                  <a:solidFill>
                    <a:srgbClr val="0000FF"/>
                  </a:solidFill>
                </a:ln>
                <a:solidFill>
                  <a:srgbClr val="00FF99"/>
                </a:solidFill>
                <a:latin typeface="Cooper Black" panose="0208090404030B020404" pitchFamily="18" charset="0"/>
              </a:rPr>
              <a:t>arab</a:t>
            </a:r>
            <a:r>
              <a:rPr lang="en-CA" sz="3200" b="1" dirty="0">
                <a:ln>
                  <a:solidFill>
                    <a:srgbClr val="0000FF"/>
                  </a:solidFill>
                </a:ln>
                <a:solidFill>
                  <a:srgbClr val="00FF99"/>
                </a:solidFill>
                <a:latin typeface="Cooper Black" panose="0208090404030B020404" pitchFamily="18" charset="0"/>
              </a:rPr>
              <a:t>  </a:t>
            </a:r>
            <a:endParaRPr lang="en-CA" sz="2800" b="1" dirty="0">
              <a:ln>
                <a:solidFill>
                  <a:srgbClr val="0000FF"/>
                </a:solidFill>
              </a:ln>
              <a:solidFill>
                <a:srgbClr val="00FF99"/>
              </a:solidFill>
              <a:latin typeface="Cooper Black" panose="0208090404030B020404" pitchFamily="18" charset="0"/>
            </a:endParaRPr>
          </a:p>
        </p:txBody>
      </p:sp>
      <p:sp>
        <p:nvSpPr>
          <p:cNvPr id="13" name="Rectangle 12">
            <a:extLst>
              <a:ext uri="{FF2B5EF4-FFF2-40B4-BE49-F238E27FC236}">
                <a16:creationId xmlns:a16="http://schemas.microsoft.com/office/drawing/2014/main" xmlns="" id="{925B73D6-4AE3-43FD-A853-1CC3A4EB5E69}"/>
              </a:ext>
            </a:extLst>
          </p:cNvPr>
          <p:cNvSpPr/>
          <p:nvPr/>
        </p:nvSpPr>
        <p:spPr>
          <a:xfrm>
            <a:off x="4618938" y="4581721"/>
            <a:ext cx="2300140" cy="20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Morning Twilight Mixture</a:t>
            </a:r>
          </a:p>
        </p:txBody>
      </p:sp>
      <p:sp>
        <p:nvSpPr>
          <p:cNvPr id="34" name="Rectangle 33">
            <a:extLst>
              <a:ext uri="{FF2B5EF4-FFF2-40B4-BE49-F238E27FC236}">
                <a16:creationId xmlns:a16="http://schemas.microsoft.com/office/drawing/2014/main" xmlns="" id="{B532E349-D3D1-420D-9B76-7C7AE86E3CA8}"/>
              </a:ext>
            </a:extLst>
          </p:cNvPr>
          <p:cNvSpPr/>
          <p:nvPr/>
        </p:nvSpPr>
        <p:spPr>
          <a:xfrm>
            <a:off x="8047656" y="4581721"/>
            <a:ext cx="2429066" cy="200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Morning Twilight Mixture</a:t>
            </a:r>
          </a:p>
        </p:txBody>
      </p:sp>
      <p:sp>
        <p:nvSpPr>
          <p:cNvPr id="32" name="Rectangle: Rounded Corners 31">
            <a:extLst>
              <a:ext uri="{FF2B5EF4-FFF2-40B4-BE49-F238E27FC236}">
                <a16:creationId xmlns:a16="http://schemas.microsoft.com/office/drawing/2014/main" xmlns="" id="{E03847B1-2BB5-428C-97D7-36B62868E044}"/>
              </a:ext>
            </a:extLst>
          </p:cNvPr>
          <p:cNvSpPr/>
          <p:nvPr/>
        </p:nvSpPr>
        <p:spPr>
          <a:xfrm>
            <a:off x="2299855" y="137446"/>
            <a:ext cx="9051636" cy="1189823"/>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3200" i="1" dirty="0">
                <a:solidFill>
                  <a:srgbClr val="002060"/>
                </a:solidFill>
              </a:rPr>
              <a:t>Clarifying the “g</a:t>
            </a:r>
            <a:r>
              <a:rPr lang="en-CA" sz="3200" i="1" u="sng" dirty="0">
                <a:solidFill>
                  <a:srgbClr val="002060"/>
                </a:solidFill>
              </a:rPr>
              <a:t>reater</a:t>
            </a:r>
            <a:r>
              <a:rPr lang="en-CA" sz="3200" i="1" dirty="0">
                <a:solidFill>
                  <a:srgbClr val="002060"/>
                </a:solidFill>
              </a:rPr>
              <a:t>” </a:t>
            </a:r>
            <a:r>
              <a:rPr lang="en-CA" sz="3200" i="1" dirty="0" err="1">
                <a:ln>
                  <a:solidFill>
                    <a:srgbClr val="0000FF"/>
                  </a:solidFill>
                </a:ln>
                <a:solidFill>
                  <a:srgbClr val="00FF99"/>
                </a:solidFill>
                <a:latin typeface="Cooper Black" panose="0208090404030B020404" pitchFamily="18" charset="0"/>
              </a:rPr>
              <a:t>Beyn</a:t>
            </a:r>
            <a:r>
              <a:rPr lang="en-CA" sz="3200" i="1" dirty="0">
                <a:ln>
                  <a:solidFill>
                    <a:srgbClr val="0000FF"/>
                  </a:solidFill>
                </a:ln>
                <a:solidFill>
                  <a:srgbClr val="00FF99"/>
                </a:solidFill>
                <a:latin typeface="Cooper Black" panose="0208090404030B020404" pitchFamily="18" charset="0"/>
              </a:rPr>
              <a:t> Ha </a:t>
            </a:r>
            <a:r>
              <a:rPr lang="en-CA" sz="3200" i="1" dirty="0" err="1">
                <a:ln>
                  <a:solidFill>
                    <a:srgbClr val="0000FF"/>
                  </a:solidFill>
                </a:ln>
                <a:solidFill>
                  <a:srgbClr val="00FF99"/>
                </a:solidFill>
                <a:latin typeface="Cooper Black" panose="0208090404030B020404" pitchFamily="18" charset="0"/>
              </a:rPr>
              <a:t>Arbayim</a:t>
            </a:r>
            <a:r>
              <a:rPr lang="en-CA" sz="3200" i="1" dirty="0">
                <a:ln>
                  <a:solidFill>
                    <a:srgbClr val="0000FF"/>
                  </a:solidFill>
                </a:ln>
                <a:solidFill>
                  <a:srgbClr val="00FF99"/>
                </a:solidFill>
                <a:latin typeface="Cooper Black" panose="0208090404030B020404" pitchFamily="18" charset="0"/>
              </a:rPr>
              <a:t> </a:t>
            </a:r>
            <a:r>
              <a:rPr lang="en-CA" sz="3200" i="1" u="sng" dirty="0">
                <a:solidFill>
                  <a:srgbClr val="C00000"/>
                </a:solidFill>
              </a:rPr>
              <a:t>twili</a:t>
            </a:r>
            <a:r>
              <a:rPr lang="en-CA" sz="3200" i="1" dirty="0">
                <a:solidFill>
                  <a:srgbClr val="C00000"/>
                </a:solidFill>
              </a:rPr>
              <a:t>g</a:t>
            </a:r>
            <a:r>
              <a:rPr lang="en-CA" sz="3200" i="1" u="sng" dirty="0">
                <a:solidFill>
                  <a:srgbClr val="C00000"/>
                </a:solidFill>
              </a:rPr>
              <a:t>ht mixture</a:t>
            </a:r>
            <a:r>
              <a:rPr lang="en-CA" sz="3200" i="1" dirty="0">
                <a:solidFill>
                  <a:srgbClr val="C00000"/>
                </a:solidFill>
              </a:rPr>
              <a:t> </a:t>
            </a:r>
            <a:r>
              <a:rPr lang="en-CA" sz="3200" b="1" i="1" u="sng" dirty="0">
                <a:ln>
                  <a:solidFill>
                    <a:srgbClr val="0000FF"/>
                  </a:solidFill>
                </a:ln>
                <a:solidFill>
                  <a:srgbClr val="C00000"/>
                </a:solidFill>
              </a:rPr>
              <a:t>terminolo</a:t>
            </a:r>
            <a:r>
              <a:rPr lang="en-CA" sz="3200" b="1" i="1" dirty="0">
                <a:ln>
                  <a:solidFill>
                    <a:srgbClr val="0000FF"/>
                  </a:solidFill>
                </a:ln>
                <a:solidFill>
                  <a:srgbClr val="C00000"/>
                </a:solidFill>
              </a:rPr>
              <a:t>gy.</a:t>
            </a:r>
          </a:p>
        </p:txBody>
      </p:sp>
      <p:sp>
        <p:nvSpPr>
          <p:cNvPr id="35" name="Speech Bubble: Rectangle with Corners Rounded 34">
            <a:extLst>
              <a:ext uri="{FF2B5EF4-FFF2-40B4-BE49-F238E27FC236}">
                <a16:creationId xmlns:a16="http://schemas.microsoft.com/office/drawing/2014/main" xmlns="" id="{1F374A12-EE9F-4AEF-BC86-310FCDBBD626}"/>
              </a:ext>
            </a:extLst>
          </p:cNvPr>
          <p:cNvSpPr/>
          <p:nvPr/>
        </p:nvSpPr>
        <p:spPr>
          <a:xfrm>
            <a:off x="747251" y="5881205"/>
            <a:ext cx="1097704" cy="449994"/>
          </a:xfrm>
          <a:prstGeom prst="wedgeRoundRectCallout">
            <a:avLst>
              <a:gd name="adj1" fmla="val -92752"/>
              <a:gd name="adj2" fmla="val -122587"/>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6" name="Speech Bubble: Rectangle with Corners Rounded 35">
            <a:extLst>
              <a:ext uri="{FF2B5EF4-FFF2-40B4-BE49-F238E27FC236}">
                <a16:creationId xmlns:a16="http://schemas.microsoft.com/office/drawing/2014/main" xmlns="" id="{D04EBD28-EF9A-4D6F-ADA4-B3A02657DA76}"/>
              </a:ext>
            </a:extLst>
          </p:cNvPr>
          <p:cNvSpPr/>
          <p:nvPr/>
        </p:nvSpPr>
        <p:spPr>
          <a:xfrm>
            <a:off x="10303009" y="5931932"/>
            <a:ext cx="1097704" cy="449994"/>
          </a:xfrm>
          <a:prstGeom prst="wedgeRoundRectCallout">
            <a:avLst>
              <a:gd name="adj1" fmla="val 105825"/>
              <a:gd name="adj2" fmla="val -110271"/>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3" name="Speech Bubble: Rectangle with Corners Rounded 32">
            <a:extLst>
              <a:ext uri="{FF2B5EF4-FFF2-40B4-BE49-F238E27FC236}">
                <a16:creationId xmlns:a16="http://schemas.microsoft.com/office/drawing/2014/main" xmlns="" id="{BB257806-2984-495F-9D90-6E50AC9ECDB6}"/>
              </a:ext>
            </a:extLst>
          </p:cNvPr>
          <p:cNvSpPr/>
          <p:nvPr/>
        </p:nvSpPr>
        <p:spPr>
          <a:xfrm>
            <a:off x="6465472" y="6265119"/>
            <a:ext cx="1097704" cy="491867"/>
          </a:xfrm>
          <a:prstGeom prst="wedgeRoundRectCallout">
            <a:avLst>
              <a:gd name="adj1" fmla="val -65627"/>
              <a:gd name="adj2" fmla="val -139808"/>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414436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5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2500"/>
                                        <p:tgtEl>
                                          <p:spTgt spid="15"/>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1500"/>
                                        <p:tgtEl>
                                          <p:spTgt spid="23"/>
                                        </p:tgtEl>
                                      </p:cBhvr>
                                    </p:animEffect>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5" grpId="0" animBg="1"/>
      <p:bldP spid="23" grpId="0" animBg="1"/>
      <p:bldP spid="13" grpId="0"/>
      <p:bldP spid="3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7ABF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
          </p:nvPr>
        </p:nvSpPr>
        <p:spPr>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46</a:t>
            </a:fld>
            <a:endParaRPr lang="en-AU" dirty="0"/>
          </a:p>
        </p:txBody>
      </p:sp>
      <p:sp>
        <p:nvSpPr>
          <p:cNvPr id="3" name="Content Placeholder 2">
            <a:extLst>
              <a:ext uri="{FF2B5EF4-FFF2-40B4-BE49-F238E27FC236}">
                <a16:creationId xmlns:a16="http://schemas.microsoft.com/office/drawing/2014/main" xmlns="" id="{15C60868-B2AC-4054-B029-6B02A3D43049}"/>
              </a:ext>
            </a:extLst>
          </p:cNvPr>
          <p:cNvSpPr>
            <a:spLocks noGrp="1"/>
          </p:cNvSpPr>
          <p:nvPr>
            <p:ph idx="4294967295"/>
          </p:nvPr>
        </p:nvSpPr>
        <p:spPr>
          <a:xfrm>
            <a:off x="874713" y="486463"/>
            <a:ext cx="10515600" cy="2697163"/>
          </a:xfrm>
        </p:spPr>
        <p:txBody>
          <a:bodyPr>
            <a:normAutofit/>
            <a:scene3d>
              <a:camera prst="orthographicFront"/>
              <a:lightRig rig="threePt" dir="t"/>
            </a:scene3d>
            <a:sp3d extrusionH="57150">
              <a:bevelT w="38100" h="38100"/>
            </a:sp3d>
          </a:bodyPr>
          <a:lstStyle/>
          <a:p>
            <a:r>
              <a:rPr lang="en-CA" dirty="0"/>
              <a:t>H6153 </a:t>
            </a:r>
            <a:r>
              <a:rPr lang="en-CA" b="1" u="sng" dirty="0" err="1">
                <a:solidFill>
                  <a:srgbClr val="990033"/>
                </a:solidFill>
              </a:rPr>
              <a:t>Ereb</a:t>
            </a:r>
            <a:r>
              <a:rPr lang="en-CA" b="1" dirty="0">
                <a:solidFill>
                  <a:srgbClr val="C00000"/>
                </a:solidFill>
              </a:rPr>
              <a:t>,</a:t>
            </a:r>
            <a:r>
              <a:rPr lang="en-CA" dirty="0"/>
              <a:t> a noun, identifies the twilight mixture </a:t>
            </a:r>
            <a:r>
              <a:rPr lang="en-CA" u="sng" dirty="0"/>
              <a:t>timeframe</a:t>
            </a:r>
            <a:r>
              <a:rPr lang="en-CA" dirty="0"/>
              <a:t> after 	the sun has set through the word translated as - dusk.</a:t>
            </a:r>
          </a:p>
          <a:p>
            <a:r>
              <a:rPr lang="en-CA" dirty="0"/>
              <a:t>H6150 &amp; H6148 [</a:t>
            </a:r>
            <a:r>
              <a:rPr lang="en-CA" dirty="0">
                <a:solidFill>
                  <a:srgbClr val="0070C0"/>
                </a:solidFill>
              </a:rPr>
              <a:t>2 primitive roots</a:t>
            </a:r>
            <a:r>
              <a:rPr lang="en-CA" dirty="0"/>
              <a:t>] </a:t>
            </a:r>
            <a:r>
              <a:rPr lang="en-CA" b="1" u="sng" dirty="0">
                <a:solidFill>
                  <a:srgbClr val="990033"/>
                </a:solidFill>
              </a:rPr>
              <a:t>Arab</a:t>
            </a:r>
            <a:r>
              <a:rPr lang="en-CA" b="1" dirty="0">
                <a:solidFill>
                  <a:srgbClr val="990033"/>
                </a:solidFill>
              </a:rPr>
              <a:t>,</a:t>
            </a:r>
            <a:r>
              <a:rPr lang="en-CA" dirty="0"/>
              <a:t> are verbal descriptions of 	the </a:t>
            </a:r>
            <a:r>
              <a:rPr lang="en-CA" b="1" dirty="0">
                <a:ln>
                  <a:solidFill>
                    <a:srgbClr val="0000FF"/>
                  </a:solidFill>
                </a:ln>
                <a:solidFill>
                  <a:srgbClr val="C00000"/>
                </a:solidFill>
                <a:latin typeface="Cooper Black" panose="0208090404030B020404" pitchFamily="18" charset="0"/>
              </a:rPr>
              <a:t>mixing action </a:t>
            </a:r>
            <a:r>
              <a:rPr lang="en-CA" dirty="0"/>
              <a:t>during both the twilight mixtures. </a:t>
            </a:r>
          </a:p>
          <a:p>
            <a:r>
              <a:rPr lang="en-CA" dirty="0"/>
              <a:t>Now that the terminology has been shown, we are ready to move 	forward with </a:t>
            </a:r>
            <a:r>
              <a:rPr lang="en-CA" dirty="0" err="1"/>
              <a:t>Yoshiyahu’s</a:t>
            </a:r>
            <a:r>
              <a:rPr lang="en-CA" dirty="0"/>
              <a:t> sacrificing information.</a:t>
            </a:r>
          </a:p>
        </p:txBody>
      </p:sp>
      <p:sp>
        <p:nvSpPr>
          <p:cNvPr id="4" name="Rectangle 3">
            <a:extLst>
              <a:ext uri="{FF2B5EF4-FFF2-40B4-BE49-F238E27FC236}">
                <a16:creationId xmlns:a16="http://schemas.microsoft.com/office/drawing/2014/main" xmlns="" id="{1FDC18DC-4199-46E6-B43F-F8EA67C06E80}"/>
              </a:ext>
            </a:extLst>
          </p:cNvPr>
          <p:cNvSpPr/>
          <p:nvPr/>
        </p:nvSpPr>
        <p:spPr>
          <a:xfrm>
            <a:off x="871519" y="4127599"/>
            <a:ext cx="10289309" cy="2308324"/>
          </a:xfrm>
          <a:prstGeom prst="rect">
            <a:avLst/>
          </a:prstGeom>
          <a:solidFill>
            <a:schemeClr val="accent4">
              <a:lumMod val="40000"/>
              <a:lumOff val="60000"/>
            </a:schemeClr>
          </a:solidFill>
          <a:ln w="76200">
            <a:solidFill>
              <a:schemeClr val="accent5"/>
            </a:solidFill>
          </a:ln>
          <a:scene3d>
            <a:camera prst="orthographicFront"/>
            <a:lightRig rig="threePt" dir="t"/>
          </a:scene3d>
          <a:sp3d>
            <a:bevelT w="152400" h="50800" prst="softRound"/>
          </a:sp3d>
        </p:spPr>
        <p:txBody>
          <a:bodyPr wrap="square" anchor="ctr">
            <a:spAutoFit/>
            <a:sp3d extrusionH="57150">
              <a:bevelT w="38100" h="38100"/>
            </a:sp3d>
          </a:bodyPr>
          <a:lstStyle/>
          <a:p>
            <a:pPr lvl="0"/>
            <a:r>
              <a:rPr lang="en-US" sz="2400" dirty="0" err="1"/>
              <a:t>Beyn</a:t>
            </a:r>
            <a:r>
              <a:rPr lang="en-US" sz="2400" dirty="0"/>
              <a:t> ha </a:t>
            </a:r>
            <a:r>
              <a:rPr lang="en-US" sz="2400" dirty="0" err="1"/>
              <a:t>arbayim</a:t>
            </a:r>
            <a:r>
              <a:rPr lang="en-US" sz="2400" dirty="0"/>
              <a:t> (“between the evening</a:t>
            </a:r>
            <a:r>
              <a:rPr lang="en-US" sz="2400" b="1" u="sng" dirty="0"/>
              <a:t>s</a:t>
            </a:r>
            <a:r>
              <a:rPr lang="en-US" sz="2400" dirty="0"/>
              <a:t>”) is used only 11 times – all in Torah.  The time of these activities are listed as: </a:t>
            </a:r>
          </a:p>
          <a:p>
            <a:pPr marL="342900" lvl="0" indent="-342900">
              <a:buFont typeface="+mj-lt"/>
              <a:buAutoNum type="arabicPeriod"/>
            </a:pPr>
            <a:r>
              <a:rPr lang="en-US" sz="2400" dirty="0"/>
              <a:t>To slay the Passover </a:t>
            </a:r>
            <a:r>
              <a:rPr lang="en-US" sz="2400" b="1" u="sng" dirty="0"/>
              <a:t>sacrifice</a:t>
            </a:r>
            <a:r>
              <a:rPr lang="en-US" sz="2400" dirty="0"/>
              <a:t> on Abib 14  (</a:t>
            </a:r>
            <a:r>
              <a:rPr lang="en-US" sz="2400" dirty="0" err="1"/>
              <a:t>Exo</a:t>
            </a:r>
            <a:r>
              <a:rPr lang="en-US" sz="2400" dirty="0"/>
              <a:t> 12:</a:t>
            </a:r>
            <a:r>
              <a:rPr lang="en-US" sz="2400" b="1" dirty="0">
                <a:solidFill>
                  <a:srgbClr val="0070C0"/>
                </a:solidFill>
              </a:rPr>
              <a:t>6</a:t>
            </a:r>
            <a:r>
              <a:rPr lang="en-US" sz="2400" dirty="0"/>
              <a:t>; Lev 23:</a:t>
            </a:r>
            <a:r>
              <a:rPr lang="en-US" sz="2400" b="1" dirty="0">
                <a:solidFill>
                  <a:srgbClr val="0070C0"/>
                </a:solidFill>
              </a:rPr>
              <a:t>5</a:t>
            </a:r>
            <a:r>
              <a:rPr lang="en-US" sz="2400" dirty="0"/>
              <a:t>; Num 9:</a:t>
            </a:r>
            <a:r>
              <a:rPr lang="en-US" sz="2400" b="1" dirty="0">
                <a:solidFill>
                  <a:srgbClr val="0070C0"/>
                </a:solidFill>
              </a:rPr>
              <a:t>3</a:t>
            </a:r>
            <a:r>
              <a:rPr lang="en-US" sz="2400" dirty="0"/>
              <a:t>, </a:t>
            </a:r>
            <a:r>
              <a:rPr lang="en-US" sz="2400" b="1" dirty="0">
                <a:solidFill>
                  <a:srgbClr val="0070C0"/>
                </a:solidFill>
              </a:rPr>
              <a:t>5</a:t>
            </a:r>
            <a:r>
              <a:rPr lang="en-US" sz="2400" dirty="0"/>
              <a:t>, </a:t>
            </a:r>
            <a:r>
              <a:rPr lang="en-US" sz="2400" b="1" dirty="0">
                <a:solidFill>
                  <a:srgbClr val="0070C0"/>
                </a:solidFill>
              </a:rPr>
              <a:t>11</a:t>
            </a:r>
            <a:r>
              <a:rPr lang="en-US" sz="2400" dirty="0"/>
              <a:t>); </a:t>
            </a:r>
          </a:p>
          <a:p>
            <a:pPr marL="342900" lvl="0" indent="-342900">
              <a:buFont typeface="+mj-lt"/>
              <a:buAutoNum type="arabicPeriod"/>
            </a:pPr>
            <a:r>
              <a:rPr lang="en-US" sz="2400" dirty="0"/>
              <a:t>The people would </a:t>
            </a:r>
            <a:r>
              <a:rPr lang="en-US" sz="2400" b="1" u="sng" dirty="0"/>
              <a:t>eat</a:t>
            </a:r>
            <a:r>
              <a:rPr lang="en-US" sz="2400" dirty="0"/>
              <a:t> quail  (</a:t>
            </a:r>
            <a:r>
              <a:rPr lang="en-US" sz="2400" dirty="0" err="1"/>
              <a:t>Exo</a:t>
            </a:r>
            <a:r>
              <a:rPr lang="en-US" sz="2400" dirty="0"/>
              <a:t> 16:</a:t>
            </a:r>
            <a:r>
              <a:rPr lang="en-US" sz="2400" b="1" dirty="0">
                <a:solidFill>
                  <a:srgbClr val="0070C0"/>
                </a:solidFill>
              </a:rPr>
              <a:t>12</a:t>
            </a:r>
            <a:r>
              <a:rPr lang="en-US" sz="2400" dirty="0"/>
              <a:t>); </a:t>
            </a:r>
          </a:p>
          <a:p>
            <a:pPr marL="342900" lvl="0" indent="-342900">
              <a:buFont typeface="+mj-lt"/>
              <a:buAutoNum type="arabicPeriod"/>
            </a:pPr>
            <a:r>
              <a:rPr lang="en-US" sz="2400" dirty="0"/>
              <a:t>Time of the evening </a:t>
            </a:r>
            <a:r>
              <a:rPr lang="en-US" sz="2400" b="1" u="sng" dirty="0"/>
              <a:t>sacrifice</a:t>
            </a:r>
            <a:r>
              <a:rPr lang="en-US" sz="2400" dirty="0"/>
              <a:t>  (</a:t>
            </a:r>
            <a:r>
              <a:rPr lang="en-US" sz="2400" dirty="0" err="1"/>
              <a:t>Exo</a:t>
            </a:r>
            <a:r>
              <a:rPr lang="en-US" sz="2400" dirty="0"/>
              <a:t> 29:</a:t>
            </a:r>
            <a:r>
              <a:rPr lang="en-US" sz="2400" b="1" dirty="0">
                <a:solidFill>
                  <a:srgbClr val="0070C0"/>
                </a:solidFill>
              </a:rPr>
              <a:t>39</a:t>
            </a:r>
            <a:r>
              <a:rPr lang="en-US" sz="2400" dirty="0"/>
              <a:t>, </a:t>
            </a:r>
            <a:r>
              <a:rPr lang="en-US" sz="2400" b="1" dirty="0">
                <a:solidFill>
                  <a:srgbClr val="0070C0"/>
                </a:solidFill>
              </a:rPr>
              <a:t>41</a:t>
            </a:r>
            <a:r>
              <a:rPr lang="en-US" sz="2400" dirty="0"/>
              <a:t>; Num 28:</a:t>
            </a:r>
            <a:r>
              <a:rPr lang="en-US" sz="2400" b="1" dirty="0">
                <a:solidFill>
                  <a:srgbClr val="0070C0"/>
                </a:solidFill>
              </a:rPr>
              <a:t>4</a:t>
            </a:r>
            <a:r>
              <a:rPr lang="en-US" sz="2400" dirty="0"/>
              <a:t>, </a:t>
            </a:r>
            <a:r>
              <a:rPr lang="en-US" sz="2400" b="1" dirty="0">
                <a:solidFill>
                  <a:srgbClr val="0070C0"/>
                </a:solidFill>
              </a:rPr>
              <a:t>8</a:t>
            </a:r>
            <a:r>
              <a:rPr lang="en-US" sz="2400" dirty="0"/>
              <a:t>); </a:t>
            </a:r>
          </a:p>
          <a:p>
            <a:pPr marL="342900" indent="-342900">
              <a:buFont typeface="+mj-lt"/>
              <a:buAutoNum type="arabicPeriod"/>
            </a:pPr>
            <a:r>
              <a:rPr lang="en-US" sz="2400" dirty="0"/>
              <a:t>When Aaron would </a:t>
            </a:r>
            <a:r>
              <a:rPr lang="en-US" sz="2400" b="1" u="sng" dirty="0"/>
              <a:t>li</a:t>
            </a:r>
            <a:r>
              <a:rPr lang="en-US" sz="2400" b="1" dirty="0"/>
              <a:t>g</a:t>
            </a:r>
            <a:r>
              <a:rPr lang="en-US" sz="2400" b="1" u="sng" dirty="0"/>
              <a:t>ht the lam</a:t>
            </a:r>
            <a:r>
              <a:rPr lang="en-US" sz="2400" b="1" dirty="0"/>
              <a:t>p</a:t>
            </a:r>
            <a:r>
              <a:rPr lang="en-US" sz="2400" b="1" u="sng" dirty="0"/>
              <a:t>s</a:t>
            </a:r>
            <a:r>
              <a:rPr lang="en-US" sz="2400" dirty="0"/>
              <a:t>  (Exo 30:</a:t>
            </a:r>
            <a:r>
              <a:rPr lang="en-US" sz="2400" b="1" dirty="0">
                <a:solidFill>
                  <a:srgbClr val="0070C0"/>
                </a:solidFill>
              </a:rPr>
              <a:t>8</a:t>
            </a:r>
            <a:r>
              <a:rPr lang="en-US" sz="2400" dirty="0"/>
              <a:t>).</a:t>
            </a:r>
            <a:endParaRPr lang="en-US" dirty="0"/>
          </a:p>
        </p:txBody>
      </p:sp>
      <p:sp>
        <p:nvSpPr>
          <p:cNvPr id="2" name="Rectangle: Rounded Corners 1">
            <a:extLst>
              <a:ext uri="{FF2B5EF4-FFF2-40B4-BE49-F238E27FC236}">
                <a16:creationId xmlns:a16="http://schemas.microsoft.com/office/drawing/2014/main" xmlns="" id="{3804FC71-3E53-43B2-A259-F4388B8CCFD0}"/>
              </a:ext>
            </a:extLst>
          </p:cNvPr>
          <p:cNvSpPr/>
          <p:nvPr/>
        </p:nvSpPr>
        <p:spPr>
          <a:xfrm>
            <a:off x="959071" y="3565236"/>
            <a:ext cx="10289308" cy="562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200" b="1" dirty="0">
                <a:ln>
                  <a:solidFill>
                    <a:srgbClr val="0000FF"/>
                  </a:solidFill>
                </a:ln>
                <a:solidFill>
                  <a:srgbClr val="00FF99"/>
                </a:solidFill>
              </a:rPr>
              <a:t>For further study interest, note the facts below -</a:t>
            </a:r>
          </a:p>
        </p:txBody>
      </p:sp>
    </p:spTree>
    <p:extLst>
      <p:ext uri="{BB962C8B-B14F-4D97-AF65-F5344CB8AC3E}">
        <p14:creationId xmlns:p14="http://schemas.microsoft.com/office/powerpoint/2010/main" val="24628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2666066661"/>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endParaRPr lang="en-CA" sz="40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5143500" y="3735330"/>
            <a:ext cx="1862847" cy="505839"/>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883498" y="2023352"/>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1514147" y="37870"/>
            <a:ext cx="639011" cy="2263690"/>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5"/>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38842" y="37869"/>
            <a:ext cx="639010" cy="2263691"/>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4767967"/>
            <a:ext cx="305274" cy="1309046"/>
          </a:xfrm>
          <a:prstGeom prst="rect">
            <a:avLst/>
          </a:prstGeom>
          <a:gradFill flip="none" rotWithShape="1">
            <a:gsLst>
              <a:gs pos="46000">
                <a:schemeClr val="bg1">
                  <a:lumMod val="50000"/>
                </a:schemeClr>
              </a:gs>
              <a:gs pos="54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766373"/>
            <a:ext cx="305274" cy="1309046"/>
          </a:xfrm>
          <a:prstGeom prst="rect">
            <a:avLst/>
          </a:prstGeom>
          <a:gradFill flip="none" rotWithShape="1">
            <a:gsLst>
              <a:gs pos="47000">
                <a:schemeClr val="tx1">
                  <a:lumMod val="65000"/>
                  <a:lumOff val="35000"/>
                </a:schemeClr>
              </a:gs>
              <a:gs pos="55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ight Brace 3">
            <a:extLst>
              <a:ext uri="{FF2B5EF4-FFF2-40B4-BE49-F238E27FC236}">
                <a16:creationId xmlns:a16="http://schemas.microsoft.com/office/drawing/2014/main" xmlns="" id="{9BD3D0FF-BE95-4132-A608-94B333CB7E8B}"/>
              </a:ext>
            </a:extLst>
          </p:cNvPr>
          <p:cNvSpPr/>
          <p:nvPr/>
        </p:nvSpPr>
        <p:spPr>
          <a:xfrm rot="16200000">
            <a:off x="3174941" y="1466722"/>
            <a:ext cx="582409" cy="6037665"/>
          </a:xfrm>
          <a:prstGeom prst="rightBrace">
            <a:avLst>
              <a:gd name="adj1" fmla="val 57299"/>
              <a:gd name="adj2" fmla="val 47381"/>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2092794" y="246385"/>
            <a:ext cx="9358977" cy="557646"/>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3200" i="1" dirty="0">
                <a:solidFill>
                  <a:srgbClr val="002060"/>
                </a:solidFill>
              </a:rPr>
              <a:t>Questioning </a:t>
            </a:r>
            <a:r>
              <a:rPr lang="en-CA" sz="3200" i="1" dirty="0" err="1">
                <a:solidFill>
                  <a:srgbClr val="002060"/>
                </a:solidFill>
              </a:rPr>
              <a:t>Yoshiyahu’s</a:t>
            </a:r>
            <a:r>
              <a:rPr lang="en-CA" sz="3200" i="1" dirty="0">
                <a:solidFill>
                  <a:srgbClr val="002060"/>
                </a:solidFill>
              </a:rPr>
              <a:t> (Josiah’s) sacrifice timeframe.</a:t>
            </a:r>
          </a:p>
        </p:txBody>
      </p:sp>
      <p:cxnSp>
        <p:nvCxnSpPr>
          <p:cNvPr id="22" name="Straight Connector 21">
            <a:extLst>
              <a:ext uri="{FF2B5EF4-FFF2-40B4-BE49-F238E27FC236}">
                <a16:creationId xmlns:a16="http://schemas.microsoft.com/office/drawing/2014/main" xmlns="" id="{90A30C36-C408-45E2-8AF9-621CC2EC1DE1}"/>
              </a:ext>
            </a:extLst>
          </p:cNvPr>
          <p:cNvCxnSpPr>
            <a:cxnSpLocks/>
          </p:cNvCxnSpPr>
          <p:nvPr/>
        </p:nvCxnSpPr>
        <p:spPr>
          <a:xfrm flipV="1">
            <a:off x="3314122" y="3550596"/>
            <a:ext cx="0" cy="760607"/>
          </a:xfrm>
          <a:prstGeom prst="line">
            <a:avLst/>
          </a:prstGeom>
          <a:ln w="76200">
            <a:solidFill>
              <a:srgbClr val="00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60E33996-B395-4371-8308-1B8DDC1D2F93}"/>
              </a:ext>
            </a:extLst>
          </p:cNvPr>
          <p:cNvSpPr/>
          <p:nvPr/>
        </p:nvSpPr>
        <p:spPr>
          <a:xfrm>
            <a:off x="754842" y="1066633"/>
            <a:ext cx="10669220" cy="2518879"/>
          </a:xfrm>
          <a:prstGeom prst="roundRect">
            <a:avLst/>
          </a:prstGeom>
          <a:solidFill>
            <a:schemeClr val="bg2"/>
          </a:soli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2800" dirty="0">
                <a:solidFill>
                  <a:srgbClr val="002060"/>
                </a:solidFill>
              </a:rPr>
              <a:t>Scripture records that </a:t>
            </a:r>
            <a:r>
              <a:rPr lang="en-CA" sz="2800" dirty="0" err="1">
                <a:solidFill>
                  <a:srgbClr val="002060"/>
                </a:solidFill>
              </a:rPr>
              <a:t>Yoshiyahu</a:t>
            </a:r>
            <a:r>
              <a:rPr lang="en-CA" sz="2800" dirty="0">
                <a:solidFill>
                  <a:srgbClr val="002060"/>
                </a:solidFill>
              </a:rPr>
              <a:t> sacrificed </a:t>
            </a:r>
            <a:r>
              <a:rPr lang="en-CA" sz="2800" u="sng" dirty="0">
                <a:solidFill>
                  <a:srgbClr val="002060"/>
                </a:solidFill>
              </a:rPr>
              <a:t>after the sunset</a:t>
            </a:r>
            <a:r>
              <a:rPr lang="en-CA" sz="2800" dirty="0">
                <a:solidFill>
                  <a:srgbClr val="002060"/>
                </a:solidFill>
              </a:rPr>
              <a:t>, through the twilight mixture </a:t>
            </a:r>
            <a:r>
              <a:rPr lang="en-CA" sz="2800" dirty="0">
                <a:solidFill>
                  <a:srgbClr val="FF0000"/>
                </a:solidFill>
              </a:rPr>
              <a:t>up until the Night Season. </a:t>
            </a:r>
          </a:p>
          <a:p>
            <a:pPr algn="ctr"/>
            <a:endParaRPr lang="en-CA" sz="2800" b="1" dirty="0">
              <a:solidFill>
                <a:srgbClr val="FF0000"/>
              </a:solidFill>
            </a:endParaRPr>
          </a:p>
          <a:p>
            <a:pPr algn="ctr"/>
            <a:endParaRPr lang="en-CA" sz="2800" b="1" dirty="0">
              <a:solidFill>
                <a:srgbClr val="FF0000"/>
              </a:solidFill>
            </a:endParaRPr>
          </a:p>
          <a:p>
            <a:pPr algn="ctr"/>
            <a:endParaRPr lang="en-CA" sz="2800" b="1" dirty="0">
              <a:solidFill>
                <a:srgbClr val="006699"/>
              </a:solidFill>
            </a:endParaRPr>
          </a:p>
        </p:txBody>
      </p:sp>
      <p:sp>
        <p:nvSpPr>
          <p:cNvPr id="25" name="Rectangle: Rounded Corners 24">
            <a:extLst>
              <a:ext uri="{FF2B5EF4-FFF2-40B4-BE49-F238E27FC236}">
                <a16:creationId xmlns:a16="http://schemas.microsoft.com/office/drawing/2014/main" xmlns="" id="{C9E3386D-AA07-43D4-AAF3-05CDCA3FC2C9}"/>
              </a:ext>
            </a:extLst>
          </p:cNvPr>
          <p:cNvSpPr/>
          <p:nvPr/>
        </p:nvSpPr>
        <p:spPr>
          <a:xfrm>
            <a:off x="674783" y="57270"/>
            <a:ext cx="1378759" cy="437340"/>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r>
              <a:rPr lang="en-CA" sz="2400" b="1" dirty="0">
                <a:ln>
                  <a:solidFill>
                    <a:srgbClr val="FF3399"/>
                  </a:solidFill>
                </a:ln>
                <a:solidFill>
                  <a:srgbClr val="00FF99"/>
                </a:solidFill>
              </a:rPr>
              <a:t>1</a:t>
            </a:r>
          </a:p>
        </p:txBody>
      </p:sp>
      <p:sp>
        <p:nvSpPr>
          <p:cNvPr id="7" name="Speech Bubble: Rectangle with Corners Rounded 6">
            <a:extLst>
              <a:ext uri="{FF2B5EF4-FFF2-40B4-BE49-F238E27FC236}">
                <a16:creationId xmlns:a16="http://schemas.microsoft.com/office/drawing/2014/main" xmlns="" id="{18147AB9-24B2-4827-BCD3-D7C581A9CB76}"/>
              </a:ext>
            </a:extLst>
          </p:cNvPr>
          <p:cNvSpPr/>
          <p:nvPr/>
        </p:nvSpPr>
        <p:spPr>
          <a:xfrm>
            <a:off x="7797242" y="3647852"/>
            <a:ext cx="3847867" cy="1071707"/>
          </a:xfrm>
          <a:prstGeom prst="wedgeRoundRectCallout">
            <a:avLst>
              <a:gd name="adj1" fmla="val -36647"/>
              <a:gd name="adj2" fmla="val 68474"/>
              <a:gd name="adj3" fmla="val 16667"/>
            </a:avLst>
          </a:prstGeom>
          <a:solidFill>
            <a:srgbClr val="92D050"/>
          </a:solidFill>
          <a:ln w="57150">
            <a:solidFill>
              <a:srgbClr val="0066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70C0"/>
                </a:solidFill>
              </a:rPr>
              <a:t>Torah states it was still Abib </a:t>
            </a:r>
            <a:r>
              <a:rPr lang="en-CA" sz="3600" b="1" u="sng" dirty="0">
                <a:solidFill>
                  <a:srgbClr val="0070C0"/>
                </a:solidFill>
              </a:rPr>
              <a:t>14</a:t>
            </a:r>
            <a:r>
              <a:rPr lang="en-CA" sz="3600" dirty="0">
                <a:solidFill>
                  <a:srgbClr val="0070C0"/>
                </a:solidFill>
              </a:rPr>
              <a:t>!</a:t>
            </a: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47</a:t>
            </a:fld>
            <a:endParaRPr lang="en-AU" dirty="0"/>
          </a:p>
        </p:txBody>
      </p:sp>
      <p:sp>
        <p:nvSpPr>
          <p:cNvPr id="2" name="Rectangle 1">
            <a:extLst>
              <a:ext uri="{FF2B5EF4-FFF2-40B4-BE49-F238E27FC236}">
                <a16:creationId xmlns:a16="http://schemas.microsoft.com/office/drawing/2014/main" xmlns="" id="{05B32F30-C3A9-45C6-AF37-E269CF92B08C}"/>
              </a:ext>
            </a:extLst>
          </p:cNvPr>
          <p:cNvSpPr/>
          <p:nvPr/>
        </p:nvSpPr>
        <p:spPr>
          <a:xfrm>
            <a:off x="772280" y="1597660"/>
            <a:ext cx="10557191" cy="190910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2800" dirty="0">
                <a:solidFill>
                  <a:srgbClr val="002060"/>
                </a:solidFill>
              </a:rPr>
              <a:t>						                 It also records that</a:t>
            </a:r>
            <a:br>
              <a:rPr lang="en-CA" sz="2800" dirty="0">
                <a:solidFill>
                  <a:srgbClr val="002060"/>
                </a:solidFill>
              </a:rPr>
            </a:br>
            <a:r>
              <a:rPr lang="en-CA" sz="2800" dirty="0">
                <a:solidFill>
                  <a:srgbClr val="002060"/>
                </a:solidFill>
              </a:rPr>
              <a:t> </a:t>
            </a:r>
            <a:r>
              <a:rPr lang="en-CA" sz="2800" dirty="0" err="1">
                <a:solidFill>
                  <a:srgbClr val="002060"/>
                </a:solidFill>
              </a:rPr>
              <a:t>Yoshiyahu</a:t>
            </a:r>
            <a:r>
              <a:rPr lang="en-CA" sz="2800" dirty="0">
                <a:solidFill>
                  <a:srgbClr val="002060"/>
                </a:solidFill>
              </a:rPr>
              <a:t> acted </a:t>
            </a:r>
            <a:r>
              <a:rPr lang="en-CA" sz="2800" u="sng" dirty="0">
                <a:solidFill>
                  <a:srgbClr val="002060"/>
                </a:solidFill>
              </a:rPr>
              <a:t>in </a:t>
            </a:r>
            <a:r>
              <a:rPr lang="en-CA" sz="2800" b="1" u="sng" dirty="0">
                <a:solidFill>
                  <a:srgbClr val="002060"/>
                </a:solidFill>
              </a:rPr>
              <a:t>FULL ACCORDANCE </a:t>
            </a:r>
            <a:r>
              <a:rPr lang="en-CA" sz="2800" u="sng" dirty="0">
                <a:solidFill>
                  <a:srgbClr val="002060"/>
                </a:solidFill>
              </a:rPr>
              <a:t>with the Torah</a:t>
            </a:r>
            <a:r>
              <a:rPr lang="en-CA" sz="2800" dirty="0">
                <a:solidFill>
                  <a:srgbClr val="002060"/>
                </a:solidFill>
              </a:rPr>
              <a:t>. We read that </a:t>
            </a:r>
            <a:br>
              <a:rPr lang="en-CA" sz="2800" dirty="0">
                <a:solidFill>
                  <a:srgbClr val="002060"/>
                </a:solidFill>
              </a:rPr>
            </a:br>
            <a:r>
              <a:rPr lang="en-CA" sz="2800" dirty="0">
                <a:solidFill>
                  <a:srgbClr val="002060"/>
                </a:solidFill>
              </a:rPr>
              <a:t> he sacrificed the lambs – </a:t>
            </a:r>
            <a:r>
              <a:rPr lang="en-CA" sz="2800" b="1" u="sng" dirty="0" err="1">
                <a:solidFill>
                  <a:srgbClr val="FF0000"/>
                </a:solidFill>
              </a:rPr>
              <a:t>be</a:t>
            </a:r>
            <a:r>
              <a:rPr lang="en-CA" sz="2800" b="1" dirty="0" err="1">
                <a:solidFill>
                  <a:srgbClr val="FF0000"/>
                </a:solidFill>
              </a:rPr>
              <a:t>y</a:t>
            </a:r>
            <a:r>
              <a:rPr lang="en-CA" sz="2800" b="1" u="sng" dirty="0" err="1">
                <a:solidFill>
                  <a:srgbClr val="FF0000"/>
                </a:solidFill>
              </a:rPr>
              <a:t>n</a:t>
            </a:r>
            <a:r>
              <a:rPr lang="en-CA" sz="2800" b="1" u="sng" dirty="0">
                <a:solidFill>
                  <a:srgbClr val="FF0000"/>
                </a:solidFill>
              </a:rPr>
              <a:t> ha </a:t>
            </a:r>
            <a:r>
              <a:rPr lang="en-CA" sz="2800" b="1" u="sng" dirty="0" err="1">
                <a:solidFill>
                  <a:srgbClr val="FF0000"/>
                </a:solidFill>
              </a:rPr>
              <a:t>arba</a:t>
            </a:r>
            <a:r>
              <a:rPr lang="en-CA" sz="2800" b="1" dirty="0" err="1">
                <a:solidFill>
                  <a:srgbClr val="FF0000"/>
                </a:solidFill>
              </a:rPr>
              <a:t>y</a:t>
            </a:r>
            <a:r>
              <a:rPr lang="en-CA" sz="2800" b="1" u="sng" dirty="0" err="1">
                <a:solidFill>
                  <a:srgbClr val="FF0000"/>
                </a:solidFill>
              </a:rPr>
              <a:t>im</a:t>
            </a:r>
            <a:r>
              <a:rPr lang="en-CA" sz="2800" dirty="0">
                <a:solidFill>
                  <a:srgbClr val="002060"/>
                </a:solidFill>
              </a:rPr>
              <a:t> – </a:t>
            </a:r>
            <a:r>
              <a:rPr lang="en-CA" sz="2800" u="sng" dirty="0">
                <a:solidFill>
                  <a:srgbClr val="002060"/>
                </a:solidFill>
                <a:effectLst>
                  <a:glow rad="127000">
                    <a:srgbClr val="00FF99"/>
                  </a:glow>
                </a:effectLst>
              </a:rPr>
              <a:t>between</a:t>
            </a:r>
            <a:r>
              <a:rPr lang="en-CA" sz="2800" dirty="0">
                <a:solidFill>
                  <a:srgbClr val="002060"/>
                </a:solidFill>
                <a:effectLst>
                  <a:glow rad="127000">
                    <a:srgbClr val="00FF99"/>
                  </a:glow>
                </a:effectLst>
              </a:rPr>
              <a:t> the evenings </a:t>
            </a:r>
            <a:r>
              <a:rPr lang="en-CA" sz="2800" dirty="0">
                <a:solidFill>
                  <a:srgbClr val="002060"/>
                </a:solidFill>
              </a:rPr>
              <a:t>–</a:t>
            </a:r>
          </a:p>
          <a:p>
            <a:pPr algn="ctr"/>
            <a:r>
              <a:rPr lang="en-CA" sz="2800" dirty="0">
                <a:solidFill>
                  <a:srgbClr val="002060"/>
                </a:solidFill>
                <a:effectLst>
                  <a:glow rad="228600">
                    <a:schemeClr val="accent4">
                      <a:satMod val="175000"/>
                      <a:alpha val="40000"/>
                    </a:schemeClr>
                  </a:glow>
                </a:effectLst>
              </a:rPr>
              <a:t>between the </a:t>
            </a:r>
            <a:r>
              <a:rPr lang="en-CA" sz="2800" b="1" dirty="0" err="1">
                <a:ln>
                  <a:solidFill>
                    <a:srgbClr val="0000FF"/>
                  </a:solidFill>
                </a:ln>
                <a:solidFill>
                  <a:srgbClr val="FF0000"/>
                </a:solidFill>
                <a:effectLst>
                  <a:glow rad="228600">
                    <a:schemeClr val="accent4">
                      <a:satMod val="175000"/>
                      <a:alpha val="40000"/>
                    </a:schemeClr>
                  </a:glow>
                </a:effectLst>
              </a:rPr>
              <a:t>arab</a:t>
            </a:r>
            <a:r>
              <a:rPr lang="en-CA" sz="2800" dirty="0">
                <a:solidFill>
                  <a:srgbClr val="002060"/>
                </a:solidFill>
                <a:effectLst>
                  <a:glow rad="228600">
                    <a:schemeClr val="accent4">
                      <a:satMod val="175000"/>
                      <a:alpha val="40000"/>
                    </a:schemeClr>
                  </a:glow>
                </a:effectLst>
              </a:rPr>
              <a:t> mixtures </a:t>
            </a:r>
            <a:r>
              <a:rPr lang="en-CA" sz="2800" dirty="0">
                <a:solidFill>
                  <a:srgbClr val="002060"/>
                </a:solidFill>
              </a:rPr>
              <a:t>- as per statute in </a:t>
            </a:r>
            <a:r>
              <a:rPr lang="en-CA" sz="2800" b="1" dirty="0">
                <a:solidFill>
                  <a:srgbClr val="006699"/>
                </a:solidFill>
              </a:rPr>
              <a:t>Exo 12:6. </a:t>
            </a:r>
            <a:r>
              <a:rPr lang="en-CA" sz="2400" b="1" dirty="0">
                <a:ln>
                  <a:solidFill>
                    <a:srgbClr val="0000FF"/>
                  </a:solidFill>
                </a:ln>
                <a:solidFill>
                  <a:srgbClr val="FF66FF"/>
                </a:solidFill>
              </a:rPr>
              <a:t>(</a:t>
            </a:r>
            <a:r>
              <a:rPr lang="en-CA" sz="2400" b="1" u="sng" dirty="0">
                <a:ln>
                  <a:solidFill>
                    <a:srgbClr val="0000FF"/>
                  </a:solidFill>
                </a:ln>
                <a:solidFill>
                  <a:srgbClr val="FF66FF"/>
                </a:solidFill>
              </a:rPr>
              <a:t>41</a:t>
            </a:r>
            <a:r>
              <a:rPr lang="en-CA" sz="2400" b="1" dirty="0">
                <a:ln>
                  <a:solidFill>
                    <a:srgbClr val="0000FF"/>
                  </a:solidFill>
                </a:ln>
                <a:solidFill>
                  <a:srgbClr val="FF66FF"/>
                </a:solidFill>
              </a:rPr>
              <a:t>,</a:t>
            </a:r>
            <a:r>
              <a:rPr lang="en-CA" sz="2400" b="1" u="sng" dirty="0">
                <a:ln>
                  <a:solidFill>
                    <a:srgbClr val="0000FF"/>
                  </a:solidFill>
                </a:ln>
                <a:solidFill>
                  <a:srgbClr val="FF66FF"/>
                </a:solidFill>
              </a:rPr>
              <a:t>400 </a:t>
            </a:r>
            <a:r>
              <a:rPr lang="en-CA" sz="2400" b="1" u="sng" dirty="0" smtClean="0">
                <a:ln>
                  <a:solidFill>
                    <a:srgbClr val="0000FF"/>
                  </a:solidFill>
                </a:ln>
                <a:solidFill>
                  <a:srgbClr val="FF66FF"/>
                </a:solidFill>
              </a:rPr>
              <a:t>offering</a:t>
            </a:r>
            <a:r>
              <a:rPr lang="en-CA" sz="2400" b="1" u="sng" dirty="0" smtClean="0">
                <a:ln>
                  <a:solidFill>
                    <a:srgbClr val="0000FF"/>
                  </a:solidFill>
                </a:ln>
                <a:solidFill>
                  <a:srgbClr val="FF66FF"/>
                </a:solidFill>
              </a:rPr>
              <a:t>s</a:t>
            </a:r>
            <a:r>
              <a:rPr lang="en-CA" sz="2400" b="1" dirty="0">
                <a:ln>
                  <a:solidFill>
                    <a:srgbClr val="0000FF"/>
                  </a:solidFill>
                </a:ln>
                <a:solidFill>
                  <a:srgbClr val="FF66FF"/>
                </a:solidFill>
              </a:rPr>
              <a:t>) </a:t>
            </a:r>
            <a:endParaRPr lang="en-CA" sz="2400" dirty="0"/>
          </a:p>
        </p:txBody>
      </p:sp>
      <p:sp>
        <p:nvSpPr>
          <p:cNvPr id="27" name="Rectangle 26">
            <a:extLst>
              <a:ext uri="{FF2B5EF4-FFF2-40B4-BE49-F238E27FC236}">
                <a16:creationId xmlns:a16="http://schemas.microsoft.com/office/drawing/2014/main" xmlns="" id="{9CBD15AF-B1E2-432C-8033-A4A3B731CD73}"/>
              </a:ext>
            </a:extLst>
          </p:cNvPr>
          <p:cNvSpPr/>
          <p:nvPr/>
        </p:nvSpPr>
        <p:spPr>
          <a:xfrm>
            <a:off x="11951854" y="4766373"/>
            <a:ext cx="240055" cy="1309046"/>
          </a:xfrm>
          <a:prstGeom prst="rect">
            <a:avLst/>
          </a:prstGeom>
          <a:gradFill flip="none" rotWithShape="1">
            <a:gsLst>
              <a:gs pos="46000">
                <a:schemeClr val="bg1">
                  <a:lumMod val="50000"/>
                </a:schemeClr>
              </a:gs>
              <a:gs pos="54000">
                <a:srgbClr val="00B0F0"/>
              </a:gs>
            </a:gsLst>
            <a:lin ang="18900000" scaled="1"/>
            <a:tileRect/>
          </a:gra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Arrow: Curved Down 23">
            <a:extLst>
              <a:ext uri="{FF2B5EF4-FFF2-40B4-BE49-F238E27FC236}">
                <a16:creationId xmlns:a16="http://schemas.microsoft.com/office/drawing/2014/main" xmlns="" id="{D858A944-F6C4-4EA7-9D4D-AC43F6F052BA}"/>
              </a:ext>
            </a:extLst>
          </p:cNvPr>
          <p:cNvSpPr/>
          <p:nvPr/>
        </p:nvSpPr>
        <p:spPr>
          <a:xfrm flipV="1">
            <a:off x="447314" y="5579094"/>
            <a:ext cx="11705844" cy="1241036"/>
          </a:xfrm>
          <a:prstGeom prst="curvedDownArrow">
            <a:avLst>
              <a:gd name="adj1" fmla="val 38372"/>
              <a:gd name="adj2" fmla="val 71984"/>
              <a:gd name="adj3" fmla="val 25000"/>
            </a:avLst>
          </a:prstGeom>
          <a:gradFill flip="none" rotWithShape="1">
            <a:gsLst>
              <a:gs pos="37000">
                <a:srgbClr val="FF66FF">
                  <a:alpha val="46000"/>
                </a:srgbClr>
              </a:gs>
              <a:gs pos="61000">
                <a:srgbClr val="FFFF00"/>
              </a:gs>
              <a:gs pos="87000">
                <a:srgbClr val="A4F5FE"/>
              </a:gs>
            </a:gsLst>
            <a:lin ang="18900000" scaled="1"/>
            <a:tileRect/>
          </a:gradFill>
          <a:ln w="28575">
            <a:solidFill>
              <a:srgbClr val="990033"/>
            </a:solidFill>
          </a:ln>
          <a:effectLst>
            <a:glow rad="127000">
              <a:srgbClr val="00FF99"/>
            </a:glow>
            <a:innerShdw blurRad="114300">
              <a:prstClr val="black"/>
            </a:inn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Rectangle: Rounded Corners 10">
            <a:extLst>
              <a:ext uri="{FF2B5EF4-FFF2-40B4-BE49-F238E27FC236}">
                <a16:creationId xmlns:a16="http://schemas.microsoft.com/office/drawing/2014/main" xmlns="" id="{726AD0D9-1C49-448A-9CFB-3913C7C81386}"/>
              </a:ext>
            </a:extLst>
          </p:cNvPr>
          <p:cNvSpPr/>
          <p:nvPr/>
        </p:nvSpPr>
        <p:spPr>
          <a:xfrm>
            <a:off x="3770729" y="6123827"/>
            <a:ext cx="4760520" cy="5669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dirty="0" err="1">
                <a:ln>
                  <a:solidFill>
                    <a:srgbClr val="0000FF"/>
                  </a:solidFill>
                </a:ln>
                <a:solidFill>
                  <a:srgbClr val="00FF99"/>
                </a:solidFill>
                <a:effectLst>
                  <a:glow rad="228600">
                    <a:srgbClr val="C7ABFF"/>
                  </a:glow>
                </a:effectLst>
                <a:latin typeface="Cooper Black" panose="0208090404030B020404" pitchFamily="18" charset="0"/>
              </a:rPr>
              <a:t>Beyn</a:t>
            </a:r>
            <a:r>
              <a:rPr lang="en-CA" sz="3600" dirty="0">
                <a:ln>
                  <a:solidFill>
                    <a:srgbClr val="0000FF"/>
                  </a:solidFill>
                </a:ln>
                <a:solidFill>
                  <a:srgbClr val="00FF99"/>
                </a:solidFill>
                <a:effectLst>
                  <a:glow rad="228600">
                    <a:srgbClr val="C7ABFF"/>
                  </a:glow>
                </a:effectLst>
                <a:latin typeface="Cooper Black" panose="0208090404030B020404" pitchFamily="18" charset="0"/>
              </a:rPr>
              <a:t> Ha </a:t>
            </a:r>
            <a:r>
              <a:rPr lang="en-CA" sz="3600" dirty="0" err="1">
                <a:ln>
                  <a:solidFill>
                    <a:srgbClr val="0000FF"/>
                  </a:solidFill>
                </a:ln>
                <a:solidFill>
                  <a:srgbClr val="00FF99"/>
                </a:solidFill>
                <a:effectLst>
                  <a:glow rad="228600">
                    <a:srgbClr val="C7ABFF"/>
                  </a:glow>
                </a:effectLst>
                <a:latin typeface="Cooper Black" panose="0208090404030B020404" pitchFamily="18" charset="0"/>
              </a:rPr>
              <a:t>Arbayim</a:t>
            </a:r>
            <a:endParaRPr lang="en-CA" sz="3600" dirty="0">
              <a:ln>
                <a:solidFill>
                  <a:srgbClr val="0000FF"/>
                </a:solidFill>
              </a:ln>
              <a:solidFill>
                <a:srgbClr val="00FF99"/>
              </a:solidFill>
              <a:effectLst>
                <a:glow rad="228600">
                  <a:srgbClr val="C7ABFF"/>
                </a:glow>
              </a:effectLst>
              <a:latin typeface="Cooper Black" panose="0208090404030B020404" pitchFamily="18" charset="0"/>
            </a:endParaRPr>
          </a:p>
        </p:txBody>
      </p:sp>
      <p:sp>
        <p:nvSpPr>
          <p:cNvPr id="26" name="Speech Bubble: Rectangle with Corners Rounded 25">
            <a:extLst>
              <a:ext uri="{FF2B5EF4-FFF2-40B4-BE49-F238E27FC236}">
                <a16:creationId xmlns:a16="http://schemas.microsoft.com/office/drawing/2014/main" xmlns="" id="{8C1BA2D3-A6CF-4F12-B63A-5B81E44B8749}"/>
              </a:ext>
            </a:extLst>
          </p:cNvPr>
          <p:cNvSpPr/>
          <p:nvPr/>
        </p:nvSpPr>
        <p:spPr>
          <a:xfrm>
            <a:off x="143681" y="3815685"/>
            <a:ext cx="1097704" cy="449994"/>
          </a:xfrm>
          <a:prstGeom prst="wedgeRoundRectCallout">
            <a:avLst>
              <a:gd name="adj1" fmla="val -39742"/>
              <a:gd name="adj2" fmla="val 265346"/>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8" name="Speech Bubble: Rectangle with Corners Rounded 27">
            <a:extLst>
              <a:ext uri="{FF2B5EF4-FFF2-40B4-BE49-F238E27FC236}">
                <a16:creationId xmlns:a16="http://schemas.microsoft.com/office/drawing/2014/main" xmlns="" id="{A08B1365-6EC2-4808-9E8D-6DD18E151448}"/>
              </a:ext>
            </a:extLst>
          </p:cNvPr>
          <p:cNvSpPr/>
          <p:nvPr/>
        </p:nvSpPr>
        <p:spPr>
          <a:xfrm>
            <a:off x="11055454" y="4268866"/>
            <a:ext cx="1097704" cy="449994"/>
          </a:xfrm>
          <a:prstGeom prst="wedgeRoundRectCallout">
            <a:avLst>
              <a:gd name="adj1" fmla="val 45242"/>
              <a:gd name="adj2" fmla="val 226348"/>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9" name="Speech Bubble: Rectangle with Corners Rounded 28">
            <a:extLst>
              <a:ext uri="{FF2B5EF4-FFF2-40B4-BE49-F238E27FC236}">
                <a16:creationId xmlns:a16="http://schemas.microsoft.com/office/drawing/2014/main" xmlns="" id="{8DC1FF11-FBDE-4769-A9E6-F17E3F7B3DC5}"/>
              </a:ext>
            </a:extLst>
          </p:cNvPr>
          <p:cNvSpPr/>
          <p:nvPr/>
        </p:nvSpPr>
        <p:spPr>
          <a:xfrm>
            <a:off x="4843959" y="5649817"/>
            <a:ext cx="1097704" cy="491867"/>
          </a:xfrm>
          <a:prstGeom prst="wedgeRoundRectCallout">
            <a:avLst>
              <a:gd name="adj1" fmla="val 86776"/>
              <a:gd name="adj2" fmla="val -9755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355896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35" presetClass="emph" presetSubtype="0" repeatCount="5000" fill="hold" grpId="0" nodeType="afterEffect">
                                  <p:stCondLst>
                                    <p:cond delay="0"/>
                                  </p:stCondLst>
                                  <p:childTnLst>
                                    <p:anim calcmode="discrete" valueType="str">
                                      <p:cBhvr>
                                        <p:cTn id="17" dur="1000" fill="hold"/>
                                        <p:tgtEl>
                                          <p:spTgt spid="19"/>
                                        </p:tgtEl>
                                        <p:attrNameLst>
                                          <p:attrName>style.visibility</p:attrName>
                                        </p:attrNameLst>
                                      </p:cBhvr>
                                      <p:tavLst>
                                        <p:tav tm="0">
                                          <p:val>
                                            <p:strVal val="hidden"/>
                                          </p:val>
                                        </p:tav>
                                        <p:tav tm="50000">
                                          <p:val>
                                            <p:strVal val="visible"/>
                                          </p:val>
                                        </p:tav>
                                      </p:tavLst>
                                    </p:anim>
                                  </p:childTnLst>
                                </p:cTn>
                              </p:par>
                              <p:par>
                                <p:cTn id="18" presetID="35" presetClass="emph" presetSubtype="0" repeatCount="5000" fill="hold" grpId="0" nodeType="withEffect">
                                  <p:stCondLst>
                                    <p:cond delay="0"/>
                                  </p:stCondLst>
                                  <p:childTnLst>
                                    <p:anim calcmode="discrete" valueType="str">
                                      <p:cBhvr>
                                        <p:cTn id="19" dur="1000" fill="hold"/>
                                        <p:tgtEl>
                                          <p:spTgt spid="20"/>
                                        </p:tgtEl>
                                        <p:attrNameLst>
                                          <p:attrName>style.visibility</p:attrName>
                                        </p:attrNameLst>
                                      </p:cBhvr>
                                      <p:tavLst>
                                        <p:tav tm="0">
                                          <p:val>
                                            <p:strVal val="hidden"/>
                                          </p:val>
                                        </p:tav>
                                        <p:tav tm="50000">
                                          <p:val>
                                            <p:strVal val="visible"/>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childTnLst>
                          </p:cTn>
                        </p:par>
                        <p:par>
                          <p:cTn id="36" fill="hold">
                            <p:stCondLst>
                              <p:cond delay="1000"/>
                            </p:stCondLst>
                            <p:childTnLst>
                              <p:par>
                                <p:cTn id="37" presetID="35" presetClass="emph" presetSubtype="0" repeatCount="2000" fill="hold" grpId="1" nodeType="afterEffect">
                                  <p:stCondLst>
                                    <p:cond delay="250"/>
                                  </p:stCondLst>
                                  <p:childTnLst>
                                    <p:anim calcmode="discrete" valueType="str">
                                      <p:cBhvr>
                                        <p:cTn id="38" dur="538" fill="hold"/>
                                        <p:tgtEl>
                                          <p:spTgt spid="16"/>
                                        </p:tgtEl>
                                        <p:attrNameLst>
                                          <p:attrName>style.visibility</p:attrName>
                                        </p:attrNameLst>
                                      </p:cBhvr>
                                      <p:tavLst>
                                        <p:tav tm="0">
                                          <p:val>
                                            <p:strVal val="hidden"/>
                                          </p:val>
                                        </p:tav>
                                        <p:tav tm="50000">
                                          <p:val>
                                            <p:strVal val="visible"/>
                                          </p:val>
                                        </p:tav>
                                      </p:tavLst>
                                    </p:anim>
                                  </p:childTnLst>
                                </p:cTn>
                              </p:par>
                            </p:childTnLst>
                          </p:cTn>
                        </p:par>
                        <p:par>
                          <p:cTn id="39" fill="hold">
                            <p:stCondLst>
                              <p:cond delay="2326"/>
                            </p:stCondLst>
                            <p:childTnLst>
                              <p:par>
                                <p:cTn id="40" presetID="21"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1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3000"/>
                                        <p:tgtEl>
                                          <p:spTgt spid="2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animBg="1"/>
      <p:bldP spid="20" grpId="0" animBg="1"/>
      <p:bldP spid="4" grpId="0" animBg="1"/>
      <p:bldP spid="13" grpId="0" animBg="1"/>
      <p:bldP spid="7" grpId="0" animBg="1"/>
      <p:bldP spid="2" grpId="0"/>
      <p:bldP spid="24" grpId="0" animBg="1"/>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3581982959"/>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endParaRPr lang="en-CA" sz="40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622129" y="3735330"/>
            <a:ext cx="1862847" cy="505839"/>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883498" y="2023352"/>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1514147" y="37870"/>
            <a:ext cx="639011" cy="2263690"/>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5"/>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38842" y="37869"/>
            <a:ext cx="639010" cy="2263691"/>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4767967"/>
            <a:ext cx="305274" cy="1309046"/>
          </a:xfrm>
          <a:prstGeom prst="rect">
            <a:avLst/>
          </a:prstGeom>
          <a:gradFill flip="none" rotWithShape="1">
            <a:gsLst>
              <a:gs pos="46000">
                <a:schemeClr val="bg1">
                  <a:lumMod val="50000"/>
                </a:schemeClr>
              </a:gs>
              <a:gs pos="54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ight Brace 3">
            <a:extLst>
              <a:ext uri="{FF2B5EF4-FFF2-40B4-BE49-F238E27FC236}">
                <a16:creationId xmlns:a16="http://schemas.microsoft.com/office/drawing/2014/main" xmlns="" id="{9BD3D0FF-BE95-4132-A608-94B333CB7E8B}"/>
              </a:ext>
            </a:extLst>
          </p:cNvPr>
          <p:cNvSpPr/>
          <p:nvPr/>
        </p:nvSpPr>
        <p:spPr>
          <a:xfrm rot="16200000">
            <a:off x="3174941" y="1466722"/>
            <a:ext cx="582409" cy="6037665"/>
          </a:xfrm>
          <a:prstGeom prst="rightBrace">
            <a:avLst>
              <a:gd name="adj1" fmla="val 57299"/>
              <a:gd name="adj2" fmla="val 47381"/>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2519797" y="246385"/>
            <a:ext cx="8762288" cy="557646"/>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3200" i="1" dirty="0" err="1">
                <a:solidFill>
                  <a:srgbClr val="002060"/>
                </a:solidFill>
              </a:rPr>
              <a:t>Yoshiyahu</a:t>
            </a:r>
            <a:r>
              <a:rPr lang="en-CA" sz="3200" i="1" dirty="0">
                <a:solidFill>
                  <a:srgbClr val="002060"/>
                </a:solidFill>
              </a:rPr>
              <a:t> sacrificed </a:t>
            </a:r>
            <a:r>
              <a:rPr lang="en-CA" sz="3200" b="1" i="1" dirty="0">
                <a:solidFill>
                  <a:srgbClr val="FF0000"/>
                </a:solidFill>
              </a:rPr>
              <a:t>WITHIN</a:t>
            </a:r>
            <a:r>
              <a:rPr lang="en-CA" sz="3200" i="1" dirty="0">
                <a:solidFill>
                  <a:srgbClr val="002060"/>
                </a:solidFill>
              </a:rPr>
              <a:t> a twilight mixture!!</a:t>
            </a:r>
          </a:p>
        </p:txBody>
      </p:sp>
      <p:cxnSp>
        <p:nvCxnSpPr>
          <p:cNvPr id="22" name="Straight Connector 21">
            <a:extLst>
              <a:ext uri="{FF2B5EF4-FFF2-40B4-BE49-F238E27FC236}">
                <a16:creationId xmlns:a16="http://schemas.microsoft.com/office/drawing/2014/main" xmlns="" id="{90A30C36-C408-45E2-8AF9-621CC2EC1DE1}"/>
              </a:ext>
            </a:extLst>
          </p:cNvPr>
          <p:cNvCxnSpPr>
            <a:cxnSpLocks/>
          </p:cNvCxnSpPr>
          <p:nvPr/>
        </p:nvCxnSpPr>
        <p:spPr>
          <a:xfrm flipV="1">
            <a:off x="3314122" y="3550596"/>
            <a:ext cx="0" cy="760607"/>
          </a:xfrm>
          <a:prstGeom prst="line">
            <a:avLst/>
          </a:prstGeom>
          <a:ln w="76200">
            <a:solidFill>
              <a:srgbClr val="00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60E33996-B395-4371-8308-1B8DDC1D2F93}"/>
              </a:ext>
            </a:extLst>
          </p:cNvPr>
          <p:cNvSpPr/>
          <p:nvPr/>
        </p:nvSpPr>
        <p:spPr>
          <a:xfrm>
            <a:off x="909914" y="1066633"/>
            <a:ext cx="5269788" cy="2495749"/>
          </a:xfrm>
          <a:prstGeom prst="roundRect">
            <a:avLst/>
          </a:prstGeom>
          <a:solidFill>
            <a:schemeClr val="bg2"/>
          </a:soli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002060"/>
                </a:solidFill>
              </a:rPr>
              <a:t>When </a:t>
            </a:r>
            <a:r>
              <a:rPr lang="en-CA" sz="2800" dirty="0" err="1">
                <a:solidFill>
                  <a:srgbClr val="002060"/>
                </a:solidFill>
              </a:rPr>
              <a:t>Yoshiyahu</a:t>
            </a:r>
            <a:r>
              <a:rPr lang="en-CA" sz="2800" dirty="0">
                <a:solidFill>
                  <a:srgbClr val="002060"/>
                </a:solidFill>
              </a:rPr>
              <a:t> sacrificed </a:t>
            </a:r>
            <a:r>
              <a:rPr lang="en-CA" sz="2800" u="sng" dirty="0">
                <a:solidFill>
                  <a:srgbClr val="002060"/>
                </a:solidFill>
              </a:rPr>
              <a:t>throu</a:t>
            </a:r>
            <a:r>
              <a:rPr lang="en-CA" sz="2800" dirty="0">
                <a:solidFill>
                  <a:srgbClr val="002060"/>
                </a:solidFill>
              </a:rPr>
              <a:t>g</a:t>
            </a:r>
            <a:r>
              <a:rPr lang="en-CA" sz="2800" u="sng" dirty="0">
                <a:solidFill>
                  <a:srgbClr val="002060"/>
                </a:solidFill>
              </a:rPr>
              <a:t>h until the Ni</a:t>
            </a:r>
            <a:r>
              <a:rPr lang="en-CA" sz="2800" dirty="0">
                <a:solidFill>
                  <a:srgbClr val="002060"/>
                </a:solidFill>
              </a:rPr>
              <a:t>g</a:t>
            </a:r>
            <a:r>
              <a:rPr lang="en-CA" sz="2800" u="sng" dirty="0">
                <a:solidFill>
                  <a:srgbClr val="002060"/>
                </a:solidFill>
              </a:rPr>
              <a:t>ht Season</a:t>
            </a:r>
            <a:r>
              <a:rPr lang="en-CA" sz="2800" dirty="0">
                <a:solidFill>
                  <a:srgbClr val="002060"/>
                </a:solidFill>
              </a:rPr>
              <a:t>, </a:t>
            </a:r>
            <a:br>
              <a:rPr lang="en-CA" sz="2800" dirty="0">
                <a:solidFill>
                  <a:srgbClr val="002060"/>
                </a:solidFill>
              </a:rPr>
            </a:br>
            <a:r>
              <a:rPr lang="en-CA" sz="2800" dirty="0">
                <a:solidFill>
                  <a:srgbClr val="002060"/>
                </a:solidFill>
              </a:rPr>
              <a:t>did he </a:t>
            </a:r>
            <a:r>
              <a:rPr lang="en-CA" sz="2800" u="sng" dirty="0">
                <a:solidFill>
                  <a:srgbClr val="FF0000"/>
                </a:solidFill>
              </a:rPr>
              <a:t>break </a:t>
            </a:r>
            <a:r>
              <a:rPr lang="en-CA" sz="2800" u="sng" dirty="0" err="1">
                <a:solidFill>
                  <a:srgbClr val="FF0000"/>
                </a:solidFill>
              </a:rPr>
              <a:t>Yahuah’s</a:t>
            </a:r>
            <a:r>
              <a:rPr lang="en-CA" sz="2800" u="sng" dirty="0">
                <a:solidFill>
                  <a:srgbClr val="FF0000"/>
                </a:solidFill>
              </a:rPr>
              <a:t>  command</a:t>
            </a:r>
            <a:r>
              <a:rPr lang="en-CA" sz="2800" dirty="0">
                <a:solidFill>
                  <a:srgbClr val="FF0000"/>
                </a:solidFill>
              </a:rPr>
              <a:t> </a:t>
            </a:r>
            <a:r>
              <a:rPr lang="en-CA" sz="2800" dirty="0">
                <a:solidFill>
                  <a:srgbClr val="002060"/>
                </a:solidFill>
              </a:rPr>
              <a:t>for – </a:t>
            </a:r>
            <a:r>
              <a:rPr lang="en-CA" sz="2800" dirty="0" err="1">
                <a:solidFill>
                  <a:srgbClr val="0000FF"/>
                </a:solidFill>
              </a:rPr>
              <a:t>Beyn</a:t>
            </a:r>
            <a:r>
              <a:rPr lang="en-CA" sz="2800" dirty="0">
                <a:solidFill>
                  <a:srgbClr val="0000FF"/>
                </a:solidFill>
              </a:rPr>
              <a:t> Ha </a:t>
            </a:r>
            <a:r>
              <a:rPr lang="en-CA" sz="2800" dirty="0" err="1">
                <a:solidFill>
                  <a:srgbClr val="0000FF"/>
                </a:solidFill>
              </a:rPr>
              <a:t>Arbayim</a:t>
            </a:r>
            <a:r>
              <a:rPr lang="en-CA" sz="2800" dirty="0">
                <a:solidFill>
                  <a:srgbClr val="0000FF"/>
                </a:solidFill>
              </a:rPr>
              <a:t> </a:t>
            </a:r>
            <a:r>
              <a:rPr lang="en-CA" sz="2800" dirty="0">
                <a:solidFill>
                  <a:srgbClr val="002060"/>
                </a:solidFill>
              </a:rPr>
              <a:t>– </a:t>
            </a:r>
            <a:br>
              <a:rPr lang="en-CA" sz="2800" dirty="0">
                <a:solidFill>
                  <a:srgbClr val="002060"/>
                </a:solidFill>
              </a:rPr>
            </a:br>
            <a:r>
              <a:rPr lang="en-CA" sz="2800" u="sng" dirty="0">
                <a:ln>
                  <a:solidFill>
                    <a:srgbClr val="0000FF"/>
                  </a:solidFill>
                </a:ln>
                <a:solidFill>
                  <a:srgbClr val="FFFF00"/>
                </a:solidFill>
                <a:latin typeface="Cooper Black" panose="0208090404030B020404" pitchFamily="18" charset="0"/>
              </a:rPr>
              <a:t>BETWEEN</a:t>
            </a:r>
            <a:r>
              <a:rPr lang="en-CA" sz="2800" dirty="0">
                <a:solidFill>
                  <a:srgbClr val="002060"/>
                </a:solidFill>
              </a:rPr>
              <a:t> the mixtures?</a:t>
            </a:r>
            <a:endParaRPr lang="en-CA" sz="2800" b="1" dirty="0">
              <a:solidFill>
                <a:srgbClr val="006699"/>
              </a:solidFill>
            </a:endParaRPr>
          </a:p>
        </p:txBody>
      </p:sp>
      <p:sp>
        <p:nvSpPr>
          <p:cNvPr id="25" name="Rectangle: Rounded Corners 24">
            <a:extLst>
              <a:ext uri="{FF2B5EF4-FFF2-40B4-BE49-F238E27FC236}">
                <a16:creationId xmlns:a16="http://schemas.microsoft.com/office/drawing/2014/main" xmlns="" id="{C9E3386D-AA07-43D4-AAF3-05CDCA3FC2C9}"/>
              </a:ext>
            </a:extLst>
          </p:cNvPr>
          <p:cNvSpPr/>
          <p:nvPr/>
        </p:nvSpPr>
        <p:spPr>
          <a:xfrm>
            <a:off x="693255" y="57270"/>
            <a:ext cx="1569654" cy="437340"/>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r>
              <a:rPr lang="en-CA" sz="2400" b="1" dirty="0">
                <a:ln>
                  <a:solidFill>
                    <a:srgbClr val="FF3399"/>
                  </a:solidFill>
                </a:ln>
                <a:solidFill>
                  <a:srgbClr val="00FF99"/>
                </a:solidFill>
              </a:rPr>
              <a:t>1</a:t>
            </a:r>
            <a:r>
              <a:rPr lang="en-CA" sz="2400" b="1" u="sng" dirty="0">
                <a:ln>
                  <a:solidFill>
                    <a:srgbClr val="FF3399"/>
                  </a:solidFill>
                </a:ln>
                <a:solidFill>
                  <a:srgbClr val="00FF99"/>
                </a:solidFill>
              </a:rPr>
              <a:t>B</a:t>
            </a:r>
          </a:p>
        </p:txBody>
      </p:sp>
      <p:sp>
        <p:nvSpPr>
          <p:cNvPr id="7" name="Speech Bubble: Rectangle with Corners Rounded 6">
            <a:extLst>
              <a:ext uri="{FF2B5EF4-FFF2-40B4-BE49-F238E27FC236}">
                <a16:creationId xmlns:a16="http://schemas.microsoft.com/office/drawing/2014/main" xmlns="" id="{18147AB9-24B2-4827-BCD3-D7C581A9CB76}"/>
              </a:ext>
            </a:extLst>
          </p:cNvPr>
          <p:cNvSpPr/>
          <p:nvPr/>
        </p:nvSpPr>
        <p:spPr>
          <a:xfrm>
            <a:off x="7524749" y="4107515"/>
            <a:ext cx="4120359" cy="478390"/>
          </a:xfrm>
          <a:prstGeom prst="wedgeRoundRectCallout">
            <a:avLst>
              <a:gd name="adj1" fmla="val -31865"/>
              <a:gd name="adj2" fmla="val 109855"/>
              <a:gd name="adj3" fmla="val 16667"/>
            </a:avLst>
          </a:prstGeom>
          <a:solidFill>
            <a:srgbClr val="92D050"/>
          </a:solidFill>
          <a:ln w="57150">
            <a:solidFill>
              <a:srgbClr val="0066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a:solidFill>
                  <a:srgbClr val="0070C0"/>
                </a:solidFill>
              </a:rPr>
              <a:t>Torah states it was still Abib </a:t>
            </a:r>
            <a:r>
              <a:rPr lang="en-CA" sz="2400" b="1" u="sng" dirty="0">
                <a:solidFill>
                  <a:srgbClr val="0070C0"/>
                </a:solidFill>
              </a:rPr>
              <a:t>14</a:t>
            </a:r>
            <a:r>
              <a:rPr lang="en-CA" sz="2400" dirty="0">
                <a:solidFill>
                  <a:srgbClr val="0070C0"/>
                </a:solidFill>
              </a:rPr>
              <a:t>!</a:t>
            </a: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48</a:t>
            </a:fld>
            <a:endParaRPr lang="en-AU" dirty="0"/>
          </a:p>
        </p:txBody>
      </p:sp>
      <p:sp>
        <p:nvSpPr>
          <p:cNvPr id="23" name="Rectangle 22">
            <a:extLst>
              <a:ext uri="{FF2B5EF4-FFF2-40B4-BE49-F238E27FC236}">
                <a16:creationId xmlns:a16="http://schemas.microsoft.com/office/drawing/2014/main" xmlns="" id="{1AB2A47C-8719-4551-ACD0-45E40A4C30B2}"/>
              </a:ext>
            </a:extLst>
          </p:cNvPr>
          <p:cNvSpPr/>
          <p:nvPr/>
        </p:nvSpPr>
        <p:spPr>
          <a:xfrm>
            <a:off x="11851771" y="4771051"/>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Speech Bubble: Rectangle with Corners Rounded 23">
            <a:extLst>
              <a:ext uri="{FF2B5EF4-FFF2-40B4-BE49-F238E27FC236}">
                <a16:creationId xmlns:a16="http://schemas.microsoft.com/office/drawing/2014/main" xmlns="" id="{F768D478-A78C-4C8D-A230-2BA320D56D69}"/>
              </a:ext>
            </a:extLst>
          </p:cNvPr>
          <p:cNvSpPr/>
          <p:nvPr/>
        </p:nvSpPr>
        <p:spPr>
          <a:xfrm>
            <a:off x="208924" y="3740870"/>
            <a:ext cx="1097704" cy="449994"/>
          </a:xfrm>
          <a:prstGeom prst="wedgeRoundRectCallout">
            <a:avLst>
              <a:gd name="adj1" fmla="val -48998"/>
              <a:gd name="adj2" fmla="val 269451"/>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6" name="Speech Bubble: Rectangle with Corners Rounded 25">
            <a:extLst>
              <a:ext uri="{FF2B5EF4-FFF2-40B4-BE49-F238E27FC236}">
                <a16:creationId xmlns:a16="http://schemas.microsoft.com/office/drawing/2014/main" xmlns="" id="{AD738118-3FE4-4AD6-83A9-8F55BC1724C6}"/>
              </a:ext>
            </a:extLst>
          </p:cNvPr>
          <p:cNvSpPr/>
          <p:nvPr/>
        </p:nvSpPr>
        <p:spPr>
          <a:xfrm>
            <a:off x="11076433" y="3293210"/>
            <a:ext cx="1097704" cy="449994"/>
          </a:xfrm>
          <a:prstGeom prst="wedgeRoundRectCallout">
            <a:avLst>
              <a:gd name="adj1" fmla="val 33462"/>
              <a:gd name="adj2" fmla="val 394657"/>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766373"/>
            <a:ext cx="305274" cy="1309046"/>
          </a:xfrm>
          <a:prstGeom prst="rect">
            <a:avLst/>
          </a:prstGeom>
          <a:gradFill flip="none" rotWithShape="1">
            <a:gsLst>
              <a:gs pos="47000">
                <a:schemeClr val="tx1">
                  <a:lumMod val="65000"/>
                  <a:lumOff val="35000"/>
                </a:schemeClr>
              </a:gs>
              <a:gs pos="55000">
                <a:schemeClr val="accent4">
                  <a:lumMod val="60000"/>
                  <a:lumOff val="40000"/>
                </a:schemeClr>
              </a:gs>
            </a:gsLst>
            <a:lin ang="13500000" scaled="1"/>
            <a:tileRect/>
          </a:gradFill>
          <a:ln w="571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peech Bubble: Rectangle with Corners Rounded 10">
            <a:extLst>
              <a:ext uri="{FF2B5EF4-FFF2-40B4-BE49-F238E27FC236}">
                <a16:creationId xmlns:a16="http://schemas.microsoft.com/office/drawing/2014/main" xmlns="" id="{BAA7F539-B649-46BA-84DC-0EDA7EEEA270}"/>
              </a:ext>
            </a:extLst>
          </p:cNvPr>
          <p:cNvSpPr/>
          <p:nvPr/>
        </p:nvSpPr>
        <p:spPr>
          <a:xfrm>
            <a:off x="1649694" y="6203993"/>
            <a:ext cx="9277364" cy="612648"/>
          </a:xfrm>
          <a:prstGeom prst="wedgeRoundRectCallout">
            <a:avLst>
              <a:gd name="adj1" fmla="val 1465"/>
              <a:gd name="adj2" fmla="val -119557"/>
              <a:gd name="adj3" fmla="val 16667"/>
            </a:avLst>
          </a:prstGeom>
          <a:solidFill>
            <a:srgbClr val="C7ABFF"/>
          </a:solidFill>
          <a:ln w="5715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73913" algn="l"/>
              </a:tabLst>
            </a:pPr>
            <a:r>
              <a:rPr lang="en-CA" sz="3200" b="1" dirty="0">
                <a:solidFill>
                  <a:srgbClr val="006699"/>
                </a:solidFill>
              </a:rPr>
              <a:t>Sacrificing here is </a:t>
            </a:r>
            <a:r>
              <a:rPr lang="en-CA" sz="3200" b="1" u="sng" dirty="0">
                <a:solidFill>
                  <a:schemeClr val="tx1"/>
                </a:solidFill>
              </a:rPr>
              <a:t>within</a:t>
            </a:r>
            <a:r>
              <a:rPr lang="en-CA" sz="3200" b="1" dirty="0">
                <a:solidFill>
                  <a:srgbClr val="006699"/>
                </a:solidFill>
              </a:rPr>
              <a:t> a twilight, </a:t>
            </a:r>
            <a:r>
              <a:rPr lang="en-CA" sz="3200" b="1" u="sng" dirty="0">
                <a:ln>
                  <a:solidFill>
                    <a:schemeClr val="tx1"/>
                  </a:solidFill>
                </a:ln>
                <a:solidFill>
                  <a:srgbClr val="006699"/>
                </a:solidFill>
                <a:effectLst>
                  <a:glow rad="127000">
                    <a:srgbClr val="FFFF00"/>
                  </a:glow>
                </a:effectLst>
              </a:rPr>
              <a:t>not between</a:t>
            </a:r>
            <a:r>
              <a:rPr lang="en-CA" sz="3200" b="1" dirty="0">
                <a:ln>
                  <a:solidFill>
                    <a:schemeClr val="tx1"/>
                  </a:solidFill>
                </a:ln>
                <a:solidFill>
                  <a:srgbClr val="006699"/>
                </a:solidFill>
                <a:effectLst>
                  <a:glow rad="127000">
                    <a:srgbClr val="FFFF00"/>
                  </a:glow>
                </a:effectLst>
              </a:rPr>
              <a:t>! ??</a:t>
            </a:r>
          </a:p>
        </p:txBody>
      </p:sp>
      <p:sp>
        <p:nvSpPr>
          <p:cNvPr id="2" name="Speech Bubble: Rectangle with Corners Rounded 1">
            <a:extLst>
              <a:ext uri="{FF2B5EF4-FFF2-40B4-BE49-F238E27FC236}">
                <a16:creationId xmlns:a16="http://schemas.microsoft.com/office/drawing/2014/main" xmlns="" id="{5805864A-A3FF-4F23-A21B-E4D9A409A637}"/>
              </a:ext>
            </a:extLst>
          </p:cNvPr>
          <p:cNvSpPr/>
          <p:nvPr/>
        </p:nvSpPr>
        <p:spPr>
          <a:xfrm>
            <a:off x="6288376" y="1828800"/>
            <a:ext cx="4275235" cy="1720926"/>
          </a:xfrm>
          <a:prstGeom prst="wedgeRoundRectCallout">
            <a:avLst>
              <a:gd name="adj1" fmla="val -49718"/>
              <a:gd name="adj2" fmla="val 143483"/>
              <a:gd name="adj3" fmla="val 16667"/>
            </a:avLst>
          </a:prstGeom>
          <a:solidFill>
            <a:srgbClr val="002060"/>
          </a:solidFill>
          <a:ln w="28575">
            <a:solidFill>
              <a:srgbClr val="B6F7F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solidFill>
                  <a:schemeClr val="accent2">
                    <a:lumMod val="75000"/>
                  </a:schemeClr>
                </a:solidFill>
              </a:rPr>
              <a:t>It was this twilight that </a:t>
            </a:r>
            <a:r>
              <a:rPr lang="en-CA" sz="3200" b="1" dirty="0" err="1">
                <a:solidFill>
                  <a:schemeClr val="accent2">
                    <a:lumMod val="75000"/>
                  </a:schemeClr>
                </a:solidFill>
              </a:rPr>
              <a:t>Yoshiyahu’s</a:t>
            </a:r>
            <a:r>
              <a:rPr lang="en-CA" sz="3200" b="1" dirty="0">
                <a:solidFill>
                  <a:schemeClr val="accent2">
                    <a:lumMod val="75000"/>
                  </a:schemeClr>
                </a:solidFill>
              </a:rPr>
              <a:t> priests sacrificed through!</a:t>
            </a:r>
          </a:p>
        </p:txBody>
      </p:sp>
    </p:spTree>
    <p:extLst>
      <p:ext uri="{BB962C8B-B14F-4D97-AF65-F5344CB8AC3E}">
        <p14:creationId xmlns:p14="http://schemas.microsoft.com/office/powerpoint/2010/main" val="171190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5" presetClass="emph" presetSubtype="0" repeatCount="5000" fill="hold" grpId="0" nodeType="afterEffect">
                                  <p:stCondLst>
                                    <p:cond delay="0"/>
                                  </p:stCondLst>
                                  <p:childTnLst>
                                    <p:anim calcmode="discrete" valueType="str">
                                      <p:cBhvr>
                                        <p:cTn id="21" dur="1000" fill="hold"/>
                                        <p:tgtEl>
                                          <p:spTgt spid="19"/>
                                        </p:tgtEl>
                                        <p:attrNameLst>
                                          <p:attrName>style.visibility</p:attrName>
                                        </p:attrNameLst>
                                      </p:cBhvr>
                                      <p:tavLst>
                                        <p:tav tm="0">
                                          <p:val>
                                            <p:strVal val="hidden"/>
                                          </p:val>
                                        </p:tav>
                                        <p:tav tm="50000">
                                          <p:val>
                                            <p:strVal val="visible"/>
                                          </p:val>
                                        </p:tav>
                                      </p:tavLst>
                                    </p:anim>
                                  </p:childTnLst>
                                </p:cTn>
                              </p:par>
                              <p:par>
                                <p:cTn id="22" presetID="35" presetClass="emph" presetSubtype="0" repeatCount="5000" fill="hold" grpId="0" nodeType="withEffect">
                                  <p:stCondLst>
                                    <p:cond delay="0"/>
                                  </p:stCondLst>
                                  <p:childTnLst>
                                    <p:anim calcmode="discrete" valueType="str">
                                      <p:cBhvr>
                                        <p:cTn id="23"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250" fill="hold"/>
                                        <p:tgtEl>
                                          <p:spTgt spid="2"/>
                                        </p:tgtEl>
                                        <p:attrNameLst>
                                          <p:attrName>ppt_w</p:attrName>
                                        </p:attrNameLst>
                                      </p:cBhvr>
                                      <p:tavLst>
                                        <p:tav tm="0">
                                          <p:val>
                                            <p:fltVal val="0"/>
                                          </p:val>
                                        </p:tav>
                                        <p:tav tm="100000">
                                          <p:val>
                                            <p:strVal val="#ppt_w"/>
                                          </p:val>
                                        </p:tav>
                                      </p:tavLst>
                                    </p:anim>
                                    <p:anim calcmode="lin" valueType="num">
                                      <p:cBhvr>
                                        <p:cTn id="29" dur="250" fill="hold"/>
                                        <p:tgtEl>
                                          <p:spTgt spid="2"/>
                                        </p:tgtEl>
                                        <p:attrNameLst>
                                          <p:attrName>ppt_h</p:attrName>
                                        </p:attrNameLst>
                                      </p:cBhvr>
                                      <p:tavLst>
                                        <p:tav tm="0">
                                          <p:val>
                                            <p:fltVal val="0"/>
                                          </p:val>
                                        </p:tav>
                                        <p:tav tm="100000">
                                          <p:val>
                                            <p:strVal val="#ppt_h"/>
                                          </p:val>
                                        </p:tav>
                                      </p:tavLst>
                                    </p:anim>
                                    <p:anim calcmode="lin" valueType="num">
                                      <p:cBhvr>
                                        <p:cTn id="30" dur="250" fill="hold"/>
                                        <p:tgtEl>
                                          <p:spTgt spid="2"/>
                                        </p:tgtEl>
                                        <p:attrNameLst>
                                          <p:attrName>style.rotation</p:attrName>
                                        </p:attrNameLst>
                                      </p:cBhvr>
                                      <p:tavLst>
                                        <p:tav tm="0">
                                          <p:val>
                                            <p:fltVal val="90"/>
                                          </p:val>
                                        </p:tav>
                                        <p:tav tm="100000">
                                          <p:val>
                                            <p:fltVal val="0"/>
                                          </p:val>
                                        </p:tav>
                                      </p:tavLst>
                                    </p:anim>
                                    <p:animEffect transition="in" filter="fade">
                                      <p:cBhvr>
                                        <p:cTn id="31" dur="250"/>
                                        <p:tgtEl>
                                          <p:spTgt spid="2"/>
                                        </p:tgtEl>
                                      </p:cBhvr>
                                    </p:animEffect>
                                  </p:childTnLst>
                                </p:cTn>
                              </p:par>
                            </p:childTnLst>
                          </p:cTn>
                        </p:par>
                        <p:par>
                          <p:cTn id="32" fill="hold">
                            <p:stCondLst>
                              <p:cond delay="250"/>
                            </p:stCondLst>
                            <p:childTnLst>
                              <p:par>
                                <p:cTn id="33" presetID="22" presetClass="entr" presetSubtype="4" fill="hold" grpId="0" nodeType="afterEffect">
                                  <p:stCondLst>
                                    <p:cond delay="400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13" grpId="0" animBg="1"/>
      <p:bldP spid="20" grpId="0" animBg="1"/>
      <p:bldP spid="11"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sp>
        <p:nvSpPr>
          <p:cNvPr id="21" name="Right Brace 20">
            <a:extLst>
              <a:ext uri="{FF2B5EF4-FFF2-40B4-BE49-F238E27FC236}">
                <a16:creationId xmlns:a16="http://schemas.microsoft.com/office/drawing/2014/main" xmlns="" id="{B529EBF9-4065-4AB5-99EA-1AE5D5371654}"/>
              </a:ext>
            </a:extLst>
          </p:cNvPr>
          <p:cNvSpPr/>
          <p:nvPr/>
        </p:nvSpPr>
        <p:spPr>
          <a:xfrm rot="16200000">
            <a:off x="2477938" y="1977173"/>
            <a:ext cx="1496368" cy="5557613"/>
          </a:xfrm>
          <a:prstGeom prst="rightBrace">
            <a:avLst>
              <a:gd name="adj1" fmla="val 57299"/>
              <a:gd name="adj2" fmla="val 50000"/>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823281734"/>
              </p:ext>
            </p:extLst>
          </p:nvPr>
        </p:nvGraphicFramePr>
        <p:xfrm>
          <a:off x="408562" y="5495951"/>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a:t>
                      </a:r>
                      <a:br>
                        <a:rPr lang="en-CA" sz="4000" dirty="0">
                          <a:solidFill>
                            <a:srgbClr val="C00000"/>
                          </a:solidFill>
                        </a:rPr>
                      </a:br>
                      <a:r>
                        <a:rPr lang="en-CA" sz="4000" dirty="0">
                          <a:solidFill>
                            <a:srgbClr val="C00000"/>
                          </a:solidFill>
                        </a:rPr>
                        <a:t>    </a:t>
                      </a:r>
                      <a:endParaRPr lang="en-CA" sz="40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p:cNvCxnSpPr>
          <p:nvPr/>
        </p:nvCxnSpPr>
        <p:spPr>
          <a:xfrm rot="-120000" flipV="1">
            <a:off x="6037980" y="4747697"/>
            <a:ext cx="49357" cy="2058896"/>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881875" y="2023353"/>
            <a:ext cx="1623" cy="4781644"/>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571234"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5538835"/>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6"/>
            <a:ext cx="0" cy="477381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0" y="1505889"/>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5497545"/>
            <a:ext cx="305274" cy="1309046"/>
          </a:xfrm>
          <a:prstGeom prst="rect">
            <a:avLst/>
          </a:prstGeom>
          <a:gradFill flip="none" rotWithShape="1">
            <a:gsLst>
              <a:gs pos="48000">
                <a:schemeClr val="bg1">
                  <a:lumMod val="50000"/>
                </a:schemeClr>
              </a:gs>
              <a:gs pos="56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24286" y="5495951"/>
            <a:ext cx="305274" cy="1309046"/>
          </a:xfrm>
          <a:prstGeom prst="rect">
            <a:avLst/>
          </a:prstGeom>
          <a:gradFill flip="none" rotWithShape="1">
            <a:gsLst>
              <a:gs pos="47000">
                <a:schemeClr val="tx1">
                  <a:lumMod val="65000"/>
                  <a:lumOff val="35000"/>
                </a:schemeClr>
              </a:gs>
              <a:gs pos="61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Rounded Corners 24">
            <a:extLst>
              <a:ext uri="{FF2B5EF4-FFF2-40B4-BE49-F238E27FC236}">
                <a16:creationId xmlns:a16="http://schemas.microsoft.com/office/drawing/2014/main" xmlns="" id="{C9E3386D-AA07-43D4-AAF3-05CDCA3FC2C9}"/>
              </a:ext>
            </a:extLst>
          </p:cNvPr>
          <p:cNvSpPr/>
          <p:nvPr/>
        </p:nvSpPr>
        <p:spPr>
          <a:xfrm>
            <a:off x="165368" y="1049682"/>
            <a:ext cx="1620766" cy="348299"/>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 </a:t>
            </a:r>
            <a:r>
              <a:rPr lang="en-CA" sz="2400" b="1" dirty="0">
                <a:ln>
                  <a:solidFill>
                    <a:srgbClr val="FF3399"/>
                  </a:solidFill>
                </a:ln>
                <a:solidFill>
                  <a:srgbClr val="00FF99"/>
                </a:solidFill>
              </a:rPr>
              <a:t>1</a:t>
            </a:r>
            <a:r>
              <a:rPr lang="en-CA" sz="2400" b="1" u="sng" dirty="0">
                <a:ln>
                  <a:solidFill>
                    <a:srgbClr val="FF3399"/>
                  </a:solidFill>
                </a:ln>
                <a:solidFill>
                  <a:srgbClr val="00FF99"/>
                </a:solidFill>
              </a:rPr>
              <a:t>C</a:t>
            </a:r>
          </a:p>
        </p:txBody>
      </p:sp>
      <p:sp>
        <p:nvSpPr>
          <p:cNvPr id="11" name="Rectangle 10">
            <a:extLst>
              <a:ext uri="{FF2B5EF4-FFF2-40B4-BE49-F238E27FC236}">
                <a16:creationId xmlns:a16="http://schemas.microsoft.com/office/drawing/2014/main" xmlns="" id="{609593FE-F433-491D-8458-44A06A82A7F1}"/>
              </a:ext>
            </a:extLst>
          </p:cNvPr>
          <p:cNvSpPr/>
          <p:nvPr/>
        </p:nvSpPr>
        <p:spPr>
          <a:xfrm>
            <a:off x="904674" y="4870702"/>
            <a:ext cx="4737367" cy="536976"/>
          </a:xfrm>
          <a:prstGeom prst="rect">
            <a:avLst/>
          </a:prstGeom>
          <a:solidFill>
            <a:schemeClr val="accent2"/>
          </a:solidFill>
          <a:ln w="3810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solidFill>
                  <a:srgbClr val="0000FF"/>
                </a:solidFill>
              </a:rPr>
              <a:t>Between the </a:t>
            </a:r>
            <a:r>
              <a:rPr lang="en-CA" sz="3200" b="1" dirty="0">
                <a:ln>
                  <a:solidFill>
                    <a:srgbClr val="0000FF"/>
                  </a:solidFill>
                </a:ln>
                <a:solidFill>
                  <a:srgbClr val="FFFF00"/>
                </a:solidFill>
              </a:rPr>
              <a:t>Mixtures</a:t>
            </a:r>
            <a:r>
              <a:rPr lang="en-CA" sz="3200" b="1" dirty="0">
                <a:solidFill>
                  <a:srgbClr val="0000FF"/>
                </a:solidFill>
              </a:rPr>
              <a:t> #1!</a:t>
            </a:r>
          </a:p>
        </p:txBody>
      </p:sp>
      <p:sp>
        <p:nvSpPr>
          <p:cNvPr id="22" name="Right Brace 21">
            <a:extLst>
              <a:ext uri="{FF2B5EF4-FFF2-40B4-BE49-F238E27FC236}">
                <a16:creationId xmlns:a16="http://schemas.microsoft.com/office/drawing/2014/main" xmlns="" id="{370F8B88-0583-466F-9EA1-3D34002F2B70}"/>
              </a:ext>
            </a:extLst>
          </p:cNvPr>
          <p:cNvSpPr/>
          <p:nvPr/>
        </p:nvSpPr>
        <p:spPr>
          <a:xfrm rot="16200000">
            <a:off x="8369850" y="2113684"/>
            <a:ext cx="1486561" cy="5256310"/>
          </a:xfrm>
          <a:prstGeom prst="rightBrace">
            <a:avLst>
              <a:gd name="adj1" fmla="val 57299"/>
              <a:gd name="adj2" fmla="val 50000"/>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xmlns="" id="{7419A33F-AA93-4549-90DC-BC83060F0856}"/>
              </a:ext>
            </a:extLst>
          </p:cNvPr>
          <p:cNvSpPr/>
          <p:nvPr/>
        </p:nvSpPr>
        <p:spPr>
          <a:xfrm>
            <a:off x="6746105" y="4879938"/>
            <a:ext cx="4737367" cy="536976"/>
          </a:xfrm>
          <a:prstGeom prst="rect">
            <a:avLst/>
          </a:prstGeom>
          <a:solidFill>
            <a:schemeClr val="accent2"/>
          </a:solidFill>
          <a:ln w="3810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solidFill>
                  <a:srgbClr val="0000FF"/>
                </a:solidFill>
              </a:rPr>
              <a:t>Between the </a:t>
            </a:r>
            <a:r>
              <a:rPr lang="en-CA" sz="3200" b="1" dirty="0">
                <a:ln>
                  <a:solidFill>
                    <a:srgbClr val="0000FF"/>
                  </a:solidFill>
                </a:ln>
                <a:solidFill>
                  <a:srgbClr val="FFFF00"/>
                </a:solidFill>
              </a:rPr>
              <a:t>Mixtures</a:t>
            </a:r>
            <a:r>
              <a:rPr lang="en-CA" sz="3200" b="1" dirty="0">
                <a:solidFill>
                  <a:srgbClr val="0000FF"/>
                </a:solidFill>
              </a:rPr>
              <a:t> </a:t>
            </a:r>
            <a:r>
              <a:rPr lang="en-CA" sz="3200" b="1" dirty="0">
                <a:solidFill>
                  <a:srgbClr val="0000FF"/>
                </a:solidFill>
                <a:effectLst>
                  <a:glow rad="190500">
                    <a:srgbClr val="FFC000"/>
                  </a:glow>
                </a:effectLst>
              </a:rPr>
              <a:t>#2!</a:t>
            </a:r>
          </a:p>
        </p:txBody>
      </p:sp>
      <p:sp>
        <p:nvSpPr>
          <p:cNvPr id="13" name="Rectangle: Rounded Corners 12">
            <a:extLst>
              <a:ext uri="{FF2B5EF4-FFF2-40B4-BE49-F238E27FC236}">
                <a16:creationId xmlns:a16="http://schemas.microsoft.com/office/drawing/2014/main" xmlns="" id="{60E33996-B395-4371-8308-1B8DDC1D2F93}"/>
              </a:ext>
            </a:extLst>
          </p:cNvPr>
          <p:cNvSpPr/>
          <p:nvPr/>
        </p:nvSpPr>
        <p:spPr>
          <a:xfrm>
            <a:off x="1822267" y="1049681"/>
            <a:ext cx="8574194" cy="3152887"/>
          </a:xfrm>
          <a:prstGeom prst="roundRect">
            <a:avLst/>
          </a:prstGeom>
          <a:solidFill>
            <a:schemeClr val="bg2"/>
          </a:soli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CA" sz="2800" dirty="0">
                <a:solidFill>
                  <a:srgbClr val="006699"/>
                </a:solidFill>
              </a:rPr>
              <a:t>From </a:t>
            </a:r>
            <a:r>
              <a:rPr lang="en-CA" sz="2800" u="sng" dirty="0">
                <a:solidFill>
                  <a:srgbClr val="006699"/>
                </a:solidFill>
              </a:rPr>
              <a:t>Dawn twili</a:t>
            </a:r>
            <a:r>
              <a:rPr lang="en-CA" sz="2800" dirty="0">
                <a:solidFill>
                  <a:srgbClr val="006699"/>
                </a:solidFill>
              </a:rPr>
              <a:t>g</a:t>
            </a:r>
            <a:r>
              <a:rPr lang="en-CA" sz="2800" u="sng" dirty="0">
                <a:solidFill>
                  <a:srgbClr val="006699"/>
                </a:solidFill>
              </a:rPr>
              <a:t>ht mixture</a:t>
            </a:r>
            <a:r>
              <a:rPr lang="en-CA" sz="2800" dirty="0">
                <a:solidFill>
                  <a:srgbClr val="006699"/>
                </a:solidFill>
              </a:rPr>
              <a:t> to </a:t>
            </a:r>
            <a:r>
              <a:rPr lang="en-CA" sz="2800" u="sng" dirty="0">
                <a:solidFill>
                  <a:srgbClr val="006699"/>
                </a:solidFill>
              </a:rPr>
              <a:t>before the sunset twili</a:t>
            </a:r>
            <a:r>
              <a:rPr lang="en-CA" sz="2800" dirty="0">
                <a:solidFill>
                  <a:srgbClr val="006699"/>
                </a:solidFill>
              </a:rPr>
              <a:t>g</a:t>
            </a:r>
            <a:r>
              <a:rPr lang="en-CA" sz="2800" u="sng" dirty="0">
                <a:solidFill>
                  <a:srgbClr val="006699"/>
                </a:solidFill>
              </a:rPr>
              <a:t>ht mixture</a:t>
            </a:r>
            <a:r>
              <a:rPr lang="en-CA" sz="2800" dirty="0">
                <a:solidFill>
                  <a:srgbClr val="006699"/>
                </a:solidFill>
              </a:rPr>
              <a:t> is </a:t>
            </a:r>
            <a:r>
              <a:rPr lang="en-CA" sz="2800" b="1" dirty="0" err="1">
                <a:solidFill>
                  <a:srgbClr val="0000FF"/>
                </a:solidFill>
              </a:rPr>
              <a:t>Beyn</a:t>
            </a:r>
            <a:r>
              <a:rPr lang="en-CA" sz="2800" b="1" dirty="0">
                <a:solidFill>
                  <a:srgbClr val="0000FF"/>
                </a:solidFill>
              </a:rPr>
              <a:t> Ha </a:t>
            </a:r>
            <a:r>
              <a:rPr lang="en-CA" sz="2800" b="1" dirty="0" err="1">
                <a:solidFill>
                  <a:srgbClr val="0000FF"/>
                </a:solidFill>
              </a:rPr>
              <a:t>Arbayim</a:t>
            </a:r>
            <a:r>
              <a:rPr lang="en-CA" sz="2800" b="1" dirty="0">
                <a:solidFill>
                  <a:srgbClr val="0000FF"/>
                </a:solidFill>
              </a:rPr>
              <a:t> - </a:t>
            </a:r>
            <a:r>
              <a:rPr lang="en-CA" sz="2800" b="1" dirty="0">
                <a:solidFill>
                  <a:schemeClr val="tx1"/>
                </a:solidFill>
              </a:rPr>
              <a:t>Set #1!</a:t>
            </a:r>
            <a:r>
              <a:rPr lang="en-CA" sz="2800" b="1" dirty="0">
                <a:solidFill>
                  <a:srgbClr val="0000FF"/>
                </a:solidFill>
              </a:rPr>
              <a:t> </a:t>
            </a:r>
          </a:p>
          <a:p>
            <a:endParaRPr lang="en-CA" sz="2800" b="1" dirty="0">
              <a:solidFill>
                <a:srgbClr val="0000FF"/>
              </a:solidFill>
            </a:endParaRPr>
          </a:p>
          <a:p>
            <a:r>
              <a:rPr lang="en-CA" sz="2800" b="1" dirty="0">
                <a:solidFill>
                  <a:srgbClr val="0000FF"/>
                </a:solidFill>
              </a:rPr>
              <a:t> </a:t>
            </a:r>
            <a:r>
              <a:rPr lang="en-CA" sz="2800" dirty="0">
                <a:solidFill>
                  <a:srgbClr val="006699"/>
                </a:solidFill>
              </a:rPr>
              <a:t/>
            </a:r>
            <a:br>
              <a:rPr lang="en-CA" sz="2800" dirty="0">
                <a:solidFill>
                  <a:srgbClr val="006699"/>
                </a:solidFill>
              </a:rPr>
            </a:br>
            <a:r>
              <a:rPr lang="en-CA" sz="2800" dirty="0">
                <a:solidFill>
                  <a:srgbClr val="006699"/>
                </a:solidFill>
              </a:rPr>
              <a:t>There are here, </a:t>
            </a:r>
            <a:r>
              <a:rPr lang="en-CA" sz="2800" u="sng" dirty="0">
                <a:solidFill>
                  <a:srgbClr val="006699"/>
                </a:solidFill>
              </a:rPr>
              <a:t>2 sets</a:t>
            </a:r>
            <a:r>
              <a:rPr lang="en-CA" sz="2800" dirty="0">
                <a:solidFill>
                  <a:srgbClr val="006699"/>
                </a:solidFill>
              </a:rPr>
              <a:t> of </a:t>
            </a:r>
            <a:r>
              <a:rPr lang="en-CA" sz="2800" b="1" dirty="0" err="1">
                <a:solidFill>
                  <a:srgbClr val="0000FF"/>
                </a:solidFill>
              </a:rPr>
              <a:t>Beyn</a:t>
            </a:r>
            <a:r>
              <a:rPr lang="en-CA" sz="2800" b="1" dirty="0">
                <a:solidFill>
                  <a:srgbClr val="0000FF"/>
                </a:solidFill>
              </a:rPr>
              <a:t> ha </a:t>
            </a:r>
            <a:r>
              <a:rPr lang="en-CA" sz="2800" b="1" dirty="0" err="1">
                <a:solidFill>
                  <a:srgbClr val="0000FF"/>
                </a:solidFill>
              </a:rPr>
              <a:t>Arbayim</a:t>
            </a:r>
            <a:r>
              <a:rPr lang="en-CA" sz="2800" b="1" dirty="0">
                <a:solidFill>
                  <a:srgbClr val="0000FF"/>
                </a:solidFill>
              </a:rPr>
              <a:t> </a:t>
            </a:r>
            <a:r>
              <a:rPr lang="en-CA" sz="2800" dirty="0">
                <a:solidFill>
                  <a:srgbClr val="006699"/>
                </a:solidFill>
              </a:rPr>
              <a:t>– between the </a:t>
            </a:r>
            <a:r>
              <a:rPr lang="en-CA" sz="2800" b="1" u="sng" dirty="0">
                <a:solidFill>
                  <a:schemeClr val="tx1"/>
                </a:solidFill>
              </a:rPr>
              <a:t>mixtures</a:t>
            </a:r>
            <a:r>
              <a:rPr lang="en-CA" sz="2800" dirty="0">
                <a:solidFill>
                  <a:srgbClr val="006699"/>
                </a:solidFill>
              </a:rPr>
              <a:t> (evenings)!  Both are correct according to Hebrew definition and Torah example!</a:t>
            </a:r>
            <a:r>
              <a:rPr lang="en-CA" sz="2800" dirty="0">
                <a:solidFill>
                  <a:srgbClr val="C00000"/>
                </a:solidFill>
              </a:rPr>
              <a:t> </a:t>
            </a:r>
            <a:endParaRPr lang="en-CA" sz="2800" b="1" dirty="0">
              <a:solidFill>
                <a:srgbClr val="006699"/>
              </a:solidFill>
              <a:effectLst>
                <a:glow rad="127000">
                  <a:srgbClr val="FFFF00"/>
                </a:glow>
              </a:effectLst>
            </a:endParaRPr>
          </a:p>
        </p:txBody>
      </p:sp>
      <p:sp>
        <p:nvSpPr>
          <p:cNvPr id="24" name="Rectangle: Rounded Corners 23">
            <a:extLst>
              <a:ext uri="{FF2B5EF4-FFF2-40B4-BE49-F238E27FC236}">
                <a16:creationId xmlns:a16="http://schemas.microsoft.com/office/drawing/2014/main" xmlns="" id="{13FC70FB-7A77-4AC1-8D9E-BE55A944F921}"/>
              </a:ext>
            </a:extLst>
          </p:cNvPr>
          <p:cNvSpPr/>
          <p:nvPr/>
        </p:nvSpPr>
        <p:spPr>
          <a:xfrm>
            <a:off x="5502457" y="4355796"/>
            <a:ext cx="1169760" cy="391901"/>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C00000"/>
                </a:solidFill>
              </a:rPr>
              <a:t>Sunset</a:t>
            </a:r>
          </a:p>
        </p:txBody>
      </p:sp>
      <p:sp>
        <p:nvSpPr>
          <p:cNvPr id="4" name="Rectangle 3">
            <a:extLst>
              <a:ext uri="{FF2B5EF4-FFF2-40B4-BE49-F238E27FC236}">
                <a16:creationId xmlns:a16="http://schemas.microsoft.com/office/drawing/2014/main" xmlns="" id="{C571DE04-DF16-4780-821F-2B49CC994F17}"/>
              </a:ext>
            </a:extLst>
          </p:cNvPr>
          <p:cNvSpPr/>
          <p:nvPr/>
        </p:nvSpPr>
        <p:spPr>
          <a:xfrm>
            <a:off x="2165838" y="1998096"/>
            <a:ext cx="7961453" cy="879818"/>
          </a:xfrm>
          <a:prstGeom prst="rect">
            <a:avLst/>
          </a:prstGeom>
          <a:solidFill>
            <a:schemeClr val="accent2">
              <a:lumMod val="60000"/>
              <a:lumOff val="40000"/>
            </a:schemeClr>
          </a:solidFill>
          <a:ln w="9525">
            <a:solidFill>
              <a:srgbClr val="9900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800" dirty="0">
                <a:solidFill>
                  <a:srgbClr val="006699"/>
                </a:solidFill>
              </a:rPr>
              <a:t>Yet from the </a:t>
            </a:r>
            <a:r>
              <a:rPr lang="en-CA" sz="2800" b="1" u="sng" dirty="0">
                <a:solidFill>
                  <a:srgbClr val="006699"/>
                </a:solidFill>
              </a:rPr>
              <a:t>mixture after sunset</a:t>
            </a:r>
            <a:r>
              <a:rPr lang="en-CA" sz="2800" b="1" dirty="0">
                <a:solidFill>
                  <a:srgbClr val="006699"/>
                </a:solidFill>
              </a:rPr>
              <a:t>, </a:t>
            </a:r>
            <a:r>
              <a:rPr lang="en-CA" sz="2800" b="1" u="sng" dirty="0">
                <a:solidFill>
                  <a:srgbClr val="006699"/>
                </a:solidFill>
              </a:rPr>
              <a:t>to the twili</a:t>
            </a:r>
            <a:r>
              <a:rPr lang="en-CA" sz="2800" b="1" dirty="0">
                <a:solidFill>
                  <a:srgbClr val="006699"/>
                </a:solidFill>
              </a:rPr>
              <a:t>g</a:t>
            </a:r>
            <a:r>
              <a:rPr lang="en-CA" sz="2800" b="1" u="sng" dirty="0">
                <a:solidFill>
                  <a:srgbClr val="006699"/>
                </a:solidFill>
              </a:rPr>
              <a:t>ht mixture at Dawn</a:t>
            </a:r>
            <a:r>
              <a:rPr lang="en-CA" sz="2800" dirty="0">
                <a:solidFill>
                  <a:srgbClr val="006699"/>
                </a:solidFill>
              </a:rPr>
              <a:t>, </a:t>
            </a:r>
            <a:r>
              <a:rPr lang="en-CA" sz="2800" b="1" dirty="0">
                <a:solidFill>
                  <a:srgbClr val="002060"/>
                </a:solidFill>
              </a:rPr>
              <a:t>IS </a:t>
            </a:r>
            <a:r>
              <a:rPr lang="en-CA" sz="2800" b="1" u="sng" dirty="0">
                <a:solidFill>
                  <a:srgbClr val="002060"/>
                </a:solidFill>
              </a:rPr>
              <a:t>ALSO</a:t>
            </a:r>
            <a:r>
              <a:rPr lang="en-CA" sz="2800" b="1" dirty="0">
                <a:solidFill>
                  <a:srgbClr val="002060"/>
                </a:solidFill>
              </a:rPr>
              <a:t> BEYN HA ARBAYIM!</a:t>
            </a:r>
          </a:p>
        </p:txBody>
      </p:sp>
      <p:sp>
        <p:nvSpPr>
          <p:cNvPr id="26" name="Rectangle 25">
            <a:extLst>
              <a:ext uri="{FF2B5EF4-FFF2-40B4-BE49-F238E27FC236}">
                <a16:creationId xmlns:a16="http://schemas.microsoft.com/office/drawing/2014/main" xmlns="" id="{68BD2186-C9D9-492F-A2B6-93EFE1988EAF}"/>
              </a:ext>
            </a:extLst>
          </p:cNvPr>
          <p:cNvSpPr/>
          <p:nvPr/>
        </p:nvSpPr>
        <p:spPr>
          <a:xfrm>
            <a:off x="11897324" y="5548954"/>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Speech Bubble: Rectangle with Corners Rounded 27">
            <a:extLst>
              <a:ext uri="{FF2B5EF4-FFF2-40B4-BE49-F238E27FC236}">
                <a16:creationId xmlns:a16="http://schemas.microsoft.com/office/drawing/2014/main" xmlns="" id="{22CA0D40-4B2F-4BEB-B863-B154E265B5FF}"/>
              </a:ext>
            </a:extLst>
          </p:cNvPr>
          <p:cNvSpPr/>
          <p:nvPr/>
        </p:nvSpPr>
        <p:spPr>
          <a:xfrm>
            <a:off x="22907" y="4240413"/>
            <a:ext cx="1097704" cy="449994"/>
          </a:xfrm>
          <a:prstGeom prst="wedgeRoundRectCallout">
            <a:avLst>
              <a:gd name="adj1" fmla="val -25811"/>
              <a:gd name="adj2" fmla="val 315898"/>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9" name="Speech Bubble: Rectangle with Corners Rounded 28">
            <a:extLst>
              <a:ext uri="{FF2B5EF4-FFF2-40B4-BE49-F238E27FC236}">
                <a16:creationId xmlns:a16="http://schemas.microsoft.com/office/drawing/2014/main" xmlns="" id="{53F75F8F-7FD4-4CA7-B437-F3A68C9E67DF}"/>
              </a:ext>
            </a:extLst>
          </p:cNvPr>
          <p:cNvSpPr/>
          <p:nvPr/>
        </p:nvSpPr>
        <p:spPr>
          <a:xfrm>
            <a:off x="11071389" y="4224693"/>
            <a:ext cx="1097704" cy="449994"/>
          </a:xfrm>
          <a:prstGeom prst="wedgeRoundRectCallout">
            <a:avLst>
              <a:gd name="adj1" fmla="val 39899"/>
              <a:gd name="adj2" fmla="val 363572"/>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0" name="Speech Bubble: Rectangle with Corners Rounded 29">
            <a:extLst>
              <a:ext uri="{FF2B5EF4-FFF2-40B4-BE49-F238E27FC236}">
                <a16:creationId xmlns:a16="http://schemas.microsoft.com/office/drawing/2014/main" xmlns="" id="{79C7C579-3E6A-4B27-A7F5-3C5A41BEF0E5}"/>
              </a:ext>
            </a:extLst>
          </p:cNvPr>
          <p:cNvSpPr/>
          <p:nvPr/>
        </p:nvSpPr>
        <p:spPr>
          <a:xfrm>
            <a:off x="4853299" y="6328378"/>
            <a:ext cx="1097704" cy="491867"/>
          </a:xfrm>
          <a:prstGeom prst="wedgeRoundRectCallout">
            <a:avLst>
              <a:gd name="adj1" fmla="val 74470"/>
              <a:gd name="adj2" fmla="val -9755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31" name="Rectangle: Rounded Corners 7">
            <a:extLst>
              <a:ext uri="{FF2B5EF4-FFF2-40B4-BE49-F238E27FC236}">
                <a16:creationId xmlns:a16="http://schemas.microsoft.com/office/drawing/2014/main" xmlns="" id="{041CA61A-EFC2-4926-9B03-96FCD883095F}"/>
              </a:ext>
            </a:extLst>
          </p:cNvPr>
          <p:cNvSpPr/>
          <p:nvPr/>
        </p:nvSpPr>
        <p:spPr>
          <a:xfrm>
            <a:off x="165368" y="246385"/>
            <a:ext cx="11827850" cy="557646"/>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3200" i="1" dirty="0">
                <a:solidFill>
                  <a:srgbClr val="002060"/>
                </a:solidFill>
              </a:rPr>
              <a:t>What about – </a:t>
            </a:r>
            <a:r>
              <a:rPr lang="en-CA" sz="3200" i="1" dirty="0" err="1">
                <a:solidFill>
                  <a:srgbClr val="0000FF"/>
                </a:solidFill>
              </a:rPr>
              <a:t>Beyn</a:t>
            </a:r>
            <a:r>
              <a:rPr lang="en-CA" sz="3200" i="1" dirty="0">
                <a:solidFill>
                  <a:srgbClr val="0000FF"/>
                </a:solidFill>
              </a:rPr>
              <a:t> Ha </a:t>
            </a:r>
            <a:r>
              <a:rPr lang="en-CA" sz="3200" i="1" dirty="0" err="1">
                <a:solidFill>
                  <a:srgbClr val="0000FF"/>
                </a:solidFill>
              </a:rPr>
              <a:t>Arbayim</a:t>
            </a:r>
            <a:r>
              <a:rPr lang="en-CA" sz="3200" i="1" dirty="0">
                <a:solidFill>
                  <a:srgbClr val="0000FF"/>
                </a:solidFill>
              </a:rPr>
              <a:t> </a:t>
            </a:r>
            <a:r>
              <a:rPr lang="en-CA" sz="3200" i="1" dirty="0">
                <a:solidFill>
                  <a:srgbClr val="002060"/>
                </a:solidFill>
              </a:rPr>
              <a:t>– between the </a:t>
            </a:r>
            <a:r>
              <a:rPr lang="en-CA" sz="3200" b="1" i="1" dirty="0">
                <a:ln>
                  <a:solidFill>
                    <a:srgbClr val="FF3399"/>
                  </a:solidFill>
                </a:ln>
                <a:solidFill>
                  <a:srgbClr val="00FF99"/>
                </a:solidFill>
              </a:rPr>
              <a:t>evenings</a:t>
            </a:r>
            <a:r>
              <a:rPr lang="en-CA" sz="3200" i="1" dirty="0">
                <a:solidFill>
                  <a:srgbClr val="002060"/>
                </a:solidFill>
              </a:rPr>
              <a:t> (</a:t>
            </a:r>
            <a:r>
              <a:rPr lang="en-CA" sz="3200" b="1" i="1" dirty="0">
                <a:ln>
                  <a:solidFill>
                    <a:srgbClr val="FF3399"/>
                  </a:solidFill>
                </a:ln>
                <a:solidFill>
                  <a:srgbClr val="00FF99"/>
                </a:solidFill>
              </a:rPr>
              <a:t>mixtures</a:t>
            </a:r>
            <a:r>
              <a:rPr lang="en-CA" sz="3200" i="1" dirty="0">
                <a:solidFill>
                  <a:srgbClr val="002060"/>
                </a:solidFill>
              </a:rPr>
              <a:t>)?</a:t>
            </a:r>
            <a:endParaRPr lang="en-CA" sz="3200" i="1" dirty="0">
              <a:solidFill>
                <a:srgbClr val="002060"/>
              </a:solidFill>
            </a:endParaRPr>
          </a:p>
        </p:txBody>
      </p:sp>
      <p:sp>
        <p:nvSpPr>
          <p:cNvPr id="2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79961" y="6468775"/>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49</a:t>
            </a:fld>
            <a:endParaRPr lang="en-AU" dirty="0"/>
          </a:p>
        </p:txBody>
      </p:sp>
    </p:spTree>
    <p:extLst>
      <p:ext uri="{BB962C8B-B14F-4D97-AF65-F5344CB8AC3E}">
        <p14:creationId xmlns:p14="http://schemas.microsoft.com/office/powerpoint/2010/main" val="11487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afterEffect">
                                  <p:stCondLst>
                                    <p:cond delay="2000"/>
                                  </p:stCondLst>
                                  <p:childTnLst>
                                    <p:animRot by="21600000">
                                      <p:cBhvr>
                                        <p:cTn id="6" dur="2000" fill="hold"/>
                                        <p:tgtEl>
                                          <p:spTgt spid="19"/>
                                        </p:tgtEl>
                                        <p:attrNameLst>
                                          <p:attrName>r</p:attrName>
                                        </p:attrNameLst>
                                      </p:cBhvr>
                                    </p:animRot>
                                  </p:childTnLst>
                                </p:cTn>
                              </p:par>
                            </p:childTnLst>
                          </p:cTn>
                        </p:par>
                        <p:par>
                          <p:cTn id="7" fill="hold">
                            <p:stCondLst>
                              <p:cond delay="8000"/>
                            </p:stCondLst>
                            <p:childTnLst>
                              <p:par>
                                <p:cTn id="8" presetID="42"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9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8" presetClass="emph" presetSubtype="0" fill="hold" grpId="0" nodeType="withEffect">
                                  <p:stCondLst>
                                    <p:cond delay="500"/>
                                  </p:stCondLst>
                                  <p:childTnLst>
                                    <p:animRot by="21600000">
                                      <p:cBhvr>
                                        <p:cTn id="26" dur="2000" fill="hold"/>
                                        <p:tgtEl>
                                          <p:spTgt spid="2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fade">
                                      <p:cBhvr>
                                        <p:cTn id="43" dur="1000"/>
                                        <p:tgtEl>
                                          <p:spTgt spid="13">
                                            <p:txEl>
                                              <p:pRg st="2" end="2"/>
                                            </p:txEl>
                                          </p:spTgt>
                                        </p:tgtEl>
                                      </p:cBhvr>
                                    </p:animEffect>
                                    <p:anim calcmode="lin" valueType="num">
                                      <p:cBhvr>
                                        <p:cTn id="4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childTnLst>
                          </p:cTn>
                        </p:par>
                        <p:par>
                          <p:cTn id="53" fill="hold">
                            <p:stCondLst>
                              <p:cond delay="2000"/>
                            </p:stCondLst>
                            <p:childTnLst>
                              <p:par>
                                <p:cTn id="54" presetID="35" presetClass="emph" presetSubtype="0" repeatCount="2000" fill="hold" grpId="1" nodeType="afterEffect">
                                  <p:stCondLst>
                                    <p:cond delay="250"/>
                                  </p:stCondLst>
                                  <p:childTnLst>
                                    <p:anim calcmode="discrete" valueType="str">
                                      <p:cBhvr>
                                        <p:cTn id="55" dur="538"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6" grpId="1" animBg="1"/>
      <p:bldP spid="19" grpId="0" animBg="1"/>
      <p:bldP spid="20" grpId="0" animBg="1"/>
      <p:bldP spid="11" grpId="0" animBg="1"/>
      <p:bldP spid="22" grpId="0" animBg="1"/>
      <p:bldP spid="2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6000">
              <a:schemeClr val="accent2">
                <a:lumMod val="20000"/>
                <a:lumOff val="80000"/>
              </a:schemeClr>
            </a:gs>
            <a:gs pos="94000">
              <a:srgbClr val="B6F7FE">
                <a:alpha val="41000"/>
              </a:srgb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851A3F-1E95-4487-BA70-A048D5F5B2CF}"/>
              </a:ext>
            </a:extLst>
          </p:cNvPr>
          <p:cNvSpPr txBox="1"/>
          <p:nvPr/>
        </p:nvSpPr>
        <p:spPr>
          <a:xfrm>
            <a:off x="1066800" y="127005"/>
            <a:ext cx="10058400" cy="6740307"/>
          </a:xfrm>
          <a:prstGeom prst="rect">
            <a:avLst/>
          </a:prstGeom>
          <a:noFill/>
        </p:spPr>
        <p:txBody>
          <a:bodyPr wrap="square">
            <a:spAutoFit/>
            <a:scene3d>
              <a:camera prst="orthographicFront"/>
              <a:lightRig rig="threePt" dir="t"/>
            </a:scene3d>
            <a:sp3d extrusionH="57150">
              <a:bevelT w="38100" h="38100"/>
            </a:sp3d>
          </a:bodyPr>
          <a:lstStyle/>
          <a:p>
            <a:pPr algn="l"/>
            <a:r>
              <a:rPr lang="en-US" sz="3600" b="1" i="0" u="none" strike="noStrike" baseline="0" dirty="0">
                <a:solidFill>
                  <a:srgbClr val="00B150"/>
                </a:solidFill>
                <a:latin typeface="Calibri,Bold"/>
              </a:rPr>
              <a:t>A look at </a:t>
            </a:r>
            <a:r>
              <a:rPr lang="en-US" sz="3600" b="1" i="0" u="none" strike="noStrike" baseline="0" dirty="0">
                <a:solidFill>
                  <a:srgbClr val="006699"/>
                </a:solidFill>
                <a:latin typeface="Calibri,Bold"/>
              </a:rPr>
              <a:t>Jeremiah 33:20 – 26(</a:t>
            </a:r>
            <a:r>
              <a:rPr lang="en-US" sz="3600" b="1" i="0" u="none" strike="noStrike" baseline="0" dirty="0">
                <a:solidFill>
                  <a:srgbClr val="FF0000"/>
                </a:solidFill>
                <a:latin typeface="Calibri,Bold"/>
              </a:rPr>
              <a:t>a</a:t>
            </a:r>
            <a:r>
              <a:rPr lang="en-US" sz="3600" b="1" i="0" u="none" strike="noStrike" baseline="0" dirty="0">
                <a:solidFill>
                  <a:srgbClr val="006699"/>
                </a:solidFill>
                <a:latin typeface="Calibri,Bold"/>
              </a:rPr>
              <a:t>)</a:t>
            </a:r>
          </a:p>
          <a:p>
            <a:pPr algn="l"/>
            <a:endParaRPr lang="en-US" sz="2000" b="1" i="0" u="none" strike="noStrike" baseline="0" dirty="0">
              <a:solidFill>
                <a:srgbClr val="00B150"/>
              </a:solidFill>
              <a:latin typeface="Calibri,Bold"/>
            </a:endParaRPr>
          </a:p>
          <a:p>
            <a:pPr algn="l"/>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“Thus said </a:t>
            </a:r>
            <a:r>
              <a:rPr lang="he-IL"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יהוה</a:t>
            </a:r>
            <a:r>
              <a:rPr lang="en-CA"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[Yahuah], If you could break </a:t>
            </a:r>
            <a:r>
              <a:rPr lang="en-AU" sz="2400" b="0" i="0" dirty="0">
                <a:solidFill>
                  <a:schemeClr val="tx1">
                    <a:lumMod val="75000"/>
                    <a:lumOff val="25000"/>
                  </a:schemeClr>
                </a:solidFill>
                <a:effectLst>
                  <a:glow rad="127000">
                    <a:srgbClr val="FFFF00"/>
                  </a:glow>
                </a:effectLst>
                <a:latin typeface="Tahoma" panose="020B0604030504040204" pitchFamily="34" charset="0"/>
                <a:ea typeface="Tahoma" panose="020B0604030504040204" pitchFamily="34" charset="0"/>
                <a:cs typeface="Tahoma" panose="020B0604030504040204" pitchFamily="34" charset="0"/>
              </a:rPr>
              <a:t>My covenant with the day and My covenant with the night, </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so that there be not day and night </a:t>
            </a:r>
            <a:r>
              <a:rPr lang="en-AU" sz="2400" b="1" i="0" u="sng" dirty="0">
                <a:ln>
                  <a:solidFill>
                    <a:srgbClr val="0000FF"/>
                  </a:solidFill>
                </a:ln>
                <a:solidFill>
                  <a:schemeClr val="accent2">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in their season</a:t>
            </a:r>
            <a:r>
              <a:rPr lang="en-AU" sz="2400" b="1" i="0" dirty="0">
                <a:ln>
                  <a:solidFill>
                    <a:srgbClr val="0000FF"/>
                  </a:solidFill>
                </a:ln>
                <a:solidFill>
                  <a:schemeClr val="accent2">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 </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then My covenant could also be broken with </a:t>
            </a:r>
            <a:r>
              <a:rPr lang="en-AU" sz="2400" b="0" i="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Dawid</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My servant – so that he shall not have a son to reign upon his throne – and with the </a:t>
            </a:r>
            <a:r>
              <a:rPr lang="en-AU" sz="2400" b="0" i="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Lĕwites</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the priests, My attendants. </a:t>
            </a:r>
            <a:b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b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As the host of the heavens is not counted, nor the sand of the sea measured, so I increase the descendants of </a:t>
            </a:r>
            <a:r>
              <a:rPr lang="en-AU" sz="2400" b="0" i="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Dawid</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My servant and the </a:t>
            </a:r>
            <a:r>
              <a:rPr lang="en-AU" sz="2400" b="0" i="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Lĕwites</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who attend upon Me.’ ”And the word of</a:t>
            </a:r>
            <a:r>
              <a:rPr lang="he-IL"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יהוה </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AU"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ahuah] came to </a:t>
            </a:r>
            <a:r>
              <a:rPr lang="en-AU" sz="2400" b="0" i="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Yirmeyahu</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saying, “Have you not observed what these people have spoken, saying, ‘The two clans which</a:t>
            </a:r>
            <a:r>
              <a:rPr lang="he-IL"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יהוה </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[Yahuah] has chosen have been rejected by Him’? So they have despised My people, no more to be a nation before them. Thus said </a:t>
            </a:r>
            <a:r>
              <a:rPr lang="he-IL"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יהוה</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[Yahuah] </a:t>
            </a:r>
            <a:r>
              <a:rPr lang="en-AU" sz="2400" b="0" i="0" dirty="0" smtClean="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t>
            </a:r>
            <a:r>
              <a:rPr lang="en-AU" sz="2400" b="0" i="0" dirty="0" smtClean="0">
                <a:solidFill>
                  <a:schemeClr val="tx1">
                    <a:lumMod val="75000"/>
                    <a:lumOff val="25000"/>
                  </a:schemeClr>
                </a:solidFill>
                <a:effectLst>
                  <a:glow rad="127000">
                    <a:srgbClr val="FFFF00"/>
                  </a:glow>
                </a:effectLst>
                <a:latin typeface="Tahoma" panose="020B0604030504040204" pitchFamily="34" charset="0"/>
                <a:ea typeface="Tahoma" panose="020B0604030504040204" pitchFamily="34" charset="0"/>
                <a:cs typeface="Tahoma" panose="020B0604030504040204" pitchFamily="34" charset="0"/>
              </a:rPr>
              <a:t>If My </a:t>
            </a:r>
            <a:r>
              <a:rPr lang="en-AU" sz="2400" b="0" i="0" dirty="0">
                <a:solidFill>
                  <a:schemeClr val="tx1">
                    <a:lumMod val="75000"/>
                    <a:lumOff val="25000"/>
                  </a:schemeClr>
                </a:solidFill>
                <a:effectLst>
                  <a:glow rad="127000">
                    <a:srgbClr val="FFFF00"/>
                  </a:glow>
                </a:effectLst>
                <a:latin typeface="Tahoma" panose="020B0604030504040204" pitchFamily="34" charset="0"/>
                <a:ea typeface="Tahoma" panose="020B0604030504040204" pitchFamily="34" charset="0"/>
                <a:cs typeface="Tahoma" panose="020B0604030504040204" pitchFamily="34" charset="0"/>
              </a:rPr>
              <a:t>covenant is not with day and night,</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and if I have not appointed the laws of the heavens and earth, then I would also reject the descendants of </a:t>
            </a:r>
            <a:r>
              <a:rPr lang="en-AU" sz="2400" b="0" i="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Ya’aqov</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and </a:t>
            </a:r>
            <a:r>
              <a:rPr lang="en-AU" sz="2400" b="0" i="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Dawid</a:t>
            </a:r>
            <a:r>
              <a:rPr lang="en-AU" sz="24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My servant, …</a:t>
            </a:r>
            <a:endParaRPr lang="en-AU"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a:t>
            </a:fld>
            <a:endParaRPr lang="en-AU" dirty="0"/>
          </a:p>
        </p:txBody>
      </p:sp>
    </p:spTree>
    <p:extLst>
      <p:ext uri="{BB962C8B-B14F-4D97-AF65-F5344CB8AC3E}">
        <p14:creationId xmlns:p14="http://schemas.microsoft.com/office/powerpoint/2010/main" val="20434878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sp>
        <p:nvSpPr>
          <p:cNvPr id="21" name="Right Brace 20">
            <a:extLst>
              <a:ext uri="{FF2B5EF4-FFF2-40B4-BE49-F238E27FC236}">
                <a16:creationId xmlns:a16="http://schemas.microsoft.com/office/drawing/2014/main" xmlns="" id="{B529EBF9-4065-4AB5-99EA-1AE5D5371654}"/>
              </a:ext>
            </a:extLst>
          </p:cNvPr>
          <p:cNvSpPr/>
          <p:nvPr/>
        </p:nvSpPr>
        <p:spPr>
          <a:xfrm rot="16200000">
            <a:off x="2550216" y="1904895"/>
            <a:ext cx="1496368" cy="5702170"/>
          </a:xfrm>
          <a:prstGeom prst="rightBrace">
            <a:avLst>
              <a:gd name="adj1" fmla="val 57299"/>
              <a:gd name="adj2" fmla="val 50000"/>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3832334220"/>
              </p:ext>
            </p:extLst>
          </p:nvPr>
        </p:nvGraphicFramePr>
        <p:xfrm>
          <a:off x="408562" y="5495951"/>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a:t>
                      </a:r>
                      <a:br>
                        <a:rPr lang="en-CA" sz="4000" dirty="0">
                          <a:solidFill>
                            <a:srgbClr val="C00000"/>
                          </a:solidFill>
                        </a:rPr>
                      </a:br>
                      <a:r>
                        <a:rPr lang="en-CA" sz="4000" dirty="0">
                          <a:solidFill>
                            <a:srgbClr val="C00000"/>
                          </a:solidFill>
                        </a:rPr>
                        <a:t>    </a:t>
                      </a:r>
                      <a:r>
                        <a:rPr kumimoji="0" lang="en-CA" sz="4000" b="1" i="0" u="none" strike="noStrike" kern="1200" cap="none" spc="0" normalizeH="0" baseline="0" noProof="0" dirty="0">
                          <a:ln>
                            <a:noFill/>
                          </a:ln>
                          <a:solidFill>
                            <a:srgbClr val="C00000"/>
                          </a:solidFill>
                          <a:effectLst>
                            <a:glow rad="127000">
                              <a:srgbClr val="FFFF00"/>
                            </a:glow>
                          </a:effectLst>
                          <a:uLnTx/>
                          <a:uFillTx/>
                          <a:latin typeface="+mn-lt"/>
                          <a:ea typeface="+mn-ea"/>
                          <a:cs typeface="+mn-cs"/>
                        </a:rPr>
                        <a:t>Twilight Sacrificing??? </a:t>
                      </a:r>
                      <a:endParaRPr lang="en-CA" sz="40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p:cNvCxnSpPr>
          <p:nvPr/>
        </p:nvCxnSpPr>
        <p:spPr>
          <a:xfrm flipV="1">
            <a:off x="6074924" y="4566274"/>
            <a:ext cx="0" cy="2240318"/>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881875" y="2023353"/>
            <a:ext cx="1623" cy="4781644"/>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571234"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5538835"/>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6"/>
            <a:ext cx="0" cy="477381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0" y="1505889"/>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5497545"/>
            <a:ext cx="305274" cy="1309046"/>
          </a:xfrm>
          <a:prstGeom prst="rect">
            <a:avLst/>
          </a:prstGeom>
          <a:gradFill flip="none" rotWithShape="1">
            <a:gsLst>
              <a:gs pos="49000">
                <a:schemeClr val="bg1">
                  <a:lumMod val="50000"/>
                </a:schemeClr>
              </a:gs>
              <a:gs pos="56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835638"/>
            <a:ext cx="230716" cy="1969359"/>
          </a:xfrm>
          <a:prstGeom prst="rect">
            <a:avLst/>
          </a:prstGeom>
          <a:gradFill flip="none" rotWithShape="1">
            <a:gsLst>
              <a:gs pos="48000">
                <a:schemeClr val="tx1">
                  <a:lumMod val="65000"/>
                  <a:lumOff val="35000"/>
                </a:schemeClr>
              </a:gs>
              <a:gs pos="56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955111" y="157984"/>
            <a:ext cx="10451116" cy="719202"/>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r>
              <a:rPr lang="en-CA" sz="3600" b="1" dirty="0">
                <a:solidFill>
                  <a:prstClr val="black"/>
                </a:solidFill>
                <a:latin typeface="Cooper Black" panose="0208090404030B020404" pitchFamily="18" charset="0"/>
              </a:rPr>
              <a:t> </a:t>
            </a:r>
            <a:r>
              <a:rPr lang="en-CA" sz="3600" b="1" u="sng" dirty="0">
                <a:solidFill>
                  <a:prstClr val="black"/>
                </a:solidFill>
                <a:effectLst>
                  <a:glow rad="127000">
                    <a:srgbClr val="FFFF00"/>
                  </a:glow>
                </a:effectLst>
                <a:latin typeface="Cooper Black" panose="0208090404030B020404" pitchFamily="18" charset="0"/>
              </a:rPr>
              <a:t>Between</a:t>
            </a:r>
            <a:r>
              <a:rPr lang="en-CA" sz="2800" dirty="0">
                <a:solidFill>
                  <a:srgbClr val="006699"/>
                </a:solidFill>
              </a:rPr>
              <a:t> the twilight mixtures is - </a:t>
            </a:r>
            <a:r>
              <a:rPr lang="en-CA" sz="2800" u="sng" dirty="0">
                <a:solidFill>
                  <a:srgbClr val="006699"/>
                </a:solidFill>
                <a:latin typeface="Arial Black" panose="020B0A04020102020204" pitchFamily="34" charset="0"/>
              </a:rPr>
              <a:t>NOT DURING THEM</a:t>
            </a:r>
            <a:r>
              <a:rPr lang="en-CA" sz="2800" dirty="0">
                <a:solidFill>
                  <a:srgbClr val="006699"/>
                </a:solidFill>
                <a:latin typeface="Arial Black" panose="020B0A04020102020204" pitchFamily="34" charset="0"/>
              </a:rPr>
              <a:t>!</a:t>
            </a:r>
            <a:endParaRPr lang="en-CA" sz="2800" b="1" dirty="0">
              <a:solidFill>
                <a:srgbClr val="006699"/>
              </a:solidFill>
              <a:effectLst>
                <a:glow rad="127000">
                  <a:srgbClr val="FFFF00"/>
                </a:glow>
              </a:effectLst>
              <a:latin typeface="Arial Black" panose="020B0A04020102020204" pitchFamily="34" charset="0"/>
            </a:endParaRPr>
          </a:p>
        </p:txBody>
      </p:sp>
      <p:sp>
        <p:nvSpPr>
          <p:cNvPr id="25" name="Rectangle: Rounded Corners 24">
            <a:extLst>
              <a:ext uri="{FF2B5EF4-FFF2-40B4-BE49-F238E27FC236}">
                <a16:creationId xmlns:a16="http://schemas.microsoft.com/office/drawing/2014/main" xmlns="" id="{C9E3386D-AA07-43D4-AAF3-05CDCA3FC2C9}"/>
              </a:ext>
            </a:extLst>
          </p:cNvPr>
          <p:cNvSpPr/>
          <p:nvPr/>
        </p:nvSpPr>
        <p:spPr>
          <a:xfrm>
            <a:off x="165368" y="965459"/>
            <a:ext cx="1620766" cy="432523"/>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 </a:t>
            </a:r>
            <a:r>
              <a:rPr lang="en-CA" sz="2400" b="1" dirty="0">
                <a:ln>
                  <a:solidFill>
                    <a:srgbClr val="FF3399"/>
                  </a:solidFill>
                </a:ln>
                <a:solidFill>
                  <a:srgbClr val="00FF99"/>
                </a:solidFill>
              </a:rPr>
              <a:t>1</a:t>
            </a:r>
            <a:r>
              <a:rPr lang="en-CA" sz="2400" b="1" u="sng" dirty="0">
                <a:ln>
                  <a:solidFill>
                    <a:srgbClr val="FF3399"/>
                  </a:solidFill>
                </a:ln>
                <a:solidFill>
                  <a:srgbClr val="00FF99"/>
                </a:solidFill>
              </a:rPr>
              <a:t>D</a:t>
            </a:r>
          </a:p>
        </p:txBody>
      </p:sp>
      <p:sp>
        <p:nvSpPr>
          <p:cNvPr id="11" name="Rectangle 10">
            <a:extLst>
              <a:ext uri="{FF2B5EF4-FFF2-40B4-BE49-F238E27FC236}">
                <a16:creationId xmlns:a16="http://schemas.microsoft.com/office/drawing/2014/main" xmlns="" id="{609593FE-F433-491D-8458-44A06A82A7F1}"/>
              </a:ext>
            </a:extLst>
          </p:cNvPr>
          <p:cNvSpPr/>
          <p:nvPr/>
        </p:nvSpPr>
        <p:spPr>
          <a:xfrm>
            <a:off x="904674" y="4870702"/>
            <a:ext cx="4737367" cy="536976"/>
          </a:xfrm>
          <a:prstGeom prst="rect">
            <a:avLst/>
          </a:prstGeom>
          <a:solidFill>
            <a:schemeClr val="accent2"/>
          </a:solidFill>
          <a:ln w="3810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solidFill>
                  <a:srgbClr val="0000FF"/>
                </a:solidFill>
              </a:rPr>
              <a:t>Between the </a:t>
            </a:r>
            <a:r>
              <a:rPr lang="en-CA" sz="3200" b="1" dirty="0">
                <a:ln>
                  <a:solidFill>
                    <a:srgbClr val="0000FF"/>
                  </a:solidFill>
                </a:ln>
                <a:solidFill>
                  <a:srgbClr val="FFFF00"/>
                </a:solidFill>
              </a:rPr>
              <a:t>mixtures</a:t>
            </a:r>
            <a:r>
              <a:rPr lang="en-CA" sz="3200" b="1" dirty="0">
                <a:solidFill>
                  <a:srgbClr val="0000FF"/>
                </a:solidFill>
              </a:rPr>
              <a:t> #1!</a:t>
            </a:r>
          </a:p>
        </p:txBody>
      </p:sp>
      <p:sp>
        <p:nvSpPr>
          <p:cNvPr id="22" name="Right Brace 21">
            <a:extLst>
              <a:ext uri="{FF2B5EF4-FFF2-40B4-BE49-F238E27FC236}">
                <a16:creationId xmlns:a16="http://schemas.microsoft.com/office/drawing/2014/main" xmlns="" id="{370F8B88-0583-466F-9EA1-3D34002F2B70}"/>
              </a:ext>
            </a:extLst>
          </p:cNvPr>
          <p:cNvSpPr/>
          <p:nvPr/>
        </p:nvSpPr>
        <p:spPr>
          <a:xfrm rot="16200000">
            <a:off x="8337537" y="2093823"/>
            <a:ext cx="1488156" cy="5316098"/>
          </a:xfrm>
          <a:prstGeom prst="rightBrace">
            <a:avLst>
              <a:gd name="adj1" fmla="val 57299"/>
              <a:gd name="adj2" fmla="val 50000"/>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xmlns="" id="{7419A33F-AA93-4549-90DC-BC83060F0856}"/>
              </a:ext>
            </a:extLst>
          </p:cNvPr>
          <p:cNvSpPr/>
          <p:nvPr/>
        </p:nvSpPr>
        <p:spPr>
          <a:xfrm>
            <a:off x="6690689" y="4870702"/>
            <a:ext cx="4737367" cy="536976"/>
          </a:xfrm>
          <a:prstGeom prst="rect">
            <a:avLst/>
          </a:prstGeom>
          <a:solidFill>
            <a:schemeClr val="accent2"/>
          </a:solidFill>
          <a:ln w="3810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solidFill>
                  <a:srgbClr val="0000FF"/>
                </a:solidFill>
              </a:rPr>
              <a:t>Between the </a:t>
            </a:r>
            <a:r>
              <a:rPr lang="en-CA" sz="3200" b="1" dirty="0">
                <a:ln>
                  <a:solidFill>
                    <a:srgbClr val="0000FF"/>
                  </a:solidFill>
                </a:ln>
                <a:solidFill>
                  <a:srgbClr val="FFFF00"/>
                </a:solidFill>
              </a:rPr>
              <a:t>mixtures</a:t>
            </a:r>
            <a:r>
              <a:rPr lang="en-CA" sz="3200" b="1" dirty="0">
                <a:solidFill>
                  <a:srgbClr val="0000FF"/>
                </a:solidFill>
              </a:rPr>
              <a:t> </a:t>
            </a:r>
            <a:r>
              <a:rPr lang="en-CA" sz="3200" b="1" dirty="0">
                <a:solidFill>
                  <a:srgbClr val="0000FF"/>
                </a:solidFill>
                <a:effectLst>
                  <a:glow rad="190500">
                    <a:srgbClr val="FFC000"/>
                  </a:glow>
                </a:effectLst>
              </a:rPr>
              <a:t>#2!</a:t>
            </a:r>
          </a:p>
        </p:txBody>
      </p:sp>
      <p:cxnSp>
        <p:nvCxnSpPr>
          <p:cNvPr id="6" name="Straight Arrow Connector 5">
            <a:extLst>
              <a:ext uri="{FF2B5EF4-FFF2-40B4-BE49-F238E27FC236}">
                <a16:creationId xmlns:a16="http://schemas.microsoft.com/office/drawing/2014/main" xmlns="" id="{A6F23973-1FED-492B-B62D-5A6470D1DC1F}"/>
              </a:ext>
            </a:extLst>
          </p:cNvPr>
          <p:cNvCxnSpPr>
            <a:cxnSpLocks/>
          </p:cNvCxnSpPr>
          <p:nvPr/>
        </p:nvCxnSpPr>
        <p:spPr>
          <a:xfrm flipH="1" flipV="1">
            <a:off x="6374863" y="6389894"/>
            <a:ext cx="491796" cy="72659"/>
          </a:xfrm>
          <a:prstGeom prst="straightConnector1">
            <a:avLst/>
          </a:prstGeom>
          <a:ln w="76200">
            <a:solidFill>
              <a:srgbClr val="FFFF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xmlns="" id="{13FC70FB-7A77-4AC1-8D9E-BE55A944F921}"/>
              </a:ext>
            </a:extLst>
          </p:cNvPr>
          <p:cNvSpPr/>
          <p:nvPr/>
        </p:nvSpPr>
        <p:spPr>
          <a:xfrm>
            <a:off x="4987281" y="4174373"/>
            <a:ext cx="1169760" cy="391901"/>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C00000"/>
                </a:solidFill>
              </a:rPr>
              <a:t>Sunset</a:t>
            </a:r>
          </a:p>
        </p:txBody>
      </p:sp>
      <p:sp>
        <p:nvSpPr>
          <p:cNvPr id="12" name="Speech Bubble: Rectangle with Corners Rounded 11">
            <a:extLst>
              <a:ext uri="{FF2B5EF4-FFF2-40B4-BE49-F238E27FC236}">
                <a16:creationId xmlns:a16="http://schemas.microsoft.com/office/drawing/2014/main" xmlns="" id="{0F647AB8-C826-483F-ABC2-3C96E20424FF}"/>
              </a:ext>
            </a:extLst>
          </p:cNvPr>
          <p:cNvSpPr/>
          <p:nvPr/>
        </p:nvSpPr>
        <p:spPr>
          <a:xfrm>
            <a:off x="1620767" y="1525345"/>
            <a:ext cx="8947220" cy="2328077"/>
          </a:xfrm>
          <a:prstGeom prst="wedgeRoundRectCallout">
            <a:avLst>
              <a:gd name="adj1" fmla="val 3650"/>
              <a:gd name="adj2" fmla="val 92808"/>
              <a:gd name="adj3" fmla="val 16667"/>
            </a:avLst>
          </a:prstGeom>
          <a:solidFill>
            <a:schemeClr val="bg1">
              <a:lumMod val="50000"/>
            </a:schemeClr>
          </a:solidFill>
          <a:ln w="762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a:t>How is it then that Yoshiyahu could sacrifice </a:t>
            </a:r>
            <a:r>
              <a:rPr lang="en-CA" sz="3200" b="1" u="sng" dirty="0">
                <a:ln>
                  <a:solidFill>
                    <a:srgbClr val="0000FF"/>
                  </a:solidFill>
                </a:ln>
                <a:solidFill>
                  <a:srgbClr val="FF3399"/>
                </a:solidFill>
                <a:effectLst>
                  <a:glow rad="127000">
                    <a:srgbClr val="00FF99"/>
                  </a:glow>
                </a:effectLst>
              </a:rPr>
              <a:t>throu</a:t>
            </a:r>
            <a:r>
              <a:rPr lang="en-CA" sz="3200" b="1" dirty="0">
                <a:ln>
                  <a:solidFill>
                    <a:srgbClr val="0000FF"/>
                  </a:solidFill>
                </a:ln>
                <a:solidFill>
                  <a:srgbClr val="FF3399"/>
                </a:solidFill>
                <a:effectLst>
                  <a:glow rad="127000">
                    <a:srgbClr val="00FF99"/>
                  </a:glow>
                </a:effectLst>
              </a:rPr>
              <a:t>g</a:t>
            </a:r>
            <a:r>
              <a:rPr lang="en-CA" sz="3200" b="1" u="sng" dirty="0">
                <a:ln>
                  <a:solidFill>
                    <a:srgbClr val="0000FF"/>
                  </a:solidFill>
                </a:ln>
                <a:solidFill>
                  <a:srgbClr val="FF3399"/>
                </a:solidFill>
                <a:effectLst>
                  <a:glow rad="127000">
                    <a:srgbClr val="00FF99"/>
                  </a:glow>
                </a:effectLst>
              </a:rPr>
              <a:t>h</a:t>
            </a:r>
            <a:r>
              <a:rPr lang="en-CA" sz="3200" b="1" dirty="0">
                <a:ln>
                  <a:solidFill>
                    <a:srgbClr val="0000FF"/>
                  </a:solidFill>
                </a:ln>
                <a:solidFill>
                  <a:srgbClr val="FF9900"/>
                </a:solidFill>
                <a:effectLst>
                  <a:glow rad="127000">
                    <a:srgbClr val="00FF99"/>
                  </a:glow>
                </a:effectLst>
              </a:rPr>
              <a:t> the </a:t>
            </a:r>
            <a:r>
              <a:rPr lang="en-CA" sz="3200" b="1" u="sng" dirty="0">
                <a:ln>
                  <a:solidFill>
                    <a:srgbClr val="0000FF"/>
                  </a:solidFill>
                </a:ln>
                <a:solidFill>
                  <a:srgbClr val="FF9900"/>
                </a:solidFill>
                <a:effectLst>
                  <a:glow rad="127000">
                    <a:srgbClr val="00FF99"/>
                  </a:glow>
                </a:effectLst>
              </a:rPr>
              <a:t>EREB</a:t>
            </a:r>
            <a:r>
              <a:rPr lang="en-CA" sz="3200" b="1" dirty="0">
                <a:ln>
                  <a:solidFill>
                    <a:srgbClr val="0000FF"/>
                  </a:solidFill>
                </a:ln>
                <a:solidFill>
                  <a:srgbClr val="FF9900"/>
                </a:solidFill>
                <a:effectLst>
                  <a:glow rad="127000">
                    <a:srgbClr val="00FF99"/>
                  </a:glow>
                </a:effectLst>
              </a:rPr>
              <a:t> (twilight), </a:t>
            </a:r>
            <a:r>
              <a:rPr lang="en-CA" sz="3200" dirty="0"/>
              <a:t>into the night season, </a:t>
            </a:r>
            <a:r>
              <a:rPr lang="en-CA" sz="3200" b="1" u="sng" dirty="0">
                <a:solidFill>
                  <a:srgbClr val="002060"/>
                </a:solidFill>
              </a:rPr>
              <a:t>and still not break the Torah’s statutes</a:t>
            </a:r>
            <a:r>
              <a:rPr lang="en-CA" sz="3200" b="1" dirty="0">
                <a:solidFill>
                  <a:srgbClr val="002060"/>
                </a:solidFill>
              </a:rPr>
              <a:t>?</a:t>
            </a:r>
            <a:r>
              <a:rPr lang="en-CA" sz="3200" b="1" u="sng" dirty="0">
                <a:solidFill>
                  <a:srgbClr val="002060"/>
                </a:solidFill>
              </a:rPr>
              <a:t/>
            </a:r>
            <a:br>
              <a:rPr lang="en-CA" sz="3200" b="1" u="sng" dirty="0">
                <a:solidFill>
                  <a:srgbClr val="002060"/>
                </a:solidFill>
              </a:rPr>
            </a:br>
            <a:r>
              <a:rPr lang="en-CA" sz="3200" dirty="0"/>
              <a:t>Has the Torah made provision for </a:t>
            </a:r>
            <a:r>
              <a:rPr lang="en-CA" sz="3200" b="1" u="sng" dirty="0" err="1">
                <a:ln>
                  <a:solidFill>
                    <a:srgbClr val="0000FF"/>
                  </a:solidFill>
                </a:ln>
                <a:solidFill>
                  <a:srgbClr val="FF9900"/>
                </a:solidFill>
                <a:effectLst>
                  <a:glow rad="127000">
                    <a:srgbClr val="00FF99"/>
                  </a:glow>
                </a:effectLst>
              </a:rPr>
              <a:t>ereb</a:t>
            </a:r>
            <a:r>
              <a:rPr lang="en-CA" sz="3200" dirty="0"/>
              <a:t> sacrificing?</a:t>
            </a:r>
          </a:p>
        </p:txBody>
      </p:sp>
      <p:sp>
        <p:nvSpPr>
          <p:cNvPr id="26" name="Rectangle 25">
            <a:extLst>
              <a:ext uri="{FF2B5EF4-FFF2-40B4-BE49-F238E27FC236}">
                <a16:creationId xmlns:a16="http://schemas.microsoft.com/office/drawing/2014/main" xmlns="" id="{1A9CB7C6-0E44-47D9-89CE-32651C02B810}"/>
              </a:ext>
            </a:extLst>
          </p:cNvPr>
          <p:cNvSpPr/>
          <p:nvPr/>
        </p:nvSpPr>
        <p:spPr>
          <a:xfrm>
            <a:off x="11897324" y="5548954"/>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88507" y="6443137"/>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50</a:t>
            </a:fld>
            <a:endParaRPr lang="en-AU" dirty="0"/>
          </a:p>
        </p:txBody>
      </p:sp>
      <p:sp>
        <p:nvSpPr>
          <p:cNvPr id="28" name="Speech Bubble: Rectangle with Corners Rounded 27">
            <a:extLst>
              <a:ext uri="{FF2B5EF4-FFF2-40B4-BE49-F238E27FC236}">
                <a16:creationId xmlns:a16="http://schemas.microsoft.com/office/drawing/2014/main" xmlns="" id="{9A0FBEA1-5332-4D1D-A54A-0C81EE9B18EB}"/>
              </a:ext>
            </a:extLst>
          </p:cNvPr>
          <p:cNvSpPr/>
          <p:nvPr/>
        </p:nvSpPr>
        <p:spPr>
          <a:xfrm>
            <a:off x="22907" y="4240413"/>
            <a:ext cx="1097704" cy="449994"/>
          </a:xfrm>
          <a:prstGeom prst="wedgeRoundRectCallout">
            <a:avLst>
              <a:gd name="adj1" fmla="val -25811"/>
              <a:gd name="adj2" fmla="val 315898"/>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9" name="Speech Bubble: Rectangle with Corners Rounded 28">
            <a:extLst>
              <a:ext uri="{FF2B5EF4-FFF2-40B4-BE49-F238E27FC236}">
                <a16:creationId xmlns:a16="http://schemas.microsoft.com/office/drawing/2014/main" xmlns="" id="{B166E9D1-B2FF-4E56-8777-7C9A168968F1}"/>
              </a:ext>
            </a:extLst>
          </p:cNvPr>
          <p:cNvSpPr/>
          <p:nvPr/>
        </p:nvSpPr>
        <p:spPr>
          <a:xfrm>
            <a:off x="11071389" y="4224693"/>
            <a:ext cx="1097704" cy="449994"/>
          </a:xfrm>
          <a:prstGeom prst="wedgeRoundRectCallout">
            <a:avLst>
              <a:gd name="adj1" fmla="val 39899"/>
              <a:gd name="adj2" fmla="val 363572"/>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0" name="Speech Bubble: Rectangle with Corners Rounded 29">
            <a:extLst>
              <a:ext uri="{FF2B5EF4-FFF2-40B4-BE49-F238E27FC236}">
                <a16:creationId xmlns:a16="http://schemas.microsoft.com/office/drawing/2014/main" xmlns="" id="{DE6CDC1C-A2CD-47AA-9AFF-679F63291B9A}"/>
              </a:ext>
            </a:extLst>
          </p:cNvPr>
          <p:cNvSpPr/>
          <p:nvPr/>
        </p:nvSpPr>
        <p:spPr>
          <a:xfrm>
            <a:off x="4852774" y="6270585"/>
            <a:ext cx="1097704" cy="491867"/>
          </a:xfrm>
          <a:prstGeom prst="wedgeRoundRectCallout">
            <a:avLst>
              <a:gd name="adj1" fmla="val 80150"/>
              <a:gd name="adj2" fmla="val -146146"/>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142044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500" fill="hold"/>
                                        <p:tgtEl>
                                          <p:spTgt spid="20"/>
                                        </p:tgtEl>
                                        <p:attrNameLst>
                                          <p:attrName>ppt_x</p:attrName>
                                        </p:attrNameLst>
                                      </p:cBhvr>
                                      <p:tavLst>
                                        <p:tav tm="0">
                                          <p:val>
                                            <p:strVal val="1+#ppt_w/2"/>
                                          </p:val>
                                        </p:tav>
                                        <p:tav tm="100000">
                                          <p:val>
                                            <p:strVal val="#ppt_x"/>
                                          </p:val>
                                        </p:tav>
                                      </p:tavLst>
                                    </p:anim>
                                    <p:anim calcmode="lin" valueType="num">
                                      <p:cBhvr additive="base">
                                        <p:cTn id="13" dur="2500" fill="hold"/>
                                        <p:tgtEl>
                                          <p:spTgt spid="20"/>
                                        </p:tgtEl>
                                        <p:attrNameLst>
                                          <p:attrName>ppt_y</p:attrName>
                                        </p:attrNameLst>
                                      </p:cBhvr>
                                      <p:tavLst>
                                        <p:tav tm="0">
                                          <p:val>
                                            <p:strVal val="0-#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6"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12" grpId="0" animBg="1"/>
      <p:bldP spid="3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sp>
        <p:nvSpPr>
          <p:cNvPr id="21" name="Right Brace 20">
            <a:extLst>
              <a:ext uri="{FF2B5EF4-FFF2-40B4-BE49-F238E27FC236}">
                <a16:creationId xmlns:a16="http://schemas.microsoft.com/office/drawing/2014/main" xmlns="" id="{B529EBF9-4065-4AB5-99EA-1AE5D5371654}"/>
              </a:ext>
            </a:extLst>
          </p:cNvPr>
          <p:cNvSpPr/>
          <p:nvPr/>
        </p:nvSpPr>
        <p:spPr>
          <a:xfrm rot="16200000">
            <a:off x="2550216" y="1904895"/>
            <a:ext cx="1496368" cy="5702170"/>
          </a:xfrm>
          <a:prstGeom prst="rightBrace">
            <a:avLst>
              <a:gd name="adj1" fmla="val 57299"/>
              <a:gd name="adj2" fmla="val 50000"/>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931739218"/>
              </p:ext>
            </p:extLst>
          </p:nvPr>
        </p:nvGraphicFramePr>
        <p:xfrm>
          <a:off x="408562" y="5495951"/>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a:t>
                      </a:r>
                      <a:br>
                        <a:rPr lang="en-CA" sz="4000" dirty="0">
                          <a:solidFill>
                            <a:srgbClr val="C00000"/>
                          </a:solidFill>
                        </a:rPr>
                      </a:br>
                      <a:r>
                        <a:rPr lang="en-CA" sz="4000" dirty="0">
                          <a:solidFill>
                            <a:srgbClr val="C00000"/>
                          </a:solidFill>
                        </a:rPr>
                        <a:t>    </a:t>
                      </a:r>
                      <a:r>
                        <a:rPr kumimoji="0" lang="en-CA" sz="4000" b="1" i="0" u="none" strike="noStrike" kern="1200" cap="none" spc="0" normalizeH="0" baseline="0" noProof="0" dirty="0">
                          <a:ln>
                            <a:noFill/>
                          </a:ln>
                          <a:solidFill>
                            <a:srgbClr val="C00000"/>
                          </a:solidFill>
                          <a:effectLst>
                            <a:glow rad="127000">
                              <a:srgbClr val="FFFF00"/>
                            </a:glow>
                          </a:effectLst>
                          <a:uLnTx/>
                          <a:uFillTx/>
                          <a:latin typeface="+mn-lt"/>
                          <a:ea typeface="+mn-ea"/>
                          <a:cs typeface="+mn-cs"/>
                        </a:rPr>
                        <a:t>Twilight Sacrificing??? </a:t>
                      </a:r>
                      <a:endParaRPr lang="en-CA" sz="40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p:cNvCxnSpPr>
          <p:nvPr/>
        </p:nvCxnSpPr>
        <p:spPr>
          <a:xfrm flipV="1">
            <a:off x="6074924" y="4566274"/>
            <a:ext cx="0" cy="2240318"/>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881875" y="2023353"/>
            <a:ext cx="1623" cy="4781644"/>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571234"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5538835"/>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6"/>
            <a:ext cx="0" cy="477381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0" y="1505889"/>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5497545"/>
            <a:ext cx="305274" cy="1309046"/>
          </a:xfrm>
          <a:prstGeom prst="rect">
            <a:avLst/>
          </a:prstGeom>
          <a:gradFill flip="none" rotWithShape="1">
            <a:gsLst>
              <a:gs pos="49000">
                <a:schemeClr val="bg1">
                  <a:lumMod val="50000"/>
                </a:schemeClr>
              </a:gs>
              <a:gs pos="56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835638"/>
            <a:ext cx="230716" cy="1969359"/>
          </a:xfrm>
          <a:prstGeom prst="rect">
            <a:avLst/>
          </a:prstGeom>
          <a:gradFill flip="none" rotWithShape="1">
            <a:gsLst>
              <a:gs pos="48000">
                <a:schemeClr val="tx1">
                  <a:lumMod val="65000"/>
                  <a:lumOff val="35000"/>
                </a:schemeClr>
              </a:gs>
              <a:gs pos="56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1513839" y="92679"/>
            <a:ext cx="10213843" cy="1292338"/>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600" b="1" dirty="0">
                <a:solidFill>
                  <a:prstClr val="black"/>
                </a:solidFill>
                <a:latin typeface="Cooper Black" panose="0208090404030B020404" pitchFamily="18" charset="0"/>
              </a:rPr>
              <a:t> </a:t>
            </a:r>
            <a:r>
              <a:rPr lang="en-CA" sz="3600" b="1" u="sng" dirty="0">
                <a:solidFill>
                  <a:prstClr val="black"/>
                </a:solidFill>
                <a:effectLst>
                  <a:glow rad="127000">
                    <a:srgbClr val="FFFF00"/>
                  </a:glow>
                </a:effectLst>
                <a:latin typeface="Cooper Black" panose="0208090404030B020404" pitchFamily="18" charset="0"/>
              </a:rPr>
              <a:t>Is there</a:t>
            </a:r>
            <a:r>
              <a:rPr lang="en-CA" sz="3600" b="1" dirty="0">
                <a:solidFill>
                  <a:prstClr val="black"/>
                </a:solidFill>
                <a:effectLst>
                  <a:glow rad="127000">
                    <a:srgbClr val="FFFF00"/>
                  </a:glow>
                </a:effectLst>
                <a:latin typeface="Cooper Black" panose="0208090404030B020404" pitchFamily="18" charset="0"/>
              </a:rPr>
              <a:t> </a:t>
            </a:r>
            <a:r>
              <a:rPr lang="en-CA" sz="3600" b="1" u="sng" dirty="0">
                <a:solidFill>
                  <a:srgbClr val="0000FF"/>
                </a:solidFill>
                <a:effectLst>
                  <a:glow rad="127000">
                    <a:srgbClr val="FFFF00"/>
                  </a:glow>
                </a:effectLst>
                <a:latin typeface="Cooper Black" panose="0208090404030B020404" pitchFamily="18" charset="0"/>
              </a:rPr>
              <a:t>Torah</a:t>
            </a:r>
            <a:r>
              <a:rPr lang="en-CA" sz="3600" b="1" dirty="0">
                <a:solidFill>
                  <a:prstClr val="black"/>
                </a:solidFill>
                <a:effectLst>
                  <a:glow rad="127000">
                    <a:srgbClr val="FFFF00"/>
                  </a:glow>
                </a:effectLst>
                <a:latin typeface="Cooper Black" panose="0208090404030B020404" pitchFamily="18" charset="0"/>
              </a:rPr>
              <a:t> p</a:t>
            </a:r>
            <a:r>
              <a:rPr lang="en-CA" sz="3600" b="1" u="sng" dirty="0">
                <a:solidFill>
                  <a:prstClr val="black"/>
                </a:solidFill>
                <a:effectLst>
                  <a:glow rad="127000">
                    <a:srgbClr val="FFFF00"/>
                  </a:glow>
                </a:effectLst>
                <a:latin typeface="Cooper Black" panose="0208090404030B020404" pitchFamily="18" charset="0"/>
              </a:rPr>
              <a:t>ermission to slau</a:t>
            </a:r>
            <a:r>
              <a:rPr lang="en-CA" sz="3600" b="1" dirty="0">
                <a:solidFill>
                  <a:prstClr val="black"/>
                </a:solidFill>
                <a:effectLst>
                  <a:glow rad="127000">
                    <a:srgbClr val="FFFF00"/>
                  </a:glow>
                </a:effectLst>
                <a:latin typeface="Cooper Black" panose="0208090404030B020404" pitchFamily="18" charset="0"/>
              </a:rPr>
              <a:t>g</a:t>
            </a:r>
            <a:r>
              <a:rPr lang="en-CA" sz="3600" b="1" u="sng" dirty="0">
                <a:solidFill>
                  <a:prstClr val="black"/>
                </a:solidFill>
                <a:effectLst>
                  <a:glow rad="127000">
                    <a:srgbClr val="FFFF00"/>
                  </a:glow>
                </a:effectLst>
                <a:latin typeface="Cooper Black" panose="0208090404030B020404" pitchFamily="18" charset="0"/>
              </a:rPr>
              <a:t>hter the Passover Lamb in the</a:t>
            </a:r>
            <a:r>
              <a:rPr lang="en-CA" sz="3600" b="1" dirty="0">
                <a:solidFill>
                  <a:prstClr val="black"/>
                </a:solidFill>
                <a:effectLst>
                  <a:glow rad="127000">
                    <a:srgbClr val="FFFF00"/>
                  </a:glow>
                </a:effectLst>
                <a:latin typeface="Cooper Black" panose="0208090404030B020404" pitchFamily="18" charset="0"/>
              </a:rPr>
              <a:t> </a:t>
            </a:r>
            <a:r>
              <a:rPr lang="en-CA" sz="3600" b="1" dirty="0" err="1">
                <a:ln>
                  <a:solidFill>
                    <a:srgbClr val="0000FF"/>
                  </a:solidFill>
                </a:ln>
                <a:solidFill>
                  <a:srgbClr val="00FF99"/>
                </a:solidFill>
                <a:effectLst>
                  <a:glow rad="127000">
                    <a:srgbClr val="FFFF00"/>
                  </a:glow>
                </a:effectLst>
                <a:latin typeface="Cooper Black" panose="0208090404030B020404" pitchFamily="18" charset="0"/>
              </a:rPr>
              <a:t>ereb</a:t>
            </a:r>
            <a:r>
              <a:rPr lang="en-CA" sz="3600" b="1" dirty="0">
                <a:solidFill>
                  <a:prstClr val="black"/>
                </a:solidFill>
                <a:effectLst>
                  <a:glow rad="127000">
                    <a:srgbClr val="FFFF00"/>
                  </a:glow>
                </a:effectLst>
                <a:latin typeface="Cooper Black" panose="0208090404030B020404" pitchFamily="18" charset="0"/>
              </a:rPr>
              <a:t> (evening)?</a:t>
            </a:r>
            <a:endParaRPr lang="en-CA" sz="2800" b="1" dirty="0">
              <a:solidFill>
                <a:srgbClr val="006699"/>
              </a:solidFill>
              <a:effectLst>
                <a:glow rad="127000">
                  <a:srgbClr val="FFFF00"/>
                </a:glow>
              </a:effectLst>
              <a:latin typeface="Arial Black" panose="020B0A04020102020204" pitchFamily="34" charset="0"/>
            </a:endParaRPr>
          </a:p>
        </p:txBody>
      </p:sp>
      <p:sp>
        <p:nvSpPr>
          <p:cNvPr id="25" name="Rectangle: Rounded Corners 24">
            <a:extLst>
              <a:ext uri="{FF2B5EF4-FFF2-40B4-BE49-F238E27FC236}">
                <a16:creationId xmlns:a16="http://schemas.microsoft.com/office/drawing/2014/main" xmlns="" id="{C9E3386D-AA07-43D4-AAF3-05CDCA3FC2C9}"/>
              </a:ext>
            </a:extLst>
          </p:cNvPr>
          <p:cNvSpPr/>
          <p:nvPr/>
        </p:nvSpPr>
        <p:spPr>
          <a:xfrm>
            <a:off x="176975" y="409411"/>
            <a:ext cx="1153061" cy="775527"/>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br>
              <a:rPr lang="en-CA" sz="2400" b="1" dirty="0">
                <a:ln>
                  <a:solidFill>
                    <a:srgbClr val="FF3399"/>
                  </a:solidFill>
                </a:ln>
                <a:solidFill>
                  <a:srgbClr val="FF66FF"/>
                </a:solidFill>
              </a:rPr>
            </a:br>
            <a:r>
              <a:rPr lang="en-CA" sz="2400" b="1" dirty="0">
                <a:ln>
                  <a:solidFill>
                    <a:srgbClr val="FF3399"/>
                  </a:solidFill>
                </a:ln>
                <a:solidFill>
                  <a:srgbClr val="FF66FF"/>
                </a:solidFill>
              </a:rPr>
              <a:t># </a:t>
            </a:r>
            <a:r>
              <a:rPr lang="en-CA" sz="2400" b="1" dirty="0">
                <a:ln>
                  <a:solidFill>
                    <a:srgbClr val="FF3399"/>
                  </a:solidFill>
                </a:ln>
                <a:solidFill>
                  <a:srgbClr val="00FF99"/>
                </a:solidFill>
              </a:rPr>
              <a:t>1</a:t>
            </a:r>
            <a:r>
              <a:rPr lang="en-CA" sz="2400" b="1" u="sng" dirty="0">
                <a:ln>
                  <a:solidFill>
                    <a:srgbClr val="FF3399"/>
                  </a:solidFill>
                </a:ln>
                <a:solidFill>
                  <a:srgbClr val="00FF99"/>
                </a:solidFill>
              </a:rPr>
              <a:t>E</a:t>
            </a:r>
          </a:p>
        </p:txBody>
      </p:sp>
      <p:sp>
        <p:nvSpPr>
          <p:cNvPr id="11" name="Rectangle 10">
            <a:extLst>
              <a:ext uri="{FF2B5EF4-FFF2-40B4-BE49-F238E27FC236}">
                <a16:creationId xmlns:a16="http://schemas.microsoft.com/office/drawing/2014/main" xmlns="" id="{609593FE-F433-491D-8458-44A06A82A7F1}"/>
              </a:ext>
            </a:extLst>
          </p:cNvPr>
          <p:cNvSpPr/>
          <p:nvPr/>
        </p:nvSpPr>
        <p:spPr>
          <a:xfrm>
            <a:off x="904674" y="4870702"/>
            <a:ext cx="4737367" cy="536976"/>
          </a:xfrm>
          <a:prstGeom prst="rect">
            <a:avLst/>
          </a:prstGeom>
          <a:solidFill>
            <a:schemeClr val="accent2"/>
          </a:solidFill>
          <a:ln w="3810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solidFill>
                  <a:srgbClr val="0000FF"/>
                </a:solidFill>
              </a:rPr>
              <a:t>Between the </a:t>
            </a:r>
            <a:r>
              <a:rPr lang="en-CA" sz="3200" b="1" dirty="0">
                <a:ln>
                  <a:solidFill>
                    <a:srgbClr val="0000FF"/>
                  </a:solidFill>
                </a:ln>
                <a:solidFill>
                  <a:srgbClr val="FFFF00"/>
                </a:solidFill>
              </a:rPr>
              <a:t>mixtures</a:t>
            </a:r>
            <a:r>
              <a:rPr lang="en-CA" sz="3200" b="1" dirty="0">
                <a:solidFill>
                  <a:srgbClr val="0000FF"/>
                </a:solidFill>
              </a:rPr>
              <a:t> #1!</a:t>
            </a:r>
          </a:p>
        </p:txBody>
      </p:sp>
      <p:sp>
        <p:nvSpPr>
          <p:cNvPr id="22" name="Right Brace 21">
            <a:extLst>
              <a:ext uri="{FF2B5EF4-FFF2-40B4-BE49-F238E27FC236}">
                <a16:creationId xmlns:a16="http://schemas.microsoft.com/office/drawing/2014/main" xmlns="" id="{370F8B88-0583-466F-9EA1-3D34002F2B70}"/>
              </a:ext>
            </a:extLst>
          </p:cNvPr>
          <p:cNvSpPr/>
          <p:nvPr/>
        </p:nvSpPr>
        <p:spPr>
          <a:xfrm rot="16200000">
            <a:off x="8337537" y="2093823"/>
            <a:ext cx="1488156" cy="5316098"/>
          </a:xfrm>
          <a:prstGeom prst="rightBrace">
            <a:avLst>
              <a:gd name="adj1" fmla="val 57299"/>
              <a:gd name="adj2" fmla="val 50000"/>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xmlns="" id="{7419A33F-AA93-4549-90DC-BC83060F0856}"/>
              </a:ext>
            </a:extLst>
          </p:cNvPr>
          <p:cNvSpPr/>
          <p:nvPr/>
        </p:nvSpPr>
        <p:spPr>
          <a:xfrm>
            <a:off x="6690689" y="4870702"/>
            <a:ext cx="4737367" cy="536976"/>
          </a:xfrm>
          <a:prstGeom prst="rect">
            <a:avLst/>
          </a:prstGeom>
          <a:solidFill>
            <a:schemeClr val="accent2"/>
          </a:solidFill>
          <a:ln w="3810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solidFill>
                  <a:srgbClr val="0000FF"/>
                </a:solidFill>
              </a:rPr>
              <a:t>Between the </a:t>
            </a:r>
            <a:r>
              <a:rPr lang="en-CA" sz="3200" b="1" dirty="0">
                <a:ln>
                  <a:solidFill>
                    <a:srgbClr val="0000FF"/>
                  </a:solidFill>
                </a:ln>
                <a:solidFill>
                  <a:srgbClr val="FFFF00"/>
                </a:solidFill>
              </a:rPr>
              <a:t>mixtures</a:t>
            </a:r>
            <a:r>
              <a:rPr lang="en-CA" sz="3200" b="1" dirty="0">
                <a:solidFill>
                  <a:srgbClr val="0000FF"/>
                </a:solidFill>
              </a:rPr>
              <a:t> </a:t>
            </a:r>
            <a:r>
              <a:rPr lang="en-CA" sz="3200" b="1" dirty="0">
                <a:solidFill>
                  <a:srgbClr val="0000FF"/>
                </a:solidFill>
                <a:effectLst>
                  <a:glow rad="190500">
                    <a:srgbClr val="FFC000"/>
                  </a:glow>
                </a:effectLst>
              </a:rPr>
              <a:t>#2!</a:t>
            </a:r>
          </a:p>
        </p:txBody>
      </p:sp>
      <p:cxnSp>
        <p:nvCxnSpPr>
          <p:cNvPr id="6" name="Straight Arrow Connector 5">
            <a:extLst>
              <a:ext uri="{FF2B5EF4-FFF2-40B4-BE49-F238E27FC236}">
                <a16:creationId xmlns:a16="http://schemas.microsoft.com/office/drawing/2014/main" xmlns="" id="{A6F23973-1FED-492B-B62D-5A6470D1DC1F}"/>
              </a:ext>
            </a:extLst>
          </p:cNvPr>
          <p:cNvCxnSpPr>
            <a:cxnSpLocks/>
          </p:cNvCxnSpPr>
          <p:nvPr/>
        </p:nvCxnSpPr>
        <p:spPr>
          <a:xfrm flipH="1" flipV="1">
            <a:off x="6374863" y="6389894"/>
            <a:ext cx="491796" cy="72659"/>
          </a:xfrm>
          <a:prstGeom prst="straightConnector1">
            <a:avLst/>
          </a:prstGeom>
          <a:ln w="76200">
            <a:solidFill>
              <a:srgbClr val="FFFF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xmlns="" id="{13FC70FB-7A77-4AC1-8D9E-BE55A944F921}"/>
              </a:ext>
            </a:extLst>
          </p:cNvPr>
          <p:cNvSpPr/>
          <p:nvPr/>
        </p:nvSpPr>
        <p:spPr>
          <a:xfrm>
            <a:off x="4987281" y="4174373"/>
            <a:ext cx="1169760" cy="391901"/>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C00000"/>
                </a:solidFill>
              </a:rPr>
              <a:t>Sunset</a:t>
            </a:r>
          </a:p>
        </p:txBody>
      </p:sp>
      <p:sp>
        <p:nvSpPr>
          <p:cNvPr id="12" name="Speech Bubble: Rectangle with Corners Rounded 11">
            <a:extLst>
              <a:ext uri="{FF2B5EF4-FFF2-40B4-BE49-F238E27FC236}">
                <a16:creationId xmlns:a16="http://schemas.microsoft.com/office/drawing/2014/main" xmlns="" id="{0F647AB8-C826-483F-ABC2-3C96E20424FF}"/>
              </a:ext>
            </a:extLst>
          </p:cNvPr>
          <p:cNvSpPr/>
          <p:nvPr/>
        </p:nvSpPr>
        <p:spPr>
          <a:xfrm>
            <a:off x="1620767" y="1616900"/>
            <a:ext cx="8947220" cy="2236522"/>
          </a:xfrm>
          <a:prstGeom prst="wedgeRoundRectCallout">
            <a:avLst>
              <a:gd name="adj1" fmla="val 3650"/>
              <a:gd name="adj2" fmla="val 92808"/>
              <a:gd name="adj3" fmla="val 16667"/>
            </a:avLst>
          </a:prstGeom>
          <a:solidFill>
            <a:srgbClr val="006699"/>
          </a:solidFill>
          <a:ln w="762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i="1" dirty="0" smtClean="0">
                <a:solidFill>
                  <a:srgbClr val="800000"/>
                </a:solidFill>
                <a:latin typeface="Georgia" panose="02040502050405020303" pitchFamily="18" charset="0"/>
              </a:rPr>
              <a:t>Deut </a:t>
            </a:r>
            <a:r>
              <a:rPr lang="en-US" sz="2800" i="1" dirty="0">
                <a:solidFill>
                  <a:srgbClr val="800000"/>
                </a:solidFill>
                <a:latin typeface="Georgia" panose="02040502050405020303" pitchFamily="18" charset="0"/>
              </a:rPr>
              <a:t>16:6</a:t>
            </a:r>
            <a:r>
              <a:rPr lang="en-US" sz="2800" i="1" dirty="0">
                <a:solidFill>
                  <a:prstClr val="black"/>
                </a:solidFill>
                <a:latin typeface="Georgia" panose="02040502050405020303" pitchFamily="18" charset="0"/>
              </a:rPr>
              <a:t>  </a:t>
            </a:r>
            <a:r>
              <a:rPr lang="en-US" sz="2800" dirty="0">
                <a:solidFill>
                  <a:srgbClr val="C7ABFF"/>
                </a:solidFill>
                <a:latin typeface="Georgia" panose="02040502050405020303" pitchFamily="18" charset="0"/>
              </a:rPr>
              <a:t>But at the place where </a:t>
            </a:r>
            <a:r>
              <a:rPr lang="he-IL" sz="2800" dirty="0">
                <a:solidFill>
                  <a:srgbClr val="C7ABFF"/>
                </a:solidFill>
                <a:latin typeface="Arial" panose="020B0604020202020204" pitchFamily="34" charset="0"/>
              </a:rPr>
              <a:t>יהוה</a:t>
            </a:r>
            <a:r>
              <a:rPr lang="en-US" sz="2800" dirty="0">
                <a:solidFill>
                  <a:srgbClr val="C7ABFF"/>
                </a:solidFill>
                <a:latin typeface="Georgia" panose="02040502050405020303" pitchFamily="18" charset="0"/>
              </a:rPr>
              <a:t> your Elohim chooses to make His Name dwell, there you slaughter the Passover in the </a:t>
            </a:r>
            <a:r>
              <a:rPr lang="en-US" sz="2800" b="1" dirty="0">
                <a:solidFill>
                  <a:prstClr val="black"/>
                </a:solidFill>
                <a:effectLst>
                  <a:glow rad="127000">
                    <a:srgbClr val="FFFF00"/>
                  </a:glow>
                </a:effectLst>
                <a:latin typeface="Georgia" panose="02040502050405020303" pitchFamily="18" charset="0"/>
              </a:rPr>
              <a:t>evening, </a:t>
            </a:r>
            <a:r>
              <a:rPr lang="en-US" sz="2800" dirty="0">
                <a:solidFill>
                  <a:srgbClr val="C7ABFF"/>
                </a:solidFill>
                <a:latin typeface="Georgia" panose="02040502050405020303" pitchFamily="18" charset="0"/>
              </a:rPr>
              <a:t>at the going down of the sun, at the appointed time you came out of </a:t>
            </a:r>
            <a:r>
              <a:rPr lang="en-US" sz="2800" dirty="0" err="1">
                <a:solidFill>
                  <a:srgbClr val="C7ABFF"/>
                </a:solidFill>
                <a:latin typeface="Georgia" panose="02040502050405020303" pitchFamily="18" charset="0"/>
              </a:rPr>
              <a:t>Mitsrayim</a:t>
            </a:r>
            <a:r>
              <a:rPr lang="en-US" sz="2800" dirty="0">
                <a:solidFill>
                  <a:srgbClr val="C7ABFF"/>
                </a:solidFill>
                <a:latin typeface="Georgia" panose="02040502050405020303" pitchFamily="18" charset="0"/>
              </a:rPr>
              <a:t>. </a:t>
            </a:r>
            <a:endParaRPr lang="en-CA" sz="2800" dirty="0">
              <a:solidFill>
                <a:srgbClr val="C7ABFF"/>
              </a:solidFill>
            </a:endParaRPr>
          </a:p>
        </p:txBody>
      </p:sp>
      <p:sp>
        <p:nvSpPr>
          <p:cNvPr id="26" name="Rectangle 25">
            <a:extLst>
              <a:ext uri="{FF2B5EF4-FFF2-40B4-BE49-F238E27FC236}">
                <a16:creationId xmlns:a16="http://schemas.microsoft.com/office/drawing/2014/main" xmlns="" id="{0D38972A-1ACE-456B-8B82-B54A882B2137}"/>
              </a:ext>
            </a:extLst>
          </p:cNvPr>
          <p:cNvSpPr/>
          <p:nvPr/>
        </p:nvSpPr>
        <p:spPr>
          <a:xfrm>
            <a:off x="11899536" y="5531478"/>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Speech Bubble: Rectangle with Corners Rounded 27">
            <a:extLst>
              <a:ext uri="{FF2B5EF4-FFF2-40B4-BE49-F238E27FC236}">
                <a16:creationId xmlns:a16="http://schemas.microsoft.com/office/drawing/2014/main" xmlns="" id="{DB407AE6-735B-4510-A756-C1E24D9B9F05}"/>
              </a:ext>
            </a:extLst>
          </p:cNvPr>
          <p:cNvSpPr/>
          <p:nvPr/>
        </p:nvSpPr>
        <p:spPr>
          <a:xfrm>
            <a:off x="142039" y="4219167"/>
            <a:ext cx="1097704" cy="449994"/>
          </a:xfrm>
          <a:prstGeom prst="wedgeRoundRectCallout">
            <a:avLst>
              <a:gd name="adj1" fmla="val -37834"/>
              <a:gd name="adj2" fmla="val 343131"/>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9" name="Speech Bubble: Rectangle with Corners Rounded 28">
            <a:extLst>
              <a:ext uri="{FF2B5EF4-FFF2-40B4-BE49-F238E27FC236}">
                <a16:creationId xmlns:a16="http://schemas.microsoft.com/office/drawing/2014/main" xmlns="" id="{4556F870-708D-45DB-8774-C9563CB2AF53}"/>
              </a:ext>
            </a:extLst>
          </p:cNvPr>
          <p:cNvSpPr/>
          <p:nvPr/>
        </p:nvSpPr>
        <p:spPr>
          <a:xfrm>
            <a:off x="11056479" y="4171910"/>
            <a:ext cx="1097704" cy="449994"/>
          </a:xfrm>
          <a:prstGeom prst="wedgeRoundRectCallout">
            <a:avLst>
              <a:gd name="adj1" fmla="val 39899"/>
              <a:gd name="adj2" fmla="val 254639"/>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88507"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51</a:t>
            </a:fld>
            <a:endParaRPr lang="en-AU" dirty="0"/>
          </a:p>
        </p:txBody>
      </p:sp>
      <p:sp>
        <p:nvSpPr>
          <p:cNvPr id="30" name="Speech Bubble: Rectangle with Corners Rounded 29">
            <a:extLst>
              <a:ext uri="{FF2B5EF4-FFF2-40B4-BE49-F238E27FC236}">
                <a16:creationId xmlns:a16="http://schemas.microsoft.com/office/drawing/2014/main" xmlns="" id="{35CBA010-EB70-4701-BAF9-9AE433168539}"/>
              </a:ext>
            </a:extLst>
          </p:cNvPr>
          <p:cNvSpPr/>
          <p:nvPr/>
        </p:nvSpPr>
        <p:spPr>
          <a:xfrm>
            <a:off x="4906115" y="6208803"/>
            <a:ext cx="1097704" cy="491867"/>
          </a:xfrm>
          <a:prstGeom prst="wedgeRoundRectCallout">
            <a:avLst>
              <a:gd name="adj1" fmla="val 74470"/>
              <a:gd name="adj2" fmla="val -158821"/>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360138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500" fill="hold"/>
                                        <p:tgtEl>
                                          <p:spTgt spid="20"/>
                                        </p:tgtEl>
                                        <p:attrNameLst>
                                          <p:attrName>ppt_x</p:attrName>
                                        </p:attrNameLst>
                                      </p:cBhvr>
                                      <p:tavLst>
                                        <p:tav tm="0">
                                          <p:val>
                                            <p:strVal val="1+#ppt_w/2"/>
                                          </p:val>
                                        </p:tav>
                                        <p:tav tm="100000">
                                          <p:val>
                                            <p:strVal val="#ppt_x"/>
                                          </p:val>
                                        </p:tav>
                                      </p:tavLst>
                                    </p:anim>
                                    <p:anim calcmode="lin" valueType="num">
                                      <p:cBhvr additive="base">
                                        <p:cTn id="13" dur="2500" fill="hold"/>
                                        <p:tgtEl>
                                          <p:spTgt spid="20"/>
                                        </p:tgtEl>
                                        <p:attrNameLst>
                                          <p:attrName>ppt_y</p:attrName>
                                        </p:attrNameLst>
                                      </p:cBhvr>
                                      <p:tavLst>
                                        <p:tav tm="0">
                                          <p:val>
                                            <p:strVal val="0-#ppt_h/2"/>
                                          </p:val>
                                        </p:tav>
                                        <p:tav tm="100000">
                                          <p:val>
                                            <p:strVal val="#ppt_y"/>
                                          </p:val>
                                        </p:tav>
                                      </p:tavLst>
                                    </p:anim>
                                  </p:childTnLst>
                                </p:cTn>
                              </p:par>
                              <p:par>
                                <p:cTn id="14" presetID="6" presetClass="entr" presetSubtype="16" fill="hold" grpId="0" nodeType="withEffect">
                                  <p:stCondLst>
                                    <p:cond delay="2000"/>
                                  </p:stCondLst>
                                  <p:childTnLst>
                                    <p:set>
                                      <p:cBhvr>
                                        <p:cTn id="15" dur="1" fill="hold">
                                          <p:stCondLst>
                                            <p:cond delay="0"/>
                                          </p:stCondLst>
                                        </p:cTn>
                                        <p:tgtEl>
                                          <p:spTgt spid="30"/>
                                        </p:tgtEl>
                                        <p:attrNameLst>
                                          <p:attrName>style.visibility</p:attrName>
                                        </p:attrNameLst>
                                      </p:cBhvr>
                                      <p:to>
                                        <p:strVal val="visible"/>
                                      </p:to>
                                    </p:set>
                                    <p:animEffect transition="in" filter="circle(in)">
                                      <p:cBhvr>
                                        <p:cTn id="16" dur="1000"/>
                                        <p:tgtEl>
                                          <p:spTgt spid="30"/>
                                        </p:tgtEl>
                                      </p:cBhvr>
                                    </p:animEffect>
                                  </p:childTnLst>
                                </p:cTn>
                              </p:par>
                            </p:childTnLst>
                          </p:cTn>
                        </p:par>
                        <p:par>
                          <p:cTn id="17" fill="hold">
                            <p:stCondLst>
                              <p:cond delay="30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12" grpId="0" animBg="1"/>
      <p:bldP spid="3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sp>
        <p:nvSpPr>
          <p:cNvPr id="21" name="Right Brace 20">
            <a:extLst>
              <a:ext uri="{FF2B5EF4-FFF2-40B4-BE49-F238E27FC236}">
                <a16:creationId xmlns:a16="http://schemas.microsoft.com/office/drawing/2014/main" xmlns="" id="{B529EBF9-4065-4AB5-99EA-1AE5D5371654}"/>
              </a:ext>
            </a:extLst>
          </p:cNvPr>
          <p:cNvSpPr/>
          <p:nvPr/>
        </p:nvSpPr>
        <p:spPr>
          <a:xfrm rot="16200000">
            <a:off x="2550216" y="1904895"/>
            <a:ext cx="1496368" cy="5702170"/>
          </a:xfrm>
          <a:prstGeom prst="rightBrace">
            <a:avLst>
              <a:gd name="adj1" fmla="val 57299"/>
              <a:gd name="adj2" fmla="val 50000"/>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2002460970"/>
              </p:ext>
            </p:extLst>
          </p:nvPr>
        </p:nvGraphicFramePr>
        <p:xfrm>
          <a:off x="408562" y="5495951"/>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a:t>
                      </a:r>
                      <a:br>
                        <a:rPr lang="en-CA" sz="4000" dirty="0">
                          <a:solidFill>
                            <a:srgbClr val="C00000"/>
                          </a:solidFill>
                        </a:rPr>
                      </a:br>
                      <a:r>
                        <a:rPr lang="en-CA" sz="4000" dirty="0">
                          <a:solidFill>
                            <a:srgbClr val="C00000"/>
                          </a:solidFill>
                        </a:rPr>
                        <a:t>    </a:t>
                      </a:r>
                      <a:r>
                        <a:rPr kumimoji="0" lang="en-CA" sz="4000" b="1" i="0" u="none" strike="noStrike" kern="1200" cap="none" spc="0" normalizeH="0" baseline="0" noProof="0" dirty="0">
                          <a:ln>
                            <a:noFill/>
                          </a:ln>
                          <a:solidFill>
                            <a:srgbClr val="C00000"/>
                          </a:solidFill>
                          <a:effectLst>
                            <a:glow rad="127000">
                              <a:srgbClr val="FFFF00"/>
                            </a:glow>
                          </a:effectLst>
                          <a:uLnTx/>
                          <a:uFillTx/>
                          <a:latin typeface="+mn-lt"/>
                          <a:ea typeface="+mn-ea"/>
                          <a:cs typeface="+mn-cs"/>
                        </a:rPr>
                        <a:t>Twilight Sacrificing!!! </a:t>
                      </a:r>
                      <a:endParaRPr lang="en-CA" sz="40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p:cNvCxnSpPr>
          <p:nvPr/>
        </p:nvCxnSpPr>
        <p:spPr>
          <a:xfrm flipV="1">
            <a:off x="6074924" y="4566274"/>
            <a:ext cx="0" cy="2240318"/>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881875" y="2023353"/>
            <a:ext cx="1623" cy="4781644"/>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571234"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5538835"/>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6"/>
            <a:ext cx="0" cy="477381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0" y="1505889"/>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5497545"/>
            <a:ext cx="305274" cy="1309046"/>
          </a:xfrm>
          <a:prstGeom prst="rect">
            <a:avLst/>
          </a:prstGeom>
          <a:gradFill flip="none" rotWithShape="1">
            <a:gsLst>
              <a:gs pos="49000">
                <a:schemeClr val="bg1">
                  <a:lumMod val="50000"/>
                </a:schemeClr>
              </a:gs>
              <a:gs pos="56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835638"/>
            <a:ext cx="230716" cy="1969359"/>
          </a:xfrm>
          <a:prstGeom prst="rect">
            <a:avLst/>
          </a:prstGeom>
          <a:gradFill flip="none" rotWithShape="1">
            <a:gsLst>
              <a:gs pos="48000">
                <a:schemeClr val="tx1">
                  <a:lumMod val="65000"/>
                  <a:lumOff val="35000"/>
                </a:schemeClr>
              </a:gs>
              <a:gs pos="56000">
                <a:schemeClr val="accent4">
                  <a:lumMod val="60000"/>
                  <a:lumOff val="40000"/>
                </a:schemeClr>
              </a:gs>
            </a:gsLst>
            <a:lin ang="13500000" scaled="1"/>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1885793" y="157984"/>
            <a:ext cx="8568964" cy="1292338"/>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600" b="1" dirty="0">
                <a:solidFill>
                  <a:srgbClr val="0000FF"/>
                </a:solidFill>
                <a:effectLst>
                  <a:glow rad="127000">
                    <a:srgbClr val="FFFF00"/>
                  </a:glow>
                </a:effectLst>
                <a:latin typeface="Cooper Black" panose="0208090404030B020404" pitchFamily="18" charset="0"/>
              </a:rPr>
              <a:t>Yes, Torah</a:t>
            </a:r>
            <a:r>
              <a:rPr lang="en-CA" sz="3600" b="1" dirty="0">
                <a:solidFill>
                  <a:srgbClr val="0000FF"/>
                </a:solidFill>
                <a:effectLst>
                  <a:glow rad="127000">
                    <a:srgbClr val="FFFF00"/>
                  </a:glow>
                </a:effectLst>
              </a:rPr>
              <a:t> </a:t>
            </a:r>
            <a:r>
              <a:rPr lang="en-CA" sz="3600" b="1" dirty="0">
                <a:solidFill>
                  <a:srgbClr val="FF9900"/>
                </a:solidFill>
                <a:effectLst>
                  <a:glow rad="127000">
                    <a:srgbClr val="FFFF00"/>
                  </a:glow>
                </a:effectLst>
              </a:rPr>
              <a:t>granted</a:t>
            </a:r>
            <a:r>
              <a:rPr lang="en-CA" sz="3600" b="1" dirty="0">
                <a:solidFill>
                  <a:srgbClr val="0000FF"/>
                </a:solidFill>
                <a:effectLst>
                  <a:glow rad="127000">
                    <a:srgbClr val="FFFF00"/>
                  </a:glow>
                </a:effectLst>
              </a:rPr>
              <a:t> </a:t>
            </a:r>
            <a:r>
              <a:rPr lang="en-CA" sz="3600" b="1" dirty="0" err="1">
                <a:solidFill>
                  <a:prstClr val="black"/>
                </a:solidFill>
                <a:effectLst>
                  <a:glow rad="127000">
                    <a:srgbClr val="FFFF00"/>
                  </a:glow>
                </a:effectLst>
                <a:latin typeface="Cooper Black" panose="0208090404030B020404" pitchFamily="18" charset="0"/>
              </a:rPr>
              <a:t>ereb</a:t>
            </a:r>
            <a:r>
              <a:rPr lang="en-CA" sz="3600" b="1" dirty="0">
                <a:solidFill>
                  <a:prstClr val="black"/>
                </a:solidFill>
                <a:effectLst>
                  <a:glow rad="127000">
                    <a:srgbClr val="FFFF00"/>
                  </a:glow>
                </a:effectLst>
                <a:latin typeface="Cooper Black" panose="0208090404030B020404" pitchFamily="18" charset="0"/>
              </a:rPr>
              <a:t> (evening) </a:t>
            </a:r>
            <a:r>
              <a:rPr lang="en-CA" sz="3600" b="1" dirty="0">
                <a:solidFill>
                  <a:srgbClr val="FF9900"/>
                </a:solidFill>
                <a:effectLst>
                  <a:glow rad="127000">
                    <a:srgbClr val="FFFF00"/>
                  </a:glow>
                </a:effectLst>
              </a:rPr>
              <a:t>sacrifices of the Passover Lamb.</a:t>
            </a:r>
            <a:endParaRPr lang="en-CA" sz="2800" b="1" dirty="0">
              <a:solidFill>
                <a:srgbClr val="FF9900"/>
              </a:solidFill>
              <a:effectLst>
                <a:glow rad="127000">
                  <a:srgbClr val="FFFF00"/>
                </a:glow>
              </a:effectLst>
            </a:endParaRPr>
          </a:p>
        </p:txBody>
      </p:sp>
      <p:sp>
        <p:nvSpPr>
          <p:cNvPr id="25" name="Rectangle: Rounded Corners 24">
            <a:extLst>
              <a:ext uri="{FF2B5EF4-FFF2-40B4-BE49-F238E27FC236}">
                <a16:creationId xmlns:a16="http://schemas.microsoft.com/office/drawing/2014/main" xmlns="" id="{C9E3386D-AA07-43D4-AAF3-05CDCA3FC2C9}"/>
              </a:ext>
            </a:extLst>
          </p:cNvPr>
          <p:cNvSpPr/>
          <p:nvPr/>
        </p:nvSpPr>
        <p:spPr>
          <a:xfrm>
            <a:off x="165367" y="330560"/>
            <a:ext cx="1620765" cy="505839"/>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 </a:t>
            </a:r>
            <a:r>
              <a:rPr lang="en-CA" sz="2400" b="1" dirty="0">
                <a:ln>
                  <a:solidFill>
                    <a:srgbClr val="FF3399"/>
                  </a:solidFill>
                </a:ln>
                <a:solidFill>
                  <a:srgbClr val="00FF99"/>
                </a:solidFill>
              </a:rPr>
              <a:t>1</a:t>
            </a:r>
            <a:r>
              <a:rPr lang="en-CA" sz="2400" b="1" u="sng" dirty="0">
                <a:ln>
                  <a:solidFill>
                    <a:srgbClr val="FF3399"/>
                  </a:solidFill>
                </a:ln>
                <a:solidFill>
                  <a:srgbClr val="00FF99"/>
                </a:solidFill>
              </a:rPr>
              <a:t>F</a:t>
            </a:r>
          </a:p>
        </p:txBody>
      </p:sp>
      <p:sp>
        <p:nvSpPr>
          <p:cNvPr id="11" name="Rectangle 10">
            <a:extLst>
              <a:ext uri="{FF2B5EF4-FFF2-40B4-BE49-F238E27FC236}">
                <a16:creationId xmlns:a16="http://schemas.microsoft.com/office/drawing/2014/main" xmlns="" id="{609593FE-F433-491D-8458-44A06A82A7F1}"/>
              </a:ext>
            </a:extLst>
          </p:cNvPr>
          <p:cNvSpPr/>
          <p:nvPr/>
        </p:nvSpPr>
        <p:spPr>
          <a:xfrm>
            <a:off x="904674" y="4870702"/>
            <a:ext cx="4737367" cy="536976"/>
          </a:xfrm>
          <a:prstGeom prst="rect">
            <a:avLst/>
          </a:prstGeom>
          <a:solidFill>
            <a:schemeClr val="accent2"/>
          </a:solidFill>
          <a:ln w="3810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solidFill>
                  <a:srgbClr val="0000FF"/>
                </a:solidFill>
              </a:rPr>
              <a:t>Between the </a:t>
            </a:r>
            <a:r>
              <a:rPr lang="en-CA" sz="3200" b="1" dirty="0">
                <a:ln>
                  <a:solidFill>
                    <a:srgbClr val="0000FF"/>
                  </a:solidFill>
                </a:ln>
                <a:solidFill>
                  <a:srgbClr val="FFFF00"/>
                </a:solidFill>
              </a:rPr>
              <a:t>mixtures</a:t>
            </a:r>
            <a:r>
              <a:rPr lang="en-CA" sz="3200" b="1" dirty="0">
                <a:solidFill>
                  <a:srgbClr val="0000FF"/>
                </a:solidFill>
              </a:rPr>
              <a:t> #1!</a:t>
            </a:r>
          </a:p>
        </p:txBody>
      </p:sp>
      <p:sp>
        <p:nvSpPr>
          <p:cNvPr id="22" name="Right Brace 21">
            <a:extLst>
              <a:ext uri="{FF2B5EF4-FFF2-40B4-BE49-F238E27FC236}">
                <a16:creationId xmlns:a16="http://schemas.microsoft.com/office/drawing/2014/main" xmlns="" id="{370F8B88-0583-466F-9EA1-3D34002F2B70}"/>
              </a:ext>
            </a:extLst>
          </p:cNvPr>
          <p:cNvSpPr/>
          <p:nvPr/>
        </p:nvSpPr>
        <p:spPr>
          <a:xfrm rot="16200000">
            <a:off x="8337537" y="2093823"/>
            <a:ext cx="1488156" cy="5316098"/>
          </a:xfrm>
          <a:prstGeom prst="rightBrace">
            <a:avLst>
              <a:gd name="adj1" fmla="val 57299"/>
              <a:gd name="adj2" fmla="val 50000"/>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xmlns="" id="{7419A33F-AA93-4549-90DC-BC83060F0856}"/>
              </a:ext>
            </a:extLst>
          </p:cNvPr>
          <p:cNvSpPr/>
          <p:nvPr/>
        </p:nvSpPr>
        <p:spPr>
          <a:xfrm>
            <a:off x="6690689" y="4870702"/>
            <a:ext cx="4737367" cy="536976"/>
          </a:xfrm>
          <a:prstGeom prst="rect">
            <a:avLst/>
          </a:prstGeom>
          <a:solidFill>
            <a:schemeClr val="accent2"/>
          </a:solidFill>
          <a:ln w="3810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solidFill>
                  <a:srgbClr val="0000FF"/>
                </a:solidFill>
              </a:rPr>
              <a:t>Between the </a:t>
            </a:r>
            <a:r>
              <a:rPr lang="en-CA" sz="3200" b="1" dirty="0">
                <a:ln>
                  <a:solidFill>
                    <a:srgbClr val="0000FF"/>
                  </a:solidFill>
                </a:ln>
                <a:solidFill>
                  <a:srgbClr val="FFFF00"/>
                </a:solidFill>
              </a:rPr>
              <a:t>mixtures</a:t>
            </a:r>
            <a:r>
              <a:rPr lang="en-CA" sz="3200" b="1" dirty="0">
                <a:solidFill>
                  <a:srgbClr val="0000FF"/>
                </a:solidFill>
              </a:rPr>
              <a:t> </a:t>
            </a:r>
            <a:r>
              <a:rPr lang="en-CA" sz="3200" b="1" dirty="0">
                <a:solidFill>
                  <a:srgbClr val="0000FF"/>
                </a:solidFill>
                <a:effectLst>
                  <a:glow rad="190500">
                    <a:srgbClr val="FFC000"/>
                  </a:glow>
                </a:effectLst>
              </a:rPr>
              <a:t>#2!</a:t>
            </a:r>
          </a:p>
        </p:txBody>
      </p:sp>
      <p:cxnSp>
        <p:nvCxnSpPr>
          <p:cNvPr id="6" name="Straight Arrow Connector 5">
            <a:extLst>
              <a:ext uri="{FF2B5EF4-FFF2-40B4-BE49-F238E27FC236}">
                <a16:creationId xmlns:a16="http://schemas.microsoft.com/office/drawing/2014/main" xmlns="" id="{A6F23973-1FED-492B-B62D-5A6470D1DC1F}"/>
              </a:ext>
            </a:extLst>
          </p:cNvPr>
          <p:cNvCxnSpPr>
            <a:cxnSpLocks/>
          </p:cNvCxnSpPr>
          <p:nvPr/>
        </p:nvCxnSpPr>
        <p:spPr>
          <a:xfrm flipH="1" flipV="1">
            <a:off x="6374863" y="6389894"/>
            <a:ext cx="491796" cy="72659"/>
          </a:xfrm>
          <a:prstGeom prst="straightConnector1">
            <a:avLst/>
          </a:prstGeom>
          <a:ln w="76200">
            <a:solidFill>
              <a:srgbClr val="FFFF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xmlns="" id="{13FC70FB-7A77-4AC1-8D9E-BE55A944F921}"/>
              </a:ext>
            </a:extLst>
          </p:cNvPr>
          <p:cNvSpPr/>
          <p:nvPr/>
        </p:nvSpPr>
        <p:spPr>
          <a:xfrm>
            <a:off x="4987281" y="4174373"/>
            <a:ext cx="1169760" cy="391901"/>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C00000"/>
                </a:solidFill>
              </a:rPr>
              <a:t>Sunset</a:t>
            </a:r>
          </a:p>
        </p:txBody>
      </p:sp>
      <p:sp>
        <p:nvSpPr>
          <p:cNvPr id="12" name="Speech Bubble: Rectangle with Corners Rounded 11">
            <a:extLst>
              <a:ext uri="{FF2B5EF4-FFF2-40B4-BE49-F238E27FC236}">
                <a16:creationId xmlns:a16="http://schemas.microsoft.com/office/drawing/2014/main" xmlns="" id="{0F647AB8-C826-483F-ABC2-3C96E20424FF}"/>
              </a:ext>
            </a:extLst>
          </p:cNvPr>
          <p:cNvSpPr/>
          <p:nvPr/>
        </p:nvSpPr>
        <p:spPr>
          <a:xfrm>
            <a:off x="1620767" y="1616900"/>
            <a:ext cx="8947220" cy="2236522"/>
          </a:xfrm>
          <a:prstGeom prst="wedgeRoundRectCallout">
            <a:avLst>
              <a:gd name="adj1" fmla="val 3650"/>
              <a:gd name="adj2" fmla="val 92808"/>
              <a:gd name="adj3" fmla="val 16667"/>
            </a:avLst>
          </a:prstGeom>
          <a:solidFill>
            <a:srgbClr val="006699"/>
          </a:solidFill>
          <a:ln w="762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900" dirty="0">
                <a:solidFill>
                  <a:schemeClr val="accent2">
                    <a:lumMod val="60000"/>
                    <a:lumOff val="40000"/>
                  </a:schemeClr>
                </a:solidFill>
              </a:rPr>
              <a:t>When Yoshiyahu commanded the priests to slaughter </a:t>
            </a:r>
            <a:r>
              <a:rPr lang="en-CA" sz="2900" b="1" dirty="0">
                <a:ln>
                  <a:solidFill>
                    <a:srgbClr val="0000FF"/>
                  </a:solidFill>
                </a:ln>
                <a:solidFill>
                  <a:srgbClr val="C7ABFF"/>
                </a:solidFill>
                <a:effectLst>
                  <a:glow rad="228600">
                    <a:schemeClr val="accent4">
                      <a:satMod val="175000"/>
                      <a:alpha val="40000"/>
                    </a:schemeClr>
                  </a:glow>
                </a:effectLst>
              </a:rPr>
              <a:t>through the twilight after sunset, and up until the Night Season,</a:t>
            </a:r>
            <a:r>
              <a:rPr lang="en-CA" sz="2900" dirty="0">
                <a:solidFill>
                  <a:srgbClr val="C7ABFF"/>
                </a:solidFill>
              </a:rPr>
              <a:t> </a:t>
            </a:r>
            <a:r>
              <a:rPr lang="en-CA" sz="2900" dirty="0">
                <a:solidFill>
                  <a:schemeClr val="accent2">
                    <a:lumMod val="60000"/>
                    <a:lumOff val="40000"/>
                  </a:schemeClr>
                </a:solidFill>
              </a:rPr>
              <a:t>he was fully within the </a:t>
            </a:r>
            <a:r>
              <a:rPr lang="en-CA" sz="2900" b="1" dirty="0">
                <a:ln>
                  <a:solidFill>
                    <a:srgbClr val="0000FF"/>
                  </a:solidFill>
                </a:ln>
                <a:solidFill>
                  <a:srgbClr val="C7ABFF"/>
                </a:solidFill>
                <a:latin typeface="Cooper Black" panose="0208090404030B020404" pitchFamily="18" charset="0"/>
              </a:rPr>
              <a:t>Torah’s</a:t>
            </a:r>
            <a:r>
              <a:rPr lang="en-CA" sz="2900" dirty="0">
                <a:solidFill>
                  <a:srgbClr val="C7ABFF"/>
                </a:solidFill>
              </a:rPr>
              <a:t> </a:t>
            </a:r>
            <a:r>
              <a:rPr lang="en-CA" sz="2900" dirty="0">
                <a:solidFill>
                  <a:schemeClr val="accent2">
                    <a:lumMod val="60000"/>
                    <a:lumOff val="40000"/>
                  </a:schemeClr>
                </a:solidFill>
              </a:rPr>
              <a:t>guidelines!</a:t>
            </a:r>
          </a:p>
          <a:p>
            <a:pPr algn="ctr"/>
            <a:r>
              <a:rPr lang="en-CA" sz="4000" dirty="0">
                <a:ln>
                  <a:solidFill>
                    <a:srgbClr val="0000FF"/>
                  </a:solidFill>
                </a:ln>
                <a:solidFill>
                  <a:srgbClr val="00FF99"/>
                </a:solidFill>
                <a:effectLst>
                  <a:glow rad="127000">
                    <a:srgbClr val="A4F5FE"/>
                  </a:glow>
                </a:effectLst>
                <a:latin typeface="Cooper Black" panose="0208090404030B020404" pitchFamily="18" charset="0"/>
              </a:rPr>
              <a:t>Praise Yahuah!</a:t>
            </a:r>
          </a:p>
        </p:txBody>
      </p:sp>
      <p:sp>
        <p:nvSpPr>
          <p:cNvPr id="26" name="Rectangle 25">
            <a:extLst>
              <a:ext uri="{FF2B5EF4-FFF2-40B4-BE49-F238E27FC236}">
                <a16:creationId xmlns:a16="http://schemas.microsoft.com/office/drawing/2014/main" xmlns="" id="{B69697F6-2AF1-4A68-8347-739B756A40CE}"/>
              </a:ext>
            </a:extLst>
          </p:cNvPr>
          <p:cNvSpPr/>
          <p:nvPr/>
        </p:nvSpPr>
        <p:spPr>
          <a:xfrm>
            <a:off x="11924957" y="5512829"/>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Speech Bubble: Rectangle with Corners Rounded 27">
            <a:extLst>
              <a:ext uri="{FF2B5EF4-FFF2-40B4-BE49-F238E27FC236}">
                <a16:creationId xmlns:a16="http://schemas.microsoft.com/office/drawing/2014/main" xmlns="" id="{14A1B3B3-8DEF-4AD1-9772-AE6FC1211CBE}"/>
              </a:ext>
            </a:extLst>
          </p:cNvPr>
          <p:cNvSpPr/>
          <p:nvPr/>
        </p:nvSpPr>
        <p:spPr>
          <a:xfrm>
            <a:off x="12490" y="4116280"/>
            <a:ext cx="1097704" cy="449994"/>
          </a:xfrm>
          <a:prstGeom prst="wedgeRoundRectCallout">
            <a:avLst>
              <a:gd name="adj1" fmla="val -25811"/>
              <a:gd name="adj2" fmla="val 349416"/>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9" name="Speech Bubble: Rectangle with Corners Rounded 28">
            <a:extLst>
              <a:ext uri="{FF2B5EF4-FFF2-40B4-BE49-F238E27FC236}">
                <a16:creationId xmlns:a16="http://schemas.microsoft.com/office/drawing/2014/main" xmlns="" id="{2A7DBA05-3C39-4055-9231-B5F0428A9E0A}"/>
              </a:ext>
            </a:extLst>
          </p:cNvPr>
          <p:cNvSpPr/>
          <p:nvPr/>
        </p:nvSpPr>
        <p:spPr>
          <a:xfrm>
            <a:off x="11051668" y="4162193"/>
            <a:ext cx="1097704" cy="449994"/>
          </a:xfrm>
          <a:prstGeom prst="wedgeRoundRectCallout">
            <a:avLst>
              <a:gd name="adj1" fmla="val 42475"/>
              <a:gd name="adj2" fmla="val 340529"/>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88507"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52</a:t>
            </a:fld>
            <a:endParaRPr lang="en-AU" dirty="0"/>
          </a:p>
        </p:txBody>
      </p:sp>
      <p:sp>
        <p:nvSpPr>
          <p:cNvPr id="30" name="Speech Bubble: Rectangle with Corners Rounded 29">
            <a:extLst>
              <a:ext uri="{FF2B5EF4-FFF2-40B4-BE49-F238E27FC236}">
                <a16:creationId xmlns:a16="http://schemas.microsoft.com/office/drawing/2014/main" xmlns="" id="{CB634AB0-FE01-4AEE-B73D-1548A1C6B8EA}"/>
              </a:ext>
            </a:extLst>
          </p:cNvPr>
          <p:cNvSpPr/>
          <p:nvPr/>
        </p:nvSpPr>
        <p:spPr>
          <a:xfrm>
            <a:off x="4863191" y="6270585"/>
            <a:ext cx="1097704" cy="491867"/>
          </a:xfrm>
          <a:prstGeom prst="wedgeRoundRectCallout">
            <a:avLst>
              <a:gd name="adj1" fmla="val 77310"/>
              <a:gd name="adj2" fmla="val -150371"/>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3213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500" fill="hold"/>
                                        <p:tgtEl>
                                          <p:spTgt spid="20"/>
                                        </p:tgtEl>
                                        <p:attrNameLst>
                                          <p:attrName>ppt_x</p:attrName>
                                        </p:attrNameLst>
                                      </p:cBhvr>
                                      <p:tavLst>
                                        <p:tav tm="0">
                                          <p:val>
                                            <p:strVal val="1+#ppt_w/2"/>
                                          </p:val>
                                        </p:tav>
                                        <p:tav tm="100000">
                                          <p:val>
                                            <p:strVal val="#ppt_x"/>
                                          </p:val>
                                        </p:tav>
                                      </p:tavLst>
                                    </p:anim>
                                    <p:anim calcmode="lin" valueType="num">
                                      <p:cBhvr additive="base">
                                        <p:cTn id="13" dur="2500" fill="hold"/>
                                        <p:tgtEl>
                                          <p:spTgt spid="20"/>
                                        </p:tgtEl>
                                        <p:attrNameLst>
                                          <p:attrName>ppt_y</p:attrName>
                                        </p:attrNameLst>
                                      </p:cBhvr>
                                      <p:tavLst>
                                        <p:tav tm="0">
                                          <p:val>
                                            <p:strVal val="0-#ppt_h/2"/>
                                          </p:val>
                                        </p:tav>
                                        <p:tav tm="100000">
                                          <p:val>
                                            <p:strVal val="#ppt_y"/>
                                          </p:val>
                                        </p:tav>
                                      </p:tavLst>
                                    </p:anim>
                                  </p:childTnLst>
                                </p:cTn>
                              </p:par>
                              <p:par>
                                <p:cTn id="14" presetID="16" presetClass="entr" presetSubtype="21" fill="hold" grpId="0" nodeType="withEffect">
                                  <p:stCondLst>
                                    <p:cond delay="200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par>
                          <p:cTn id="17" fill="hold">
                            <p:stCondLst>
                              <p:cond delay="25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12" grpId="0" animBg="1"/>
      <p:bldP spid="3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1137551072"/>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 Abib  </a:t>
                      </a:r>
                      <a:r>
                        <a:rPr lang="en-CA" sz="4000" dirty="0">
                          <a:solidFill>
                            <a:srgbClr val="FFFF00"/>
                          </a:solidFill>
                        </a:rPr>
                        <a:t>14</a:t>
                      </a:r>
                      <a:r>
                        <a:rPr lang="en-CA" sz="4000" dirty="0">
                          <a:solidFill>
                            <a:srgbClr val="C00000"/>
                          </a:solidFill>
                        </a:rPr>
                        <a:t>   Night Season</a:t>
                      </a:r>
                      <a:br>
                        <a:rPr lang="en-CA" sz="4000" dirty="0">
                          <a:solidFill>
                            <a:srgbClr val="C00000"/>
                          </a:solidFill>
                        </a:rPr>
                      </a:br>
                      <a:endParaRPr lang="en-CA" sz="4000" dirty="0">
                        <a:solidFill>
                          <a:srgbClr val="FFFF00"/>
                        </a:solidFill>
                        <a:latin typeface="Cooper Black" panose="0208090404030B0204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612688" y="3722402"/>
            <a:ext cx="1552864" cy="505839"/>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883498" y="2023352"/>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571234"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5"/>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657DC27E-2B9C-44FB-86AC-6A1D1D9AA46A}"/>
              </a:ext>
            </a:extLst>
          </p:cNvPr>
          <p:cNvSpPr/>
          <p:nvPr/>
        </p:nvSpPr>
        <p:spPr>
          <a:xfrm>
            <a:off x="0" y="1505889"/>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42039" y="4767967"/>
            <a:ext cx="305274" cy="1309046"/>
          </a:xfrm>
          <a:prstGeom prst="rect">
            <a:avLst/>
          </a:prstGeom>
          <a:gradFill flip="none" rotWithShape="1">
            <a:gsLst>
              <a:gs pos="45000">
                <a:schemeClr val="bg1">
                  <a:lumMod val="50000"/>
                </a:schemeClr>
              </a:gs>
              <a:gs pos="55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766373"/>
            <a:ext cx="305274" cy="1309046"/>
          </a:xfrm>
          <a:prstGeom prst="rect">
            <a:avLst/>
          </a:prstGeom>
          <a:gradFill flip="none" rotWithShape="1">
            <a:gsLst>
              <a:gs pos="45000">
                <a:schemeClr val="tx1">
                  <a:lumMod val="65000"/>
                  <a:lumOff val="35000"/>
                </a:schemeClr>
              </a:gs>
              <a:gs pos="55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ight Brace 3">
            <a:extLst>
              <a:ext uri="{FF2B5EF4-FFF2-40B4-BE49-F238E27FC236}">
                <a16:creationId xmlns:a16="http://schemas.microsoft.com/office/drawing/2014/main" xmlns="" id="{9BD3D0FF-BE95-4132-A608-94B333CB7E8B}"/>
              </a:ext>
            </a:extLst>
          </p:cNvPr>
          <p:cNvSpPr/>
          <p:nvPr/>
        </p:nvSpPr>
        <p:spPr>
          <a:xfrm rot="16200000">
            <a:off x="3180909" y="1460758"/>
            <a:ext cx="570425" cy="6037616"/>
          </a:xfrm>
          <a:prstGeom prst="rightBrace">
            <a:avLst>
              <a:gd name="adj1" fmla="val 57299"/>
              <a:gd name="adj2" fmla="val 50000"/>
            </a:avLst>
          </a:prstGeom>
          <a:solidFill>
            <a:srgbClr val="C7ABFF"/>
          </a:solidFill>
          <a:ln w="57150">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963106" y="174985"/>
            <a:ext cx="10341204" cy="719202"/>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i="1" dirty="0">
                <a:solidFill>
                  <a:srgbClr val="002060"/>
                </a:solidFill>
              </a:rPr>
              <a:t>Will King Yoshiyahu (Josiah) uphold the </a:t>
            </a:r>
            <a:r>
              <a:rPr lang="en-CA" sz="3200" b="1" i="1" dirty="0">
                <a:solidFill>
                  <a:srgbClr val="002060"/>
                </a:solidFill>
                <a:effectLst>
                  <a:glow rad="127000">
                    <a:srgbClr val="00FF99"/>
                  </a:glow>
                </a:effectLst>
              </a:rPr>
              <a:t>Covenant Calendar?</a:t>
            </a:r>
          </a:p>
        </p:txBody>
      </p:sp>
      <p:cxnSp>
        <p:nvCxnSpPr>
          <p:cNvPr id="22" name="Straight Connector 21">
            <a:extLst>
              <a:ext uri="{FF2B5EF4-FFF2-40B4-BE49-F238E27FC236}">
                <a16:creationId xmlns:a16="http://schemas.microsoft.com/office/drawing/2014/main" xmlns="" id="{90A30C36-C408-45E2-8AF9-621CC2EC1DE1}"/>
              </a:ext>
            </a:extLst>
          </p:cNvPr>
          <p:cNvCxnSpPr>
            <a:cxnSpLocks/>
          </p:cNvCxnSpPr>
          <p:nvPr/>
        </p:nvCxnSpPr>
        <p:spPr>
          <a:xfrm flipV="1">
            <a:off x="3455527" y="3550596"/>
            <a:ext cx="0" cy="760607"/>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60E33996-B395-4371-8308-1B8DDC1D2F93}"/>
              </a:ext>
            </a:extLst>
          </p:cNvPr>
          <p:cNvSpPr/>
          <p:nvPr/>
        </p:nvSpPr>
        <p:spPr>
          <a:xfrm>
            <a:off x="1965735" y="1227371"/>
            <a:ext cx="8418173" cy="2329111"/>
          </a:xfrm>
          <a:prstGeom prst="roundRect">
            <a:avLst/>
          </a:prstGeom>
          <a:solidFill>
            <a:schemeClr val="bg2"/>
          </a:soli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2800" dirty="0">
                <a:solidFill>
                  <a:srgbClr val="002060"/>
                </a:solidFill>
              </a:rPr>
              <a:t>We read that Yoshiyahu commanded his priests to sacrifice </a:t>
            </a:r>
            <a:r>
              <a:rPr lang="en-CA" sz="2800" b="1" dirty="0">
                <a:solidFill>
                  <a:srgbClr val="002060"/>
                </a:solidFill>
                <a:effectLst>
                  <a:glow rad="127000">
                    <a:srgbClr val="00FF99"/>
                  </a:glow>
                </a:effectLst>
              </a:rPr>
              <a:t>up to the </a:t>
            </a:r>
            <a:r>
              <a:rPr lang="en-CA" sz="2800" b="1" u="sng" dirty="0">
                <a:solidFill>
                  <a:srgbClr val="002060"/>
                </a:solidFill>
                <a:effectLst>
                  <a:glow rad="127000">
                    <a:srgbClr val="00FF99"/>
                  </a:glow>
                </a:effectLst>
              </a:rPr>
              <a:t>NIGHT SEASON</a:t>
            </a:r>
            <a:r>
              <a:rPr lang="en-CA" sz="2800" dirty="0">
                <a:solidFill>
                  <a:srgbClr val="002060"/>
                </a:solidFill>
                <a:effectLst>
                  <a:glow rad="127000">
                    <a:srgbClr val="00FF99"/>
                  </a:glow>
                </a:effectLst>
              </a:rPr>
              <a:t>. </a:t>
            </a:r>
            <a:r>
              <a:rPr lang="en-CA" sz="2800" b="1" dirty="0">
                <a:solidFill>
                  <a:srgbClr val="002060"/>
                </a:solidFill>
                <a:effectLst>
                  <a:glow rad="127000">
                    <a:srgbClr val="FFFF00"/>
                  </a:glow>
                </a:effectLst>
              </a:rPr>
              <a:t>That is past sunset!</a:t>
            </a:r>
          </a:p>
          <a:p>
            <a:r>
              <a:rPr lang="en-CA" sz="2800" b="1" dirty="0">
                <a:solidFill>
                  <a:srgbClr val="002060"/>
                </a:solidFill>
              </a:rPr>
              <a:t>Could Yoshiyahu sacrifice    </a:t>
            </a:r>
            <a:r>
              <a:rPr lang="en-CA" sz="2800" b="1" u="sng" dirty="0">
                <a:solidFill>
                  <a:srgbClr val="FF0000"/>
                </a:solidFill>
                <a:effectLst>
                  <a:glow rad="63500">
                    <a:srgbClr val="006699">
                      <a:alpha val="54000"/>
                    </a:srgbClr>
                  </a:glow>
                </a:effectLst>
              </a:rPr>
              <a:t>Passover lambs</a:t>
            </a:r>
            <a:r>
              <a:rPr lang="en-CA" sz="2800" b="1" dirty="0">
                <a:solidFill>
                  <a:srgbClr val="FF0000"/>
                </a:solidFill>
                <a:effectLst>
                  <a:glow rad="63500">
                    <a:srgbClr val="006699">
                      <a:alpha val="54000"/>
                    </a:srgbClr>
                  </a:glow>
                </a:effectLst>
              </a:rPr>
              <a:t> </a:t>
            </a:r>
            <a:r>
              <a:rPr lang="en-CA" sz="2800" b="1" dirty="0">
                <a:solidFill>
                  <a:srgbClr val="002060"/>
                </a:solidFill>
              </a:rPr>
              <a:t>on the Festival  of  Unleavened 	      Bread – Abib </a:t>
            </a:r>
            <a:r>
              <a:rPr lang="en-CA" sz="2800" b="1" dirty="0">
                <a:solidFill>
                  <a:srgbClr val="002060"/>
                </a:solidFill>
                <a:effectLst>
                  <a:glow rad="127000">
                    <a:srgbClr val="FF66FF"/>
                  </a:glow>
                </a:effectLst>
              </a:rPr>
              <a:t>15 Shabbat,</a:t>
            </a:r>
            <a:r>
              <a:rPr lang="en-CA" sz="2800" b="1" dirty="0">
                <a:solidFill>
                  <a:srgbClr val="002060"/>
                </a:solidFill>
              </a:rPr>
              <a:t/>
            </a:r>
            <a:br>
              <a:rPr lang="en-CA" sz="2800" b="1" dirty="0">
                <a:solidFill>
                  <a:srgbClr val="002060"/>
                </a:solidFill>
              </a:rPr>
            </a:br>
            <a:r>
              <a:rPr lang="en-CA" sz="2800" b="1" dirty="0">
                <a:solidFill>
                  <a:srgbClr val="002060"/>
                </a:solidFill>
              </a:rPr>
              <a:t> </a:t>
            </a:r>
            <a:r>
              <a:rPr lang="en-CA" sz="2800" b="1" dirty="0" smtClean="0">
                <a:solidFill>
                  <a:srgbClr val="002060"/>
                </a:solidFill>
              </a:rPr>
              <a:t>and </a:t>
            </a:r>
            <a:r>
              <a:rPr lang="en-CA" sz="2800" b="1" dirty="0" smtClean="0">
                <a:solidFill>
                  <a:srgbClr val="002060"/>
                </a:solidFill>
                <a:effectLst>
                  <a:glow rad="127000">
                    <a:srgbClr val="C7ABFF"/>
                  </a:glow>
                </a:effectLst>
              </a:rPr>
              <a:t>still be in </a:t>
            </a:r>
            <a:r>
              <a:rPr lang="en-CA" sz="2800" b="1" dirty="0">
                <a:solidFill>
                  <a:srgbClr val="002060"/>
                </a:solidFill>
                <a:effectLst>
                  <a:glow rad="127000">
                    <a:srgbClr val="C7ABFF"/>
                  </a:glow>
                </a:effectLst>
              </a:rPr>
              <a:t>accordance     </a:t>
            </a:r>
            <a:r>
              <a:rPr lang="en-CA" sz="2800" b="1" dirty="0" smtClean="0">
                <a:solidFill>
                  <a:srgbClr val="002060"/>
                </a:solidFill>
                <a:effectLst>
                  <a:glow rad="127000">
                    <a:srgbClr val="C7ABFF"/>
                  </a:glow>
                </a:effectLst>
              </a:rPr>
              <a:t>with </a:t>
            </a:r>
            <a:r>
              <a:rPr lang="en-CA" sz="2800" b="1" dirty="0">
                <a:solidFill>
                  <a:srgbClr val="002060"/>
                </a:solidFill>
                <a:effectLst>
                  <a:glow rad="127000">
                    <a:srgbClr val="C7ABFF"/>
                  </a:glow>
                </a:effectLst>
              </a:rPr>
              <a:t>Torah?</a:t>
            </a:r>
            <a:endParaRPr lang="en-CA" sz="2800" b="1" dirty="0">
              <a:solidFill>
                <a:srgbClr val="006699"/>
              </a:solidFill>
              <a:effectLst>
                <a:glow rad="127000">
                  <a:srgbClr val="C7ABFF"/>
                </a:glow>
              </a:effectLst>
            </a:endParaRPr>
          </a:p>
        </p:txBody>
      </p:sp>
      <p:sp>
        <p:nvSpPr>
          <p:cNvPr id="25" name="Rectangle: Rounded Corners 24">
            <a:extLst>
              <a:ext uri="{FF2B5EF4-FFF2-40B4-BE49-F238E27FC236}">
                <a16:creationId xmlns:a16="http://schemas.microsoft.com/office/drawing/2014/main" xmlns="" id="{C9E3386D-AA07-43D4-AAF3-05CDCA3FC2C9}"/>
              </a:ext>
            </a:extLst>
          </p:cNvPr>
          <p:cNvSpPr/>
          <p:nvPr/>
        </p:nvSpPr>
        <p:spPr>
          <a:xfrm>
            <a:off x="91480" y="970206"/>
            <a:ext cx="1455398" cy="446247"/>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 </a:t>
            </a:r>
            <a:r>
              <a:rPr lang="en-CA" sz="2400" b="1" u="sng" dirty="0">
                <a:ln>
                  <a:solidFill>
                    <a:srgbClr val="FF3399"/>
                  </a:solidFill>
                </a:ln>
                <a:solidFill>
                  <a:srgbClr val="00FF99"/>
                </a:solidFill>
              </a:rPr>
              <a:t>2</a:t>
            </a:r>
          </a:p>
        </p:txBody>
      </p:sp>
      <p:cxnSp>
        <p:nvCxnSpPr>
          <p:cNvPr id="11" name="Straight Arrow Connector 10">
            <a:extLst>
              <a:ext uri="{FF2B5EF4-FFF2-40B4-BE49-F238E27FC236}">
                <a16:creationId xmlns:a16="http://schemas.microsoft.com/office/drawing/2014/main" xmlns="" id="{04356F03-5B07-44DD-82F4-F0D31ACAF3CA}"/>
              </a:ext>
            </a:extLst>
          </p:cNvPr>
          <p:cNvCxnSpPr>
            <a:cxnSpLocks/>
          </p:cNvCxnSpPr>
          <p:nvPr/>
        </p:nvCxnSpPr>
        <p:spPr>
          <a:xfrm>
            <a:off x="6012914" y="2153641"/>
            <a:ext cx="472062" cy="2611138"/>
          </a:xfrm>
          <a:prstGeom prst="straightConnector1">
            <a:avLst/>
          </a:prstGeom>
          <a:ln w="165100">
            <a:solidFill>
              <a:srgbClr val="00FF99"/>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B0929CB6-7162-4B89-84D3-D07771580CEA}"/>
              </a:ext>
            </a:extLst>
          </p:cNvPr>
          <p:cNvSpPr/>
          <p:nvPr/>
        </p:nvSpPr>
        <p:spPr>
          <a:xfrm>
            <a:off x="65784" y="6216075"/>
            <a:ext cx="11519630" cy="60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450" b="1" dirty="0">
                <a:solidFill>
                  <a:schemeClr val="tx1"/>
                </a:solidFill>
              </a:rPr>
              <a:t>Is it possible that Yoshiyahu </a:t>
            </a:r>
            <a:r>
              <a:rPr lang="en-CA" sz="2450" b="1" u="sng" dirty="0">
                <a:solidFill>
                  <a:schemeClr val="tx1"/>
                </a:solidFill>
              </a:rPr>
              <a:t>needed the twili</a:t>
            </a:r>
            <a:r>
              <a:rPr lang="en-CA" sz="2450" b="1" dirty="0">
                <a:solidFill>
                  <a:schemeClr val="tx1"/>
                </a:solidFill>
              </a:rPr>
              <a:t>g</a:t>
            </a:r>
            <a:r>
              <a:rPr lang="en-CA" sz="2450" b="1" u="sng" dirty="0">
                <a:solidFill>
                  <a:schemeClr val="tx1"/>
                </a:solidFill>
              </a:rPr>
              <a:t>ht season</a:t>
            </a:r>
            <a:r>
              <a:rPr lang="en-CA" sz="2450" b="1" dirty="0">
                <a:solidFill>
                  <a:schemeClr val="tx1"/>
                </a:solidFill>
              </a:rPr>
              <a:t> to sacrifice all </a:t>
            </a:r>
            <a:r>
              <a:rPr lang="en-CA" sz="2450" b="1" dirty="0">
                <a:solidFill>
                  <a:schemeClr val="tx1"/>
                </a:solidFill>
                <a:effectLst>
                  <a:glow rad="127000">
                    <a:srgbClr val="00FF99"/>
                  </a:glow>
                </a:effectLst>
              </a:rPr>
              <a:t>41,400</a:t>
            </a:r>
            <a:r>
              <a:rPr lang="en-CA" sz="2450" b="1" dirty="0">
                <a:solidFill>
                  <a:schemeClr val="tx1"/>
                </a:solidFill>
              </a:rPr>
              <a:t> </a:t>
            </a:r>
            <a:r>
              <a:rPr lang="en-CA" sz="2450" b="1" dirty="0" smtClean="0">
                <a:solidFill>
                  <a:schemeClr val="tx1"/>
                </a:solidFill>
              </a:rPr>
              <a:t>offerings</a:t>
            </a:r>
            <a:r>
              <a:rPr lang="en-CA" sz="2450" b="1" dirty="0">
                <a:solidFill>
                  <a:schemeClr val="tx1"/>
                </a:solidFill>
              </a:rPr>
              <a:t>?</a:t>
            </a:r>
          </a:p>
        </p:txBody>
      </p:sp>
      <p:sp>
        <p:nvSpPr>
          <p:cNvPr id="14" name="Rectangle 13">
            <a:extLst>
              <a:ext uri="{FF2B5EF4-FFF2-40B4-BE49-F238E27FC236}">
                <a16:creationId xmlns:a16="http://schemas.microsoft.com/office/drawing/2014/main" xmlns="" id="{47E11843-9056-4F19-AACB-64C615C3E45C}"/>
              </a:ext>
            </a:extLst>
          </p:cNvPr>
          <p:cNvSpPr/>
          <p:nvPr/>
        </p:nvSpPr>
        <p:spPr>
          <a:xfrm>
            <a:off x="8397737" y="5433571"/>
            <a:ext cx="3075710" cy="597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b="1" dirty="0">
                <a:ln>
                  <a:solidFill>
                    <a:srgbClr val="0000FF"/>
                  </a:solidFill>
                </a:ln>
                <a:solidFill>
                  <a:srgbClr val="FFFF00"/>
                </a:solidFill>
                <a:effectLst>
                  <a:glow rad="127000">
                    <a:srgbClr val="C7ABFF"/>
                  </a:glow>
                </a:effectLst>
                <a:latin typeface="Cooper Black" panose="0208090404030B020404" pitchFamily="18" charset="0"/>
              </a:rPr>
              <a:t>Torah!</a:t>
            </a:r>
            <a:r>
              <a:rPr lang="en-CA" sz="4000" b="1" dirty="0">
                <a:solidFill>
                  <a:srgbClr val="FFFF00"/>
                </a:solidFill>
                <a:latin typeface="Cooper Black" panose="0208090404030B020404" pitchFamily="18" charset="0"/>
              </a:rPr>
              <a:t>  </a:t>
            </a:r>
            <a:r>
              <a:rPr lang="en-CA" sz="4000" b="1" dirty="0">
                <a:solidFill>
                  <a:srgbClr val="FFFF00"/>
                </a:solidFill>
                <a:latin typeface="Cooper Black" panose="0208090404030B020404" pitchFamily="18" charset="0"/>
                <a:sym typeface="Wingdings" panose="05000000000000000000" pitchFamily="2" charset="2"/>
              </a:rPr>
              <a:t></a:t>
            </a:r>
            <a:r>
              <a:rPr lang="en-CA" sz="4000" b="1" dirty="0">
                <a:solidFill>
                  <a:srgbClr val="FFFF00"/>
                </a:solidFill>
                <a:latin typeface="Cooper Black" panose="0208090404030B020404" pitchFamily="18" charset="0"/>
              </a:rPr>
              <a:t> </a:t>
            </a:r>
            <a:endParaRPr lang="en-CA" dirty="0"/>
          </a:p>
        </p:txBody>
      </p:sp>
      <p:sp>
        <p:nvSpPr>
          <p:cNvPr id="2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0892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53</a:t>
            </a:fld>
            <a:endParaRPr lang="en-AU" dirty="0"/>
          </a:p>
        </p:txBody>
      </p:sp>
      <p:sp>
        <p:nvSpPr>
          <p:cNvPr id="23" name="Rectangle 22">
            <a:extLst>
              <a:ext uri="{FF2B5EF4-FFF2-40B4-BE49-F238E27FC236}">
                <a16:creationId xmlns:a16="http://schemas.microsoft.com/office/drawing/2014/main" xmlns="" id="{F780B1F1-D580-4C62-AB30-9440E0746C36}"/>
              </a:ext>
            </a:extLst>
          </p:cNvPr>
          <p:cNvSpPr/>
          <p:nvPr/>
        </p:nvSpPr>
        <p:spPr>
          <a:xfrm>
            <a:off x="11851771" y="4771051"/>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Speech Bubble: Rectangle with Corners Rounded 25">
            <a:extLst>
              <a:ext uri="{FF2B5EF4-FFF2-40B4-BE49-F238E27FC236}">
                <a16:creationId xmlns:a16="http://schemas.microsoft.com/office/drawing/2014/main" xmlns="" id="{AD21C5D7-C485-4FA6-9903-8D66FC226391}"/>
              </a:ext>
            </a:extLst>
          </p:cNvPr>
          <p:cNvSpPr/>
          <p:nvPr/>
        </p:nvSpPr>
        <p:spPr>
          <a:xfrm>
            <a:off x="207752" y="3624187"/>
            <a:ext cx="1097704" cy="449994"/>
          </a:xfrm>
          <a:prstGeom prst="wedgeRoundRectCallout">
            <a:avLst>
              <a:gd name="adj1" fmla="val -43845"/>
              <a:gd name="adj2" fmla="val 305424"/>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7" name="Speech Bubble: Rectangle with Corners Rounded 26">
            <a:extLst>
              <a:ext uri="{FF2B5EF4-FFF2-40B4-BE49-F238E27FC236}">
                <a16:creationId xmlns:a16="http://schemas.microsoft.com/office/drawing/2014/main" xmlns="" id="{9F87F01E-9CBA-4584-89A3-B6D5D452BAB9}"/>
              </a:ext>
            </a:extLst>
          </p:cNvPr>
          <p:cNvSpPr/>
          <p:nvPr/>
        </p:nvSpPr>
        <p:spPr>
          <a:xfrm>
            <a:off x="11059341" y="3171443"/>
            <a:ext cx="1097704" cy="449994"/>
          </a:xfrm>
          <a:prstGeom prst="wedgeRoundRectCallout">
            <a:avLst>
              <a:gd name="adj1" fmla="val 35605"/>
              <a:gd name="adj2" fmla="val 418039"/>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8" name="Speech Bubble: Rectangle with Corners Rounded 27">
            <a:extLst>
              <a:ext uri="{FF2B5EF4-FFF2-40B4-BE49-F238E27FC236}">
                <a16:creationId xmlns:a16="http://schemas.microsoft.com/office/drawing/2014/main" xmlns="" id="{7061E892-50CF-4122-84BA-7283DD0128F9}"/>
              </a:ext>
            </a:extLst>
          </p:cNvPr>
          <p:cNvSpPr/>
          <p:nvPr/>
        </p:nvSpPr>
        <p:spPr>
          <a:xfrm>
            <a:off x="4893663" y="5583552"/>
            <a:ext cx="1097704" cy="491867"/>
          </a:xfrm>
          <a:prstGeom prst="wedgeRoundRectCallout">
            <a:avLst>
              <a:gd name="adj1" fmla="val 74470"/>
              <a:gd name="adj2" fmla="val -125020"/>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29" name="Rectangle: Rounded Corners 6">
            <a:extLst>
              <a:ext uri="{FF2B5EF4-FFF2-40B4-BE49-F238E27FC236}">
                <a16:creationId xmlns:a16="http://schemas.microsoft.com/office/drawing/2014/main" xmlns="" id="{CA39DEB8-56CA-41A2-8BB7-F661DEEC0B57}"/>
              </a:ext>
            </a:extLst>
          </p:cNvPr>
          <p:cNvSpPr/>
          <p:nvPr/>
        </p:nvSpPr>
        <p:spPr>
          <a:xfrm>
            <a:off x="6241712" y="3676106"/>
            <a:ext cx="5640164" cy="965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tabLst>
                <a:tab pos="4572000" algn="l"/>
              </a:tabLst>
            </a:pPr>
            <a:r>
              <a:rPr lang="en-CA" sz="2400" b="1" dirty="0">
                <a:ln w="28575">
                  <a:solidFill>
                    <a:srgbClr val="0000FF"/>
                  </a:solidFill>
                </a:ln>
                <a:solidFill>
                  <a:srgbClr val="002060"/>
                </a:solidFill>
                <a:effectLst>
                  <a:glow rad="76200">
                    <a:srgbClr val="00FF99"/>
                  </a:glow>
                </a:effectLst>
                <a:latin typeface="Cooper Black" panose="0208090404030B020404" pitchFamily="18" charset="0"/>
              </a:rPr>
              <a:t>Or must specified Passover offerings be sacrificed </a:t>
            </a:r>
            <a:r>
              <a:rPr lang="en-CA" sz="2400" b="1" dirty="0" smtClean="0">
                <a:ln w="28575">
                  <a:solidFill>
                    <a:srgbClr val="0000FF"/>
                  </a:solidFill>
                </a:ln>
                <a:solidFill>
                  <a:srgbClr val="002060"/>
                </a:solidFill>
                <a:effectLst>
                  <a:glow rad="76200">
                    <a:srgbClr val="00FF99"/>
                  </a:glow>
                </a:effectLst>
                <a:latin typeface="Cooper Black" panose="0208090404030B020404" pitchFamily="18" charset="0"/>
              </a:rPr>
              <a:t/>
            </a:r>
            <a:br>
              <a:rPr lang="en-CA" sz="2400" b="1" dirty="0" smtClean="0">
                <a:ln w="28575">
                  <a:solidFill>
                    <a:srgbClr val="0000FF"/>
                  </a:solidFill>
                </a:ln>
                <a:solidFill>
                  <a:srgbClr val="002060"/>
                </a:solidFill>
                <a:effectLst>
                  <a:glow rad="76200">
                    <a:srgbClr val="00FF99"/>
                  </a:glow>
                </a:effectLst>
                <a:latin typeface="Cooper Black" panose="0208090404030B020404" pitchFamily="18" charset="0"/>
              </a:rPr>
            </a:br>
            <a:r>
              <a:rPr lang="en-CA" sz="2400" b="1" dirty="0" smtClean="0">
                <a:ln w="28575">
                  <a:solidFill>
                    <a:srgbClr val="0000FF"/>
                  </a:solidFill>
                </a:ln>
                <a:solidFill>
                  <a:srgbClr val="002060"/>
                </a:solidFill>
                <a:effectLst>
                  <a:glow rad="76200">
                    <a:srgbClr val="00FF99"/>
                  </a:glow>
                </a:effectLst>
                <a:latin typeface="Cooper Black" panose="0208090404030B020404" pitchFamily="18" charset="0"/>
              </a:rPr>
              <a:t>only on </a:t>
            </a:r>
            <a:r>
              <a:rPr lang="en-CA" sz="2400" b="1" dirty="0">
                <a:ln w="28575">
                  <a:solidFill>
                    <a:srgbClr val="0000FF"/>
                  </a:solidFill>
                </a:ln>
                <a:solidFill>
                  <a:srgbClr val="002060"/>
                </a:solidFill>
                <a:effectLst>
                  <a:glow rad="76200">
                    <a:srgbClr val="00FF99"/>
                  </a:glow>
                </a:effectLst>
                <a:latin typeface="Cooper Black" panose="0208090404030B020404" pitchFamily="18" charset="0"/>
              </a:rPr>
              <a:t>Abib </a:t>
            </a:r>
            <a:r>
              <a:rPr lang="en-CA" sz="2400" b="1" dirty="0">
                <a:ln>
                  <a:solidFill>
                    <a:srgbClr val="0000FF"/>
                  </a:solidFill>
                </a:ln>
                <a:solidFill>
                  <a:srgbClr val="FF0000"/>
                </a:solidFill>
                <a:effectLst>
                  <a:glow rad="76200">
                    <a:srgbClr val="00FF99"/>
                  </a:glow>
                </a:effectLst>
                <a:latin typeface="Cooper Black" panose="0208090404030B020404" pitchFamily="18" charset="0"/>
              </a:rPr>
              <a:t>14?</a:t>
            </a:r>
          </a:p>
        </p:txBody>
      </p:sp>
    </p:spTree>
    <p:extLst>
      <p:ext uri="{BB962C8B-B14F-4D97-AF65-F5344CB8AC3E}">
        <p14:creationId xmlns:p14="http://schemas.microsoft.com/office/powerpoint/2010/main" val="82972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5"/>
                                        </p:tgtEl>
                                        <p:attrNameLst>
                                          <p:attrName>r</p:attrName>
                                        </p:attrNameLst>
                                      </p:cBhvr>
                                    </p:animRot>
                                  </p:childTnLst>
                                </p:cTn>
                              </p:par>
                            </p:childTnLst>
                          </p:cTn>
                        </p:par>
                        <p:par>
                          <p:cTn id="7" fill="hold">
                            <p:stCondLst>
                              <p:cond delay="2000"/>
                            </p:stCondLst>
                            <p:childTnLst>
                              <p:par>
                                <p:cTn id="8" presetID="3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fltVal val="0"/>
                                          </p:val>
                                        </p:tav>
                                        <p:tav tm="100000">
                                          <p:val>
                                            <p:strVal val="#ppt_w"/>
                                          </p:val>
                                        </p:tav>
                                      </p:tavLst>
                                    </p:anim>
                                    <p:anim calcmode="lin" valueType="num">
                                      <p:cBhvr>
                                        <p:cTn id="11" dur="1000" fill="hold"/>
                                        <p:tgtEl>
                                          <p:spTgt spid="16"/>
                                        </p:tgtEl>
                                        <p:attrNameLst>
                                          <p:attrName>ppt_h</p:attrName>
                                        </p:attrNameLst>
                                      </p:cBhvr>
                                      <p:tavLst>
                                        <p:tav tm="0">
                                          <p:val>
                                            <p:fltVal val="0"/>
                                          </p:val>
                                        </p:tav>
                                        <p:tav tm="100000">
                                          <p:val>
                                            <p:strVal val="#ppt_h"/>
                                          </p:val>
                                        </p:tav>
                                      </p:tavLst>
                                    </p:anim>
                                    <p:anim calcmode="lin" valueType="num">
                                      <p:cBhvr>
                                        <p:cTn id="12" dur="1000" fill="hold"/>
                                        <p:tgtEl>
                                          <p:spTgt spid="16"/>
                                        </p:tgtEl>
                                        <p:attrNameLst>
                                          <p:attrName>style.rotation</p:attrName>
                                        </p:attrNameLst>
                                      </p:cBhvr>
                                      <p:tavLst>
                                        <p:tav tm="0">
                                          <p:val>
                                            <p:fltVal val="90"/>
                                          </p:val>
                                        </p:tav>
                                        <p:tav tm="100000">
                                          <p:val>
                                            <p:fltVal val="0"/>
                                          </p:val>
                                        </p:tav>
                                      </p:tavLst>
                                    </p:anim>
                                    <p:animEffect transition="in" filter="fade">
                                      <p:cBhvr>
                                        <p:cTn id="13" dur="1000"/>
                                        <p:tgtEl>
                                          <p:spTgt spid="16"/>
                                        </p:tgtEl>
                                      </p:cBhvr>
                                    </p:animEffect>
                                  </p:childTnLst>
                                </p:cTn>
                              </p:par>
                            </p:childTnLst>
                          </p:cTn>
                        </p:par>
                        <p:par>
                          <p:cTn id="14" fill="hold">
                            <p:stCondLst>
                              <p:cond delay="3000"/>
                            </p:stCondLst>
                            <p:childTnLst>
                              <p:par>
                                <p:cTn id="15" presetID="35" presetClass="emph" presetSubtype="0" repeatCount="2000" fill="hold" grpId="1" nodeType="afterEffect">
                                  <p:stCondLst>
                                    <p:cond delay="250"/>
                                  </p:stCondLst>
                                  <p:childTnLst>
                                    <p:anim calcmode="discrete" valueType="str">
                                      <p:cBhvr>
                                        <p:cTn id="16" dur="538" fill="hold"/>
                                        <p:tgtEl>
                                          <p:spTgt spid="16"/>
                                        </p:tgtEl>
                                        <p:attrNameLst>
                                          <p:attrName>style.visibility</p:attrName>
                                        </p:attrNameLst>
                                      </p:cBhvr>
                                      <p:tavLst>
                                        <p:tav tm="0">
                                          <p:val>
                                            <p:strVal val="hidden"/>
                                          </p:val>
                                        </p:tav>
                                        <p:tav tm="50000">
                                          <p:val>
                                            <p:strVal val="visible"/>
                                          </p:val>
                                        </p:tav>
                                      </p:tavLst>
                                    </p:anim>
                                  </p:childTnLst>
                                </p:cTn>
                              </p:par>
                            </p:childTnLst>
                          </p:cTn>
                        </p:par>
                        <p:par>
                          <p:cTn id="17" fill="hold">
                            <p:stCondLst>
                              <p:cond delay="4326"/>
                            </p:stCondLst>
                            <p:childTnLst>
                              <p:par>
                                <p:cTn id="18" presetID="6"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125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5" grpId="0" animBg="1"/>
      <p:bldP spid="12" grpId="0"/>
      <p:bldP spid="14" grpId="0"/>
      <p:bldP spid="2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386574095"/>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endParaRPr lang="en-CA" sz="40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451444" y="3715965"/>
            <a:ext cx="1862847" cy="505839"/>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865026" y="2023352"/>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571234"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36213"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Rounded Corners 17">
            <a:extLst>
              <a:ext uri="{FF2B5EF4-FFF2-40B4-BE49-F238E27FC236}">
                <a16:creationId xmlns:a16="http://schemas.microsoft.com/office/drawing/2014/main" xmlns="" id="{657DC27E-2B9C-44FB-86AC-6A1D1D9AA46A}"/>
              </a:ext>
            </a:extLst>
          </p:cNvPr>
          <p:cNvSpPr/>
          <p:nvPr/>
        </p:nvSpPr>
        <p:spPr>
          <a:xfrm>
            <a:off x="0" y="1505889"/>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3E4EED5B-AF6A-42C6-AA7D-566866D3536B}"/>
              </a:ext>
            </a:extLst>
          </p:cNvPr>
          <p:cNvSpPr/>
          <p:nvPr/>
        </p:nvSpPr>
        <p:spPr>
          <a:xfrm>
            <a:off x="199767" y="4767967"/>
            <a:ext cx="305274" cy="1309046"/>
          </a:xfrm>
          <a:prstGeom prst="rect">
            <a:avLst/>
          </a:prstGeom>
          <a:gradFill flip="none" rotWithShape="1">
            <a:gsLst>
              <a:gs pos="47000">
                <a:schemeClr val="bg1">
                  <a:lumMod val="50000"/>
                </a:schemeClr>
              </a:gs>
              <a:gs pos="56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E59B17FD-0E24-4766-B7E2-ABBB4ECD9510}"/>
              </a:ext>
            </a:extLst>
          </p:cNvPr>
          <p:cNvSpPr/>
          <p:nvPr/>
        </p:nvSpPr>
        <p:spPr>
          <a:xfrm>
            <a:off x="6179702" y="4766373"/>
            <a:ext cx="305274" cy="1309046"/>
          </a:xfrm>
          <a:prstGeom prst="rect">
            <a:avLst/>
          </a:prstGeom>
          <a:gradFill flip="none" rotWithShape="1">
            <a:gsLst>
              <a:gs pos="45000">
                <a:schemeClr val="tx1">
                  <a:lumMod val="65000"/>
                  <a:lumOff val="35000"/>
                </a:schemeClr>
              </a:gs>
              <a:gs pos="55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xmlns="" id="{041CA61A-EFC2-4926-9B03-96FCD883095F}"/>
              </a:ext>
            </a:extLst>
          </p:cNvPr>
          <p:cNvSpPr/>
          <p:nvPr/>
        </p:nvSpPr>
        <p:spPr>
          <a:xfrm>
            <a:off x="418129" y="204282"/>
            <a:ext cx="11434562" cy="719202"/>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i="1" dirty="0">
                <a:solidFill>
                  <a:srgbClr val="002060"/>
                </a:solidFill>
              </a:rPr>
              <a:t> King Yoshiyahu (Josiah) sacrifices past sunset, </a:t>
            </a:r>
            <a:r>
              <a:rPr lang="en-CA" sz="3200" b="1" i="1" u="sng" dirty="0">
                <a:solidFill>
                  <a:srgbClr val="002060"/>
                </a:solidFill>
                <a:effectLst>
                  <a:glow rad="127000">
                    <a:srgbClr val="FFFF00"/>
                  </a:glow>
                </a:effectLst>
              </a:rPr>
              <a:t>until the ni</a:t>
            </a:r>
            <a:r>
              <a:rPr lang="en-CA" sz="3200" b="1" i="1" dirty="0">
                <a:solidFill>
                  <a:srgbClr val="002060"/>
                </a:solidFill>
                <a:effectLst>
                  <a:glow rad="127000">
                    <a:srgbClr val="FFFF00"/>
                  </a:glow>
                </a:effectLst>
              </a:rPr>
              <a:t>g</a:t>
            </a:r>
            <a:r>
              <a:rPr lang="en-CA" sz="3200" b="1" i="1" u="sng" dirty="0">
                <a:solidFill>
                  <a:srgbClr val="002060"/>
                </a:solidFill>
                <a:effectLst>
                  <a:glow rad="127000">
                    <a:srgbClr val="FFFF00"/>
                  </a:glow>
                </a:effectLst>
              </a:rPr>
              <a:t>ht</a:t>
            </a:r>
            <a:r>
              <a:rPr lang="en-CA" sz="3200" b="1" i="1" dirty="0">
                <a:solidFill>
                  <a:srgbClr val="002060"/>
                </a:solidFill>
                <a:effectLst>
                  <a:glow rad="127000">
                    <a:srgbClr val="FFFF00"/>
                  </a:glow>
                </a:effectLst>
              </a:rPr>
              <a:t>!</a:t>
            </a:r>
          </a:p>
        </p:txBody>
      </p:sp>
      <p:sp>
        <p:nvSpPr>
          <p:cNvPr id="13" name="Rectangle: Rounded Corners 12">
            <a:extLst>
              <a:ext uri="{FF2B5EF4-FFF2-40B4-BE49-F238E27FC236}">
                <a16:creationId xmlns:a16="http://schemas.microsoft.com/office/drawing/2014/main" xmlns="" id="{60E33996-B395-4371-8308-1B8DDC1D2F93}"/>
              </a:ext>
            </a:extLst>
          </p:cNvPr>
          <p:cNvSpPr/>
          <p:nvPr/>
        </p:nvSpPr>
        <p:spPr>
          <a:xfrm>
            <a:off x="1599692" y="985826"/>
            <a:ext cx="8950462" cy="2603036"/>
          </a:xfrm>
          <a:prstGeom prst="roundRect">
            <a:avLst/>
          </a:prstGeom>
          <a:solidFill>
            <a:schemeClr val="bg2"/>
          </a:soli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dirty="0" smtClean="0">
                <a:solidFill>
                  <a:srgbClr val="008080"/>
                </a:solidFill>
                <a:latin typeface="Georgia" panose="02040502050405020303" pitchFamily="18" charset="0"/>
              </a:rPr>
              <a:t>2 </a:t>
            </a:r>
            <a:r>
              <a:rPr lang="en-US" sz="2800" dirty="0" err="1" smtClean="0">
                <a:solidFill>
                  <a:srgbClr val="008080"/>
                </a:solidFill>
                <a:latin typeface="Georgia" panose="02040502050405020303" pitchFamily="18" charset="0"/>
              </a:rPr>
              <a:t>Chr</a:t>
            </a:r>
            <a:r>
              <a:rPr lang="en-US" sz="2800" dirty="0" smtClean="0">
                <a:solidFill>
                  <a:srgbClr val="008080"/>
                </a:solidFill>
                <a:latin typeface="Georgia" panose="02040502050405020303" pitchFamily="18" charset="0"/>
              </a:rPr>
              <a:t> </a:t>
            </a:r>
            <a:r>
              <a:rPr lang="en-US" sz="2800" dirty="0">
                <a:solidFill>
                  <a:srgbClr val="008080"/>
                </a:solidFill>
                <a:latin typeface="Georgia" panose="02040502050405020303" pitchFamily="18" charset="0"/>
              </a:rPr>
              <a:t>35:14</a:t>
            </a:r>
            <a:r>
              <a:rPr lang="en-US" sz="2800" dirty="0">
                <a:solidFill>
                  <a:prstClr val="black"/>
                </a:solidFill>
                <a:latin typeface="Georgia" panose="02040502050405020303" pitchFamily="18" charset="0"/>
              </a:rPr>
              <a:t>  And afterward they made ready for themselves, and for the priests: because the priests the sons of </a:t>
            </a:r>
            <a:r>
              <a:rPr lang="en-US" sz="2800" dirty="0">
                <a:solidFill>
                  <a:prstClr val="black"/>
                </a:solidFill>
                <a:latin typeface="Georgia" panose="02040502050405020303" pitchFamily="18" charset="0"/>
              </a:rPr>
              <a:t>Aaron </a:t>
            </a:r>
            <a:r>
              <a:rPr lang="en-US" sz="2800" dirty="0">
                <a:ln>
                  <a:solidFill>
                    <a:srgbClr val="FF6600"/>
                  </a:solidFill>
                </a:ln>
                <a:solidFill>
                  <a:srgbClr val="808080"/>
                </a:solidFill>
                <a:latin typeface="Cooper Black" panose="0208090404030B020404" pitchFamily="18" charset="0"/>
              </a:rPr>
              <a:t>were busied</a:t>
            </a:r>
            <a:r>
              <a:rPr lang="en-US" sz="2800" dirty="0">
                <a:ln>
                  <a:solidFill>
                    <a:srgbClr val="FF6600"/>
                  </a:solidFill>
                </a:ln>
                <a:solidFill>
                  <a:prstClr val="black"/>
                </a:solidFill>
                <a:latin typeface="Cooper Black" panose="0208090404030B020404" pitchFamily="18" charset="0"/>
              </a:rPr>
              <a:t> </a:t>
            </a:r>
            <a:r>
              <a:rPr lang="en-US" sz="2800" dirty="0">
                <a:solidFill>
                  <a:prstClr val="black"/>
                </a:solidFill>
                <a:latin typeface="Georgia" panose="02040502050405020303" pitchFamily="18" charset="0"/>
              </a:rPr>
              <a:t>in </a:t>
            </a:r>
            <a:r>
              <a:rPr lang="en-US" sz="2800" b="1" dirty="0" smtClean="0">
                <a:ln>
                  <a:solidFill>
                    <a:srgbClr val="0000FF"/>
                  </a:solidFill>
                </a:ln>
                <a:solidFill>
                  <a:srgbClr val="FF66FF"/>
                </a:solidFill>
                <a:latin typeface="Georgia" panose="02040502050405020303" pitchFamily="18" charset="0"/>
              </a:rPr>
              <a:t>offering </a:t>
            </a:r>
            <a:r>
              <a:rPr lang="en-US" sz="2800" b="1" dirty="0">
                <a:ln>
                  <a:solidFill>
                    <a:srgbClr val="0000FF"/>
                  </a:solidFill>
                </a:ln>
                <a:solidFill>
                  <a:srgbClr val="FF66FF"/>
                </a:solidFill>
                <a:latin typeface="Georgia" panose="02040502050405020303" pitchFamily="18" charset="0"/>
              </a:rPr>
              <a:t>of burnt offerings and the fat</a:t>
            </a:r>
            <a:r>
              <a:rPr lang="en-US" sz="2800" b="1" dirty="0">
                <a:solidFill>
                  <a:prstClr val="black"/>
                </a:solidFill>
                <a:latin typeface="Georgia" panose="02040502050405020303" pitchFamily="18" charset="0"/>
              </a:rPr>
              <a:t> </a:t>
            </a:r>
            <a:r>
              <a:rPr lang="en-US" sz="2800" b="1" dirty="0">
                <a:solidFill>
                  <a:prstClr val="black"/>
                </a:solidFill>
                <a:effectLst>
                  <a:glow rad="127000">
                    <a:srgbClr val="FFFF00"/>
                  </a:glow>
                </a:effectLst>
                <a:latin typeface="Georgia" panose="02040502050405020303" pitchFamily="18" charset="0"/>
              </a:rPr>
              <a:t>until night;</a:t>
            </a:r>
            <a:r>
              <a:rPr lang="en-US" sz="2800" dirty="0">
                <a:solidFill>
                  <a:prstClr val="black"/>
                </a:solidFill>
                <a:effectLst>
                  <a:glow rad="127000">
                    <a:srgbClr val="FFFF00"/>
                  </a:glow>
                </a:effectLst>
                <a:latin typeface="Georgia" panose="02040502050405020303" pitchFamily="18" charset="0"/>
              </a:rPr>
              <a:t> </a:t>
            </a:r>
            <a:r>
              <a:rPr lang="en-US" sz="2800" dirty="0">
                <a:solidFill>
                  <a:prstClr val="black"/>
                </a:solidFill>
                <a:latin typeface="Georgia" panose="02040502050405020303" pitchFamily="18" charset="0"/>
              </a:rPr>
              <a:t>therefore </a:t>
            </a:r>
            <a:r>
              <a:rPr lang="en-US" sz="2600" dirty="0">
                <a:solidFill>
                  <a:prstClr val="black"/>
                </a:solidFill>
                <a:latin typeface="Georgia" panose="02040502050405020303" pitchFamily="18" charset="0"/>
              </a:rPr>
              <a:t>the Levites prepared for themselves, </a:t>
            </a:r>
            <a:r>
              <a:rPr lang="en-US" sz="2600" dirty="0" smtClean="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and </a:t>
            </a:r>
            <a:r>
              <a:rPr lang="en-US" sz="2800" dirty="0">
                <a:solidFill>
                  <a:prstClr val="black"/>
                </a:solidFill>
                <a:latin typeface="Georgia" panose="02040502050405020303" pitchFamily="18" charset="0"/>
              </a:rPr>
              <a:t>for the priests the sons of Aaron. </a:t>
            </a:r>
            <a:endParaRPr lang="en-CA" sz="2800" b="1" dirty="0">
              <a:solidFill>
                <a:srgbClr val="006699"/>
              </a:solidFill>
            </a:endParaRPr>
          </a:p>
        </p:txBody>
      </p:sp>
      <p:sp>
        <p:nvSpPr>
          <p:cNvPr id="25" name="Rectangle: Rounded Corners 24">
            <a:extLst>
              <a:ext uri="{FF2B5EF4-FFF2-40B4-BE49-F238E27FC236}">
                <a16:creationId xmlns:a16="http://schemas.microsoft.com/office/drawing/2014/main" xmlns="" id="{C9E3386D-AA07-43D4-AAF3-05CDCA3FC2C9}"/>
              </a:ext>
            </a:extLst>
          </p:cNvPr>
          <p:cNvSpPr/>
          <p:nvPr/>
        </p:nvSpPr>
        <p:spPr>
          <a:xfrm>
            <a:off x="165368" y="1052945"/>
            <a:ext cx="1406757" cy="345036"/>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 </a:t>
            </a:r>
            <a:r>
              <a:rPr lang="en-CA" sz="2400" b="1" u="sng" dirty="0">
                <a:ln>
                  <a:solidFill>
                    <a:srgbClr val="FF3399"/>
                  </a:solidFill>
                </a:ln>
                <a:solidFill>
                  <a:srgbClr val="00FF99"/>
                </a:solidFill>
              </a:rPr>
              <a:t>3</a:t>
            </a:r>
          </a:p>
        </p:txBody>
      </p:sp>
      <p:cxnSp>
        <p:nvCxnSpPr>
          <p:cNvPr id="14" name="Straight Arrow Connector 13">
            <a:extLst>
              <a:ext uri="{FF2B5EF4-FFF2-40B4-BE49-F238E27FC236}">
                <a16:creationId xmlns:a16="http://schemas.microsoft.com/office/drawing/2014/main" xmlns="" id="{EB4AD619-C1D7-4320-8432-CDAA39B59401}"/>
              </a:ext>
            </a:extLst>
          </p:cNvPr>
          <p:cNvCxnSpPr>
            <a:cxnSpLocks/>
          </p:cNvCxnSpPr>
          <p:nvPr/>
        </p:nvCxnSpPr>
        <p:spPr>
          <a:xfrm flipH="1">
            <a:off x="6493883" y="2817844"/>
            <a:ext cx="802656" cy="1977063"/>
          </a:xfrm>
          <a:prstGeom prst="straightConnector1">
            <a:avLst/>
          </a:prstGeom>
          <a:ln w="136525">
            <a:solidFill>
              <a:srgbClr val="00FF99"/>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xmlns="" id="{F826575F-5B90-41CF-9623-2CFB609A676A}"/>
              </a:ext>
            </a:extLst>
          </p:cNvPr>
          <p:cNvSpPr/>
          <p:nvPr/>
        </p:nvSpPr>
        <p:spPr>
          <a:xfrm>
            <a:off x="7075073" y="3208696"/>
            <a:ext cx="4666209" cy="1530228"/>
          </a:xfrm>
          <a:prstGeom prst="roundRect">
            <a:avLst/>
          </a:prstGeom>
          <a:solidFill>
            <a:schemeClr val="tx1"/>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rgbClr val="00FF99"/>
                </a:solidFill>
              </a:rPr>
              <a:t>Did Yoshiyahu know the </a:t>
            </a:r>
            <a:r>
              <a:rPr lang="en-CA" sz="3200" b="1" u="sng" dirty="0">
                <a:solidFill>
                  <a:srgbClr val="00FF99"/>
                </a:solidFill>
              </a:rPr>
              <a:t>sunset did not chan</a:t>
            </a:r>
            <a:r>
              <a:rPr lang="en-CA" sz="3200" b="1" dirty="0">
                <a:solidFill>
                  <a:srgbClr val="00FF99"/>
                </a:solidFill>
              </a:rPr>
              <a:t>g</a:t>
            </a:r>
            <a:r>
              <a:rPr lang="en-CA" sz="3200" b="1" u="sng" dirty="0">
                <a:solidFill>
                  <a:srgbClr val="00FF99"/>
                </a:solidFill>
              </a:rPr>
              <a:t>e the date</a:t>
            </a:r>
            <a:r>
              <a:rPr lang="en-CA" sz="3200" b="1" dirty="0">
                <a:solidFill>
                  <a:srgbClr val="00FF99"/>
                </a:solidFill>
              </a:rPr>
              <a:t> nor the Festival?</a:t>
            </a:r>
          </a:p>
        </p:txBody>
      </p:sp>
      <p:sp>
        <p:nvSpPr>
          <p:cNvPr id="21" name="Rectangle 20">
            <a:extLst>
              <a:ext uri="{FF2B5EF4-FFF2-40B4-BE49-F238E27FC236}">
                <a16:creationId xmlns:a16="http://schemas.microsoft.com/office/drawing/2014/main" xmlns="" id="{BFC62B8A-9A9A-4A72-AA5A-2BA39FB702FD}"/>
              </a:ext>
            </a:extLst>
          </p:cNvPr>
          <p:cNvSpPr/>
          <p:nvPr/>
        </p:nvSpPr>
        <p:spPr>
          <a:xfrm>
            <a:off x="8397737" y="5433571"/>
            <a:ext cx="3075710" cy="597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b="1" dirty="0">
                <a:ln>
                  <a:solidFill>
                    <a:srgbClr val="0000FF"/>
                  </a:solidFill>
                </a:ln>
                <a:solidFill>
                  <a:srgbClr val="FFFF00"/>
                </a:solidFill>
                <a:effectLst>
                  <a:glow rad="127000">
                    <a:srgbClr val="C7ABFF"/>
                  </a:glow>
                </a:effectLst>
                <a:latin typeface="Cooper Black" panose="0208090404030B020404" pitchFamily="18" charset="0"/>
              </a:rPr>
              <a:t>Torah!</a:t>
            </a:r>
            <a:r>
              <a:rPr lang="en-CA" sz="4000" b="1" dirty="0">
                <a:solidFill>
                  <a:srgbClr val="FFFF00"/>
                </a:solidFill>
                <a:latin typeface="Cooper Black" panose="0208090404030B020404" pitchFamily="18" charset="0"/>
              </a:rPr>
              <a:t>  </a:t>
            </a:r>
            <a:r>
              <a:rPr lang="en-CA" sz="4000" b="1" dirty="0">
                <a:solidFill>
                  <a:srgbClr val="FFFF00"/>
                </a:solidFill>
                <a:latin typeface="Cooper Black" panose="0208090404030B020404" pitchFamily="18" charset="0"/>
                <a:sym typeface="Wingdings" panose="05000000000000000000" pitchFamily="2" charset="2"/>
              </a:rPr>
              <a:t></a:t>
            </a:r>
            <a:r>
              <a:rPr lang="en-CA" sz="4000" b="1" dirty="0">
                <a:solidFill>
                  <a:srgbClr val="FFFF00"/>
                </a:solidFill>
                <a:latin typeface="Cooper Black" panose="0208090404030B020404" pitchFamily="18" charset="0"/>
              </a:rPr>
              <a:t> </a:t>
            </a:r>
            <a:endParaRPr lang="en-CA" dirty="0"/>
          </a:p>
        </p:txBody>
      </p:sp>
      <p:cxnSp>
        <p:nvCxnSpPr>
          <p:cNvPr id="17" name="Straight Connector 16">
            <a:extLst>
              <a:ext uri="{FF2B5EF4-FFF2-40B4-BE49-F238E27FC236}">
                <a16:creationId xmlns:a16="http://schemas.microsoft.com/office/drawing/2014/main" xmlns="" id="{9218EB34-B4EE-4683-B66E-A5A5BD49DB2C}"/>
              </a:ext>
            </a:extLst>
          </p:cNvPr>
          <p:cNvCxnSpPr>
            <a:cxnSpLocks/>
          </p:cNvCxnSpPr>
          <p:nvPr/>
        </p:nvCxnSpPr>
        <p:spPr>
          <a:xfrm flipV="1">
            <a:off x="108623" y="2031185"/>
            <a:ext cx="0" cy="4053661"/>
          </a:xfrm>
          <a:prstGeom prst="line">
            <a:avLst/>
          </a:prstGeom>
          <a:ln w="171450">
            <a:solidFill>
              <a:srgbClr val="A4F5FE"/>
            </a:solidFill>
          </a:ln>
          <a:effectLst>
            <a:glow rad="228600">
              <a:schemeClr val="accent6">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54</a:t>
            </a:fld>
            <a:endParaRPr lang="en-AU" dirty="0"/>
          </a:p>
        </p:txBody>
      </p:sp>
      <p:sp>
        <p:nvSpPr>
          <p:cNvPr id="22" name="Rectangle 21">
            <a:extLst>
              <a:ext uri="{FF2B5EF4-FFF2-40B4-BE49-F238E27FC236}">
                <a16:creationId xmlns:a16="http://schemas.microsoft.com/office/drawing/2014/main" xmlns="" id="{64E99FC7-7E53-4223-A880-4B6CB96FDE91}"/>
              </a:ext>
            </a:extLst>
          </p:cNvPr>
          <p:cNvSpPr/>
          <p:nvPr/>
        </p:nvSpPr>
        <p:spPr>
          <a:xfrm>
            <a:off x="11851771" y="4771051"/>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Speech Bubble: Rectangle with Corners Rounded 23">
            <a:extLst>
              <a:ext uri="{FF2B5EF4-FFF2-40B4-BE49-F238E27FC236}">
                <a16:creationId xmlns:a16="http://schemas.microsoft.com/office/drawing/2014/main" xmlns="" id="{ADB75D33-253A-4870-AB49-889514588BC4}"/>
              </a:ext>
            </a:extLst>
          </p:cNvPr>
          <p:cNvSpPr/>
          <p:nvPr/>
        </p:nvSpPr>
        <p:spPr>
          <a:xfrm>
            <a:off x="298077" y="4164901"/>
            <a:ext cx="1097704" cy="449994"/>
          </a:xfrm>
          <a:prstGeom prst="wedgeRoundRectCallout">
            <a:avLst>
              <a:gd name="adj1" fmla="val -48998"/>
              <a:gd name="adj2" fmla="val 150403"/>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7" name="Speech Bubble: Rectangle with Corners Rounded 26">
            <a:extLst>
              <a:ext uri="{FF2B5EF4-FFF2-40B4-BE49-F238E27FC236}">
                <a16:creationId xmlns:a16="http://schemas.microsoft.com/office/drawing/2014/main" xmlns="" id="{88494B49-302B-468C-896F-6FC07BBCE904}"/>
              </a:ext>
            </a:extLst>
          </p:cNvPr>
          <p:cNvSpPr/>
          <p:nvPr/>
        </p:nvSpPr>
        <p:spPr>
          <a:xfrm>
            <a:off x="10283913" y="6277600"/>
            <a:ext cx="1097704" cy="449994"/>
          </a:xfrm>
          <a:prstGeom prst="wedgeRoundRectCallout">
            <a:avLst>
              <a:gd name="adj1" fmla="val 104307"/>
              <a:gd name="adj2" fmla="val -214612"/>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8" name="Speech Bubble: Rectangle with Corners Rounded 27">
            <a:extLst>
              <a:ext uri="{FF2B5EF4-FFF2-40B4-BE49-F238E27FC236}">
                <a16:creationId xmlns:a16="http://schemas.microsoft.com/office/drawing/2014/main" xmlns="" id="{C72AC4F6-0E3F-4B2F-96DC-6B109A8C8F24}"/>
              </a:ext>
            </a:extLst>
          </p:cNvPr>
          <p:cNvSpPr/>
          <p:nvPr/>
        </p:nvSpPr>
        <p:spPr>
          <a:xfrm>
            <a:off x="4823820" y="5592979"/>
            <a:ext cx="1097704" cy="491867"/>
          </a:xfrm>
          <a:prstGeom prst="wedgeRoundRectCallout">
            <a:avLst>
              <a:gd name="adj1" fmla="val 82990"/>
              <a:gd name="adj2" fmla="val -125020"/>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75374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par>
                          <p:cTn id="23" fill="hold">
                            <p:stCondLst>
                              <p:cond delay="2000"/>
                            </p:stCondLst>
                            <p:childTnLst>
                              <p:par>
                                <p:cTn id="24" presetID="35" presetClass="emph" presetSubtype="0" repeatCount="2000" fill="hold" grpId="1" nodeType="afterEffect">
                                  <p:stCondLst>
                                    <p:cond delay="250"/>
                                  </p:stCondLst>
                                  <p:childTnLst>
                                    <p:anim calcmode="discrete" valueType="str">
                                      <p:cBhvr>
                                        <p:cTn id="25" dur="538" fill="hold"/>
                                        <p:tgtEl>
                                          <p:spTgt spid="16"/>
                                        </p:tgtEl>
                                        <p:attrNameLst>
                                          <p:attrName>style.visibility</p:attrName>
                                        </p:attrNameLst>
                                      </p:cBhvr>
                                      <p:tavLst>
                                        <p:tav tm="0">
                                          <p:val>
                                            <p:strVal val="hidden"/>
                                          </p:val>
                                        </p:tav>
                                        <p:tav tm="50000">
                                          <p:val>
                                            <p:strVal val="visible"/>
                                          </p:val>
                                        </p:tav>
                                      </p:tavLst>
                                    </p:anim>
                                  </p:childTnLst>
                                </p:cTn>
                              </p:par>
                            </p:childTnLst>
                          </p:cTn>
                        </p:par>
                        <p:par>
                          <p:cTn id="26" fill="hold">
                            <p:stCondLst>
                              <p:cond delay="3326"/>
                            </p:stCondLst>
                            <p:childTnLst>
                              <p:par>
                                <p:cTn id="27" presetID="6"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5" grpId="0" animBg="1"/>
      <p:bldP spid="26" grpId="0" animBg="1"/>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1121705645"/>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A4F5FE"/>
                    </a:solidFill>
                  </a:tcPr>
                </a:tc>
                <a:tc>
                  <a:txBody>
                    <a:bodyPr/>
                    <a:lstStyle/>
                    <a:p>
                      <a:pPr algn="ctr"/>
                      <a:r>
                        <a:rPr lang="en-CA" sz="4000" dirty="0">
                          <a:solidFill>
                            <a:srgbClr val="C00000"/>
                          </a:solidFill>
                        </a:rPr>
                        <a:t>  Abib  </a:t>
                      </a:r>
                      <a:r>
                        <a:rPr lang="en-CA" sz="4000" dirty="0">
                          <a:solidFill>
                            <a:srgbClr val="00FF99"/>
                          </a:solidFill>
                        </a:rPr>
                        <a:t>14</a:t>
                      </a:r>
                      <a:r>
                        <a:rPr lang="en-CA" sz="4000" dirty="0">
                          <a:solidFill>
                            <a:srgbClr val="C00000"/>
                          </a:solidFill>
                        </a:rPr>
                        <a:t>    Night Season </a:t>
                      </a:r>
                      <a:br>
                        <a:rPr lang="en-CA" sz="4000" dirty="0">
                          <a:solidFill>
                            <a:srgbClr val="C00000"/>
                          </a:solidFill>
                        </a:rPr>
                      </a:br>
                      <a:r>
                        <a:rPr lang="en-CA" sz="4000" dirty="0">
                          <a:solidFill>
                            <a:srgbClr val="00FF99"/>
                          </a:solidFill>
                        </a:rPr>
                        <a:t>Passover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716041" y="3943774"/>
            <a:ext cx="1375126" cy="505839"/>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62363" y="2023353"/>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8266545" y="1451458"/>
            <a:ext cx="3655818"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 of Abib 15</a:t>
            </a:r>
          </a:p>
        </p:txBody>
      </p:sp>
      <p:sp>
        <p:nvSpPr>
          <p:cNvPr id="11" name="Arrow: Curved Down 10">
            <a:extLst>
              <a:ext uri="{FF2B5EF4-FFF2-40B4-BE49-F238E27FC236}">
                <a16:creationId xmlns:a16="http://schemas.microsoft.com/office/drawing/2014/main" xmlns="" id="{987C21F4-A299-4D10-B6B2-92C17D0B0E01}"/>
              </a:ext>
            </a:extLst>
          </p:cNvPr>
          <p:cNvSpPr/>
          <p:nvPr/>
        </p:nvSpPr>
        <p:spPr>
          <a:xfrm>
            <a:off x="6117077" y="2023353"/>
            <a:ext cx="6074923" cy="2795633"/>
          </a:xfrm>
          <a:prstGeom prst="curvedDownArrow">
            <a:avLst>
              <a:gd name="adj1" fmla="val 25000"/>
              <a:gd name="adj2" fmla="val 52104"/>
              <a:gd name="adj3" fmla="val 25000"/>
            </a:avLst>
          </a:prstGeom>
          <a:solidFill>
            <a:schemeClr val="tx1"/>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ectangle: Rounded Corners 13">
            <a:extLst>
              <a:ext uri="{FF2B5EF4-FFF2-40B4-BE49-F238E27FC236}">
                <a16:creationId xmlns:a16="http://schemas.microsoft.com/office/drawing/2014/main" xmlns="" id="{85327E34-5AE5-4678-A3C9-FA88A46765B9}"/>
              </a:ext>
            </a:extLst>
          </p:cNvPr>
          <p:cNvSpPr/>
          <p:nvPr/>
        </p:nvSpPr>
        <p:spPr>
          <a:xfrm>
            <a:off x="6866643" y="2206629"/>
            <a:ext cx="4464987" cy="26167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9600" b="1" dirty="0">
                <a:ln>
                  <a:solidFill>
                    <a:srgbClr val="0000FF"/>
                  </a:solidFill>
                </a:ln>
                <a:solidFill>
                  <a:schemeClr val="accent2">
                    <a:lumMod val="75000"/>
                  </a:schemeClr>
                </a:solidFill>
                <a:effectLst>
                  <a:glow rad="127000">
                    <a:srgbClr val="00FF99"/>
                  </a:glow>
                </a:effectLst>
              </a:rPr>
              <a:t>Pass - Over</a:t>
            </a:r>
          </a:p>
        </p:txBody>
      </p:sp>
      <p:sp>
        <p:nvSpPr>
          <p:cNvPr id="15" name="Rectangle: Rounded Corners 14">
            <a:extLst>
              <a:ext uri="{FF2B5EF4-FFF2-40B4-BE49-F238E27FC236}">
                <a16:creationId xmlns:a16="http://schemas.microsoft.com/office/drawing/2014/main" xmlns="" id="{CA5579E2-1F9D-425B-80AD-81CB878CED36}"/>
              </a:ext>
            </a:extLst>
          </p:cNvPr>
          <p:cNvSpPr/>
          <p:nvPr/>
        </p:nvSpPr>
        <p:spPr>
          <a:xfrm>
            <a:off x="637310" y="6205398"/>
            <a:ext cx="10575633"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b="1" dirty="0">
                <a:ln>
                  <a:solidFill>
                    <a:srgbClr val="FF3399"/>
                  </a:solidFill>
                </a:ln>
                <a:solidFill>
                  <a:srgbClr val="0000FF"/>
                </a:solidFill>
                <a:latin typeface="Cooper Black" panose="0208090404030B020404" pitchFamily="18" charset="0"/>
              </a:rPr>
              <a:t>TORAH’S </a:t>
            </a:r>
            <a:r>
              <a:rPr lang="en-CA" sz="4000" dirty="0">
                <a:ln>
                  <a:solidFill>
                    <a:srgbClr val="FF3399"/>
                  </a:solidFill>
                </a:ln>
                <a:solidFill>
                  <a:srgbClr val="0000FF"/>
                </a:solidFill>
              </a:rPr>
              <a:t>Dawn to Dawn </a:t>
            </a:r>
            <a:r>
              <a:rPr lang="en-CA" sz="4000" dirty="0">
                <a:ln>
                  <a:solidFill>
                    <a:srgbClr val="FF3399"/>
                  </a:solidFill>
                </a:ln>
                <a:solidFill>
                  <a:srgbClr val="0000FF"/>
                </a:solidFill>
                <a:effectLst>
                  <a:glow rad="127000">
                    <a:srgbClr val="A4F5FE"/>
                  </a:glow>
                </a:effectLst>
              </a:rPr>
              <a:t>statute</a:t>
            </a:r>
            <a:r>
              <a:rPr lang="en-CA" sz="4000" dirty="0">
                <a:ln>
                  <a:solidFill>
                    <a:srgbClr val="FF3399"/>
                  </a:solidFill>
                </a:ln>
                <a:solidFill>
                  <a:srgbClr val="0000FF"/>
                </a:solidFill>
              </a:rPr>
              <a:t> observance!</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602112" y="4817425"/>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peech Bubble: Rectangle with Corners Rounded 6">
            <a:extLst>
              <a:ext uri="{FF2B5EF4-FFF2-40B4-BE49-F238E27FC236}">
                <a16:creationId xmlns:a16="http://schemas.microsoft.com/office/drawing/2014/main" xmlns="" id="{942D02FC-8BE5-4B77-84B4-F87EA86D0389}"/>
              </a:ext>
            </a:extLst>
          </p:cNvPr>
          <p:cNvSpPr/>
          <p:nvPr/>
        </p:nvSpPr>
        <p:spPr>
          <a:xfrm>
            <a:off x="8105150" y="81431"/>
            <a:ext cx="3978608" cy="1157906"/>
          </a:xfrm>
          <a:prstGeom prst="wedgeRoundRectCallout">
            <a:avLst>
              <a:gd name="adj1" fmla="val 29371"/>
              <a:gd name="adj2" fmla="val 66913"/>
              <a:gd name="adj3" fmla="val 16667"/>
            </a:avLst>
          </a:prstGeom>
          <a:solidFill>
            <a:schemeClr val="bg1">
              <a:lumMod val="5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C00000"/>
                  </a:solidFill>
                </a:ln>
                <a:solidFill>
                  <a:srgbClr val="FFFF00"/>
                </a:solidFill>
              </a:rPr>
              <a:t>Do not leave of it until morning …</a:t>
            </a:r>
          </a:p>
        </p:txBody>
      </p:sp>
      <p:cxnSp>
        <p:nvCxnSpPr>
          <p:cNvPr id="12" name="Straight Arrow Connector 11">
            <a:extLst>
              <a:ext uri="{FF2B5EF4-FFF2-40B4-BE49-F238E27FC236}">
                <a16:creationId xmlns:a16="http://schemas.microsoft.com/office/drawing/2014/main" xmlns="" id="{6E549158-1898-4744-9D21-A64188023BFA}"/>
              </a:ext>
            </a:extLst>
          </p:cNvPr>
          <p:cNvCxnSpPr>
            <a:cxnSpLocks/>
          </p:cNvCxnSpPr>
          <p:nvPr/>
        </p:nvCxnSpPr>
        <p:spPr>
          <a:xfrm>
            <a:off x="4461164" y="2540000"/>
            <a:ext cx="3089706" cy="2097988"/>
          </a:xfrm>
          <a:prstGeom prst="straightConnector1">
            <a:avLst/>
          </a:prstGeom>
          <a:ln w="254000">
            <a:solidFill>
              <a:srgbClr val="00FF99"/>
            </a:solidFill>
            <a:tailEnd type="triangle"/>
          </a:ln>
          <a:effectLst>
            <a:glow rad="127000">
              <a:srgbClr val="0000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12024" y="3429000"/>
            <a:ext cx="0" cy="2651096"/>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49987" y="3009160"/>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CCC9F522-F708-4414-B3CD-DB5E57F62391}"/>
              </a:ext>
            </a:extLst>
          </p:cNvPr>
          <p:cNvSpPr/>
          <p:nvPr/>
        </p:nvSpPr>
        <p:spPr>
          <a:xfrm>
            <a:off x="145440" y="4772643"/>
            <a:ext cx="305274" cy="1309046"/>
          </a:xfrm>
          <a:prstGeom prst="rect">
            <a:avLst/>
          </a:prstGeom>
          <a:gradFill flip="none" rotWithShape="1">
            <a:gsLst>
              <a:gs pos="50000">
                <a:schemeClr val="bg1">
                  <a:lumMod val="50000"/>
                </a:schemeClr>
              </a:gs>
              <a:gs pos="61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65510" y="4773813"/>
            <a:ext cx="305274" cy="1309046"/>
          </a:xfrm>
          <a:prstGeom prst="rect">
            <a:avLst/>
          </a:prstGeom>
          <a:gradFill flip="none" rotWithShape="1">
            <a:gsLst>
              <a:gs pos="46000">
                <a:schemeClr val="tx1">
                  <a:lumMod val="65000"/>
                  <a:lumOff val="35000"/>
                </a:schemeClr>
              </a:gs>
              <a:gs pos="60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xmlns="" id="{7588F6D8-1885-4621-98E1-1ADA28A6BD0D}"/>
              </a:ext>
            </a:extLst>
          </p:cNvPr>
          <p:cNvSpPr/>
          <p:nvPr/>
        </p:nvSpPr>
        <p:spPr>
          <a:xfrm>
            <a:off x="49987" y="41167"/>
            <a:ext cx="1406757" cy="436720"/>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r>
              <a:rPr lang="en-CA" sz="2400" b="1" u="sng" dirty="0">
                <a:ln>
                  <a:solidFill>
                    <a:srgbClr val="FF3399"/>
                  </a:solidFill>
                </a:ln>
                <a:solidFill>
                  <a:srgbClr val="00FF99"/>
                </a:solidFill>
              </a:rPr>
              <a:t>4</a:t>
            </a:r>
          </a:p>
        </p:txBody>
      </p:sp>
      <p:sp>
        <p:nvSpPr>
          <p:cNvPr id="13" name="Rectangle: Rounded Corners 12">
            <a:extLst>
              <a:ext uri="{FF2B5EF4-FFF2-40B4-BE49-F238E27FC236}">
                <a16:creationId xmlns:a16="http://schemas.microsoft.com/office/drawing/2014/main" xmlns="" id="{2D7C3C47-94D9-46A2-B664-9227460B383E}"/>
              </a:ext>
            </a:extLst>
          </p:cNvPr>
          <p:cNvSpPr/>
          <p:nvPr/>
        </p:nvSpPr>
        <p:spPr>
          <a:xfrm>
            <a:off x="107733" y="483733"/>
            <a:ext cx="7490772" cy="2441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400" b="1" u="sng" dirty="0">
                <a:solidFill>
                  <a:srgbClr val="990033"/>
                </a:solidFill>
                <a:latin typeface="Arial Black" panose="020B0A04020102020204" pitchFamily="34" charset="0"/>
              </a:rPr>
              <a:t>Note</a:t>
            </a:r>
            <a:r>
              <a:rPr lang="en-CA" sz="2400" b="1" dirty="0">
                <a:solidFill>
                  <a:srgbClr val="002060"/>
                </a:solidFill>
              </a:rPr>
              <a:t> – the priests slaughtering the sacrifices </a:t>
            </a:r>
            <a:r>
              <a:rPr lang="en-CA" sz="2400" b="1" u="sng" dirty="0">
                <a:solidFill>
                  <a:srgbClr val="002060"/>
                </a:solidFill>
              </a:rPr>
              <a:t>UNTIL NIGHT</a:t>
            </a:r>
            <a:r>
              <a:rPr lang="en-CA" sz="2400" b="1" dirty="0">
                <a:solidFill>
                  <a:srgbClr val="002060"/>
                </a:solidFill>
              </a:rPr>
              <a:t> </a:t>
            </a:r>
            <a:r>
              <a:rPr lang="en-CA" sz="2400" b="1" dirty="0">
                <a:solidFill>
                  <a:srgbClr val="002060"/>
                </a:solidFill>
                <a:effectLst>
                  <a:glow rad="101600">
                    <a:srgbClr val="C7ABFF"/>
                  </a:glow>
                </a:effectLst>
              </a:rPr>
              <a:t>COULD NOT EAT THEIR PASSOVER MEAL UNTIL AFTER THE SUNSET! </a:t>
            </a:r>
            <a:r>
              <a:rPr lang="en-CA" sz="2400" b="1" dirty="0">
                <a:solidFill>
                  <a:srgbClr val="002060"/>
                </a:solidFill>
              </a:rPr>
              <a:t>WERE THEY IN </a:t>
            </a:r>
            <a:r>
              <a:rPr lang="en-CA" sz="2400" b="1" u="sng" dirty="0">
                <a:solidFill>
                  <a:srgbClr val="FF0000"/>
                </a:solidFill>
                <a:latin typeface="Arial Black" panose="020B0A04020102020204" pitchFamily="34" charset="0"/>
              </a:rPr>
              <a:t>CONTEMPT</a:t>
            </a:r>
            <a:r>
              <a:rPr lang="en-CA" sz="2400" b="1" dirty="0">
                <a:solidFill>
                  <a:srgbClr val="002060"/>
                </a:solidFill>
              </a:rPr>
              <a:t> OF THE TORAH? Or was their Abib </a:t>
            </a:r>
            <a:r>
              <a:rPr lang="en-CA" sz="2400" b="1" u="sng" dirty="0">
                <a:solidFill>
                  <a:srgbClr val="002060"/>
                </a:solidFill>
                <a:effectLst>
                  <a:glow rad="165100">
                    <a:srgbClr val="C7ABFF"/>
                  </a:glow>
                </a:effectLst>
              </a:rPr>
              <a:t>14</a:t>
            </a:r>
            <a:r>
              <a:rPr lang="en-CA" sz="2400" b="1" dirty="0">
                <a:solidFill>
                  <a:srgbClr val="002060"/>
                </a:solidFill>
              </a:rPr>
              <a:t> Night Season Passover meal </a:t>
            </a:r>
            <a:r>
              <a:rPr lang="en-CA" sz="2400" b="1" dirty="0">
                <a:ln w="12700">
                  <a:solidFill>
                    <a:srgbClr val="0000FF"/>
                  </a:solidFill>
                </a:ln>
                <a:solidFill>
                  <a:srgbClr val="00FF99"/>
                </a:solidFill>
                <a:effectLst>
                  <a:glow rad="127000">
                    <a:srgbClr val="C7ABFF"/>
                  </a:glow>
                </a:effectLst>
                <a:latin typeface="Cooper Black" panose="0208090404030B020404" pitchFamily="18" charset="0"/>
              </a:rPr>
              <a:t>“THAT NIGHT” </a:t>
            </a:r>
            <a:r>
              <a:rPr lang="en-CA" sz="2400" b="1" dirty="0">
                <a:solidFill>
                  <a:srgbClr val="002060"/>
                </a:solidFill>
              </a:rPr>
              <a:t>acceptable to </a:t>
            </a:r>
            <a:br>
              <a:rPr lang="en-CA" sz="2400" b="1" dirty="0">
                <a:solidFill>
                  <a:srgbClr val="002060"/>
                </a:solidFill>
              </a:rPr>
            </a:br>
            <a:r>
              <a:rPr lang="en-CA" sz="2400" b="1" dirty="0">
                <a:solidFill>
                  <a:srgbClr val="002060"/>
                </a:solidFill>
              </a:rPr>
              <a:t>Yahuah, His statutes                  and Torah?</a:t>
            </a:r>
          </a:p>
        </p:txBody>
      </p:sp>
      <p:sp>
        <p:nvSpPr>
          <p:cNvPr id="23"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55</a:t>
            </a:fld>
            <a:endParaRPr lang="en-AU" dirty="0"/>
          </a:p>
        </p:txBody>
      </p:sp>
      <p:sp>
        <p:nvSpPr>
          <p:cNvPr id="22" name="Rectangle: Rounded Corners 21">
            <a:extLst>
              <a:ext uri="{FF2B5EF4-FFF2-40B4-BE49-F238E27FC236}">
                <a16:creationId xmlns:a16="http://schemas.microsoft.com/office/drawing/2014/main" xmlns="" id="{6F4D8E62-3014-45BE-8C9B-4782CFD28CB7}"/>
              </a:ext>
            </a:extLst>
          </p:cNvPr>
          <p:cNvSpPr/>
          <p:nvPr/>
        </p:nvSpPr>
        <p:spPr>
          <a:xfrm>
            <a:off x="2428101" y="3854008"/>
            <a:ext cx="2160502" cy="505839"/>
          </a:xfrm>
          <a:prstGeom prst="roundRect">
            <a:avLst>
              <a:gd name="adj"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00FF99"/>
                </a:solidFill>
                <a:effectLst>
                  <a:glow rad="127000">
                    <a:srgbClr val="C7ABFF"/>
                  </a:glow>
                </a:effectLst>
              </a:rPr>
              <a:t>Exo 12:8</a:t>
            </a:r>
          </a:p>
        </p:txBody>
      </p:sp>
      <p:cxnSp>
        <p:nvCxnSpPr>
          <p:cNvPr id="24" name="Straight Arrow Connector 23">
            <a:extLst>
              <a:ext uri="{FF2B5EF4-FFF2-40B4-BE49-F238E27FC236}">
                <a16:creationId xmlns:a16="http://schemas.microsoft.com/office/drawing/2014/main" xmlns="" id="{512A4208-9460-4FE7-97CD-A30A3749AD4A}"/>
              </a:ext>
            </a:extLst>
          </p:cNvPr>
          <p:cNvCxnSpPr>
            <a:cxnSpLocks/>
          </p:cNvCxnSpPr>
          <p:nvPr/>
        </p:nvCxnSpPr>
        <p:spPr>
          <a:xfrm>
            <a:off x="4064000" y="2534154"/>
            <a:ext cx="0" cy="1309046"/>
          </a:xfrm>
          <a:prstGeom prst="straightConnector1">
            <a:avLst/>
          </a:prstGeom>
          <a:ln w="187325">
            <a:solidFill>
              <a:srgbClr val="00FF99"/>
            </a:solidFill>
            <a:tailEnd type="triangle"/>
          </a:ln>
          <a:effectLst>
            <a:glow rad="127000">
              <a:srgbClr val="0000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213A3556-C98E-49F3-9632-15CCDE49F1C8}"/>
              </a:ext>
            </a:extLst>
          </p:cNvPr>
          <p:cNvSpPr/>
          <p:nvPr/>
        </p:nvSpPr>
        <p:spPr>
          <a:xfrm>
            <a:off x="11851771" y="4771051"/>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Speech Bubble: Rectangle with Corners Rounded 25">
            <a:extLst>
              <a:ext uri="{FF2B5EF4-FFF2-40B4-BE49-F238E27FC236}">
                <a16:creationId xmlns:a16="http://schemas.microsoft.com/office/drawing/2014/main" xmlns="" id="{060982FB-2F02-4E4C-820F-866629A901C9}"/>
              </a:ext>
            </a:extLst>
          </p:cNvPr>
          <p:cNvSpPr/>
          <p:nvPr/>
        </p:nvSpPr>
        <p:spPr>
          <a:xfrm>
            <a:off x="298077" y="4164901"/>
            <a:ext cx="1097704" cy="449994"/>
          </a:xfrm>
          <a:prstGeom prst="wedgeRoundRectCallout">
            <a:avLst>
              <a:gd name="adj1" fmla="val -48998"/>
              <a:gd name="adj2" fmla="val 150403"/>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7" name="Speech Bubble: Rectangle with Corners Rounded 26">
            <a:extLst>
              <a:ext uri="{FF2B5EF4-FFF2-40B4-BE49-F238E27FC236}">
                <a16:creationId xmlns:a16="http://schemas.microsoft.com/office/drawing/2014/main" xmlns="" id="{E089453D-7F55-4613-9E6F-8CCA3E8B5D80}"/>
              </a:ext>
            </a:extLst>
          </p:cNvPr>
          <p:cNvSpPr/>
          <p:nvPr/>
        </p:nvSpPr>
        <p:spPr>
          <a:xfrm>
            <a:off x="4843959" y="5618644"/>
            <a:ext cx="1097704" cy="491867"/>
          </a:xfrm>
          <a:prstGeom prst="wedgeRoundRectCallout">
            <a:avLst>
              <a:gd name="adj1" fmla="val 82043"/>
              <a:gd name="adj2" fmla="val -120795"/>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5247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500"/>
                            </p:stCondLst>
                            <p:childTnLst>
                              <p:par>
                                <p:cTn id="13" presetID="3"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17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par>
                                <p:cTn id="24" presetID="22" presetClass="entr" presetSubtype="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1000"/>
                            </p:stCondLst>
                            <p:childTnLst>
                              <p:par>
                                <p:cTn id="28" presetID="35" presetClass="emph" presetSubtype="0" repeatCount="2000" fill="hold" grpId="1" nodeType="afterEffect">
                                  <p:stCondLst>
                                    <p:cond delay="250"/>
                                  </p:stCondLst>
                                  <p:childTnLst>
                                    <p:anim calcmode="discrete" valueType="str">
                                      <p:cBhvr>
                                        <p:cTn id="29" dur="538" fill="hold"/>
                                        <p:tgtEl>
                                          <p:spTgt spid="16"/>
                                        </p:tgtEl>
                                        <p:attrNameLst>
                                          <p:attrName>style.visibility</p:attrName>
                                        </p:attrNameLst>
                                      </p:cBhvr>
                                      <p:tavLst>
                                        <p:tav tm="0">
                                          <p:val>
                                            <p:strVal val="hidden"/>
                                          </p:val>
                                        </p:tav>
                                        <p:tav tm="50000">
                                          <p:val>
                                            <p:strVal val="visible"/>
                                          </p:val>
                                        </p:tav>
                                      </p:tavLst>
                                    </p:anim>
                                  </p:childTnLst>
                                </p:cTn>
                              </p:par>
                            </p:childTnLst>
                          </p:cTn>
                        </p:par>
                        <p:par>
                          <p:cTn id="30" fill="hold">
                            <p:stCondLst>
                              <p:cond delay="2326"/>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25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par>
                          <p:cTn id="45" fill="hold">
                            <p:stCondLst>
                              <p:cond delay="1000"/>
                            </p:stCondLst>
                            <p:childTnLst>
                              <p:par>
                                <p:cTn id="46" presetID="6"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125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animBg="1"/>
      <p:bldP spid="16" grpId="0" animBg="1"/>
      <p:bldP spid="16" grpId="1" animBg="1"/>
      <p:bldP spid="7" grpId="0" animBg="1"/>
      <p:bldP spid="21"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395236320"/>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br>
                        <a:rPr lang="en-CA" sz="4000" dirty="0">
                          <a:solidFill>
                            <a:srgbClr val="C00000"/>
                          </a:solidFill>
                        </a:rPr>
                      </a:br>
                      <a:r>
                        <a:rPr lang="en-CA" sz="4000" dirty="0">
                          <a:solidFill>
                            <a:srgbClr val="FFFF00"/>
                          </a:solidFill>
                        </a:rPr>
                        <a:t>&amp;</a:t>
                      </a:r>
                      <a:r>
                        <a:rPr lang="en-CA" sz="4000" dirty="0">
                          <a:solidFill>
                            <a:srgbClr val="C00000"/>
                          </a:solidFill>
                        </a:rPr>
                        <a:t> </a:t>
                      </a:r>
                      <a:r>
                        <a:rPr lang="en-CA" sz="4000" dirty="0">
                          <a:solidFill>
                            <a:srgbClr val="00FF99"/>
                          </a:solidFill>
                        </a:rPr>
                        <a:t>Passover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664840" y="4060086"/>
            <a:ext cx="1375126" cy="478390"/>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62363" y="2023353"/>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477081" y="1674634"/>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5" name="Rectangle: Rounded Corners 14">
            <a:extLst>
              <a:ext uri="{FF2B5EF4-FFF2-40B4-BE49-F238E27FC236}">
                <a16:creationId xmlns:a16="http://schemas.microsoft.com/office/drawing/2014/main" xmlns="" id="{CA5579E2-1F9D-425B-80AD-81CB878CED36}"/>
              </a:ext>
            </a:extLst>
          </p:cNvPr>
          <p:cNvSpPr/>
          <p:nvPr/>
        </p:nvSpPr>
        <p:spPr>
          <a:xfrm>
            <a:off x="125315" y="6207233"/>
            <a:ext cx="11257059"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dirty="0">
                <a:ln>
                  <a:solidFill>
                    <a:srgbClr val="FF3399"/>
                  </a:solidFill>
                </a:ln>
                <a:solidFill>
                  <a:srgbClr val="0000FF"/>
                </a:solidFill>
              </a:rPr>
              <a:t>Again, we see </a:t>
            </a:r>
            <a:r>
              <a:rPr lang="en-CA" sz="4000" dirty="0" err="1">
                <a:ln>
                  <a:solidFill>
                    <a:srgbClr val="FF3399"/>
                  </a:solidFill>
                </a:ln>
                <a:solidFill>
                  <a:srgbClr val="0000FF"/>
                </a:solidFill>
              </a:rPr>
              <a:t>Yoshiyahu’s</a:t>
            </a:r>
            <a:r>
              <a:rPr lang="en-CA" sz="4000" dirty="0">
                <a:ln>
                  <a:solidFill>
                    <a:srgbClr val="FF3399"/>
                  </a:solidFill>
                </a:ln>
                <a:solidFill>
                  <a:srgbClr val="0000FF"/>
                </a:solidFill>
              </a:rPr>
              <a:t> perfect Torah observance!</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578505"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a:extLst>
              <a:ext uri="{FF2B5EF4-FFF2-40B4-BE49-F238E27FC236}">
                <a16:creationId xmlns:a16="http://schemas.microsoft.com/office/drawing/2014/main" xmlns="" id="{6E549158-1898-4744-9D21-A64188023BFA}"/>
              </a:ext>
            </a:extLst>
          </p:cNvPr>
          <p:cNvCxnSpPr>
            <a:cxnSpLocks/>
          </p:cNvCxnSpPr>
          <p:nvPr/>
        </p:nvCxnSpPr>
        <p:spPr>
          <a:xfrm>
            <a:off x="7419639" y="2626988"/>
            <a:ext cx="269771" cy="2084888"/>
          </a:xfrm>
          <a:prstGeom prst="straightConnector1">
            <a:avLst/>
          </a:prstGeom>
          <a:ln w="254000">
            <a:solidFill>
              <a:srgbClr val="00FF99"/>
            </a:solidFill>
            <a:tailEnd type="triangle"/>
          </a:ln>
          <a:effectLst>
            <a:glow rad="127000">
              <a:srgbClr val="0000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12024" y="3132827"/>
            <a:ext cx="0" cy="2947269"/>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49987" y="2626988"/>
            <a:ext cx="1406753"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CCC9F522-F708-4414-B3CD-DB5E57F62391}"/>
              </a:ext>
            </a:extLst>
          </p:cNvPr>
          <p:cNvSpPr/>
          <p:nvPr/>
        </p:nvSpPr>
        <p:spPr>
          <a:xfrm>
            <a:off x="145440" y="4772643"/>
            <a:ext cx="305274" cy="1309046"/>
          </a:xfrm>
          <a:prstGeom prst="rect">
            <a:avLst/>
          </a:prstGeom>
          <a:gradFill flip="none" rotWithShape="1">
            <a:gsLst>
              <a:gs pos="44000">
                <a:schemeClr val="bg1">
                  <a:lumMod val="50000"/>
                </a:schemeClr>
              </a:gs>
              <a:gs pos="57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65510" y="4773813"/>
            <a:ext cx="305274" cy="1309046"/>
          </a:xfrm>
          <a:prstGeom prst="rect">
            <a:avLst/>
          </a:prstGeom>
          <a:gradFill flip="none" rotWithShape="1">
            <a:gsLst>
              <a:gs pos="46000">
                <a:schemeClr val="tx1">
                  <a:lumMod val="65000"/>
                  <a:lumOff val="35000"/>
                </a:schemeClr>
              </a:gs>
              <a:gs pos="59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xmlns="" id="{7588F6D8-1885-4621-98E1-1ADA28A6BD0D}"/>
              </a:ext>
            </a:extLst>
          </p:cNvPr>
          <p:cNvSpPr/>
          <p:nvPr/>
        </p:nvSpPr>
        <p:spPr>
          <a:xfrm>
            <a:off x="269636" y="362692"/>
            <a:ext cx="1406757" cy="456183"/>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r>
              <a:rPr lang="en-CA" sz="2400" b="1" u="sng" dirty="0">
                <a:ln>
                  <a:solidFill>
                    <a:srgbClr val="FF3399"/>
                  </a:solidFill>
                </a:ln>
                <a:solidFill>
                  <a:srgbClr val="FF66FF"/>
                </a:solidFill>
                <a:effectLst>
                  <a:glow rad="127000">
                    <a:srgbClr val="00FF99"/>
                  </a:glow>
                </a:effectLst>
              </a:rPr>
              <a:t>5</a:t>
            </a:r>
          </a:p>
        </p:txBody>
      </p:sp>
      <p:sp>
        <p:nvSpPr>
          <p:cNvPr id="13" name="Rectangle: Rounded Corners 12">
            <a:extLst>
              <a:ext uri="{FF2B5EF4-FFF2-40B4-BE49-F238E27FC236}">
                <a16:creationId xmlns:a16="http://schemas.microsoft.com/office/drawing/2014/main" xmlns="" id="{2D7C3C47-94D9-46A2-B664-9227460B383E}"/>
              </a:ext>
            </a:extLst>
          </p:cNvPr>
          <p:cNvSpPr/>
          <p:nvPr/>
        </p:nvSpPr>
        <p:spPr>
          <a:xfrm>
            <a:off x="139326" y="1110875"/>
            <a:ext cx="10849562" cy="13821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rgbClr val="002060"/>
                </a:solidFill>
              </a:rPr>
              <a:t>Slaughter the Passover </a:t>
            </a:r>
            <a:r>
              <a:rPr lang="en-CA" sz="3200" b="1" dirty="0" smtClean="0">
                <a:solidFill>
                  <a:srgbClr val="002060"/>
                </a:solidFill>
              </a:rPr>
              <a:t>offerings</a:t>
            </a:r>
            <a:r>
              <a:rPr lang="en-CA" sz="3200" b="1" dirty="0" smtClean="0">
                <a:solidFill>
                  <a:srgbClr val="002060"/>
                </a:solidFill>
              </a:rPr>
              <a:t> </a:t>
            </a:r>
            <a:r>
              <a:rPr lang="en-CA" sz="3200" b="1" dirty="0">
                <a:solidFill>
                  <a:srgbClr val="002060"/>
                </a:solidFill>
              </a:rPr>
              <a:t>starting after </a:t>
            </a:r>
            <a:r>
              <a:rPr lang="en-CA" sz="3200" b="1" u="sng" dirty="0">
                <a:solidFill>
                  <a:srgbClr val="0000FF"/>
                </a:solidFill>
              </a:rPr>
              <a:t>Dawn twili</a:t>
            </a:r>
            <a:r>
              <a:rPr lang="en-CA" sz="3200" b="1" dirty="0">
                <a:solidFill>
                  <a:srgbClr val="0000FF"/>
                </a:solidFill>
              </a:rPr>
              <a:t>g</a:t>
            </a:r>
            <a:r>
              <a:rPr lang="en-CA" sz="3200" b="1" u="sng" dirty="0">
                <a:solidFill>
                  <a:srgbClr val="0000FF"/>
                </a:solidFill>
              </a:rPr>
              <a:t>ht </a:t>
            </a:r>
            <a:r>
              <a:rPr lang="en-CA" sz="3200" b="1" dirty="0">
                <a:solidFill>
                  <a:srgbClr val="002060"/>
                </a:solidFill>
              </a:rPr>
              <a:t>and to continue until </a:t>
            </a:r>
            <a:r>
              <a:rPr lang="en-CA" sz="3200" b="1" u="sng" dirty="0">
                <a:solidFill>
                  <a:srgbClr val="002060"/>
                </a:solidFill>
              </a:rPr>
              <a:t>after the sunset</a:t>
            </a:r>
            <a:r>
              <a:rPr lang="en-CA" sz="3200" b="1" dirty="0">
                <a:solidFill>
                  <a:srgbClr val="002060"/>
                </a:solidFill>
              </a:rPr>
              <a:t>, into the twilight mixture and to the darkness of Abib </a:t>
            </a:r>
            <a:r>
              <a:rPr lang="en-CA" sz="3200" b="1" dirty="0">
                <a:solidFill>
                  <a:srgbClr val="002060"/>
                </a:solidFill>
                <a:effectLst>
                  <a:glow rad="215900">
                    <a:srgbClr val="FF66FF"/>
                  </a:glow>
                </a:effectLst>
              </a:rPr>
              <a:t>14</a:t>
            </a:r>
            <a:r>
              <a:rPr lang="en-CA" sz="3200" b="1" dirty="0">
                <a:solidFill>
                  <a:srgbClr val="002060"/>
                </a:solidFill>
                <a:effectLst>
                  <a:glow rad="127000">
                    <a:srgbClr val="C7ABFF"/>
                  </a:glow>
                </a:effectLst>
              </a:rPr>
              <a:t> Night Season?  </a:t>
            </a:r>
          </a:p>
        </p:txBody>
      </p:sp>
      <p:sp>
        <p:nvSpPr>
          <p:cNvPr id="11" name="Arrow: Curved Down 10">
            <a:extLst>
              <a:ext uri="{FF2B5EF4-FFF2-40B4-BE49-F238E27FC236}">
                <a16:creationId xmlns:a16="http://schemas.microsoft.com/office/drawing/2014/main" xmlns="" id="{987C21F4-A299-4D10-B6B2-92C17D0B0E01}"/>
              </a:ext>
            </a:extLst>
          </p:cNvPr>
          <p:cNvSpPr/>
          <p:nvPr/>
        </p:nvSpPr>
        <p:spPr>
          <a:xfrm>
            <a:off x="450714" y="2934316"/>
            <a:ext cx="6511603" cy="1852643"/>
          </a:xfrm>
          <a:prstGeom prst="curvedDownArrow">
            <a:avLst>
              <a:gd name="adj1" fmla="val 25000"/>
              <a:gd name="adj2" fmla="val 52104"/>
              <a:gd name="adj3" fmla="val 25000"/>
            </a:avLst>
          </a:prstGeom>
          <a:solidFill>
            <a:schemeClr val="tx1"/>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56</a:t>
            </a:fld>
            <a:endParaRPr lang="en-AU" dirty="0"/>
          </a:p>
        </p:txBody>
      </p:sp>
      <p:pic>
        <p:nvPicPr>
          <p:cNvPr id="23" name="Picture 2" descr="C:\Users\Rae\Desktop\Josephus 48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66842" y="315942"/>
            <a:ext cx="2251095" cy="19487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3" descr="C:\Users\Rae\Desktop\Josephus Wars of the Jew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55371" y="2346924"/>
            <a:ext cx="1918316" cy="248348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7" name="Content Placeholder 3"/>
          <p:cNvSpPr txBox="1">
            <a:spLocks/>
          </p:cNvSpPr>
          <p:nvPr/>
        </p:nvSpPr>
        <p:spPr>
          <a:xfrm>
            <a:off x="17723729" y="332705"/>
            <a:ext cx="5108448" cy="5389880"/>
          </a:xfrm>
          <a:prstGeom prst="rect">
            <a:avLst/>
          </a:prstGeom>
        </p:spPr>
        <p:txBody>
          <a:bodyPr>
            <a:normAutofit fontScale="55000" lnSpcReduction="20000"/>
            <a:scene3d>
              <a:camera prst="orthographicFront"/>
              <a:lightRig rig="threePt" dir="t"/>
            </a:scene3d>
            <a:sp3d extrusionH="57150">
              <a:bevelT w="38100" h="38100"/>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buFont typeface="Wingdings" pitchFamily="2" charset="2"/>
              <a:buChar char="Ø"/>
            </a:pPr>
            <a:r>
              <a:rPr lang="es-NI" sz="4000" dirty="0">
                <a:latin typeface="Tw Cen MT" pitchFamily="34" charset="0"/>
              </a:rPr>
              <a:t>"</a:t>
            </a:r>
            <a:r>
              <a:rPr lang="en-CA" sz="4000" dirty="0">
                <a:latin typeface="Tw Cen MT" pitchFamily="34" charset="0"/>
              </a:rPr>
              <a:t>So these high priests, upon the coming of their feast which is called </a:t>
            </a:r>
            <a:br>
              <a:rPr lang="en-CA" sz="4000" dirty="0">
                <a:latin typeface="Tw Cen MT" pitchFamily="34" charset="0"/>
              </a:rPr>
            </a:br>
            <a:r>
              <a:rPr lang="en-CA" sz="4000" dirty="0">
                <a:latin typeface="Tw Cen MT" pitchFamily="34" charset="0"/>
              </a:rPr>
              <a:t>the Passover, when they slay their sacrifices, from the </a:t>
            </a:r>
            <a:r>
              <a:rPr lang="en-CA" sz="4000" b="1" u="dbl" dirty="0">
                <a:solidFill>
                  <a:srgbClr val="C00000"/>
                </a:solidFill>
                <a:latin typeface="Tw Cen MT" pitchFamily="34" charset="0"/>
              </a:rPr>
              <a:t>ninth hour to the eleventh</a:t>
            </a:r>
            <a:r>
              <a:rPr lang="en-CA" sz="4000" b="1" dirty="0">
                <a:solidFill>
                  <a:srgbClr val="C00000"/>
                </a:solidFill>
                <a:latin typeface="Tw Cen MT" pitchFamily="34" charset="0"/>
              </a:rPr>
              <a:t>,</a:t>
            </a:r>
            <a:r>
              <a:rPr lang="en-CA" sz="4000" dirty="0">
                <a:latin typeface="Tw Cen MT" pitchFamily="34" charset="0"/>
              </a:rPr>
              <a:t> </a:t>
            </a:r>
            <a:r>
              <a:rPr lang="en-CA" sz="3200" dirty="0">
                <a:latin typeface="Tw Cen MT" pitchFamily="34" charset="0"/>
              </a:rPr>
              <a:t>[3 </a:t>
            </a:r>
            <a:r>
              <a:rPr lang="en-CA" sz="3200" cap="small" dirty="0">
                <a:latin typeface="Tw Cen MT" pitchFamily="34" charset="0"/>
              </a:rPr>
              <a:t>pm</a:t>
            </a:r>
            <a:r>
              <a:rPr lang="en-CA" sz="3200" dirty="0">
                <a:latin typeface="Tw Cen MT" pitchFamily="34" charset="0"/>
              </a:rPr>
              <a:t> to 5 </a:t>
            </a:r>
            <a:r>
              <a:rPr lang="en-CA" sz="3200" cap="small" dirty="0">
                <a:latin typeface="Tw Cen MT" pitchFamily="34" charset="0"/>
              </a:rPr>
              <a:t>pm</a:t>
            </a:r>
            <a:r>
              <a:rPr lang="en-CA" sz="3200" dirty="0">
                <a:latin typeface="Tw Cen MT" pitchFamily="34" charset="0"/>
              </a:rPr>
              <a:t> Roman time]</a:t>
            </a:r>
            <a:r>
              <a:rPr lang="en-CA" sz="4000" dirty="0">
                <a:latin typeface="Tw Cen MT" pitchFamily="34" charset="0"/>
              </a:rPr>
              <a:t> but</a:t>
            </a:r>
            <a:br>
              <a:rPr lang="en-CA" sz="4000" dirty="0">
                <a:latin typeface="Tw Cen MT" pitchFamily="34" charset="0"/>
              </a:rPr>
            </a:br>
            <a:r>
              <a:rPr lang="en-CA" sz="4000" dirty="0">
                <a:latin typeface="Tw Cen MT" pitchFamily="34" charset="0"/>
              </a:rPr>
              <a:t>so that a company not less than ten belong to every sacrifice . . . and many of us are twenty in a company, found this number of sacrifices was </a:t>
            </a:r>
            <a:r>
              <a:rPr lang="en-CA" sz="4000" b="1" dirty="0">
                <a:solidFill>
                  <a:schemeClr val="accent3"/>
                </a:solidFill>
                <a:latin typeface="Tw Cen MT" pitchFamily="34" charset="0"/>
              </a:rPr>
              <a:t>two hundred and fifty six thousand five hundred</a:t>
            </a:r>
            <a:r>
              <a:rPr lang="en-CA" sz="4000" dirty="0">
                <a:solidFill>
                  <a:schemeClr val="accent3"/>
                </a:solidFill>
                <a:latin typeface="Tw Cen MT" pitchFamily="34" charset="0"/>
              </a:rPr>
              <a:t> </a:t>
            </a:r>
            <a:r>
              <a:rPr lang="en-CA" sz="3200" dirty="0">
                <a:latin typeface="Tw Cen MT" pitchFamily="34" charset="0"/>
              </a:rPr>
              <a:t>[256,500] </a:t>
            </a:r>
            <a:r>
              <a:rPr lang="en-CA" sz="4000" dirty="0">
                <a:latin typeface="Tw Cen MT" pitchFamily="34" charset="0"/>
              </a:rPr>
              <a:t>which, upon </a:t>
            </a:r>
            <a:br>
              <a:rPr lang="en-CA" sz="4000" dirty="0">
                <a:latin typeface="Tw Cen MT" pitchFamily="34" charset="0"/>
              </a:rPr>
            </a:br>
            <a:r>
              <a:rPr lang="en-CA" sz="4000" dirty="0">
                <a:latin typeface="Tw Cen MT" pitchFamily="34" charset="0"/>
              </a:rPr>
              <a:t>the allowance of no more than ten that feast together, amounts to </a:t>
            </a:r>
            <a:r>
              <a:rPr lang="en-CA" sz="4000" b="1" dirty="0">
                <a:solidFill>
                  <a:srgbClr val="C00000"/>
                </a:solidFill>
                <a:latin typeface="Tw Cen MT" pitchFamily="34" charset="0"/>
              </a:rPr>
              <a:t>two million seven hundred thousand </a:t>
            </a:r>
            <a:br>
              <a:rPr lang="en-CA" sz="4000" b="1" dirty="0">
                <a:solidFill>
                  <a:srgbClr val="C00000"/>
                </a:solidFill>
                <a:latin typeface="Tw Cen MT" pitchFamily="34" charset="0"/>
              </a:rPr>
            </a:br>
            <a:r>
              <a:rPr lang="en-CA" sz="4000" b="1" dirty="0">
                <a:solidFill>
                  <a:srgbClr val="C00000"/>
                </a:solidFill>
                <a:latin typeface="Tw Cen MT" pitchFamily="34" charset="0"/>
              </a:rPr>
              <a:t>and two hundred persons</a:t>
            </a:r>
            <a:r>
              <a:rPr lang="en-CA" sz="4000" dirty="0">
                <a:latin typeface="Tw Cen MT" pitchFamily="34" charset="0"/>
              </a:rPr>
              <a:t> that </a:t>
            </a:r>
            <a:br>
              <a:rPr lang="en-CA" sz="4000" dirty="0">
                <a:latin typeface="Tw Cen MT" pitchFamily="34" charset="0"/>
              </a:rPr>
            </a:br>
            <a:r>
              <a:rPr lang="en-CA" sz="4000" dirty="0">
                <a:latin typeface="Tw Cen MT" pitchFamily="34" charset="0"/>
              </a:rPr>
              <a:t>were pure and holy</a:t>
            </a:r>
            <a:r>
              <a:rPr lang="en-CA" sz="4000" i="1" dirty="0">
                <a:latin typeface="Tw Cen MT" pitchFamily="34" charset="0"/>
              </a:rPr>
              <a:t>."  </a:t>
            </a:r>
            <a:br>
              <a:rPr lang="en-CA" sz="4000" i="1" dirty="0">
                <a:latin typeface="Tw Cen MT" pitchFamily="34" charset="0"/>
              </a:rPr>
            </a:br>
            <a:endParaRPr lang="es-NI" b="1" i="1" dirty="0">
              <a:latin typeface="Tw Cen MT" pitchFamily="34" charset="0"/>
            </a:endParaRPr>
          </a:p>
          <a:p>
            <a:pPr>
              <a:buFont typeface="Arial" pitchFamily="34" charset="0"/>
              <a:buChar char="•"/>
            </a:pPr>
            <a:r>
              <a:rPr lang="es-NI" sz="3600" dirty="0">
                <a:latin typeface="Tw Cen MT" pitchFamily="34" charset="0"/>
              </a:rPr>
              <a:t>(</a:t>
            </a:r>
            <a:r>
              <a:rPr lang="es-NI" sz="3600" u="sng" dirty="0">
                <a:latin typeface="Tw Cen MT" pitchFamily="34" charset="0"/>
              </a:rPr>
              <a:t>Note</a:t>
            </a:r>
            <a:r>
              <a:rPr lang="es-NI" sz="3600" dirty="0">
                <a:latin typeface="Tw Cen MT" pitchFamily="34" charset="0"/>
              </a:rPr>
              <a:t>:  </a:t>
            </a:r>
            <a:r>
              <a:rPr lang="es-NI" sz="3600" dirty="0" err="1">
                <a:latin typeface="Tw Cen MT" pitchFamily="34" charset="0"/>
              </a:rPr>
              <a:t>Some</a:t>
            </a:r>
            <a:r>
              <a:rPr lang="es-NI" sz="3600" dirty="0">
                <a:latin typeface="Tw Cen MT" pitchFamily="34" charset="0"/>
              </a:rPr>
              <a:t> </a:t>
            </a:r>
            <a:r>
              <a:rPr lang="es-NI" sz="3600" dirty="0" err="1">
                <a:latin typeface="Tw Cen MT" pitchFamily="34" charset="0"/>
              </a:rPr>
              <a:t>historians</a:t>
            </a:r>
            <a:r>
              <a:rPr lang="es-NI" sz="3600" dirty="0">
                <a:latin typeface="Tw Cen MT" pitchFamily="34" charset="0"/>
              </a:rPr>
              <a:t> </a:t>
            </a:r>
            <a:r>
              <a:rPr lang="es-NI" sz="3600" dirty="0" err="1">
                <a:latin typeface="Tw Cen MT" pitchFamily="34" charset="0"/>
              </a:rPr>
              <a:t>quote</a:t>
            </a:r>
            <a:r>
              <a:rPr lang="es-NI" sz="3600" dirty="0">
                <a:latin typeface="Tw Cen MT" pitchFamily="34" charset="0"/>
              </a:rPr>
              <a:t>                        270,000 </a:t>
            </a:r>
            <a:r>
              <a:rPr lang="es-NI" sz="3600" dirty="0" err="1">
                <a:latin typeface="Tw Cen MT" pitchFamily="34" charset="0"/>
              </a:rPr>
              <a:t>Passover</a:t>
            </a:r>
            <a:r>
              <a:rPr lang="es-NI" sz="3600" dirty="0">
                <a:latin typeface="Tw Cen MT" pitchFamily="34" charset="0"/>
              </a:rPr>
              <a:t> </a:t>
            </a:r>
            <a:r>
              <a:rPr lang="es-NI" sz="3600" dirty="0" err="1">
                <a:latin typeface="Tw Cen MT" pitchFamily="34" charset="0"/>
              </a:rPr>
              <a:t>sacrifices</a:t>
            </a:r>
            <a:r>
              <a:rPr lang="es-NI" sz="3600" dirty="0">
                <a:latin typeface="Tw Cen MT" pitchFamily="34" charset="0"/>
              </a:rPr>
              <a:t>/</a:t>
            </a:r>
            <a:r>
              <a:rPr lang="es-NI" sz="3600" dirty="0" err="1">
                <a:latin typeface="Tw Cen MT" pitchFamily="34" charset="0"/>
              </a:rPr>
              <a:t>day</a:t>
            </a:r>
            <a:r>
              <a:rPr lang="es-NI" sz="3600" dirty="0">
                <a:latin typeface="Tw Cen MT" pitchFamily="34" charset="0"/>
              </a:rPr>
              <a:t>.)</a:t>
            </a:r>
            <a:endParaRPr lang="en-US" sz="3600" dirty="0">
              <a:latin typeface="Tw Cen MT" pitchFamily="34" charset="0"/>
            </a:endParaRPr>
          </a:p>
        </p:txBody>
      </p:sp>
      <p:sp>
        <p:nvSpPr>
          <p:cNvPr id="26" name="Rectangle 25">
            <a:extLst>
              <a:ext uri="{FF2B5EF4-FFF2-40B4-BE49-F238E27FC236}">
                <a16:creationId xmlns:a16="http://schemas.microsoft.com/office/drawing/2014/main" xmlns="" id="{E23429CA-ACED-4167-8F8A-A11AB2404269}"/>
              </a:ext>
            </a:extLst>
          </p:cNvPr>
          <p:cNvSpPr/>
          <p:nvPr/>
        </p:nvSpPr>
        <p:spPr>
          <a:xfrm>
            <a:off x="11851771" y="4771051"/>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Speech Bubble: Rectangle with Corners Rounded 27">
            <a:extLst>
              <a:ext uri="{FF2B5EF4-FFF2-40B4-BE49-F238E27FC236}">
                <a16:creationId xmlns:a16="http://schemas.microsoft.com/office/drawing/2014/main" xmlns="" id="{F6CA6B77-D40C-4D6F-9663-4C02E4E25E16}"/>
              </a:ext>
            </a:extLst>
          </p:cNvPr>
          <p:cNvSpPr/>
          <p:nvPr/>
        </p:nvSpPr>
        <p:spPr>
          <a:xfrm>
            <a:off x="1403805" y="4114306"/>
            <a:ext cx="1097704" cy="449994"/>
          </a:xfrm>
          <a:prstGeom prst="wedgeRoundRectCallout">
            <a:avLst>
              <a:gd name="adj1" fmla="val -150333"/>
              <a:gd name="adj2" fmla="val 167162"/>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9" name="Speech Bubble: Rectangle with Corners Rounded 28">
            <a:extLst>
              <a:ext uri="{FF2B5EF4-FFF2-40B4-BE49-F238E27FC236}">
                <a16:creationId xmlns:a16="http://schemas.microsoft.com/office/drawing/2014/main" xmlns="" id="{0C54D202-A632-4CA6-BFFE-59DEB890B496}"/>
              </a:ext>
            </a:extLst>
          </p:cNvPr>
          <p:cNvSpPr/>
          <p:nvPr/>
        </p:nvSpPr>
        <p:spPr>
          <a:xfrm>
            <a:off x="11133503" y="3442026"/>
            <a:ext cx="1097704" cy="449994"/>
          </a:xfrm>
          <a:prstGeom prst="wedgeRoundRectCallout">
            <a:avLst>
              <a:gd name="adj1" fmla="val 28735"/>
              <a:gd name="adj2" fmla="val 319580"/>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0" name="Speech Bubble: Rectangle with Corners Rounded 29">
            <a:extLst>
              <a:ext uri="{FF2B5EF4-FFF2-40B4-BE49-F238E27FC236}">
                <a16:creationId xmlns:a16="http://schemas.microsoft.com/office/drawing/2014/main" xmlns="" id="{A084A8E3-075E-4F19-B64A-8F0DA0E839F1}"/>
              </a:ext>
            </a:extLst>
          </p:cNvPr>
          <p:cNvSpPr/>
          <p:nvPr/>
        </p:nvSpPr>
        <p:spPr>
          <a:xfrm>
            <a:off x="4843959" y="5597862"/>
            <a:ext cx="1097704" cy="491867"/>
          </a:xfrm>
          <a:prstGeom prst="wedgeRoundRectCallout">
            <a:avLst>
              <a:gd name="adj1" fmla="val 81096"/>
              <a:gd name="adj2" fmla="val -11445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31" name="Rectangle: Rounded Corners 1">
            <a:extLst>
              <a:ext uri="{FF2B5EF4-FFF2-40B4-BE49-F238E27FC236}">
                <a16:creationId xmlns:a16="http://schemas.microsoft.com/office/drawing/2014/main" xmlns="" id="{1F7E56CD-4387-44B0-B652-DB28DB52D295}"/>
              </a:ext>
            </a:extLst>
          </p:cNvPr>
          <p:cNvSpPr/>
          <p:nvPr/>
        </p:nvSpPr>
        <p:spPr>
          <a:xfrm>
            <a:off x="7657885" y="2496845"/>
            <a:ext cx="3859063" cy="2233382"/>
          </a:xfrm>
          <a:prstGeom prst="roundRect">
            <a:avLst>
              <a:gd name="adj" fmla="val 413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b="1" dirty="0">
                <a:ln>
                  <a:solidFill>
                    <a:srgbClr val="0000FF"/>
                  </a:solidFill>
                </a:ln>
                <a:solidFill>
                  <a:srgbClr val="FF66FF"/>
                </a:solidFill>
              </a:rPr>
              <a:t>Passover sacrifices slain up to Passover Night!</a:t>
            </a:r>
          </a:p>
        </p:txBody>
      </p:sp>
      <p:sp>
        <p:nvSpPr>
          <p:cNvPr id="4" name="Rounded Rectangle 3"/>
          <p:cNvSpPr/>
          <p:nvPr/>
        </p:nvSpPr>
        <p:spPr>
          <a:xfrm>
            <a:off x="2501509" y="95250"/>
            <a:ext cx="7499204" cy="723625"/>
          </a:xfrm>
          <a:prstGeom prst="roundRect">
            <a:avLst>
              <a:gd name="adj" fmla="val 50000"/>
            </a:avLst>
          </a:prstGeom>
          <a:solidFill>
            <a:srgbClr val="FFFF00"/>
          </a:solidFill>
          <a:ln w="698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i="1" dirty="0">
                <a:solidFill>
                  <a:srgbClr val="FF0000"/>
                </a:solidFill>
                <a:effectLst>
                  <a:glow rad="127000">
                    <a:srgbClr val="FF9900"/>
                  </a:glow>
                </a:effectLst>
              </a:rPr>
              <a:t>What if </a:t>
            </a:r>
            <a:r>
              <a:rPr lang="en-CA" sz="3200" i="1" dirty="0">
                <a:solidFill>
                  <a:srgbClr val="002060"/>
                </a:solidFill>
              </a:rPr>
              <a:t>- King </a:t>
            </a:r>
            <a:r>
              <a:rPr lang="en-CA" sz="3200" i="1" dirty="0" err="1">
                <a:solidFill>
                  <a:srgbClr val="002060"/>
                </a:solidFill>
              </a:rPr>
              <a:t>Yoshiyahu</a:t>
            </a:r>
            <a:r>
              <a:rPr lang="en-CA" sz="3200" i="1" dirty="0">
                <a:solidFill>
                  <a:srgbClr val="002060"/>
                </a:solidFill>
              </a:rPr>
              <a:t> commanded to </a:t>
            </a:r>
            <a:r>
              <a:rPr lang="en-CA" sz="3200" i="1" dirty="0" smtClean="0">
                <a:solidFill>
                  <a:srgbClr val="002060"/>
                </a:solidFill>
              </a:rPr>
              <a:t>-</a:t>
            </a:r>
            <a:endParaRPr lang="en-US" sz="3200" dirty="0"/>
          </a:p>
        </p:txBody>
      </p:sp>
    </p:spTree>
    <p:extLst>
      <p:ext uri="{BB962C8B-B14F-4D97-AF65-F5344CB8AC3E}">
        <p14:creationId xmlns:p14="http://schemas.microsoft.com/office/powerpoint/2010/main" val="4261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par>
                          <p:cTn id="14" fill="hold">
                            <p:stCondLst>
                              <p:cond delay="1000"/>
                            </p:stCondLst>
                            <p:childTnLst>
                              <p:par>
                                <p:cTn id="15" presetID="35" presetClass="emph" presetSubtype="0" repeatCount="2000" fill="hold" grpId="1" nodeType="afterEffect">
                                  <p:stCondLst>
                                    <p:cond delay="250"/>
                                  </p:stCondLst>
                                  <p:childTnLst>
                                    <p:anim calcmode="discrete" valueType="str">
                                      <p:cBhvr>
                                        <p:cTn id="16" dur="538" fill="hold"/>
                                        <p:tgtEl>
                                          <p:spTgt spid="16"/>
                                        </p:tgtEl>
                                        <p:attrNameLst>
                                          <p:attrName>style.visibility</p:attrName>
                                        </p:attrNameLst>
                                      </p:cBhvr>
                                      <p:tavLst>
                                        <p:tav tm="0">
                                          <p:val>
                                            <p:strVal val="hidden"/>
                                          </p:val>
                                        </p:tav>
                                        <p:tav tm="50000">
                                          <p:val>
                                            <p:strVal val="visible"/>
                                          </p:val>
                                        </p:tav>
                                      </p:tavLst>
                                    </p:anim>
                                  </p:childTnLst>
                                </p:cTn>
                              </p:par>
                            </p:childTnLst>
                          </p:cTn>
                        </p:par>
                        <p:par>
                          <p:cTn id="17" fill="hold">
                            <p:stCondLst>
                              <p:cond delay="2326"/>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250"/>
                                        <p:tgtEl>
                                          <p:spTgt spid="11"/>
                                        </p:tgtEl>
                                      </p:cBhvr>
                                    </p:animEffect>
                                  </p:childTnLst>
                                </p:cTn>
                              </p:par>
                            </p:childTnLst>
                          </p:cTn>
                        </p:par>
                        <p:par>
                          <p:cTn id="21" fill="hold">
                            <p:stCondLst>
                              <p:cond delay="3576"/>
                            </p:stCondLst>
                            <p:childTnLst>
                              <p:par>
                                <p:cTn id="22" presetID="22" presetClass="entr" presetSubtype="8" fill="hold" grpId="0" nodeType="afterEffect">
                                  <p:stCondLst>
                                    <p:cond delay="75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250"/>
                                        <p:tgtEl>
                                          <p:spTgt spid="15"/>
                                        </p:tgtEl>
                                      </p:cBhvr>
                                    </p:animEffect>
                                  </p:childTnLst>
                                </p:cTn>
                              </p:par>
                            </p:childTnLst>
                          </p:cTn>
                        </p:par>
                        <p:par>
                          <p:cTn id="25" fill="hold">
                            <p:stCondLst>
                              <p:cond delay="5576"/>
                            </p:stCondLst>
                            <p:childTnLst>
                              <p:par>
                                <p:cTn id="26" presetID="21" presetClass="entr" presetSubtype="1"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1" grpId="0" animBg="1"/>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139462300"/>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br>
                        <a:rPr lang="en-CA" sz="4000" dirty="0">
                          <a:solidFill>
                            <a:srgbClr val="C00000"/>
                          </a:solidFill>
                        </a:rPr>
                      </a:br>
                      <a:r>
                        <a:rPr lang="en-CA" sz="4000" dirty="0">
                          <a:solidFill>
                            <a:srgbClr val="FFFF00"/>
                          </a:solidFill>
                        </a:rPr>
                        <a:t>&amp;</a:t>
                      </a:r>
                      <a:r>
                        <a:rPr lang="en-CA" sz="4000" dirty="0">
                          <a:solidFill>
                            <a:srgbClr val="C00000"/>
                          </a:solidFill>
                        </a:rPr>
                        <a:t> </a:t>
                      </a:r>
                      <a:r>
                        <a:rPr lang="en-CA" sz="4000" dirty="0">
                          <a:solidFill>
                            <a:srgbClr val="00FF99"/>
                          </a:solidFill>
                        </a:rPr>
                        <a:t>Passover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a:endCxn id="6" idx="2"/>
          </p:cNvCxnSpPr>
          <p:nvPr/>
        </p:nvCxnSpPr>
        <p:spPr>
          <a:xfrm flipH="1" flipV="1">
            <a:off x="6062565" y="3226743"/>
            <a:ext cx="12360" cy="2850272"/>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5654345" y="2975208"/>
            <a:ext cx="816439" cy="251535"/>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H="1" flipV="1">
            <a:off x="11741286" y="1290331"/>
            <a:ext cx="21077" cy="4786684"/>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496761" y="802379"/>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5" name="Rectangle: Rounded Corners 14">
            <a:extLst>
              <a:ext uri="{FF2B5EF4-FFF2-40B4-BE49-F238E27FC236}">
                <a16:creationId xmlns:a16="http://schemas.microsoft.com/office/drawing/2014/main" xmlns="" id="{CA5579E2-1F9D-425B-80AD-81CB878CED36}"/>
              </a:ext>
            </a:extLst>
          </p:cNvPr>
          <p:cNvSpPr/>
          <p:nvPr/>
        </p:nvSpPr>
        <p:spPr>
          <a:xfrm>
            <a:off x="366466" y="6211040"/>
            <a:ext cx="11024959"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n>
                  <a:solidFill>
                    <a:srgbClr val="FF3399"/>
                  </a:solidFill>
                </a:ln>
                <a:solidFill>
                  <a:srgbClr val="0000FF"/>
                </a:solidFill>
              </a:rPr>
              <a:t>Try not to think too long of the vast river of blood!</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578505"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12024" y="1373329"/>
            <a:ext cx="13291" cy="4706768"/>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112024" y="867490"/>
            <a:ext cx="1406753"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CCC9F522-F708-4414-B3CD-DB5E57F62391}"/>
              </a:ext>
            </a:extLst>
          </p:cNvPr>
          <p:cNvSpPr/>
          <p:nvPr/>
        </p:nvSpPr>
        <p:spPr>
          <a:xfrm>
            <a:off x="122575" y="4772643"/>
            <a:ext cx="305274" cy="1309046"/>
          </a:xfrm>
          <a:prstGeom prst="rect">
            <a:avLst/>
          </a:prstGeom>
          <a:gradFill flip="none" rotWithShape="1">
            <a:gsLst>
              <a:gs pos="44000">
                <a:schemeClr val="bg1">
                  <a:lumMod val="50000"/>
                </a:schemeClr>
              </a:gs>
              <a:gs pos="57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39843" y="4773813"/>
            <a:ext cx="305274" cy="1309046"/>
          </a:xfrm>
          <a:prstGeom prst="rect">
            <a:avLst/>
          </a:prstGeom>
          <a:gradFill flip="none" rotWithShape="1">
            <a:gsLst>
              <a:gs pos="46000">
                <a:schemeClr val="tx1">
                  <a:lumMod val="65000"/>
                  <a:lumOff val="35000"/>
                </a:schemeClr>
              </a:gs>
              <a:gs pos="59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xmlns="" id="{7588F6D8-1885-4621-98E1-1ADA28A6BD0D}"/>
              </a:ext>
            </a:extLst>
          </p:cNvPr>
          <p:cNvSpPr/>
          <p:nvPr/>
        </p:nvSpPr>
        <p:spPr>
          <a:xfrm>
            <a:off x="269636" y="214916"/>
            <a:ext cx="1596871" cy="456183"/>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r>
              <a:rPr lang="en-CA" sz="2400" b="1" u="sng" dirty="0">
                <a:ln>
                  <a:solidFill>
                    <a:srgbClr val="FF3399"/>
                  </a:solidFill>
                </a:ln>
                <a:solidFill>
                  <a:srgbClr val="FF66FF"/>
                </a:solidFill>
                <a:effectLst>
                  <a:glow rad="127000">
                    <a:srgbClr val="00FF99"/>
                  </a:glow>
                </a:effectLst>
              </a:rPr>
              <a:t>5A</a:t>
            </a:r>
          </a:p>
        </p:txBody>
      </p:sp>
      <p:sp>
        <p:nvSpPr>
          <p:cNvPr id="13" name="Rectangle: Rounded Corners 12">
            <a:extLst>
              <a:ext uri="{FF2B5EF4-FFF2-40B4-BE49-F238E27FC236}">
                <a16:creationId xmlns:a16="http://schemas.microsoft.com/office/drawing/2014/main" xmlns="" id="{2D7C3C47-94D9-46A2-B664-9227460B383E}"/>
              </a:ext>
            </a:extLst>
          </p:cNvPr>
          <p:cNvSpPr/>
          <p:nvPr/>
        </p:nvSpPr>
        <p:spPr>
          <a:xfrm>
            <a:off x="49962" y="1193614"/>
            <a:ext cx="11877041" cy="351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r>
              <a:rPr lang="en-CA" sz="3200" dirty="0">
                <a:solidFill>
                  <a:srgbClr val="002060"/>
                </a:solidFill>
              </a:rPr>
              <a:t>(</a:t>
            </a:r>
            <a:r>
              <a:rPr lang="en-CA" sz="3200" u="sng" dirty="0">
                <a:solidFill>
                  <a:srgbClr val="002060"/>
                </a:solidFill>
              </a:rPr>
              <a:t>1 Year</a:t>
            </a:r>
            <a:r>
              <a:rPr lang="en-CA" sz="3200" dirty="0">
                <a:solidFill>
                  <a:srgbClr val="002060"/>
                </a:solidFill>
              </a:rPr>
              <a:t>) Josephus recorded approximately </a:t>
            </a:r>
            <a:r>
              <a:rPr lang="en-CA" sz="3200" dirty="0" smtClean="0">
                <a:solidFill>
                  <a:srgbClr val="002060"/>
                </a:solidFill>
              </a:rPr>
              <a:t>256,500 </a:t>
            </a:r>
            <a:r>
              <a:rPr lang="en-CA" sz="3200" dirty="0">
                <a:solidFill>
                  <a:srgbClr val="002060"/>
                </a:solidFill>
              </a:rPr>
              <a:t>lambs slain. In 12 hours, that is 21,375 lambs/hr – or – </a:t>
            </a:r>
            <a:r>
              <a:rPr lang="en-CA" sz="3200" u="sng" dirty="0">
                <a:solidFill>
                  <a:srgbClr val="002060"/>
                </a:solidFill>
                <a:latin typeface="Arial Black" panose="020B0A04020102020204" pitchFamily="34" charset="0"/>
              </a:rPr>
              <a:t>365 lambs</a:t>
            </a:r>
            <a:r>
              <a:rPr lang="en-CA" sz="3200" dirty="0">
                <a:solidFill>
                  <a:srgbClr val="002060"/>
                </a:solidFill>
                <a:latin typeface="Arial Black" panose="020B0A04020102020204" pitchFamily="34" charset="0"/>
              </a:rPr>
              <a:t> p</a:t>
            </a:r>
            <a:r>
              <a:rPr lang="en-CA" sz="3200" u="sng" dirty="0">
                <a:solidFill>
                  <a:srgbClr val="002060"/>
                </a:solidFill>
                <a:latin typeface="Arial Black" panose="020B0A04020102020204" pitchFamily="34" charset="0"/>
              </a:rPr>
              <a:t>er minute</a:t>
            </a:r>
            <a:r>
              <a:rPr lang="en-CA" sz="3200" dirty="0">
                <a:solidFill>
                  <a:srgbClr val="002060"/>
                </a:solidFill>
                <a:latin typeface="Arial Black" panose="020B0A04020102020204" pitchFamily="34" charset="0"/>
              </a:rPr>
              <a:t>!</a:t>
            </a:r>
            <a:br>
              <a:rPr lang="en-CA" sz="3200" dirty="0">
                <a:solidFill>
                  <a:srgbClr val="002060"/>
                </a:solidFill>
                <a:latin typeface="Arial Black" panose="020B0A04020102020204" pitchFamily="34" charset="0"/>
              </a:rPr>
            </a:br>
            <a:r>
              <a:rPr lang="en-CA" sz="3200" dirty="0">
                <a:solidFill>
                  <a:srgbClr val="002060"/>
                </a:solidFill>
                <a:latin typeface="Arial Black" panose="020B0A04020102020204" pitchFamily="34" charset="0"/>
              </a:rPr>
              <a:t>What timeframe was needed for this slaughter?</a:t>
            </a:r>
            <a:endParaRPr lang="en-CA" sz="3200" dirty="0">
              <a:solidFill>
                <a:srgbClr val="002060"/>
              </a:solidFill>
              <a:effectLst>
                <a:glow rad="127000">
                  <a:srgbClr val="C7ABFF"/>
                </a:glow>
              </a:effectLst>
              <a:latin typeface="Arial Black" panose="020B0A04020102020204" pitchFamily="34" charset="0"/>
            </a:endParaRPr>
          </a:p>
        </p:txBody>
      </p:sp>
      <p:sp>
        <p:nvSpPr>
          <p:cNvPr id="11" name="Arrow: Curved Down 10">
            <a:extLst>
              <a:ext uri="{FF2B5EF4-FFF2-40B4-BE49-F238E27FC236}">
                <a16:creationId xmlns:a16="http://schemas.microsoft.com/office/drawing/2014/main" xmlns="" id="{987C21F4-A299-4D10-B6B2-92C17D0B0E01}"/>
              </a:ext>
            </a:extLst>
          </p:cNvPr>
          <p:cNvSpPr/>
          <p:nvPr/>
        </p:nvSpPr>
        <p:spPr>
          <a:xfrm>
            <a:off x="450714" y="2934316"/>
            <a:ext cx="11432038" cy="1826211"/>
          </a:xfrm>
          <a:prstGeom prst="curvedDownArrow">
            <a:avLst>
              <a:gd name="adj1" fmla="val 25000"/>
              <a:gd name="adj2" fmla="val 52104"/>
              <a:gd name="adj3" fmla="val 25000"/>
            </a:avLst>
          </a:prstGeom>
          <a:solidFill>
            <a:schemeClr val="tx1"/>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Rectangle: Rounded Corners 1">
            <a:extLst>
              <a:ext uri="{FF2B5EF4-FFF2-40B4-BE49-F238E27FC236}">
                <a16:creationId xmlns:a16="http://schemas.microsoft.com/office/drawing/2014/main" xmlns="" id="{1F7E56CD-4387-44B0-B652-DB28DB52D295}"/>
              </a:ext>
            </a:extLst>
          </p:cNvPr>
          <p:cNvSpPr/>
          <p:nvPr/>
        </p:nvSpPr>
        <p:spPr>
          <a:xfrm>
            <a:off x="1192912" y="3219457"/>
            <a:ext cx="9591143" cy="17018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b="1" dirty="0">
                <a:ln>
                  <a:solidFill>
                    <a:srgbClr val="0000FF"/>
                  </a:solidFill>
                </a:ln>
                <a:solidFill>
                  <a:srgbClr val="FFFF00"/>
                </a:solidFill>
              </a:rPr>
              <a:t>Would starting at noon work? </a:t>
            </a:r>
            <a:r>
              <a:rPr lang="en-CA" sz="4000" b="1" u="sng" dirty="0">
                <a:ln>
                  <a:solidFill>
                    <a:srgbClr val="0000FF"/>
                  </a:solidFill>
                </a:ln>
                <a:solidFill>
                  <a:schemeClr val="tx1"/>
                </a:solidFill>
              </a:rPr>
              <a:t>NOT</a:t>
            </a:r>
            <a:r>
              <a:rPr lang="en-CA" sz="4000" b="1" dirty="0">
                <a:ln>
                  <a:solidFill>
                    <a:srgbClr val="0000FF"/>
                  </a:solidFill>
                </a:ln>
                <a:solidFill>
                  <a:schemeClr val="tx1"/>
                </a:solidFill>
              </a:rPr>
              <a:t>!</a:t>
            </a:r>
            <a:r>
              <a:rPr lang="en-CA" sz="4000" b="1" dirty="0">
                <a:ln>
                  <a:solidFill>
                    <a:srgbClr val="0000FF"/>
                  </a:solidFill>
                </a:ln>
                <a:solidFill>
                  <a:srgbClr val="FFFF00"/>
                </a:solidFill>
              </a:rPr>
              <a:t/>
            </a:r>
            <a:br>
              <a:rPr lang="en-CA" sz="4000" b="1" dirty="0">
                <a:ln>
                  <a:solidFill>
                    <a:srgbClr val="0000FF"/>
                  </a:solidFill>
                </a:ln>
                <a:solidFill>
                  <a:srgbClr val="FFFF00"/>
                </a:solidFill>
              </a:rPr>
            </a:br>
            <a:r>
              <a:rPr lang="en-CA" sz="4000" b="1" dirty="0" err="1">
                <a:ln>
                  <a:solidFill>
                    <a:srgbClr val="0000FF"/>
                  </a:solidFill>
                </a:ln>
                <a:solidFill>
                  <a:srgbClr val="00FF99"/>
                </a:solidFill>
                <a:effectLst>
                  <a:glow rad="127000">
                    <a:schemeClr val="accent4">
                      <a:lumMod val="40000"/>
                      <a:lumOff val="60000"/>
                    </a:schemeClr>
                  </a:glow>
                </a:effectLst>
                <a:latin typeface="Cooper Black" panose="0208090404030B020404" pitchFamily="18" charset="0"/>
              </a:rPr>
              <a:t>Beyn</a:t>
            </a:r>
            <a:r>
              <a:rPr lang="en-CA" sz="4000" b="1" dirty="0">
                <a:ln>
                  <a:solidFill>
                    <a:srgbClr val="0000FF"/>
                  </a:solidFill>
                </a:ln>
                <a:solidFill>
                  <a:srgbClr val="00FF99"/>
                </a:solidFill>
                <a:effectLst>
                  <a:glow rad="127000">
                    <a:schemeClr val="accent4">
                      <a:lumMod val="40000"/>
                      <a:lumOff val="60000"/>
                    </a:schemeClr>
                  </a:glow>
                </a:effectLst>
                <a:latin typeface="Cooper Black" panose="0208090404030B020404" pitchFamily="18" charset="0"/>
              </a:rPr>
              <a:t> Ha </a:t>
            </a:r>
            <a:r>
              <a:rPr lang="en-CA" sz="4000" b="1" dirty="0" err="1">
                <a:ln>
                  <a:solidFill>
                    <a:srgbClr val="0000FF"/>
                  </a:solidFill>
                </a:ln>
                <a:solidFill>
                  <a:srgbClr val="00FF99"/>
                </a:solidFill>
                <a:effectLst>
                  <a:glow rad="127000">
                    <a:schemeClr val="accent4">
                      <a:lumMod val="40000"/>
                      <a:lumOff val="60000"/>
                    </a:schemeClr>
                  </a:glow>
                </a:effectLst>
                <a:latin typeface="Cooper Black" panose="0208090404030B020404" pitchFamily="18" charset="0"/>
              </a:rPr>
              <a:t>Arbayim</a:t>
            </a:r>
            <a:r>
              <a:rPr lang="en-CA" sz="4000" b="1" dirty="0">
                <a:ln>
                  <a:solidFill>
                    <a:srgbClr val="0000FF"/>
                  </a:solidFill>
                </a:ln>
                <a:solidFill>
                  <a:srgbClr val="00FF99"/>
                </a:solidFill>
                <a:effectLst>
                  <a:glow rad="127000">
                    <a:schemeClr val="accent4">
                      <a:lumMod val="40000"/>
                      <a:lumOff val="60000"/>
                    </a:schemeClr>
                  </a:glow>
                </a:effectLst>
                <a:latin typeface="Cooper Black" panose="0208090404030B020404" pitchFamily="18" charset="0"/>
              </a:rPr>
              <a:t>!</a:t>
            </a:r>
          </a:p>
        </p:txBody>
      </p:sp>
      <p:sp>
        <p:nvSpPr>
          <p:cNvPr id="2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57</a:t>
            </a:fld>
            <a:endParaRPr lang="en-AU" dirty="0"/>
          </a:p>
        </p:txBody>
      </p:sp>
      <p:sp>
        <p:nvSpPr>
          <p:cNvPr id="23" name="Rectangle 22">
            <a:extLst>
              <a:ext uri="{FF2B5EF4-FFF2-40B4-BE49-F238E27FC236}">
                <a16:creationId xmlns:a16="http://schemas.microsoft.com/office/drawing/2014/main" xmlns="" id="{BFE0C8D5-BB12-4A6F-B142-1BB24F9019A9}"/>
              </a:ext>
            </a:extLst>
          </p:cNvPr>
          <p:cNvSpPr/>
          <p:nvPr/>
        </p:nvSpPr>
        <p:spPr>
          <a:xfrm>
            <a:off x="11826104" y="4771051"/>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peech Bubble: Rectangle with Corners Rounded 24">
            <a:extLst>
              <a:ext uri="{FF2B5EF4-FFF2-40B4-BE49-F238E27FC236}">
                <a16:creationId xmlns:a16="http://schemas.microsoft.com/office/drawing/2014/main" xmlns="" id="{2FB79725-20FC-4D65-AC96-DB6142781485}"/>
              </a:ext>
            </a:extLst>
          </p:cNvPr>
          <p:cNvSpPr/>
          <p:nvPr/>
        </p:nvSpPr>
        <p:spPr>
          <a:xfrm>
            <a:off x="229401" y="3114031"/>
            <a:ext cx="1097704" cy="449994"/>
          </a:xfrm>
          <a:prstGeom prst="wedgeRoundRectCallout">
            <a:avLst>
              <a:gd name="adj1" fmla="val -44704"/>
              <a:gd name="adj2" fmla="val 380839"/>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6" name="Speech Bubble: Rectangle with Corners Rounded 25">
            <a:extLst>
              <a:ext uri="{FF2B5EF4-FFF2-40B4-BE49-F238E27FC236}">
                <a16:creationId xmlns:a16="http://schemas.microsoft.com/office/drawing/2014/main" xmlns="" id="{45A2C4D2-A1A5-4FAF-8FE1-94968B9BF58D}"/>
              </a:ext>
            </a:extLst>
          </p:cNvPr>
          <p:cNvSpPr/>
          <p:nvPr/>
        </p:nvSpPr>
        <p:spPr>
          <a:xfrm>
            <a:off x="10999088" y="3429000"/>
            <a:ext cx="1097704" cy="449994"/>
          </a:xfrm>
          <a:prstGeom prst="wedgeRoundRectCallout">
            <a:avLst>
              <a:gd name="adj1" fmla="val 41616"/>
              <a:gd name="adj2" fmla="val 340529"/>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7" name="Speech Bubble: Rectangle with Corners Rounded 26">
            <a:extLst>
              <a:ext uri="{FF2B5EF4-FFF2-40B4-BE49-F238E27FC236}">
                <a16:creationId xmlns:a16="http://schemas.microsoft.com/office/drawing/2014/main" xmlns="" id="{65F26F58-F1E4-4EAB-AEED-81B540674DF9}"/>
              </a:ext>
            </a:extLst>
          </p:cNvPr>
          <p:cNvSpPr/>
          <p:nvPr/>
        </p:nvSpPr>
        <p:spPr>
          <a:xfrm>
            <a:off x="4843959" y="5597862"/>
            <a:ext cx="1097704" cy="491867"/>
          </a:xfrm>
          <a:prstGeom prst="wedgeRoundRectCallout">
            <a:avLst>
              <a:gd name="adj1" fmla="val 81096"/>
              <a:gd name="adj2" fmla="val -11445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4" name="Rounded Rectangle 3"/>
          <p:cNvSpPr/>
          <p:nvPr/>
        </p:nvSpPr>
        <p:spPr>
          <a:xfrm>
            <a:off x="2023725" y="99610"/>
            <a:ext cx="8760330" cy="610594"/>
          </a:xfrm>
          <a:prstGeom prst="roundRect">
            <a:avLst>
              <a:gd name="adj" fmla="val 50000"/>
            </a:avLst>
          </a:prstGeom>
          <a:solidFill>
            <a:srgbClr val="FFFF00"/>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i="1" dirty="0">
                <a:solidFill>
                  <a:srgbClr val="002060"/>
                </a:solidFill>
              </a:rPr>
              <a:t>Approximating - </a:t>
            </a:r>
            <a:r>
              <a:rPr lang="en-CA" sz="3200" b="1" i="1" dirty="0">
                <a:solidFill>
                  <a:srgbClr val="FF0000"/>
                </a:solidFill>
                <a:effectLst>
                  <a:glow rad="127000">
                    <a:srgbClr val="FF9900"/>
                  </a:glow>
                </a:effectLst>
              </a:rPr>
              <a:t>Passover Sacrifice Calculations! </a:t>
            </a:r>
            <a:endParaRPr lang="en-US" sz="3200" dirty="0"/>
          </a:p>
        </p:txBody>
      </p:sp>
    </p:spTree>
    <p:extLst>
      <p:ext uri="{BB962C8B-B14F-4D97-AF65-F5344CB8AC3E}">
        <p14:creationId xmlns:p14="http://schemas.microsoft.com/office/powerpoint/2010/main" val="1492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5" presetClass="emph" presetSubtype="0" repeatCount="2000" fill="hold" grpId="1" nodeType="afterEffect">
                                  <p:stCondLst>
                                    <p:cond delay="250"/>
                                  </p:stCondLst>
                                  <p:childTnLst>
                                    <p:anim calcmode="discrete" valueType="str">
                                      <p:cBhvr>
                                        <p:cTn id="13" dur="538" fill="hold"/>
                                        <p:tgtEl>
                                          <p:spTgt spid="16"/>
                                        </p:tgtEl>
                                        <p:attrNameLst>
                                          <p:attrName>style.visibility</p:attrName>
                                        </p:attrNameLst>
                                      </p:cBhvr>
                                      <p:tavLst>
                                        <p:tav tm="0">
                                          <p:val>
                                            <p:strVal val="hidden"/>
                                          </p:val>
                                        </p:tav>
                                        <p:tav tm="50000">
                                          <p:val>
                                            <p:strVal val="visible"/>
                                          </p:val>
                                        </p:tav>
                                      </p:tavLst>
                                    </p:anim>
                                  </p:childTnLst>
                                </p:cTn>
                              </p:par>
                            </p:childTnLst>
                          </p:cTn>
                        </p:par>
                        <p:par>
                          <p:cTn id="14" fill="hold">
                            <p:stCondLst>
                              <p:cond delay="2326"/>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250"/>
                                        <p:tgtEl>
                                          <p:spTgt spid="11"/>
                                        </p:tgtEl>
                                      </p:cBhvr>
                                    </p:animEffect>
                                  </p:childTnLst>
                                </p:cTn>
                              </p:par>
                            </p:childTnLst>
                          </p:cTn>
                        </p:par>
                        <p:par>
                          <p:cTn id="18" fill="hold">
                            <p:stCondLst>
                              <p:cond delay="3576"/>
                            </p:stCondLst>
                            <p:childTnLst>
                              <p:par>
                                <p:cTn id="19" presetID="21"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par>
                          <p:cTn id="22" fill="hold">
                            <p:stCondLst>
                              <p:cond delay="5576"/>
                            </p:stCondLst>
                            <p:childTnLst>
                              <p:par>
                                <p:cTn id="23" presetID="22" presetClass="entr" presetSubtype="8" fill="hold" grpId="0" nodeType="afterEffect">
                                  <p:stCondLst>
                                    <p:cond delay="75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1" grpId="0" animBg="1"/>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3950331113"/>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br>
                        <a:rPr lang="en-CA" sz="4000" dirty="0">
                          <a:solidFill>
                            <a:srgbClr val="C00000"/>
                          </a:solidFill>
                        </a:rPr>
                      </a:br>
                      <a:r>
                        <a:rPr lang="en-CA" sz="4000" dirty="0">
                          <a:solidFill>
                            <a:srgbClr val="FFFF00"/>
                          </a:solidFill>
                        </a:rPr>
                        <a:t>&amp;</a:t>
                      </a:r>
                      <a:r>
                        <a:rPr lang="en-CA" sz="4000" dirty="0">
                          <a:solidFill>
                            <a:srgbClr val="C00000"/>
                          </a:solidFill>
                        </a:rPr>
                        <a:t> </a:t>
                      </a:r>
                      <a:r>
                        <a:rPr lang="en-CA" sz="4000" dirty="0">
                          <a:solidFill>
                            <a:srgbClr val="00FF99"/>
                          </a:solidFill>
                        </a:rPr>
                        <a:t>Passover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664840" y="4060086"/>
            <a:ext cx="1375126" cy="478390"/>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62363" y="2023353"/>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301597"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5" name="Rectangle: Rounded Corners 14">
            <a:extLst>
              <a:ext uri="{FF2B5EF4-FFF2-40B4-BE49-F238E27FC236}">
                <a16:creationId xmlns:a16="http://schemas.microsoft.com/office/drawing/2014/main" xmlns="" id="{CA5579E2-1F9D-425B-80AD-81CB878CED36}"/>
              </a:ext>
            </a:extLst>
          </p:cNvPr>
          <p:cNvSpPr/>
          <p:nvPr/>
        </p:nvSpPr>
        <p:spPr>
          <a:xfrm>
            <a:off x="1815037" y="6205398"/>
            <a:ext cx="8511699"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n>
                  <a:solidFill>
                    <a:srgbClr val="FF3399"/>
                  </a:solidFill>
                </a:ln>
                <a:solidFill>
                  <a:srgbClr val="0000FF"/>
                </a:solidFill>
              </a:rPr>
              <a:t>The Dawn to Dawn </a:t>
            </a:r>
            <a:r>
              <a:rPr lang="en-CA" sz="4000" dirty="0">
                <a:ln>
                  <a:solidFill>
                    <a:srgbClr val="FF3399"/>
                  </a:solidFill>
                </a:ln>
                <a:solidFill>
                  <a:srgbClr val="0000FF"/>
                </a:solidFill>
                <a:effectLst>
                  <a:glow rad="127000">
                    <a:srgbClr val="A4F5FE"/>
                  </a:glow>
                </a:effectLst>
              </a:rPr>
              <a:t>statute</a:t>
            </a:r>
            <a:r>
              <a:rPr lang="en-CA" sz="4000" dirty="0">
                <a:ln>
                  <a:solidFill>
                    <a:srgbClr val="FF3399"/>
                  </a:solidFill>
                </a:ln>
                <a:solidFill>
                  <a:srgbClr val="0000FF"/>
                </a:solidFill>
              </a:rPr>
              <a:t> observance!</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578505"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a:extLst>
              <a:ext uri="{FF2B5EF4-FFF2-40B4-BE49-F238E27FC236}">
                <a16:creationId xmlns:a16="http://schemas.microsoft.com/office/drawing/2014/main" xmlns="" id="{6E549158-1898-4744-9D21-A64188023BFA}"/>
              </a:ext>
            </a:extLst>
          </p:cNvPr>
          <p:cNvCxnSpPr>
            <a:cxnSpLocks/>
          </p:cNvCxnSpPr>
          <p:nvPr/>
        </p:nvCxnSpPr>
        <p:spPr>
          <a:xfrm flipV="1">
            <a:off x="9217891" y="2523337"/>
            <a:ext cx="2446286" cy="118991"/>
          </a:xfrm>
          <a:prstGeom prst="straightConnector1">
            <a:avLst/>
          </a:prstGeom>
          <a:ln w="254000">
            <a:solidFill>
              <a:srgbClr val="00FF99"/>
            </a:solidFill>
            <a:tailEnd type="triangle"/>
          </a:ln>
          <a:effectLst>
            <a:glow rad="127000">
              <a:srgbClr val="0000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12024" y="4521255"/>
            <a:ext cx="0" cy="1558842"/>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59346" y="4015416"/>
            <a:ext cx="1406753"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CCC9F522-F708-4414-B3CD-DB5E57F62391}"/>
              </a:ext>
            </a:extLst>
          </p:cNvPr>
          <p:cNvSpPr/>
          <p:nvPr/>
        </p:nvSpPr>
        <p:spPr>
          <a:xfrm>
            <a:off x="145440" y="4772643"/>
            <a:ext cx="305274" cy="1309046"/>
          </a:xfrm>
          <a:prstGeom prst="rect">
            <a:avLst/>
          </a:prstGeom>
          <a:gradFill flip="none" rotWithShape="1">
            <a:gsLst>
              <a:gs pos="47000">
                <a:schemeClr val="bg1">
                  <a:lumMod val="50000"/>
                </a:schemeClr>
              </a:gs>
              <a:gs pos="55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65510" y="4773813"/>
            <a:ext cx="305274" cy="1309046"/>
          </a:xfrm>
          <a:prstGeom prst="rect">
            <a:avLst/>
          </a:prstGeom>
          <a:gradFill flip="none" rotWithShape="1">
            <a:gsLst>
              <a:gs pos="46000">
                <a:schemeClr val="tx1">
                  <a:lumMod val="65000"/>
                  <a:lumOff val="35000"/>
                </a:schemeClr>
              </a:gs>
              <a:gs pos="57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xmlns="" id="{7588F6D8-1885-4621-98E1-1ADA28A6BD0D}"/>
              </a:ext>
            </a:extLst>
          </p:cNvPr>
          <p:cNvSpPr/>
          <p:nvPr/>
        </p:nvSpPr>
        <p:spPr>
          <a:xfrm>
            <a:off x="298076" y="362692"/>
            <a:ext cx="1516961" cy="479447"/>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r>
              <a:rPr lang="en-CA" sz="2400" b="1" dirty="0">
                <a:ln>
                  <a:solidFill>
                    <a:srgbClr val="FF3399"/>
                  </a:solidFill>
                </a:ln>
                <a:solidFill>
                  <a:srgbClr val="FF66FF"/>
                </a:solidFill>
                <a:effectLst>
                  <a:glow rad="127000">
                    <a:srgbClr val="00FF99"/>
                  </a:glow>
                </a:effectLst>
              </a:rPr>
              <a:t>#</a:t>
            </a:r>
            <a:r>
              <a:rPr lang="en-CA" sz="2400" b="1" u="sng" dirty="0">
                <a:ln>
                  <a:solidFill>
                    <a:srgbClr val="FF3399"/>
                  </a:solidFill>
                </a:ln>
                <a:solidFill>
                  <a:srgbClr val="FF66FF"/>
                </a:solidFill>
                <a:effectLst>
                  <a:glow rad="127000">
                    <a:srgbClr val="00FF99"/>
                  </a:glow>
                </a:effectLst>
              </a:rPr>
              <a:t>6</a:t>
            </a:r>
          </a:p>
        </p:txBody>
      </p:sp>
      <p:sp>
        <p:nvSpPr>
          <p:cNvPr id="13" name="Rectangle: Rounded Corners 12">
            <a:extLst>
              <a:ext uri="{FF2B5EF4-FFF2-40B4-BE49-F238E27FC236}">
                <a16:creationId xmlns:a16="http://schemas.microsoft.com/office/drawing/2014/main" xmlns="" id="{2D7C3C47-94D9-46A2-B664-9227460B383E}"/>
              </a:ext>
            </a:extLst>
          </p:cNvPr>
          <p:cNvSpPr/>
          <p:nvPr/>
        </p:nvSpPr>
        <p:spPr>
          <a:xfrm>
            <a:off x="269637" y="919669"/>
            <a:ext cx="9871941" cy="2526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rgbClr val="002060"/>
                </a:solidFill>
              </a:rPr>
              <a:t>Ate their Passover meal in the darkness of Abib </a:t>
            </a:r>
            <a:r>
              <a:rPr lang="en-CA" sz="3200" b="1" u="sng" dirty="0">
                <a:solidFill>
                  <a:srgbClr val="002060"/>
                </a:solidFill>
                <a:effectLst>
                  <a:glow rad="127000">
                    <a:srgbClr val="A4F5FE"/>
                  </a:glow>
                </a:effectLst>
              </a:rPr>
              <a:t>14 </a:t>
            </a:r>
            <a:r>
              <a:rPr lang="en-CA" sz="3200" b="1" dirty="0">
                <a:solidFill>
                  <a:srgbClr val="002060"/>
                </a:solidFill>
                <a:effectLst>
                  <a:glow rad="127000">
                    <a:srgbClr val="A4F5FE"/>
                  </a:glow>
                </a:effectLst>
              </a:rPr>
              <a:t>Night Season?</a:t>
            </a:r>
            <a:r>
              <a:rPr lang="en-CA" sz="3200" b="1" dirty="0">
                <a:solidFill>
                  <a:srgbClr val="002060"/>
                </a:solidFill>
              </a:rPr>
              <a:t>  Could </a:t>
            </a:r>
            <a:r>
              <a:rPr lang="en-CA" sz="3200" b="1" dirty="0">
                <a:ln>
                  <a:solidFill>
                    <a:sysClr val="windowText" lastClr="000000"/>
                  </a:solidFill>
                </a:ln>
                <a:solidFill>
                  <a:srgbClr val="00B050"/>
                </a:solidFill>
              </a:rPr>
              <a:t>Exo 12:6 </a:t>
            </a:r>
            <a:r>
              <a:rPr lang="en-CA" sz="3200" b="1" dirty="0">
                <a:solidFill>
                  <a:srgbClr val="002060"/>
                </a:solidFill>
              </a:rPr>
              <a:t>be reckoned here? And what if they burned the lamb carcasses and placed them out of sight before the Dawn of </a:t>
            </a:r>
            <a:r>
              <a:rPr lang="en-CA" sz="3200" b="1" u="sng" dirty="0">
                <a:solidFill>
                  <a:srgbClr val="002060"/>
                </a:solidFill>
              </a:rPr>
              <a:t>Abib 15 Unleavened Bread</a:t>
            </a:r>
            <a:r>
              <a:rPr lang="en-CA" sz="3200" b="1" dirty="0">
                <a:solidFill>
                  <a:srgbClr val="002060"/>
                </a:solidFill>
              </a:rPr>
              <a:t> - </a:t>
            </a:r>
            <a:r>
              <a:rPr lang="en-CA" sz="3200" b="1" u="sng" dirty="0">
                <a:ln>
                  <a:solidFill>
                    <a:srgbClr val="0000FF"/>
                  </a:solidFill>
                </a:ln>
                <a:solidFill>
                  <a:srgbClr val="00B050"/>
                </a:solidFill>
              </a:rPr>
              <a:t>as written in </a:t>
            </a:r>
            <a:r>
              <a:rPr lang="en-CA" sz="3200" b="1" u="sng" dirty="0" err="1">
                <a:ln>
                  <a:solidFill>
                    <a:srgbClr val="0000FF"/>
                  </a:solidFill>
                </a:ln>
                <a:solidFill>
                  <a:srgbClr val="00B050"/>
                </a:solidFill>
              </a:rPr>
              <a:t>Exo</a:t>
            </a:r>
            <a:r>
              <a:rPr lang="en-CA" sz="3200" b="1" u="sng" dirty="0">
                <a:ln>
                  <a:solidFill>
                    <a:srgbClr val="0000FF"/>
                  </a:solidFill>
                </a:ln>
                <a:solidFill>
                  <a:srgbClr val="00B050"/>
                </a:solidFill>
              </a:rPr>
              <a:t> 12:10</a:t>
            </a:r>
            <a:r>
              <a:rPr lang="en-CA" sz="3200" b="1" dirty="0">
                <a:ln>
                  <a:solidFill>
                    <a:srgbClr val="0000FF"/>
                  </a:solidFill>
                </a:ln>
                <a:solidFill>
                  <a:srgbClr val="00B050"/>
                </a:solidFill>
              </a:rPr>
              <a:t>? </a:t>
            </a:r>
          </a:p>
        </p:txBody>
      </p:sp>
      <p:sp>
        <p:nvSpPr>
          <p:cNvPr id="11" name="Arrow: Curved Down 10">
            <a:extLst>
              <a:ext uri="{FF2B5EF4-FFF2-40B4-BE49-F238E27FC236}">
                <a16:creationId xmlns:a16="http://schemas.microsoft.com/office/drawing/2014/main" xmlns="" id="{987C21F4-A299-4D10-B6B2-92C17D0B0E01}"/>
              </a:ext>
            </a:extLst>
          </p:cNvPr>
          <p:cNvSpPr/>
          <p:nvPr/>
        </p:nvSpPr>
        <p:spPr>
          <a:xfrm>
            <a:off x="6539345" y="3417952"/>
            <a:ext cx="5124832" cy="1310640"/>
          </a:xfrm>
          <a:prstGeom prst="curvedDownArrow">
            <a:avLst>
              <a:gd name="adj1" fmla="val 13449"/>
              <a:gd name="adj2" fmla="val 52104"/>
              <a:gd name="adj3" fmla="val 25000"/>
            </a:avLst>
          </a:prstGeom>
          <a:solidFill>
            <a:srgbClr val="FF0000"/>
          </a:solidFill>
          <a:ln w="38100">
            <a:solidFill>
              <a:srgbClr val="00B0F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58</a:t>
            </a:fld>
            <a:endParaRPr lang="en-AU" dirty="0"/>
          </a:p>
        </p:txBody>
      </p:sp>
      <p:sp>
        <p:nvSpPr>
          <p:cNvPr id="2" name="Rectangle 1">
            <a:extLst>
              <a:ext uri="{FF2B5EF4-FFF2-40B4-BE49-F238E27FC236}">
                <a16:creationId xmlns:a16="http://schemas.microsoft.com/office/drawing/2014/main" xmlns="" id="{6F8A225D-6683-4682-AFE5-930CA8A3A5CC}"/>
              </a:ext>
            </a:extLst>
          </p:cNvPr>
          <p:cNvSpPr/>
          <p:nvPr/>
        </p:nvSpPr>
        <p:spPr>
          <a:xfrm>
            <a:off x="7428997" y="3523709"/>
            <a:ext cx="3270425" cy="1128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FF3399"/>
                  </a:solidFill>
                </a:ln>
                <a:solidFill>
                  <a:srgbClr val="002060"/>
                </a:solidFill>
                <a:effectLst>
                  <a:glow rad="127000">
                    <a:srgbClr val="00FF99"/>
                  </a:glow>
                </a:effectLst>
                <a:latin typeface="Cooper Black" panose="0208090404030B020404" pitchFamily="18" charset="0"/>
              </a:rPr>
              <a:t>Statutes fulfilled!</a:t>
            </a:r>
          </a:p>
        </p:txBody>
      </p:sp>
      <p:sp>
        <p:nvSpPr>
          <p:cNvPr id="23" name="Speech Bubble: Rectangle with Corners Rounded 22">
            <a:extLst>
              <a:ext uri="{FF2B5EF4-FFF2-40B4-BE49-F238E27FC236}">
                <a16:creationId xmlns:a16="http://schemas.microsoft.com/office/drawing/2014/main" xmlns="" id="{07CE6646-799A-45D6-9544-1FFDE18EE14F}"/>
              </a:ext>
            </a:extLst>
          </p:cNvPr>
          <p:cNvSpPr/>
          <p:nvPr/>
        </p:nvSpPr>
        <p:spPr>
          <a:xfrm>
            <a:off x="1572791" y="4088482"/>
            <a:ext cx="1097704" cy="449994"/>
          </a:xfrm>
          <a:prstGeom prst="wedgeRoundRectCallout">
            <a:avLst>
              <a:gd name="adj1" fmla="val -165430"/>
              <a:gd name="adj2" fmla="val 174263"/>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6" name="Rectangle 25">
            <a:extLst>
              <a:ext uri="{FF2B5EF4-FFF2-40B4-BE49-F238E27FC236}">
                <a16:creationId xmlns:a16="http://schemas.microsoft.com/office/drawing/2014/main" xmlns="" id="{C558556C-D6A0-4115-BFED-34748C17DC80}"/>
              </a:ext>
            </a:extLst>
          </p:cNvPr>
          <p:cNvSpPr/>
          <p:nvPr/>
        </p:nvSpPr>
        <p:spPr>
          <a:xfrm>
            <a:off x="11861256" y="4778185"/>
            <a:ext cx="305274" cy="1309046"/>
          </a:xfrm>
          <a:prstGeom prst="rect">
            <a:avLst/>
          </a:prstGeom>
          <a:gradFill flip="none" rotWithShape="1">
            <a:gsLst>
              <a:gs pos="47000">
                <a:schemeClr val="bg1">
                  <a:lumMod val="50000"/>
                </a:schemeClr>
              </a:gs>
              <a:gs pos="55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peech Bubble: Rectangle with Corners Rounded 24">
            <a:extLst>
              <a:ext uri="{FF2B5EF4-FFF2-40B4-BE49-F238E27FC236}">
                <a16:creationId xmlns:a16="http://schemas.microsoft.com/office/drawing/2014/main" xmlns="" id="{BF40FB76-C1A9-46B1-BD33-2129068EF7E8}"/>
              </a:ext>
            </a:extLst>
          </p:cNvPr>
          <p:cNvSpPr/>
          <p:nvPr/>
        </p:nvSpPr>
        <p:spPr>
          <a:xfrm>
            <a:off x="10523759" y="3221182"/>
            <a:ext cx="1097704" cy="449994"/>
          </a:xfrm>
          <a:prstGeom prst="wedgeRoundRectCallout">
            <a:avLst>
              <a:gd name="adj1" fmla="val 86472"/>
              <a:gd name="adj2" fmla="val 411077"/>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7" name="Speech Bubble: Rectangle with Corners Rounded 26">
            <a:extLst>
              <a:ext uri="{FF2B5EF4-FFF2-40B4-BE49-F238E27FC236}">
                <a16:creationId xmlns:a16="http://schemas.microsoft.com/office/drawing/2014/main" xmlns="" id="{61F3D597-CB24-4499-B152-22D5C2A8E8EE}"/>
              </a:ext>
            </a:extLst>
          </p:cNvPr>
          <p:cNvSpPr/>
          <p:nvPr/>
        </p:nvSpPr>
        <p:spPr>
          <a:xfrm>
            <a:off x="4843959" y="5597862"/>
            <a:ext cx="1097704" cy="491867"/>
          </a:xfrm>
          <a:prstGeom prst="wedgeRoundRectCallout">
            <a:avLst>
              <a:gd name="adj1" fmla="val 81096"/>
              <a:gd name="adj2" fmla="val -11445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28" name="Rounded Rectangle 27"/>
          <p:cNvSpPr/>
          <p:nvPr/>
        </p:nvSpPr>
        <p:spPr>
          <a:xfrm>
            <a:off x="2159180" y="231545"/>
            <a:ext cx="8760330" cy="610594"/>
          </a:xfrm>
          <a:prstGeom prst="roundRect">
            <a:avLst>
              <a:gd name="adj" fmla="val 50000"/>
            </a:avLst>
          </a:prstGeom>
          <a:solidFill>
            <a:srgbClr val="C7ABFF"/>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i="1" dirty="0">
                <a:ln>
                  <a:solidFill>
                    <a:srgbClr val="0000FF"/>
                  </a:solidFill>
                </a:ln>
                <a:solidFill>
                  <a:srgbClr val="FF0000"/>
                </a:solidFill>
                <a:effectLst>
                  <a:glow rad="127000">
                    <a:srgbClr val="FF9900"/>
                  </a:glow>
                </a:effectLst>
              </a:rPr>
              <a:t>What if  </a:t>
            </a:r>
            <a:r>
              <a:rPr lang="en-CA" sz="3200" i="1" dirty="0">
                <a:solidFill>
                  <a:srgbClr val="002060"/>
                </a:solidFill>
              </a:rPr>
              <a:t>King </a:t>
            </a:r>
            <a:r>
              <a:rPr lang="en-CA" sz="3200" i="1" dirty="0" err="1">
                <a:solidFill>
                  <a:srgbClr val="002060"/>
                </a:solidFill>
              </a:rPr>
              <a:t>Yoshiyahu</a:t>
            </a:r>
            <a:r>
              <a:rPr lang="en-CA" sz="3200" i="1" dirty="0">
                <a:solidFill>
                  <a:srgbClr val="002060"/>
                </a:solidFill>
              </a:rPr>
              <a:t>, the priests and people -</a:t>
            </a:r>
            <a:endParaRPr lang="en-US" sz="3200" dirty="0"/>
          </a:p>
        </p:txBody>
      </p:sp>
    </p:spTree>
    <p:extLst>
      <p:ext uri="{BB962C8B-B14F-4D97-AF65-F5344CB8AC3E}">
        <p14:creationId xmlns:p14="http://schemas.microsoft.com/office/powerpoint/2010/main" val="44470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par>
                          <p:cTn id="14" fill="hold">
                            <p:stCondLst>
                              <p:cond delay="1000"/>
                            </p:stCondLst>
                            <p:childTnLst>
                              <p:par>
                                <p:cTn id="15" presetID="35" presetClass="emph" presetSubtype="0" repeatCount="2000" fill="hold" grpId="1" nodeType="afterEffect">
                                  <p:stCondLst>
                                    <p:cond delay="250"/>
                                  </p:stCondLst>
                                  <p:childTnLst>
                                    <p:anim calcmode="discrete" valueType="str">
                                      <p:cBhvr>
                                        <p:cTn id="16" dur="538" fill="hold"/>
                                        <p:tgtEl>
                                          <p:spTgt spid="16"/>
                                        </p:tgtEl>
                                        <p:attrNameLst>
                                          <p:attrName>style.visibility</p:attrName>
                                        </p:attrNameLst>
                                      </p:cBhvr>
                                      <p:tavLst>
                                        <p:tav tm="0">
                                          <p:val>
                                            <p:strVal val="hidden"/>
                                          </p:val>
                                        </p:tav>
                                        <p:tav tm="50000">
                                          <p:val>
                                            <p:strVal val="visible"/>
                                          </p:val>
                                        </p:tav>
                                      </p:tavLst>
                                    </p:anim>
                                  </p:childTnLst>
                                </p:cTn>
                              </p:par>
                            </p:childTnLst>
                          </p:cTn>
                        </p:par>
                        <p:par>
                          <p:cTn id="17" fill="hold">
                            <p:stCondLst>
                              <p:cond delay="2326"/>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250"/>
                                        <p:tgtEl>
                                          <p:spTgt spid="11"/>
                                        </p:tgtEl>
                                      </p:cBhvr>
                                    </p:animEffect>
                                  </p:childTnLst>
                                </p:cTn>
                              </p:par>
                            </p:childTnLst>
                          </p:cTn>
                        </p:par>
                        <p:par>
                          <p:cTn id="21" fill="hold">
                            <p:stCondLst>
                              <p:cond delay="3576"/>
                            </p:stCondLst>
                            <p:childTnLst>
                              <p:par>
                                <p:cTn id="22" presetID="5" presetClass="entr" presetSubtype="1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125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1" grpId="0" animBg="1"/>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3314363257"/>
              </p:ext>
            </p:extLst>
          </p:nvPr>
        </p:nvGraphicFramePr>
        <p:xfrm>
          <a:off x="408562" y="4766373"/>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br>
                        <a:rPr lang="en-CA" sz="4000" dirty="0">
                          <a:solidFill>
                            <a:srgbClr val="C00000"/>
                          </a:solidFill>
                        </a:rPr>
                      </a:br>
                      <a:r>
                        <a:rPr lang="en-CA" sz="4000" dirty="0">
                          <a:solidFill>
                            <a:srgbClr val="FFFF00"/>
                          </a:solidFill>
                        </a:rPr>
                        <a:t>&amp;</a:t>
                      </a:r>
                      <a:r>
                        <a:rPr lang="en-CA" sz="4000" dirty="0">
                          <a:solidFill>
                            <a:srgbClr val="C00000"/>
                          </a:solidFill>
                        </a:rPr>
                        <a:t> </a:t>
                      </a:r>
                      <a:r>
                        <a:rPr lang="en-CA" sz="4000" dirty="0">
                          <a:solidFill>
                            <a:srgbClr val="00FF99"/>
                          </a:solidFill>
                        </a:rPr>
                        <a:t>Passover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p:nvPr/>
        </p:nvCxnSpPr>
        <p:spPr>
          <a:xfrm flipV="1">
            <a:off x="6074924" y="4221804"/>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4664840" y="4060086"/>
            <a:ext cx="1375126" cy="478390"/>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Sunset</a:t>
            </a:r>
          </a:p>
        </p:txBody>
      </p:sp>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62363" y="2023353"/>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0E9A5879-C9BF-4E7C-895A-EF4E42BD656E}"/>
              </a:ext>
            </a:extLst>
          </p:cNvPr>
          <p:cNvSpPr/>
          <p:nvPr/>
        </p:nvSpPr>
        <p:spPr>
          <a:xfrm>
            <a:off x="10301597"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5" name="Rectangle: Rounded Corners 14">
            <a:extLst>
              <a:ext uri="{FF2B5EF4-FFF2-40B4-BE49-F238E27FC236}">
                <a16:creationId xmlns:a16="http://schemas.microsoft.com/office/drawing/2014/main" xmlns="" id="{CA5579E2-1F9D-425B-80AD-81CB878CED36}"/>
              </a:ext>
            </a:extLst>
          </p:cNvPr>
          <p:cNvSpPr/>
          <p:nvPr/>
        </p:nvSpPr>
        <p:spPr>
          <a:xfrm>
            <a:off x="1587006" y="6243797"/>
            <a:ext cx="9157008"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n>
                  <a:solidFill>
                    <a:srgbClr val="FF3399"/>
                  </a:solidFill>
                </a:ln>
                <a:solidFill>
                  <a:srgbClr val="0000FF"/>
                </a:solidFill>
              </a:rPr>
              <a:t>Did </a:t>
            </a:r>
            <a:r>
              <a:rPr lang="en-CA" sz="4000" dirty="0">
                <a:ln>
                  <a:solidFill>
                    <a:srgbClr val="FF3399"/>
                  </a:solidFill>
                </a:ln>
                <a:solidFill>
                  <a:srgbClr val="0000FF"/>
                </a:solidFill>
                <a:effectLst>
                  <a:glow rad="127000">
                    <a:srgbClr val="00FF99"/>
                  </a:glow>
                </a:effectLst>
              </a:rPr>
              <a:t>Yahusha</a:t>
            </a:r>
            <a:r>
              <a:rPr lang="en-CA" sz="4000" dirty="0">
                <a:ln>
                  <a:solidFill>
                    <a:srgbClr val="FF3399"/>
                  </a:solidFill>
                </a:ln>
                <a:solidFill>
                  <a:srgbClr val="0000FF"/>
                </a:solidFill>
              </a:rPr>
              <a:t> observe - Dawn to Dawn?</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578505"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12024" y="3398779"/>
            <a:ext cx="33416" cy="2681318"/>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34916" y="2892940"/>
            <a:ext cx="1406753"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CCC9F522-F708-4414-B3CD-DB5E57F62391}"/>
              </a:ext>
            </a:extLst>
          </p:cNvPr>
          <p:cNvSpPr/>
          <p:nvPr/>
        </p:nvSpPr>
        <p:spPr>
          <a:xfrm>
            <a:off x="145440" y="4772643"/>
            <a:ext cx="305274" cy="1309046"/>
          </a:xfrm>
          <a:prstGeom prst="rect">
            <a:avLst/>
          </a:prstGeom>
          <a:gradFill flip="none" rotWithShape="1">
            <a:gsLst>
              <a:gs pos="48000">
                <a:schemeClr val="bg1">
                  <a:lumMod val="50000"/>
                </a:schemeClr>
              </a:gs>
              <a:gs pos="59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65510" y="4773813"/>
            <a:ext cx="305274" cy="1309046"/>
          </a:xfrm>
          <a:prstGeom prst="rect">
            <a:avLst/>
          </a:prstGeom>
          <a:gradFill flip="none" rotWithShape="1">
            <a:gsLst>
              <a:gs pos="43000">
                <a:schemeClr val="tx1">
                  <a:lumMod val="65000"/>
                  <a:lumOff val="35000"/>
                </a:schemeClr>
              </a:gs>
              <a:gs pos="52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xmlns="" id="{7588F6D8-1885-4621-98E1-1ADA28A6BD0D}"/>
              </a:ext>
            </a:extLst>
          </p:cNvPr>
          <p:cNvSpPr/>
          <p:nvPr/>
        </p:nvSpPr>
        <p:spPr>
          <a:xfrm>
            <a:off x="298077" y="362692"/>
            <a:ext cx="1436455" cy="479447"/>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r>
              <a:rPr lang="en-CA" sz="2400" b="1" dirty="0">
                <a:ln>
                  <a:solidFill>
                    <a:srgbClr val="FF3399"/>
                  </a:solidFill>
                </a:ln>
                <a:solidFill>
                  <a:srgbClr val="FF66FF"/>
                </a:solidFill>
                <a:effectLst>
                  <a:glow rad="127000">
                    <a:srgbClr val="A4F5FE"/>
                  </a:glow>
                </a:effectLst>
              </a:rPr>
              <a:t>#</a:t>
            </a:r>
            <a:r>
              <a:rPr lang="en-CA" sz="2400" b="1" u="sng" dirty="0">
                <a:ln>
                  <a:solidFill>
                    <a:srgbClr val="FF3399"/>
                  </a:solidFill>
                </a:ln>
                <a:solidFill>
                  <a:srgbClr val="FF66FF"/>
                </a:solidFill>
                <a:effectLst>
                  <a:glow rad="127000">
                    <a:srgbClr val="A4F5FE"/>
                  </a:glow>
                </a:effectLst>
              </a:rPr>
              <a:t>7</a:t>
            </a:r>
          </a:p>
        </p:txBody>
      </p:sp>
      <p:sp>
        <p:nvSpPr>
          <p:cNvPr id="13" name="Rectangle: Rounded Corners 12">
            <a:extLst>
              <a:ext uri="{FF2B5EF4-FFF2-40B4-BE49-F238E27FC236}">
                <a16:creationId xmlns:a16="http://schemas.microsoft.com/office/drawing/2014/main" xmlns="" id="{2D7C3C47-94D9-46A2-B664-9227460B383E}"/>
              </a:ext>
            </a:extLst>
          </p:cNvPr>
          <p:cNvSpPr/>
          <p:nvPr/>
        </p:nvSpPr>
        <p:spPr>
          <a:xfrm>
            <a:off x="269637" y="1070035"/>
            <a:ext cx="9871941" cy="2376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dirty="0">
                <a:solidFill>
                  <a:srgbClr val="008080"/>
                </a:solidFill>
                <a:latin typeface="Georgia" panose="02040502050405020303" pitchFamily="18" charset="0"/>
              </a:rPr>
              <a:t>Exo 12:14</a:t>
            </a:r>
            <a:r>
              <a:rPr lang="en-US" sz="3200" dirty="0">
                <a:solidFill>
                  <a:prstClr val="black"/>
                </a:solidFill>
                <a:latin typeface="Georgia" panose="02040502050405020303" pitchFamily="18" charset="0"/>
              </a:rPr>
              <a:t>  And this day shall be unto you for a memorial; and ye shall keep it a feast to [</a:t>
            </a:r>
            <a:r>
              <a:rPr lang="en-US" sz="3200" dirty="0">
                <a:solidFill>
                  <a:srgbClr val="0000FF"/>
                </a:solidFill>
                <a:latin typeface="Georgia" panose="02040502050405020303" pitchFamily="18" charset="0"/>
              </a:rPr>
              <a:t>Yahuah</a:t>
            </a:r>
            <a:r>
              <a:rPr lang="en-US" sz="3200" dirty="0">
                <a:solidFill>
                  <a:prstClr val="black"/>
                </a:solidFill>
                <a:latin typeface="Georgia" panose="02040502050405020303" pitchFamily="18" charset="0"/>
              </a:rPr>
              <a:t>] throughout your generations; ye shall keep it a feast</a:t>
            </a:r>
          </a:p>
          <a:p>
            <a:pPr algn="ctr"/>
            <a:r>
              <a:rPr lang="en-US" sz="3200" dirty="0">
                <a:solidFill>
                  <a:prstClr val="black"/>
                </a:solidFill>
                <a:latin typeface="Georgia" panose="02040502050405020303" pitchFamily="18" charset="0"/>
              </a:rPr>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r>
              <a:rPr lang="en-US" sz="3200" dirty="0" smtClean="0">
                <a:solidFill>
                  <a:prstClr val="black"/>
                </a:solidFill>
                <a:latin typeface="Georgia" panose="02040502050405020303" pitchFamily="18" charset="0"/>
              </a:rPr>
              <a:t>          by </a:t>
            </a:r>
            <a:r>
              <a:rPr lang="en-US" sz="3200" dirty="0">
                <a:solidFill>
                  <a:prstClr val="black"/>
                </a:solidFill>
                <a:latin typeface="Georgia" panose="02040502050405020303" pitchFamily="18" charset="0"/>
              </a:rPr>
              <a:t>an ordinance for ever. </a:t>
            </a:r>
            <a:endParaRPr lang="en-CA" sz="3200" b="1" dirty="0">
              <a:ln>
                <a:solidFill>
                  <a:srgbClr val="0000FF"/>
                </a:solidFill>
              </a:ln>
              <a:solidFill>
                <a:srgbClr val="00B050"/>
              </a:solidFill>
            </a:endParaRPr>
          </a:p>
        </p:txBody>
      </p:sp>
      <p:sp>
        <p:nvSpPr>
          <p:cNvPr id="11" name="Arrow: Curved Down 10">
            <a:extLst>
              <a:ext uri="{FF2B5EF4-FFF2-40B4-BE49-F238E27FC236}">
                <a16:creationId xmlns:a16="http://schemas.microsoft.com/office/drawing/2014/main" xmlns="" id="{987C21F4-A299-4D10-B6B2-92C17D0B0E01}"/>
              </a:ext>
            </a:extLst>
          </p:cNvPr>
          <p:cNvSpPr/>
          <p:nvPr/>
        </p:nvSpPr>
        <p:spPr>
          <a:xfrm>
            <a:off x="487592" y="2714393"/>
            <a:ext cx="11552152" cy="2053574"/>
          </a:xfrm>
          <a:prstGeom prst="curvedDownArrow">
            <a:avLst>
              <a:gd name="adj1" fmla="val 21418"/>
              <a:gd name="adj2" fmla="val 52104"/>
              <a:gd name="adj3" fmla="val 25000"/>
            </a:avLst>
          </a:prstGeom>
          <a:gradFill>
            <a:gsLst>
              <a:gs pos="60000">
                <a:srgbClr val="FFFF00"/>
              </a:gs>
              <a:gs pos="3000">
                <a:srgbClr val="A4F5FE">
                  <a:lumMod val="0"/>
                  <a:lumOff val="100000"/>
                </a:srgbClr>
              </a:gs>
              <a:gs pos="88000">
                <a:schemeClr val="tx1"/>
              </a:gs>
            </a:gsLst>
            <a:lin ang="2700000" scaled="1"/>
          </a:gradFill>
          <a:ln w="38100">
            <a:solidFill>
              <a:srgbClr val="00B0F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Rounded Corners 6">
            <a:extLst>
              <a:ext uri="{FF2B5EF4-FFF2-40B4-BE49-F238E27FC236}">
                <a16:creationId xmlns:a16="http://schemas.microsoft.com/office/drawing/2014/main" xmlns="" id="{1A9EB867-7DF4-49F9-A897-21D09B8C5429}"/>
              </a:ext>
            </a:extLst>
          </p:cNvPr>
          <p:cNvSpPr/>
          <p:nvPr/>
        </p:nvSpPr>
        <p:spPr>
          <a:xfrm>
            <a:off x="3880458" y="3352354"/>
            <a:ext cx="5180651" cy="628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u="sng" dirty="0">
                <a:solidFill>
                  <a:srgbClr val="990033"/>
                </a:solidFill>
              </a:rPr>
              <a:t>Was </a:t>
            </a:r>
            <a:r>
              <a:rPr lang="en-CA" sz="3200" b="1" u="sng" dirty="0" err="1">
                <a:solidFill>
                  <a:srgbClr val="990033"/>
                </a:solidFill>
              </a:rPr>
              <a:t>Yoshi</a:t>
            </a:r>
            <a:r>
              <a:rPr lang="en-CA" sz="3200" b="1" dirty="0" err="1">
                <a:solidFill>
                  <a:srgbClr val="990033"/>
                </a:solidFill>
              </a:rPr>
              <a:t>y</a:t>
            </a:r>
            <a:r>
              <a:rPr lang="en-CA" sz="3200" b="1" u="sng" dirty="0" err="1">
                <a:solidFill>
                  <a:srgbClr val="990033"/>
                </a:solidFill>
              </a:rPr>
              <a:t>ahu</a:t>
            </a:r>
            <a:r>
              <a:rPr lang="en-CA" sz="3200" b="1" u="sng" dirty="0">
                <a:solidFill>
                  <a:srgbClr val="990033"/>
                </a:solidFill>
              </a:rPr>
              <a:t> obedient</a:t>
            </a:r>
            <a:r>
              <a:rPr lang="en-CA" sz="3200" b="1" dirty="0">
                <a:solidFill>
                  <a:srgbClr val="990033"/>
                </a:solidFill>
              </a:rPr>
              <a:t>?</a:t>
            </a:r>
            <a:endParaRPr lang="en-CA" sz="3200" b="1" dirty="0">
              <a:solidFill>
                <a:srgbClr val="0000FF"/>
              </a:solidFill>
              <a:effectLst>
                <a:glow rad="127000">
                  <a:srgbClr val="FFFF00"/>
                </a:glow>
              </a:effectLst>
            </a:endParaRPr>
          </a:p>
        </p:txBody>
      </p:sp>
      <p:sp>
        <p:nvSpPr>
          <p:cNvPr id="2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59</a:t>
            </a:fld>
            <a:endParaRPr lang="en-AU" dirty="0"/>
          </a:p>
        </p:txBody>
      </p:sp>
      <p:sp>
        <p:nvSpPr>
          <p:cNvPr id="2" name="Rectangle 1">
            <a:extLst>
              <a:ext uri="{FF2B5EF4-FFF2-40B4-BE49-F238E27FC236}">
                <a16:creationId xmlns:a16="http://schemas.microsoft.com/office/drawing/2014/main" xmlns="" id="{C666446C-B66B-4884-A101-AC22E036A4D4}"/>
              </a:ext>
            </a:extLst>
          </p:cNvPr>
          <p:cNvSpPr/>
          <p:nvPr/>
        </p:nvSpPr>
        <p:spPr>
          <a:xfrm>
            <a:off x="6173111" y="4038851"/>
            <a:ext cx="4299269" cy="663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rgbClr val="0000FF"/>
                </a:solidFill>
                <a:effectLst>
                  <a:glow rad="127000">
                    <a:srgbClr val="FFFF00"/>
                  </a:glow>
                </a:effectLst>
              </a:rPr>
              <a:t>What about </a:t>
            </a:r>
            <a:r>
              <a:rPr lang="en-CA" sz="3200" b="1" dirty="0" err="1">
                <a:solidFill>
                  <a:srgbClr val="0000FF"/>
                </a:solidFill>
                <a:effectLst>
                  <a:glow rad="127000">
                    <a:srgbClr val="FFFF00"/>
                  </a:glow>
                </a:effectLst>
              </a:rPr>
              <a:t>Yahusha</a:t>
            </a:r>
            <a:r>
              <a:rPr lang="en-CA" sz="3200" b="1" dirty="0">
                <a:solidFill>
                  <a:srgbClr val="0000FF"/>
                </a:solidFill>
                <a:effectLst>
                  <a:glow rad="127000">
                    <a:srgbClr val="FFFF00"/>
                  </a:glow>
                </a:effectLst>
              </a:rPr>
              <a:t>?</a:t>
            </a:r>
            <a:endParaRPr lang="en-CA" dirty="0"/>
          </a:p>
        </p:txBody>
      </p:sp>
      <p:sp>
        <p:nvSpPr>
          <p:cNvPr id="26" name="Speech Bubble: Rectangle with Corners Rounded 25">
            <a:extLst>
              <a:ext uri="{FF2B5EF4-FFF2-40B4-BE49-F238E27FC236}">
                <a16:creationId xmlns:a16="http://schemas.microsoft.com/office/drawing/2014/main" xmlns="" id="{DDBC931B-07A1-4233-AE5E-FBE5F09C1A6C}"/>
              </a:ext>
            </a:extLst>
          </p:cNvPr>
          <p:cNvSpPr/>
          <p:nvPr/>
        </p:nvSpPr>
        <p:spPr>
          <a:xfrm>
            <a:off x="1016304" y="4274802"/>
            <a:ext cx="1097704" cy="449994"/>
          </a:xfrm>
          <a:prstGeom prst="wedgeRoundRectCallout">
            <a:avLst>
              <a:gd name="adj1" fmla="val -112285"/>
              <a:gd name="adj2" fmla="val 136988"/>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8" name="Rectangle 27">
            <a:extLst>
              <a:ext uri="{FF2B5EF4-FFF2-40B4-BE49-F238E27FC236}">
                <a16:creationId xmlns:a16="http://schemas.microsoft.com/office/drawing/2014/main" xmlns="" id="{37AB08A2-B6E8-4F80-A4A4-113C6EA107F1}"/>
              </a:ext>
            </a:extLst>
          </p:cNvPr>
          <p:cNvSpPr/>
          <p:nvPr/>
        </p:nvSpPr>
        <p:spPr>
          <a:xfrm>
            <a:off x="11831871" y="4748917"/>
            <a:ext cx="305274" cy="1309046"/>
          </a:xfrm>
          <a:prstGeom prst="rect">
            <a:avLst/>
          </a:prstGeom>
          <a:gradFill flip="none" rotWithShape="1">
            <a:gsLst>
              <a:gs pos="48000">
                <a:schemeClr val="bg1">
                  <a:lumMod val="50000"/>
                </a:schemeClr>
              </a:gs>
              <a:gs pos="59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Speech Bubble: Rectangle with Corners Rounded 26">
            <a:extLst>
              <a:ext uri="{FF2B5EF4-FFF2-40B4-BE49-F238E27FC236}">
                <a16:creationId xmlns:a16="http://schemas.microsoft.com/office/drawing/2014/main" xmlns="" id="{48C0E02F-E8CD-490F-9206-80015002842E}"/>
              </a:ext>
            </a:extLst>
          </p:cNvPr>
          <p:cNvSpPr/>
          <p:nvPr/>
        </p:nvSpPr>
        <p:spPr>
          <a:xfrm>
            <a:off x="10500064" y="3145859"/>
            <a:ext cx="1097704" cy="449994"/>
          </a:xfrm>
          <a:prstGeom prst="wedgeRoundRectCallout">
            <a:avLst>
              <a:gd name="adj1" fmla="val 86472"/>
              <a:gd name="adj2" fmla="val 411077"/>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23" name="Speech Bubble: Rectangle with Corners Rounded 22">
            <a:extLst>
              <a:ext uri="{FF2B5EF4-FFF2-40B4-BE49-F238E27FC236}">
                <a16:creationId xmlns:a16="http://schemas.microsoft.com/office/drawing/2014/main" xmlns="" id="{AD165F7E-1947-4DE3-B207-147DE40F4FBC}"/>
              </a:ext>
            </a:extLst>
          </p:cNvPr>
          <p:cNvSpPr/>
          <p:nvPr/>
        </p:nvSpPr>
        <p:spPr>
          <a:xfrm>
            <a:off x="4843959" y="5597862"/>
            <a:ext cx="1097704" cy="491867"/>
          </a:xfrm>
          <a:prstGeom prst="wedgeRoundRectCallout">
            <a:avLst>
              <a:gd name="adj1" fmla="val 81096"/>
              <a:gd name="adj2" fmla="val -11445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4" name="Rounded Rectangle 3"/>
          <p:cNvSpPr/>
          <p:nvPr/>
        </p:nvSpPr>
        <p:spPr>
          <a:xfrm>
            <a:off x="2201549" y="231545"/>
            <a:ext cx="8542465" cy="610594"/>
          </a:xfrm>
          <a:prstGeom prst="roundRect">
            <a:avLst>
              <a:gd name="adj" fmla="val 41626"/>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ln>
                  <a:solidFill>
                    <a:srgbClr val="0000FF"/>
                  </a:solidFill>
                </a:ln>
                <a:solidFill>
                  <a:srgbClr val="FF0000"/>
                </a:solidFill>
                <a:effectLst>
                  <a:glow rad="127000">
                    <a:srgbClr val="FF9900"/>
                  </a:glow>
                </a:effectLst>
              </a:rPr>
              <a:t>What if </a:t>
            </a:r>
            <a:r>
              <a:rPr lang="en-CA" sz="3200" i="1" dirty="0">
                <a:solidFill>
                  <a:srgbClr val="002060"/>
                </a:solidFill>
              </a:rPr>
              <a:t>we applied this information </a:t>
            </a:r>
            <a:r>
              <a:rPr lang="en-CA" sz="3200" i="1" dirty="0" smtClean="0">
                <a:solidFill>
                  <a:srgbClr val="002060"/>
                </a:solidFill>
              </a:rPr>
              <a:t>to -</a:t>
            </a:r>
            <a:endParaRPr lang="en-US" sz="3200" dirty="0"/>
          </a:p>
        </p:txBody>
      </p:sp>
    </p:spTree>
    <p:extLst>
      <p:ext uri="{BB962C8B-B14F-4D97-AF65-F5344CB8AC3E}">
        <p14:creationId xmlns:p14="http://schemas.microsoft.com/office/powerpoint/2010/main" val="88043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par>
                          <p:cTn id="8" fill="hold">
                            <p:stCondLst>
                              <p:cond delay="1250"/>
                            </p:stCondLst>
                            <p:childTnLst>
                              <p:par>
                                <p:cTn id="9" presetID="3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childTnLst>
                          </p:cTn>
                        </p:par>
                        <p:par>
                          <p:cTn id="15" fill="hold">
                            <p:stCondLst>
                              <p:cond delay="2250"/>
                            </p:stCondLst>
                            <p:childTnLst>
                              <p:par>
                                <p:cTn id="16" presetID="35" presetClass="emph" presetSubtype="0" repeatCount="2000" fill="hold" grpId="1" nodeType="afterEffect">
                                  <p:stCondLst>
                                    <p:cond delay="0"/>
                                  </p:stCondLst>
                                  <p:childTnLst>
                                    <p:anim calcmode="discrete" valueType="str">
                                      <p:cBhvr>
                                        <p:cTn id="17" dur="538"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1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1" grpId="0" animBg="1"/>
      <p:bldP spid="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6000">
              <a:schemeClr val="accent2">
                <a:lumMod val="20000"/>
                <a:lumOff val="80000"/>
              </a:schemeClr>
            </a:gs>
            <a:gs pos="94000">
              <a:srgbClr val="B6F7FE">
                <a:alpha val="41000"/>
              </a:srgb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A8EED74-4DF9-4779-8730-D1FDB193010B}"/>
              </a:ext>
            </a:extLst>
          </p:cNvPr>
          <p:cNvSpPr txBox="1"/>
          <p:nvPr/>
        </p:nvSpPr>
        <p:spPr>
          <a:xfrm>
            <a:off x="290629" y="412789"/>
            <a:ext cx="11683767" cy="6401753"/>
          </a:xfrm>
          <a:prstGeom prst="rect">
            <a:avLst/>
          </a:prstGeom>
          <a:noFill/>
        </p:spPr>
        <p:txBody>
          <a:bodyPr wrap="square">
            <a:spAutoFit/>
            <a:scene3d>
              <a:camera prst="orthographicFront"/>
              <a:lightRig rig="threePt" dir="t"/>
            </a:scene3d>
            <a:sp3d extrusionH="57150">
              <a:bevelT w="38100" h="38100"/>
            </a:sp3d>
          </a:bodyPr>
          <a:lstStyle/>
          <a:p>
            <a:pPr algn="l"/>
            <a:r>
              <a:rPr lang="en-US" sz="3200" b="1" i="0" u="none" strike="noStrike" baseline="0" dirty="0">
                <a:solidFill>
                  <a:srgbClr val="FF0000"/>
                </a:solidFill>
                <a:latin typeface="Calibri,Bold"/>
              </a:rPr>
              <a:t>Very important message: </a:t>
            </a:r>
            <a:r>
              <a:rPr lang="en-US" sz="2400" b="1" i="0" u="none" strike="noStrike" baseline="0" dirty="0">
                <a:solidFill>
                  <a:srgbClr val="FF0000"/>
                </a:solidFill>
                <a:latin typeface="Calibri,Bold"/>
              </a:rPr>
              <a:t/>
            </a:r>
            <a:br>
              <a:rPr lang="en-US" sz="2400" b="1" i="0" u="none" strike="noStrike" baseline="0" dirty="0">
                <a:solidFill>
                  <a:srgbClr val="FF0000"/>
                </a:solidFill>
                <a:latin typeface="Calibri,Bold"/>
              </a:rPr>
            </a:br>
            <a:endParaRPr lang="en-US" sz="2400" b="1" i="0" u="none" strike="noStrike" baseline="0" dirty="0">
              <a:solidFill>
                <a:srgbClr val="FF0000"/>
              </a:solidFill>
              <a:latin typeface="Calibri,Bold"/>
            </a:endParaRPr>
          </a:p>
          <a:p>
            <a:pPr algn="l"/>
            <a:r>
              <a:rPr lang="en-US" sz="2400" b="0" i="0" u="none" strike="noStrike" baseline="0" dirty="0">
                <a:solidFill>
                  <a:srgbClr val="000000"/>
                </a:solidFill>
                <a:latin typeface="Calibri" panose="020F0502020204030204" pitchFamily="34" charset="0"/>
              </a:rPr>
              <a:t>In this study the term </a:t>
            </a:r>
            <a:r>
              <a:rPr lang="en-US" sz="2400" b="1" i="0" u="none" strike="noStrike" baseline="0" dirty="0">
                <a:solidFill>
                  <a:srgbClr val="FF0000"/>
                </a:solidFill>
                <a:latin typeface="Calibri,Bold"/>
              </a:rPr>
              <a:t>– </a:t>
            </a:r>
            <a:r>
              <a:rPr lang="en-US" sz="2400" b="0" i="0" u="none" strike="noStrike" baseline="0" dirty="0">
                <a:solidFill>
                  <a:srgbClr val="FF0000"/>
                </a:solidFill>
                <a:latin typeface="Calibri" panose="020F0502020204030204" pitchFamily="34" charset="0"/>
              </a:rPr>
              <a:t>Dusk and/or Twilight </a:t>
            </a:r>
            <a:r>
              <a:rPr lang="en-US" sz="2400" b="1" i="0" u="none" strike="noStrike" baseline="0" dirty="0">
                <a:solidFill>
                  <a:srgbClr val="FF0000"/>
                </a:solidFill>
                <a:latin typeface="Calibri,Bold"/>
              </a:rPr>
              <a:t>– </a:t>
            </a:r>
            <a:r>
              <a:rPr lang="en-US" sz="2400" b="0" i="0" u="none" strike="noStrike" baseline="0" dirty="0">
                <a:solidFill>
                  <a:srgbClr val="000000"/>
                </a:solidFill>
                <a:latin typeface="Calibri" panose="020F0502020204030204" pitchFamily="34" charset="0"/>
              </a:rPr>
              <a:t>is </a:t>
            </a:r>
            <a:r>
              <a:rPr lang="en-US" sz="2400" b="0" i="0" u="none" strike="noStrike" baseline="0" dirty="0" smtClean="0">
                <a:solidFill>
                  <a:srgbClr val="000000"/>
                </a:solidFill>
                <a:latin typeface="Calibri" panose="020F0502020204030204" pitchFamily="34" charset="0"/>
              </a:rPr>
              <a:t>used a lot! </a:t>
            </a:r>
            <a:r>
              <a:rPr lang="en-US" sz="2400" dirty="0">
                <a:solidFill>
                  <a:srgbClr val="000000"/>
                </a:solidFill>
                <a:latin typeface="Calibri" panose="020F0502020204030204" pitchFamily="34" charset="0"/>
              </a:rPr>
              <a:t>T</a:t>
            </a:r>
            <a:r>
              <a:rPr lang="en-US" sz="2400" b="0" i="0" u="none" strike="noStrike" baseline="0" dirty="0">
                <a:solidFill>
                  <a:srgbClr val="000000"/>
                </a:solidFill>
                <a:latin typeface="Calibri" panose="020F0502020204030204" pitchFamily="34" charset="0"/>
              </a:rPr>
              <a:t>his term needs defining as to which portion in the 24 </a:t>
            </a:r>
            <a:r>
              <a:rPr lang="en-US" i="0" u="none" strike="noStrike" baseline="0" dirty="0">
                <a:solidFill>
                  <a:srgbClr val="000000"/>
                </a:solidFill>
                <a:latin typeface="Calibri,Bold"/>
              </a:rPr>
              <a:t>HR</a:t>
            </a:r>
            <a:r>
              <a:rPr lang="en-US" sz="2400" b="1" i="0" u="none" strike="noStrike" baseline="0" dirty="0">
                <a:solidFill>
                  <a:srgbClr val="000000"/>
                </a:solidFill>
                <a:latin typeface="Calibri,Bold"/>
              </a:rPr>
              <a:t> </a:t>
            </a:r>
            <a:r>
              <a:rPr lang="en-US" sz="2400" b="0" i="0" u="none" strike="noStrike" baseline="0" dirty="0">
                <a:solidFill>
                  <a:srgbClr val="000000"/>
                </a:solidFill>
                <a:latin typeface="Calibri" panose="020F0502020204030204" pitchFamily="34" charset="0"/>
              </a:rPr>
              <a:t>cycle is being addressed. There are 3 classifications of </a:t>
            </a:r>
            <a:r>
              <a:rPr lang="en-US" sz="2400" b="0" i="0" u="none" strike="noStrike" baseline="0" dirty="0">
                <a:solidFill>
                  <a:srgbClr val="FF0000"/>
                </a:solidFill>
                <a:latin typeface="Calibri" panose="020F0502020204030204" pitchFamily="34" charset="0"/>
              </a:rPr>
              <a:t>Dusk </a:t>
            </a:r>
            <a:r>
              <a:rPr lang="en-US" sz="2400" b="0" i="0" u="none" strike="noStrike" baseline="0" dirty="0">
                <a:solidFill>
                  <a:srgbClr val="000000"/>
                </a:solidFill>
                <a:latin typeface="Calibri" panose="020F0502020204030204" pitchFamily="34" charset="0"/>
              </a:rPr>
              <a:t>according to man’s dictionaries. Of course, in all of them, the sun is below the horizon. </a:t>
            </a:r>
            <a:endParaRPr lang="en-US" sz="2400" b="0" i="0" u="none" strike="sngStrike" baseline="0" dirty="0">
              <a:solidFill>
                <a:srgbClr val="000000"/>
              </a:solidFill>
              <a:latin typeface="Calibri" panose="020F0502020204030204" pitchFamily="34" charset="0"/>
            </a:endParaRPr>
          </a:p>
          <a:p>
            <a:pPr algn="l"/>
            <a:r>
              <a:rPr lang="en-AU" sz="2400" b="1" i="0" u="none" strike="noStrike" baseline="0" dirty="0">
                <a:solidFill>
                  <a:srgbClr val="FF3399"/>
                </a:solidFill>
                <a:latin typeface="Calibri,Bold"/>
              </a:rPr>
              <a:t>Civil dusk</a:t>
            </a:r>
          </a:p>
          <a:p>
            <a:pPr marL="285750" indent="-285750" algn="l">
              <a:buClr>
                <a:srgbClr val="FF66FF"/>
              </a:buClr>
              <a:buFont typeface="Wingdings" panose="05000000000000000000" pitchFamily="2" charset="2"/>
              <a:buChar char="Ø"/>
            </a:pPr>
            <a:r>
              <a:rPr lang="en-US" sz="2400" b="0" i="0" u="none" strike="noStrike" baseline="0" dirty="0">
                <a:solidFill>
                  <a:srgbClr val="000000"/>
                </a:solidFill>
                <a:latin typeface="Calibri" panose="020F0502020204030204" pitchFamily="34" charset="0"/>
              </a:rPr>
              <a:t>The time at which the sun is 6 degrees below the horizon in the evening. At this time objects are distinguishable and some stars and planets are visible to the naked eye.</a:t>
            </a:r>
          </a:p>
          <a:p>
            <a:pPr algn="l"/>
            <a:endParaRPr lang="en-AU" sz="2400" b="1" i="0" u="none" strike="noStrike" baseline="0" dirty="0">
              <a:solidFill>
                <a:srgbClr val="C10000"/>
              </a:solidFill>
              <a:latin typeface="Calibri,Bold"/>
            </a:endParaRPr>
          </a:p>
          <a:p>
            <a:pPr algn="l"/>
            <a:endParaRPr lang="en-AU" sz="2400" b="1" dirty="0">
              <a:solidFill>
                <a:srgbClr val="C10000"/>
              </a:solidFill>
              <a:latin typeface="Calibri,Bold"/>
            </a:endParaRPr>
          </a:p>
          <a:p>
            <a:pPr algn="l"/>
            <a:endParaRPr lang="en-AU" sz="2400" b="1" i="0" u="none" strike="noStrike" baseline="0" dirty="0">
              <a:solidFill>
                <a:srgbClr val="C10000"/>
              </a:solidFill>
              <a:latin typeface="Calibri,Bold"/>
            </a:endParaRPr>
          </a:p>
          <a:p>
            <a:pPr algn="l"/>
            <a:endParaRPr lang="en-AU" sz="2400" b="1" dirty="0">
              <a:solidFill>
                <a:srgbClr val="C10000"/>
              </a:solidFill>
              <a:latin typeface="Calibri,Bold"/>
            </a:endParaRPr>
          </a:p>
          <a:p>
            <a:pPr algn="l"/>
            <a:r>
              <a:rPr lang="en-AU" sz="2400" b="1" i="0" u="none" strike="noStrike" baseline="0" dirty="0">
                <a:solidFill>
                  <a:srgbClr val="0070C0"/>
                </a:solidFill>
                <a:latin typeface="Calibri,Bold"/>
              </a:rPr>
              <a:t>Astronomical dusk</a:t>
            </a:r>
          </a:p>
          <a:p>
            <a:pPr marL="285750" indent="-285750" algn="l">
              <a:buClr>
                <a:srgbClr val="FF66FF"/>
              </a:buClr>
              <a:buFont typeface="Wingdings" panose="05000000000000000000" pitchFamily="2" charset="2"/>
              <a:buChar char="Ø"/>
            </a:pPr>
            <a:r>
              <a:rPr lang="en-US" sz="2400" b="0" i="0" u="none" strike="noStrike" baseline="0" dirty="0">
                <a:solidFill>
                  <a:srgbClr val="000000"/>
                </a:solidFill>
                <a:latin typeface="Calibri" panose="020F0502020204030204" pitchFamily="34" charset="0"/>
              </a:rPr>
              <a:t>The time at which the sun is 18 degrees below the horizon in the evening. At this time the sun no longer illuminates the sky, and thus no longer interferes with astronomical observations.</a:t>
            </a:r>
          </a:p>
          <a:p>
            <a:pPr algn="l"/>
            <a:endParaRPr lang="en-US" sz="1800" b="0" i="0" u="none" strike="noStrike" baseline="0" dirty="0">
              <a:solidFill>
                <a:srgbClr val="000000"/>
              </a:solidFill>
              <a:latin typeface="Calibri" panose="020F0502020204030204" pitchFamily="34" charset="0"/>
            </a:endParaRPr>
          </a:p>
        </p:txBody>
      </p:sp>
      <p:sp>
        <p:nvSpPr>
          <p:cNvPr id="3"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a:t>
            </a:fld>
            <a:endParaRPr lang="en-AU" dirty="0"/>
          </a:p>
        </p:txBody>
      </p:sp>
      <p:sp>
        <p:nvSpPr>
          <p:cNvPr id="2" name="Rectangle 1">
            <a:extLst>
              <a:ext uri="{FF2B5EF4-FFF2-40B4-BE49-F238E27FC236}">
                <a16:creationId xmlns:a16="http://schemas.microsoft.com/office/drawing/2014/main" xmlns="" id="{E6C0DBF2-C7B6-402D-A1BF-80FE286036B7}"/>
              </a:ext>
            </a:extLst>
          </p:cNvPr>
          <p:cNvSpPr/>
          <p:nvPr/>
        </p:nvSpPr>
        <p:spPr>
          <a:xfrm>
            <a:off x="254117" y="3546764"/>
            <a:ext cx="11683766" cy="1348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r>
              <a:rPr lang="en-AU" sz="2400" b="1" dirty="0">
                <a:solidFill>
                  <a:srgbClr val="7030A0"/>
                </a:solidFill>
                <a:latin typeface="Calibri,Bold"/>
              </a:rPr>
              <a:t>Nautical dusk</a:t>
            </a:r>
          </a:p>
          <a:p>
            <a:pPr marL="285750" lvl="0" indent="-285750">
              <a:buClr>
                <a:srgbClr val="FF66FF"/>
              </a:buClr>
              <a:buFont typeface="Wingdings" panose="05000000000000000000" pitchFamily="2" charset="2"/>
              <a:buChar char="Ø"/>
            </a:pPr>
            <a:r>
              <a:rPr lang="en-US" sz="2400" dirty="0">
                <a:solidFill>
                  <a:srgbClr val="000000"/>
                </a:solidFill>
                <a:latin typeface="Calibri" panose="020F0502020204030204" pitchFamily="34" charset="0"/>
              </a:rPr>
              <a:t>Is when the sun is 12 degrees below the horizon in the evening. At this time, objects are no longer distinguishable, and the horizon is no longer visible to the naked eye.</a:t>
            </a:r>
          </a:p>
          <a:p>
            <a:pPr algn="ctr"/>
            <a:endParaRPr lang="en-CA" dirty="0"/>
          </a:p>
        </p:txBody>
      </p:sp>
    </p:spTree>
    <p:extLst>
      <p:ext uri="{BB962C8B-B14F-4D97-AF65-F5344CB8AC3E}">
        <p14:creationId xmlns:p14="http://schemas.microsoft.com/office/powerpoint/2010/main" val="196033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circle(in)">
                                      <p:cBhvr>
                                        <p:cTn id="12" dur="1000"/>
                                        <p:tgtEl>
                                          <p:spTgt spid="7">
                                            <p:txEl>
                                              <p:pRg st="8" end="8"/>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circle(in)">
                                      <p:cBhvr>
                                        <p:cTn id="15"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chemeClr val="bg1">
                <a:lumMod val="65000"/>
              </a:schemeClr>
            </a:gs>
          </a:gsLst>
          <a:lin ang="2700000" scaled="1"/>
        </a:gradFill>
        <a:effectLst/>
      </p:bgPr>
    </p:bg>
    <p:spTree>
      <p:nvGrpSpPr>
        <p:cNvPr id="1" name=""/>
        <p:cNvGrpSpPr/>
        <p:nvPr/>
      </p:nvGrpSpPr>
      <p:grpSpPr>
        <a:xfrm>
          <a:off x="0" y="0"/>
          <a:ext cx="0" cy="0"/>
          <a:chOff x="0" y="0"/>
          <a:chExt cx="0" cy="0"/>
        </a:xfrm>
      </p:grpSpPr>
      <p:sp>
        <p:nvSpPr>
          <p:cNvPr id="29" name="Speech Bubble: Rectangle with Corners Rounded 1">
            <a:extLst>
              <a:ext uri="{FF2B5EF4-FFF2-40B4-BE49-F238E27FC236}">
                <a16:creationId xmlns:a16="http://schemas.microsoft.com/office/drawing/2014/main" xmlns="" id="{39E24BB3-9985-4FF7-AD4B-B17BC42A2F89}"/>
              </a:ext>
            </a:extLst>
          </p:cNvPr>
          <p:cNvSpPr/>
          <p:nvPr/>
        </p:nvSpPr>
        <p:spPr>
          <a:xfrm>
            <a:off x="112023" y="858982"/>
            <a:ext cx="2909261" cy="1727026"/>
          </a:xfrm>
          <a:prstGeom prst="wedgeRoundRectCallout">
            <a:avLst>
              <a:gd name="adj1" fmla="val -1201"/>
              <a:gd name="adj2" fmla="val 162537"/>
              <a:gd name="adj3" fmla="val 16667"/>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0000FF"/>
                </a:solidFill>
              </a:rPr>
              <a:t>Yahusha </a:t>
            </a:r>
            <a:r>
              <a:rPr lang="en-CA" sz="2800" dirty="0">
                <a:solidFill>
                  <a:srgbClr val="990033"/>
                </a:solidFill>
              </a:rPr>
              <a:t>was</a:t>
            </a:r>
            <a:r>
              <a:rPr lang="en-CA" sz="2800" dirty="0">
                <a:solidFill>
                  <a:srgbClr val="C00000"/>
                </a:solidFill>
              </a:rPr>
              <a:t> sentenced by Pilate and </a:t>
            </a:r>
            <a:r>
              <a:rPr lang="en-CA" sz="2800" b="1" u="sng" dirty="0">
                <a:solidFill>
                  <a:schemeClr val="tx1"/>
                </a:solidFill>
              </a:rPr>
              <a:t>nailed to the tree</a:t>
            </a:r>
            <a:r>
              <a:rPr lang="en-CA" sz="2800" b="1" dirty="0">
                <a:solidFill>
                  <a:schemeClr val="tx1"/>
                </a:solidFill>
              </a:rPr>
              <a:t>.</a:t>
            </a:r>
          </a:p>
        </p:txBody>
      </p:sp>
      <p:graphicFrame>
        <p:nvGraphicFramePr>
          <p:cNvPr id="30" name="Table 29">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2995569399"/>
              </p:ext>
            </p:extLst>
          </p:nvPr>
        </p:nvGraphicFramePr>
        <p:xfrm>
          <a:off x="429636" y="4766372"/>
          <a:ext cx="11311650" cy="1316487"/>
        </p:xfrm>
        <a:graphic>
          <a:graphicData uri="http://schemas.openxmlformats.org/drawingml/2006/table">
            <a:tbl>
              <a:tblPr firstRow="1" bandRow="1">
                <a:tableStyleId>{5C22544A-7EE6-4342-B048-85BDC9FD1C3A}</a:tableStyleId>
              </a:tblPr>
              <a:tblGrid>
                <a:gridCol w="5655825">
                  <a:extLst>
                    <a:ext uri="{9D8B030D-6E8A-4147-A177-3AD203B41FA5}">
                      <a16:colId xmlns:a16="http://schemas.microsoft.com/office/drawing/2014/main" xmlns="" val="1539514044"/>
                    </a:ext>
                  </a:extLst>
                </a:gridCol>
                <a:gridCol w="5655825">
                  <a:extLst>
                    <a:ext uri="{9D8B030D-6E8A-4147-A177-3AD203B41FA5}">
                      <a16:colId xmlns:a16="http://schemas.microsoft.com/office/drawing/2014/main" xmlns="" val="179481982"/>
                    </a:ext>
                  </a:extLst>
                </a:gridCol>
              </a:tblGrid>
              <a:tr h="1316487">
                <a:tc>
                  <a:txBody>
                    <a:bodyPr/>
                    <a:lstStyle/>
                    <a:p>
                      <a:pPr algn="ctr"/>
                      <a:endParaRPr lang="en-CA" sz="3600" u="none"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endParaRPr lang="en-CA" sz="2400" dirty="0">
                        <a:solidFill>
                          <a:srgbClr val="FFFF00"/>
                        </a:solidFill>
                      </a:endParaRPr>
                    </a:p>
                    <a:p>
                      <a:pPr algn="ctr"/>
                      <a:endParaRPr lang="en-CA" sz="2400" dirty="0">
                        <a:solidFill>
                          <a:srgbClr val="FFFF00"/>
                        </a:solidFill>
                      </a:endParaRPr>
                    </a:p>
                    <a:p>
                      <a:pPr algn="ctr"/>
                      <a:endParaRPr lang="en-CA" sz="24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31" name="Straight Connector 30">
            <a:extLst>
              <a:ext uri="{FF2B5EF4-FFF2-40B4-BE49-F238E27FC236}">
                <a16:creationId xmlns:a16="http://schemas.microsoft.com/office/drawing/2014/main" xmlns="" id="{43C9E8E4-F04E-4C83-97DF-1F1E93A866DC}"/>
              </a:ext>
            </a:extLst>
          </p:cNvPr>
          <p:cNvCxnSpPr/>
          <p:nvPr/>
        </p:nvCxnSpPr>
        <p:spPr>
          <a:xfrm flipV="1">
            <a:off x="6074924" y="4231040"/>
            <a:ext cx="0" cy="1855209"/>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146E140-723E-4723-8431-71214DB8FA39}"/>
              </a:ext>
            </a:extLst>
          </p:cNvPr>
          <p:cNvCxnSpPr>
            <a:cxnSpLocks/>
          </p:cNvCxnSpPr>
          <p:nvPr/>
        </p:nvCxnSpPr>
        <p:spPr>
          <a:xfrm flipV="1">
            <a:off x="11762363" y="2023353"/>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3" name="Rectangle: Rounded Corners 9">
            <a:extLst>
              <a:ext uri="{FF2B5EF4-FFF2-40B4-BE49-F238E27FC236}">
                <a16:creationId xmlns:a16="http://schemas.microsoft.com/office/drawing/2014/main" xmlns="" id="{0E9A5879-C9BF-4E7C-895A-EF4E42BD656E}"/>
              </a:ext>
            </a:extLst>
          </p:cNvPr>
          <p:cNvSpPr/>
          <p:nvPr/>
        </p:nvSpPr>
        <p:spPr>
          <a:xfrm>
            <a:off x="10301597" y="1525346"/>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34" name="Rectangle: Rounded Corners 14">
            <a:extLst>
              <a:ext uri="{FF2B5EF4-FFF2-40B4-BE49-F238E27FC236}">
                <a16:creationId xmlns:a16="http://schemas.microsoft.com/office/drawing/2014/main" xmlns="" id="{CA5579E2-1F9D-425B-80AD-81CB878CED36}"/>
              </a:ext>
            </a:extLst>
          </p:cNvPr>
          <p:cNvSpPr/>
          <p:nvPr/>
        </p:nvSpPr>
        <p:spPr>
          <a:xfrm>
            <a:off x="208396" y="6205398"/>
            <a:ext cx="11059679"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n>
                  <a:solidFill>
                    <a:srgbClr val="FF3399"/>
                  </a:solidFill>
                </a:ln>
                <a:solidFill>
                  <a:srgbClr val="0000FF"/>
                </a:solidFill>
              </a:rPr>
              <a:t>The </a:t>
            </a:r>
            <a:r>
              <a:rPr lang="en-CA" sz="4000" dirty="0">
                <a:ln>
                  <a:solidFill>
                    <a:srgbClr val="FF3399"/>
                  </a:solidFill>
                </a:ln>
                <a:solidFill>
                  <a:srgbClr val="0000FF"/>
                </a:solidFill>
                <a:effectLst>
                  <a:glow rad="127000">
                    <a:srgbClr val="FF9900"/>
                  </a:glow>
                </a:effectLst>
              </a:rPr>
              <a:t>Dawn to Dawn</a:t>
            </a:r>
            <a:r>
              <a:rPr lang="en-CA" sz="4000" dirty="0">
                <a:ln>
                  <a:solidFill>
                    <a:srgbClr val="FF3399"/>
                  </a:solidFill>
                </a:ln>
                <a:solidFill>
                  <a:srgbClr val="0000FF"/>
                </a:solidFill>
              </a:rPr>
              <a:t> </a:t>
            </a:r>
            <a:r>
              <a:rPr lang="en-CA" sz="4000" dirty="0">
                <a:ln>
                  <a:solidFill>
                    <a:srgbClr val="FF3399"/>
                  </a:solidFill>
                </a:ln>
                <a:solidFill>
                  <a:srgbClr val="0000FF"/>
                </a:solidFill>
                <a:effectLst>
                  <a:glow rad="127000">
                    <a:srgbClr val="A4F5FE"/>
                  </a:glow>
                </a:effectLst>
              </a:rPr>
              <a:t>statute</a:t>
            </a:r>
            <a:r>
              <a:rPr lang="en-CA" sz="4000" dirty="0">
                <a:ln>
                  <a:solidFill>
                    <a:srgbClr val="FF3399"/>
                  </a:solidFill>
                </a:ln>
                <a:solidFill>
                  <a:srgbClr val="0000FF"/>
                </a:solidFill>
              </a:rPr>
              <a:t> observance by Yahusha!</a:t>
            </a:r>
          </a:p>
        </p:txBody>
      </p:sp>
      <p:sp>
        <p:nvSpPr>
          <p:cNvPr id="35" name="Rectangle 34">
            <a:extLst>
              <a:ext uri="{FF2B5EF4-FFF2-40B4-BE49-F238E27FC236}">
                <a16:creationId xmlns:a16="http://schemas.microsoft.com/office/drawing/2014/main" xmlns="" id="{69D92CC2-2753-4B50-9E93-5BAF7751B44A}"/>
              </a:ext>
            </a:extLst>
          </p:cNvPr>
          <p:cNvSpPr/>
          <p:nvPr/>
        </p:nvSpPr>
        <p:spPr>
          <a:xfrm>
            <a:off x="7606213" y="4865658"/>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6" name="Straight Connector 35">
            <a:extLst>
              <a:ext uri="{FF2B5EF4-FFF2-40B4-BE49-F238E27FC236}">
                <a16:creationId xmlns:a16="http://schemas.microsoft.com/office/drawing/2014/main" xmlns="" id="{B28D99F6-AD4A-4A32-919A-EA94BFE3B028}"/>
              </a:ext>
            </a:extLst>
          </p:cNvPr>
          <p:cNvCxnSpPr>
            <a:cxnSpLocks/>
          </p:cNvCxnSpPr>
          <p:nvPr/>
        </p:nvCxnSpPr>
        <p:spPr>
          <a:xfrm flipV="1">
            <a:off x="90024" y="3398780"/>
            <a:ext cx="0" cy="2687585"/>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7" name="Rectangle: Rounded Corners 17">
            <a:extLst>
              <a:ext uri="{FF2B5EF4-FFF2-40B4-BE49-F238E27FC236}">
                <a16:creationId xmlns:a16="http://schemas.microsoft.com/office/drawing/2014/main" xmlns="" id="{BF32D2B1-E589-4D26-930C-AD17AEDE6A00}"/>
              </a:ext>
            </a:extLst>
          </p:cNvPr>
          <p:cNvSpPr/>
          <p:nvPr/>
        </p:nvSpPr>
        <p:spPr>
          <a:xfrm>
            <a:off x="34916" y="2910961"/>
            <a:ext cx="1636858" cy="487818"/>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38" name="Rectangle 37">
            <a:extLst>
              <a:ext uri="{FF2B5EF4-FFF2-40B4-BE49-F238E27FC236}">
                <a16:creationId xmlns:a16="http://schemas.microsoft.com/office/drawing/2014/main" xmlns="" id="{CCC9F522-F708-4414-B3CD-DB5E57F62391}"/>
              </a:ext>
            </a:extLst>
          </p:cNvPr>
          <p:cNvSpPr/>
          <p:nvPr/>
        </p:nvSpPr>
        <p:spPr>
          <a:xfrm>
            <a:off x="145440" y="4772643"/>
            <a:ext cx="305274" cy="1309046"/>
          </a:xfrm>
          <a:prstGeom prst="rect">
            <a:avLst/>
          </a:prstGeom>
          <a:gradFill flip="none" rotWithShape="1">
            <a:gsLst>
              <a:gs pos="45000">
                <a:schemeClr val="bg1">
                  <a:lumMod val="50000"/>
                </a:schemeClr>
              </a:gs>
              <a:gs pos="55000">
                <a:srgbClr val="00B0F0"/>
              </a:gs>
            </a:gsLst>
            <a:lin ang="18900000" scaled="1"/>
            <a:tileRect/>
          </a:gradFill>
          <a:ln w="381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a:extLst>
              <a:ext uri="{FF2B5EF4-FFF2-40B4-BE49-F238E27FC236}">
                <a16:creationId xmlns:a16="http://schemas.microsoft.com/office/drawing/2014/main" xmlns="" id="{1E934493-4772-4FA5-BC77-884AC80196F5}"/>
              </a:ext>
            </a:extLst>
          </p:cNvPr>
          <p:cNvSpPr/>
          <p:nvPr/>
        </p:nvSpPr>
        <p:spPr>
          <a:xfrm>
            <a:off x="6165510" y="4773813"/>
            <a:ext cx="305274" cy="1309046"/>
          </a:xfrm>
          <a:prstGeom prst="rect">
            <a:avLst/>
          </a:prstGeom>
          <a:gradFill flip="none" rotWithShape="1">
            <a:gsLst>
              <a:gs pos="44000">
                <a:schemeClr val="tx1">
                  <a:lumMod val="65000"/>
                  <a:lumOff val="35000"/>
                </a:schemeClr>
              </a:gs>
              <a:gs pos="57000">
                <a:schemeClr val="accent4">
                  <a:lumMod val="60000"/>
                  <a:lumOff val="40000"/>
                </a:schemeClr>
              </a:gs>
            </a:gsLst>
            <a:lin ang="13500000" scaled="1"/>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Rounded Corners 21">
            <a:extLst>
              <a:ext uri="{FF2B5EF4-FFF2-40B4-BE49-F238E27FC236}">
                <a16:creationId xmlns:a16="http://schemas.microsoft.com/office/drawing/2014/main" xmlns="" id="{D2DD3587-3DEC-45C4-A9D4-28DB2765516E}"/>
              </a:ext>
            </a:extLst>
          </p:cNvPr>
          <p:cNvSpPr/>
          <p:nvPr/>
        </p:nvSpPr>
        <p:spPr>
          <a:xfrm>
            <a:off x="1997575" y="145663"/>
            <a:ext cx="8994079" cy="610594"/>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i="1" dirty="0">
                <a:solidFill>
                  <a:srgbClr val="FF0000"/>
                </a:solidFill>
              </a:rPr>
              <a:t>The account of our </a:t>
            </a:r>
            <a:r>
              <a:rPr lang="en-CA" sz="3200" b="1" i="1" dirty="0" err="1">
                <a:solidFill>
                  <a:srgbClr val="0000FF"/>
                </a:solidFill>
              </a:rPr>
              <a:t>MelekTzedek</a:t>
            </a:r>
            <a:r>
              <a:rPr lang="en-CA" sz="3200" b="1" i="1" dirty="0">
                <a:solidFill>
                  <a:srgbClr val="0000FF"/>
                </a:solidFill>
              </a:rPr>
              <a:t> Kohen Ha </a:t>
            </a:r>
            <a:r>
              <a:rPr lang="en-CA" sz="3200" b="1" i="1" dirty="0" err="1">
                <a:solidFill>
                  <a:srgbClr val="0000FF"/>
                </a:solidFill>
              </a:rPr>
              <a:t>Gadol</a:t>
            </a:r>
            <a:r>
              <a:rPr lang="en-CA" sz="3200" b="1" i="1" dirty="0">
                <a:solidFill>
                  <a:srgbClr val="0000FF"/>
                </a:solidFill>
              </a:rPr>
              <a:t>!</a:t>
            </a:r>
          </a:p>
        </p:txBody>
      </p:sp>
      <p:sp>
        <p:nvSpPr>
          <p:cNvPr id="41" name="Arrow: Curved Down 10">
            <a:extLst>
              <a:ext uri="{FF2B5EF4-FFF2-40B4-BE49-F238E27FC236}">
                <a16:creationId xmlns:a16="http://schemas.microsoft.com/office/drawing/2014/main" xmlns="" id="{987C21F4-A299-4D10-B6B2-92C17D0B0E01}"/>
              </a:ext>
            </a:extLst>
          </p:cNvPr>
          <p:cNvSpPr/>
          <p:nvPr/>
        </p:nvSpPr>
        <p:spPr>
          <a:xfrm>
            <a:off x="188736" y="2672125"/>
            <a:ext cx="11811249" cy="2101688"/>
          </a:xfrm>
          <a:prstGeom prst="curvedDownArrow">
            <a:avLst>
              <a:gd name="adj1" fmla="val 21418"/>
              <a:gd name="adj2" fmla="val 52104"/>
              <a:gd name="adj3" fmla="val 25000"/>
            </a:avLst>
          </a:prstGeom>
          <a:gradFill>
            <a:gsLst>
              <a:gs pos="60000">
                <a:srgbClr val="FFFF00"/>
              </a:gs>
              <a:gs pos="3000">
                <a:srgbClr val="A4F5FE">
                  <a:lumMod val="0"/>
                  <a:lumOff val="100000"/>
                </a:srgbClr>
              </a:gs>
              <a:gs pos="88000">
                <a:schemeClr val="tx1"/>
              </a:gs>
            </a:gsLst>
            <a:lin ang="2700000" scaled="1"/>
          </a:gradFill>
          <a:ln w="38100">
            <a:solidFill>
              <a:srgbClr val="00B0F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Rectangle 41">
            <a:extLst>
              <a:ext uri="{FF2B5EF4-FFF2-40B4-BE49-F238E27FC236}">
                <a16:creationId xmlns:a16="http://schemas.microsoft.com/office/drawing/2014/main" xmlns="" id="{F2FCF2E4-676E-44F5-8BC5-4DCEBB40F404}"/>
              </a:ext>
            </a:extLst>
          </p:cNvPr>
          <p:cNvSpPr/>
          <p:nvPr/>
        </p:nvSpPr>
        <p:spPr>
          <a:xfrm>
            <a:off x="2879578" y="4441419"/>
            <a:ext cx="1995257" cy="4490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FFC000"/>
                </a:solidFill>
              </a:rPr>
              <a:t>Darkness</a:t>
            </a:r>
          </a:p>
        </p:txBody>
      </p:sp>
      <p:cxnSp>
        <p:nvCxnSpPr>
          <p:cNvPr id="43" name="Straight Connector 42">
            <a:extLst>
              <a:ext uri="{FF2B5EF4-FFF2-40B4-BE49-F238E27FC236}">
                <a16:creationId xmlns:a16="http://schemas.microsoft.com/office/drawing/2014/main" xmlns="" id="{8DE2B2B8-3837-4C79-AFB1-4AAE565E298A}"/>
              </a:ext>
            </a:extLst>
          </p:cNvPr>
          <p:cNvCxnSpPr/>
          <p:nvPr/>
        </p:nvCxnSpPr>
        <p:spPr>
          <a:xfrm flipV="1">
            <a:off x="4911777" y="4221804"/>
            <a:ext cx="0" cy="668702"/>
          </a:xfrm>
          <a:prstGeom prst="line">
            <a:avLst/>
          </a:prstGeom>
          <a:ln w="76200">
            <a:solidFill>
              <a:srgbClr val="FF00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22">
            <a:extLst>
              <a:ext uri="{FF2B5EF4-FFF2-40B4-BE49-F238E27FC236}">
                <a16:creationId xmlns:a16="http://schemas.microsoft.com/office/drawing/2014/main" xmlns="" id="{D2523E13-E564-4727-B4A0-1B4A902EB580}"/>
              </a:ext>
            </a:extLst>
          </p:cNvPr>
          <p:cNvSpPr/>
          <p:nvPr/>
        </p:nvSpPr>
        <p:spPr>
          <a:xfrm>
            <a:off x="2597973" y="3130576"/>
            <a:ext cx="2558466" cy="893734"/>
          </a:xfrm>
          <a:prstGeom prst="wedgeRoundRectCallout">
            <a:avLst>
              <a:gd name="adj1" fmla="val 38958"/>
              <a:gd name="adj2" fmla="val 81303"/>
              <a:gd name="adj3" fmla="val 16667"/>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0000FF"/>
                </a:solidFill>
              </a:rPr>
              <a:t>“It has been accomplished.”</a:t>
            </a:r>
            <a:endParaRPr lang="en-CA" sz="2800" dirty="0">
              <a:solidFill>
                <a:srgbClr val="C00000"/>
              </a:solidFill>
            </a:endParaRPr>
          </a:p>
        </p:txBody>
      </p:sp>
      <p:sp>
        <p:nvSpPr>
          <p:cNvPr id="45" name="Speech Bubble: Rectangle with Corners Rounded 23">
            <a:extLst>
              <a:ext uri="{FF2B5EF4-FFF2-40B4-BE49-F238E27FC236}">
                <a16:creationId xmlns:a16="http://schemas.microsoft.com/office/drawing/2014/main" xmlns="" id="{30AAE882-6921-4D8B-8E7A-CE3BE4A550E1}"/>
              </a:ext>
            </a:extLst>
          </p:cNvPr>
          <p:cNvSpPr/>
          <p:nvPr/>
        </p:nvSpPr>
        <p:spPr>
          <a:xfrm>
            <a:off x="3077847" y="1132120"/>
            <a:ext cx="5246022" cy="1368886"/>
          </a:xfrm>
          <a:prstGeom prst="wedgeRoundRectCallout">
            <a:avLst>
              <a:gd name="adj1" fmla="val 11519"/>
              <a:gd name="adj2" fmla="val 228368"/>
              <a:gd name="adj3" fmla="val 16667"/>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0000FF"/>
                </a:solidFill>
                <a:effectLst>
                  <a:glow rad="127000">
                    <a:srgbClr val="C7ABFF"/>
                  </a:glow>
                </a:effectLst>
              </a:rPr>
              <a:t>WHEN THE SUN WAS DOWN,</a:t>
            </a:r>
            <a:r>
              <a:rPr lang="en-CA" sz="2800" b="1" dirty="0">
                <a:solidFill>
                  <a:srgbClr val="0000FF"/>
                </a:solidFill>
              </a:rPr>
              <a:t>  </a:t>
            </a:r>
            <a:r>
              <a:rPr lang="en-CA" sz="2800" b="1" dirty="0">
                <a:solidFill>
                  <a:schemeClr val="tx1"/>
                </a:solidFill>
                <a:effectLst>
                  <a:glow rad="127000">
                    <a:srgbClr val="C7ABFF"/>
                  </a:glow>
                </a:effectLst>
              </a:rPr>
              <a:t>TWILIGHT,</a:t>
            </a:r>
            <a:r>
              <a:rPr lang="en-CA" sz="2800" b="1" dirty="0">
                <a:solidFill>
                  <a:srgbClr val="0000FF"/>
                </a:solidFill>
              </a:rPr>
              <a:t> </a:t>
            </a:r>
            <a:r>
              <a:rPr lang="en-CA" sz="2800" b="1" dirty="0" err="1">
                <a:solidFill>
                  <a:srgbClr val="0000FF"/>
                </a:solidFill>
              </a:rPr>
              <a:t>Yoseph</a:t>
            </a:r>
            <a:r>
              <a:rPr lang="en-CA" sz="2800" b="1" dirty="0">
                <a:solidFill>
                  <a:srgbClr val="0000FF"/>
                </a:solidFill>
              </a:rPr>
              <a:t> requested the body of Yahusha, </a:t>
            </a:r>
            <a:r>
              <a:rPr lang="en-CA" sz="2800" b="1" dirty="0">
                <a:solidFill>
                  <a:srgbClr val="006699"/>
                </a:solidFill>
              </a:rPr>
              <a:t>Matt 27:57,58.</a:t>
            </a:r>
            <a:endParaRPr lang="en-CA" sz="2800" dirty="0">
              <a:solidFill>
                <a:srgbClr val="006699"/>
              </a:solidFill>
            </a:endParaRPr>
          </a:p>
        </p:txBody>
      </p:sp>
      <p:sp>
        <p:nvSpPr>
          <p:cNvPr id="46" name="Speech Bubble: Rectangle with Corners Rounded 24">
            <a:extLst>
              <a:ext uri="{FF2B5EF4-FFF2-40B4-BE49-F238E27FC236}">
                <a16:creationId xmlns:a16="http://schemas.microsoft.com/office/drawing/2014/main" xmlns="" id="{02E2D2CA-2176-4ECD-8B16-A4AE42A7AFA7}"/>
              </a:ext>
            </a:extLst>
          </p:cNvPr>
          <p:cNvSpPr/>
          <p:nvPr/>
        </p:nvSpPr>
        <p:spPr>
          <a:xfrm>
            <a:off x="7371084" y="2578830"/>
            <a:ext cx="4197921" cy="1720798"/>
          </a:xfrm>
          <a:prstGeom prst="wedgeRoundRectCallout">
            <a:avLst>
              <a:gd name="adj1" fmla="val 39618"/>
              <a:gd name="adj2" fmla="val 82376"/>
              <a:gd name="adj3" fmla="val 16667"/>
            </a:avLst>
          </a:prstGeom>
          <a:noFill/>
          <a:ln w="285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0000FF"/>
                </a:solidFill>
              </a:rPr>
              <a:t>Preparation of the Passover Night Season; </a:t>
            </a:r>
            <a:r>
              <a:rPr lang="en-CA" sz="2800" b="1" dirty="0">
                <a:solidFill>
                  <a:srgbClr val="0000FF"/>
                </a:solidFill>
                <a:effectLst>
                  <a:glow rad="127000">
                    <a:srgbClr val="00FF99"/>
                  </a:glow>
                </a:effectLst>
              </a:rPr>
              <a:t>Preparing The Body </a:t>
            </a:r>
            <a:r>
              <a:rPr lang="en-CA" sz="2800" b="1" dirty="0">
                <a:solidFill>
                  <a:srgbClr val="0000FF"/>
                </a:solidFill>
              </a:rPr>
              <a:t>and placement in the </a:t>
            </a:r>
            <a:r>
              <a:rPr lang="en-CA" sz="2800" b="1" dirty="0">
                <a:ln>
                  <a:solidFill>
                    <a:srgbClr val="006699"/>
                  </a:solidFill>
                </a:ln>
                <a:solidFill>
                  <a:srgbClr val="FF0000"/>
                </a:solidFill>
              </a:rPr>
              <a:t>tomb.</a:t>
            </a:r>
            <a:r>
              <a:rPr lang="en-CA" sz="2800" b="1" dirty="0">
                <a:solidFill>
                  <a:srgbClr val="0000FF"/>
                </a:solidFill>
              </a:rPr>
              <a:t> </a:t>
            </a:r>
            <a:endParaRPr lang="en-CA" sz="2800" dirty="0">
              <a:solidFill>
                <a:srgbClr val="C00000"/>
              </a:solidFill>
            </a:endParaRPr>
          </a:p>
        </p:txBody>
      </p:sp>
      <p:cxnSp>
        <p:nvCxnSpPr>
          <p:cNvPr id="47" name="Straight Connector 46">
            <a:extLst>
              <a:ext uri="{FF2B5EF4-FFF2-40B4-BE49-F238E27FC236}">
                <a16:creationId xmlns:a16="http://schemas.microsoft.com/office/drawing/2014/main" xmlns="" id="{378CA313-7DFC-47F0-86CB-5038BC16912C}"/>
              </a:ext>
            </a:extLst>
          </p:cNvPr>
          <p:cNvCxnSpPr/>
          <p:nvPr/>
        </p:nvCxnSpPr>
        <p:spPr>
          <a:xfrm flipV="1">
            <a:off x="1551698" y="4516582"/>
            <a:ext cx="0" cy="452582"/>
          </a:xfrm>
          <a:prstGeom prst="line">
            <a:avLst/>
          </a:prstGeom>
          <a:ln w="76200">
            <a:solidFill>
              <a:srgbClr val="0066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A497DFDD-ACBE-4464-BECA-4754072585D5}"/>
              </a:ext>
            </a:extLst>
          </p:cNvPr>
          <p:cNvSpPr/>
          <p:nvPr/>
        </p:nvSpPr>
        <p:spPr>
          <a:xfrm>
            <a:off x="341745" y="4858610"/>
            <a:ext cx="5712095" cy="1152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CA" sz="4000" b="1" dirty="0">
                <a:solidFill>
                  <a:srgbClr val="FF0000"/>
                </a:solidFill>
              </a:rPr>
              <a:t>Abib 14 Wed. Crucifixion</a:t>
            </a:r>
          </a:p>
          <a:p>
            <a:pPr lvl="0" algn="ctr"/>
            <a:r>
              <a:rPr lang="en-CA" sz="3600" b="1" dirty="0">
                <a:solidFill>
                  <a:srgbClr val="0000FF"/>
                </a:solidFill>
              </a:rPr>
              <a:t>“</a:t>
            </a:r>
            <a:r>
              <a:rPr lang="en-CA" sz="3600" b="1" u="sng" dirty="0">
                <a:solidFill>
                  <a:srgbClr val="0000FF"/>
                </a:solidFill>
              </a:rPr>
              <a:t>THE</a:t>
            </a:r>
            <a:r>
              <a:rPr lang="en-CA" sz="3600" b="1" dirty="0">
                <a:solidFill>
                  <a:srgbClr val="0000FF"/>
                </a:solidFill>
              </a:rPr>
              <a:t>” </a:t>
            </a:r>
            <a:r>
              <a:rPr lang="en-CA" sz="3600" b="1" u="sng" dirty="0">
                <a:solidFill>
                  <a:srgbClr val="0000FF"/>
                </a:solidFill>
              </a:rPr>
              <a:t>Sacrifice of all time</a:t>
            </a:r>
            <a:r>
              <a:rPr lang="en-CA" sz="3600" b="1" dirty="0">
                <a:solidFill>
                  <a:srgbClr val="0000FF"/>
                </a:solidFill>
              </a:rPr>
              <a:t>.</a:t>
            </a:r>
          </a:p>
        </p:txBody>
      </p:sp>
      <p:sp>
        <p:nvSpPr>
          <p:cNvPr id="49" name="Rectangle 48">
            <a:extLst>
              <a:ext uri="{FF2B5EF4-FFF2-40B4-BE49-F238E27FC236}">
                <a16:creationId xmlns:a16="http://schemas.microsoft.com/office/drawing/2014/main" xmlns="" id="{7BBD2E3C-5D15-4624-A458-1BDF4F23D7BD}"/>
              </a:ext>
            </a:extLst>
          </p:cNvPr>
          <p:cNvSpPr/>
          <p:nvPr/>
        </p:nvSpPr>
        <p:spPr>
          <a:xfrm>
            <a:off x="6341224" y="4891306"/>
            <a:ext cx="5227781" cy="1046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CA" sz="4000" b="1" dirty="0">
                <a:solidFill>
                  <a:srgbClr val="C00000"/>
                </a:solidFill>
              </a:rPr>
              <a:t>Abib  </a:t>
            </a:r>
            <a:r>
              <a:rPr lang="en-CA" sz="4000" b="1" dirty="0">
                <a:solidFill>
                  <a:srgbClr val="00FF99"/>
                </a:solidFill>
              </a:rPr>
              <a:t>14</a:t>
            </a:r>
            <a:r>
              <a:rPr lang="en-CA" sz="4000" b="1" dirty="0">
                <a:solidFill>
                  <a:srgbClr val="C00000"/>
                </a:solidFill>
              </a:rPr>
              <a:t>   Night Season </a:t>
            </a:r>
            <a:r>
              <a:rPr lang="en-CA" sz="2400" b="1" dirty="0">
                <a:solidFill>
                  <a:srgbClr val="FFFF00"/>
                </a:solidFill>
              </a:rPr>
              <a:t>In</a:t>
            </a:r>
            <a:r>
              <a:rPr lang="en-CA" sz="3200" b="1" dirty="0">
                <a:solidFill>
                  <a:srgbClr val="FFFF00"/>
                </a:solidFill>
              </a:rPr>
              <a:t> </a:t>
            </a:r>
            <a:r>
              <a:rPr lang="en-CA" sz="2400" b="1" dirty="0">
                <a:solidFill>
                  <a:srgbClr val="FFFF00"/>
                </a:solidFill>
              </a:rPr>
              <a:t>the tomb </a:t>
            </a:r>
            <a:r>
              <a:rPr lang="en-CA" sz="2400" b="1" u="sng" dirty="0">
                <a:solidFill>
                  <a:srgbClr val="FFFF00"/>
                </a:solidFill>
              </a:rPr>
              <a:t>before mornin</a:t>
            </a:r>
            <a:r>
              <a:rPr lang="en-CA" sz="2400" b="1" dirty="0">
                <a:solidFill>
                  <a:srgbClr val="FFFF00"/>
                </a:solidFill>
              </a:rPr>
              <a:t>g!   	</a:t>
            </a:r>
          </a:p>
        </p:txBody>
      </p:sp>
      <p:sp>
        <p:nvSpPr>
          <p:cNvPr id="50" name="Rectangle: Rounded Corners 5">
            <a:extLst>
              <a:ext uri="{FF2B5EF4-FFF2-40B4-BE49-F238E27FC236}">
                <a16:creationId xmlns:a16="http://schemas.microsoft.com/office/drawing/2014/main" xmlns="" id="{CC22AC68-2469-4189-A666-E46DF544A9E4}"/>
              </a:ext>
            </a:extLst>
          </p:cNvPr>
          <p:cNvSpPr/>
          <p:nvPr/>
        </p:nvSpPr>
        <p:spPr>
          <a:xfrm>
            <a:off x="5383323" y="4135687"/>
            <a:ext cx="1375126" cy="478390"/>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Sunset</a:t>
            </a:r>
          </a:p>
        </p:txBody>
      </p:sp>
      <p:sp>
        <p:nvSpPr>
          <p:cNvPr id="51" name="Rectangle 50">
            <a:extLst>
              <a:ext uri="{FF2B5EF4-FFF2-40B4-BE49-F238E27FC236}">
                <a16:creationId xmlns:a16="http://schemas.microsoft.com/office/drawing/2014/main" xmlns="" id="{EC4B9BC1-9748-4AE2-A1E9-54F852F5D5C3}"/>
              </a:ext>
            </a:extLst>
          </p:cNvPr>
          <p:cNvSpPr/>
          <p:nvPr/>
        </p:nvSpPr>
        <p:spPr>
          <a:xfrm>
            <a:off x="10227709" y="5504933"/>
            <a:ext cx="1364736" cy="491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Exo 12:10</a:t>
            </a:r>
            <a:br>
              <a:rPr lang="en-CA" sz="1600" dirty="0"/>
            </a:br>
            <a:r>
              <a:rPr lang="en-CA" sz="1400" dirty="0" smtClean="0"/>
              <a:t>Mark </a:t>
            </a:r>
            <a:r>
              <a:rPr lang="en-CA" sz="1400" dirty="0"/>
              <a:t>15: 42-47</a:t>
            </a:r>
          </a:p>
        </p:txBody>
      </p:sp>
      <p:sp>
        <p:nvSpPr>
          <p:cNvPr id="52"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60</a:t>
            </a:fld>
            <a:endParaRPr lang="en-AU" dirty="0"/>
          </a:p>
        </p:txBody>
      </p:sp>
      <p:sp>
        <p:nvSpPr>
          <p:cNvPr id="53" name="Rectangle: Rounded Corners 26">
            <a:extLst>
              <a:ext uri="{FF2B5EF4-FFF2-40B4-BE49-F238E27FC236}">
                <a16:creationId xmlns:a16="http://schemas.microsoft.com/office/drawing/2014/main" xmlns="" id="{96233997-C2B3-4379-9A32-B8D66553FF18}"/>
              </a:ext>
            </a:extLst>
          </p:cNvPr>
          <p:cNvSpPr/>
          <p:nvPr/>
        </p:nvSpPr>
        <p:spPr>
          <a:xfrm>
            <a:off x="208396" y="211236"/>
            <a:ext cx="1516961" cy="479447"/>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r>
              <a:rPr lang="en-CA" sz="2400" b="1" dirty="0">
                <a:ln>
                  <a:solidFill>
                    <a:srgbClr val="FF3399"/>
                  </a:solidFill>
                </a:ln>
                <a:solidFill>
                  <a:srgbClr val="FF66FF"/>
                </a:solidFill>
                <a:effectLst>
                  <a:glow rad="127000">
                    <a:srgbClr val="00FF99"/>
                  </a:glow>
                </a:effectLst>
              </a:rPr>
              <a:t>#</a:t>
            </a:r>
            <a:r>
              <a:rPr lang="en-CA" sz="2400" b="1" u="sng" dirty="0">
                <a:ln>
                  <a:solidFill>
                    <a:srgbClr val="FF3399"/>
                  </a:solidFill>
                </a:ln>
                <a:solidFill>
                  <a:srgbClr val="FF66FF"/>
                </a:solidFill>
                <a:effectLst>
                  <a:glow rad="127000">
                    <a:srgbClr val="00FF99"/>
                  </a:glow>
                </a:effectLst>
              </a:rPr>
              <a:t>8</a:t>
            </a:r>
          </a:p>
        </p:txBody>
      </p:sp>
      <p:sp>
        <p:nvSpPr>
          <p:cNvPr id="54" name="Rectangle 53">
            <a:extLst>
              <a:ext uri="{FF2B5EF4-FFF2-40B4-BE49-F238E27FC236}">
                <a16:creationId xmlns:a16="http://schemas.microsoft.com/office/drawing/2014/main" xmlns="" id="{EC7E3D9E-A3C5-4A9F-9B95-40E02D147866}"/>
              </a:ext>
            </a:extLst>
          </p:cNvPr>
          <p:cNvSpPr/>
          <p:nvPr/>
        </p:nvSpPr>
        <p:spPr>
          <a:xfrm>
            <a:off x="6096000" y="2220279"/>
            <a:ext cx="122669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Mark 1:32, 15:42,43</a:t>
            </a:r>
          </a:p>
        </p:txBody>
      </p:sp>
      <p:sp>
        <p:nvSpPr>
          <p:cNvPr id="55" name="Rectangle 54">
            <a:extLst>
              <a:ext uri="{FF2B5EF4-FFF2-40B4-BE49-F238E27FC236}">
                <a16:creationId xmlns:a16="http://schemas.microsoft.com/office/drawing/2014/main" xmlns="" id="{818F34A7-C8A5-48BE-B4B4-2D5E8F238F95}"/>
              </a:ext>
            </a:extLst>
          </p:cNvPr>
          <p:cNvSpPr/>
          <p:nvPr/>
        </p:nvSpPr>
        <p:spPr>
          <a:xfrm>
            <a:off x="11845900" y="4767967"/>
            <a:ext cx="305274" cy="1309046"/>
          </a:xfrm>
          <a:prstGeom prst="rect">
            <a:avLst/>
          </a:prstGeom>
          <a:gradFill flip="none" rotWithShape="1">
            <a:gsLst>
              <a:gs pos="45000">
                <a:schemeClr val="bg1">
                  <a:lumMod val="50000"/>
                </a:schemeClr>
              </a:gs>
              <a:gs pos="55000">
                <a:srgbClr val="00B0F0"/>
              </a:gs>
            </a:gsLst>
            <a:lin ang="18900000" scaled="1"/>
            <a:tileRect/>
          </a:gradFill>
          <a:ln w="381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Rounded Corners 20">
            <a:extLst>
              <a:ext uri="{FF2B5EF4-FFF2-40B4-BE49-F238E27FC236}">
                <a16:creationId xmlns:a16="http://schemas.microsoft.com/office/drawing/2014/main" xmlns="" id="{9AFE3E50-F554-4CD8-997F-34DB31C7054A}"/>
              </a:ext>
            </a:extLst>
          </p:cNvPr>
          <p:cNvSpPr/>
          <p:nvPr/>
        </p:nvSpPr>
        <p:spPr>
          <a:xfrm>
            <a:off x="2626483" y="4222184"/>
            <a:ext cx="2188615" cy="2237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600" dirty="0">
                <a:solidFill>
                  <a:schemeClr val="tx1"/>
                </a:solidFill>
              </a:rPr>
              <a:t>6</a:t>
            </a:r>
            <a:r>
              <a:rPr lang="en-CA" sz="1600" baseline="30000" dirty="0">
                <a:solidFill>
                  <a:schemeClr val="tx1"/>
                </a:solidFill>
              </a:rPr>
              <a:t>th</a:t>
            </a:r>
            <a:r>
              <a:rPr lang="en-CA" sz="1600" dirty="0">
                <a:solidFill>
                  <a:schemeClr val="tx1"/>
                </a:solidFill>
              </a:rPr>
              <a:t> - 9</a:t>
            </a:r>
            <a:r>
              <a:rPr lang="en-CA" sz="1600" baseline="30000" dirty="0">
                <a:solidFill>
                  <a:schemeClr val="tx1"/>
                </a:solidFill>
              </a:rPr>
              <a:t>th</a:t>
            </a:r>
            <a:r>
              <a:rPr lang="en-CA" sz="1600" dirty="0">
                <a:solidFill>
                  <a:schemeClr val="tx1"/>
                </a:solidFill>
              </a:rPr>
              <a:t> hr. </a:t>
            </a:r>
            <a:r>
              <a:rPr lang="en-CA" sz="1600" dirty="0" smtClean="0">
                <a:solidFill>
                  <a:schemeClr val="tx1"/>
                </a:solidFill>
              </a:rPr>
              <a:t>Mark </a:t>
            </a:r>
            <a:r>
              <a:rPr lang="en-CA" sz="1600" dirty="0">
                <a:solidFill>
                  <a:schemeClr val="tx1"/>
                </a:solidFill>
              </a:rPr>
              <a:t>15:33</a:t>
            </a:r>
          </a:p>
        </p:txBody>
      </p:sp>
      <p:sp>
        <p:nvSpPr>
          <p:cNvPr id="57" name="Rectangle: Rounded Corners 31">
            <a:extLst>
              <a:ext uri="{FF2B5EF4-FFF2-40B4-BE49-F238E27FC236}">
                <a16:creationId xmlns:a16="http://schemas.microsoft.com/office/drawing/2014/main" xmlns="" id="{C26ACAA6-FB44-4ED8-B22F-532921105F34}"/>
              </a:ext>
            </a:extLst>
          </p:cNvPr>
          <p:cNvSpPr/>
          <p:nvPr/>
        </p:nvSpPr>
        <p:spPr>
          <a:xfrm>
            <a:off x="314778" y="4258769"/>
            <a:ext cx="1374580" cy="528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3</a:t>
            </a:r>
            <a:r>
              <a:rPr lang="en-CA" sz="1600" baseline="30000" dirty="0">
                <a:solidFill>
                  <a:schemeClr val="tx1"/>
                </a:solidFill>
              </a:rPr>
              <a:t>rd</a:t>
            </a:r>
            <a:r>
              <a:rPr lang="en-CA" sz="1600" dirty="0">
                <a:solidFill>
                  <a:schemeClr val="tx1"/>
                </a:solidFill>
              </a:rPr>
              <a:t> hr. </a:t>
            </a:r>
            <a:br>
              <a:rPr lang="en-CA" sz="1600" dirty="0">
                <a:solidFill>
                  <a:schemeClr val="tx1"/>
                </a:solidFill>
              </a:rPr>
            </a:br>
            <a:r>
              <a:rPr lang="en-CA" sz="1600" dirty="0" smtClean="0">
                <a:solidFill>
                  <a:schemeClr val="tx1"/>
                </a:solidFill>
              </a:rPr>
              <a:t>Mark </a:t>
            </a:r>
            <a:r>
              <a:rPr lang="en-CA" sz="1600" dirty="0">
                <a:solidFill>
                  <a:schemeClr val="tx1"/>
                </a:solidFill>
              </a:rPr>
              <a:t>15:26</a:t>
            </a:r>
          </a:p>
        </p:txBody>
      </p:sp>
      <p:sp>
        <p:nvSpPr>
          <p:cNvPr id="58" name="Rectangle: Rounded Corners 32">
            <a:extLst>
              <a:ext uri="{FF2B5EF4-FFF2-40B4-BE49-F238E27FC236}">
                <a16:creationId xmlns:a16="http://schemas.microsoft.com/office/drawing/2014/main" xmlns="" id="{B8A01B0C-6600-466A-AC21-8338C00CA22D}"/>
              </a:ext>
            </a:extLst>
          </p:cNvPr>
          <p:cNvSpPr/>
          <p:nvPr/>
        </p:nvSpPr>
        <p:spPr>
          <a:xfrm>
            <a:off x="8739816" y="2280975"/>
            <a:ext cx="1601034" cy="257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Luke 23: 53,54</a:t>
            </a:r>
          </a:p>
        </p:txBody>
      </p:sp>
    </p:spTree>
    <p:extLst>
      <p:ext uri="{BB962C8B-B14F-4D97-AF65-F5344CB8AC3E}">
        <p14:creationId xmlns:p14="http://schemas.microsoft.com/office/powerpoint/2010/main" val="13708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nodeType="withEffect">
                                  <p:stCondLst>
                                    <p:cond delay="25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ppt_x"/>
                                          </p:val>
                                        </p:tav>
                                        <p:tav tm="100000">
                                          <p:val>
                                            <p:strVal val="#ppt_x"/>
                                          </p:val>
                                        </p:tav>
                                      </p:tavLst>
                                    </p:anim>
                                    <p:anim calcmode="lin" valueType="num">
                                      <p:cBhvr additive="base">
                                        <p:cTn id="27" dur="500" fill="hold"/>
                                        <p:tgtEl>
                                          <p:spTgt spid="47"/>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1000"/>
                                        <p:tgtEl>
                                          <p:spTgt spid="56"/>
                                        </p:tgtEl>
                                      </p:cBhvr>
                                    </p:animEffect>
                                    <p:anim calcmode="lin" valueType="num">
                                      <p:cBhvr>
                                        <p:cTn id="47" dur="1000" fill="hold"/>
                                        <p:tgtEl>
                                          <p:spTgt spid="56"/>
                                        </p:tgtEl>
                                        <p:attrNameLst>
                                          <p:attrName>ppt_x</p:attrName>
                                        </p:attrNameLst>
                                      </p:cBhvr>
                                      <p:tavLst>
                                        <p:tav tm="0">
                                          <p:val>
                                            <p:strVal val="#ppt_x"/>
                                          </p:val>
                                        </p:tav>
                                        <p:tav tm="100000">
                                          <p:val>
                                            <p:strVal val="#ppt_x"/>
                                          </p:val>
                                        </p:tav>
                                      </p:tavLst>
                                    </p:anim>
                                    <p:anim calcmode="lin" valueType="num">
                                      <p:cBhvr>
                                        <p:cTn id="48" dur="1000" fill="hold"/>
                                        <p:tgtEl>
                                          <p:spTgt spid="56"/>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7"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47"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barn(inVertical)">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6" presetClass="entr" presetSubtype="16"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circle(in)">
                                      <p:cBhvr>
                                        <p:cTn id="81" dur="2000"/>
                                        <p:tgtEl>
                                          <p:spTgt spid="45"/>
                                        </p:tgtEl>
                                      </p:cBhvr>
                                    </p:animEffect>
                                  </p:childTnLst>
                                </p:cTn>
                              </p:par>
                            </p:childTnLst>
                          </p:cTn>
                        </p:par>
                        <p:par>
                          <p:cTn id="82" fill="hold">
                            <p:stCondLst>
                              <p:cond delay="3000"/>
                            </p:stCondLst>
                            <p:childTnLst>
                              <p:par>
                                <p:cTn id="83" presetID="42" presetClass="entr" presetSubtype="0"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1000"/>
                                        <p:tgtEl>
                                          <p:spTgt spid="54"/>
                                        </p:tgtEl>
                                      </p:cBhvr>
                                    </p:animEffect>
                                    <p:anim calcmode="lin" valueType="num">
                                      <p:cBhvr>
                                        <p:cTn id="86" dur="1000" fill="hold"/>
                                        <p:tgtEl>
                                          <p:spTgt spid="54"/>
                                        </p:tgtEl>
                                        <p:attrNameLst>
                                          <p:attrName>ppt_x</p:attrName>
                                        </p:attrNameLst>
                                      </p:cBhvr>
                                      <p:tavLst>
                                        <p:tav tm="0">
                                          <p:val>
                                            <p:strVal val="#ppt_x"/>
                                          </p:val>
                                        </p:tav>
                                        <p:tav tm="100000">
                                          <p:val>
                                            <p:strVal val="#ppt_x"/>
                                          </p:val>
                                        </p:tav>
                                      </p:tavLst>
                                    </p:anim>
                                    <p:anim calcmode="lin" valueType="num">
                                      <p:cBhvr>
                                        <p:cTn id="8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circle(in)">
                                      <p:cBhvr>
                                        <p:cTn id="92" dur="2000"/>
                                        <p:tgtEl>
                                          <p:spTgt spid="46"/>
                                        </p:tgtEl>
                                      </p:cBhvr>
                                    </p:animEffect>
                                  </p:childTnLst>
                                </p:cTn>
                              </p:par>
                              <p:par>
                                <p:cTn id="93" presetID="47" presetClass="entr" presetSubtype="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1000"/>
                                        <p:tgtEl>
                                          <p:spTgt spid="49"/>
                                        </p:tgtEl>
                                      </p:cBhvr>
                                    </p:animEffect>
                                    <p:anim calcmode="lin" valueType="num">
                                      <p:cBhvr>
                                        <p:cTn id="103" dur="1000" fill="hold"/>
                                        <p:tgtEl>
                                          <p:spTgt spid="49"/>
                                        </p:tgtEl>
                                        <p:attrNameLst>
                                          <p:attrName>ppt_x</p:attrName>
                                        </p:attrNameLst>
                                      </p:cBhvr>
                                      <p:tavLst>
                                        <p:tav tm="0">
                                          <p:val>
                                            <p:strVal val="#ppt_x"/>
                                          </p:val>
                                        </p:tav>
                                        <p:tav tm="100000">
                                          <p:val>
                                            <p:strVal val="#ppt_x"/>
                                          </p:val>
                                        </p:tav>
                                      </p:tavLst>
                                    </p:anim>
                                    <p:anim calcmode="lin" valueType="num">
                                      <p:cBhvr>
                                        <p:cTn id="104" dur="1000" fill="hold"/>
                                        <p:tgtEl>
                                          <p:spTgt spid="49"/>
                                        </p:tgtEl>
                                        <p:attrNameLst>
                                          <p:attrName>ppt_y</p:attrName>
                                        </p:attrNameLst>
                                      </p:cBhvr>
                                      <p:tavLst>
                                        <p:tav tm="0">
                                          <p:val>
                                            <p:strVal val="#ppt_y+.1"/>
                                          </p:val>
                                        </p:tav>
                                        <p:tav tm="100000">
                                          <p:val>
                                            <p:strVal val="#ppt_y"/>
                                          </p:val>
                                        </p:tav>
                                      </p:tavLst>
                                    </p:anim>
                                  </p:childTnLst>
                                </p:cTn>
                              </p:par>
                            </p:childTnLst>
                          </p:cTn>
                        </p:par>
                        <p:par>
                          <p:cTn id="105" fill="hold">
                            <p:stCondLst>
                              <p:cond delay="1000"/>
                            </p:stCondLst>
                            <p:childTnLst>
                              <p:par>
                                <p:cTn id="106" presetID="31" presetClass="entr" presetSubtype="0"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1000" fill="hold"/>
                                        <p:tgtEl>
                                          <p:spTgt spid="35"/>
                                        </p:tgtEl>
                                        <p:attrNameLst>
                                          <p:attrName>ppt_w</p:attrName>
                                        </p:attrNameLst>
                                      </p:cBhvr>
                                      <p:tavLst>
                                        <p:tav tm="0">
                                          <p:val>
                                            <p:fltVal val="0"/>
                                          </p:val>
                                        </p:tav>
                                        <p:tav tm="100000">
                                          <p:val>
                                            <p:strVal val="#ppt_w"/>
                                          </p:val>
                                        </p:tav>
                                      </p:tavLst>
                                    </p:anim>
                                    <p:anim calcmode="lin" valueType="num">
                                      <p:cBhvr>
                                        <p:cTn id="109" dur="1000" fill="hold"/>
                                        <p:tgtEl>
                                          <p:spTgt spid="35"/>
                                        </p:tgtEl>
                                        <p:attrNameLst>
                                          <p:attrName>ppt_h</p:attrName>
                                        </p:attrNameLst>
                                      </p:cBhvr>
                                      <p:tavLst>
                                        <p:tav tm="0">
                                          <p:val>
                                            <p:fltVal val="0"/>
                                          </p:val>
                                        </p:tav>
                                        <p:tav tm="100000">
                                          <p:val>
                                            <p:strVal val="#ppt_h"/>
                                          </p:val>
                                        </p:tav>
                                      </p:tavLst>
                                    </p:anim>
                                    <p:anim calcmode="lin" valueType="num">
                                      <p:cBhvr>
                                        <p:cTn id="110" dur="1000" fill="hold"/>
                                        <p:tgtEl>
                                          <p:spTgt spid="35"/>
                                        </p:tgtEl>
                                        <p:attrNameLst>
                                          <p:attrName>style.rotation</p:attrName>
                                        </p:attrNameLst>
                                      </p:cBhvr>
                                      <p:tavLst>
                                        <p:tav tm="0">
                                          <p:val>
                                            <p:fltVal val="90"/>
                                          </p:val>
                                        </p:tav>
                                        <p:tav tm="100000">
                                          <p:val>
                                            <p:fltVal val="0"/>
                                          </p:val>
                                        </p:tav>
                                      </p:tavLst>
                                    </p:anim>
                                    <p:animEffect transition="in" filter="fade">
                                      <p:cBhvr>
                                        <p:cTn id="111" dur="1000"/>
                                        <p:tgtEl>
                                          <p:spTgt spid="35"/>
                                        </p:tgtEl>
                                      </p:cBhvr>
                                    </p:animEffect>
                                  </p:childTnLst>
                                </p:cTn>
                              </p:par>
                            </p:childTnLst>
                          </p:cTn>
                        </p:par>
                        <p:par>
                          <p:cTn id="112" fill="hold">
                            <p:stCondLst>
                              <p:cond delay="2000"/>
                            </p:stCondLst>
                            <p:childTnLst>
                              <p:par>
                                <p:cTn id="113" presetID="35" presetClass="emph" presetSubtype="0" repeatCount="2000" fill="hold" grpId="1" nodeType="afterEffect">
                                  <p:stCondLst>
                                    <p:cond delay="0"/>
                                  </p:stCondLst>
                                  <p:childTnLst>
                                    <p:anim calcmode="discrete" valueType="str">
                                      <p:cBhvr>
                                        <p:cTn id="114" dur="538" fill="hold"/>
                                        <p:tgtEl>
                                          <p:spTgt spid="35"/>
                                        </p:tgtEl>
                                        <p:attrNameLst>
                                          <p:attrName>style.visibility</p:attrName>
                                        </p:attrNameLst>
                                      </p:cBhvr>
                                      <p:tavLst>
                                        <p:tav tm="0">
                                          <p:val>
                                            <p:strVal val="hidden"/>
                                          </p:val>
                                        </p:tav>
                                        <p:tav tm="50000">
                                          <p:val>
                                            <p:strVal val="visible"/>
                                          </p:val>
                                        </p:tav>
                                      </p:tavLst>
                                    </p:anim>
                                  </p:childTnLst>
                                </p:cTn>
                              </p:par>
                            </p:childTnLst>
                          </p:cTn>
                        </p:par>
                        <p:par>
                          <p:cTn id="115" fill="hold">
                            <p:stCondLst>
                              <p:cond delay="3076"/>
                            </p:stCondLst>
                            <p:childTnLst>
                              <p:par>
                                <p:cTn id="116" presetID="31" presetClass="entr" presetSubtype="0"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1000" fill="hold"/>
                                        <p:tgtEl>
                                          <p:spTgt spid="51"/>
                                        </p:tgtEl>
                                        <p:attrNameLst>
                                          <p:attrName>ppt_w</p:attrName>
                                        </p:attrNameLst>
                                      </p:cBhvr>
                                      <p:tavLst>
                                        <p:tav tm="0">
                                          <p:val>
                                            <p:fltVal val="0"/>
                                          </p:val>
                                        </p:tav>
                                        <p:tav tm="100000">
                                          <p:val>
                                            <p:strVal val="#ppt_w"/>
                                          </p:val>
                                        </p:tav>
                                      </p:tavLst>
                                    </p:anim>
                                    <p:anim calcmode="lin" valueType="num">
                                      <p:cBhvr>
                                        <p:cTn id="119" dur="1000" fill="hold"/>
                                        <p:tgtEl>
                                          <p:spTgt spid="51"/>
                                        </p:tgtEl>
                                        <p:attrNameLst>
                                          <p:attrName>ppt_h</p:attrName>
                                        </p:attrNameLst>
                                      </p:cBhvr>
                                      <p:tavLst>
                                        <p:tav tm="0">
                                          <p:val>
                                            <p:fltVal val="0"/>
                                          </p:val>
                                        </p:tav>
                                        <p:tav tm="100000">
                                          <p:val>
                                            <p:strVal val="#ppt_h"/>
                                          </p:val>
                                        </p:tav>
                                      </p:tavLst>
                                    </p:anim>
                                    <p:anim calcmode="lin" valueType="num">
                                      <p:cBhvr>
                                        <p:cTn id="120" dur="1000" fill="hold"/>
                                        <p:tgtEl>
                                          <p:spTgt spid="51"/>
                                        </p:tgtEl>
                                        <p:attrNameLst>
                                          <p:attrName>style.rotation</p:attrName>
                                        </p:attrNameLst>
                                      </p:cBhvr>
                                      <p:tavLst>
                                        <p:tav tm="0">
                                          <p:val>
                                            <p:fltVal val="90"/>
                                          </p:val>
                                        </p:tav>
                                        <p:tav tm="100000">
                                          <p:val>
                                            <p:fltVal val="0"/>
                                          </p:val>
                                        </p:tav>
                                      </p:tavLst>
                                    </p:anim>
                                    <p:animEffect transition="in" filter="fade">
                                      <p:cBhvr>
                                        <p:cTn id="121" dur="1000"/>
                                        <p:tgtEl>
                                          <p:spTgt spid="51"/>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wipe(left)">
                                      <p:cBhvr>
                                        <p:cTn id="126" dur="1250"/>
                                        <p:tgtEl>
                                          <p:spTgt spid="34"/>
                                        </p:tgtEl>
                                      </p:cBhvr>
                                    </p:animEffect>
                                  </p:childTnLst>
                                </p:cTn>
                              </p:par>
                            </p:childTnLst>
                          </p:cTn>
                        </p:par>
                        <p:par>
                          <p:cTn id="127" fill="hold">
                            <p:stCondLst>
                              <p:cond delay="1250"/>
                            </p:stCondLst>
                            <p:childTnLst>
                              <p:par>
                                <p:cTn id="128" presetID="22" presetClass="entr" presetSubtype="8" fill="hold" grpId="0" nodeType="after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wipe(left)">
                                      <p:cBhvr>
                                        <p:cTn id="130" dur="2000"/>
                                        <p:tgtEl>
                                          <p:spTgt spid="41"/>
                                        </p:tgtEl>
                                      </p:cBhvr>
                                    </p:animEffect>
                                  </p:childTnLst>
                                </p:cTn>
                              </p:par>
                            </p:childTnLst>
                          </p:cTn>
                        </p:par>
                        <p:par>
                          <p:cTn id="131" fill="hold">
                            <p:stCondLst>
                              <p:cond delay="3250"/>
                            </p:stCondLst>
                            <p:childTnLst>
                              <p:par>
                                <p:cTn id="132" presetID="35" presetClass="emph" presetSubtype="0" repeatCount="3000" fill="hold" grpId="1" nodeType="afterEffect">
                                  <p:stCondLst>
                                    <p:cond delay="0"/>
                                  </p:stCondLst>
                                  <p:childTnLst>
                                    <p:anim calcmode="discrete" valueType="str">
                                      <p:cBhvr>
                                        <p:cTn id="133" dur="1000" fill="hold"/>
                                        <p:tgtEl>
                                          <p:spTgt spid="4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35" grpId="0" animBg="1"/>
      <p:bldP spid="35" grpId="1" animBg="1"/>
      <p:bldP spid="37" grpId="0" animBg="1"/>
      <p:bldP spid="38" grpId="0" animBg="1"/>
      <p:bldP spid="41" grpId="0" animBg="1"/>
      <p:bldP spid="41" grpId="1" animBg="1"/>
      <p:bldP spid="42" grpId="0" animBg="1"/>
      <p:bldP spid="44" grpId="0" animBg="1"/>
      <p:bldP spid="45" grpId="0" animBg="1"/>
      <p:bldP spid="46" grpId="0" animBg="1"/>
      <p:bldP spid="48" grpId="0"/>
      <p:bldP spid="49" grpId="0"/>
      <p:bldP spid="50" grpId="0" animBg="1"/>
      <p:bldP spid="51" grpId="0" animBg="1"/>
      <p:bldP spid="54" grpId="0"/>
      <p:bldP spid="56" grpId="0"/>
      <p:bldP spid="57" grpId="0"/>
      <p:bldP spid="58"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37000">
              <a:srgbClr val="FFFF00"/>
            </a:gs>
            <a:gs pos="12000">
              <a:srgbClr val="A4F5FE"/>
            </a:gs>
            <a:gs pos="72000">
              <a:srgbClr val="FF66FF"/>
            </a:gs>
          </a:gsLst>
          <a:lin ang="2700000" scaled="1"/>
        </a:gradFill>
        <a:effectLst/>
      </p:bgPr>
    </p:bg>
    <p:spTree>
      <p:nvGrpSpPr>
        <p:cNvPr id="1" name=""/>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2186121066"/>
              </p:ext>
            </p:extLst>
          </p:nvPr>
        </p:nvGraphicFramePr>
        <p:xfrm>
          <a:off x="408561" y="4784697"/>
          <a:ext cx="11332724" cy="129540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Passover!</a:t>
                      </a:r>
                      <a:endParaRPr lang="en-CA" sz="3600" u="none"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br>
                        <a:rPr lang="en-CA" sz="4000" dirty="0">
                          <a:solidFill>
                            <a:srgbClr val="C00000"/>
                          </a:solidFill>
                        </a:rPr>
                      </a:br>
                      <a:r>
                        <a:rPr lang="en-CA" sz="3600" dirty="0">
                          <a:solidFill>
                            <a:srgbClr val="C00000"/>
                          </a:solidFill>
                        </a:rPr>
                        <a:t> </a:t>
                      </a:r>
                      <a:r>
                        <a:rPr lang="en-CA" sz="3900" dirty="0">
                          <a:solidFill>
                            <a:srgbClr val="FFFF00"/>
                          </a:solidFill>
                        </a:rPr>
                        <a:t>Passover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32" name="Straight Connector 31">
            <a:extLst>
              <a:ext uri="{FF2B5EF4-FFF2-40B4-BE49-F238E27FC236}">
                <a16:creationId xmlns:a16="http://schemas.microsoft.com/office/drawing/2014/main" xmlns="" id="{7146E140-723E-4723-8431-71214DB8FA39}"/>
              </a:ext>
            </a:extLst>
          </p:cNvPr>
          <p:cNvCxnSpPr>
            <a:cxnSpLocks/>
          </p:cNvCxnSpPr>
          <p:nvPr/>
        </p:nvCxnSpPr>
        <p:spPr>
          <a:xfrm flipV="1">
            <a:off x="11762363" y="2023353"/>
            <a:ext cx="0" cy="4053661"/>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69D92CC2-2753-4B50-9E93-5BAF7751B44A}"/>
              </a:ext>
            </a:extLst>
          </p:cNvPr>
          <p:cNvSpPr/>
          <p:nvPr/>
        </p:nvSpPr>
        <p:spPr>
          <a:xfrm>
            <a:off x="7578505"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4" name="Straight Connector 33">
            <a:extLst>
              <a:ext uri="{FF2B5EF4-FFF2-40B4-BE49-F238E27FC236}">
                <a16:creationId xmlns:a16="http://schemas.microsoft.com/office/drawing/2014/main" xmlns="" id="{B28D99F6-AD4A-4A32-919A-EA94BFE3B028}"/>
              </a:ext>
            </a:extLst>
          </p:cNvPr>
          <p:cNvCxnSpPr>
            <a:cxnSpLocks/>
          </p:cNvCxnSpPr>
          <p:nvPr/>
        </p:nvCxnSpPr>
        <p:spPr>
          <a:xfrm flipV="1">
            <a:off x="112024" y="2188055"/>
            <a:ext cx="33416" cy="3892042"/>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CCC9F522-F708-4414-B3CD-DB5E57F62391}"/>
              </a:ext>
            </a:extLst>
          </p:cNvPr>
          <p:cNvSpPr/>
          <p:nvPr/>
        </p:nvSpPr>
        <p:spPr>
          <a:xfrm>
            <a:off x="145440" y="4772643"/>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xmlns="" id="{1E934493-4772-4FA5-BC77-884AC80196F5}"/>
              </a:ext>
            </a:extLst>
          </p:cNvPr>
          <p:cNvSpPr/>
          <p:nvPr/>
        </p:nvSpPr>
        <p:spPr>
          <a:xfrm>
            <a:off x="6045442" y="4764577"/>
            <a:ext cx="305274" cy="1309046"/>
          </a:xfrm>
          <a:prstGeom prst="rect">
            <a:avLst/>
          </a:prstGeom>
          <a:gradFill flip="none" rotWithShape="1">
            <a:gsLst>
              <a:gs pos="47000">
                <a:schemeClr val="tx1">
                  <a:lumMod val="65000"/>
                  <a:lumOff val="35000"/>
                </a:schemeClr>
              </a:gs>
              <a:gs pos="59000">
                <a:schemeClr val="accent4">
                  <a:lumMod val="60000"/>
                  <a:lumOff val="40000"/>
                </a:schemeClr>
              </a:gs>
            </a:gsLst>
            <a:lin ang="10200000" scaled="0"/>
            <a:tileRect/>
          </a:gradFill>
          <a:ln w="19050">
            <a:solidFill>
              <a:srgbClr val="FF99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Rounded Corners 21">
            <a:extLst>
              <a:ext uri="{FF2B5EF4-FFF2-40B4-BE49-F238E27FC236}">
                <a16:creationId xmlns:a16="http://schemas.microsoft.com/office/drawing/2014/main" xmlns="" id="{D2DD3587-3DEC-45C4-A9D4-28DB2765516E}"/>
              </a:ext>
            </a:extLst>
          </p:cNvPr>
          <p:cNvSpPr/>
          <p:nvPr/>
        </p:nvSpPr>
        <p:spPr>
          <a:xfrm>
            <a:off x="1706252" y="184714"/>
            <a:ext cx="10198906" cy="610594"/>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i="1" dirty="0">
                <a:solidFill>
                  <a:srgbClr val="002060"/>
                </a:solidFill>
              </a:rPr>
              <a:t>  </a:t>
            </a:r>
            <a:r>
              <a:rPr lang="en-CA" sz="3200" b="1" i="1" dirty="0">
                <a:solidFill>
                  <a:srgbClr val="0000FF"/>
                </a:solidFill>
              </a:rPr>
              <a:t>The </a:t>
            </a:r>
            <a:r>
              <a:rPr lang="en-CA" sz="3200" b="1" i="1" dirty="0" err="1">
                <a:solidFill>
                  <a:srgbClr val="0000FF"/>
                </a:solidFill>
              </a:rPr>
              <a:t>MelekTzedek</a:t>
            </a:r>
            <a:r>
              <a:rPr lang="en-CA" sz="3200" b="1" i="1" dirty="0">
                <a:solidFill>
                  <a:srgbClr val="0000FF"/>
                </a:solidFill>
              </a:rPr>
              <a:t> Kohen Ha </a:t>
            </a:r>
            <a:r>
              <a:rPr lang="en-CA" sz="3200" b="1" i="1" dirty="0" err="1">
                <a:solidFill>
                  <a:srgbClr val="0000FF"/>
                </a:solidFill>
              </a:rPr>
              <a:t>Gadol</a:t>
            </a:r>
            <a:r>
              <a:rPr lang="en-CA" sz="3200" b="1" i="1" dirty="0">
                <a:solidFill>
                  <a:srgbClr val="0000FF"/>
                </a:solidFill>
              </a:rPr>
              <a:t> </a:t>
            </a:r>
            <a:r>
              <a:rPr lang="en-CA" sz="3200" b="1" i="1" dirty="0">
                <a:solidFill>
                  <a:srgbClr val="990033"/>
                </a:solidFill>
              </a:rPr>
              <a:t>f</a:t>
            </a:r>
            <a:r>
              <a:rPr lang="en-CA" sz="3200" b="1" i="1" u="sng" dirty="0">
                <a:solidFill>
                  <a:srgbClr val="990033"/>
                </a:solidFill>
              </a:rPr>
              <a:t>ul</a:t>
            </a:r>
            <a:r>
              <a:rPr lang="en-CA" sz="3200" b="1" i="1" dirty="0">
                <a:solidFill>
                  <a:srgbClr val="990033"/>
                </a:solidFill>
              </a:rPr>
              <a:t>f</a:t>
            </a:r>
            <a:r>
              <a:rPr lang="en-CA" sz="3200" b="1" i="1" u="sng" dirty="0">
                <a:solidFill>
                  <a:srgbClr val="990033"/>
                </a:solidFill>
              </a:rPr>
              <a:t>illed</a:t>
            </a:r>
            <a:r>
              <a:rPr lang="en-CA" sz="3200" b="1" i="1" dirty="0">
                <a:solidFill>
                  <a:srgbClr val="0000FF"/>
                </a:solidFill>
              </a:rPr>
              <a:t> His Statutes!</a:t>
            </a:r>
          </a:p>
        </p:txBody>
      </p:sp>
      <p:sp>
        <p:nvSpPr>
          <p:cNvPr id="38" name="Speech Bubble: Rectangle with Corners Rounded 24">
            <a:extLst>
              <a:ext uri="{FF2B5EF4-FFF2-40B4-BE49-F238E27FC236}">
                <a16:creationId xmlns:a16="http://schemas.microsoft.com/office/drawing/2014/main" xmlns="" id="{02E2D2CA-2176-4ECD-8B16-A4AE42A7AFA7}"/>
              </a:ext>
            </a:extLst>
          </p:cNvPr>
          <p:cNvSpPr/>
          <p:nvPr/>
        </p:nvSpPr>
        <p:spPr>
          <a:xfrm>
            <a:off x="2377181" y="1072830"/>
            <a:ext cx="7138949" cy="3104123"/>
          </a:xfrm>
          <a:prstGeom prst="wedgeRoundRectCallout">
            <a:avLst>
              <a:gd name="adj1" fmla="val 28438"/>
              <a:gd name="adj2" fmla="val 71029"/>
              <a:gd name="adj3" fmla="val 16667"/>
            </a:avLst>
          </a:prstGeom>
          <a:noFill/>
          <a:ln w="57150">
            <a:solidFill>
              <a:srgbClr val="00FF99"/>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400" b="1" u="sng" dirty="0" err="1">
                <a:ln>
                  <a:solidFill>
                    <a:sysClr val="windowText" lastClr="000000"/>
                  </a:solidFill>
                </a:ln>
                <a:solidFill>
                  <a:srgbClr val="990033"/>
                </a:solidFill>
              </a:rPr>
              <a:t>Yoshi</a:t>
            </a:r>
            <a:r>
              <a:rPr lang="en-CA" sz="4400" b="1" dirty="0" err="1">
                <a:ln>
                  <a:solidFill>
                    <a:sysClr val="windowText" lastClr="000000"/>
                  </a:solidFill>
                </a:ln>
                <a:solidFill>
                  <a:srgbClr val="990033"/>
                </a:solidFill>
              </a:rPr>
              <a:t>y</a:t>
            </a:r>
            <a:r>
              <a:rPr lang="en-CA" sz="4400" b="1" u="sng" dirty="0" err="1">
                <a:ln>
                  <a:solidFill>
                    <a:sysClr val="windowText" lastClr="000000"/>
                  </a:solidFill>
                </a:ln>
                <a:solidFill>
                  <a:srgbClr val="990033"/>
                </a:solidFill>
              </a:rPr>
              <a:t>ahu</a:t>
            </a:r>
            <a:r>
              <a:rPr lang="en-CA" sz="4400" b="1" u="sng" dirty="0">
                <a:ln>
                  <a:solidFill>
                    <a:sysClr val="windowText" lastClr="000000"/>
                  </a:solidFill>
                </a:ln>
                <a:solidFill>
                  <a:srgbClr val="990033"/>
                </a:solidFill>
              </a:rPr>
              <a:t> exem</a:t>
            </a:r>
            <a:r>
              <a:rPr lang="en-CA" sz="4400" b="1" dirty="0">
                <a:ln>
                  <a:solidFill>
                    <a:sysClr val="windowText" lastClr="000000"/>
                  </a:solidFill>
                </a:ln>
                <a:solidFill>
                  <a:srgbClr val="990033"/>
                </a:solidFill>
              </a:rPr>
              <a:t>p</a:t>
            </a:r>
            <a:r>
              <a:rPr lang="en-CA" sz="4400" b="1" u="sng" dirty="0">
                <a:ln>
                  <a:solidFill>
                    <a:sysClr val="windowText" lastClr="000000"/>
                  </a:solidFill>
                </a:ln>
                <a:solidFill>
                  <a:srgbClr val="990033"/>
                </a:solidFill>
              </a:rPr>
              <a:t>lified</a:t>
            </a:r>
            <a:r>
              <a:rPr lang="en-CA" sz="4400" b="1" u="sng" dirty="0">
                <a:solidFill>
                  <a:srgbClr val="006699"/>
                </a:solidFill>
              </a:rPr>
              <a:t> </a:t>
            </a:r>
            <a:br>
              <a:rPr lang="en-CA" sz="4400" b="1" u="sng" dirty="0">
                <a:solidFill>
                  <a:srgbClr val="006699"/>
                </a:solidFill>
              </a:rPr>
            </a:br>
            <a:r>
              <a:rPr lang="en-CA" sz="4400" b="1" u="sng" dirty="0">
                <a:solidFill>
                  <a:srgbClr val="0000FF"/>
                </a:solidFill>
              </a:rPr>
              <a:t>Dawn to Dawn</a:t>
            </a:r>
            <a:r>
              <a:rPr lang="en-CA" sz="4400" b="1" dirty="0">
                <a:solidFill>
                  <a:srgbClr val="0000FF"/>
                </a:solidFill>
              </a:rPr>
              <a:t>. </a:t>
            </a:r>
            <a:br>
              <a:rPr lang="en-CA" sz="4400" b="1" dirty="0">
                <a:solidFill>
                  <a:srgbClr val="0000FF"/>
                </a:solidFill>
              </a:rPr>
            </a:br>
            <a:r>
              <a:rPr lang="en-CA" sz="4400" b="1" dirty="0">
                <a:solidFill>
                  <a:srgbClr val="0000FF"/>
                </a:solidFill>
              </a:rPr>
              <a:t>Yahusha’s </a:t>
            </a:r>
            <a:r>
              <a:rPr lang="en-CA" sz="4400" b="1" u="sng" dirty="0">
                <a:ln>
                  <a:solidFill>
                    <a:srgbClr val="FF3399"/>
                  </a:solidFill>
                </a:ln>
                <a:solidFill>
                  <a:srgbClr val="0000FF"/>
                </a:solidFill>
                <a:effectLst>
                  <a:glow rad="127000">
                    <a:srgbClr val="00FF99"/>
                  </a:glow>
                </a:effectLst>
              </a:rPr>
              <a:t>LIFE ILLUSTRATED</a:t>
            </a:r>
            <a:r>
              <a:rPr lang="en-CA" sz="4400" b="1" dirty="0">
                <a:ln>
                  <a:solidFill>
                    <a:srgbClr val="FF3399"/>
                  </a:solidFill>
                </a:ln>
                <a:solidFill>
                  <a:srgbClr val="0000FF"/>
                </a:solidFill>
                <a:effectLst>
                  <a:glow rad="127000">
                    <a:srgbClr val="00FF99"/>
                  </a:glow>
                </a:effectLst>
              </a:rPr>
              <a:t> </a:t>
            </a:r>
            <a:r>
              <a:rPr lang="en-CA" sz="4400" b="1" dirty="0">
                <a:solidFill>
                  <a:srgbClr val="0000FF"/>
                </a:solidFill>
              </a:rPr>
              <a:t/>
            </a:r>
            <a:br>
              <a:rPr lang="en-CA" sz="4400" b="1" dirty="0">
                <a:solidFill>
                  <a:srgbClr val="0000FF"/>
                </a:solidFill>
              </a:rPr>
            </a:br>
            <a:r>
              <a:rPr lang="en-CA" sz="4400" b="1" dirty="0">
                <a:ln w="28575">
                  <a:noFill/>
                </a:ln>
                <a:solidFill>
                  <a:srgbClr val="0000FF"/>
                </a:solidFill>
              </a:rPr>
              <a:t>the </a:t>
            </a:r>
            <a:r>
              <a:rPr lang="en-CA" sz="4400" b="1" u="sng" dirty="0">
                <a:ln w="28575">
                  <a:solidFill>
                    <a:srgbClr val="FF3399"/>
                  </a:solidFill>
                </a:ln>
                <a:solidFill>
                  <a:srgbClr val="0000FF"/>
                </a:solidFill>
                <a:latin typeface="Cooper Black" panose="0208090404030B020404" pitchFamily="18" charset="0"/>
              </a:rPr>
              <a:t>Pattern</a:t>
            </a:r>
            <a:r>
              <a:rPr lang="en-CA" sz="4400" b="1" dirty="0">
                <a:ln w="28575">
                  <a:solidFill>
                    <a:schemeClr val="tx1"/>
                  </a:solidFill>
                </a:ln>
                <a:solidFill>
                  <a:srgbClr val="0000FF"/>
                </a:solidFill>
              </a:rPr>
              <a:t> </a:t>
            </a:r>
            <a:r>
              <a:rPr lang="en-CA" sz="4400" b="1" dirty="0">
                <a:solidFill>
                  <a:srgbClr val="0000FF"/>
                </a:solidFill>
              </a:rPr>
              <a:t>as per - Torah!</a:t>
            </a:r>
            <a:endParaRPr lang="en-CA" sz="4400" dirty="0">
              <a:solidFill>
                <a:srgbClr val="C00000"/>
              </a:solidFill>
            </a:endParaRPr>
          </a:p>
        </p:txBody>
      </p:sp>
      <p:sp>
        <p:nvSpPr>
          <p:cNvPr id="39" name="Rectangle: Rounded Corners 26">
            <a:extLst>
              <a:ext uri="{FF2B5EF4-FFF2-40B4-BE49-F238E27FC236}">
                <a16:creationId xmlns:a16="http://schemas.microsoft.com/office/drawing/2014/main" xmlns="" id="{BFCADE86-D8AD-4DCD-AEF2-86F0ECDBF2D0}"/>
              </a:ext>
            </a:extLst>
          </p:cNvPr>
          <p:cNvSpPr/>
          <p:nvPr/>
        </p:nvSpPr>
        <p:spPr>
          <a:xfrm>
            <a:off x="9266571" y="1072829"/>
            <a:ext cx="2813405" cy="1115226"/>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7200" b="1" dirty="0">
                <a:ln>
                  <a:solidFill>
                    <a:srgbClr val="0000FF"/>
                  </a:solidFill>
                </a:ln>
                <a:solidFill>
                  <a:srgbClr val="A4F5FE"/>
                </a:solidFill>
                <a:effectLst>
                  <a:glow rad="127000">
                    <a:srgbClr val="FFFF00"/>
                  </a:glow>
                </a:effectLst>
              </a:rPr>
              <a:t>Dawn</a:t>
            </a:r>
          </a:p>
        </p:txBody>
      </p:sp>
      <p:sp>
        <p:nvSpPr>
          <p:cNvPr id="40" name="Arrow: Curved Down 27">
            <a:extLst>
              <a:ext uri="{FF2B5EF4-FFF2-40B4-BE49-F238E27FC236}">
                <a16:creationId xmlns:a16="http://schemas.microsoft.com/office/drawing/2014/main" xmlns="" id="{AB1FE98A-4F86-4908-97D4-08FBAA5516E4}"/>
              </a:ext>
            </a:extLst>
          </p:cNvPr>
          <p:cNvSpPr/>
          <p:nvPr/>
        </p:nvSpPr>
        <p:spPr>
          <a:xfrm flipV="1">
            <a:off x="408561" y="2223899"/>
            <a:ext cx="11255615" cy="2267287"/>
          </a:xfrm>
          <a:prstGeom prst="curvedDownArrow">
            <a:avLst>
              <a:gd name="adj1" fmla="val 21418"/>
              <a:gd name="adj2" fmla="val 52104"/>
              <a:gd name="adj3" fmla="val 25000"/>
            </a:avLst>
          </a:prstGeom>
          <a:gradFill>
            <a:gsLst>
              <a:gs pos="60000">
                <a:srgbClr val="FFFF00"/>
              </a:gs>
              <a:gs pos="3000">
                <a:srgbClr val="A4F5FE">
                  <a:lumMod val="0"/>
                  <a:lumOff val="100000"/>
                </a:srgbClr>
              </a:gs>
              <a:gs pos="88000">
                <a:srgbClr val="A4F5FE"/>
              </a:gs>
            </a:gsLst>
            <a:lin ang="2700000" scaled="1"/>
          </a:gradFill>
          <a:ln w="38100">
            <a:solidFill>
              <a:srgbClr val="0000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61</a:t>
            </a:fld>
            <a:endParaRPr lang="en-AU" dirty="0"/>
          </a:p>
        </p:txBody>
      </p:sp>
      <p:sp>
        <p:nvSpPr>
          <p:cNvPr id="42" name="Rectangle: Rounded Corners 22">
            <a:extLst>
              <a:ext uri="{FF2B5EF4-FFF2-40B4-BE49-F238E27FC236}">
                <a16:creationId xmlns:a16="http://schemas.microsoft.com/office/drawing/2014/main" xmlns="" id="{2E5D3DFC-F7C9-418A-B2D9-BBE9E29C2135}"/>
              </a:ext>
            </a:extLst>
          </p:cNvPr>
          <p:cNvSpPr/>
          <p:nvPr/>
        </p:nvSpPr>
        <p:spPr>
          <a:xfrm>
            <a:off x="145440" y="257571"/>
            <a:ext cx="1445883" cy="479447"/>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3399"/>
                  </a:solidFill>
                </a:ln>
                <a:solidFill>
                  <a:srgbClr val="FF66FF"/>
                </a:solidFill>
              </a:rPr>
              <a:t>Stage </a:t>
            </a:r>
            <a:r>
              <a:rPr lang="en-CA" sz="2400" b="1" dirty="0">
                <a:ln>
                  <a:solidFill>
                    <a:srgbClr val="FF3399"/>
                  </a:solidFill>
                </a:ln>
                <a:solidFill>
                  <a:srgbClr val="FF66FF"/>
                </a:solidFill>
                <a:effectLst>
                  <a:glow rad="127000">
                    <a:srgbClr val="00FF99"/>
                  </a:glow>
                </a:effectLst>
              </a:rPr>
              <a:t>#</a:t>
            </a:r>
            <a:r>
              <a:rPr lang="en-CA" sz="2400" b="1" u="sng" dirty="0">
                <a:ln>
                  <a:solidFill>
                    <a:srgbClr val="FF3399"/>
                  </a:solidFill>
                </a:ln>
                <a:solidFill>
                  <a:srgbClr val="FF66FF"/>
                </a:solidFill>
                <a:effectLst>
                  <a:glow rad="127000">
                    <a:srgbClr val="00FF99"/>
                  </a:glow>
                </a:effectLst>
              </a:rPr>
              <a:t>9</a:t>
            </a:r>
          </a:p>
        </p:txBody>
      </p:sp>
      <p:sp>
        <p:nvSpPr>
          <p:cNvPr id="43" name="Rectangle 42">
            <a:extLst>
              <a:ext uri="{FF2B5EF4-FFF2-40B4-BE49-F238E27FC236}">
                <a16:creationId xmlns:a16="http://schemas.microsoft.com/office/drawing/2014/main" xmlns="" id="{0CCDFBE8-4823-4D78-BCF3-E086D32E18B3}"/>
              </a:ext>
            </a:extLst>
          </p:cNvPr>
          <p:cNvSpPr/>
          <p:nvPr/>
        </p:nvSpPr>
        <p:spPr>
          <a:xfrm>
            <a:off x="11851771" y="4771051"/>
            <a:ext cx="305274" cy="1309046"/>
          </a:xfrm>
          <a:prstGeom prst="rect">
            <a:avLst/>
          </a:prstGeom>
          <a:gradFill flip="none" rotWithShape="1">
            <a:gsLst>
              <a:gs pos="49000">
                <a:schemeClr val="bg1">
                  <a:lumMod val="50000"/>
                </a:schemeClr>
              </a:gs>
              <a:gs pos="58000">
                <a:srgbClr val="00B0F0"/>
              </a:gs>
            </a:gsLst>
            <a:lin ang="600000" scaled="0"/>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Speech Bubble: Rectangle with Corners Rounded 25">
            <a:extLst>
              <a:ext uri="{FF2B5EF4-FFF2-40B4-BE49-F238E27FC236}">
                <a16:creationId xmlns:a16="http://schemas.microsoft.com/office/drawing/2014/main" xmlns="" id="{CFA47F9A-8580-4B1A-806D-5B93B8BEF117}"/>
              </a:ext>
            </a:extLst>
          </p:cNvPr>
          <p:cNvSpPr/>
          <p:nvPr/>
        </p:nvSpPr>
        <p:spPr>
          <a:xfrm>
            <a:off x="298077" y="4164901"/>
            <a:ext cx="1097704" cy="449994"/>
          </a:xfrm>
          <a:prstGeom prst="wedgeRoundRectCallout">
            <a:avLst>
              <a:gd name="adj1" fmla="val -48998"/>
              <a:gd name="adj2" fmla="val 150403"/>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45" name="Speech Bubble: Rectangle with Corners Rounded 28">
            <a:extLst>
              <a:ext uri="{FF2B5EF4-FFF2-40B4-BE49-F238E27FC236}">
                <a16:creationId xmlns:a16="http://schemas.microsoft.com/office/drawing/2014/main" xmlns="" id="{9240586F-C7F4-494E-A8D5-12FBE869D008}"/>
              </a:ext>
            </a:extLst>
          </p:cNvPr>
          <p:cNvSpPr/>
          <p:nvPr/>
        </p:nvSpPr>
        <p:spPr>
          <a:xfrm>
            <a:off x="10844758" y="4164901"/>
            <a:ext cx="1097704" cy="449994"/>
          </a:xfrm>
          <a:prstGeom prst="wedgeRoundRectCallout">
            <a:avLst>
              <a:gd name="adj1" fmla="val 54498"/>
              <a:gd name="adj2" fmla="val 175034"/>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46" name="Speech Bubble: Rectangle with Corners Rounded 29">
            <a:extLst>
              <a:ext uri="{FF2B5EF4-FFF2-40B4-BE49-F238E27FC236}">
                <a16:creationId xmlns:a16="http://schemas.microsoft.com/office/drawing/2014/main" xmlns="" id="{B1F1F2C9-3B38-49C8-BB89-F9388E05BF96}"/>
              </a:ext>
            </a:extLst>
          </p:cNvPr>
          <p:cNvSpPr/>
          <p:nvPr/>
        </p:nvSpPr>
        <p:spPr>
          <a:xfrm>
            <a:off x="4781613" y="5597862"/>
            <a:ext cx="1097704" cy="491867"/>
          </a:xfrm>
          <a:prstGeom prst="wedgeRoundRectCallout">
            <a:avLst>
              <a:gd name="adj1" fmla="val 81096"/>
              <a:gd name="adj2" fmla="val -11445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47" name="Rectangle: Rounded Corners 17">
            <a:extLst>
              <a:ext uri="{FF2B5EF4-FFF2-40B4-BE49-F238E27FC236}">
                <a16:creationId xmlns:a16="http://schemas.microsoft.com/office/drawing/2014/main" xmlns="" id="{BF32D2B1-E589-4D26-930C-AD17AEDE6A00}"/>
              </a:ext>
            </a:extLst>
          </p:cNvPr>
          <p:cNvSpPr/>
          <p:nvPr/>
        </p:nvSpPr>
        <p:spPr>
          <a:xfrm>
            <a:off x="54874" y="1072829"/>
            <a:ext cx="2701381" cy="1115226"/>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7200" b="1" dirty="0">
                <a:ln>
                  <a:solidFill>
                    <a:srgbClr val="0000FF"/>
                  </a:solidFill>
                </a:ln>
                <a:solidFill>
                  <a:srgbClr val="A4F5FE"/>
                </a:solidFill>
                <a:effectLst>
                  <a:glow rad="127000">
                    <a:srgbClr val="FFFF00"/>
                  </a:glow>
                </a:effectLst>
              </a:rPr>
              <a:t>Dawn</a:t>
            </a:r>
          </a:p>
        </p:txBody>
      </p:sp>
      <p:sp>
        <p:nvSpPr>
          <p:cNvPr id="48" name="Rectangle: Rounded Corners 30">
            <a:extLst>
              <a:ext uri="{FF2B5EF4-FFF2-40B4-BE49-F238E27FC236}">
                <a16:creationId xmlns:a16="http://schemas.microsoft.com/office/drawing/2014/main" xmlns="" id="{EADEEB4E-0902-4A5E-A177-885A12ECD765}"/>
              </a:ext>
            </a:extLst>
          </p:cNvPr>
          <p:cNvSpPr/>
          <p:nvPr/>
        </p:nvSpPr>
        <p:spPr>
          <a:xfrm>
            <a:off x="1634735" y="6201490"/>
            <a:ext cx="9192590"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err="1">
                <a:ln>
                  <a:solidFill>
                    <a:srgbClr val="FF3399"/>
                  </a:solidFill>
                </a:ln>
                <a:solidFill>
                  <a:srgbClr val="0000FF"/>
                </a:solidFill>
              </a:rPr>
              <a:t>Yahusha</a:t>
            </a:r>
            <a:r>
              <a:rPr lang="en-CA" sz="4000" dirty="0">
                <a:ln>
                  <a:solidFill>
                    <a:srgbClr val="FF3399"/>
                  </a:solidFill>
                </a:ln>
                <a:solidFill>
                  <a:srgbClr val="0000FF"/>
                </a:solidFill>
              </a:rPr>
              <a:t> wrote it, </a:t>
            </a:r>
            <a:r>
              <a:rPr lang="en-CA" sz="4000" dirty="0" err="1">
                <a:ln>
                  <a:solidFill>
                    <a:srgbClr val="FF3399"/>
                  </a:solidFill>
                </a:ln>
                <a:solidFill>
                  <a:srgbClr val="0000FF"/>
                </a:solidFill>
              </a:rPr>
              <a:t>Yahusha</a:t>
            </a:r>
            <a:r>
              <a:rPr lang="en-CA" sz="4000" dirty="0">
                <a:ln>
                  <a:solidFill>
                    <a:srgbClr val="FF3399"/>
                  </a:solidFill>
                </a:ln>
                <a:solidFill>
                  <a:srgbClr val="0000FF"/>
                </a:solidFill>
              </a:rPr>
              <a:t> executed it!</a:t>
            </a:r>
          </a:p>
        </p:txBody>
      </p:sp>
    </p:spTree>
    <p:extLst>
      <p:ext uri="{BB962C8B-B14F-4D97-AF65-F5344CB8AC3E}">
        <p14:creationId xmlns:p14="http://schemas.microsoft.com/office/powerpoint/2010/main" val="231174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3000"/>
                                        <p:tgtEl>
                                          <p:spTgt spid="40"/>
                                        </p:tgtEl>
                                      </p:cBhvr>
                                    </p:animEffect>
                                  </p:childTnLst>
                                </p:cTn>
                              </p:par>
                            </p:childTnLst>
                          </p:cTn>
                        </p:par>
                        <p:par>
                          <p:cTn id="8" fill="hold">
                            <p:stCondLst>
                              <p:cond delay="3000"/>
                            </p:stCondLst>
                            <p:childTnLst>
                              <p:par>
                                <p:cTn id="9" presetID="14" presetClass="entr" presetSubtype="1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randombar(horizontal)">
                                      <p:cBhvr>
                                        <p:cTn id="11" dur="500"/>
                                        <p:tgtEl>
                                          <p:spTgt spid="38"/>
                                        </p:tgtEl>
                                      </p:cBhvr>
                                    </p:animEffect>
                                  </p:childTnLst>
                                </p:cTn>
                              </p:par>
                            </p:childTnLst>
                          </p:cTn>
                        </p:par>
                        <p:par>
                          <p:cTn id="12" fill="hold">
                            <p:stCondLst>
                              <p:cond delay="3500"/>
                            </p:stCondLst>
                            <p:childTnLst>
                              <p:par>
                                <p:cTn id="13" presetID="31"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1000" fill="hold"/>
                                        <p:tgtEl>
                                          <p:spTgt spid="33"/>
                                        </p:tgtEl>
                                        <p:attrNameLst>
                                          <p:attrName>ppt_w</p:attrName>
                                        </p:attrNameLst>
                                      </p:cBhvr>
                                      <p:tavLst>
                                        <p:tav tm="0">
                                          <p:val>
                                            <p:fltVal val="0"/>
                                          </p:val>
                                        </p:tav>
                                        <p:tav tm="100000">
                                          <p:val>
                                            <p:strVal val="#ppt_w"/>
                                          </p:val>
                                        </p:tav>
                                      </p:tavLst>
                                    </p:anim>
                                    <p:anim calcmode="lin" valueType="num">
                                      <p:cBhvr>
                                        <p:cTn id="16" dur="1000" fill="hold"/>
                                        <p:tgtEl>
                                          <p:spTgt spid="33"/>
                                        </p:tgtEl>
                                        <p:attrNameLst>
                                          <p:attrName>ppt_h</p:attrName>
                                        </p:attrNameLst>
                                      </p:cBhvr>
                                      <p:tavLst>
                                        <p:tav tm="0">
                                          <p:val>
                                            <p:fltVal val="0"/>
                                          </p:val>
                                        </p:tav>
                                        <p:tav tm="100000">
                                          <p:val>
                                            <p:strVal val="#ppt_h"/>
                                          </p:val>
                                        </p:tav>
                                      </p:tavLst>
                                    </p:anim>
                                    <p:anim calcmode="lin" valueType="num">
                                      <p:cBhvr>
                                        <p:cTn id="17" dur="1000" fill="hold"/>
                                        <p:tgtEl>
                                          <p:spTgt spid="33"/>
                                        </p:tgtEl>
                                        <p:attrNameLst>
                                          <p:attrName>style.rotation</p:attrName>
                                        </p:attrNameLst>
                                      </p:cBhvr>
                                      <p:tavLst>
                                        <p:tav tm="0">
                                          <p:val>
                                            <p:fltVal val="90"/>
                                          </p:val>
                                        </p:tav>
                                        <p:tav tm="100000">
                                          <p:val>
                                            <p:fltVal val="0"/>
                                          </p:val>
                                        </p:tav>
                                      </p:tavLst>
                                    </p:anim>
                                    <p:animEffect transition="in" filter="fade">
                                      <p:cBhvr>
                                        <p:cTn id="18" dur="1000"/>
                                        <p:tgtEl>
                                          <p:spTgt spid="33"/>
                                        </p:tgtEl>
                                      </p:cBhvr>
                                    </p:animEffect>
                                  </p:childTnLst>
                                </p:cTn>
                              </p:par>
                            </p:childTnLst>
                          </p:cTn>
                        </p:par>
                        <p:par>
                          <p:cTn id="19" fill="hold">
                            <p:stCondLst>
                              <p:cond delay="4500"/>
                            </p:stCondLst>
                            <p:childTnLst>
                              <p:par>
                                <p:cTn id="20" presetID="35" presetClass="emph" presetSubtype="0" repeatCount="2000" fill="hold" grpId="1" nodeType="afterEffect">
                                  <p:stCondLst>
                                    <p:cond delay="0"/>
                                  </p:stCondLst>
                                  <p:childTnLst>
                                    <p:anim calcmode="discrete" valueType="str">
                                      <p:cBhvr>
                                        <p:cTn id="21" dur="538"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8" grpId="0" animBg="1"/>
      <p:bldP spid="40" grpId="0" animBg="1"/>
      <p:bldP spid="4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FF66FF">
                <a:alpha val="4000"/>
              </a:srgbClr>
            </a:gs>
            <a:gs pos="83000">
              <a:schemeClr val="accent1">
                <a:lumMod val="45000"/>
                <a:lumOff val="55000"/>
              </a:schemeClr>
            </a:gs>
            <a:gs pos="100000">
              <a:srgbClr val="006699"/>
            </a:gs>
          </a:gsLst>
          <a:lin ang="5400000" scaled="1"/>
        </a:gra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62</a:t>
            </a:fld>
            <a:endParaRPr lang="en-AU" dirty="0"/>
          </a:p>
        </p:txBody>
      </p:sp>
      <p:sp>
        <p:nvSpPr>
          <p:cNvPr id="2" name="Cloud 1">
            <a:extLst>
              <a:ext uri="{FF2B5EF4-FFF2-40B4-BE49-F238E27FC236}">
                <a16:creationId xmlns:a16="http://schemas.microsoft.com/office/drawing/2014/main" xmlns="" id="{D635D8EB-F76E-42AE-A122-61EAFD39649E}"/>
              </a:ext>
            </a:extLst>
          </p:cNvPr>
          <p:cNvSpPr/>
          <p:nvPr/>
        </p:nvSpPr>
        <p:spPr>
          <a:xfrm>
            <a:off x="498769" y="193964"/>
            <a:ext cx="11231418" cy="6446981"/>
          </a:xfrm>
          <a:prstGeom prst="cloud">
            <a:avLst/>
          </a:prstGeom>
          <a:noFill/>
          <a:ln w="76200">
            <a:solidFill>
              <a:srgbClr val="FF6600"/>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dirty="0">
                <a:solidFill>
                  <a:srgbClr val="006699"/>
                </a:solidFill>
              </a:rPr>
              <a:t>What will happen if </a:t>
            </a:r>
            <a:r>
              <a:rPr lang="en-CA" sz="2800" dirty="0" err="1">
                <a:solidFill>
                  <a:srgbClr val="006699"/>
                </a:solidFill>
              </a:rPr>
              <a:t>Yoshiyahu</a:t>
            </a:r>
            <a:r>
              <a:rPr lang="en-CA" sz="2800" dirty="0">
                <a:solidFill>
                  <a:srgbClr val="006699"/>
                </a:solidFill>
              </a:rPr>
              <a:t> has attempted to observe Passover according to Sunset Theory? </a:t>
            </a:r>
          </a:p>
          <a:p>
            <a:pPr algn="ctr"/>
            <a:r>
              <a:rPr lang="en-CA" sz="2800" dirty="0">
                <a:solidFill>
                  <a:srgbClr val="006699"/>
                </a:solidFill>
              </a:rPr>
              <a:t>Remember, that would mean </a:t>
            </a:r>
            <a:r>
              <a:rPr lang="en-CA" sz="2800" dirty="0" smtClean="0">
                <a:solidFill>
                  <a:srgbClr val="006699"/>
                </a:solidFill>
              </a:rPr>
              <a:t>- </a:t>
            </a:r>
            <a:r>
              <a:rPr lang="en-CA" sz="2800" b="1" dirty="0" err="1">
                <a:solidFill>
                  <a:srgbClr val="0000FF"/>
                </a:solidFill>
              </a:rPr>
              <a:t>Beyn</a:t>
            </a:r>
            <a:r>
              <a:rPr lang="en-CA" sz="2800" b="1" dirty="0">
                <a:solidFill>
                  <a:srgbClr val="0000FF"/>
                </a:solidFill>
              </a:rPr>
              <a:t> Ha </a:t>
            </a:r>
            <a:r>
              <a:rPr lang="en-CA" sz="2800" b="1" dirty="0" err="1">
                <a:solidFill>
                  <a:srgbClr val="0000FF"/>
                </a:solidFill>
              </a:rPr>
              <a:t>Arbayim</a:t>
            </a:r>
            <a:r>
              <a:rPr lang="en-CA" sz="2800" b="1" dirty="0">
                <a:solidFill>
                  <a:srgbClr val="0000FF"/>
                </a:solidFill>
              </a:rPr>
              <a:t> </a:t>
            </a:r>
            <a:r>
              <a:rPr lang="en-CA" sz="2800" dirty="0">
                <a:solidFill>
                  <a:srgbClr val="006699"/>
                </a:solidFill>
              </a:rPr>
              <a:t>would take on the </a:t>
            </a:r>
            <a:r>
              <a:rPr lang="en-CA" sz="2800" b="1" u="sng" dirty="0">
                <a:solidFill>
                  <a:schemeClr val="tx1"/>
                </a:solidFill>
              </a:rPr>
              <a:t>different </a:t>
            </a:r>
            <a:r>
              <a:rPr lang="en-CA" sz="2800" b="1" u="sng" dirty="0" smtClean="0">
                <a:solidFill>
                  <a:schemeClr val="tx1"/>
                </a:solidFill>
              </a:rPr>
              <a:t>meanin</a:t>
            </a:r>
            <a:r>
              <a:rPr lang="en-CA" sz="2800" b="1" dirty="0" smtClean="0">
                <a:solidFill>
                  <a:schemeClr val="tx1"/>
                </a:solidFill>
              </a:rPr>
              <a:t>g; </a:t>
            </a:r>
            <a:r>
              <a:rPr lang="en-CA" sz="2800" dirty="0">
                <a:solidFill>
                  <a:srgbClr val="006699"/>
                </a:solidFill>
              </a:rPr>
              <a:t>written as </a:t>
            </a:r>
            <a:r>
              <a:rPr lang="en-CA" sz="2800" b="1" dirty="0" err="1">
                <a:solidFill>
                  <a:srgbClr val="006699"/>
                </a:solidFill>
              </a:rPr>
              <a:t>Beyn</a:t>
            </a:r>
            <a:r>
              <a:rPr lang="en-CA" sz="2800" b="1" dirty="0">
                <a:solidFill>
                  <a:srgbClr val="006699"/>
                </a:solidFill>
              </a:rPr>
              <a:t> Ha “</a:t>
            </a:r>
            <a:r>
              <a:rPr lang="en-CA" sz="2800" b="1" u="sng" dirty="0" err="1">
                <a:solidFill>
                  <a:srgbClr val="990033"/>
                </a:solidFill>
              </a:rPr>
              <a:t>Ereb</a:t>
            </a:r>
            <a:r>
              <a:rPr lang="en-CA" sz="2800" b="1" dirty="0" err="1">
                <a:solidFill>
                  <a:srgbClr val="006699"/>
                </a:solidFill>
              </a:rPr>
              <a:t>ayim</a:t>
            </a:r>
            <a:r>
              <a:rPr lang="en-CA" sz="2800" b="1" dirty="0" smtClean="0">
                <a:solidFill>
                  <a:srgbClr val="006699"/>
                </a:solidFill>
              </a:rPr>
              <a:t>”!  </a:t>
            </a:r>
            <a:r>
              <a:rPr lang="en-CA" sz="2800" dirty="0">
                <a:solidFill>
                  <a:srgbClr val="006699"/>
                </a:solidFill>
              </a:rPr>
              <a:t>Interesting enough, </a:t>
            </a:r>
            <a:r>
              <a:rPr lang="en-CA" sz="2800" b="1" dirty="0">
                <a:solidFill>
                  <a:srgbClr val="006699"/>
                </a:solidFill>
              </a:rPr>
              <a:t>“</a:t>
            </a:r>
            <a:r>
              <a:rPr lang="en-CA" sz="2800" b="1" u="sng" dirty="0" err="1">
                <a:solidFill>
                  <a:srgbClr val="990033"/>
                </a:solidFill>
              </a:rPr>
              <a:t>Ereb</a:t>
            </a:r>
            <a:r>
              <a:rPr lang="en-CA" sz="2800" b="1" dirty="0" err="1">
                <a:solidFill>
                  <a:srgbClr val="006699"/>
                </a:solidFill>
              </a:rPr>
              <a:t>ayim</a:t>
            </a:r>
            <a:r>
              <a:rPr lang="en-CA" sz="2800" b="1" dirty="0">
                <a:solidFill>
                  <a:srgbClr val="006699"/>
                </a:solidFill>
              </a:rPr>
              <a:t>” </a:t>
            </a:r>
            <a:r>
              <a:rPr lang="en-CA" sz="2800" u="sng" dirty="0">
                <a:ln w="12700">
                  <a:solidFill>
                    <a:srgbClr val="FF6600"/>
                  </a:solidFill>
                </a:ln>
                <a:solidFill>
                  <a:srgbClr val="006699"/>
                </a:solidFill>
                <a:latin typeface="Cooper Black" panose="0208090404030B020404" pitchFamily="18" charset="0"/>
              </a:rPr>
              <a:t>is not a Scri</a:t>
            </a:r>
            <a:r>
              <a:rPr lang="en-CA" sz="2800" dirty="0">
                <a:ln w="12700">
                  <a:solidFill>
                    <a:srgbClr val="FF6600"/>
                  </a:solidFill>
                </a:ln>
                <a:solidFill>
                  <a:srgbClr val="006699"/>
                </a:solidFill>
                <a:latin typeface="Cooper Black" panose="0208090404030B020404" pitchFamily="18" charset="0"/>
              </a:rPr>
              <a:t>p</a:t>
            </a:r>
            <a:r>
              <a:rPr lang="en-CA" sz="2800" u="sng" dirty="0">
                <a:ln w="12700">
                  <a:solidFill>
                    <a:srgbClr val="FF6600"/>
                  </a:solidFill>
                </a:ln>
                <a:solidFill>
                  <a:srgbClr val="006699"/>
                </a:solidFill>
                <a:latin typeface="Cooper Black" panose="0208090404030B020404" pitchFamily="18" charset="0"/>
              </a:rPr>
              <a:t>tural word</a:t>
            </a:r>
            <a:r>
              <a:rPr lang="en-CA" sz="2800" dirty="0">
                <a:ln w="12700">
                  <a:solidFill>
                    <a:srgbClr val="FF6600"/>
                  </a:solidFill>
                </a:ln>
                <a:solidFill>
                  <a:srgbClr val="006699"/>
                </a:solidFill>
                <a:latin typeface="Cooper Black" panose="0208090404030B020404" pitchFamily="18" charset="0"/>
              </a:rPr>
              <a:t>! </a:t>
            </a:r>
            <a:r>
              <a:rPr lang="en-CA" sz="2800" dirty="0" smtClean="0">
                <a:ln w="12700">
                  <a:solidFill>
                    <a:srgbClr val="FF6600"/>
                  </a:solidFill>
                </a:ln>
                <a:solidFill>
                  <a:srgbClr val="006699"/>
                </a:solidFill>
                <a:latin typeface="Cooper Black" panose="0208090404030B020404" pitchFamily="18" charset="0"/>
              </a:rPr>
              <a:t/>
            </a:r>
            <a:br>
              <a:rPr lang="en-CA" sz="2800" dirty="0" smtClean="0">
                <a:ln w="12700">
                  <a:solidFill>
                    <a:srgbClr val="FF6600"/>
                  </a:solidFill>
                </a:ln>
                <a:solidFill>
                  <a:srgbClr val="006699"/>
                </a:solidFill>
                <a:latin typeface="Cooper Black" panose="0208090404030B020404" pitchFamily="18" charset="0"/>
              </a:rPr>
            </a:br>
            <a:r>
              <a:rPr lang="en-CA" sz="2800" dirty="0" smtClean="0">
                <a:solidFill>
                  <a:srgbClr val="006699"/>
                </a:solidFill>
              </a:rPr>
              <a:t>But </a:t>
            </a:r>
            <a:r>
              <a:rPr lang="en-CA" sz="2800" dirty="0">
                <a:solidFill>
                  <a:srgbClr val="006699"/>
                </a:solidFill>
              </a:rPr>
              <a:t>let’s look at the concept and see if Sunset Theory can justify itself through when </a:t>
            </a:r>
            <a:r>
              <a:rPr lang="en-CA" sz="2800" dirty="0" err="1">
                <a:solidFill>
                  <a:srgbClr val="006699"/>
                </a:solidFill>
              </a:rPr>
              <a:t>Yoshiyahu</a:t>
            </a:r>
            <a:r>
              <a:rPr lang="en-CA" sz="2800" dirty="0">
                <a:solidFill>
                  <a:srgbClr val="006699"/>
                </a:solidFill>
              </a:rPr>
              <a:t> sacrificed 41,400 Passover </a:t>
            </a:r>
            <a:r>
              <a:rPr lang="en-CA" sz="2800" dirty="0" smtClean="0">
                <a:solidFill>
                  <a:srgbClr val="006699"/>
                </a:solidFill>
              </a:rPr>
              <a:t>sacrifices</a:t>
            </a:r>
            <a:r>
              <a:rPr lang="en-CA" sz="2800" dirty="0">
                <a:solidFill>
                  <a:srgbClr val="006699"/>
                </a:solidFill>
              </a:rPr>
              <a:t>!</a:t>
            </a:r>
          </a:p>
        </p:txBody>
      </p:sp>
    </p:spTree>
    <p:extLst>
      <p:ext uri="{BB962C8B-B14F-4D97-AF65-F5344CB8AC3E}">
        <p14:creationId xmlns:p14="http://schemas.microsoft.com/office/powerpoint/2010/main" val="31569220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3950398617"/>
              </p:ext>
            </p:extLst>
          </p:nvPr>
        </p:nvGraphicFramePr>
        <p:xfrm>
          <a:off x="515254" y="4766373"/>
          <a:ext cx="11332724" cy="129540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Passover!</a:t>
                      </a:r>
                      <a:endParaRPr lang="en-CA" sz="3600" u="none"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tc>
                  <a:txBody>
                    <a:bodyPr/>
                    <a:lstStyle/>
                    <a:p>
                      <a:pPr algn="ctr"/>
                      <a:r>
                        <a:rPr lang="en-CA" sz="4000" dirty="0">
                          <a:solidFill>
                            <a:srgbClr val="C00000"/>
                          </a:solidFill>
                        </a:rPr>
                        <a:t>Abib  </a:t>
                      </a:r>
                      <a:r>
                        <a:rPr lang="en-CA" sz="4000" dirty="0">
                          <a:solidFill>
                            <a:schemeClr val="accent1">
                              <a:lumMod val="50000"/>
                            </a:schemeClr>
                          </a:solidFill>
                        </a:rPr>
                        <a:t>14?</a:t>
                      </a:r>
                      <a:r>
                        <a:rPr lang="en-CA" sz="4000" dirty="0">
                          <a:solidFill>
                            <a:srgbClr val="C00000"/>
                          </a:solidFill>
                        </a:rPr>
                        <a:t> </a:t>
                      </a:r>
                      <a:r>
                        <a:rPr lang="en-CA" sz="4000" baseline="0" dirty="0">
                          <a:solidFill>
                            <a:srgbClr val="C00000"/>
                          </a:solidFill>
                        </a:rPr>
                        <a:t> </a:t>
                      </a:r>
                      <a:r>
                        <a:rPr lang="en-CA" sz="4000" dirty="0">
                          <a:solidFill>
                            <a:srgbClr val="C00000"/>
                          </a:solidFill>
                        </a:rPr>
                        <a:t>Day Season </a:t>
                      </a:r>
                      <a:br>
                        <a:rPr lang="en-CA" sz="4000" dirty="0">
                          <a:solidFill>
                            <a:srgbClr val="C00000"/>
                          </a:solidFill>
                        </a:rPr>
                      </a:br>
                      <a:r>
                        <a:rPr lang="en-CA" sz="3600" dirty="0">
                          <a:solidFill>
                            <a:srgbClr val="C00000"/>
                          </a:solidFill>
                        </a:rPr>
                        <a:t> </a:t>
                      </a:r>
                      <a:r>
                        <a:rPr lang="en-CA" sz="3900" dirty="0">
                          <a:solidFill>
                            <a:srgbClr val="FFFF00"/>
                          </a:solidFill>
                        </a:rPr>
                        <a:t>Passover?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extLst>
                  <a:ext uri="{0D108BD9-81ED-4DB2-BD59-A6C34878D82A}">
                    <a16:rowId xmlns:a16="http://schemas.microsoft.com/office/drawing/2014/main" xmlns="" val="566162617"/>
                  </a:ext>
                </a:extLst>
              </a:tr>
            </a:tbl>
          </a:graphicData>
        </a:graphic>
      </p:graphicFrame>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85931" y="2023353"/>
            <a:ext cx="0" cy="4053661"/>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CA5579E2-1F9D-425B-80AD-81CB878CED36}"/>
              </a:ext>
            </a:extLst>
          </p:cNvPr>
          <p:cNvSpPr/>
          <p:nvPr/>
        </p:nvSpPr>
        <p:spPr>
          <a:xfrm>
            <a:off x="1089892" y="6205398"/>
            <a:ext cx="10137386"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FF3399"/>
                  </a:solidFill>
                </a:ln>
                <a:solidFill>
                  <a:srgbClr val="0000FF"/>
                </a:solidFill>
                <a:effectLst>
                  <a:glow rad="127000">
                    <a:srgbClr val="FF9900"/>
                  </a:glow>
                </a:effectLst>
              </a:rPr>
              <a:t>Dawn to Dawn</a:t>
            </a:r>
            <a:r>
              <a:rPr lang="en-CA" sz="3200" b="1" dirty="0">
                <a:ln>
                  <a:solidFill>
                    <a:srgbClr val="FF3399"/>
                  </a:solidFill>
                </a:ln>
                <a:solidFill>
                  <a:srgbClr val="0000FF"/>
                </a:solidFill>
              </a:rPr>
              <a:t> </a:t>
            </a:r>
            <a:r>
              <a:rPr lang="en-CA" sz="3200" dirty="0">
                <a:ln>
                  <a:solidFill>
                    <a:srgbClr val="FF3399"/>
                  </a:solidFill>
                </a:ln>
                <a:solidFill>
                  <a:srgbClr val="0000FF"/>
                </a:solidFill>
                <a:effectLst>
                  <a:glow rad="127000">
                    <a:srgbClr val="A4F5FE"/>
                  </a:glow>
                </a:effectLst>
              </a:rPr>
              <a:t>statutes</a:t>
            </a:r>
            <a:r>
              <a:rPr lang="en-CA" sz="3200" dirty="0">
                <a:ln>
                  <a:solidFill>
                    <a:srgbClr val="FF3399"/>
                  </a:solidFill>
                </a:ln>
                <a:solidFill>
                  <a:srgbClr val="0000FF"/>
                </a:solidFill>
              </a:rPr>
              <a:t> only align with </a:t>
            </a:r>
            <a:r>
              <a:rPr lang="en-CA" sz="3200" dirty="0" err="1">
                <a:ln>
                  <a:solidFill>
                    <a:srgbClr val="FF3399"/>
                  </a:solidFill>
                </a:ln>
                <a:solidFill>
                  <a:srgbClr val="0000FF"/>
                </a:solidFill>
              </a:rPr>
              <a:t>beyn</a:t>
            </a:r>
            <a:r>
              <a:rPr lang="en-CA" sz="3200" dirty="0">
                <a:ln>
                  <a:solidFill>
                    <a:srgbClr val="FF3399"/>
                  </a:solidFill>
                </a:ln>
                <a:solidFill>
                  <a:srgbClr val="0000FF"/>
                </a:solidFill>
              </a:rPr>
              <a:t> ha </a:t>
            </a:r>
            <a:r>
              <a:rPr lang="en-CA" sz="3200" u="sng" dirty="0" err="1">
                <a:ln>
                  <a:solidFill>
                    <a:srgbClr val="FF3399"/>
                  </a:solidFill>
                </a:ln>
                <a:solidFill>
                  <a:srgbClr val="0000FF"/>
                </a:solidFill>
                <a:effectLst>
                  <a:glow rad="228600">
                    <a:srgbClr val="C7ABFF"/>
                  </a:glow>
                </a:effectLst>
              </a:rPr>
              <a:t>a</a:t>
            </a:r>
            <a:r>
              <a:rPr lang="en-CA" sz="3200" dirty="0" err="1">
                <a:ln>
                  <a:solidFill>
                    <a:srgbClr val="FF3399"/>
                  </a:solidFill>
                </a:ln>
                <a:solidFill>
                  <a:srgbClr val="0000FF"/>
                </a:solidFill>
              </a:rPr>
              <a:t>rbayim</a:t>
            </a:r>
            <a:r>
              <a:rPr lang="en-CA" sz="3200" dirty="0">
                <a:ln>
                  <a:solidFill>
                    <a:srgbClr val="FF3399"/>
                  </a:solidFill>
                </a:ln>
                <a:solidFill>
                  <a:srgbClr val="0000FF"/>
                </a:solidFill>
              </a:rPr>
              <a:t>!</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851977" y="4828714"/>
            <a:ext cx="941035"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63300" y="2188055"/>
            <a:ext cx="33416" cy="3892042"/>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58473" y="1427147"/>
            <a:ext cx="1747571" cy="76090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chemeClr val="accent2">
                    <a:lumMod val="60000"/>
                    <a:lumOff val="40000"/>
                  </a:schemeClr>
                </a:solidFill>
                <a:effectLst>
                  <a:glow rad="228600">
                    <a:schemeClr val="accent2">
                      <a:satMod val="175000"/>
                      <a:alpha val="40000"/>
                    </a:schemeClr>
                  </a:glow>
                </a:effectLst>
              </a:rPr>
              <a:t>Sunset</a:t>
            </a:r>
            <a:endParaRPr lang="en-CA" sz="7200" b="1" dirty="0">
              <a:ln>
                <a:solidFill>
                  <a:srgbClr val="0000FF"/>
                </a:solidFill>
              </a:ln>
              <a:solidFill>
                <a:schemeClr val="accent2">
                  <a:lumMod val="60000"/>
                  <a:lumOff val="40000"/>
                </a:schemeClr>
              </a:solidFill>
              <a:effectLst>
                <a:glow rad="228600">
                  <a:schemeClr val="accent2">
                    <a:satMod val="175000"/>
                    <a:alpha val="40000"/>
                  </a:schemeClr>
                </a:glow>
              </a:effectLst>
            </a:endParaRPr>
          </a:p>
        </p:txBody>
      </p:sp>
      <p:sp>
        <p:nvSpPr>
          <p:cNvPr id="19" name="Rectangle 18">
            <a:extLst>
              <a:ext uri="{FF2B5EF4-FFF2-40B4-BE49-F238E27FC236}">
                <a16:creationId xmlns:a16="http://schemas.microsoft.com/office/drawing/2014/main" xmlns="" id="{CCC9F522-F708-4414-B3CD-DB5E57F62391}"/>
              </a:ext>
            </a:extLst>
          </p:cNvPr>
          <p:cNvSpPr/>
          <p:nvPr/>
        </p:nvSpPr>
        <p:spPr>
          <a:xfrm>
            <a:off x="242896" y="4772643"/>
            <a:ext cx="305274" cy="1309046"/>
          </a:xfrm>
          <a:prstGeom prst="rect">
            <a:avLst/>
          </a:prstGeom>
          <a:gradFill flip="none" rotWithShape="1">
            <a:gsLst>
              <a:gs pos="50000">
                <a:schemeClr val="bg1">
                  <a:lumMod val="50000"/>
                </a:schemeClr>
              </a:gs>
              <a:gs pos="61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52134" y="4648931"/>
            <a:ext cx="305274" cy="1424692"/>
          </a:xfrm>
          <a:prstGeom prst="rect">
            <a:avLst/>
          </a:prstGeom>
          <a:gradFill flip="none" rotWithShape="1">
            <a:gsLst>
              <a:gs pos="49000">
                <a:schemeClr val="tx1">
                  <a:lumMod val="65000"/>
                  <a:lumOff val="35000"/>
                </a:schemeClr>
              </a:gs>
              <a:gs pos="58000">
                <a:srgbClr val="FFFF00"/>
              </a:gs>
            </a:gsLst>
            <a:lin ang="21000000" scaled="0"/>
            <a:tileRect/>
          </a:gradFill>
          <a:ln w="381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xmlns="" id="{D2DD3587-3DEC-45C4-A9D4-28DB2765516E}"/>
              </a:ext>
            </a:extLst>
          </p:cNvPr>
          <p:cNvSpPr/>
          <p:nvPr/>
        </p:nvSpPr>
        <p:spPr>
          <a:xfrm>
            <a:off x="1953820" y="138534"/>
            <a:ext cx="10198906" cy="610594"/>
          </a:xfrm>
          <a:prstGeom prst="roundRect">
            <a:avLst>
              <a:gd name="adj" fmla="val 50000"/>
            </a:avLst>
          </a:prstGeom>
          <a:solidFill>
            <a:srgbClr val="C7AB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i="1" dirty="0">
                <a:solidFill>
                  <a:srgbClr val="002060"/>
                </a:solidFill>
              </a:rPr>
              <a:t>Why “sunset” and “</a:t>
            </a:r>
            <a:r>
              <a:rPr lang="en-CA" sz="3200" b="1" i="1" u="sng" dirty="0" err="1">
                <a:solidFill>
                  <a:srgbClr val="C00000"/>
                </a:solidFill>
              </a:rPr>
              <a:t>e</a:t>
            </a:r>
            <a:r>
              <a:rPr lang="en-CA" sz="3200" i="1" dirty="0" err="1">
                <a:solidFill>
                  <a:srgbClr val="002060"/>
                </a:solidFill>
              </a:rPr>
              <a:t>rbayim</a:t>
            </a:r>
            <a:r>
              <a:rPr lang="en-CA" sz="3200" i="1" dirty="0">
                <a:solidFill>
                  <a:srgbClr val="002060"/>
                </a:solidFill>
              </a:rPr>
              <a:t>” </a:t>
            </a:r>
            <a:r>
              <a:rPr lang="en-CA" sz="3200" i="1" u="sng" dirty="0">
                <a:solidFill>
                  <a:srgbClr val="002060"/>
                </a:solidFill>
              </a:rPr>
              <a:t>cannot</a:t>
            </a:r>
            <a:r>
              <a:rPr lang="en-CA" sz="3200" i="1" dirty="0">
                <a:solidFill>
                  <a:srgbClr val="002060"/>
                </a:solidFill>
              </a:rPr>
              <a:t> </a:t>
            </a:r>
            <a:r>
              <a:rPr lang="en-CA" sz="3200" b="1" i="1" dirty="0">
                <a:solidFill>
                  <a:srgbClr val="990033"/>
                </a:solidFill>
              </a:rPr>
              <a:t>f</a:t>
            </a:r>
            <a:r>
              <a:rPr lang="en-CA" sz="3200" b="1" i="1" u="sng" dirty="0">
                <a:solidFill>
                  <a:srgbClr val="990033"/>
                </a:solidFill>
              </a:rPr>
              <a:t>ul</a:t>
            </a:r>
            <a:r>
              <a:rPr lang="en-CA" sz="3200" b="1" i="1" dirty="0">
                <a:solidFill>
                  <a:srgbClr val="990033"/>
                </a:solidFill>
              </a:rPr>
              <a:t>f</a:t>
            </a:r>
            <a:r>
              <a:rPr lang="en-CA" sz="3200" b="1" i="1" u="sng" dirty="0">
                <a:solidFill>
                  <a:srgbClr val="990033"/>
                </a:solidFill>
              </a:rPr>
              <a:t>ill</a:t>
            </a:r>
            <a:r>
              <a:rPr lang="en-CA" sz="3200" b="1" i="1" dirty="0">
                <a:solidFill>
                  <a:srgbClr val="0000FF"/>
                </a:solidFill>
              </a:rPr>
              <a:t> Torah Statutes!</a:t>
            </a:r>
          </a:p>
        </p:txBody>
      </p:sp>
      <p:sp>
        <p:nvSpPr>
          <p:cNvPr id="27" name="Rectangle: Rounded Corners 26">
            <a:extLst>
              <a:ext uri="{FF2B5EF4-FFF2-40B4-BE49-F238E27FC236}">
                <a16:creationId xmlns:a16="http://schemas.microsoft.com/office/drawing/2014/main" xmlns="" id="{BFCADE86-D8AD-4DCD-AEF2-86F0ECDBF2D0}"/>
              </a:ext>
            </a:extLst>
          </p:cNvPr>
          <p:cNvSpPr/>
          <p:nvPr/>
        </p:nvSpPr>
        <p:spPr>
          <a:xfrm>
            <a:off x="10400232" y="1427147"/>
            <a:ext cx="1693372" cy="76090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chemeClr val="accent2">
                    <a:lumMod val="60000"/>
                    <a:lumOff val="40000"/>
                  </a:schemeClr>
                </a:solidFill>
                <a:effectLst>
                  <a:glow rad="228600">
                    <a:schemeClr val="accent2">
                      <a:satMod val="175000"/>
                      <a:alpha val="40000"/>
                    </a:schemeClr>
                  </a:glow>
                </a:effectLst>
              </a:rPr>
              <a:t>Sunset</a:t>
            </a:r>
            <a:endParaRPr lang="en-CA" sz="7200" b="1" dirty="0">
              <a:ln>
                <a:solidFill>
                  <a:srgbClr val="0000FF"/>
                </a:solidFill>
              </a:ln>
              <a:solidFill>
                <a:schemeClr val="accent2">
                  <a:lumMod val="60000"/>
                  <a:lumOff val="40000"/>
                </a:schemeClr>
              </a:solidFill>
              <a:effectLst>
                <a:glow rad="228600">
                  <a:schemeClr val="accent2">
                    <a:satMod val="175000"/>
                    <a:alpha val="40000"/>
                  </a:schemeClr>
                </a:glow>
              </a:effectLst>
            </a:endParaRP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43137"/>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63</a:t>
            </a:fld>
            <a:endParaRPr lang="en-AU" dirty="0"/>
          </a:p>
        </p:txBody>
      </p:sp>
      <p:sp>
        <p:nvSpPr>
          <p:cNvPr id="23" name="Rectangle: Rounded Corners 22">
            <a:extLst>
              <a:ext uri="{FF2B5EF4-FFF2-40B4-BE49-F238E27FC236}">
                <a16:creationId xmlns:a16="http://schemas.microsoft.com/office/drawing/2014/main" xmlns="" id="{2E5D3DFC-F7C9-418A-B2D9-BBE9E29C2135}"/>
              </a:ext>
            </a:extLst>
          </p:cNvPr>
          <p:cNvSpPr/>
          <p:nvPr/>
        </p:nvSpPr>
        <p:spPr>
          <a:xfrm>
            <a:off x="16570" y="416574"/>
            <a:ext cx="1978485" cy="866948"/>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F3399"/>
                  </a:solidFill>
                </a:ln>
                <a:solidFill>
                  <a:srgbClr val="FF66FF"/>
                </a:solidFill>
              </a:rPr>
              <a:t>Stage 1 </a:t>
            </a:r>
            <a:r>
              <a:rPr lang="en-CA" sz="2800" b="1" dirty="0">
                <a:ln>
                  <a:solidFill>
                    <a:srgbClr val="FF3399"/>
                  </a:solidFill>
                </a:ln>
                <a:solidFill>
                  <a:srgbClr val="FF66FF"/>
                </a:solidFill>
                <a:effectLst>
                  <a:glow rad="127000">
                    <a:srgbClr val="00FF99"/>
                  </a:glow>
                </a:effectLst>
              </a:rPr>
              <a:t>Babylonia</a:t>
            </a:r>
            <a:endParaRPr lang="en-CA" sz="2800" b="1" u="sng" dirty="0">
              <a:ln>
                <a:solidFill>
                  <a:srgbClr val="FF3399"/>
                </a:solidFill>
              </a:ln>
              <a:solidFill>
                <a:srgbClr val="FF66FF"/>
              </a:solidFill>
              <a:effectLst>
                <a:glow rad="127000">
                  <a:srgbClr val="00FF99"/>
                </a:glow>
              </a:effectLst>
            </a:endParaRPr>
          </a:p>
        </p:txBody>
      </p:sp>
      <p:sp>
        <p:nvSpPr>
          <p:cNvPr id="25" name="Speech Bubble: Rectangle with Corners Rounded 24">
            <a:extLst>
              <a:ext uri="{FF2B5EF4-FFF2-40B4-BE49-F238E27FC236}">
                <a16:creationId xmlns:a16="http://schemas.microsoft.com/office/drawing/2014/main" xmlns="" id="{02E2D2CA-2176-4ECD-8B16-A4AE42A7AFA7}"/>
              </a:ext>
            </a:extLst>
          </p:cNvPr>
          <p:cNvSpPr/>
          <p:nvPr/>
        </p:nvSpPr>
        <p:spPr>
          <a:xfrm>
            <a:off x="1868625" y="953188"/>
            <a:ext cx="8456186" cy="3362437"/>
          </a:xfrm>
          <a:prstGeom prst="wedgeRoundRectCallout">
            <a:avLst>
              <a:gd name="adj1" fmla="val 25898"/>
              <a:gd name="adj2" fmla="val 66863"/>
              <a:gd name="adj3" fmla="val 16667"/>
            </a:avLst>
          </a:prstGeom>
          <a:solidFill>
            <a:schemeClr val="accent6">
              <a:lumMod val="40000"/>
              <a:lumOff val="60000"/>
            </a:schemeClr>
          </a:solidFill>
          <a:ln w="57150">
            <a:solidFill>
              <a:srgbClr val="00FF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400" b="1" dirty="0">
                <a:solidFill>
                  <a:schemeClr val="accent2">
                    <a:lumMod val="50000"/>
                  </a:schemeClr>
                </a:solidFill>
                <a:effectLst>
                  <a:glow rad="228600">
                    <a:schemeClr val="accent6">
                      <a:satMod val="175000"/>
                      <a:alpha val="40000"/>
                    </a:schemeClr>
                  </a:glow>
                </a:effectLst>
              </a:rPr>
              <a:t>The </a:t>
            </a:r>
            <a:r>
              <a:rPr lang="en-CA" sz="2400" b="1" u="sng" dirty="0">
                <a:solidFill>
                  <a:schemeClr val="accent2">
                    <a:lumMod val="50000"/>
                  </a:schemeClr>
                </a:solidFill>
                <a:effectLst>
                  <a:glow rad="228600">
                    <a:schemeClr val="accent6">
                      <a:satMod val="175000"/>
                      <a:alpha val="40000"/>
                    </a:schemeClr>
                  </a:glow>
                </a:effectLst>
              </a:rPr>
              <a:t>sunset</a:t>
            </a:r>
            <a:r>
              <a:rPr lang="en-CA" sz="2400" b="1" dirty="0">
                <a:solidFill>
                  <a:schemeClr val="accent2">
                    <a:lumMod val="50000"/>
                  </a:schemeClr>
                </a:solidFill>
                <a:effectLst>
                  <a:glow rad="228600">
                    <a:schemeClr val="accent6">
                      <a:satMod val="175000"/>
                      <a:alpha val="40000"/>
                    </a:schemeClr>
                  </a:glow>
                </a:effectLst>
              </a:rPr>
              <a:t> to </a:t>
            </a:r>
            <a:r>
              <a:rPr lang="en-CA" sz="2400" b="1" u="sng" dirty="0">
                <a:solidFill>
                  <a:schemeClr val="accent2">
                    <a:lumMod val="50000"/>
                  </a:schemeClr>
                </a:solidFill>
                <a:effectLst>
                  <a:glow rad="228600">
                    <a:schemeClr val="accent6">
                      <a:satMod val="175000"/>
                      <a:alpha val="40000"/>
                    </a:schemeClr>
                  </a:glow>
                </a:effectLst>
              </a:rPr>
              <a:t>sunset</a:t>
            </a:r>
            <a:r>
              <a:rPr lang="en-CA" sz="2400" b="1" dirty="0">
                <a:solidFill>
                  <a:schemeClr val="accent2">
                    <a:lumMod val="50000"/>
                  </a:schemeClr>
                </a:solidFill>
                <a:effectLst>
                  <a:glow rad="228600">
                    <a:schemeClr val="accent6">
                      <a:satMod val="175000"/>
                      <a:alpha val="40000"/>
                    </a:schemeClr>
                  </a:glow>
                </a:effectLst>
              </a:rPr>
              <a:t> day commencement must stem </a:t>
            </a:r>
            <a:br>
              <a:rPr lang="en-CA" sz="2400" b="1" dirty="0">
                <a:solidFill>
                  <a:schemeClr val="accent2">
                    <a:lumMod val="50000"/>
                  </a:schemeClr>
                </a:solidFill>
                <a:effectLst>
                  <a:glow rad="228600">
                    <a:schemeClr val="accent6">
                      <a:satMod val="175000"/>
                      <a:alpha val="40000"/>
                    </a:schemeClr>
                  </a:glow>
                </a:effectLst>
              </a:rPr>
            </a:br>
            <a:r>
              <a:rPr lang="en-CA" sz="2400" b="1" dirty="0">
                <a:solidFill>
                  <a:schemeClr val="accent2">
                    <a:lumMod val="50000"/>
                  </a:schemeClr>
                </a:solidFill>
                <a:effectLst>
                  <a:glow rad="228600">
                    <a:schemeClr val="accent6">
                      <a:satMod val="175000"/>
                      <a:alpha val="40000"/>
                    </a:schemeClr>
                  </a:glow>
                </a:effectLst>
              </a:rPr>
              <a:t>from the mixture of “</a:t>
            </a:r>
            <a:r>
              <a:rPr lang="en-CA" sz="2400" b="1" u="sng" dirty="0">
                <a:solidFill>
                  <a:schemeClr val="tx1">
                    <a:lumMod val="95000"/>
                    <a:lumOff val="5000"/>
                  </a:schemeClr>
                </a:solidFill>
                <a:effectLst>
                  <a:glow rad="228600">
                    <a:schemeClr val="accent6">
                      <a:satMod val="175000"/>
                      <a:alpha val="40000"/>
                    </a:schemeClr>
                  </a:glow>
                </a:effectLst>
              </a:rPr>
              <a:t>e</a:t>
            </a:r>
            <a:r>
              <a:rPr lang="en-CA" sz="2400" b="1" dirty="0">
                <a:solidFill>
                  <a:schemeClr val="accent2">
                    <a:lumMod val="50000"/>
                  </a:schemeClr>
                </a:solidFill>
                <a:effectLst>
                  <a:glow rad="228600">
                    <a:schemeClr val="accent6">
                      <a:satMod val="175000"/>
                      <a:alpha val="40000"/>
                    </a:schemeClr>
                  </a:glow>
                </a:effectLst>
              </a:rPr>
              <a:t>reb” to the next “</a:t>
            </a:r>
            <a:r>
              <a:rPr lang="en-CA" sz="2400" b="1" u="sng" dirty="0">
                <a:solidFill>
                  <a:schemeClr val="tx1">
                    <a:lumMod val="95000"/>
                    <a:lumOff val="5000"/>
                  </a:schemeClr>
                </a:solidFill>
                <a:effectLst>
                  <a:glow rad="228600">
                    <a:schemeClr val="accent6">
                      <a:satMod val="175000"/>
                      <a:alpha val="40000"/>
                    </a:schemeClr>
                  </a:glow>
                </a:effectLst>
              </a:rPr>
              <a:t>e</a:t>
            </a:r>
            <a:r>
              <a:rPr lang="en-CA" sz="2400" b="1" dirty="0">
                <a:solidFill>
                  <a:schemeClr val="accent2">
                    <a:lumMod val="50000"/>
                  </a:schemeClr>
                </a:solidFill>
                <a:effectLst>
                  <a:glow rad="228600">
                    <a:schemeClr val="accent6">
                      <a:satMod val="175000"/>
                      <a:alpha val="40000"/>
                    </a:schemeClr>
                  </a:glow>
                </a:effectLst>
              </a:rPr>
              <a:t>reb.” </a:t>
            </a:r>
            <a:r>
              <a:rPr lang="en-CA" sz="1600" dirty="0">
                <a:solidFill>
                  <a:schemeClr val="accent2">
                    <a:lumMod val="50000"/>
                  </a:schemeClr>
                </a:solidFill>
                <a:effectLst>
                  <a:glow rad="228600">
                    <a:schemeClr val="accent6">
                      <a:satMod val="175000"/>
                      <a:alpha val="40000"/>
                    </a:schemeClr>
                  </a:glow>
                </a:effectLst>
              </a:rPr>
              <a:t> </a:t>
            </a:r>
            <a:r>
              <a:rPr lang="en-CA" sz="1600" dirty="0">
                <a:solidFill>
                  <a:srgbClr val="0000FF"/>
                </a:solidFill>
              </a:rPr>
              <a:t>[H6153 to H6153]</a:t>
            </a:r>
            <a:endParaRPr lang="en-CA" sz="2400" b="1" dirty="0">
              <a:solidFill>
                <a:srgbClr val="0000FF"/>
              </a:solidFill>
            </a:endParaRPr>
          </a:p>
          <a:p>
            <a:pPr marL="342900" indent="-342900" algn="ctr">
              <a:buFont typeface="Wingdings" pitchFamily="2" charset="2"/>
              <a:buChar char="Ø"/>
            </a:pPr>
            <a:r>
              <a:rPr lang="en-CA" sz="2400" b="1" dirty="0">
                <a:solidFill>
                  <a:srgbClr val="C00000"/>
                </a:solidFill>
              </a:rPr>
              <a:t>“ereb to ereb” is plural which would be written as </a:t>
            </a:r>
            <a:r>
              <a:rPr lang="en-CA" sz="2400" b="1" u="sng" dirty="0" err="1">
                <a:solidFill>
                  <a:schemeClr val="tx1">
                    <a:lumMod val="95000"/>
                    <a:lumOff val="5000"/>
                  </a:schemeClr>
                </a:solidFill>
              </a:rPr>
              <a:t>e</a:t>
            </a:r>
            <a:r>
              <a:rPr lang="en-CA" sz="2400" b="1" dirty="0" err="1">
                <a:solidFill>
                  <a:srgbClr val="C00000"/>
                </a:solidFill>
              </a:rPr>
              <a:t>rbayim</a:t>
            </a:r>
            <a:r>
              <a:rPr lang="en-CA" sz="2400" b="1" dirty="0">
                <a:solidFill>
                  <a:srgbClr val="C00000"/>
                </a:solidFill>
              </a:rPr>
              <a:t>.”</a:t>
            </a:r>
          </a:p>
          <a:p>
            <a:pPr marL="342900" indent="-342900" algn="ctr">
              <a:buFont typeface="Wingdings" pitchFamily="2" charset="2"/>
              <a:buChar char="Ø"/>
            </a:pPr>
            <a:r>
              <a:rPr lang="en-CA" sz="2400" b="1" dirty="0">
                <a:solidFill>
                  <a:schemeClr val="tx1">
                    <a:lumMod val="85000"/>
                    <a:lumOff val="15000"/>
                  </a:schemeClr>
                </a:solidFill>
                <a:effectLst>
                  <a:glow rad="228600">
                    <a:schemeClr val="accent6">
                      <a:satMod val="175000"/>
                      <a:alpha val="40000"/>
                    </a:schemeClr>
                  </a:glow>
                </a:effectLst>
              </a:rPr>
              <a:t>Is there such a phrase as </a:t>
            </a:r>
            <a:r>
              <a:rPr lang="en-CA" sz="2400" b="1" dirty="0" err="1">
                <a:solidFill>
                  <a:schemeClr val="tx1">
                    <a:lumMod val="85000"/>
                    <a:lumOff val="15000"/>
                  </a:schemeClr>
                </a:solidFill>
                <a:effectLst>
                  <a:glow rad="228600">
                    <a:schemeClr val="accent6">
                      <a:satMod val="175000"/>
                      <a:alpha val="40000"/>
                    </a:schemeClr>
                  </a:glow>
                </a:effectLst>
              </a:rPr>
              <a:t>beyn</a:t>
            </a:r>
            <a:r>
              <a:rPr lang="en-CA" sz="2400" b="1" dirty="0">
                <a:solidFill>
                  <a:schemeClr val="tx1">
                    <a:lumMod val="85000"/>
                    <a:lumOff val="15000"/>
                  </a:schemeClr>
                </a:solidFill>
                <a:effectLst>
                  <a:glow rad="228600">
                    <a:schemeClr val="accent6">
                      <a:satMod val="175000"/>
                      <a:alpha val="40000"/>
                    </a:schemeClr>
                  </a:glow>
                </a:effectLst>
              </a:rPr>
              <a:t> ha </a:t>
            </a:r>
            <a:r>
              <a:rPr lang="en-CA" sz="2400" b="1" u="sng" dirty="0" err="1">
                <a:solidFill>
                  <a:srgbClr val="FF0000"/>
                </a:solidFill>
                <a:effectLst>
                  <a:glow rad="228600">
                    <a:schemeClr val="accent6">
                      <a:satMod val="175000"/>
                      <a:alpha val="40000"/>
                    </a:schemeClr>
                  </a:glow>
                </a:effectLst>
              </a:rPr>
              <a:t>e</a:t>
            </a:r>
            <a:r>
              <a:rPr lang="en-CA" sz="2400" b="1" dirty="0" err="1">
                <a:solidFill>
                  <a:schemeClr val="tx1">
                    <a:lumMod val="85000"/>
                    <a:lumOff val="15000"/>
                  </a:schemeClr>
                </a:solidFill>
                <a:effectLst>
                  <a:glow rad="228600">
                    <a:schemeClr val="accent6">
                      <a:satMod val="175000"/>
                      <a:alpha val="40000"/>
                    </a:schemeClr>
                  </a:glow>
                </a:effectLst>
              </a:rPr>
              <a:t>rbayim</a:t>
            </a:r>
            <a:r>
              <a:rPr lang="en-CA" sz="2400" b="1" dirty="0">
                <a:solidFill>
                  <a:schemeClr val="tx1">
                    <a:lumMod val="85000"/>
                    <a:lumOff val="15000"/>
                  </a:schemeClr>
                </a:solidFill>
                <a:effectLst>
                  <a:glow rad="228600">
                    <a:schemeClr val="accent6">
                      <a:satMod val="175000"/>
                      <a:alpha val="40000"/>
                    </a:schemeClr>
                  </a:glow>
                </a:effectLst>
              </a:rPr>
              <a:t> in Torah</a:t>
            </a:r>
            <a:r>
              <a:rPr lang="en-CA" sz="2400" b="1" dirty="0" smtClean="0">
                <a:solidFill>
                  <a:schemeClr val="tx1">
                    <a:lumMod val="85000"/>
                    <a:lumOff val="15000"/>
                  </a:schemeClr>
                </a:solidFill>
                <a:effectLst>
                  <a:glow rad="228600">
                    <a:schemeClr val="accent6">
                      <a:satMod val="175000"/>
                      <a:alpha val="40000"/>
                    </a:schemeClr>
                  </a:glow>
                </a:effectLst>
              </a:rPr>
              <a:t>?    </a:t>
            </a:r>
            <a:r>
              <a:rPr lang="en-CA" sz="2400" b="1" u="sng" dirty="0">
                <a:solidFill>
                  <a:schemeClr val="tx1">
                    <a:lumMod val="85000"/>
                    <a:lumOff val="15000"/>
                  </a:schemeClr>
                </a:solidFill>
                <a:effectLst>
                  <a:glow rad="228600">
                    <a:schemeClr val="accent6">
                      <a:satMod val="175000"/>
                      <a:alpha val="40000"/>
                    </a:schemeClr>
                  </a:glow>
                </a:effectLst>
                <a:latin typeface="Arial Black" panose="020B0A04020102020204" pitchFamily="34" charset="0"/>
              </a:rPr>
              <a:t>NO</a:t>
            </a:r>
            <a:r>
              <a:rPr lang="en-CA" sz="2400" b="1" dirty="0">
                <a:solidFill>
                  <a:schemeClr val="tx1">
                    <a:lumMod val="85000"/>
                    <a:lumOff val="15000"/>
                  </a:schemeClr>
                </a:solidFill>
                <a:effectLst>
                  <a:glow rad="228600">
                    <a:schemeClr val="accent6">
                      <a:satMod val="175000"/>
                      <a:alpha val="40000"/>
                    </a:schemeClr>
                  </a:glow>
                </a:effectLst>
                <a:latin typeface="Arial Black" panose="020B0A04020102020204" pitchFamily="34" charset="0"/>
              </a:rPr>
              <a:t>!</a:t>
            </a:r>
            <a:r>
              <a:rPr lang="en-CA" sz="2400" b="1" u="sng" dirty="0">
                <a:solidFill>
                  <a:schemeClr val="tx1">
                    <a:lumMod val="85000"/>
                    <a:lumOff val="15000"/>
                  </a:schemeClr>
                </a:solidFill>
                <a:effectLst>
                  <a:glow rad="228600">
                    <a:schemeClr val="accent6">
                      <a:satMod val="175000"/>
                      <a:alpha val="40000"/>
                    </a:schemeClr>
                  </a:glow>
                </a:effectLst>
                <a:latin typeface="Arial Black" panose="020B0A04020102020204" pitchFamily="34" charset="0"/>
              </a:rPr>
              <a:t> </a:t>
            </a:r>
          </a:p>
          <a:p>
            <a:pPr algn="ctr"/>
            <a:r>
              <a:rPr lang="en-CA" sz="2400" b="1" dirty="0">
                <a:solidFill>
                  <a:srgbClr val="0000FF"/>
                </a:solidFill>
              </a:rPr>
              <a:t>The Torah phrase of celebration is </a:t>
            </a:r>
            <a:r>
              <a:rPr lang="en-CA" sz="2400" b="1" dirty="0">
                <a:solidFill>
                  <a:srgbClr val="C00000"/>
                </a:solidFill>
              </a:rPr>
              <a:t>not </a:t>
            </a:r>
            <a:r>
              <a:rPr lang="en-CA" sz="2400" b="1" dirty="0" err="1">
                <a:solidFill>
                  <a:srgbClr val="C00000"/>
                </a:solidFill>
              </a:rPr>
              <a:t>beyn</a:t>
            </a:r>
            <a:r>
              <a:rPr lang="en-CA" sz="2400" b="1" dirty="0">
                <a:solidFill>
                  <a:srgbClr val="C00000"/>
                </a:solidFill>
              </a:rPr>
              <a:t> ha </a:t>
            </a:r>
            <a:r>
              <a:rPr lang="en-CA" sz="2400" b="1" u="sng" dirty="0" err="1">
                <a:solidFill>
                  <a:schemeClr val="tx1"/>
                </a:solidFill>
              </a:rPr>
              <a:t>e</a:t>
            </a:r>
            <a:r>
              <a:rPr lang="en-CA" sz="2400" b="1" dirty="0" err="1">
                <a:solidFill>
                  <a:srgbClr val="C00000"/>
                </a:solidFill>
              </a:rPr>
              <a:t>rbayim</a:t>
            </a:r>
            <a:r>
              <a:rPr lang="en-CA" sz="2400" b="1" dirty="0">
                <a:solidFill>
                  <a:srgbClr val="C00000"/>
                </a:solidFill>
              </a:rPr>
              <a:t>, </a:t>
            </a:r>
            <a:r>
              <a:rPr lang="en-CA" sz="2400" b="1" dirty="0">
                <a:solidFill>
                  <a:srgbClr val="0000FF"/>
                </a:solidFill>
              </a:rPr>
              <a:t>but </a:t>
            </a:r>
            <a:r>
              <a:rPr lang="en-CA" sz="2400" b="1" dirty="0" err="1">
                <a:solidFill>
                  <a:srgbClr val="0000FF"/>
                </a:solidFill>
              </a:rPr>
              <a:t>beyn</a:t>
            </a:r>
            <a:r>
              <a:rPr lang="en-CA" sz="2400" b="1" dirty="0">
                <a:solidFill>
                  <a:srgbClr val="0000FF"/>
                </a:solidFill>
              </a:rPr>
              <a:t> ha </a:t>
            </a:r>
            <a:r>
              <a:rPr lang="en-CA" sz="2400" b="1" u="sng" dirty="0" err="1">
                <a:solidFill>
                  <a:srgbClr val="0000FF"/>
                </a:solidFill>
                <a:effectLst>
                  <a:glow rad="127000">
                    <a:srgbClr val="FF66FF"/>
                  </a:glow>
                </a:effectLst>
              </a:rPr>
              <a:t>a</a:t>
            </a:r>
            <a:r>
              <a:rPr lang="en-CA" sz="2400" b="1" dirty="0" err="1">
                <a:solidFill>
                  <a:srgbClr val="0000FF"/>
                </a:solidFill>
                <a:effectLst>
                  <a:glow rad="127000">
                    <a:srgbClr val="FF66FF"/>
                  </a:glow>
                </a:effectLst>
              </a:rPr>
              <a:t>r</a:t>
            </a:r>
            <a:r>
              <a:rPr lang="en-CA" sz="2400" b="1" dirty="0" err="1">
                <a:solidFill>
                  <a:srgbClr val="0000FF"/>
                </a:solidFill>
              </a:rPr>
              <a:t>bayim</a:t>
            </a:r>
            <a:r>
              <a:rPr lang="en-CA" sz="2400" b="1" dirty="0">
                <a:solidFill>
                  <a:srgbClr val="0000FF"/>
                </a:solidFill>
              </a:rPr>
              <a:t> – indicating this phrase only aligns with the dawn day commencement!  Why?  </a:t>
            </a:r>
            <a:r>
              <a:rPr lang="en-CA" sz="2400" b="1" dirty="0">
                <a:solidFill>
                  <a:srgbClr val="0070C0"/>
                </a:solidFill>
              </a:rPr>
              <a:t>Because the dawn day begins with the </a:t>
            </a:r>
            <a:r>
              <a:rPr lang="en-CA" sz="2400" b="1" u="sng" dirty="0" err="1">
                <a:solidFill>
                  <a:srgbClr val="0000FF"/>
                </a:solidFill>
              </a:rPr>
              <a:t>arab</a:t>
            </a:r>
            <a:r>
              <a:rPr lang="en-CA" sz="2400" b="1" dirty="0">
                <a:solidFill>
                  <a:srgbClr val="0000FF"/>
                </a:solidFill>
              </a:rPr>
              <a:t> </a:t>
            </a:r>
            <a:r>
              <a:rPr lang="en-CA" sz="2000" dirty="0">
                <a:solidFill>
                  <a:srgbClr val="0000FF"/>
                </a:solidFill>
              </a:rPr>
              <a:t>[H6148] </a:t>
            </a:r>
            <a:r>
              <a:rPr lang="en-CA" sz="2400" b="1" dirty="0">
                <a:solidFill>
                  <a:srgbClr val="0070C0"/>
                </a:solidFill>
              </a:rPr>
              <a:t>mixture and </a:t>
            </a:r>
            <a:br>
              <a:rPr lang="en-CA" sz="2400" b="1" dirty="0">
                <a:solidFill>
                  <a:srgbClr val="0070C0"/>
                </a:solidFill>
              </a:rPr>
            </a:br>
            <a:r>
              <a:rPr lang="en-CA" sz="2400" b="1" dirty="0">
                <a:solidFill>
                  <a:srgbClr val="0070C0"/>
                </a:solidFill>
              </a:rPr>
              <a:t>extends up to the next </a:t>
            </a:r>
            <a:r>
              <a:rPr lang="en-CA" sz="2400" b="1" u="sng" dirty="0" err="1">
                <a:solidFill>
                  <a:srgbClr val="0000FF"/>
                </a:solidFill>
              </a:rPr>
              <a:t>arab</a:t>
            </a:r>
            <a:r>
              <a:rPr lang="en-CA" sz="2400" b="1" dirty="0">
                <a:solidFill>
                  <a:srgbClr val="0070C0"/>
                </a:solidFill>
              </a:rPr>
              <a:t> mixture!</a:t>
            </a:r>
            <a:endParaRPr lang="en-CA" sz="2400" dirty="0">
              <a:solidFill>
                <a:srgbClr val="0070C0"/>
              </a:solidFill>
            </a:endParaRPr>
          </a:p>
        </p:txBody>
      </p:sp>
      <p:sp>
        <p:nvSpPr>
          <p:cNvPr id="24" name="Rectangle 23">
            <a:extLst>
              <a:ext uri="{FF2B5EF4-FFF2-40B4-BE49-F238E27FC236}">
                <a16:creationId xmlns:a16="http://schemas.microsoft.com/office/drawing/2014/main" xmlns="" id="{6D1A91FD-308C-46C0-9F96-42F7DFD41088}"/>
              </a:ext>
            </a:extLst>
          </p:cNvPr>
          <p:cNvSpPr/>
          <p:nvPr/>
        </p:nvSpPr>
        <p:spPr>
          <a:xfrm>
            <a:off x="11808778" y="4762307"/>
            <a:ext cx="305274" cy="1309046"/>
          </a:xfrm>
          <a:prstGeom prst="rect">
            <a:avLst/>
          </a:prstGeom>
          <a:gradFill flip="none" rotWithShape="1">
            <a:gsLst>
              <a:gs pos="48000">
                <a:schemeClr val="tx1">
                  <a:lumMod val="50000"/>
                  <a:lumOff val="50000"/>
                </a:schemeClr>
              </a:gs>
              <a:gs pos="55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Arrow: Curved Down 27">
            <a:extLst>
              <a:ext uri="{FF2B5EF4-FFF2-40B4-BE49-F238E27FC236}">
                <a16:creationId xmlns:a16="http://schemas.microsoft.com/office/drawing/2014/main" xmlns="" id="{AB1FE98A-4F86-4908-97D4-08FBAA5516E4}"/>
              </a:ext>
            </a:extLst>
          </p:cNvPr>
          <p:cNvSpPr/>
          <p:nvPr/>
        </p:nvSpPr>
        <p:spPr>
          <a:xfrm flipV="1">
            <a:off x="242897" y="2188053"/>
            <a:ext cx="11817290" cy="2460878"/>
          </a:xfrm>
          <a:prstGeom prst="curvedDownArrow">
            <a:avLst>
              <a:gd name="adj1" fmla="val 21418"/>
              <a:gd name="adj2" fmla="val 52104"/>
              <a:gd name="adj3" fmla="val 25000"/>
            </a:avLst>
          </a:prstGeom>
          <a:gradFill>
            <a:gsLst>
              <a:gs pos="60000">
                <a:srgbClr val="FFFF00"/>
              </a:gs>
              <a:gs pos="3000">
                <a:srgbClr val="A4F5FE">
                  <a:lumMod val="0"/>
                  <a:lumOff val="100000"/>
                </a:srgbClr>
              </a:gs>
              <a:gs pos="88000">
                <a:srgbClr val="A4F5FE"/>
              </a:gs>
            </a:gsLst>
            <a:lin ang="2700000" scaled="1"/>
          </a:gradFill>
          <a:ln w="38100">
            <a:solidFill>
              <a:srgbClr val="0000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Speech Bubble: Rectangle with Corners Rounded 1">
            <a:extLst>
              <a:ext uri="{FF2B5EF4-FFF2-40B4-BE49-F238E27FC236}">
                <a16:creationId xmlns:a16="http://schemas.microsoft.com/office/drawing/2014/main" xmlns="" id="{88C6EAE3-8A0B-41C2-9F22-A2ED9D9C3AB9}"/>
              </a:ext>
            </a:extLst>
          </p:cNvPr>
          <p:cNvSpPr/>
          <p:nvPr/>
        </p:nvSpPr>
        <p:spPr>
          <a:xfrm>
            <a:off x="259297" y="3918751"/>
            <a:ext cx="1097704" cy="491867"/>
          </a:xfrm>
          <a:prstGeom prst="wedgeRoundRectCallout">
            <a:avLst>
              <a:gd name="adj1" fmla="val -35231"/>
              <a:gd name="adj2" fmla="val 133649"/>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26" name="Speech Bubble: Rectangle with Corners Rounded 25">
            <a:extLst>
              <a:ext uri="{FF2B5EF4-FFF2-40B4-BE49-F238E27FC236}">
                <a16:creationId xmlns:a16="http://schemas.microsoft.com/office/drawing/2014/main" xmlns="" id="{43D657EF-5B2B-42C1-A294-C86017DA2C99}"/>
              </a:ext>
            </a:extLst>
          </p:cNvPr>
          <p:cNvSpPr/>
          <p:nvPr/>
        </p:nvSpPr>
        <p:spPr>
          <a:xfrm>
            <a:off x="11067626" y="3915921"/>
            <a:ext cx="1097704" cy="491867"/>
          </a:xfrm>
          <a:prstGeom prst="wedgeRoundRectCallout">
            <a:avLst>
              <a:gd name="adj1" fmla="val 28530"/>
              <a:gd name="adj2" fmla="val 20020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29" name="Rectangle: Rounded Corners 28">
            <a:extLst>
              <a:ext uri="{FF2B5EF4-FFF2-40B4-BE49-F238E27FC236}">
                <a16:creationId xmlns:a16="http://schemas.microsoft.com/office/drawing/2014/main" xmlns="" id="{590D54B7-8EBA-42B9-B633-3C26ABD8EBF1}"/>
              </a:ext>
            </a:extLst>
          </p:cNvPr>
          <p:cNvSpPr/>
          <p:nvPr/>
        </p:nvSpPr>
        <p:spPr>
          <a:xfrm>
            <a:off x="5669494" y="4333207"/>
            <a:ext cx="1191132" cy="34619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A4F5FE"/>
                </a:solidFill>
                <a:effectLst>
                  <a:glow rad="127000">
                    <a:srgbClr val="FFFF00"/>
                  </a:glow>
                </a:effectLst>
              </a:rPr>
              <a:t>Dawn</a:t>
            </a:r>
          </a:p>
        </p:txBody>
      </p:sp>
      <p:sp>
        <p:nvSpPr>
          <p:cNvPr id="30" name="Speech Bubble: Rectangle with Corners Rounded 29">
            <a:extLst>
              <a:ext uri="{FF2B5EF4-FFF2-40B4-BE49-F238E27FC236}">
                <a16:creationId xmlns:a16="http://schemas.microsoft.com/office/drawing/2014/main" xmlns="" id="{76844F3F-240D-4E9B-B024-EA579713C92C}"/>
              </a:ext>
            </a:extLst>
          </p:cNvPr>
          <p:cNvSpPr/>
          <p:nvPr/>
        </p:nvSpPr>
        <p:spPr>
          <a:xfrm>
            <a:off x="4793033" y="5529553"/>
            <a:ext cx="1097704" cy="449994"/>
          </a:xfrm>
          <a:prstGeom prst="wedgeRoundRectCallout">
            <a:avLst>
              <a:gd name="adj1" fmla="val 84064"/>
              <a:gd name="adj2" fmla="val -19888"/>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24509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50" fill="hold"/>
                                        <p:tgtEl>
                                          <p:spTgt spid="2"/>
                                        </p:tgtEl>
                                        <p:attrNameLst>
                                          <p:attrName>ppt_x</p:attrName>
                                        </p:attrNameLst>
                                      </p:cBhvr>
                                      <p:tavLst>
                                        <p:tav tm="0">
                                          <p:val>
                                            <p:strVal val="1+#ppt_w/2"/>
                                          </p:val>
                                        </p:tav>
                                        <p:tav tm="100000">
                                          <p:val>
                                            <p:strVal val="#ppt_x"/>
                                          </p:val>
                                        </p:tav>
                                      </p:tavLst>
                                    </p:anim>
                                    <p:anim calcmode="lin" valueType="num">
                                      <p:cBhvr additive="base">
                                        <p:cTn id="8" dur="2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250" fill="hold"/>
                                        <p:tgtEl>
                                          <p:spTgt spid="26"/>
                                        </p:tgtEl>
                                        <p:attrNameLst>
                                          <p:attrName>ppt_x</p:attrName>
                                        </p:attrNameLst>
                                      </p:cBhvr>
                                      <p:tavLst>
                                        <p:tav tm="0">
                                          <p:val>
                                            <p:strVal val="0-#ppt_w/2"/>
                                          </p:val>
                                        </p:tav>
                                        <p:tav tm="100000">
                                          <p:val>
                                            <p:strVal val="#ppt_x"/>
                                          </p:val>
                                        </p:tav>
                                      </p:tavLst>
                                    </p:anim>
                                    <p:anim calcmode="lin" valueType="num">
                                      <p:cBhvr additive="base">
                                        <p:cTn id="12" dur="2250" fill="hold"/>
                                        <p:tgtEl>
                                          <p:spTgt spid="26"/>
                                        </p:tgtEl>
                                        <p:attrNameLst>
                                          <p:attrName>ppt_y</p:attrName>
                                        </p:attrNameLst>
                                      </p:cBhvr>
                                      <p:tavLst>
                                        <p:tav tm="0">
                                          <p:val>
                                            <p:strVal val="0-#ppt_h/2"/>
                                          </p:val>
                                        </p:tav>
                                        <p:tav tm="100000">
                                          <p:val>
                                            <p:strVal val="#ppt_y"/>
                                          </p:val>
                                        </p:tav>
                                      </p:tavLst>
                                    </p:anim>
                                  </p:childTnLst>
                                </p:cTn>
                              </p:par>
                              <p:par>
                                <p:cTn id="13" presetID="8" presetClass="emph" presetSubtype="0" fill="hold" grpId="0" nodeType="withEffect">
                                  <p:stCondLst>
                                    <p:cond delay="0"/>
                                  </p:stCondLst>
                                  <p:childTnLst>
                                    <p:animRot by="21600000">
                                      <p:cBhvr>
                                        <p:cTn id="14" dur="2000" fill="hold"/>
                                        <p:tgtEl>
                                          <p:spTgt spid="3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3000"/>
                                        <p:tgtEl>
                                          <p:spTgt spid="28"/>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par>
                          <p:cTn id="24" fill="hold">
                            <p:stCondLst>
                              <p:cond delay="3500"/>
                            </p:stCondLst>
                            <p:childTnLst>
                              <p:par>
                                <p:cTn id="25" presetID="31"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par>
                          <p:cTn id="31" fill="hold">
                            <p:stCondLst>
                              <p:cond delay="4500"/>
                            </p:stCondLst>
                            <p:childTnLst>
                              <p:par>
                                <p:cTn id="32" presetID="35" presetClass="emph" presetSubtype="0" repeatCount="2000" fill="hold" grpId="1" nodeType="afterEffect">
                                  <p:stCondLst>
                                    <p:cond delay="0"/>
                                  </p:stCondLst>
                                  <p:childTnLst>
                                    <p:anim calcmode="discrete" valueType="str">
                                      <p:cBhvr>
                                        <p:cTn id="33" dur="538"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25" grpId="0" animBg="1"/>
      <p:bldP spid="28" grpId="0" animBg="1"/>
      <p:bldP spid="2" grpId="0" animBg="1"/>
      <p:bldP spid="26" grpId="0" animBg="1"/>
      <p:bldP spid="3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2363466948"/>
              </p:ext>
            </p:extLst>
          </p:nvPr>
        </p:nvGraphicFramePr>
        <p:xfrm>
          <a:off x="571016" y="4775953"/>
          <a:ext cx="11332724" cy="124968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Passover!</a:t>
                      </a:r>
                    </a:p>
                    <a:p>
                      <a:pPr algn="ctr"/>
                      <a:r>
                        <a:rPr lang="en-CA" sz="3600" u="none" dirty="0">
                          <a:solidFill>
                            <a:srgbClr val="FF0000"/>
                          </a:solidFill>
                        </a:rPr>
                        <a:t>41,400 </a:t>
                      </a:r>
                      <a:r>
                        <a:rPr lang="en-CA" sz="3600" u="none" dirty="0" smtClean="0">
                          <a:solidFill>
                            <a:srgbClr val="FF0000"/>
                          </a:solidFill>
                        </a:rPr>
                        <a:t>sacrifices </a:t>
                      </a:r>
                      <a:r>
                        <a:rPr lang="en-CA" sz="3600" u="none" dirty="0">
                          <a:solidFill>
                            <a:srgbClr val="FF0000"/>
                          </a:solidFill>
                        </a:rPr>
                        <a:t>slain?</a:t>
                      </a:r>
                      <a:endParaRPr lang="en-CA" sz="3200" u="none"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1"/>
                    </a:solidFill>
                  </a:tcPr>
                </a:tc>
                <a:tc>
                  <a:txBody>
                    <a:bodyPr/>
                    <a:lstStyle/>
                    <a:p>
                      <a:pPr algn="ctr"/>
                      <a:r>
                        <a:rPr lang="en-CA" sz="4000" dirty="0">
                          <a:solidFill>
                            <a:srgbClr val="C00000"/>
                          </a:solidFill>
                        </a:rPr>
                        <a:t>Abib  </a:t>
                      </a:r>
                      <a:r>
                        <a:rPr lang="en-CA" sz="4000" dirty="0">
                          <a:solidFill>
                            <a:schemeClr val="accent1">
                              <a:lumMod val="50000"/>
                            </a:schemeClr>
                          </a:solidFill>
                        </a:rPr>
                        <a:t>14</a:t>
                      </a:r>
                      <a:r>
                        <a:rPr lang="en-CA" sz="4000" dirty="0">
                          <a:solidFill>
                            <a:srgbClr val="C00000"/>
                          </a:solidFill>
                        </a:rPr>
                        <a:t> </a:t>
                      </a:r>
                      <a:r>
                        <a:rPr lang="en-CA" sz="4000" baseline="0" dirty="0">
                          <a:solidFill>
                            <a:srgbClr val="C00000"/>
                          </a:solidFill>
                        </a:rPr>
                        <a:t> </a:t>
                      </a:r>
                      <a:r>
                        <a:rPr lang="en-CA" sz="4000" dirty="0">
                          <a:solidFill>
                            <a:srgbClr val="C00000"/>
                          </a:solidFill>
                        </a:rPr>
                        <a:t>Day Season </a:t>
                      </a:r>
                      <a:br>
                        <a:rPr lang="en-CA" sz="4000" dirty="0">
                          <a:solidFill>
                            <a:srgbClr val="C00000"/>
                          </a:solidFill>
                        </a:rPr>
                      </a:br>
                      <a:r>
                        <a:rPr lang="en-CA" sz="3600" dirty="0">
                          <a:solidFill>
                            <a:srgbClr val="C00000"/>
                          </a:solidFill>
                        </a:rPr>
                        <a:t> Passover?</a:t>
                      </a:r>
                      <a:endParaRPr lang="en-CA" sz="39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extLst>
                  <a:ext uri="{0D108BD9-81ED-4DB2-BD59-A6C34878D82A}">
                    <a16:rowId xmlns:a16="http://schemas.microsoft.com/office/drawing/2014/main" xmlns="" val="566162617"/>
                  </a:ext>
                </a:extLst>
              </a:tr>
            </a:tbl>
          </a:graphicData>
        </a:graphic>
      </p:graphicFrame>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85931" y="2023353"/>
            <a:ext cx="0" cy="4053661"/>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CA5579E2-1F9D-425B-80AD-81CB878CED36}"/>
              </a:ext>
            </a:extLst>
          </p:cNvPr>
          <p:cNvSpPr/>
          <p:nvPr/>
        </p:nvSpPr>
        <p:spPr>
          <a:xfrm>
            <a:off x="196716" y="6205398"/>
            <a:ext cx="11132161"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err="1">
                <a:ln>
                  <a:solidFill>
                    <a:srgbClr val="FF3399"/>
                  </a:solidFill>
                </a:ln>
                <a:solidFill>
                  <a:srgbClr val="0000FF"/>
                </a:solidFill>
                <a:effectLst>
                  <a:glow rad="127000">
                    <a:srgbClr val="FF9900"/>
                  </a:glow>
                </a:effectLst>
              </a:rPr>
              <a:t>Yoshiyahu</a:t>
            </a:r>
            <a:r>
              <a:rPr lang="en-CA" sz="3200" b="1" dirty="0">
                <a:ln>
                  <a:solidFill>
                    <a:srgbClr val="FF3399"/>
                  </a:solidFill>
                </a:ln>
                <a:solidFill>
                  <a:srgbClr val="0000FF"/>
                </a:solidFill>
                <a:effectLst>
                  <a:glow rad="127000">
                    <a:srgbClr val="FF9900"/>
                  </a:glow>
                </a:effectLst>
              </a:rPr>
              <a:t> could not facilitate this foolish sunset belief! </a:t>
            </a:r>
            <a:endParaRPr lang="en-CA" sz="3200" dirty="0">
              <a:ln>
                <a:solidFill>
                  <a:srgbClr val="FF3399"/>
                </a:solidFill>
              </a:ln>
              <a:solidFill>
                <a:srgbClr val="0000FF"/>
              </a:solidFill>
            </a:endParaRPr>
          </a:p>
        </p:txBody>
      </p:sp>
      <p:sp>
        <p:nvSpPr>
          <p:cNvPr id="16" name="Rectangle 15">
            <a:extLst>
              <a:ext uri="{FF2B5EF4-FFF2-40B4-BE49-F238E27FC236}">
                <a16:creationId xmlns:a16="http://schemas.microsoft.com/office/drawing/2014/main" xmlns="" id="{69D92CC2-2753-4B50-9E93-5BAF7751B44A}"/>
              </a:ext>
            </a:extLst>
          </p:cNvPr>
          <p:cNvSpPr/>
          <p:nvPr/>
        </p:nvSpPr>
        <p:spPr>
          <a:xfrm>
            <a:off x="7989455" y="4828714"/>
            <a:ext cx="748141" cy="599622"/>
          </a:xfrm>
          <a:prstGeom prst="rect">
            <a:avLst/>
          </a:prstGeom>
          <a:noFill/>
          <a:ln w="57150">
            <a:solidFill>
              <a:srgbClr val="FF0000"/>
            </a:solidFill>
          </a:ln>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63300" y="2188055"/>
            <a:ext cx="33416" cy="3892042"/>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58473" y="1427147"/>
            <a:ext cx="1747571" cy="76090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19" name="Rectangle 18">
            <a:extLst>
              <a:ext uri="{FF2B5EF4-FFF2-40B4-BE49-F238E27FC236}">
                <a16:creationId xmlns:a16="http://schemas.microsoft.com/office/drawing/2014/main" xmlns="" id="{CCC9F522-F708-4414-B3CD-DB5E57F62391}"/>
              </a:ext>
            </a:extLst>
          </p:cNvPr>
          <p:cNvSpPr/>
          <p:nvPr/>
        </p:nvSpPr>
        <p:spPr>
          <a:xfrm>
            <a:off x="202811" y="4772643"/>
            <a:ext cx="305274" cy="1309046"/>
          </a:xfrm>
          <a:prstGeom prst="rect">
            <a:avLst/>
          </a:prstGeom>
          <a:gradFill flip="none" rotWithShape="1">
            <a:gsLst>
              <a:gs pos="49000">
                <a:schemeClr val="bg1">
                  <a:lumMod val="50000"/>
                </a:schemeClr>
              </a:gs>
              <a:gs pos="61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12049" y="4439334"/>
            <a:ext cx="305274" cy="1634289"/>
          </a:xfrm>
          <a:prstGeom prst="rect">
            <a:avLst/>
          </a:prstGeom>
          <a:gradFill flip="none" rotWithShape="1">
            <a:gsLst>
              <a:gs pos="47000">
                <a:schemeClr val="tx1">
                  <a:lumMod val="65000"/>
                  <a:lumOff val="35000"/>
                </a:schemeClr>
              </a:gs>
              <a:gs pos="59000">
                <a:srgbClr val="FFFF00"/>
              </a:gs>
            </a:gsLst>
            <a:lin ang="600000" scaled="0"/>
            <a:tileRect/>
          </a:gradFill>
          <a:ln w="571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Rounded Corners 26">
            <a:extLst>
              <a:ext uri="{FF2B5EF4-FFF2-40B4-BE49-F238E27FC236}">
                <a16:creationId xmlns:a16="http://schemas.microsoft.com/office/drawing/2014/main" xmlns="" id="{BFCADE86-D8AD-4DCD-AEF2-86F0ECDBF2D0}"/>
              </a:ext>
            </a:extLst>
          </p:cNvPr>
          <p:cNvSpPr/>
          <p:nvPr/>
        </p:nvSpPr>
        <p:spPr>
          <a:xfrm>
            <a:off x="10400232" y="1427147"/>
            <a:ext cx="1693372" cy="76090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43137"/>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64</a:t>
            </a:fld>
            <a:endParaRPr lang="en-AU" dirty="0"/>
          </a:p>
        </p:txBody>
      </p:sp>
      <p:sp>
        <p:nvSpPr>
          <p:cNvPr id="23" name="Rectangle: Rounded Corners 22">
            <a:extLst>
              <a:ext uri="{FF2B5EF4-FFF2-40B4-BE49-F238E27FC236}">
                <a16:creationId xmlns:a16="http://schemas.microsoft.com/office/drawing/2014/main" xmlns="" id="{2E5D3DFC-F7C9-418A-B2D9-BBE9E29C2135}"/>
              </a:ext>
            </a:extLst>
          </p:cNvPr>
          <p:cNvSpPr/>
          <p:nvPr/>
        </p:nvSpPr>
        <p:spPr>
          <a:xfrm>
            <a:off x="54851" y="216611"/>
            <a:ext cx="1978485" cy="866948"/>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F3399"/>
                  </a:solidFill>
                </a:ln>
                <a:solidFill>
                  <a:srgbClr val="FF66FF"/>
                </a:solidFill>
              </a:rPr>
              <a:t>Stage 2 </a:t>
            </a:r>
            <a:r>
              <a:rPr lang="en-CA" sz="2800" b="1" dirty="0">
                <a:ln>
                  <a:solidFill>
                    <a:srgbClr val="FF3399"/>
                  </a:solidFill>
                </a:ln>
                <a:solidFill>
                  <a:srgbClr val="FF66FF"/>
                </a:solidFill>
                <a:effectLst>
                  <a:glow rad="127000">
                    <a:srgbClr val="00FF99"/>
                  </a:glow>
                </a:effectLst>
              </a:rPr>
              <a:t>Babylonia</a:t>
            </a:r>
            <a:endParaRPr lang="en-CA" sz="2800" b="1" u="sng" dirty="0">
              <a:ln>
                <a:solidFill>
                  <a:srgbClr val="FF3399"/>
                </a:solidFill>
              </a:ln>
              <a:solidFill>
                <a:srgbClr val="FF66FF"/>
              </a:solidFill>
              <a:effectLst>
                <a:glow rad="127000">
                  <a:srgbClr val="00FF99"/>
                </a:glow>
              </a:effectLst>
            </a:endParaRPr>
          </a:p>
        </p:txBody>
      </p:sp>
      <p:sp>
        <p:nvSpPr>
          <p:cNvPr id="25" name="Speech Bubble: Rectangle with Corners Rounded 24">
            <a:extLst>
              <a:ext uri="{FF2B5EF4-FFF2-40B4-BE49-F238E27FC236}">
                <a16:creationId xmlns:a16="http://schemas.microsoft.com/office/drawing/2014/main" xmlns="" id="{02E2D2CA-2176-4ECD-8B16-A4AE42A7AFA7}"/>
              </a:ext>
            </a:extLst>
          </p:cNvPr>
          <p:cNvSpPr/>
          <p:nvPr/>
        </p:nvSpPr>
        <p:spPr>
          <a:xfrm>
            <a:off x="1868625" y="953189"/>
            <a:ext cx="8456186" cy="2696228"/>
          </a:xfrm>
          <a:prstGeom prst="wedgeRoundRectCallout">
            <a:avLst>
              <a:gd name="adj1" fmla="val -32757"/>
              <a:gd name="adj2" fmla="val 92692"/>
              <a:gd name="adj3" fmla="val 16667"/>
            </a:avLst>
          </a:prstGeom>
          <a:solidFill>
            <a:schemeClr val="accent6">
              <a:lumMod val="40000"/>
              <a:lumOff val="60000"/>
            </a:schemeClr>
          </a:solidFill>
          <a:ln w="57150">
            <a:solidFill>
              <a:srgbClr val="0066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dirty="0">
                <a:solidFill>
                  <a:srgbClr val="002060"/>
                </a:solidFill>
              </a:rPr>
              <a:t>Did </a:t>
            </a:r>
            <a:r>
              <a:rPr lang="en-CA" sz="2800" dirty="0" err="1">
                <a:solidFill>
                  <a:srgbClr val="002060"/>
                </a:solidFill>
              </a:rPr>
              <a:t>Yoshiyahu</a:t>
            </a:r>
            <a:r>
              <a:rPr lang="en-CA" sz="2800" dirty="0">
                <a:solidFill>
                  <a:srgbClr val="002060"/>
                </a:solidFill>
              </a:rPr>
              <a:t> sacrifice 41,400 </a:t>
            </a:r>
            <a:r>
              <a:rPr lang="en-CA" sz="2800" dirty="0" smtClean="0">
                <a:solidFill>
                  <a:srgbClr val="002060"/>
                </a:solidFill>
              </a:rPr>
              <a:t>sacrifices</a:t>
            </a:r>
            <a:r>
              <a:rPr lang="en-CA" sz="2800" dirty="0" smtClean="0">
                <a:solidFill>
                  <a:srgbClr val="002060"/>
                </a:solidFill>
              </a:rPr>
              <a:t> </a:t>
            </a:r>
            <a:r>
              <a:rPr lang="en-CA" sz="2800" dirty="0" err="1">
                <a:solidFill>
                  <a:srgbClr val="002060"/>
                </a:solidFill>
              </a:rPr>
              <a:t>beyn</a:t>
            </a:r>
            <a:r>
              <a:rPr lang="en-CA" sz="2800" dirty="0">
                <a:solidFill>
                  <a:srgbClr val="002060"/>
                </a:solidFill>
              </a:rPr>
              <a:t> ha </a:t>
            </a:r>
            <a:r>
              <a:rPr lang="en-CA" sz="2800" b="1" dirty="0">
                <a:solidFill>
                  <a:srgbClr val="FF66FF"/>
                </a:solidFill>
              </a:rPr>
              <a:t>“</a:t>
            </a:r>
            <a:r>
              <a:rPr lang="en-CA" sz="2800" b="1" u="sng" dirty="0" err="1">
                <a:solidFill>
                  <a:srgbClr val="FF3399"/>
                </a:solidFill>
                <a:effectLst>
                  <a:glow rad="165100">
                    <a:srgbClr val="C7ABFF"/>
                  </a:glow>
                </a:effectLst>
              </a:rPr>
              <a:t>ereb</a:t>
            </a:r>
            <a:r>
              <a:rPr lang="en-CA" sz="2800" dirty="0" err="1">
                <a:solidFill>
                  <a:srgbClr val="002060"/>
                </a:solidFill>
              </a:rPr>
              <a:t>ayim</a:t>
            </a:r>
            <a:r>
              <a:rPr lang="en-CA" sz="2800" dirty="0" smtClean="0">
                <a:solidFill>
                  <a:srgbClr val="002060"/>
                </a:solidFill>
              </a:rPr>
              <a:t>”?  </a:t>
            </a:r>
            <a:r>
              <a:rPr lang="en-CA" sz="2800" dirty="0">
                <a:solidFill>
                  <a:srgbClr val="002060"/>
                </a:solidFill>
              </a:rPr>
              <a:t>Sacrificing </a:t>
            </a:r>
            <a:r>
              <a:rPr lang="en-CA" sz="2800" b="1" u="sng" dirty="0">
                <a:solidFill>
                  <a:srgbClr val="FF0000"/>
                </a:solidFill>
              </a:rPr>
              <a:t>in the</a:t>
            </a:r>
            <a:r>
              <a:rPr lang="en-CA" sz="2800" b="1" dirty="0">
                <a:solidFill>
                  <a:srgbClr val="FF0000"/>
                </a:solidFill>
              </a:rPr>
              <a:t> </a:t>
            </a:r>
            <a:r>
              <a:rPr lang="en-CA" sz="2800" b="1" u="sng" dirty="0">
                <a:solidFill>
                  <a:srgbClr val="FF0000"/>
                </a:solidFill>
                <a:effectLst>
                  <a:glow rad="101600">
                    <a:schemeClr val="tx1"/>
                  </a:glow>
                </a:effectLst>
              </a:rPr>
              <a:t>ni</a:t>
            </a:r>
            <a:r>
              <a:rPr lang="en-CA" sz="2800" b="1" dirty="0">
                <a:solidFill>
                  <a:srgbClr val="FF0000"/>
                </a:solidFill>
                <a:effectLst>
                  <a:glow rad="101600">
                    <a:schemeClr val="tx1"/>
                  </a:glow>
                </a:effectLst>
              </a:rPr>
              <a:t>g</a:t>
            </a:r>
            <a:r>
              <a:rPr lang="en-CA" sz="2800" b="1" u="sng" dirty="0">
                <a:solidFill>
                  <a:srgbClr val="FF0000"/>
                </a:solidFill>
                <a:effectLst>
                  <a:glow rad="101600">
                    <a:schemeClr val="tx1"/>
                  </a:glow>
                </a:effectLst>
              </a:rPr>
              <a:t>ht season</a:t>
            </a:r>
            <a:r>
              <a:rPr lang="en-CA" sz="2800" b="1" dirty="0">
                <a:solidFill>
                  <a:srgbClr val="FF0000"/>
                </a:solidFill>
                <a:effectLst>
                  <a:glow rad="101600">
                    <a:schemeClr val="tx1"/>
                  </a:glow>
                </a:effectLst>
              </a:rPr>
              <a:t> </a:t>
            </a:r>
            <a:r>
              <a:rPr lang="en-CA" sz="2800" b="1" u="sng" dirty="0">
                <a:solidFill>
                  <a:srgbClr val="FF0000"/>
                </a:solidFill>
              </a:rPr>
              <a:t>startin</a:t>
            </a:r>
            <a:r>
              <a:rPr lang="en-CA" sz="2800" b="1" dirty="0">
                <a:solidFill>
                  <a:srgbClr val="FF0000"/>
                </a:solidFill>
              </a:rPr>
              <a:t>g </a:t>
            </a:r>
            <a:r>
              <a:rPr lang="en-CA" sz="2800" b="1" u="sng" dirty="0">
                <a:solidFill>
                  <a:srgbClr val="FF0000"/>
                </a:solidFill>
              </a:rPr>
              <a:t>with the first “</a:t>
            </a:r>
            <a:r>
              <a:rPr lang="en-CA" sz="2800" b="1" u="sng" dirty="0" err="1">
                <a:solidFill>
                  <a:srgbClr val="FF0000"/>
                </a:solidFill>
                <a:effectLst>
                  <a:glow rad="127000">
                    <a:srgbClr val="C7ABFF"/>
                  </a:glow>
                </a:effectLst>
              </a:rPr>
              <a:t>ereb</a:t>
            </a:r>
            <a:r>
              <a:rPr lang="en-CA" sz="2800" b="1" u="sng" dirty="0" err="1">
                <a:solidFill>
                  <a:srgbClr val="FF0000"/>
                </a:solidFill>
              </a:rPr>
              <a:t>a</a:t>
            </a:r>
            <a:r>
              <a:rPr lang="en-CA" sz="2800" b="1" dirty="0" err="1">
                <a:solidFill>
                  <a:srgbClr val="FF0000"/>
                </a:solidFill>
              </a:rPr>
              <a:t>y</a:t>
            </a:r>
            <a:r>
              <a:rPr lang="en-CA" sz="2800" b="1" u="sng" dirty="0" err="1">
                <a:solidFill>
                  <a:srgbClr val="FF0000"/>
                </a:solidFill>
              </a:rPr>
              <a:t>im</a:t>
            </a:r>
            <a:r>
              <a:rPr lang="en-CA" sz="2800" b="1" dirty="0">
                <a:solidFill>
                  <a:srgbClr val="FF0000"/>
                </a:solidFill>
              </a:rPr>
              <a:t>” (</a:t>
            </a:r>
            <a:r>
              <a:rPr lang="en-CA" sz="2800" b="1" u="sng" dirty="0">
                <a:solidFill>
                  <a:srgbClr val="FF0000"/>
                </a:solidFill>
              </a:rPr>
              <a:t>sunset twili</a:t>
            </a:r>
            <a:r>
              <a:rPr lang="en-CA" sz="2800" b="1" dirty="0">
                <a:solidFill>
                  <a:srgbClr val="FF0000"/>
                </a:solidFill>
              </a:rPr>
              <a:t>g</a:t>
            </a:r>
            <a:r>
              <a:rPr lang="en-CA" sz="2800" b="1" u="sng" dirty="0">
                <a:solidFill>
                  <a:srgbClr val="FF0000"/>
                </a:solidFill>
              </a:rPr>
              <a:t>ht</a:t>
            </a:r>
            <a:r>
              <a:rPr lang="en-CA" sz="2800" b="1" dirty="0">
                <a:solidFill>
                  <a:srgbClr val="FF0000"/>
                </a:solidFill>
              </a:rPr>
              <a:t>), roast, and eat</a:t>
            </a:r>
            <a:r>
              <a:rPr lang="en-CA" sz="2800" dirty="0">
                <a:solidFill>
                  <a:srgbClr val="002060"/>
                </a:solidFill>
              </a:rPr>
              <a:t> the Passover meal </a:t>
            </a:r>
            <a:r>
              <a:rPr lang="en-CA" sz="2800" b="1" u="sng" dirty="0">
                <a:solidFill>
                  <a:srgbClr val="002060"/>
                </a:solidFill>
              </a:rPr>
              <a:t>THAT NIGHT</a:t>
            </a:r>
            <a:r>
              <a:rPr lang="en-CA" sz="2800" b="1" dirty="0">
                <a:solidFill>
                  <a:srgbClr val="002060"/>
                </a:solidFill>
              </a:rPr>
              <a:t>, </a:t>
            </a:r>
            <a:r>
              <a:rPr lang="en-CA" sz="2800" dirty="0">
                <a:solidFill>
                  <a:srgbClr val="002060"/>
                </a:solidFill>
              </a:rPr>
              <a:t>(</a:t>
            </a:r>
            <a:r>
              <a:rPr lang="en-CA" sz="2800" u="sng" dirty="0">
                <a:solidFill>
                  <a:srgbClr val="002060"/>
                </a:solidFill>
              </a:rPr>
              <a:t>same date</a:t>
            </a:r>
            <a:r>
              <a:rPr lang="en-CA" sz="2800" dirty="0">
                <a:solidFill>
                  <a:srgbClr val="002060"/>
                </a:solidFill>
              </a:rPr>
              <a:t>) and </a:t>
            </a:r>
            <a:r>
              <a:rPr lang="en-CA" sz="2800" b="1" u="sng" dirty="0">
                <a:solidFill>
                  <a:srgbClr val="002060"/>
                </a:solidFill>
                <a:effectLst>
                  <a:glow rad="127000">
                    <a:srgbClr val="FF6600"/>
                  </a:glow>
                </a:effectLst>
              </a:rPr>
              <a:t>burn the remains </a:t>
            </a:r>
            <a:r>
              <a:rPr lang="en-CA" sz="2800" b="1" u="sng" dirty="0" smtClean="0">
                <a:solidFill>
                  <a:srgbClr val="002060"/>
                </a:solidFill>
                <a:effectLst>
                  <a:glow rad="88900">
                    <a:srgbClr val="FF6600"/>
                  </a:glow>
                </a:effectLst>
              </a:rPr>
              <a:t>before </a:t>
            </a:r>
            <a:r>
              <a:rPr lang="en-CA" sz="2800" b="1" u="sng" dirty="0">
                <a:solidFill>
                  <a:srgbClr val="002060"/>
                </a:solidFill>
                <a:effectLst>
                  <a:glow rad="88900">
                    <a:srgbClr val="FF6600"/>
                  </a:glow>
                </a:effectLst>
              </a:rPr>
              <a:t>mornin</a:t>
            </a:r>
            <a:r>
              <a:rPr lang="en-CA" sz="2800" b="1" dirty="0">
                <a:solidFill>
                  <a:srgbClr val="002060"/>
                </a:solidFill>
                <a:effectLst>
                  <a:glow rad="88900">
                    <a:srgbClr val="FF6600"/>
                  </a:glow>
                </a:effectLst>
              </a:rPr>
              <a:t>g</a:t>
            </a:r>
            <a:r>
              <a:rPr lang="en-CA" sz="2800" dirty="0">
                <a:solidFill>
                  <a:srgbClr val="002060"/>
                </a:solidFill>
              </a:rPr>
              <a:t> (Boqer/Dawn)?  </a:t>
            </a:r>
            <a:br>
              <a:rPr lang="en-CA" sz="2800" dirty="0">
                <a:solidFill>
                  <a:srgbClr val="002060"/>
                </a:solidFill>
              </a:rPr>
            </a:br>
            <a:r>
              <a:rPr lang="en-CA" sz="2800" b="1" u="sng" dirty="0" err="1" smtClean="0">
                <a:solidFill>
                  <a:srgbClr val="FF0000"/>
                </a:solidFill>
              </a:rPr>
              <a:t>Exo</a:t>
            </a:r>
            <a:r>
              <a:rPr lang="en-CA" sz="2800" b="1" u="sng" dirty="0" smtClean="0">
                <a:solidFill>
                  <a:srgbClr val="FF0000"/>
                </a:solidFill>
              </a:rPr>
              <a:t> </a:t>
            </a:r>
            <a:r>
              <a:rPr lang="en-CA" sz="2800" b="1" u="sng" dirty="0">
                <a:solidFill>
                  <a:srgbClr val="FF0000"/>
                </a:solidFill>
              </a:rPr>
              <a:t>12:6-10</a:t>
            </a:r>
            <a:endParaRPr lang="en-CA" sz="2800" b="1" u="sng" dirty="0">
              <a:ln>
                <a:solidFill>
                  <a:sysClr val="windowText" lastClr="000000"/>
                </a:solidFill>
              </a:ln>
              <a:solidFill>
                <a:srgbClr val="FF0000"/>
              </a:solidFill>
              <a:latin typeface="Cooper Black" panose="0208090404030B020404" pitchFamily="18" charset="0"/>
            </a:endParaRPr>
          </a:p>
        </p:txBody>
      </p:sp>
      <p:sp>
        <p:nvSpPr>
          <p:cNvPr id="24" name="Rectangle 23">
            <a:extLst>
              <a:ext uri="{FF2B5EF4-FFF2-40B4-BE49-F238E27FC236}">
                <a16:creationId xmlns:a16="http://schemas.microsoft.com/office/drawing/2014/main" xmlns="" id="{6D1A91FD-308C-46C0-9F96-42F7DFD41088}"/>
              </a:ext>
            </a:extLst>
          </p:cNvPr>
          <p:cNvSpPr/>
          <p:nvPr/>
        </p:nvSpPr>
        <p:spPr>
          <a:xfrm>
            <a:off x="11768693" y="4762307"/>
            <a:ext cx="305274" cy="1309046"/>
          </a:xfrm>
          <a:prstGeom prst="rect">
            <a:avLst/>
          </a:prstGeom>
          <a:gradFill flip="none" rotWithShape="1">
            <a:gsLst>
              <a:gs pos="48000">
                <a:schemeClr val="bg1">
                  <a:lumMod val="50000"/>
                </a:schemeClr>
              </a:gs>
              <a:gs pos="55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Arrow: Curved Down 27">
            <a:extLst>
              <a:ext uri="{FF2B5EF4-FFF2-40B4-BE49-F238E27FC236}">
                <a16:creationId xmlns:a16="http://schemas.microsoft.com/office/drawing/2014/main" xmlns="" id="{AB1FE98A-4F86-4908-97D4-08FBAA5516E4}"/>
              </a:ext>
            </a:extLst>
          </p:cNvPr>
          <p:cNvSpPr/>
          <p:nvPr/>
        </p:nvSpPr>
        <p:spPr>
          <a:xfrm flipV="1">
            <a:off x="219562" y="2188053"/>
            <a:ext cx="12037091" cy="2568740"/>
          </a:xfrm>
          <a:prstGeom prst="curvedDownArrow">
            <a:avLst>
              <a:gd name="adj1" fmla="val 21418"/>
              <a:gd name="adj2" fmla="val 52104"/>
              <a:gd name="adj3" fmla="val 25000"/>
            </a:avLst>
          </a:prstGeom>
          <a:gradFill>
            <a:gsLst>
              <a:gs pos="60000">
                <a:srgbClr val="FFFF00"/>
              </a:gs>
              <a:gs pos="3000">
                <a:srgbClr val="A4F5FE">
                  <a:lumMod val="0"/>
                  <a:lumOff val="100000"/>
                </a:srgbClr>
              </a:gs>
              <a:gs pos="88000">
                <a:srgbClr val="A4F5FE"/>
              </a:gs>
            </a:gsLst>
            <a:lin ang="2700000" scaled="1"/>
          </a:gradFill>
          <a:ln w="38100">
            <a:solidFill>
              <a:srgbClr val="0000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 name="Rectangle: Rounded Corners 25">
            <a:extLst>
              <a:ext uri="{FF2B5EF4-FFF2-40B4-BE49-F238E27FC236}">
                <a16:creationId xmlns:a16="http://schemas.microsoft.com/office/drawing/2014/main" xmlns="" id="{F697ED2F-6598-4770-A254-7B9E24F4598B}"/>
              </a:ext>
            </a:extLst>
          </p:cNvPr>
          <p:cNvSpPr/>
          <p:nvPr/>
        </p:nvSpPr>
        <p:spPr>
          <a:xfrm>
            <a:off x="5494388" y="4005960"/>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cxnSp>
        <p:nvCxnSpPr>
          <p:cNvPr id="4" name="Straight Arrow Connector 3">
            <a:extLst>
              <a:ext uri="{FF2B5EF4-FFF2-40B4-BE49-F238E27FC236}">
                <a16:creationId xmlns:a16="http://schemas.microsoft.com/office/drawing/2014/main" xmlns="" id="{10312855-D729-4C46-9898-1E0D6DC6D1DB}"/>
              </a:ext>
            </a:extLst>
          </p:cNvPr>
          <p:cNvCxnSpPr>
            <a:cxnSpLocks/>
            <a:endCxn id="19" idx="3"/>
          </p:cNvCxnSpPr>
          <p:nvPr/>
        </p:nvCxnSpPr>
        <p:spPr>
          <a:xfrm flipH="1" flipV="1">
            <a:off x="508085" y="5427166"/>
            <a:ext cx="5584344" cy="1170"/>
          </a:xfrm>
          <a:prstGeom prst="straightConnector1">
            <a:avLst/>
          </a:prstGeom>
          <a:ln w="184150">
            <a:headEnd type="triangl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0" name="Speech Bubble: Rectangle with Corners Rounded 29">
            <a:extLst>
              <a:ext uri="{FF2B5EF4-FFF2-40B4-BE49-F238E27FC236}">
                <a16:creationId xmlns:a16="http://schemas.microsoft.com/office/drawing/2014/main" xmlns="" id="{7809425F-942C-4933-8C2E-8BC4E5EB6323}"/>
              </a:ext>
            </a:extLst>
          </p:cNvPr>
          <p:cNvSpPr/>
          <p:nvPr/>
        </p:nvSpPr>
        <p:spPr>
          <a:xfrm>
            <a:off x="6674579" y="5531595"/>
            <a:ext cx="1097704" cy="449994"/>
          </a:xfrm>
          <a:prstGeom prst="wedgeRoundRectCallout">
            <a:avLst>
              <a:gd name="adj1" fmla="val -83496"/>
              <a:gd name="adj2" fmla="val -71273"/>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1" name="Speech Bubble: Rectangle with Corners Rounded 30">
            <a:extLst>
              <a:ext uri="{FF2B5EF4-FFF2-40B4-BE49-F238E27FC236}">
                <a16:creationId xmlns:a16="http://schemas.microsoft.com/office/drawing/2014/main" xmlns="" id="{47717A1F-63D4-46ED-9C5C-D9B088C896B8}"/>
              </a:ext>
            </a:extLst>
          </p:cNvPr>
          <p:cNvSpPr/>
          <p:nvPr/>
        </p:nvSpPr>
        <p:spPr>
          <a:xfrm>
            <a:off x="112634" y="3752320"/>
            <a:ext cx="1097704" cy="491867"/>
          </a:xfrm>
          <a:prstGeom prst="wedgeRoundRectCallout">
            <a:avLst>
              <a:gd name="adj1" fmla="val -26817"/>
              <a:gd name="adj2" fmla="val 253829"/>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32" name="Speech Bubble: Rectangle with Corners Rounded 31">
            <a:extLst>
              <a:ext uri="{FF2B5EF4-FFF2-40B4-BE49-F238E27FC236}">
                <a16:creationId xmlns:a16="http://schemas.microsoft.com/office/drawing/2014/main" xmlns="" id="{B371C69F-F375-4E7A-AA43-CD686638E29D}"/>
              </a:ext>
            </a:extLst>
          </p:cNvPr>
          <p:cNvSpPr/>
          <p:nvPr/>
        </p:nvSpPr>
        <p:spPr>
          <a:xfrm>
            <a:off x="11088284" y="3879421"/>
            <a:ext cx="1097704" cy="491867"/>
          </a:xfrm>
          <a:prstGeom prst="wedgeRoundRectCallout">
            <a:avLst>
              <a:gd name="adj1" fmla="val 28530"/>
              <a:gd name="adj2" fmla="val 20020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29" name="Arrow: Curved Down 28">
            <a:extLst>
              <a:ext uri="{FF2B5EF4-FFF2-40B4-BE49-F238E27FC236}">
                <a16:creationId xmlns:a16="http://schemas.microsoft.com/office/drawing/2014/main" xmlns="" id="{8F791F04-0148-4F84-A743-FF6304808200}"/>
              </a:ext>
            </a:extLst>
          </p:cNvPr>
          <p:cNvSpPr/>
          <p:nvPr/>
        </p:nvSpPr>
        <p:spPr>
          <a:xfrm rot="10800000" flipH="1" flipV="1">
            <a:off x="567790" y="4005961"/>
            <a:ext cx="5710760" cy="869638"/>
          </a:xfrm>
          <a:prstGeom prst="curvedDownArrow">
            <a:avLst>
              <a:gd name="adj1" fmla="val 21418"/>
              <a:gd name="adj2" fmla="val 52104"/>
              <a:gd name="adj3" fmla="val 25000"/>
            </a:avLst>
          </a:prstGeom>
          <a:gradFill>
            <a:gsLst>
              <a:gs pos="60000">
                <a:srgbClr val="FFFF00"/>
              </a:gs>
              <a:gs pos="3000">
                <a:srgbClr val="A4F5FE">
                  <a:lumMod val="0"/>
                  <a:lumOff val="100000"/>
                </a:srgbClr>
              </a:gs>
              <a:gs pos="88000">
                <a:srgbClr val="A4F5FE"/>
              </a:gs>
            </a:gsLst>
            <a:lin ang="2700000" scaled="1"/>
          </a:gradFill>
          <a:ln w="38100">
            <a:solidFill>
              <a:srgbClr val="0000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3" name="Rectangle: Rounded Corners 21">
            <a:extLst>
              <a:ext uri="{FF2B5EF4-FFF2-40B4-BE49-F238E27FC236}">
                <a16:creationId xmlns:a16="http://schemas.microsoft.com/office/drawing/2014/main" xmlns="" id="{D2DD3587-3DEC-45C4-A9D4-28DB2765516E}"/>
              </a:ext>
            </a:extLst>
          </p:cNvPr>
          <p:cNvSpPr/>
          <p:nvPr/>
        </p:nvSpPr>
        <p:spPr>
          <a:xfrm>
            <a:off x="2529798" y="164857"/>
            <a:ext cx="8147438" cy="610594"/>
          </a:xfrm>
          <a:prstGeom prst="roundRect">
            <a:avLst>
              <a:gd name="adj" fmla="val 50000"/>
            </a:avLst>
          </a:prstGeom>
          <a:solidFill>
            <a:schemeClr val="tx1">
              <a:lumMod val="95000"/>
              <a:lumOff val="5000"/>
            </a:schemeClr>
          </a:solidFill>
          <a:ln w="7620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i="1" dirty="0">
                <a:solidFill>
                  <a:srgbClr val="FF0000"/>
                </a:solidFill>
              </a:rPr>
              <a:t>Problem with Sunset to Sunset!  </a:t>
            </a:r>
            <a:r>
              <a:rPr lang="en-CA" sz="3200" b="1" i="1" dirty="0">
                <a:ln>
                  <a:solidFill>
                    <a:srgbClr val="FF66FF"/>
                  </a:solidFill>
                </a:ln>
                <a:solidFill>
                  <a:srgbClr val="FF0000"/>
                </a:solidFill>
                <a:effectLst>
                  <a:glow rad="127000">
                    <a:srgbClr val="A4F5FE"/>
                  </a:glow>
                </a:effectLst>
                <a:latin typeface="Arial Black" panose="020B0A04020102020204" pitchFamily="34" charset="0"/>
              </a:rPr>
              <a:t>HUGE!</a:t>
            </a:r>
          </a:p>
        </p:txBody>
      </p:sp>
    </p:spTree>
    <p:extLst>
      <p:ext uri="{BB962C8B-B14F-4D97-AF65-F5344CB8AC3E}">
        <p14:creationId xmlns:p14="http://schemas.microsoft.com/office/powerpoint/2010/main" val="6081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repeatCount="500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3000"/>
                                        <p:tgtEl>
                                          <p:spTgt spid="28"/>
                                        </p:tgtEl>
                                      </p:cBhvr>
                                    </p:animEffect>
                                  </p:childTnLst>
                                </p:cTn>
                              </p:par>
                            </p:childTnLst>
                          </p:cTn>
                        </p:par>
                        <p:par>
                          <p:cTn id="13" fill="hold">
                            <p:stCondLst>
                              <p:cond delay="3000"/>
                            </p:stCondLst>
                            <p:childTnLst>
                              <p:par>
                                <p:cTn id="14" presetID="14"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3500"/>
                            </p:stCondLst>
                            <p:childTnLst>
                              <p:par>
                                <p:cTn id="18" presetID="22" presetClass="entr" presetSubtype="8" repeatCount="300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3000"/>
                                        <p:tgtEl>
                                          <p:spTgt spid="29"/>
                                        </p:tgtEl>
                                      </p:cBhvr>
                                    </p:animEffect>
                                  </p:childTnLst>
                                </p:cTn>
                              </p:par>
                            </p:childTnLst>
                          </p:cTn>
                        </p:par>
                        <p:par>
                          <p:cTn id="21" fill="hold">
                            <p:stCondLst>
                              <p:cond delay="12500"/>
                            </p:stCondLst>
                            <p:childTnLst>
                              <p:par>
                                <p:cTn id="22" presetID="3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childTnLst>
                          </p:cTn>
                        </p:par>
                        <p:par>
                          <p:cTn id="28" fill="hold">
                            <p:stCondLst>
                              <p:cond delay="13500"/>
                            </p:stCondLst>
                            <p:childTnLst>
                              <p:par>
                                <p:cTn id="29" presetID="35" presetClass="emph" presetSubtype="0" repeatCount="2000" fill="hold" grpId="1" nodeType="afterEffect">
                                  <p:stCondLst>
                                    <p:cond delay="0"/>
                                  </p:stCondLst>
                                  <p:childTnLst>
                                    <p:anim calcmode="discrete" valueType="str">
                                      <p:cBhvr>
                                        <p:cTn id="30" dur="538"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25" grpId="0" animBg="1"/>
      <p:bldP spid="28" grpId="0" animBg="1"/>
      <p:bldP spid="2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1729859352"/>
              </p:ext>
            </p:extLst>
          </p:nvPr>
        </p:nvGraphicFramePr>
        <p:xfrm>
          <a:off x="515254" y="4766373"/>
          <a:ext cx="11332724" cy="129540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marL="0" indent="0" algn="ctr">
                        <a:buFont typeface="Arial" panose="020B0604020202020204" pitchFamily="34" charset="0"/>
                        <a:buNone/>
                      </a:pPr>
                      <a:r>
                        <a:rPr lang="en-CA" sz="4000" dirty="0">
                          <a:solidFill>
                            <a:srgbClr val="FF0000"/>
                          </a:solidFill>
                        </a:rPr>
                        <a:t>Abib 14 Passover!</a:t>
                      </a:r>
                      <a:endParaRPr lang="en-CA" sz="3600" u="none"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c>
                  <a:txBody>
                    <a:bodyPr/>
                    <a:lstStyle/>
                    <a:p>
                      <a:pPr algn="ctr"/>
                      <a:r>
                        <a:rPr lang="en-CA" sz="4000" dirty="0">
                          <a:solidFill>
                            <a:srgbClr val="C00000"/>
                          </a:solidFill>
                        </a:rPr>
                        <a:t>Abib  </a:t>
                      </a:r>
                      <a:r>
                        <a:rPr lang="en-CA" sz="4000" dirty="0">
                          <a:solidFill>
                            <a:schemeClr val="accent1">
                              <a:lumMod val="50000"/>
                            </a:schemeClr>
                          </a:solidFill>
                        </a:rPr>
                        <a:t>14</a:t>
                      </a:r>
                      <a:r>
                        <a:rPr lang="en-CA" sz="4000" dirty="0">
                          <a:solidFill>
                            <a:srgbClr val="FF0000"/>
                          </a:solidFill>
                        </a:rPr>
                        <a:t>?</a:t>
                      </a:r>
                      <a:r>
                        <a:rPr lang="en-CA" sz="4000" dirty="0">
                          <a:solidFill>
                            <a:srgbClr val="C00000"/>
                          </a:solidFill>
                        </a:rPr>
                        <a:t> </a:t>
                      </a:r>
                      <a:r>
                        <a:rPr lang="en-CA" sz="4000" baseline="0" dirty="0">
                          <a:solidFill>
                            <a:srgbClr val="C00000"/>
                          </a:solidFill>
                        </a:rPr>
                        <a:t> </a:t>
                      </a:r>
                      <a:r>
                        <a:rPr lang="en-CA" sz="4000" dirty="0">
                          <a:solidFill>
                            <a:srgbClr val="C00000"/>
                          </a:solidFill>
                        </a:rPr>
                        <a:t>Day Season </a:t>
                      </a:r>
                      <a:br>
                        <a:rPr lang="en-CA" sz="4000" dirty="0">
                          <a:solidFill>
                            <a:srgbClr val="C00000"/>
                          </a:solidFill>
                        </a:rPr>
                      </a:br>
                      <a:r>
                        <a:rPr lang="en-CA" sz="3600" dirty="0">
                          <a:solidFill>
                            <a:srgbClr val="C00000"/>
                          </a:solidFill>
                        </a:rPr>
                        <a:t> </a:t>
                      </a:r>
                      <a:r>
                        <a:rPr lang="en-CA" sz="3900" dirty="0">
                          <a:ln>
                            <a:solidFill>
                              <a:srgbClr val="002060"/>
                            </a:solidFill>
                          </a:ln>
                          <a:solidFill>
                            <a:srgbClr val="FFFF00"/>
                          </a:solidFill>
                        </a:rPr>
                        <a:t>Unleavened Bread?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extLst>
                  <a:ext uri="{0D108BD9-81ED-4DB2-BD59-A6C34878D82A}">
                    <a16:rowId xmlns:a16="http://schemas.microsoft.com/office/drawing/2014/main" xmlns="" val="566162617"/>
                  </a:ext>
                </a:extLst>
              </a:tr>
            </a:tbl>
          </a:graphicData>
        </a:graphic>
      </p:graphicFrame>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85931" y="2023353"/>
            <a:ext cx="0" cy="4053661"/>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CA5579E2-1F9D-425B-80AD-81CB878CED36}"/>
              </a:ext>
            </a:extLst>
          </p:cNvPr>
          <p:cNvSpPr/>
          <p:nvPr/>
        </p:nvSpPr>
        <p:spPr>
          <a:xfrm>
            <a:off x="196716" y="6205398"/>
            <a:ext cx="11132161"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FF3399"/>
                  </a:solidFill>
                </a:ln>
                <a:solidFill>
                  <a:srgbClr val="0000FF"/>
                </a:solidFill>
                <a:effectLst>
                  <a:glow rad="127000">
                    <a:srgbClr val="FF9900"/>
                  </a:glow>
                </a:effectLst>
              </a:rPr>
              <a:t>Dawn to Dawn</a:t>
            </a:r>
            <a:r>
              <a:rPr lang="en-CA" sz="3200" b="1" dirty="0">
                <a:ln>
                  <a:solidFill>
                    <a:srgbClr val="FF3399"/>
                  </a:solidFill>
                </a:ln>
                <a:solidFill>
                  <a:srgbClr val="0000FF"/>
                </a:solidFill>
              </a:rPr>
              <a:t> </a:t>
            </a:r>
            <a:r>
              <a:rPr lang="en-CA" sz="3200" dirty="0">
                <a:ln>
                  <a:solidFill>
                    <a:srgbClr val="FF3399"/>
                  </a:solidFill>
                </a:ln>
                <a:solidFill>
                  <a:srgbClr val="0000FF"/>
                </a:solidFill>
                <a:effectLst>
                  <a:glow rad="127000">
                    <a:srgbClr val="A4F5FE"/>
                  </a:glow>
                </a:effectLst>
              </a:rPr>
              <a:t>statute</a:t>
            </a:r>
            <a:r>
              <a:rPr lang="en-CA" sz="3200" dirty="0">
                <a:ln>
                  <a:solidFill>
                    <a:srgbClr val="FF3399"/>
                  </a:solidFill>
                </a:ln>
                <a:solidFill>
                  <a:srgbClr val="0000FF"/>
                </a:solidFill>
              </a:rPr>
              <a:t> can only align with </a:t>
            </a:r>
            <a:r>
              <a:rPr lang="en-CA" sz="3200" dirty="0" err="1">
                <a:ln>
                  <a:solidFill>
                    <a:srgbClr val="FF3399"/>
                  </a:solidFill>
                </a:ln>
                <a:solidFill>
                  <a:srgbClr val="0000FF"/>
                </a:solidFill>
              </a:rPr>
              <a:t>beyn</a:t>
            </a:r>
            <a:r>
              <a:rPr lang="en-CA" sz="3200" dirty="0">
                <a:ln>
                  <a:solidFill>
                    <a:srgbClr val="FF3399"/>
                  </a:solidFill>
                </a:ln>
                <a:solidFill>
                  <a:srgbClr val="0000FF"/>
                </a:solidFill>
              </a:rPr>
              <a:t> ha </a:t>
            </a:r>
            <a:r>
              <a:rPr lang="en-CA" sz="3200" dirty="0" err="1">
                <a:ln>
                  <a:solidFill>
                    <a:srgbClr val="FF3399"/>
                  </a:solidFill>
                </a:ln>
                <a:solidFill>
                  <a:srgbClr val="0000FF"/>
                </a:solidFill>
              </a:rPr>
              <a:t>arbayim</a:t>
            </a:r>
            <a:r>
              <a:rPr lang="en-CA" sz="3200" dirty="0">
                <a:ln>
                  <a:solidFill>
                    <a:srgbClr val="FF3399"/>
                  </a:solidFill>
                </a:ln>
                <a:solidFill>
                  <a:srgbClr val="0000FF"/>
                </a:solidFill>
              </a:rPr>
              <a:t>!</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851977" y="4828714"/>
            <a:ext cx="885620" cy="599622"/>
          </a:xfrm>
          <a:prstGeom prst="rect">
            <a:avLst/>
          </a:prstGeom>
          <a:noFill/>
          <a:ln w="57150">
            <a:solidFill>
              <a:srgbClr val="FF0000"/>
            </a:solidFill>
          </a:ln>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63300" y="2188055"/>
            <a:ext cx="33416" cy="3892042"/>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58473" y="1427147"/>
            <a:ext cx="1747571" cy="76090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19" name="Rectangle 18">
            <a:extLst>
              <a:ext uri="{FF2B5EF4-FFF2-40B4-BE49-F238E27FC236}">
                <a16:creationId xmlns:a16="http://schemas.microsoft.com/office/drawing/2014/main" xmlns="" id="{CCC9F522-F708-4414-B3CD-DB5E57F62391}"/>
              </a:ext>
            </a:extLst>
          </p:cNvPr>
          <p:cNvSpPr/>
          <p:nvPr/>
        </p:nvSpPr>
        <p:spPr>
          <a:xfrm>
            <a:off x="187480" y="4772643"/>
            <a:ext cx="305274" cy="1309046"/>
          </a:xfrm>
          <a:prstGeom prst="rect">
            <a:avLst/>
          </a:prstGeom>
          <a:gradFill flip="none" rotWithShape="1">
            <a:gsLst>
              <a:gs pos="44153">
                <a:srgbClr val="7E7F80"/>
              </a:gs>
              <a:gs pos="51000">
                <a:schemeClr val="bg1">
                  <a:lumMod val="50000"/>
                </a:schemeClr>
              </a:gs>
              <a:gs pos="61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096718" y="4636132"/>
            <a:ext cx="305274" cy="1437491"/>
          </a:xfrm>
          <a:prstGeom prst="rect">
            <a:avLst/>
          </a:prstGeom>
          <a:gradFill flip="none" rotWithShape="1">
            <a:gsLst>
              <a:gs pos="46000">
                <a:schemeClr val="tx1">
                  <a:lumMod val="65000"/>
                  <a:lumOff val="35000"/>
                </a:schemeClr>
              </a:gs>
              <a:gs pos="55000">
                <a:srgbClr val="FFFF00"/>
              </a:gs>
            </a:gsLst>
            <a:lin ang="600000" scaled="0"/>
            <a:tileRect/>
          </a:gradFill>
          <a:ln w="571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xmlns="" id="{D2DD3587-3DEC-45C4-A9D4-28DB2765516E}"/>
              </a:ext>
            </a:extLst>
          </p:cNvPr>
          <p:cNvSpPr/>
          <p:nvPr/>
        </p:nvSpPr>
        <p:spPr>
          <a:xfrm>
            <a:off x="2529798" y="164857"/>
            <a:ext cx="7303635" cy="610594"/>
          </a:xfrm>
          <a:prstGeom prst="roundRect">
            <a:avLst>
              <a:gd name="adj" fmla="val 50000"/>
            </a:avLst>
          </a:prstGeom>
          <a:solidFill>
            <a:schemeClr val="tx1">
              <a:lumMod val="95000"/>
              <a:lumOff val="5000"/>
            </a:schemeClr>
          </a:solidFill>
          <a:ln w="7620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i="1" dirty="0">
                <a:solidFill>
                  <a:srgbClr val="FF0000"/>
                </a:solidFill>
              </a:rPr>
              <a:t>Problem with Sunset to Sunset!</a:t>
            </a:r>
          </a:p>
        </p:txBody>
      </p:sp>
      <p:sp>
        <p:nvSpPr>
          <p:cNvPr id="27" name="Rectangle: Rounded Corners 26">
            <a:extLst>
              <a:ext uri="{FF2B5EF4-FFF2-40B4-BE49-F238E27FC236}">
                <a16:creationId xmlns:a16="http://schemas.microsoft.com/office/drawing/2014/main" xmlns="" id="{BFCADE86-D8AD-4DCD-AEF2-86F0ECDBF2D0}"/>
              </a:ext>
            </a:extLst>
          </p:cNvPr>
          <p:cNvSpPr/>
          <p:nvPr/>
        </p:nvSpPr>
        <p:spPr>
          <a:xfrm>
            <a:off x="10400232" y="1427147"/>
            <a:ext cx="1693372" cy="76090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43137"/>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65</a:t>
            </a:fld>
            <a:endParaRPr lang="en-AU" dirty="0"/>
          </a:p>
        </p:txBody>
      </p:sp>
      <p:sp>
        <p:nvSpPr>
          <p:cNvPr id="23" name="Rectangle: Rounded Corners 22">
            <a:extLst>
              <a:ext uri="{FF2B5EF4-FFF2-40B4-BE49-F238E27FC236}">
                <a16:creationId xmlns:a16="http://schemas.microsoft.com/office/drawing/2014/main" xmlns="" id="{2E5D3DFC-F7C9-418A-B2D9-BBE9E29C2135}"/>
              </a:ext>
            </a:extLst>
          </p:cNvPr>
          <p:cNvSpPr/>
          <p:nvPr/>
        </p:nvSpPr>
        <p:spPr>
          <a:xfrm>
            <a:off x="54851" y="239692"/>
            <a:ext cx="1978485" cy="866948"/>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F3399"/>
                  </a:solidFill>
                </a:ln>
                <a:solidFill>
                  <a:srgbClr val="FF66FF"/>
                </a:solidFill>
              </a:rPr>
              <a:t>Stage 3 </a:t>
            </a:r>
            <a:r>
              <a:rPr lang="en-CA" sz="2800" b="1" dirty="0">
                <a:ln>
                  <a:solidFill>
                    <a:srgbClr val="FF3399"/>
                  </a:solidFill>
                </a:ln>
                <a:solidFill>
                  <a:srgbClr val="FF66FF"/>
                </a:solidFill>
                <a:effectLst>
                  <a:glow rad="127000">
                    <a:srgbClr val="00FF99"/>
                  </a:glow>
                </a:effectLst>
              </a:rPr>
              <a:t>Babylonia</a:t>
            </a:r>
            <a:endParaRPr lang="en-CA" sz="2800" b="1" u="sng" dirty="0">
              <a:ln>
                <a:solidFill>
                  <a:srgbClr val="FF3399"/>
                </a:solidFill>
              </a:ln>
              <a:solidFill>
                <a:srgbClr val="FF66FF"/>
              </a:solidFill>
              <a:effectLst>
                <a:glow rad="127000">
                  <a:srgbClr val="00FF99"/>
                </a:glow>
              </a:effectLst>
            </a:endParaRPr>
          </a:p>
        </p:txBody>
      </p:sp>
      <p:sp>
        <p:nvSpPr>
          <p:cNvPr id="25" name="Speech Bubble: Rectangle with Corners Rounded 24">
            <a:extLst>
              <a:ext uri="{FF2B5EF4-FFF2-40B4-BE49-F238E27FC236}">
                <a16:creationId xmlns:a16="http://schemas.microsoft.com/office/drawing/2014/main" xmlns="" id="{02E2D2CA-2176-4ECD-8B16-A4AE42A7AFA7}"/>
              </a:ext>
            </a:extLst>
          </p:cNvPr>
          <p:cNvSpPr/>
          <p:nvPr/>
        </p:nvSpPr>
        <p:spPr>
          <a:xfrm>
            <a:off x="1868625" y="953189"/>
            <a:ext cx="8456186" cy="3301580"/>
          </a:xfrm>
          <a:prstGeom prst="wedgeRoundRectCallout">
            <a:avLst>
              <a:gd name="adj1" fmla="val 25352"/>
              <a:gd name="adj2" fmla="val 65490"/>
              <a:gd name="adj3" fmla="val 16667"/>
            </a:avLst>
          </a:prstGeom>
          <a:solidFill>
            <a:schemeClr val="accent6">
              <a:lumMod val="40000"/>
              <a:lumOff val="60000"/>
            </a:schemeClr>
          </a:solidFill>
          <a:ln w="57150">
            <a:solidFill>
              <a:srgbClr val="00FF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400" u="sng" dirty="0">
                <a:solidFill>
                  <a:srgbClr val="002060"/>
                </a:solidFill>
              </a:rPr>
              <a:t>Exo 12:6-10</a:t>
            </a:r>
            <a:r>
              <a:rPr lang="en-CA" sz="2400" dirty="0">
                <a:solidFill>
                  <a:srgbClr val="002060"/>
                </a:solidFill>
              </a:rPr>
              <a:t> </a:t>
            </a:r>
            <a:r>
              <a:rPr lang="en-CA" sz="2400" dirty="0">
                <a:solidFill>
                  <a:srgbClr val="0070C0"/>
                </a:solidFill>
              </a:rPr>
              <a:t>commands the Paschal Lamb was to be sacrificed on the 14</a:t>
            </a:r>
            <a:r>
              <a:rPr lang="en-CA" sz="2400" baseline="30000" dirty="0">
                <a:solidFill>
                  <a:srgbClr val="0070C0"/>
                </a:solidFill>
              </a:rPr>
              <a:t>th</a:t>
            </a:r>
            <a:r>
              <a:rPr lang="en-CA" sz="2400" dirty="0">
                <a:solidFill>
                  <a:srgbClr val="0070C0"/>
                </a:solidFill>
              </a:rPr>
              <a:t>, between the mixings, and eaten on that very same night. It also stipulates that the remains of the sacrifice must be burned (to be removed out of sight) on that very same night. </a:t>
            </a:r>
          </a:p>
          <a:p>
            <a:pPr algn="ctr"/>
            <a:r>
              <a:rPr lang="en-CA" sz="2400" dirty="0" err="1">
                <a:solidFill>
                  <a:srgbClr val="0070C0"/>
                </a:solidFill>
              </a:rPr>
              <a:t>Boqer</a:t>
            </a:r>
            <a:r>
              <a:rPr lang="en-CA" sz="2400" dirty="0">
                <a:solidFill>
                  <a:srgbClr val="0070C0"/>
                </a:solidFill>
              </a:rPr>
              <a:t>/Morning is the exquisite </a:t>
            </a:r>
            <a:r>
              <a:rPr lang="en-CA" sz="2400" b="1" u="sng" dirty="0">
                <a:ln>
                  <a:solidFill>
                    <a:sysClr val="windowText" lastClr="000000"/>
                  </a:solidFill>
                </a:ln>
                <a:solidFill>
                  <a:srgbClr val="FF66FF"/>
                </a:solidFill>
              </a:rPr>
              <a:t>se</a:t>
            </a:r>
            <a:r>
              <a:rPr lang="en-CA" sz="2400" b="1" dirty="0">
                <a:ln>
                  <a:solidFill>
                    <a:sysClr val="windowText" lastClr="000000"/>
                  </a:solidFill>
                </a:ln>
                <a:solidFill>
                  <a:srgbClr val="FF66FF"/>
                </a:solidFill>
              </a:rPr>
              <a:t>p</a:t>
            </a:r>
            <a:r>
              <a:rPr lang="en-CA" sz="2400" b="1" u="sng" dirty="0">
                <a:ln>
                  <a:solidFill>
                    <a:sysClr val="windowText" lastClr="000000"/>
                  </a:solidFill>
                </a:ln>
                <a:solidFill>
                  <a:srgbClr val="FF66FF"/>
                </a:solidFill>
              </a:rPr>
              <a:t>aration event</a:t>
            </a:r>
            <a:r>
              <a:rPr lang="en-CA" sz="2400" b="1" dirty="0">
                <a:ln>
                  <a:solidFill>
                    <a:sysClr val="windowText" lastClr="000000"/>
                  </a:solidFill>
                </a:ln>
                <a:solidFill>
                  <a:srgbClr val="FF66FF"/>
                </a:solidFill>
              </a:rPr>
              <a:t> </a:t>
            </a:r>
            <a:r>
              <a:rPr lang="en-CA" sz="2400" dirty="0">
                <a:solidFill>
                  <a:srgbClr val="0070C0"/>
                </a:solidFill>
              </a:rPr>
              <a:t>that points to the </a:t>
            </a:r>
            <a:r>
              <a:rPr lang="en-CA" sz="2400" b="1" dirty="0">
                <a:solidFill>
                  <a:srgbClr val="0000FF"/>
                </a:solidFill>
              </a:rPr>
              <a:t>Shabbat</a:t>
            </a:r>
            <a:r>
              <a:rPr lang="en-CA" sz="2400" dirty="0">
                <a:solidFill>
                  <a:srgbClr val="0070C0"/>
                </a:solidFill>
              </a:rPr>
              <a:t> of Unleavened Bread starting at Dawn according to the Scriptures beginning in </a:t>
            </a:r>
            <a:r>
              <a:rPr lang="en-CA" sz="2400" dirty="0">
                <a:solidFill>
                  <a:srgbClr val="002060"/>
                </a:solidFill>
              </a:rPr>
              <a:t>Genesis 1.</a:t>
            </a:r>
            <a:r>
              <a:rPr lang="en-CA" sz="2400" dirty="0">
                <a:solidFill>
                  <a:srgbClr val="0070C0"/>
                </a:solidFill>
              </a:rPr>
              <a:t/>
            </a:r>
            <a:br>
              <a:rPr lang="en-CA" sz="2400" dirty="0">
                <a:solidFill>
                  <a:srgbClr val="0070C0"/>
                </a:solidFill>
              </a:rPr>
            </a:br>
            <a:r>
              <a:rPr lang="en-CA" sz="2400" b="1" dirty="0">
                <a:ln>
                  <a:solidFill>
                    <a:sysClr val="windowText" lastClr="000000"/>
                  </a:solidFill>
                </a:ln>
                <a:solidFill>
                  <a:srgbClr val="FF0000"/>
                </a:solidFill>
                <a:latin typeface="Cooper Black" panose="0208090404030B020404" pitchFamily="18" charset="0"/>
              </a:rPr>
              <a:t>The problems with Sunset to Sunset are huge!  </a:t>
            </a:r>
          </a:p>
        </p:txBody>
      </p:sp>
      <p:sp>
        <p:nvSpPr>
          <p:cNvPr id="24" name="Rectangle 23">
            <a:extLst>
              <a:ext uri="{FF2B5EF4-FFF2-40B4-BE49-F238E27FC236}">
                <a16:creationId xmlns:a16="http://schemas.microsoft.com/office/drawing/2014/main" xmlns="" id="{6D1A91FD-308C-46C0-9F96-42F7DFD41088}"/>
              </a:ext>
            </a:extLst>
          </p:cNvPr>
          <p:cNvSpPr/>
          <p:nvPr/>
        </p:nvSpPr>
        <p:spPr>
          <a:xfrm>
            <a:off x="11808778" y="4762307"/>
            <a:ext cx="305274" cy="1309046"/>
          </a:xfrm>
          <a:prstGeom prst="rect">
            <a:avLst/>
          </a:prstGeom>
          <a:gradFill flip="none" rotWithShape="1">
            <a:gsLst>
              <a:gs pos="48000">
                <a:schemeClr val="bg1">
                  <a:lumMod val="50000"/>
                </a:schemeClr>
              </a:gs>
              <a:gs pos="55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Arrow: Curved Down 27">
            <a:extLst>
              <a:ext uri="{FF2B5EF4-FFF2-40B4-BE49-F238E27FC236}">
                <a16:creationId xmlns:a16="http://schemas.microsoft.com/office/drawing/2014/main" xmlns="" id="{AB1FE98A-4F86-4908-97D4-08FBAA5516E4}"/>
              </a:ext>
            </a:extLst>
          </p:cNvPr>
          <p:cNvSpPr/>
          <p:nvPr/>
        </p:nvSpPr>
        <p:spPr>
          <a:xfrm flipV="1">
            <a:off x="219562" y="2188053"/>
            <a:ext cx="12037091" cy="2568740"/>
          </a:xfrm>
          <a:prstGeom prst="curvedDownArrow">
            <a:avLst>
              <a:gd name="adj1" fmla="val 21418"/>
              <a:gd name="adj2" fmla="val 52104"/>
              <a:gd name="adj3" fmla="val 25000"/>
            </a:avLst>
          </a:prstGeom>
          <a:gradFill>
            <a:gsLst>
              <a:gs pos="60000">
                <a:srgbClr val="FFFF00"/>
              </a:gs>
              <a:gs pos="3000">
                <a:srgbClr val="A4F5FE">
                  <a:lumMod val="0"/>
                  <a:lumOff val="100000"/>
                </a:srgbClr>
              </a:gs>
              <a:gs pos="88000">
                <a:srgbClr val="A4F5FE"/>
              </a:gs>
            </a:gsLst>
            <a:lin ang="2700000" scaled="1"/>
          </a:gradFill>
          <a:ln w="38100">
            <a:solidFill>
              <a:srgbClr val="0000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 name="Rectangle: Rounded Corners 25">
            <a:extLst>
              <a:ext uri="{FF2B5EF4-FFF2-40B4-BE49-F238E27FC236}">
                <a16:creationId xmlns:a16="http://schemas.microsoft.com/office/drawing/2014/main" xmlns="" id="{F204D205-697B-4111-8D06-E1BCE21F9D25}"/>
              </a:ext>
            </a:extLst>
          </p:cNvPr>
          <p:cNvSpPr/>
          <p:nvPr/>
        </p:nvSpPr>
        <p:spPr>
          <a:xfrm>
            <a:off x="5494388" y="4130293"/>
            <a:ext cx="1620766"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29" name="Speech Bubble: Rectangle with Corners Rounded 28">
            <a:extLst>
              <a:ext uri="{FF2B5EF4-FFF2-40B4-BE49-F238E27FC236}">
                <a16:creationId xmlns:a16="http://schemas.microsoft.com/office/drawing/2014/main" xmlns="" id="{122B5CDB-E520-421E-9867-FB3CD3CEACEA}"/>
              </a:ext>
            </a:extLst>
          </p:cNvPr>
          <p:cNvSpPr/>
          <p:nvPr/>
        </p:nvSpPr>
        <p:spPr>
          <a:xfrm>
            <a:off x="4846928" y="5611779"/>
            <a:ext cx="1097704" cy="449994"/>
          </a:xfrm>
          <a:prstGeom prst="wedgeRoundRectCallout">
            <a:avLst>
              <a:gd name="adj1" fmla="val 83106"/>
              <a:gd name="adj2" fmla="val -87693"/>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0" name="Speech Bubble: Rectangle with Corners Rounded 29">
            <a:extLst>
              <a:ext uri="{FF2B5EF4-FFF2-40B4-BE49-F238E27FC236}">
                <a16:creationId xmlns:a16="http://schemas.microsoft.com/office/drawing/2014/main" xmlns="" id="{DE431FC9-89B5-4608-B14A-DF22EA513656}"/>
              </a:ext>
            </a:extLst>
          </p:cNvPr>
          <p:cNvSpPr/>
          <p:nvPr/>
        </p:nvSpPr>
        <p:spPr>
          <a:xfrm>
            <a:off x="259297" y="3918751"/>
            <a:ext cx="1097704" cy="491867"/>
          </a:xfrm>
          <a:prstGeom prst="wedgeRoundRectCallout">
            <a:avLst>
              <a:gd name="adj1" fmla="val -40280"/>
              <a:gd name="adj2" fmla="val 180594"/>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31" name="Speech Bubble: Rectangle with Corners Rounded 30">
            <a:extLst>
              <a:ext uri="{FF2B5EF4-FFF2-40B4-BE49-F238E27FC236}">
                <a16:creationId xmlns:a16="http://schemas.microsoft.com/office/drawing/2014/main" xmlns="" id="{35FB2EEC-85C9-4984-9672-DDC33F4EFF15}"/>
              </a:ext>
            </a:extLst>
          </p:cNvPr>
          <p:cNvSpPr/>
          <p:nvPr/>
        </p:nvSpPr>
        <p:spPr>
          <a:xfrm>
            <a:off x="11067626" y="3915921"/>
            <a:ext cx="1097704" cy="491867"/>
          </a:xfrm>
          <a:prstGeom prst="wedgeRoundRectCallout">
            <a:avLst>
              <a:gd name="adj1" fmla="val 28530"/>
              <a:gd name="adj2" fmla="val 20020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33056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ppt_w</p:attrName>
                                        </p:attrNameLst>
                                      </p:cBhvr>
                                      <p:tavLst>
                                        <p:tav tm="0" fmla="#ppt_w*sin(2.5*pi*$)">
                                          <p:val>
                                            <p:fltVal val="0"/>
                                          </p:val>
                                        </p:tav>
                                        <p:tav tm="100000">
                                          <p:val>
                                            <p:fltVal val="1"/>
                                          </p:val>
                                        </p:tav>
                                      </p:tavLst>
                                    </p:anim>
                                    <p:anim calcmode="lin" valueType="num">
                                      <p:cBhvr>
                                        <p:cTn id="9" dur="2000" fill="hold"/>
                                        <p:tgtEl>
                                          <p:spTgt spid="2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3000"/>
                                        <p:tgtEl>
                                          <p:spTgt spid="28"/>
                                        </p:tgtEl>
                                      </p:cBhvr>
                                    </p:animEffect>
                                  </p:childTnLst>
                                </p:cTn>
                              </p:par>
                            </p:childTnLst>
                          </p:cTn>
                        </p:par>
                        <p:par>
                          <p:cTn id="14" fill="hold">
                            <p:stCondLst>
                              <p:cond delay="5000"/>
                            </p:stCondLst>
                            <p:childTnLst>
                              <p:par>
                                <p:cTn id="15" presetID="14"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par>
                          <p:cTn id="18" fill="hold">
                            <p:stCondLst>
                              <p:cond delay="5500"/>
                            </p:stCondLst>
                            <p:childTnLst>
                              <p:par>
                                <p:cTn id="19" presetID="3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style.rotation</p:attrName>
                                        </p:attrNameLst>
                                      </p:cBhvr>
                                      <p:tavLst>
                                        <p:tav tm="0">
                                          <p:val>
                                            <p:fltVal val="90"/>
                                          </p:val>
                                        </p:tav>
                                        <p:tav tm="100000">
                                          <p:val>
                                            <p:fltVal val="0"/>
                                          </p:val>
                                        </p:tav>
                                      </p:tavLst>
                                    </p:anim>
                                    <p:animEffect transition="in" filter="fade">
                                      <p:cBhvr>
                                        <p:cTn id="24" dur="1000"/>
                                        <p:tgtEl>
                                          <p:spTgt spid="16"/>
                                        </p:tgtEl>
                                      </p:cBhvr>
                                    </p:animEffect>
                                  </p:childTnLst>
                                </p:cTn>
                              </p:par>
                            </p:childTnLst>
                          </p:cTn>
                        </p:par>
                        <p:par>
                          <p:cTn id="25" fill="hold">
                            <p:stCondLst>
                              <p:cond delay="6500"/>
                            </p:stCondLst>
                            <p:childTnLst>
                              <p:par>
                                <p:cTn id="26" presetID="35" presetClass="emph" presetSubtype="0" repeatCount="2000" fill="hold" grpId="1" nodeType="afterEffect">
                                  <p:stCondLst>
                                    <p:cond delay="0"/>
                                  </p:stCondLst>
                                  <p:childTnLst>
                                    <p:anim calcmode="discrete" valueType="str">
                                      <p:cBhvr>
                                        <p:cTn id="27" dur="538"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23" grpId="0" animBg="1"/>
      <p:bldP spid="25" grpId="0" animBg="1"/>
      <p:bldP spid="2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3455986097"/>
              </p:ext>
            </p:extLst>
          </p:nvPr>
        </p:nvGraphicFramePr>
        <p:xfrm>
          <a:off x="515254" y="4766373"/>
          <a:ext cx="11332724" cy="124968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Passover!</a:t>
                      </a:r>
                      <a:endParaRPr lang="en-CA" sz="3600" u="none"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c>
                  <a:txBody>
                    <a:bodyPr/>
                    <a:lstStyle/>
                    <a:p>
                      <a:pPr algn="ctr"/>
                      <a:r>
                        <a:rPr lang="en-CA" sz="4000" dirty="0">
                          <a:solidFill>
                            <a:srgbClr val="C00000"/>
                          </a:solidFill>
                        </a:rPr>
                        <a:t>Abib  </a:t>
                      </a:r>
                      <a:r>
                        <a:rPr lang="en-CA" sz="4000" dirty="0">
                          <a:solidFill>
                            <a:schemeClr val="accent1">
                              <a:lumMod val="50000"/>
                            </a:schemeClr>
                          </a:solidFill>
                        </a:rPr>
                        <a:t>15</a:t>
                      </a:r>
                      <a:r>
                        <a:rPr lang="en-CA" sz="4000" dirty="0">
                          <a:solidFill>
                            <a:srgbClr val="C00000"/>
                          </a:solidFill>
                        </a:rPr>
                        <a:t> </a:t>
                      </a:r>
                      <a:r>
                        <a:rPr lang="en-CA" sz="4000" baseline="0" dirty="0">
                          <a:solidFill>
                            <a:srgbClr val="C00000"/>
                          </a:solidFill>
                        </a:rPr>
                        <a:t> </a:t>
                      </a:r>
                      <a:r>
                        <a:rPr lang="en-CA" sz="4000" dirty="0">
                          <a:solidFill>
                            <a:srgbClr val="C00000"/>
                          </a:solidFill>
                        </a:rPr>
                        <a:t>Day Season </a:t>
                      </a:r>
                      <a:br>
                        <a:rPr lang="en-CA" sz="4000" dirty="0">
                          <a:solidFill>
                            <a:srgbClr val="C00000"/>
                          </a:solidFill>
                        </a:rPr>
                      </a:br>
                      <a:r>
                        <a:rPr lang="en-CA" sz="3600" dirty="0">
                          <a:solidFill>
                            <a:srgbClr val="C00000"/>
                          </a:solidFill>
                        </a:rPr>
                        <a:t> </a:t>
                      </a:r>
                      <a:endParaRPr lang="en-CA" sz="39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extLst>
                  <a:ext uri="{0D108BD9-81ED-4DB2-BD59-A6C34878D82A}">
                    <a16:rowId xmlns:a16="http://schemas.microsoft.com/office/drawing/2014/main" xmlns="" val="566162617"/>
                  </a:ext>
                </a:extLst>
              </a:tr>
            </a:tbl>
          </a:graphicData>
        </a:graphic>
      </p:graphicFrame>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V="1">
            <a:off x="11785931" y="1986409"/>
            <a:ext cx="0" cy="4053661"/>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69D92CC2-2753-4B50-9E93-5BAF7751B44A}"/>
              </a:ext>
            </a:extLst>
          </p:cNvPr>
          <p:cNvSpPr/>
          <p:nvPr/>
        </p:nvSpPr>
        <p:spPr>
          <a:xfrm>
            <a:off x="7851977" y="4828714"/>
            <a:ext cx="885620" cy="599622"/>
          </a:xfrm>
          <a:prstGeom prst="rect">
            <a:avLst/>
          </a:prstGeom>
          <a:noFill/>
          <a:ln w="57150">
            <a:solidFill>
              <a:srgbClr val="FF0000"/>
            </a:solidFill>
          </a:ln>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49565" y="2206527"/>
            <a:ext cx="47151" cy="3803603"/>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CCC9F522-F708-4414-B3CD-DB5E57F62391}"/>
              </a:ext>
            </a:extLst>
          </p:cNvPr>
          <p:cNvSpPr/>
          <p:nvPr/>
        </p:nvSpPr>
        <p:spPr>
          <a:xfrm>
            <a:off x="242896" y="4772643"/>
            <a:ext cx="272358" cy="1219015"/>
          </a:xfrm>
          <a:prstGeom prst="rect">
            <a:avLst/>
          </a:prstGeom>
          <a:gradFill flip="none" rotWithShape="1">
            <a:gsLst>
              <a:gs pos="51000">
                <a:schemeClr val="bg1">
                  <a:lumMod val="50000"/>
                </a:schemeClr>
              </a:gs>
              <a:gs pos="61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52134" y="4764577"/>
            <a:ext cx="305274" cy="1309046"/>
          </a:xfrm>
          <a:prstGeom prst="rect">
            <a:avLst/>
          </a:prstGeom>
          <a:gradFill flip="none" rotWithShape="1">
            <a:gsLst>
              <a:gs pos="41000">
                <a:schemeClr val="tx1">
                  <a:lumMod val="65000"/>
                  <a:lumOff val="35000"/>
                </a:schemeClr>
              </a:gs>
              <a:gs pos="54000">
                <a:srgbClr val="FFFF00"/>
              </a:gs>
            </a:gsLst>
            <a:lin ang="21000000" scaled="0"/>
            <a:tileRect/>
          </a:gra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xmlns="" id="{D2DD3587-3DEC-45C4-A9D4-28DB2765516E}"/>
              </a:ext>
            </a:extLst>
          </p:cNvPr>
          <p:cNvSpPr/>
          <p:nvPr/>
        </p:nvSpPr>
        <p:spPr>
          <a:xfrm>
            <a:off x="2529798" y="164857"/>
            <a:ext cx="9318180" cy="610594"/>
          </a:xfrm>
          <a:prstGeom prst="roundRect">
            <a:avLst>
              <a:gd name="adj" fmla="val 50000"/>
            </a:avLst>
          </a:prstGeom>
          <a:solidFill>
            <a:schemeClr val="tx1">
              <a:lumMod val="95000"/>
              <a:lumOff val="5000"/>
            </a:schemeClr>
          </a:solidFill>
          <a:ln w="7620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i="1" dirty="0">
                <a:solidFill>
                  <a:srgbClr val="FF0000"/>
                </a:solidFill>
              </a:rPr>
              <a:t>In the original Passover – </a:t>
            </a:r>
            <a:r>
              <a:rPr lang="en-CA" sz="3200" b="1" i="1" dirty="0" err="1">
                <a:solidFill>
                  <a:srgbClr val="FF0000"/>
                </a:solidFill>
              </a:rPr>
              <a:t>Mitsrayim</a:t>
            </a:r>
            <a:r>
              <a:rPr lang="en-CA" sz="3200" b="1" i="1" dirty="0">
                <a:solidFill>
                  <a:srgbClr val="FF0000"/>
                </a:solidFill>
              </a:rPr>
              <a:t> </a:t>
            </a:r>
            <a:r>
              <a:rPr lang="en-CA" sz="3200" b="1" i="1" dirty="0">
                <a:solidFill>
                  <a:srgbClr val="C7ABFF"/>
                </a:solidFill>
              </a:rPr>
              <a:t>(Egypt)</a:t>
            </a: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43137"/>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66</a:t>
            </a:fld>
            <a:endParaRPr lang="en-AU" dirty="0"/>
          </a:p>
        </p:txBody>
      </p:sp>
      <p:sp>
        <p:nvSpPr>
          <p:cNvPr id="23" name="Rectangle: Rounded Corners 22">
            <a:extLst>
              <a:ext uri="{FF2B5EF4-FFF2-40B4-BE49-F238E27FC236}">
                <a16:creationId xmlns:a16="http://schemas.microsoft.com/office/drawing/2014/main" xmlns="" id="{2E5D3DFC-F7C9-418A-B2D9-BBE9E29C2135}"/>
              </a:ext>
            </a:extLst>
          </p:cNvPr>
          <p:cNvSpPr/>
          <p:nvPr/>
        </p:nvSpPr>
        <p:spPr>
          <a:xfrm>
            <a:off x="242896" y="347646"/>
            <a:ext cx="1978485" cy="866948"/>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F3399"/>
                  </a:solidFill>
                </a:ln>
                <a:solidFill>
                  <a:srgbClr val="FF66FF"/>
                </a:solidFill>
              </a:rPr>
              <a:t>Stage 4 </a:t>
            </a:r>
            <a:r>
              <a:rPr lang="en-CA" sz="2800" b="1" dirty="0">
                <a:ln>
                  <a:solidFill>
                    <a:srgbClr val="FF3399"/>
                  </a:solidFill>
                </a:ln>
                <a:solidFill>
                  <a:srgbClr val="FF66FF"/>
                </a:solidFill>
                <a:effectLst>
                  <a:glow rad="127000">
                    <a:srgbClr val="00FF99"/>
                  </a:glow>
                </a:effectLst>
              </a:rPr>
              <a:t>Babylonia</a:t>
            </a:r>
            <a:endParaRPr lang="en-CA" sz="2800" b="1" u="sng" dirty="0">
              <a:ln>
                <a:solidFill>
                  <a:srgbClr val="FF3399"/>
                </a:solidFill>
              </a:ln>
              <a:solidFill>
                <a:srgbClr val="FF66FF"/>
              </a:solidFill>
              <a:effectLst>
                <a:glow rad="127000">
                  <a:srgbClr val="00FF99"/>
                </a:glow>
              </a:effectLst>
            </a:endParaRPr>
          </a:p>
        </p:txBody>
      </p:sp>
      <p:sp>
        <p:nvSpPr>
          <p:cNvPr id="25" name="Speech Bubble: Rectangle with Corners Rounded 24">
            <a:extLst>
              <a:ext uri="{FF2B5EF4-FFF2-40B4-BE49-F238E27FC236}">
                <a16:creationId xmlns:a16="http://schemas.microsoft.com/office/drawing/2014/main" xmlns="" id="{02E2D2CA-2176-4ECD-8B16-A4AE42A7AFA7}"/>
              </a:ext>
            </a:extLst>
          </p:cNvPr>
          <p:cNvSpPr/>
          <p:nvPr/>
        </p:nvSpPr>
        <p:spPr>
          <a:xfrm>
            <a:off x="1967133" y="1930984"/>
            <a:ext cx="7980427" cy="1823973"/>
          </a:xfrm>
          <a:prstGeom prst="wedgeRoundRectCallout">
            <a:avLst>
              <a:gd name="adj1" fmla="val 19458"/>
              <a:gd name="adj2" fmla="val 50659"/>
              <a:gd name="adj3" fmla="val 16667"/>
            </a:avLst>
          </a:prstGeom>
          <a:solidFill>
            <a:schemeClr val="accent6">
              <a:lumMod val="40000"/>
              <a:lumOff val="60000"/>
            </a:schemeClr>
          </a:solidFill>
          <a:ln w="57150">
            <a:solidFill>
              <a:srgbClr val="00FF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2600" b="1" dirty="0">
                <a:ln>
                  <a:solidFill>
                    <a:sysClr val="windowText" lastClr="000000"/>
                  </a:solidFill>
                </a:ln>
                <a:solidFill>
                  <a:srgbClr val="FF0000"/>
                </a:solidFill>
                <a:latin typeface="Cooper Black" panose="0208090404030B020404" pitchFamily="18" charset="0"/>
              </a:rPr>
              <a:t>    The command to slay,     roast and eat in the </a:t>
            </a:r>
            <a:br>
              <a:rPr lang="en-CA" sz="2600" b="1" dirty="0">
                <a:ln>
                  <a:solidFill>
                    <a:sysClr val="windowText" lastClr="000000"/>
                  </a:solidFill>
                </a:ln>
                <a:solidFill>
                  <a:srgbClr val="FF0000"/>
                </a:solidFill>
                <a:latin typeface="Cooper Black" panose="0208090404030B020404" pitchFamily="18" charset="0"/>
              </a:rPr>
            </a:br>
            <a:r>
              <a:rPr lang="en-CA" sz="2600" b="1" dirty="0">
                <a:ln>
                  <a:solidFill>
                    <a:sysClr val="windowText" lastClr="000000"/>
                  </a:solidFill>
                </a:ln>
                <a:solidFill>
                  <a:srgbClr val="FF0000"/>
                </a:solidFill>
                <a:latin typeface="Cooper Black" panose="0208090404030B020404" pitchFamily="18" charset="0"/>
              </a:rPr>
              <a:t>      same night, burn the    remains, before</a:t>
            </a:r>
            <a:br>
              <a:rPr lang="en-CA" sz="2600" b="1" dirty="0">
                <a:ln>
                  <a:solidFill>
                    <a:sysClr val="windowText" lastClr="000000"/>
                  </a:solidFill>
                </a:ln>
                <a:solidFill>
                  <a:srgbClr val="FF0000"/>
                </a:solidFill>
                <a:latin typeface="Cooper Black" panose="0208090404030B020404" pitchFamily="18" charset="0"/>
              </a:rPr>
            </a:br>
            <a:r>
              <a:rPr lang="en-CA" sz="2600" b="1" dirty="0">
                <a:ln>
                  <a:solidFill>
                    <a:sysClr val="windowText" lastClr="000000"/>
                  </a:solidFill>
                </a:ln>
                <a:solidFill>
                  <a:srgbClr val="FF0000"/>
                </a:solidFill>
                <a:latin typeface="Cooper Black" panose="0208090404030B020404" pitchFamily="18" charset="0"/>
              </a:rPr>
              <a:t>     morning </a:t>
            </a:r>
            <a:r>
              <a:rPr lang="en-CA" sz="2600" b="1" dirty="0">
                <a:ln>
                  <a:solidFill>
                    <a:sysClr val="windowText" lastClr="000000"/>
                  </a:solidFill>
                </a:ln>
                <a:solidFill>
                  <a:srgbClr val="FFFF00"/>
                </a:solidFill>
                <a:latin typeface="Cooper Black" panose="0208090404030B020404" pitchFamily="18" charset="0"/>
              </a:rPr>
              <a:t>{BOQER},</a:t>
            </a:r>
            <a:r>
              <a:rPr lang="en-CA" sz="2600" b="1" dirty="0">
                <a:ln>
                  <a:solidFill>
                    <a:sysClr val="windowText" lastClr="000000"/>
                  </a:solidFill>
                </a:ln>
                <a:solidFill>
                  <a:srgbClr val="FF0000"/>
                </a:solidFill>
                <a:latin typeface="Cooper Black" panose="0208090404030B020404" pitchFamily="18" charset="0"/>
              </a:rPr>
              <a:t> </a:t>
            </a:r>
            <a:r>
              <a:rPr lang="en-CA" sz="2600" b="1" dirty="0">
                <a:ln>
                  <a:solidFill>
                    <a:srgbClr val="006699"/>
                  </a:solidFill>
                </a:ln>
                <a:solidFill>
                  <a:sysClr val="windowText" lastClr="000000"/>
                </a:solidFill>
                <a:latin typeface="Cooper Black" panose="0208090404030B020404" pitchFamily="18" charset="0"/>
              </a:rPr>
              <a:t>is    possible  </a:t>
            </a:r>
            <a:r>
              <a:rPr lang="en-CA" sz="2600" b="1" u="sng" dirty="0">
                <a:ln>
                  <a:solidFill>
                    <a:srgbClr val="006699"/>
                  </a:solidFill>
                </a:ln>
                <a:solidFill>
                  <a:sysClr val="windowText" lastClr="000000"/>
                </a:solidFill>
                <a:latin typeface="Cooper Black" panose="0208090404030B020404" pitchFamily="18" charset="0"/>
              </a:rPr>
              <a:t>if usin</a:t>
            </a:r>
            <a:r>
              <a:rPr lang="en-CA" sz="2600" b="1" dirty="0">
                <a:ln>
                  <a:solidFill>
                    <a:srgbClr val="006699"/>
                  </a:solidFill>
                </a:ln>
                <a:solidFill>
                  <a:sysClr val="windowText" lastClr="000000"/>
                </a:solidFill>
                <a:latin typeface="Cooper Black" panose="0208090404030B020404" pitchFamily="18" charset="0"/>
              </a:rPr>
              <a:t>g </a:t>
            </a:r>
            <a:r>
              <a:rPr lang="en-CA" sz="2600" b="1" u="sng" dirty="0">
                <a:ln>
                  <a:solidFill>
                    <a:srgbClr val="006699"/>
                  </a:solidFill>
                </a:ln>
                <a:solidFill>
                  <a:sysClr val="windowText" lastClr="000000"/>
                </a:solidFill>
                <a:latin typeface="Cooper Black" panose="0208090404030B020404" pitchFamily="18" charset="0"/>
              </a:rPr>
              <a:t>a </a:t>
            </a:r>
            <a:br>
              <a:rPr lang="en-CA" sz="2600" b="1" u="sng" dirty="0">
                <a:ln>
                  <a:solidFill>
                    <a:srgbClr val="006699"/>
                  </a:solidFill>
                </a:ln>
                <a:solidFill>
                  <a:sysClr val="windowText" lastClr="000000"/>
                </a:solidFill>
                <a:latin typeface="Cooper Black" panose="0208090404030B020404" pitchFamily="18" charset="0"/>
              </a:rPr>
            </a:br>
            <a:r>
              <a:rPr lang="en-CA" sz="2600" b="1" dirty="0">
                <a:ln>
                  <a:solidFill>
                    <a:srgbClr val="006699"/>
                  </a:solidFill>
                </a:ln>
                <a:solidFill>
                  <a:sysClr val="windowText" lastClr="000000"/>
                </a:solidFill>
                <a:latin typeface="Cooper Black" panose="0208090404030B020404" pitchFamily="18" charset="0"/>
              </a:rPr>
              <a:t>     </a:t>
            </a:r>
            <a:r>
              <a:rPr lang="en-CA" sz="2600" b="1" u="sng" dirty="0">
                <a:ln>
                  <a:solidFill>
                    <a:srgbClr val="006699"/>
                  </a:solidFill>
                </a:ln>
                <a:solidFill>
                  <a:sysClr val="windowText" lastClr="000000"/>
                </a:solidFill>
                <a:latin typeface="Cooper Black" panose="0208090404030B020404" pitchFamily="18" charset="0"/>
              </a:rPr>
              <a:t>ver</a:t>
            </a:r>
            <a:r>
              <a:rPr lang="en-CA" sz="2600" b="1" dirty="0">
                <a:ln>
                  <a:solidFill>
                    <a:srgbClr val="006699"/>
                  </a:solidFill>
                </a:ln>
                <a:solidFill>
                  <a:sysClr val="windowText" lastClr="000000"/>
                </a:solidFill>
                <a:latin typeface="Cooper Black" panose="0208090404030B020404" pitchFamily="18" charset="0"/>
              </a:rPr>
              <a:t>y </a:t>
            </a:r>
            <a:r>
              <a:rPr lang="en-CA" sz="2600" b="1" u="sng" dirty="0">
                <a:ln>
                  <a:solidFill>
                    <a:srgbClr val="006699"/>
                  </a:solidFill>
                </a:ln>
                <a:solidFill>
                  <a:sysClr val="windowText" lastClr="000000"/>
                </a:solidFill>
                <a:latin typeface="Cooper Black" panose="0208090404030B020404" pitchFamily="18" charset="0"/>
              </a:rPr>
              <a:t>narrow sco</a:t>
            </a:r>
            <a:r>
              <a:rPr lang="en-CA" sz="2600" b="1" dirty="0">
                <a:ln>
                  <a:solidFill>
                    <a:srgbClr val="006699"/>
                  </a:solidFill>
                </a:ln>
                <a:solidFill>
                  <a:sysClr val="windowText" lastClr="000000"/>
                </a:solidFill>
                <a:latin typeface="Cooper Black" panose="0208090404030B020404" pitchFamily="18" charset="0"/>
              </a:rPr>
              <a:t>p</a:t>
            </a:r>
            <a:r>
              <a:rPr lang="en-CA" sz="2600" b="1" u="sng" dirty="0">
                <a:ln>
                  <a:solidFill>
                    <a:srgbClr val="006699"/>
                  </a:solidFill>
                </a:ln>
                <a:solidFill>
                  <a:sysClr val="windowText" lastClr="000000"/>
                </a:solidFill>
                <a:latin typeface="Cooper Black" panose="0208090404030B020404" pitchFamily="18" charset="0"/>
              </a:rPr>
              <a:t>e</a:t>
            </a:r>
            <a:r>
              <a:rPr lang="en-CA" sz="2600" b="1" dirty="0">
                <a:ln>
                  <a:solidFill>
                    <a:srgbClr val="006699"/>
                  </a:solidFill>
                </a:ln>
                <a:solidFill>
                  <a:sysClr val="windowText" lastClr="000000"/>
                </a:solidFill>
                <a:latin typeface="Cooper Black" panose="0208090404030B020404" pitchFamily="18" charset="0"/>
              </a:rPr>
              <a:t>! </a:t>
            </a:r>
          </a:p>
        </p:txBody>
      </p:sp>
      <p:sp>
        <p:nvSpPr>
          <p:cNvPr id="24" name="Rectangle 23">
            <a:extLst>
              <a:ext uri="{FF2B5EF4-FFF2-40B4-BE49-F238E27FC236}">
                <a16:creationId xmlns:a16="http://schemas.microsoft.com/office/drawing/2014/main" xmlns="" id="{6D1A91FD-308C-46C0-9F96-42F7DFD41088}"/>
              </a:ext>
            </a:extLst>
          </p:cNvPr>
          <p:cNvSpPr/>
          <p:nvPr/>
        </p:nvSpPr>
        <p:spPr>
          <a:xfrm>
            <a:off x="11808778" y="4762307"/>
            <a:ext cx="305274" cy="1311316"/>
          </a:xfrm>
          <a:prstGeom prst="rect">
            <a:avLst/>
          </a:prstGeom>
          <a:gradFill flip="none" rotWithShape="1">
            <a:gsLst>
              <a:gs pos="48000">
                <a:schemeClr val="bg1">
                  <a:lumMod val="50000"/>
                </a:schemeClr>
              </a:gs>
              <a:gs pos="55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Arrow: Curved Down 27">
            <a:extLst>
              <a:ext uri="{FF2B5EF4-FFF2-40B4-BE49-F238E27FC236}">
                <a16:creationId xmlns:a16="http://schemas.microsoft.com/office/drawing/2014/main" xmlns="" id="{AB1FE98A-4F86-4908-97D4-08FBAA5516E4}"/>
              </a:ext>
            </a:extLst>
          </p:cNvPr>
          <p:cNvSpPr/>
          <p:nvPr/>
        </p:nvSpPr>
        <p:spPr>
          <a:xfrm flipV="1">
            <a:off x="219562" y="2188053"/>
            <a:ext cx="12037091" cy="2568740"/>
          </a:xfrm>
          <a:prstGeom prst="curvedDownArrow">
            <a:avLst>
              <a:gd name="adj1" fmla="val 21418"/>
              <a:gd name="adj2" fmla="val 52104"/>
              <a:gd name="adj3" fmla="val 25000"/>
            </a:avLst>
          </a:prstGeom>
          <a:gradFill>
            <a:gsLst>
              <a:gs pos="60000">
                <a:srgbClr val="FFFF00"/>
              </a:gs>
              <a:gs pos="3000">
                <a:srgbClr val="A4F5FE">
                  <a:lumMod val="0"/>
                  <a:lumOff val="100000"/>
                </a:srgbClr>
              </a:gs>
              <a:gs pos="88000">
                <a:srgbClr val="A4F5FE"/>
              </a:gs>
            </a:gsLst>
            <a:lin ang="2700000" scaled="1"/>
          </a:gradFill>
          <a:ln w="38100">
            <a:solidFill>
              <a:srgbClr val="0000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 name="Straight Connector 3">
            <a:extLst>
              <a:ext uri="{FF2B5EF4-FFF2-40B4-BE49-F238E27FC236}">
                <a16:creationId xmlns:a16="http://schemas.microsoft.com/office/drawing/2014/main" xmlns="" id="{A634D1DE-C7CD-44AD-AC6B-6506FA2D2AD5}"/>
              </a:ext>
            </a:extLst>
          </p:cNvPr>
          <p:cNvCxnSpPr>
            <a:cxnSpLocks/>
          </p:cNvCxnSpPr>
          <p:nvPr/>
        </p:nvCxnSpPr>
        <p:spPr>
          <a:xfrm>
            <a:off x="6298155" y="1625600"/>
            <a:ext cx="0" cy="3131127"/>
          </a:xfrm>
          <a:prstGeom prst="line">
            <a:avLst/>
          </a:prstGeom>
          <a:ln w="174625">
            <a:solidFill>
              <a:srgbClr val="A4F5FE"/>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xmlns="" id="{CBC1B9ED-AA04-432C-BC67-B9F0AEF393BD}"/>
              </a:ext>
            </a:extLst>
          </p:cNvPr>
          <p:cNvSpPr/>
          <p:nvPr/>
        </p:nvSpPr>
        <p:spPr>
          <a:xfrm>
            <a:off x="5446774" y="933272"/>
            <a:ext cx="1620766" cy="664021"/>
          </a:xfrm>
          <a:prstGeom prst="roundRect">
            <a:avLst/>
          </a:prstGeom>
          <a:solidFill>
            <a:schemeClr val="bg1">
              <a:lumMod val="50000"/>
            </a:schemeClr>
          </a:solidFill>
          <a:ln w="38100">
            <a:solidFill>
              <a:srgbClr val="A4F5F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8" name="Rectangle: Rounded Corners 17">
            <a:extLst>
              <a:ext uri="{FF2B5EF4-FFF2-40B4-BE49-F238E27FC236}">
                <a16:creationId xmlns:a16="http://schemas.microsoft.com/office/drawing/2014/main" xmlns="" id="{BF32D2B1-E589-4D26-930C-AD17AEDE6A00}"/>
              </a:ext>
            </a:extLst>
          </p:cNvPr>
          <p:cNvSpPr/>
          <p:nvPr/>
        </p:nvSpPr>
        <p:spPr>
          <a:xfrm>
            <a:off x="58473" y="1611904"/>
            <a:ext cx="1747571" cy="576150"/>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27" name="Rectangle: Rounded Corners 26">
            <a:extLst>
              <a:ext uri="{FF2B5EF4-FFF2-40B4-BE49-F238E27FC236}">
                <a16:creationId xmlns:a16="http://schemas.microsoft.com/office/drawing/2014/main" xmlns="" id="{BFCADE86-D8AD-4DCD-AEF2-86F0ECDBF2D0}"/>
              </a:ext>
            </a:extLst>
          </p:cNvPr>
          <p:cNvSpPr/>
          <p:nvPr/>
        </p:nvSpPr>
        <p:spPr>
          <a:xfrm>
            <a:off x="10498628" y="1644805"/>
            <a:ext cx="1693372" cy="51034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29" name="Speech Bubble: Rectangle with Corners Rounded 28">
            <a:extLst>
              <a:ext uri="{FF2B5EF4-FFF2-40B4-BE49-F238E27FC236}">
                <a16:creationId xmlns:a16="http://schemas.microsoft.com/office/drawing/2014/main" xmlns="" id="{C3F6746A-621E-4B2B-86E9-70A941712244}"/>
              </a:ext>
            </a:extLst>
          </p:cNvPr>
          <p:cNvSpPr/>
          <p:nvPr/>
        </p:nvSpPr>
        <p:spPr>
          <a:xfrm>
            <a:off x="4918251" y="5660732"/>
            <a:ext cx="1097704" cy="449994"/>
          </a:xfrm>
          <a:prstGeom prst="wedgeRoundRectCallout">
            <a:avLst>
              <a:gd name="adj1" fmla="val 72168"/>
              <a:gd name="adj2" fmla="val -100009"/>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0" name="Speech Bubble: Rectangle with Corners Rounded 29">
            <a:extLst>
              <a:ext uri="{FF2B5EF4-FFF2-40B4-BE49-F238E27FC236}">
                <a16:creationId xmlns:a16="http://schemas.microsoft.com/office/drawing/2014/main" xmlns="" id="{1A7E06FC-69F3-45E3-8FC9-EB81DD2242F7}"/>
              </a:ext>
            </a:extLst>
          </p:cNvPr>
          <p:cNvSpPr/>
          <p:nvPr/>
        </p:nvSpPr>
        <p:spPr>
          <a:xfrm>
            <a:off x="259297" y="3918751"/>
            <a:ext cx="1097704" cy="491867"/>
          </a:xfrm>
          <a:prstGeom prst="wedgeRoundRectCallout">
            <a:avLst>
              <a:gd name="adj1" fmla="val -41962"/>
              <a:gd name="adj2" fmla="val 174961"/>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31" name="Speech Bubble: Rectangle with Corners Rounded 30">
            <a:extLst>
              <a:ext uri="{FF2B5EF4-FFF2-40B4-BE49-F238E27FC236}">
                <a16:creationId xmlns:a16="http://schemas.microsoft.com/office/drawing/2014/main" xmlns="" id="{F63F0CA4-A526-4519-94A8-3649B3573D3B}"/>
              </a:ext>
            </a:extLst>
          </p:cNvPr>
          <p:cNvSpPr/>
          <p:nvPr/>
        </p:nvSpPr>
        <p:spPr>
          <a:xfrm>
            <a:off x="11067626" y="3915921"/>
            <a:ext cx="1097704" cy="491867"/>
          </a:xfrm>
          <a:prstGeom prst="wedgeRoundRectCallout">
            <a:avLst>
              <a:gd name="adj1" fmla="val 28530"/>
              <a:gd name="adj2" fmla="val 20020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32" name="Rectangle: Rounded Corners 14">
            <a:extLst>
              <a:ext uri="{FF2B5EF4-FFF2-40B4-BE49-F238E27FC236}">
                <a16:creationId xmlns:a16="http://schemas.microsoft.com/office/drawing/2014/main" xmlns="" id="{CA5579E2-1F9D-425B-80AD-81CB878CED36}"/>
              </a:ext>
            </a:extLst>
          </p:cNvPr>
          <p:cNvSpPr/>
          <p:nvPr/>
        </p:nvSpPr>
        <p:spPr>
          <a:xfrm>
            <a:off x="196716" y="6205398"/>
            <a:ext cx="11132161" cy="576150"/>
          </a:xfrm>
          <a:prstGeom prst="roundRect">
            <a:avLst>
              <a:gd name="adj" fmla="val 50000"/>
            </a:avLst>
          </a:prstGeom>
          <a:solidFill>
            <a:schemeClr val="accent4">
              <a:lumMod val="40000"/>
              <a:lumOff val="6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FF3399"/>
                  </a:solidFill>
                </a:ln>
                <a:solidFill>
                  <a:srgbClr val="0000FF"/>
                </a:solidFill>
                <a:effectLst>
                  <a:glow rad="127000">
                    <a:srgbClr val="FF9900"/>
                  </a:glow>
                </a:effectLst>
              </a:rPr>
              <a:t>Do the Math! </a:t>
            </a:r>
            <a:r>
              <a:rPr lang="en-CA" sz="3200" b="1" dirty="0" smtClean="0">
                <a:ln>
                  <a:solidFill>
                    <a:srgbClr val="FF3399"/>
                  </a:solidFill>
                </a:ln>
                <a:solidFill>
                  <a:srgbClr val="0000FF"/>
                </a:solidFill>
              </a:rPr>
              <a:t> </a:t>
            </a:r>
            <a:r>
              <a:rPr lang="en-CA" sz="3200" dirty="0" smtClean="0">
                <a:ln>
                  <a:solidFill>
                    <a:srgbClr val="FF3399"/>
                  </a:solidFill>
                </a:ln>
                <a:solidFill>
                  <a:srgbClr val="0000FF"/>
                </a:solidFill>
                <a:effectLst>
                  <a:glow rad="127000">
                    <a:srgbClr val="A4F5FE"/>
                  </a:glow>
                </a:effectLst>
              </a:rPr>
              <a:t>41,400 slayings</a:t>
            </a:r>
            <a:r>
              <a:rPr lang="en-CA" sz="3200" dirty="0" smtClean="0">
                <a:ln>
                  <a:solidFill>
                    <a:srgbClr val="FF3399"/>
                  </a:solidFill>
                </a:ln>
                <a:solidFill>
                  <a:srgbClr val="0000FF"/>
                </a:solidFill>
              </a:rPr>
              <a:t> at night = 4140/hr.  Safety Issues?? </a:t>
            </a:r>
            <a:endParaRPr lang="en-CA" sz="3200" dirty="0">
              <a:ln>
                <a:solidFill>
                  <a:srgbClr val="FF3399"/>
                </a:solidFill>
              </a:ln>
              <a:solidFill>
                <a:srgbClr val="0000FF"/>
              </a:solidFill>
            </a:endParaRPr>
          </a:p>
        </p:txBody>
      </p:sp>
    </p:spTree>
    <p:extLst>
      <p:ext uri="{BB962C8B-B14F-4D97-AF65-F5344CB8AC3E}">
        <p14:creationId xmlns:p14="http://schemas.microsoft.com/office/powerpoint/2010/main" val="178282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3000"/>
                                        <p:tgtEl>
                                          <p:spTgt spid="28"/>
                                        </p:tgtEl>
                                      </p:cBhvr>
                                    </p:animEffect>
                                  </p:childTnLst>
                                </p:cTn>
                              </p:par>
                            </p:childTnLst>
                          </p:cTn>
                        </p:par>
                        <p:par>
                          <p:cTn id="12" fill="hold">
                            <p:stCondLst>
                              <p:cond delay="3000"/>
                            </p:stCondLst>
                            <p:childTnLst>
                              <p:par>
                                <p:cTn id="13" presetID="14" presetClass="entr" presetSubtype="1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par>
                          <p:cTn id="16" fill="hold">
                            <p:stCondLst>
                              <p:cond delay="3500"/>
                            </p:stCondLst>
                            <p:childTnLst>
                              <p:par>
                                <p:cTn id="17" presetID="3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par>
                          <p:cTn id="23" fill="hold">
                            <p:stCondLst>
                              <p:cond delay="4500"/>
                            </p:stCondLst>
                            <p:childTnLst>
                              <p:par>
                                <p:cTn id="24" presetID="35" presetClass="emph" presetSubtype="0" repeatCount="2000" fill="hold" grpId="1" nodeType="afterEffect">
                                  <p:stCondLst>
                                    <p:cond delay="0"/>
                                  </p:stCondLst>
                                  <p:childTnLst>
                                    <p:anim calcmode="discrete" valueType="str">
                                      <p:cBhvr>
                                        <p:cTn id="25" dur="538"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3" grpId="0" animBg="1"/>
      <p:bldP spid="25" grpId="0" animBg="1"/>
      <p:bldP spid="28" grpId="0" animBg="1"/>
      <p:bldP spid="3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graphicFrame>
        <p:nvGraphicFramePr>
          <p:cNvPr id="33" name="Table 3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1622476579"/>
              </p:ext>
            </p:extLst>
          </p:nvPr>
        </p:nvGraphicFramePr>
        <p:xfrm>
          <a:off x="515254" y="4766373"/>
          <a:ext cx="11332724" cy="124968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Passover!</a:t>
                      </a:r>
                      <a:endParaRPr lang="en-CA" sz="3600" u="none"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c>
                  <a:txBody>
                    <a:bodyPr/>
                    <a:lstStyle/>
                    <a:p>
                      <a:pPr algn="ctr"/>
                      <a:r>
                        <a:rPr lang="en-CA" sz="4000" dirty="0">
                          <a:solidFill>
                            <a:srgbClr val="C00000"/>
                          </a:solidFill>
                        </a:rPr>
                        <a:t>Abib  </a:t>
                      </a:r>
                      <a:r>
                        <a:rPr lang="en-CA" sz="4000" dirty="0">
                          <a:solidFill>
                            <a:schemeClr val="accent1">
                              <a:lumMod val="50000"/>
                            </a:schemeClr>
                          </a:solidFill>
                        </a:rPr>
                        <a:t>15</a:t>
                      </a:r>
                      <a:r>
                        <a:rPr lang="en-CA" sz="4000" dirty="0">
                          <a:solidFill>
                            <a:srgbClr val="C00000"/>
                          </a:solidFill>
                        </a:rPr>
                        <a:t> </a:t>
                      </a:r>
                      <a:r>
                        <a:rPr lang="en-CA" sz="4000" baseline="0" dirty="0">
                          <a:solidFill>
                            <a:srgbClr val="C00000"/>
                          </a:solidFill>
                        </a:rPr>
                        <a:t> </a:t>
                      </a:r>
                      <a:r>
                        <a:rPr lang="en-CA" sz="4000" dirty="0">
                          <a:solidFill>
                            <a:srgbClr val="C00000"/>
                          </a:solidFill>
                        </a:rPr>
                        <a:t>Day Season </a:t>
                      </a:r>
                      <a:br>
                        <a:rPr lang="en-CA" sz="4000" dirty="0">
                          <a:solidFill>
                            <a:srgbClr val="C00000"/>
                          </a:solidFill>
                        </a:rPr>
                      </a:br>
                      <a:r>
                        <a:rPr lang="en-CA" sz="3600" dirty="0">
                          <a:solidFill>
                            <a:srgbClr val="C00000"/>
                          </a:solidFill>
                        </a:rPr>
                        <a:t> </a:t>
                      </a:r>
                      <a:endParaRPr lang="en-CA" sz="39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extLst>
                  <a:ext uri="{0D108BD9-81ED-4DB2-BD59-A6C34878D82A}">
                    <a16:rowId xmlns:a16="http://schemas.microsoft.com/office/drawing/2014/main" xmlns="" val="566162617"/>
                  </a:ext>
                </a:extLst>
              </a:tr>
            </a:tbl>
          </a:graphicData>
        </a:graphic>
      </p:graphicFrame>
      <p:cxnSp>
        <p:nvCxnSpPr>
          <p:cNvPr id="34" name="Straight Connector 33">
            <a:extLst>
              <a:ext uri="{FF2B5EF4-FFF2-40B4-BE49-F238E27FC236}">
                <a16:creationId xmlns:a16="http://schemas.microsoft.com/office/drawing/2014/main" xmlns="" id="{7146E140-723E-4723-8431-71214DB8FA39}"/>
              </a:ext>
            </a:extLst>
          </p:cNvPr>
          <p:cNvCxnSpPr>
            <a:cxnSpLocks/>
          </p:cNvCxnSpPr>
          <p:nvPr/>
        </p:nvCxnSpPr>
        <p:spPr>
          <a:xfrm flipV="1">
            <a:off x="11785931" y="1986409"/>
            <a:ext cx="0" cy="4053661"/>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69D92CC2-2753-4B50-9E93-5BAF7751B44A}"/>
              </a:ext>
            </a:extLst>
          </p:cNvPr>
          <p:cNvSpPr/>
          <p:nvPr/>
        </p:nvSpPr>
        <p:spPr>
          <a:xfrm>
            <a:off x="7851977" y="4828714"/>
            <a:ext cx="885620" cy="599622"/>
          </a:xfrm>
          <a:prstGeom prst="rect">
            <a:avLst/>
          </a:prstGeom>
          <a:noFill/>
          <a:ln w="57150">
            <a:solidFill>
              <a:srgbClr val="FF0000"/>
            </a:solidFill>
          </a:ln>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6" name="Straight Connector 35">
            <a:extLst>
              <a:ext uri="{FF2B5EF4-FFF2-40B4-BE49-F238E27FC236}">
                <a16:creationId xmlns:a16="http://schemas.microsoft.com/office/drawing/2014/main" xmlns="" id="{B28D99F6-AD4A-4A32-919A-EA94BFE3B028}"/>
              </a:ext>
            </a:extLst>
          </p:cNvPr>
          <p:cNvCxnSpPr>
            <a:cxnSpLocks/>
          </p:cNvCxnSpPr>
          <p:nvPr/>
        </p:nvCxnSpPr>
        <p:spPr>
          <a:xfrm flipV="1">
            <a:off x="149565" y="2206527"/>
            <a:ext cx="47151" cy="3803603"/>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CCC9F522-F708-4414-B3CD-DB5E57F62391}"/>
              </a:ext>
            </a:extLst>
          </p:cNvPr>
          <p:cNvSpPr/>
          <p:nvPr/>
        </p:nvSpPr>
        <p:spPr>
          <a:xfrm>
            <a:off x="242896" y="4772643"/>
            <a:ext cx="272358" cy="1219015"/>
          </a:xfrm>
          <a:prstGeom prst="rect">
            <a:avLst/>
          </a:prstGeom>
          <a:gradFill flip="none" rotWithShape="1">
            <a:gsLst>
              <a:gs pos="51000">
                <a:schemeClr val="bg1">
                  <a:lumMod val="50000"/>
                </a:schemeClr>
              </a:gs>
              <a:gs pos="61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a:extLst>
              <a:ext uri="{FF2B5EF4-FFF2-40B4-BE49-F238E27FC236}">
                <a16:creationId xmlns:a16="http://schemas.microsoft.com/office/drawing/2014/main" xmlns="" id="{1E934493-4772-4FA5-BC77-884AC80196F5}"/>
              </a:ext>
            </a:extLst>
          </p:cNvPr>
          <p:cNvSpPr/>
          <p:nvPr/>
        </p:nvSpPr>
        <p:spPr>
          <a:xfrm>
            <a:off x="6152134" y="4764577"/>
            <a:ext cx="305274" cy="1309046"/>
          </a:xfrm>
          <a:prstGeom prst="rect">
            <a:avLst/>
          </a:prstGeom>
          <a:gradFill flip="none" rotWithShape="1">
            <a:gsLst>
              <a:gs pos="41000">
                <a:schemeClr val="tx1">
                  <a:lumMod val="65000"/>
                  <a:lumOff val="35000"/>
                </a:schemeClr>
              </a:gs>
              <a:gs pos="54000">
                <a:srgbClr val="FFFF00"/>
              </a:gs>
            </a:gsLst>
            <a:lin ang="21000000" scaled="0"/>
            <a:tileRect/>
          </a:gra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43137"/>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67</a:t>
            </a:fld>
            <a:endParaRPr lang="en-AU" dirty="0"/>
          </a:p>
        </p:txBody>
      </p:sp>
      <p:sp>
        <p:nvSpPr>
          <p:cNvPr id="40" name="Rectangle: Rounded Corners 22">
            <a:extLst>
              <a:ext uri="{FF2B5EF4-FFF2-40B4-BE49-F238E27FC236}">
                <a16:creationId xmlns:a16="http://schemas.microsoft.com/office/drawing/2014/main" xmlns="" id="{2E5D3DFC-F7C9-418A-B2D9-BBE9E29C2135}"/>
              </a:ext>
            </a:extLst>
          </p:cNvPr>
          <p:cNvSpPr/>
          <p:nvPr/>
        </p:nvSpPr>
        <p:spPr>
          <a:xfrm>
            <a:off x="242896" y="347646"/>
            <a:ext cx="1978485" cy="866948"/>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F3399"/>
                  </a:solidFill>
                </a:ln>
                <a:solidFill>
                  <a:srgbClr val="FF66FF"/>
                </a:solidFill>
              </a:rPr>
              <a:t>Stage 5 </a:t>
            </a:r>
            <a:r>
              <a:rPr lang="en-CA" sz="2800" b="1" dirty="0">
                <a:ln>
                  <a:solidFill>
                    <a:srgbClr val="FF3399"/>
                  </a:solidFill>
                </a:ln>
                <a:solidFill>
                  <a:srgbClr val="FF66FF"/>
                </a:solidFill>
                <a:effectLst>
                  <a:glow rad="127000">
                    <a:srgbClr val="00FF99"/>
                  </a:glow>
                </a:effectLst>
              </a:rPr>
              <a:t>Babylonia</a:t>
            </a:r>
            <a:endParaRPr lang="en-CA" sz="2800" b="1" u="sng" dirty="0">
              <a:ln>
                <a:solidFill>
                  <a:srgbClr val="FF3399"/>
                </a:solidFill>
              </a:ln>
              <a:solidFill>
                <a:srgbClr val="FF66FF"/>
              </a:solidFill>
              <a:effectLst>
                <a:glow rad="127000">
                  <a:srgbClr val="00FF99"/>
                </a:glow>
              </a:effectLst>
            </a:endParaRPr>
          </a:p>
        </p:txBody>
      </p:sp>
      <p:sp>
        <p:nvSpPr>
          <p:cNvPr id="41" name="Rectangle 40">
            <a:extLst>
              <a:ext uri="{FF2B5EF4-FFF2-40B4-BE49-F238E27FC236}">
                <a16:creationId xmlns:a16="http://schemas.microsoft.com/office/drawing/2014/main" xmlns="" id="{6D1A91FD-308C-46C0-9F96-42F7DFD41088}"/>
              </a:ext>
            </a:extLst>
          </p:cNvPr>
          <p:cNvSpPr/>
          <p:nvPr/>
        </p:nvSpPr>
        <p:spPr>
          <a:xfrm>
            <a:off x="11808778" y="4762307"/>
            <a:ext cx="305274" cy="1311316"/>
          </a:xfrm>
          <a:prstGeom prst="rect">
            <a:avLst/>
          </a:prstGeom>
          <a:gradFill flip="none" rotWithShape="1">
            <a:gsLst>
              <a:gs pos="48000">
                <a:schemeClr val="bg1">
                  <a:lumMod val="50000"/>
                </a:schemeClr>
              </a:gs>
              <a:gs pos="55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Straight Connector 41">
            <a:extLst>
              <a:ext uri="{FF2B5EF4-FFF2-40B4-BE49-F238E27FC236}">
                <a16:creationId xmlns:a16="http://schemas.microsoft.com/office/drawing/2014/main" xmlns="" id="{A634D1DE-C7CD-44AD-AC6B-6506FA2D2AD5}"/>
              </a:ext>
            </a:extLst>
          </p:cNvPr>
          <p:cNvCxnSpPr>
            <a:cxnSpLocks/>
          </p:cNvCxnSpPr>
          <p:nvPr/>
        </p:nvCxnSpPr>
        <p:spPr>
          <a:xfrm>
            <a:off x="6279105" y="4525818"/>
            <a:ext cx="0" cy="230909"/>
          </a:xfrm>
          <a:prstGeom prst="line">
            <a:avLst/>
          </a:prstGeom>
          <a:ln w="174625">
            <a:solidFill>
              <a:srgbClr val="A4F5FE"/>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3" name="Rectangle: Rounded Corners 25">
            <a:extLst>
              <a:ext uri="{FF2B5EF4-FFF2-40B4-BE49-F238E27FC236}">
                <a16:creationId xmlns:a16="http://schemas.microsoft.com/office/drawing/2014/main" xmlns="" id="{CBC1B9ED-AA04-432C-BC67-B9F0AEF393BD}"/>
              </a:ext>
            </a:extLst>
          </p:cNvPr>
          <p:cNvSpPr/>
          <p:nvPr/>
        </p:nvSpPr>
        <p:spPr>
          <a:xfrm>
            <a:off x="5494388" y="3853947"/>
            <a:ext cx="1620766" cy="664021"/>
          </a:xfrm>
          <a:prstGeom prst="roundRect">
            <a:avLst/>
          </a:prstGeom>
          <a:solidFill>
            <a:schemeClr val="bg1">
              <a:lumMod val="50000"/>
            </a:schemeClr>
          </a:solidFill>
          <a:ln w="38100">
            <a:solidFill>
              <a:srgbClr val="A4F5F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44" name="Rectangle: Rounded Corners 17">
            <a:extLst>
              <a:ext uri="{FF2B5EF4-FFF2-40B4-BE49-F238E27FC236}">
                <a16:creationId xmlns:a16="http://schemas.microsoft.com/office/drawing/2014/main" xmlns="" id="{BF32D2B1-E589-4D26-930C-AD17AEDE6A00}"/>
              </a:ext>
            </a:extLst>
          </p:cNvPr>
          <p:cNvSpPr/>
          <p:nvPr/>
        </p:nvSpPr>
        <p:spPr>
          <a:xfrm>
            <a:off x="58473" y="1611904"/>
            <a:ext cx="1747571" cy="576150"/>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45" name="Rectangle: Rounded Corners 26">
            <a:extLst>
              <a:ext uri="{FF2B5EF4-FFF2-40B4-BE49-F238E27FC236}">
                <a16:creationId xmlns:a16="http://schemas.microsoft.com/office/drawing/2014/main" xmlns="" id="{BFCADE86-D8AD-4DCD-AEF2-86F0ECDBF2D0}"/>
              </a:ext>
            </a:extLst>
          </p:cNvPr>
          <p:cNvSpPr/>
          <p:nvPr/>
        </p:nvSpPr>
        <p:spPr>
          <a:xfrm>
            <a:off x="10498628" y="1644805"/>
            <a:ext cx="1693372" cy="51034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46" name="Speech Bubble: Rectangle with Corners Rounded 28">
            <a:extLst>
              <a:ext uri="{FF2B5EF4-FFF2-40B4-BE49-F238E27FC236}">
                <a16:creationId xmlns:a16="http://schemas.microsoft.com/office/drawing/2014/main" xmlns="" id="{C3F6746A-621E-4B2B-86E9-70A941712244}"/>
              </a:ext>
            </a:extLst>
          </p:cNvPr>
          <p:cNvSpPr/>
          <p:nvPr/>
        </p:nvSpPr>
        <p:spPr>
          <a:xfrm>
            <a:off x="4918251" y="5660732"/>
            <a:ext cx="1097704" cy="449994"/>
          </a:xfrm>
          <a:prstGeom prst="wedgeRoundRectCallout">
            <a:avLst>
              <a:gd name="adj1" fmla="val 72168"/>
              <a:gd name="adj2" fmla="val -100009"/>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47" name="Speech Bubble: Rectangle with Corners Rounded 29">
            <a:extLst>
              <a:ext uri="{FF2B5EF4-FFF2-40B4-BE49-F238E27FC236}">
                <a16:creationId xmlns:a16="http://schemas.microsoft.com/office/drawing/2014/main" xmlns="" id="{1A7E06FC-69F3-45E3-8FC9-EB81DD2242F7}"/>
              </a:ext>
            </a:extLst>
          </p:cNvPr>
          <p:cNvSpPr/>
          <p:nvPr/>
        </p:nvSpPr>
        <p:spPr>
          <a:xfrm>
            <a:off x="259297" y="3918751"/>
            <a:ext cx="1097704" cy="491867"/>
          </a:xfrm>
          <a:prstGeom prst="wedgeRoundRectCallout">
            <a:avLst>
              <a:gd name="adj1" fmla="val -41962"/>
              <a:gd name="adj2" fmla="val 174961"/>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48" name="Speech Bubble: Rectangle with Corners Rounded 30">
            <a:extLst>
              <a:ext uri="{FF2B5EF4-FFF2-40B4-BE49-F238E27FC236}">
                <a16:creationId xmlns:a16="http://schemas.microsoft.com/office/drawing/2014/main" xmlns="" id="{F63F0CA4-A526-4519-94A8-3649B3573D3B}"/>
              </a:ext>
            </a:extLst>
          </p:cNvPr>
          <p:cNvSpPr/>
          <p:nvPr/>
        </p:nvSpPr>
        <p:spPr>
          <a:xfrm>
            <a:off x="11067626" y="3915921"/>
            <a:ext cx="1097704" cy="491867"/>
          </a:xfrm>
          <a:prstGeom prst="wedgeRoundRectCallout">
            <a:avLst>
              <a:gd name="adj1" fmla="val 28530"/>
              <a:gd name="adj2" fmla="val 20020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49" name="Rectangle: Rounded Corners 14">
            <a:extLst>
              <a:ext uri="{FF2B5EF4-FFF2-40B4-BE49-F238E27FC236}">
                <a16:creationId xmlns:a16="http://schemas.microsoft.com/office/drawing/2014/main" xmlns="" id="{CA5579E2-1F9D-425B-80AD-81CB878CED36}"/>
              </a:ext>
            </a:extLst>
          </p:cNvPr>
          <p:cNvSpPr/>
          <p:nvPr/>
        </p:nvSpPr>
        <p:spPr>
          <a:xfrm>
            <a:off x="379075" y="6155062"/>
            <a:ext cx="5247174" cy="576150"/>
          </a:xfrm>
          <a:prstGeom prst="roundRect">
            <a:avLst>
              <a:gd name="adj" fmla="val 50000"/>
            </a:avLst>
          </a:prstGeom>
          <a:solidFill>
            <a:schemeClr val="tx1"/>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n>
                  <a:solidFill>
                    <a:srgbClr val="FF3399"/>
                  </a:solidFill>
                </a:ln>
                <a:solidFill>
                  <a:srgbClr val="0000FF"/>
                </a:solidFill>
                <a:effectLst>
                  <a:glow rad="127000">
                    <a:srgbClr val="A4F5FE"/>
                  </a:glow>
                </a:effectLst>
              </a:rPr>
              <a:t>41,400 slayings</a:t>
            </a:r>
            <a:r>
              <a:rPr lang="en-CA" sz="3200" dirty="0">
                <a:ln>
                  <a:solidFill>
                    <a:srgbClr val="FF3399"/>
                  </a:solidFill>
                </a:ln>
                <a:solidFill>
                  <a:srgbClr val="0000FF"/>
                </a:solidFill>
              </a:rPr>
              <a:t>  - </a:t>
            </a:r>
            <a:r>
              <a:rPr lang="en-CA" sz="3200" b="1" dirty="0">
                <a:ln>
                  <a:solidFill>
                    <a:srgbClr val="FF3399"/>
                  </a:solidFill>
                </a:ln>
                <a:solidFill>
                  <a:srgbClr val="0000FF"/>
                </a:solidFill>
              </a:rPr>
              <a:t>at night???</a:t>
            </a:r>
          </a:p>
        </p:txBody>
      </p:sp>
      <p:sp>
        <p:nvSpPr>
          <p:cNvPr id="50" name="Cloud 49">
            <a:extLst>
              <a:ext uri="{FF2B5EF4-FFF2-40B4-BE49-F238E27FC236}">
                <a16:creationId xmlns:a16="http://schemas.microsoft.com/office/drawing/2014/main" xmlns="" id="{D6829474-D59D-47EC-B94F-B92430D026D1}"/>
              </a:ext>
            </a:extLst>
          </p:cNvPr>
          <p:cNvSpPr/>
          <p:nvPr/>
        </p:nvSpPr>
        <p:spPr>
          <a:xfrm>
            <a:off x="498769" y="76452"/>
            <a:ext cx="11231418" cy="4716343"/>
          </a:xfrm>
          <a:prstGeom prst="cloud">
            <a:avLst/>
          </a:prstGeom>
          <a:noFill/>
          <a:ln w="76200">
            <a:solidFill>
              <a:srgbClr val="FF3399"/>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800" dirty="0">
                <a:ln w="19050">
                  <a:solidFill>
                    <a:srgbClr val="0000FF"/>
                  </a:solidFill>
                </a:ln>
                <a:solidFill>
                  <a:srgbClr val="00FF99"/>
                </a:solidFill>
                <a:effectLst>
                  <a:glow rad="127000">
                    <a:srgbClr val="C7ABFF"/>
                  </a:glow>
                </a:effectLst>
                <a:latin typeface="Cooper Black" panose="0208090404030B020404" pitchFamily="18" charset="0"/>
              </a:rPr>
              <a:t>Wait!</a:t>
            </a:r>
            <a:r>
              <a:rPr lang="en-CA" sz="4800" dirty="0">
                <a:ln w="19050">
                  <a:solidFill>
                    <a:srgbClr val="0000FF"/>
                  </a:solidFill>
                </a:ln>
                <a:solidFill>
                  <a:srgbClr val="00FF99"/>
                </a:solidFill>
                <a:latin typeface="Cooper Black" panose="0208090404030B020404" pitchFamily="18" charset="0"/>
              </a:rPr>
              <a:t>  </a:t>
            </a:r>
            <a:r>
              <a:rPr lang="en-CA" sz="3600" dirty="0">
                <a:ln w="19050">
                  <a:solidFill>
                    <a:srgbClr val="FF66FF"/>
                  </a:solidFill>
                </a:ln>
                <a:solidFill>
                  <a:srgbClr val="00FF99"/>
                </a:solidFill>
                <a:latin typeface="Cooper Black" panose="0208090404030B020404" pitchFamily="18" charset="0"/>
              </a:rPr>
              <a:t>Is there a </a:t>
            </a:r>
            <a:r>
              <a:rPr lang="en-CA" sz="3600" u="sng" dirty="0">
                <a:ln w="19050">
                  <a:solidFill>
                    <a:srgbClr val="FF66FF"/>
                  </a:solidFill>
                </a:ln>
                <a:solidFill>
                  <a:srgbClr val="00FF99"/>
                </a:solidFill>
                <a:latin typeface="Cooper Black" panose="0208090404030B020404" pitchFamily="18" charset="0"/>
              </a:rPr>
              <a:t>command</a:t>
            </a:r>
            <a:r>
              <a:rPr lang="en-CA" sz="3600" dirty="0">
                <a:ln w="19050">
                  <a:solidFill>
                    <a:srgbClr val="FF66FF"/>
                  </a:solidFill>
                </a:ln>
                <a:solidFill>
                  <a:srgbClr val="00FF99"/>
                </a:solidFill>
                <a:latin typeface="Cooper Black" panose="0208090404030B020404" pitchFamily="18" charset="0"/>
              </a:rPr>
              <a:t> to sacrifice in the </a:t>
            </a:r>
            <a:r>
              <a:rPr lang="en-CA" sz="3600" dirty="0">
                <a:ln w="19050">
                  <a:solidFill>
                    <a:srgbClr val="FF66FF"/>
                  </a:solidFill>
                </a:ln>
                <a:solidFill>
                  <a:schemeClr val="tx1"/>
                </a:solidFill>
                <a:latin typeface="Cooper Black" panose="0208090404030B020404" pitchFamily="18" charset="0"/>
              </a:rPr>
              <a:t>N</a:t>
            </a:r>
            <a:r>
              <a:rPr lang="en-CA" sz="3600" dirty="0" smtClean="0">
                <a:ln w="19050">
                  <a:solidFill>
                    <a:srgbClr val="FF66FF"/>
                  </a:solidFill>
                </a:ln>
                <a:solidFill>
                  <a:schemeClr val="tx1"/>
                </a:solidFill>
                <a:latin typeface="Cooper Black" panose="0208090404030B020404" pitchFamily="18" charset="0"/>
              </a:rPr>
              <a:t>ight </a:t>
            </a:r>
            <a:r>
              <a:rPr lang="en-CA" sz="3600" dirty="0">
                <a:ln w="19050">
                  <a:solidFill>
                    <a:srgbClr val="FF66FF"/>
                  </a:solidFill>
                </a:ln>
                <a:solidFill>
                  <a:schemeClr val="tx1"/>
                </a:solidFill>
                <a:latin typeface="Cooper Black" panose="0208090404030B020404" pitchFamily="18" charset="0"/>
              </a:rPr>
              <a:t>S</a:t>
            </a:r>
            <a:r>
              <a:rPr lang="en-CA" sz="3600" dirty="0" smtClean="0">
                <a:ln w="19050">
                  <a:solidFill>
                    <a:srgbClr val="FF66FF"/>
                  </a:solidFill>
                </a:ln>
                <a:solidFill>
                  <a:schemeClr val="tx1"/>
                </a:solidFill>
                <a:latin typeface="Cooper Black" panose="0208090404030B020404" pitchFamily="18" charset="0"/>
              </a:rPr>
              <a:t>eason </a:t>
            </a:r>
            <a:r>
              <a:rPr lang="en-CA" sz="3600" i="1" u="sng" dirty="0">
                <a:ln w="19050">
                  <a:solidFill>
                    <a:srgbClr val="0000FF"/>
                  </a:solidFill>
                </a:ln>
                <a:solidFill>
                  <a:srgbClr val="00FF99"/>
                </a:solidFill>
                <a:latin typeface="Cooper Black" panose="0208090404030B020404" pitchFamily="18" charset="0"/>
              </a:rPr>
              <a:t>an</a:t>
            </a:r>
            <a:r>
              <a:rPr lang="en-CA" sz="3600" i="1" dirty="0">
                <a:ln w="19050">
                  <a:solidFill>
                    <a:srgbClr val="0000FF"/>
                  </a:solidFill>
                </a:ln>
                <a:solidFill>
                  <a:srgbClr val="00FF99"/>
                </a:solidFill>
                <a:latin typeface="Cooper Black" panose="0208090404030B020404" pitchFamily="18" charset="0"/>
              </a:rPr>
              <a:t>y</a:t>
            </a:r>
            <a:r>
              <a:rPr lang="en-CA" sz="3600" i="1" u="sng" dirty="0">
                <a:ln w="19050">
                  <a:solidFill>
                    <a:srgbClr val="0000FF"/>
                  </a:solidFill>
                </a:ln>
                <a:solidFill>
                  <a:srgbClr val="00FF99"/>
                </a:solidFill>
                <a:latin typeface="Cooper Black" panose="0208090404030B020404" pitchFamily="18" charset="0"/>
              </a:rPr>
              <a:t>where</a:t>
            </a:r>
            <a:r>
              <a:rPr lang="en-CA" sz="3600" dirty="0">
                <a:ln w="19050">
                  <a:solidFill>
                    <a:srgbClr val="FF66FF"/>
                  </a:solidFill>
                </a:ln>
                <a:solidFill>
                  <a:srgbClr val="00FF99"/>
                </a:solidFill>
                <a:latin typeface="Cooper Black" panose="0208090404030B020404" pitchFamily="18" charset="0"/>
              </a:rPr>
              <a:t>  in the Scriptures???? </a:t>
            </a:r>
          </a:p>
        </p:txBody>
      </p:sp>
      <p:pic>
        <p:nvPicPr>
          <p:cNvPr id="51" name="Picture 3" descr="C:\Users\Rae\Desktop\BLUE FACE 2 CLEAR.png">
            <a:extLst>
              <a:ext uri="{FF2B5EF4-FFF2-40B4-BE49-F238E27FC236}">
                <a16:creationId xmlns:a16="http://schemas.microsoft.com/office/drawing/2014/main" xmlns="" id="{040EC966-24B6-4D3B-80A4-3230F885F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3198" y="2450213"/>
            <a:ext cx="1568450" cy="1581150"/>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9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750" fill="hold"/>
                                        <p:tgtEl>
                                          <p:spTgt spid="50"/>
                                        </p:tgtEl>
                                        <p:attrNameLst>
                                          <p:attrName>ppt_w</p:attrName>
                                        </p:attrNameLst>
                                      </p:cBhvr>
                                      <p:tavLst>
                                        <p:tav tm="0">
                                          <p:val>
                                            <p:fltVal val="0"/>
                                          </p:val>
                                        </p:tav>
                                        <p:tav tm="100000">
                                          <p:val>
                                            <p:strVal val="#ppt_w"/>
                                          </p:val>
                                        </p:tav>
                                      </p:tavLst>
                                    </p:anim>
                                    <p:anim calcmode="lin" valueType="num">
                                      <p:cBhvr>
                                        <p:cTn id="8" dur="1750" fill="hold"/>
                                        <p:tgtEl>
                                          <p:spTgt spid="50"/>
                                        </p:tgtEl>
                                        <p:attrNameLst>
                                          <p:attrName>ppt_h</p:attrName>
                                        </p:attrNameLst>
                                      </p:cBhvr>
                                      <p:tavLst>
                                        <p:tav tm="0">
                                          <p:val>
                                            <p:fltVal val="0"/>
                                          </p:val>
                                        </p:tav>
                                        <p:tav tm="100000">
                                          <p:val>
                                            <p:strVal val="#ppt_h"/>
                                          </p:val>
                                        </p:tav>
                                      </p:tavLst>
                                    </p:anim>
                                    <p:anim calcmode="lin" valueType="num">
                                      <p:cBhvr>
                                        <p:cTn id="9" dur="1750" fill="hold"/>
                                        <p:tgtEl>
                                          <p:spTgt spid="50"/>
                                        </p:tgtEl>
                                        <p:attrNameLst>
                                          <p:attrName>style.rotation</p:attrName>
                                        </p:attrNameLst>
                                      </p:cBhvr>
                                      <p:tavLst>
                                        <p:tav tm="0">
                                          <p:val>
                                            <p:fltVal val="90"/>
                                          </p:val>
                                        </p:tav>
                                        <p:tav tm="100000">
                                          <p:val>
                                            <p:fltVal val="0"/>
                                          </p:val>
                                        </p:tav>
                                      </p:tavLst>
                                    </p:anim>
                                    <p:animEffect transition="in" filter="fade">
                                      <p:cBhvr>
                                        <p:cTn id="10" dur="1750"/>
                                        <p:tgtEl>
                                          <p:spTgt spid="50"/>
                                        </p:tgtEl>
                                      </p:cBhvr>
                                    </p:animEffect>
                                  </p:childTnLst>
                                </p:cTn>
                              </p:par>
                            </p:childTnLst>
                          </p:cTn>
                        </p:par>
                        <p:par>
                          <p:cTn id="11" fill="hold">
                            <p:stCondLst>
                              <p:cond delay="1750"/>
                            </p:stCondLst>
                            <p:childTnLst>
                              <p:par>
                                <p:cTn id="12" presetID="14" presetClass="entr" presetSubtype="10" fill="hold" nodeType="afterEffect">
                                  <p:stCondLst>
                                    <p:cond delay="2000"/>
                                  </p:stCondLst>
                                  <p:childTnLst>
                                    <p:set>
                                      <p:cBhvr>
                                        <p:cTn id="13" dur="1" fill="hold">
                                          <p:stCondLst>
                                            <p:cond delay="0"/>
                                          </p:stCondLst>
                                        </p:cTn>
                                        <p:tgtEl>
                                          <p:spTgt spid="51"/>
                                        </p:tgtEl>
                                        <p:attrNameLst>
                                          <p:attrName>style.visibility</p:attrName>
                                        </p:attrNameLst>
                                      </p:cBhvr>
                                      <p:to>
                                        <p:strVal val="visible"/>
                                      </p:to>
                                    </p:set>
                                    <p:animEffect transition="in" filter="randombar(horizontal)">
                                      <p:cBhvr>
                                        <p:cTn id="14" dur="2500"/>
                                        <p:tgtEl>
                                          <p:spTgt spid="51"/>
                                        </p:tgtEl>
                                      </p:cBhvr>
                                    </p:animEffect>
                                  </p:childTnLst>
                                </p:cTn>
                              </p:par>
                            </p:childTnLst>
                          </p:cTn>
                        </p:par>
                        <p:par>
                          <p:cTn id="15" fill="hold">
                            <p:stCondLst>
                              <p:cond delay="6250"/>
                            </p:stCondLst>
                            <p:childTnLst>
                              <p:par>
                                <p:cTn id="16" presetID="22" presetClass="entr" presetSubtype="8" fill="hold" grpId="0" nodeType="afterEffect">
                                  <p:stCondLst>
                                    <p:cond delay="200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1781416432"/>
              </p:ext>
            </p:extLst>
          </p:nvPr>
        </p:nvGraphicFramePr>
        <p:xfrm>
          <a:off x="515254" y="4786298"/>
          <a:ext cx="11332724" cy="1321466"/>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13214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600" b="1" i="0" u="none" strike="noStrike" kern="1200" cap="none" spc="0" normalizeH="0" baseline="0" noProof="0" dirty="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c>
                  <a:txBody>
                    <a:bodyPr/>
                    <a:lstStyle/>
                    <a:p>
                      <a:pPr algn="ctr"/>
                      <a:r>
                        <a:rPr lang="en-CA" sz="4000" dirty="0">
                          <a:solidFill>
                            <a:srgbClr val="C00000"/>
                          </a:solidFill>
                        </a:rPr>
                        <a:t>Abib  </a:t>
                      </a:r>
                      <a:r>
                        <a:rPr lang="en-CA" sz="4000" dirty="0">
                          <a:solidFill>
                            <a:schemeClr val="accent1">
                              <a:lumMod val="50000"/>
                            </a:schemeClr>
                          </a:solidFill>
                        </a:rPr>
                        <a:t>14</a:t>
                      </a:r>
                      <a:r>
                        <a:rPr lang="en-CA" sz="4000" dirty="0">
                          <a:solidFill>
                            <a:srgbClr val="C00000"/>
                          </a:solidFill>
                        </a:rPr>
                        <a:t> </a:t>
                      </a:r>
                      <a:r>
                        <a:rPr lang="en-CA" sz="4000" baseline="0" dirty="0">
                          <a:solidFill>
                            <a:srgbClr val="C00000"/>
                          </a:solidFill>
                        </a:rPr>
                        <a:t> </a:t>
                      </a:r>
                      <a:r>
                        <a:rPr lang="en-CA" sz="4000" dirty="0">
                          <a:solidFill>
                            <a:srgbClr val="C00000"/>
                          </a:solidFill>
                        </a:rPr>
                        <a:t>Day Season </a:t>
                      </a:r>
                      <a:br>
                        <a:rPr lang="en-CA" sz="4000" dirty="0">
                          <a:solidFill>
                            <a:srgbClr val="C00000"/>
                          </a:solidFill>
                        </a:rPr>
                      </a:br>
                      <a:r>
                        <a:rPr lang="en-CA" sz="3600" dirty="0">
                          <a:solidFill>
                            <a:srgbClr val="C00000"/>
                          </a:solidFill>
                        </a:rPr>
                        <a:t> </a:t>
                      </a:r>
                      <a:endParaRPr lang="en-CA" sz="39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extLst>
                  <a:ext uri="{0D108BD9-81ED-4DB2-BD59-A6C34878D82A}">
                    <a16:rowId xmlns:a16="http://schemas.microsoft.com/office/drawing/2014/main" xmlns="" val="566162617"/>
                  </a:ext>
                </a:extLst>
              </a:tr>
            </a:tbl>
          </a:graphicData>
        </a:graphic>
      </p:graphicFrame>
      <p:cxnSp>
        <p:nvCxnSpPr>
          <p:cNvPr id="9" name="Straight Connector 8">
            <a:extLst>
              <a:ext uri="{FF2B5EF4-FFF2-40B4-BE49-F238E27FC236}">
                <a16:creationId xmlns:a16="http://schemas.microsoft.com/office/drawing/2014/main" xmlns="" id="{7146E140-723E-4723-8431-71214DB8FA39}"/>
              </a:ext>
            </a:extLst>
          </p:cNvPr>
          <p:cNvCxnSpPr>
            <a:cxnSpLocks/>
          </p:cNvCxnSpPr>
          <p:nvPr/>
        </p:nvCxnSpPr>
        <p:spPr>
          <a:xfrm flipH="1" flipV="1">
            <a:off x="11744764" y="2071702"/>
            <a:ext cx="10854" cy="4036062"/>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69D92CC2-2753-4B50-9E93-5BAF7751B44A}"/>
              </a:ext>
            </a:extLst>
          </p:cNvPr>
          <p:cNvSpPr/>
          <p:nvPr/>
        </p:nvSpPr>
        <p:spPr>
          <a:xfrm>
            <a:off x="7977458" y="4828714"/>
            <a:ext cx="663135" cy="599622"/>
          </a:xfrm>
          <a:prstGeom prst="rect">
            <a:avLst/>
          </a:prstGeom>
          <a:noFill/>
          <a:ln w="57150">
            <a:solidFill>
              <a:srgbClr val="FF0000"/>
            </a:solidFill>
          </a:ln>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28239" y="2206529"/>
            <a:ext cx="68477" cy="3901234"/>
          </a:xfrm>
          <a:prstGeom prst="line">
            <a:avLst/>
          </a:prstGeom>
          <a:ln w="171450">
            <a:solidFill>
              <a:srgbClr val="FF6600"/>
            </a:solidFill>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CCC9F522-F708-4414-B3CD-DB5E57F62391}"/>
              </a:ext>
            </a:extLst>
          </p:cNvPr>
          <p:cNvSpPr/>
          <p:nvPr/>
        </p:nvSpPr>
        <p:spPr>
          <a:xfrm>
            <a:off x="229631" y="4772642"/>
            <a:ext cx="305273" cy="1335121"/>
          </a:xfrm>
          <a:prstGeom prst="rect">
            <a:avLst/>
          </a:prstGeom>
          <a:gradFill flip="none" rotWithShape="1">
            <a:gsLst>
              <a:gs pos="51000">
                <a:schemeClr val="bg1">
                  <a:lumMod val="50000"/>
                </a:schemeClr>
              </a:gs>
              <a:gs pos="61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52134" y="4764576"/>
            <a:ext cx="305273" cy="1335121"/>
          </a:xfrm>
          <a:prstGeom prst="rect">
            <a:avLst/>
          </a:prstGeom>
          <a:gradFill flip="none" rotWithShape="1">
            <a:gsLst>
              <a:gs pos="41000">
                <a:schemeClr val="tx1">
                  <a:lumMod val="65000"/>
                  <a:lumOff val="35000"/>
                </a:schemeClr>
              </a:gs>
              <a:gs pos="54000">
                <a:srgbClr val="FFFF00"/>
              </a:gs>
            </a:gsLst>
            <a:lin ang="21000000" scaled="0"/>
            <a:tileRect/>
          </a:gra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xmlns="" id="{D2DD3587-3DEC-45C4-A9D4-28DB2765516E}"/>
              </a:ext>
            </a:extLst>
          </p:cNvPr>
          <p:cNvSpPr/>
          <p:nvPr/>
        </p:nvSpPr>
        <p:spPr>
          <a:xfrm>
            <a:off x="128238" y="164857"/>
            <a:ext cx="12037091" cy="610594"/>
          </a:xfrm>
          <a:prstGeom prst="roundRect">
            <a:avLst>
              <a:gd name="adj" fmla="val 50000"/>
            </a:avLst>
          </a:prstGeom>
          <a:solidFill>
            <a:schemeClr val="tx1">
              <a:lumMod val="95000"/>
              <a:lumOff val="5000"/>
            </a:schemeClr>
          </a:solidFill>
          <a:ln w="7620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i="1" dirty="0" err="1">
                <a:ln>
                  <a:solidFill>
                    <a:srgbClr val="FF66FF"/>
                  </a:solidFill>
                </a:ln>
                <a:solidFill>
                  <a:srgbClr val="C7ABFF"/>
                </a:solidFill>
                <a:effectLst>
                  <a:glow rad="127000">
                    <a:srgbClr val="FFFF00"/>
                  </a:glow>
                </a:effectLst>
              </a:rPr>
              <a:t>Yoshiyahu</a:t>
            </a:r>
            <a:r>
              <a:rPr lang="en-CA" sz="3200" b="1" i="1" dirty="0">
                <a:ln>
                  <a:solidFill>
                    <a:srgbClr val="FF66FF"/>
                  </a:solidFill>
                </a:ln>
                <a:solidFill>
                  <a:srgbClr val="C7ABFF"/>
                </a:solidFill>
                <a:effectLst>
                  <a:glow rad="127000">
                    <a:srgbClr val="FFFF00"/>
                  </a:glow>
                </a:effectLst>
              </a:rPr>
              <a:t> has brilliantly revealed the Sunset to Sunset </a:t>
            </a:r>
            <a:r>
              <a:rPr lang="en-CA" sz="3200" b="1" i="1" dirty="0">
                <a:ln>
                  <a:solidFill>
                    <a:srgbClr val="FF66FF"/>
                  </a:solidFill>
                </a:ln>
                <a:solidFill>
                  <a:srgbClr val="FF0000"/>
                </a:solidFill>
                <a:effectLst>
                  <a:glow rad="127000">
                    <a:srgbClr val="FFFF00"/>
                  </a:glow>
                </a:effectLst>
              </a:rPr>
              <a:t>impossibility!</a:t>
            </a: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43137"/>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68</a:t>
            </a:fld>
            <a:endParaRPr lang="en-AU" dirty="0"/>
          </a:p>
        </p:txBody>
      </p:sp>
      <p:sp>
        <p:nvSpPr>
          <p:cNvPr id="23" name="Rectangle: Rounded Corners 22">
            <a:extLst>
              <a:ext uri="{FF2B5EF4-FFF2-40B4-BE49-F238E27FC236}">
                <a16:creationId xmlns:a16="http://schemas.microsoft.com/office/drawing/2014/main" xmlns="" id="{2E5D3DFC-F7C9-418A-B2D9-BBE9E29C2135}"/>
              </a:ext>
            </a:extLst>
          </p:cNvPr>
          <p:cNvSpPr/>
          <p:nvPr/>
        </p:nvSpPr>
        <p:spPr>
          <a:xfrm>
            <a:off x="723491" y="881770"/>
            <a:ext cx="3488291" cy="525327"/>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F3399"/>
                  </a:solidFill>
                </a:ln>
                <a:solidFill>
                  <a:srgbClr val="FF66FF"/>
                </a:solidFill>
              </a:rPr>
              <a:t>Stage 5 </a:t>
            </a:r>
            <a:r>
              <a:rPr lang="en-CA" sz="2800" b="1" dirty="0">
                <a:ln>
                  <a:solidFill>
                    <a:srgbClr val="FF3399"/>
                  </a:solidFill>
                </a:ln>
                <a:solidFill>
                  <a:srgbClr val="FF66FF"/>
                </a:solidFill>
                <a:effectLst>
                  <a:glow rad="127000">
                    <a:srgbClr val="00FF99"/>
                  </a:glow>
                </a:effectLst>
              </a:rPr>
              <a:t>Babylonia</a:t>
            </a:r>
            <a:endParaRPr lang="en-CA" sz="2800" b="1" u="sng" dirty="0">
              <a:ln>
                <a:solidFill>
                  <a:srgbClr val="FF3399"/>
                </a:solidFill>
              </a:ln>
              <a:solidFill>
                <a:srgbClr val="FF66FF"/>
              </a:solidFill>
              <a:effectLst>
                <a:glow rad="127000">
                  <a:srgbClr val="00FF99"/>
                </a:glow>
              </a:effectLst>
            </a:endParaRPr>
          </a:p>
        </p:txBody>
      </p:sp>
      <p:sp>
        <p:nvSpPr>
          <p:cNvPr id="25" name="Speech Bubble: Rectangle with Corners Rounded 24">
            <a:extLst>
              <a:ext uri="{FF2B5EF4-FFF2-40B4-BE49-F238E27FC236}">
                <a16:creationId xmlns:a16="http://schemas.microsoft.com/office/drawing/2014/main" xmlns="" id="{02E2D2CA-2176-4ECD-8B16-A4AE42A7AFA7}"/>
              </a:ext>
            </a:extLst>
          </p:cNvPr>
          <p:cNvSpPr/>
          <p:nvPr/>
        </p:nvSpPr>
        <p:spPr>
          <a:xfrm>
            <a:off x="1967133" y="1494387"/>
            <a:ext cx="8431244" cy="2821237"/>
          </a:xfrm>
          <a:prstGeom prst="wedgeRoundRectCallout">
            <a:avLst>
              <a:gd name="adj1" fmla="val 24717"/>
              <a:gd name="adj2" fmla="val 67431"/>
              <a:gd name="adj3" fmla="val 16667"/>
            </a:avLst>
          </a:prstGeom>
          <a:solidFill>
            <a:schemeClr val="accent2">
              <a:lumMod val="20000"/>
              <a:lumOff val="80000"/>
            </a:schemeClr>
          </a:solidFill>
          <a:ln w="57150">
            <a:solidFill>
              <a:srgbClr val="00FF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3600" b="1" dirty="0">
                <a:ln>
                  <a:solidFill>
                    <a:srgbClr val="FF66FF"/>
                  </a:solidFill>
                </a:ln>
                <a:solidFill>
                  <a:srgbClr val="00FF99"/>
                </a:solidFill>
                <a:latin typeface="Cooper Black" panose="0208090404030B020404" pitchFamily="18" charset="0"/>
              </a:rPr>
              <a:t>    </a:t>
            </a:r>
            <a:r>
              <a:rPr lang="en-CA" sz="3600" b="1" dirty="0">
                <a:ln>
                  <a:solidFill>
                    <a:schemeClr val="tx1"/>
                  </a:solidFill>
                </a:ln>
                <a:solidFill>
                  <a:srgbClr val="00FF99"/>
                </a:solidFill>
                <a:latin typeface="Cooper Black" panose="0208090404030B020404" pitchFamily="18" charset="0"/>
              </a:rPr>
              <a:t>The </a:t>
            </a:r>
            <a:r>
              <a:rPr lang="en-CA" sz="3600" b="1" dirty="0" err="1">
                <a:ln>
                  <a:solidFill>
                    <a:schemeClr val="tx1"/>
                  </a:solidFill>
                </a:ln>
                <a:solidFill>
                  <a:srgbClr val="00FF99"/>
                </a:solidFill>
                <a:latin typeface="Cooper Black" panose="0208090404030B020404" pitchFamily="18" charset="0"/>
              </a:rPr>
              <a:t>Yoshiyahu</a:t>
            </a:r>
            <a:r>
              <a:rPr lang="en-CA" sz="3600" b="1" dirty="0">
                <a:ln>
                  <a:solidFill>
                    <a:schemeClr val="tx1"/>
                  </a:solidFill>
                </a:ln>
                <a:solidFill>
                  <a:srgbClr val="00FF99"/>
                </a:solidFill>
                <a:latin typeface="Cooper Black" panose="0208090404030B020404" pitchFamily="18" charset="0"/>
              </a:rPr>
              <a:t>   account reveals</a:t>
            </a:r>
            <a:br>
              <a:rPr lang="en-CA" sz="3600" b="1" dirty="0">
                <a:ln>
                  <a:solidFill>
                    <a:schemeClr val="tx1"/>
                  </a:solidFill>
                </a:ln>
                <a:solidFill>
                  <a:srgbClr val="00FF99"/>
                </a:solidFill>
                <a:latin typeface="Cooper Black" panose="0208090404030B020404" pitchFamily="18" charset="0"/>
              </a:rPr>
            </a:br>
            <a:r>
              <a:rPr lang="en-CA" sz="3600" b="1" dirty="0">
                <a:ln>
                  <a:solidFill>
                    <a:schemeClr val="tx1"/>
                  </a:solidFill>
                </a:ln>
                <a:solidFill>
                  <a:srgbClr val="00FF99"/>
                </a:solidFill>
                <a:latin typeface="Cooper Black" panose="0208090404030B020404" pitchFamily="18" charset="0"/>
              </a:rPr>
              <a:t>     with absolute     certainty the</a:t>
            </a:r>
            <a:r>
              <a:rPr lang="en-CA" sz="3600" b="1" dirty="0">
                <a:ln>
                  <a:solidFill>
                    <a:srgbClr val="FF66FF"/>
                  </a:solidFill>
                </a:ln>
                <a:solidFill>
                  <a:srgbClr val="00FF99"/>
                </a:solidFill>
                <a:latin typeface="Cooper Black" panose="0208090404030B020404" pitchFamily="18" charset="0"/>
              </a:rPr>
              <a:t/>
            </a:r>
            <a:br>
              <a:rPr lang="en-CA" sz="3600" b="1" dirty="0">
                <a:ln>
                  <a:solidFill>
                    <a:srgbClr val="FF66FF"/>
                  </a:solidFill>
                </a:ln>
                <a:solidFill>
                  <a:srgbClr val="00FF99"/>
                </a:solidFill>
                <a:latin typeface="Cooper Black" panose="0208090404030B020404" pitchFamily="18" charset="0"/>
              </a:rPr>
            </a:br>
            <a:r>
              <a:rPr lang="en-CA" sz="3600" b="1" dirty="0">
                <a:ln>
                  <a:solidFill>
                    <a:srgbClr val="FF66FF"/>
                  </a:solidFill>
                </a:ln>
                <a:solidFill>
                  <a:srgbClr val="00FF99"/>
                </a:solidFill>
                <a:latin typeface="Cooper Black" panose="0208090404030B020404" pitchFamily="18" charset="0"/>
              </a:rPr>
              <a:t>  </a:t>
            </a:r>
            <a:r>
              <a:rPr lang="en-CA" sz="3600" b="1" u="sng" dirty="0">
                <a:ln w="12700">
                  <a:solidFill>
                    <a:schemeClr val="tx1"/>
                  </a:solidFill>
                </a:ln>
                <a:solidFill>
                  <a:srgbClr val="FF3399"/>
                </a:solidFill>
                <a:latin typeface="Cooper Black" panose="0208090404030B020404" pitchFamily="18" charset="0"/>
              </a:rPr>
              <a:t>im</a:t>
            </a:r>
            <a:r>
              <a:rPr lang="en-CA" sz="3600" b="1" dirty="0">
                <a:ln w="12700">
                  <a:solidFill>
                    <a:schemeClr val="tx1"/>
                  </a:solidFill>
                </a:ln>
                <a:solidFill>
                  <a:srgbClr val="FF3399"/>
                </a:solidFill>
                <a:latin typeface="Cooper Black" panose="0208090404030B020404" pitchFamily="18" charset="0"/>
              </a:rPr>
              <a:t>p</a:t>
            </a:r>
            <a:r>
              <a:rPr lang="en-CA" sz="3600" b="1" u="sng" dirty="0">
                <a:ln w="12700">
                  <a:solidFill>
                    <a:schemeClr val="tx1"/>
                  </a:solidFill>
                </a:ln>
                <a:solidFill>
                  <a:srgbClr val="FF3399"/>
                </a:solidFill>
                <a:latin typeface="Cooper Black" panose="0208090404030B020404" pitchFamily="18" charset="0"/>
              </a:rPr>
              <a:t>ossibilit</a:t>
            </a:r>
            <a:r>
              <a:rPr lang="en-CA" sz="3600" b="1" dirty="0">
                <a:ln w="12700">
                  <a:solidFill>
                    <a:schemeClr val="tx1"/>
                  </a:solidFill>
                </a:ln>
                <a:solidFill>
                  <a:srgbClr val="FF3399"/>
                </a:solidFill>
                <a:latin typeface="Cooper Black" panose="0208090404030B020404" pitchFamily="18" charset="0"/>
              </a:rPr>
              <a:t>y</a:t>
            </a:r>
            <a:r>
              <a:rPr lang="en-CA" sz="3600" b="1" dirty="0">
                <a:ln>
                  <a:solidFill>
                    <a:srgbClr val="FF66FF"/>
                  </a:solidFill>
                </a:ln>
                <a:solidFill>
                  <a:srgbClr val="00FF99"/>
                </a:solidFill>
                <a:latin typeface="Cooper Black" panose="0208090404030B020404" pitchFamily="18" charset="0"/>
              </a:rPr>
              <a:t> </a:t>
            </a:r>
            <a:r>
              <a:rPr lang="en-CA" sz="3600" b="1" dirty="0">
                <a:ln>
                  <a:solidFill>
                    <a:schemeClr val="tx1"/>
                  </a:solidFill>
                </a:ln>
                <a:solidFill>
                  <a:srgbClr val="00FF99"/>
                </a:solidFill>
                <a:latin typeface="Cooper Black" panose="0208090404030B020404" pitchFamily="18" charset="0"/>
              </a:rPr>
              <a:t>of    Sunset Theory.</a:t>
            </a:r>
          </a:p>
          <a:p>
            <a:r>
              <a:rPr lang="en-CA" sz="3600" b="1" dirty="0">
                <a:ln>
                  <a:solidFill>
                    <a:srgbClr val="FF66FF"/>
                  </a:solidFill>
                </a:ln>
                <a:solidFill>
                  <a:sysClr val="windowText" lastClr="000000"/>
                </a:solidFill>
                <a:latin typeface="Cooper Black" panose="0208090404030B020404" pitchFamily="18" charset="0"/>
              </a:rPr>
              <a:t>      Oh the </a:t>
            </a:r>
            <a:r>
              <a:rPr lang="en-CA" sz="3600" b="1" dirty="0">
                <a:ln w="38100">
                  <a:solidFill>
                    <a:srgbClr val="0000FF"/>
                  </a:solidFill>
                </a:ln>
                <a:solidFill>
                  <a:srgbClr val="00FF99"/>
                </a:solidFill>
                <a:latin typeface="Cooper Black" panose="0208090404030B020404" pitchFamily="18" charset="0"/>
              </a:rPr>
              <a:t>IMPOR  TANCE</a:t>
            </a:r>
            <a:r>
              <a:rPr lang="en-CA" sz="3600" b="1" dirty="0">
                <a:solidFill>
                  <a:srgbClr val="00FF99"/>
                </a:solidFill>
                <a:latin typeface="Cooper Black" panose="0208090404030B020404" pitchFamily="18" charset="0"/>
              </a:rPr>
              <a:t> </a:t>
            </a:r>
            <a:r>
              <a:rPr lang="en-CA" sz="3600" b="1" dirty="0">
                <a:ln>
                  <a:solidFill>
                    <a:srgbClr val="FF66FF"/>
                  </a:solidFill>
                </a:ln>
                <a:solidFill>
                  <a:sysClr val="windowText" lastClr="000000"/>
                </a:solidFill>
                <a:latin typeface="Cooper Black" panose="0208090404030B020404" pitchFamily="18" charset="0"/>
              </a:rPr>
              <a:t>of   		</a:t>
            </a:r>
            <a:r>
              <a:rPr lang="en-CA" sz="3600" b="1" dirty="0" err="1">
                <a:ln>
                  <a:solidFill>
                    <a:srgbClr val="FF66FF"/>
                  </a:solidFill>
                </a:ln>
                <a:solidFill>
                  <a:sysClr val="windowText" lastClr="000000"/>
                </a:solidFill>
                <a:effectLst>
                  <a:glow rad="127000">
                    <a:srgbClr val="FFFF00"/>
                  </a:glow>
                </a:effectLst>
                <a:latin typeface="Cooper Black" panose="0208090404030B020404" pitchFamily="18" charset="0"/>
              </a:rPr>
              <a:t>Yoshiyahu</a:t>
            </a:r>
            <a:r>
              <a:rPr lang="en-CA" sz="3600" b="1" dirty="0">
                <a:ln>
                  <a:solidFill>
                    <a:srgbClr val="FF66FF"/>
                  </a:solidFill>
                </a:ln>
                <a:solidFill>
                  <a:sysClr val="windowText" lastClr="000000"/>
                </a:solidFill>
                <a:latin typeface="Cooper Black" panose="0208090404030B020404" pitchFamily="18" charset="0"/>
              </a:rPr>
              <a:t>!!!!   </a:t>
            </a:r>
            <a:r>
              <a:rPr lang="en-CA" sz="3600" b="1" dirty="0" smtClean="0">
                <a:ln>
                  <a:solidFill>
                    <a:srgbClr val="FF66FF"/>
                  </a:solidFill>
                </a:ln>
                <a:solidFill>
                  <a:sysClr val="windowText" lastClr="000000"/>
                </a:solidFill>
                <a:latin typeface="Cooper Black" panose="0208090404030B020404" pitchFamily="18" charset="0"/>
              </a:rPr>
              <a:t>!!!!!!!!!!</a:t>
            </a:r>
            <a:endParaRPr lang="en-CA" sz="2600" b="1" dirty="0">
              <a:ln>
                <a:solidFill>
                  <a:srgbClr val="FF66FF"/>
                </a:solidFill>
              </a:ln>
              <a:solidFill>
                <a:sysClr val="windowText" lastClr="000000"/>
              </a:solidFill>
              <a:latin typeface="Cooper Black" panose="0208090404030B020404" pitchFamily="18" charset="0"/>
            </a:endParaRPr>
          </a:p>
        </p:txBody>
      </p:sp>
      <p:sp>
        <p:nvSpPr>
          <p:cNvPr id="24" name="Rectangle 23">
            <a:extLst>
              <a:ext uri="{FF2B5EF4-FFF2-40B4-BE49-F238E27FC236}">
                <a16:creationId xmlns:a16="http://schemas.microsoft.com/office/drawing/2014/main" xmlns="" id="{6D1A91FD-308C-46C0-9F96-42F7DFD41088}"/>
              </a:ext>
            </a:extLst>
          </p:cNvPr>
          <p:cNvSpPr/>
          <p:nvPr/>
        </p:nvSpPr>
        <p:spPr>
          <a:xfrm>
            <a:off x="11847978" y="4762306"/>
            <a:ext cx="239948" cy="1345457"/>
          </a:xfrm>
          <a:prstGeom prst="rect">
            <a:avLst/>
          </a:prstGeom>
          <a:gradFill flip="none" rotWithShape="1">
            <a:gsLst>
              <a:gs pos="48000">
                <a:schemeClr val="bg1">
                  <a:lumMod val="50000"/>
                </a:schemeClr>
              </a:gs>
              <a:gs pos="55000">
                <a:srgbClr val="00B0F0"/>
              </a:gs>
            </a:gsLst>
            <a:lin ang="10200000" scaled="0"/>
            <a:tileRect/>
          </a:gradFill>
          <a:ln w="190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Arrow: Curved Down 27">
            <a:extLst>
              <a:ext uri="{FF2B5EF4-FFF2-40B4-BE49-F238E27FC236}">
                <a16:creationId xmlns:a16="http://schemas.microsoft.com/office/drawing/2014/main" xmlns="" id="{AB1FE98A-4F86-4908-97D4-08FBAA5516E4}"/>
              </a:ext>
            </a:extLst>
          </p:cNvPr>
          <p:cNvSpPr/>
          <p:nvPr/>
        </p:nvSpPr>
        <p:spPr>
          <a:xfrm flipV="1">
            <a:off x="219562" y="2188053"/>
            <a:ext cx="12037091" cy="2568740"/>
          </a:xfrm>
          <a:prstGeom prst="curvedDownArrow">
            <a:avLst>
              <a:gd name="adj1" fmla="val 21418"/>
              <a:gd name="adj2" fmla="val 52104"/>
              <a:gd name="adj3" fmla="val 25000"/>
            </a:avLst>
          </a:prstGeom>
          <a:gradFill>
            <a:gsLst>
              <a:gs pos="60000">
                <a:srgbClr val="FFFF00"/>
              </a:gs>
              <a:gs pos="3000">
                <a:srgbClr val="A4F5FE">
                  <a:lumMod val="0"/>
                  <a:lumOff val="100000"/>
                </a:srgbClr>
              </a:gs>
              <a:gs pos="88000">
                <a:srgbClr val="A4F5FE"/>
              </a:gs>
            </a:gsLst>
            <a:lin ang="2700000" scaled="1"/>
          </a:gradFill>
          <a:ln w="38100">
            <a:solidFill>
              <a:srgbClr val="0000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 name="Straight Connector 3">
            <a:extLst>
              <a:ext uri="{FF2B5EF4-FFF2-40B4-BE49-F238E27FC236}">
                <a16:creationId xmlns:a16="http://schemas.microsoft.com/office/drawing/2014/main" xmlns="" id="{A634D1DE-C7CD-44AD-AC6B-6506FA2D2AD5}"/>
              </a:ext>
            </a:extLst>
          </p:cNvPr>
          <p:cNvCxnSpPr>
            <a:cxnSpLocks/>
          </p:cNvCxnSpPr>
          <p:nvPr/>
        </p:nvCxnSpPr>
        <p:spPr>
          <a:xfrm>
            <a:off x="6279105" y="1625600"/>
            <a:ext cx="0" cy="3131127"/>
          </a:xfrm>
          <a:prstGeom prst="line">
            <a:avLst/>
          </a:prstGeom>
          <a:ln w="174625">
            <a:solidFill>
              <a:srgbClr val="A4F5FE"/>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xmlns="" id="{CBC1B9ED-AA04-432C-BC67-B9F0AEF393BD}"/>
              </a:ext>
            </a:extLst>
          </p:cNvPr>
          <p:cNvSpPr/>
          <p:nvPr/>
        </p:nvSpPr>
        <p:spPr>
          <a:xfrm>
            <a:off x="5427724" y="933272"/>
            <a:ext cx="1620766" cy="664021"/>
          </a:xfrm>
          <a:prstGeom prst="roundRect">
            <a:avLst/>
          </a:prstGeom>
          <a:solidFill>
            <a:schemeClr val="bg1">
              <a:lumMod val="50000"/>
            </a:schemeClr>
          </a:solidFill>
          <a:ln w="38100">
            <a:solidFill>
              <a:srgbClr val="A4F5F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8" name="Rectangle: Rounded Corners 17">
            <a:extLst>
              <a:ext uri="{FF2B5EF4-FFF2-40B4-BE49-F238E27FC236}">
                <a16:creationId xmlns:a16="http://schemas.microsoft.com/office/drawing/2014/main" xmlns="" id="{BF32D2B1-E589-4D26-930C-AD17AEDE6A00}"/>
              </a:ext>
            </a:extLst>
          </p:cNvPr>
          <p:cNvSpPr/>
          <p:nvPr/>
        </p:nvSpPr>
        <p:spPr>
          <a:xfrm>
            <a:off x="58473" y="1611904"/>
            <a:ext cx="1747571" cy="576150"/>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27" name="Rectangle: Rounded Corners 26">
            <a:extLst>
              <a:ext uri="{FF2B5EF4-FFF2-40B4-BE49-F238E27FC236}">
                <a16:creationId xmlns:a16="http://schemas.microsoft.com/office/drawing/2014/main" xmlns="" id="{BFCADE86-D8AD-4DCD-AEF2-86F0ECDBF2D0}"/>
              </a:ext>
            </a:extLst>
          </p:cNvPr>
          <p:cNvSpPr/>
          <p:nvPr/>
        </p:nvSpPr>
        <p:spPr>
          <a:xfrm>
            <a:off x="10498628" y="1644805"/>
            <a:ext cx="1693372" cy="510347"/>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228600">
                    <a:schemeClr val="accent2">
                      <a:satMod val="175000"/>
                      <a:alpha val="40000"/>
                    </a:schemeClr>
                  </a:glow>
                </a:effectLst>
              </a:rPr>
              <a:t>Sunset</a:t>
            </a:r>
            <a:endParaRPr lang="en-CA" sz="7200" b="1" dirty="0">
              <a:ln>
                <a:solidFill>
                  <a:srgbClr val="0000FF"/>
                </a:solidFill>
              </a:ln>
              <a:solidFill>
                <a:srgbClr val="FFFF00"/>
              </a:solidFill>
              <a:effectLst>
                <a:glow rad="228600">
                  <a:schemeClr val="accent2">
                    <a:satMod val="175000"/>
                    <a:alpha val="40000"/>
                  </a:schemeClr>
                </a:glow>
              </a:effectLst>
            </a:endParaRPr>
          </a:p>
        </p:txBody>
      </p:sp>
      <p:sp>
        <p:nvSpPr>
          <p:cNvPr id="29" name="Speech Bubble: Rectangle with Corners Rounded 28">
            <a:extLst>
              <a:ext uri="{FF2B5EF4-FFF2-40B4-BE49-F238E27FC236}">
                <a16:creationId xmlns:a16="http://schemas.microsoft.com/office/drawing/2014/main" xmlns="" id="{C3F6746A-621E-4B2B-86E9-70A941712244}"/>
              </a:ext>
            </a:extLst>
          </p:cNvPr>
          <p:cNvSpPr/>
          <p:nvPr/>
        </p:nvSpPr>
        <p:spPr>
          <a:xfrm>
            <a:off x="6626861" y="5657770"/>
            <a:ext cx="1097704" cy="449994"/>
          </a:xfrm>
          <a:prstGeom prst="wedgeRoundRectCallout">
            <a:avLst>
              <a:gd name="adj1" fmla="val -78447"/>
              <a:gd name="adj2" fmla="val -112324"/>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2800" dirty="0">
              <a:ln>
                <a:solidFill>
                  <a:srgbClr val="990033"/>
                </a:solidFill>
              </a:ln>
              <a:solidFill>
                <a:srgbClr val="A4F5FE"/>
              </a:solidFill>
              <a:effectLst>
                <a:glow rad="127000">
                  <a:srgbClr val="FF6600"/>
                </a:glow>
              </a:effectLst>
              <a:latin typeface="Cooper Black" panose="0208090404030B020404" pitchFamily="18" charset="0"/>
            </a:endParaRPr>
          </a:p>
        </p:txBody>
      </p:sp>
      <p:sp>
        <p:nvSpPr>
          <p:cNvPr id="30" name="Speech Bubble: Rectangle with Corners Rounded 29">
            <a:extLst>
              <a:ext uri="{FF2B5EF4-FFF2-40B4-BE49-F238E27FC236}">
                <a16:creationId xmlns:a16="http://schemas.microsoft.com/office/drawing/2014/main" xmlns="" id="{1A7E06FC-69F3-45E3-8FC9-EB81DD2242F7}"/>
              </a:ext>
            </a:extLst>
          </p:cNvPr>
          <p:cNvSpPr/>
          <p:nvPr/>
        </p:nvSpPr>
        <p:spPr>
          <a:xfrm>
            <a:off x="259297" y="3918751"/>
            <a:ext cx="1097704" cy="491867"/>
          </a:xfrm>
          <a:prstGeom prst="wedgeRoundRectCallout">
            <a:avLst>
              <a:gd name="adj1" fmla="val -41962"/>
              <a:gd name="adj2" fmla="val 174961"/>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sp>
        <p:nvSpPr>
          <p:cNvPr id="31" name="Speech Bubble: Rectangle with Corners Rounded 30">
            <a:extLst>
              <a:ext uri="{FF2B5EF4-FFF2-40B4-BE49-F238E27FC236}">
                <a16:creationId xmlns:a16="http://schemas.microsoft.com/office/drawing/2014/main" xmlns="" id="{F63F0CA4-A526-4519-94A8-3649B3573D3B}"/>
              </a:ext>
            </a:extLst>
          </p:cNvPr>
          <p:cNvSpPr/>
          <p:nvPr/>
        </p:nvSpPr>
        <p:spPr>
          <a:xfrm>
            <a:off x="11067626" y="3915921"/>
            <a:ext cx="1097704" cy="491867"/>
          </a:xfrm>
          <a:prstGeom prst="wedgeRoundRectCallout">
            <a:avLst>
              <a:gd name="adj1" fmla="val 28530"/>
              <a:gd name="adj2" fmla="val 200207"/>
              <a:gd name="adj3" fmla="val 16667"/>
            </a:avLst>
          </a:prstGeom>
          <a:solidFill>
            <a:schemeClr val="tx1"/>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a:ln>
                  <a:solidFill>
                    <a:srgbClr val="990033"/>
                  </a:solidFill>
                </a:ln>
                <a:solidFill>
                  <a:srgbClr val="00FF99"/>
                </a:solidFill>
                <a:effectLst>
                  <a:glow rad="127000">
                    <a:srgbClr val="FF6600"/>
                  </a:glow>
                </a:effectLst>
                <a:latin typeface="Cooper Black" panose="0208090404030B020404" pitchFamily="18" charset="0"/>
              </a:rPr>
              <a:t>ereb</a:t>
            </a:r>
            <a:endParaRPr lang="en-CA" sz="2800" dirty="0">
              <a:ln>
                <a:solidFill>
                  <a:srgbClr val="990033"/>
                </a:solidFill>
              </a:ln>
              <a:solidFill>
                <a:srgbClr val="00FF99"/>
              </a:solidFill>
              <a:effectLst>
                <a:glow rad="127000">
                  <a:srgbClr val="FF6600"/>
                </a:glow>
              </a:effectLst>
              <a:latin typeface="Cooper Black" panose="0208090404030B020404" pitchFamily="18" charset="0"/>
            </a:endParaRPr>
          </a:p>
        </p:txBody>
      </p:sp>
      <p:cxnSp>
        <p:nvCxnSpPr>
          <p:cNvPr id="32" name="Straight Arrow Connector 31">
            <a:extLst>
              <a:ext uri="{FF2B5EF4-FFF2-40B4-BE49-F238E27FC236}">
                <a16:creationId xmlns:a16="http://schemas.microsoft.com/office/drawing/2014/main" xmlns="" id="{83D07278-DD26-4D12-BAB7-89F2B8ADAD17}"/>
              </a:ext>
            </a:extLst>
          </p:cNvPr>
          <p:cNvCxnSpPr>
            <a:cxnSpLocks/>
          </p:cNvCxnSpPr>
          <p:nvPr/>
        </p:nvCxnSpPr>
        <p:spPr>
          <a:xfrm flipH="1" flipV="1">
            <a:off x="548170" y="5427166"/>
            <a:ext cx="5584344" cy="1170"/>
          </a:xfrm>
          <a:prstGeom prst="straightConnector1">
            <a:avLst/>
          </a:prstGeom>
          <a:ln w="184150">
            <a:headEnd type="triangl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DA5596D6-5A1C-4A1A-8700-92B3C6DF886E}"/>
              </a:ext>
            </a:extLst>
          </p:cNvPr>
          <p:cNvSpPr/>
          <p:nvPr/>
        </p:nvSpPr>
        <p:spPr>
          <a:xfrm>
            <a:off x="1087743" y="4782656"/>
            <a:ext cx="4545414" cy="1282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CA" sz="4000" b="1" dirty="0">
                <a:solidFill>
                  <a:srgbClr val="FF0000"/>
                </a:solidFill>
              </a:rPr>
              <a:t>Abib 14  Passover!</a:t>
            </a:r>
          </a:p>
          <a:p>
            <a:pPr lvl="0" algn="ctr">
              <a:defRPr/>
            </a:pPr>
            <a:r>
              <a:rPr lang="en-CA" sz="3600" b="1" dirty="0">
                <a:solidFill>
                  <a:srgbClr val="FF0000"/>
                </a:solidFill>
              </a:rPr>
              <a:t>41,400 </a:t>
            </a:r>
            <a:r>
              <a:rPr lang="en-CA" sz="3600" b="1" dirty="0" smtClean="0">
                <a:solidFill>
                  <a:srgbClr val="FF0000"/>
                </a:solidFill>
              </a:rPr>
              <a:t>offerings </a:t>
            </a:r>
            <a:r>
              <a:rPr lang="en-CA" sz="3600" b="1" dirty="0">
                <a:solidFill>
                  <a:srgbClr val="FF0000"/>
                </a:solidFill>
              </a:rPr>
              <a:t>slain?</a:t>
            </a:r>
            <a:endParaRPr lang="en-CA" sz="3200" b="1" dirty="0">
              <a:solidFill>
                <a:srgbClr val="0000FF"/>
              </a:solidFill>
            </a:endParaRPr>
          </a:p>
        </p:txBody>
      </p:sp>
      <p:pic>
        <p:nvPicPr>
          <p:cNvPr id="33" name="Picture 2" descr="C:\Users\Rae\Desktop\yellow face clap clear.png">
            <a:extLst>
              <a:ext uri="{FF2B5EF4-FFF2-40B4-BE49-F238E27FC236}">
                <a16:creationId xmlns:a16="http://schemas.microsoft.com/office/drawing/2014/main" xmlns="" id="{DE996211-6FD4-4CF8-AC3F-DC168787FF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6626" y="2958413"/>
            <a:ext cx="2681288" cy="21701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8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1750"/>
                                        <p:tgtEl>
                                          <p:spTgt spid="22"/>
                                        </p:tgtEl>
                                      </p:cBhvr>
                                    </p:animEffect>
                                  </p:childTnLst>
                                </p:cTn>
                              </p:par>
                            </p:childTnLst>
                          </p:cTn>
                        </p:par>
                        <p:par>
                          <p:cTn id="15" fill="hold">
                            <p:stCondLst>
                              <p:cond delay="2750"/>
                            </p:stCondLst>
                            <p:childTnLst>
                              <p:par>
                                <p:cTn id="16" presetID="3" presetClass="entr" presetSubtype="1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1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2500"/>
                                        <p:tgtEl>
                                          <p:spTgt spid="5"/>
                                        </p:tgtEl>
                                        <p:attrNameLst>
                                          <p:attrName>ppt_w</p:attrName>
                                        </p:attrNameLst>
                                      </p:cBhvr>
                                      <p:tavLst>
                                        <p:tav tm="0">
                                          <p:val>
                                            <p:strVal val="ppt_w"/>
                                          </p:val>
                                        </p:tav>
                                        <p:tav tm="100000">
                                          <p:val>
                                            <p:fltVal val="0"/>
                                          </p:val>
                                        </p:tav>
                                      </p:tavLst>
                                    </p:anim>
                                    <p:anim calcmode="lin" valueType="num">
                                      <p:cBhvr>
                                        <p:cTn id="23" dur="2500"/>
                                        <p:tgtEl>
                                          <p:spTgt spid="5"/>
                                        </p:tgtEl>
                                        <p:attrNameLst>
                                          <p:attrName>ppt_h</p:attrName>
                                        </p:attrNameLst>
                                      </p:cBhvr>
                                      <p:tavLst>
                                        <p:tav tm="0">
                                          <p:val>
                                            <p:strVal val="ppt_h"/>
                                          </p:val>
                                        </p:tav>
                                        <p:tav tm="100000">
                                          <p:val>
                                            <p:fltVal val="0"/>
                                          </p:val>
                                        </p:tav>
                                      </p:tavLst>
                                    </p:anim>
                                    <p:anim calcmode="lin" valueType="num">
                                      <p:cBhvr>
                                        <p:cTn id="24" dur="2500"/>
                                        <p:tgtEl>
                                          <p:spTgt spid="5"/>
                                        </p:tgtEl>
                                        <p:attrNameLst>
                                          <p:attrName>style.rotation</p:attrName>
                                        </p:attrNameLst>
                                      </p:cBhvr>
                                      <p:tavLst>
                                        <p:tav tm="0">
                                          <p:val>
                                            <p:fltVal val="0"/>
                                          </p:val>
                                        </p:tav>
                                        <p:tav tm="100000">
                                          <p:val>
                                            <p:fltVal val="90"/>
                                          </p:val>
                                        </p:tav>
                                      </p:tavLst>
                                    </p:anim>
                                    <p:animEffect transition="out" filter="fade">
                                      <p:cBhvr>
                                        <p:cTn id="25" dur="2500"/>
                                        <p:tgtEl>
                                          <p:spTgt spid="5"/>
                                        </p:tgtEl>
                                      </p:cBhvr>
                                    </p:animEffect>
                                    <p:set>
                                      <p:cBhvr>
                                        <p:cTn id="26" dur="1" fill="hold">
                                          <p:stCondLst>
                                            <p:cond delay="2499"/>
                                          </p:stCondLst>
                                        </p:cTn>
                                        <p:tgtEl>
                                          <p:spTgt spid="5"/>
                                        </p:tgtEl>
                                        <p:attrNameLst>
                                          <p:attrName>style.visibility</p:attrName>
                                        </p:attrNameLst>
                                      </p:cBhvr>
                                      <p:to>
                                        <p:strVal val="hidden"/>
                                      </p:to>
                                    </p:set>
                                  </p:childTnLst>
                                </p:cTn>
                              </p:par>
                            </p:childTnLst>
                          </p:cTn>
                        </p:par>
                        <p:par>
                          <p:cTn id="27" fill="hold">
                            <p:stCondLst>
                              <p:cond delay="2500"/>
                            </p:stCondLst>
                            <p:childTnLst>
                              <p:par>
                                <p:cTn id="28" presetID="31" presetClass="exit" presetSubtype="0" fill="hold" grpId="0" nodeType="afterEffect">
                                  <p:stCondLst>
                                    <p:cond delay="500"/>
                                  </p:stCondLst>
                                  <p:childTnLst>
                                    <p:anim calcmode="lin" valueType="num">
                                      <p:cBhvr>
                                        <p:cTn id="29" dur="2500"/>
                                        <p:tgtEl>
                                          <p:spTgt spid="18"/>
                                        </p:tgtEl>
                                        <p:attrNameLst>
                                          <p:attrName>ppt_w</p:attrName>
                                        </p:attrNameLst>
                                      </p:cBhvr>
                                      <p:tavLst>
                                        <p:tav tm="0">
                                          <p:val>
                                            <p:strVal val="ppt_w"/>
                                          </p:val>
                                        </p:tav>
                                        <p:tav tm="100000">
                                          <p:val>
                                            <p:fltVal val="0"/>
                                          </p:val>
                                        </p:tav>
                                      </p:tavLst>
                                    </p:anim>
                                    <p:anim calcmode="lin" valueType="num">
                                      <p:cBhvr>
                                        <p:cTn id="30" dur="2500"/>
                                        <p:tgtEl>
                                          <p:spTgt spid="18"/>
                                        </p:tgtEl>
                                        <p:attrNameLst>
                                          <p:attrName>ppt_h</p:attrName>
                                        </p:attrNameLst>
                                      </p:cBhvr>
                                      <p:tavLst>
                                        <p:tav tm="0">
                                          <p:val>
                                            <p:strVal val="ppt_h"/>
                                          </p:val>
                                        </p:tav>
                                        <p:tav tm="100000">
                                          <p:val>
                                            <p:fltVal val="0"/>
                                          </p:val>
                                        </p:tav>
                                      </p:tavLst>
                                    </p:anim>
                                    <p:anim calcmode="lin" valueType="num">
                                      <p:cBhvr>
                                        <p:cTn id="31" dur="2500"/>
                                        <p:tgtEl>
                                          <p:spTgt spid="18"/>
                                        </p:tgtEl>
                                        <p:attrNameLst>
                                          <p:attrName>style.rotation</p:attrName>
                                        </p:attrNameLst>
                                      </p:cBhvr>
                                      <p:tavLst>
                                        <p:tav tm="0">
                                          <p:val>
                                            <p:fltVal val="0"/>
                                          </p:val>
                                        </p:tav>
                                        <p:tav tm="100000">
                                          <p:val>
                                            <p:fltVal val="90"/>
                                          </p:val>
                                        </p:tav>
                                      </p:tavLst>
                                    </p:anim>
                                    <p:animEffect transition="out" filter="fade">
                                      <p:cBhvr>
                                        <p:cTn id="32" dur="2500"/>
                                        <p:tgtEl>
                                          <p:spTgt spid="18"/>
                                        </p:tgtEl>
                                      </p:cBhvr>
                                    </p:animEffect>
                                    <p:set>
                                      <p:cBhvr>
                                        <p:cTn id="33" dur="1" fill="hold">
                                          <p:stCondLst>
                                            <p:cond delay="2499"/>
                                          </p:stCondLst>
                                        </p:cTn>
                                        <p:tgtEl>
                                          <p:spTgt spid="18"/>
                                        </p:tgtEl>
                                        <p:attrNameLst>
                                          <p:attrName>style.visibility</p:attrName>
                                        </p:attrNameLst>
                                      </p:cBhvr>
                                      <p:to>
                                        <p:strVal val="hidden"/>
                                      </p:to>
                                    </p:set>
                                  </p:childTnLst>
                                </p:cTn>
                              </p:par>
                              <p:par>
                                <p:cTn id="34" presetID="31" presetClass="exit" presetSubtype="0" fill="hold" grpId="0" nodeType="withEffect">
                                  <p:stCondLst>
                                    <p:cond delay="0"/>
                                  </p:stCondLst>
                                  <p:childTnLst>
                                    <p:anim calcmode="lin" valueType="num">
                                      <p:cBhvr>
                                        <p:cTn id="35" dur="2500"/>
                                        <p:tgtEl>
                                          <p:spTgt spid="28"/>
                                        </p:tgtEl>
                                        <p:attrNameLst>
                                          <p:attrName>ppt_w</p:attrName>
                                        </p:attrNameLst>
                                      </p:cBhvr>
                                      <p:tavLst>
                                        <p:tav tm="0">
                                          <p:val>
                                            <p:strVal val="ppt_w"/>
                                          </p:val>
                                        </p:tav>
                                        <p:tav tm="100000">
                                          <p:val>
                                            <p:fltVal val="0"/>
                                          </p:val>
                                        </p:tav>
                                      </p:tavLst>
                                    </p:anim>
                                    <p:anim calcmode="lin" valueType="num">
                                      <p:cBhvr>
                                        <p:cTn id="36" dur="2500"/>
                                        <p:tgtEl>
                                          <p:spTgt spid="28"/>
                                        </p:tgtEl>
                                        <p:attrNameLst>
                                          <p:attrName>ppt_h</p:attrName>
                                        </p:attrNameLst>
                                      </p:cBhvr>
                                      <p:tavLst>
                                        <p:tav tm="0">
                                          <p:val>
                                            <p:strVal val="ppt_h"/>
                                          </p:val>
                                        </p:tav>
                                        <p:tav tm="100000">
                                          <p:val>
                                            <p:fltVal val="0"/>
                                          </p:val>
                                        </p:tav>
                                      </p:tavLst>
                                    </p:anim>
                                    <p:anim calcmode="lin" valueType="num">
                                      <p:cBhvr>
                                        <p:cTn id="37" dur="2500"/>
                                        <p:tgtEl>
                                          <p:spTgt spid="28"/>
                                        </p:tgtEl>
                                        <p:attrNameLst>
                                          <p:attrName>style.rotation</p:attrName>
                                        </p:attrNameLst>
                                      </p:cBhvr>
                                      <p:tavLst>
                                        <p:tav tm="0">
                                          <p:val>
                                            <p:fltVal val="0"/>
                                          </p:val>
                                        </p:tav>
                                        <p:tav tm="100000">
                                          <p:val>
                                            <p:fltVal val="90"/>
                                          </p:val>
                                        </p:tav>
                                      </p:tavLst>
                                    </p:anim>
                                    <p:animEffect transition="out" filter="fade">
                                      <p:cBhvr>
                                        <p:cTn id="38" dur="2500"/>
                                        <p:tgtEl>
                                          <p:spTgt spid="28"/>
                                        </p:tgtEl>
                                      </p:cBhvr>
                                    </p:animEffect>
                                    <p:set>
                                      <p:cBhvr>
                                        <p:cTn id="39" dur="1" fill="hold">
                                          <p:stCondLst>
                                            <p:cond delay="2499"/>
                                          </p:stCondLst>
                                        </p:cTn>
                                        <p:tgtEl>
                                          <p:spTgt spid="28"/>
                                        </p:tgtEl>
                                        <p:attrNameLst>
                                          <p:attrName>style.visibility</p:attrName>
                                        </p:attrNameLst>
                                      </p:cBhvr>
                                      <p:to>
                                        <p:strVal val="hidden"/>
                                      </p:to>
                                    </p:set>
                                  </p:childTnLst>
                                </p:cTn>
                              </p:par>
                              <p:par>
                                <p:cTn id="40" presetID="31" presetClass="exit" presetSubtype="0" fill="hold" nodeType="withEffect">
                                  <p:stCondLst>
                                    <p:cond delay="0"/>
                                  </p:stCondLst>
                                  <p:childTnLst>
                                    <p:anim calcmode="lin" valueType="num">
                                      <p:cBhvr>
                                        <p:cTn id="41" dur="2500"/>
                                        <p:tgtEl>
                                          <p:spTgt spid="17"/>
                                        </p:tgtEl>
                                        <p:attrNameLst>
                                          <p:attrName>ppt_w</p:attrName>
                                        </p:attrNameLst>
                                      </p:cBhvr>
                                      <p:tavLst>
                                        <p:tav tm="0">
                                          <p:val>
                                            <p:strVal val="ppt_w"/>
                                          </p:val>
                                        </p:tav>
                                        <p:tav tm="100000">
                                          <p:val>
                                            <p:fltVal val="0"/>
                                          </p:val>
                                        </p:tav>
                                      </p:tavLst>
                                    </p:anim>
                                    <p:anim calcmode="lin" valueType="num">
                                      <p:cBhvr>
                                        <p:cTn id="42" dur="2500"/>
                                        <p:tgtEl>
                                          <p:spTgt spid="17"/>
                                        </p:tgtEl>
                                        <p:attrNameLst>
                                          <p:attrName>ppt_h</p:attrName>
                                        </p:attrNameLst>
                                      </p:cBhvr>
                                      <p:tavLst>
                                        <p:tav tm="0">
                                          <p:val>
                                            <p:strVal val="ppt_h"/>
                                          </p:val>
                                        </p:tav>
                                        <p:tav tm="100000">
                                          <p:val>
                                            <p:fltVal val="0"/>
                                          </p:val>
                                        </p:tav>
                                      </p:tavLst>
                                    </p:anim>
                                    <p:anim calcmode="lin" valueType="num">
                                      <p:cBhvr>
                                        <p:cTn id="43" dur="2500"/>
                                        <p:tgtEl>
                                          <p:spTgt spid="17"/>
                                        </p:tgtEl>
                                        <p:attrNameLst>
                                          <p:attrName>style.rotation</p:attrName>
                                        </p:attrNameLst>
                                      </p:cBhvr>
                                      <p:tavLst>
                                        <p:tav tm="0">
                                          <p:val>
                                            <p:fltVal val="0"/>
                                          </p:val>
                                        </p:tav>
                                        <p:tav tm="100000">
                                          <p:val>
                                            <p:fltVal val="90"/>
                                          </p:val>
                                        </p:tav>
                                      </p:tavLst>
                                    </p:anim>
                                    <p:animEffect transition="out" filter="fade">
                                      <p:cBhvr>
                                        <p:cTn id="44" dur="2500"/>
                                        <p:tgtEl>
                                          <p:spTgt spid="17"/>
                                        </p:tgtEl>
                                      </p:cBhvr>
                                    </p:animEffect>
                                    <p:set>
                                      <p:cBhvr>
                                        <p:cTn id="45" dur="1" fill="hold">
                                          <p:stCondLst>
                                            <p:cond delay="2499"/>
                                          </p:stCondLst>
                                        </p:cTn>
                                        <p:tgtEl>
                                          <p:spTgt spid="17"/>
                                        </p:tgtEl>
                                        <p:attrNameLst>
                                          <p:attrName>style.visibility</p:attrName>
                                        </p:attrNameLst>
                                      </p:cBhvr>
                                      <p:to>
                                        <p:strVal val="hidden"/>
                                      </p:to>
                                    </p:set>
                                  </p:childTnLst>
                                </p:cTn>
                              </p:par>
                              <p:par>
                                <p:cTn id="46" presetID="31" presetClass="exit" presetSubtype="0" fill="hold" grpId="0" nodeType="withEffect">
                                  <p:stCondLst>
                                    <p:cond delay="0"/>
                                  </p:stCondLst>
                                  <p:childTnLst>
                                    <p:anim calcmode="lin" valueType="num">
                                      <p:cBhvr>
                                        <p:cTn id="47" dur="2500"/>
                                        <p:tgtEl>
                                          <p:spTgt spid="27"/>
                                        </p:tgtEl>
                                        <p:attrNameLst>
                                          <p:attrName>ppt_w</p:attrName>
                                        </p:attrNameLst>
                                      </p:cBhvr>
                                      <p:tavLst>
                                        <p:tav tm="0">
                                          <p:val>
                                            <p:strVal val="ppt_w"/>
                                          </p:val>
                                        </p:tav>
                                        <p:tav tm="100000">
                                          <p:val>
                                            <p:fltVal val="0"/>
                                          </p:val>
                                        </p:tav>
                                      </p:tavLst>
                                    </p:anim>
                                    <p:anim calcmode="lin" valueType="num">
                                      <p:cBhvr>
                                        <p:cTn id="48" dur="2500"/>
                                        <p:tgtEl>
                                          <p:spTgt spid="27"/>
                                        </p:tgtEl>
                                        <p:attrNameLst>
                                          <p:attrName>ppt_h</p:attrName>
                                        </p:attrNameLst>
                                      </p:cBhvr>
                                      <p:tavLst>
                                        <p:tav tm="0">
                                          <p:val>
                                            <p:strVal val="ppt_h"/>
                                          </p:val>
                                        </p:tav>
                                        <p:tav tm="100000">
                                          <p:val>
                                            <p:fltVal val="0"/>
                                          </p:val>
                                        </p:tav>
                                      </p:tavLst>
                                    </p:anim>
                                    <p:anim calcmode="lin" valueType="num">
                                      <p:cBhvr>
                                        <p:cTn id="49" dur="2500"/>
                                        <p:tgtEl>
                                          <p:spTgt spid="27"/>
                                        </p:tgtEl>
                                        <p:attrNameLst>
                                          <p:attrName>style.rotation</p:attrName>
                                        </p:attrNameLst>
                                      </p:cBhvr>
                                      <p:tavLst>
                                        <p:tav tm="0">
                                          <p:val>
                                            <p:fltVal val="0"/>
                                          </p:val>
                                        </p:tav>
                                        <p:tav tm="100000">
                                          <p:val>
                                            <p:fltVal val="90"/>
                                          </p:val>
                                        </p:tav>
                                      </p:tavLst>
                                    </p:anim>
                                    <p:animEffect transition="out" filter="fade">
                                      <p:cBhvr>
                                        <p:cTn id="50" dur="2500"/>
                                        <p:tgtEl>
                                          <p:spTgt spid="27"/>
                                        </p:tgtEl>
                                      </p:cBhvr>
                                    </p:animEffect>
                                    <p:set>
                                      <p:cBhvr>
                                        <p:cTn id="51" dur="1" fill="hold">
                                          <p:stCondLst>
                                            <p:cond delay="2499"/>
                                          </p:stCondLst>
                                        </p:cTn>
                                        <p:tgtEl>
                                          <p:spTgt spid="27"/>
                                        </p:tgtEl>
                                        <p:attrNameLst>
                                          <p:attrName>style.visibility</p:attrName>
                                        </p:attrNameLst>
                                      </p:cBhvr>
                                      <p:to>
                                        <p:strVal val="hidden"/>
                                      </p:to>
                                    </p:set>
                                  </p:childTnLst>
                                </p:cTn>
                              </p:par>
                              <p:par>
                                <p:cTn id="52" presetID="31" presetClass="exit" presetSubtype="0" fill="hold" nodeType="withEffect">
                                  <p:stCondLst>
                                    <p:cond delay="0"/>
                                  </p:stCondLst>
                                  <p:childTnLst>
                                    <p:anim calcmode="lin" valueType="num">
                                      <p:cBhvr>
                                        <p:cTn id="53" dur="2500"/>
                                        <p:tgtEl>
                                          <p:spTgt spid="9"/>
                                        </p:tgtEl>
                                        <p:attrNameLst>
                                          <p:attrName>ppt_w</p:attrName>
                                        </p:attrNameLst>
                                      </p:cBhvr>
                                      <p:tavLst>
                                        <p:tav tm="0">
                                          <p:val>
                                            <p:strVal val="ppt_w"/>
                                          </p:val>
                                        </p:tav>
                                        <p:tav tm="100000">
                                          <p:val>
                                            <p:fltVal val="0"/>
                                          </p:val>
                                        </p:tav>
                                      </p:tavLst>
                                    </p:anim>
                                    <p:anim calcmode="lin" valueType="num">
                                      <p:cBhvr>
                                        <p:cTn id="54" dur="2500"/>
                                        <p:tgtEl>
                                          <p:spTgt spid="9"/>
                                        </p:tgtEl>
                                        <p:attrNameLst>
                                          <p:attrName>ppt_h</p:attrName>
                                        </p:attrNameLst>
                                      </p:cBhvr>
                                      <p:tavLst>
                                        <p:tav tm="0">
                                          <p:val>
                                            <p:strVal val="ppt_h"/>
                                          </p:val>
                                        </p:tav>
                                        <p:tav tm="100000">
                                          <p:val>
                                            <p:fltVal val="0"/>
                                          </p:val>
                                        </p:tav>
                                      </p:tavLst>
                                    </p:anim>
                                    <p:anim calcmode="lin" valueType="num">
                                      <p:cBhvr>
                                        <p:cTn id="55" dur="2500"/>
                                        <p:tgtEl>
                                          <p:spTgt spid="9"/>
                                        </p:tgtEl>
                                        <p:attrNameLst>
                                          <p:attrName>style.rotation</p:attrName>
                                        </p:attrNameLst>
                                      </p:cBhvr>
                                      <p:tavLst>
                                        <p:tav tm="0">
                                          <p:val>
                                            <p:fltVal val="0"/>
                                          </p:val>
                                        </p:tav>
                                        <p:tav tm="100000">
                                          <p:val>
                                            <p:fltVal val="90"/>
                                          </p:val>
                                        </p:tav>
                                      </p:tavLst>
                                    </p:anim>
                                    <p:animEffect transition="out" filter="fade">
                                      <p:cBhvr>
                                        <p:cTn id="56" dur="2500"/>
                                        <p:tgtEl>
                                          <p:spTgt spid="9"/>
                                        </p:tgtEl>
                                      </p:cBhvr>
                                    </p:animEffect>
                                    <p:set>
                                      <p:cBhvr>
                                        <p:cTn id="57" dur="1" fill="hold">
                                          <p:stCondLst>
                                            <p:cond delay="2499"/>
                                          </p:stCondLst>
                                        </p:cTn>
                                        <p:tgtEl>
                                          <p:spTgt spid="9"/>
                                        </p:tgtEl>
                                        <p:attrNameLst>
                                          <p:attrName>style.visibility</p:attrName>
                                        </p:attrNameLst>
                                      </p:cBhvr>
                                      <p:to>
                                        <p:strVal val="hidden"/>
                                      </p:to>
                                    </p:set>
                                  </p:childTnLst>
                                </p:cTn>
                              </p:par>
                              <p:par>
                                <p:cTn id="58" presetID="31" presetClass="exit" presetSubtype="0" fill="hold" grpId="0" nodeType="withEffect">
                                  <p:stCondLst>
                                    <p:cond delay="0"/>
                                  </p:stCondLst>
                                  <p:childTnLst>
                                    <p:anim calcmode="lin" valueType="num">
                                      <p:cBhvr>
                                        <p:cTn id="59" dur="2500"/>
                                        <p:tgtEl>
                                          <p:spTgt spid="31"/>
                                        </p:tgtEl>
                                        <p:attrNameLst>
                                          <p:attrName>ppt_w</p:attrName>
                                        </p:attrNameLst>
                                      </p:cBhvr>
                                      <p:tavLst>
                                        <p:tav tm="0">
                                          <p:val>
                                            <p:strVal val="ppt_w"/>
                                          </p:val>
                                        </p:tav>
                                        <p:tav tm="100000">
                                          <p:val>
                                            <p:fltVal val="0"/>
                                          </p:val>
                                        </p:tav>
                                      </p:tavLst>
                                    </p:anim>
                                    <p:anim calcmode="lin" valueType="num">
                                      <p:cBhvr>
                                        <p:cTn id="60" dur="2500"/>
                                        <p:tgtEl>
                                          <p:spTgt spid="31"/>
                                        </p:tgtEl>
                                        <p:attrNameLst>
                                          <p:attrName>ppt_h</p:attrName>
                                        </p:attrNameLst>
                                      </p:cBhvr>
                                      <p:tavLst>
                                        <p:tav tm="0">
                                          <p:val>
                                            <p:strVal val="ppt_h"/>
                                          </p:val>
                                        </p:tav>
                                        <p:tav tm="100000">
                                          <p:val>
                                            <p:fltVal val="0"/>
                                          </p:val>
                                        </p:tav>
                                      </p:tavLst>
                                    </p:anim>
                                    <p:anim calcmode="lin" valueType="num">
                                      <p:cBhvr>
                                        <p:cTn id="61" dur="2500"/>
                                        <p:tgtEl>
                                          <p:spTgt spid="31"/>
                                        </p:tgtEl>
                                        <p:attrNameLst>
                                          <p:attrName>style.rotation</p:attrName>
                                        </p:attrNameLst>
                                      </p:cBhvr>
                                      <p:tavLst>
                                        <p:tav tm="0">
                                          <p:val>
                                            <p:fltVal val="0"/>
                                          </p:val>
                                        </p:tav>
                                        <p:tav tm="100000">
                                          <p:val>
                                            <p:fltVal val="90"/>
                                          </p:val>
                                        </p:tav>
                                      </p:tavLst>
                                    </p:anim>
                                    <p:animEffect transition="out" filter="fade">
                                      <p:cBhvr>
                                        <p:cTn id="62" dur="2500"/>
                                        <p:tgtEl>
                                          <p:spTgt spid="31"/>
                                        </p:tgtEl>
                                      </p:cBhvr>
                                    </p:animEffect>
                                    <p:set>
                                      <p:cBhvr>
                                        <p:cTn id="63" dur="1" fill="hold">
                                          <p:stCondLst>
                                            <p:cond delay="2499"/>
                                          </p:stCondLst>
                                        </p:cTn>
                                        <p:tgtEl>
                                          <p:spTgt spid="31"/>
                                        </p:tgtEl>
                                        <p:attrNameLst>
                                          <p:attrName>style.visibility</p:attrName>
                                        </p:attrNameLst>
                                      </p:cBhvr>
                                      <p:to>
                                        <p:strVal val="hidden"/>
                                      </p:to>
                                    </p:set>
                                  </p:childTnLst>
                                </p:cTn>
                              </p:par>
                              <p:par>
                                <p:cTn id="64" presetID="31" presetClass="exit" presetSubtype="0" fill="hold" grpId="0" nodeType="withEffect">
                                  <p:stCondLst>
                                    <p:cond delay="0"/>
                                  </p:stCondLst>
                                  <p:childTnLst>
                                    <p:anim calcmode="lin" valueType="num">
                                      <p:cBhvr>
                                        <p:cTn id="65" dur="2500"/>
                                        <p:tgtEl>
                                          <p:spTgt spid="30"/>
                                        </p:tgtEl>
                                        <p:attrNameLst>
                                          <p:attrName>ppt_w</p:attrName>
                                        </p:attrNameLst>
                                      </p:cBhvr>
                                      <p:tavLst>
                                        <p:tav tm="0">
                                          <p:val>
                                            <p:strVal val="ppt_w"/>
                                          </p:val>
                                        </p:tav>
                                        <p:tav tm="100000">
                                          <p:val>
                                            <p:fltVal val="0"/>
                                          </p:val>
                                        </p:tav>
                                      </p:tavLst>
                                    </p:anim>
                                    <p:anim calcmode="lin" valueType="num">
                                      <p:cBhvr>
                                        <p:cTn id="66" dur="2500"/>
                                        <p:tgtEl>
                                          <p:spTgt spid="30"/>
                                        </p:tgtEl>
                                        <p:attrNameLst>
                                          <p:attrName>ppt_h</p:attrName>
                                        </p:attrNameLst>
                                      </p:cBhvr>
                                      <p:tavLst>
                                        <p:tav tm="0">
                                          <p:val>
                                            <p:strVal val="ppt_h"/>
                                          </p:val>
                                        </p:tav>
                                        <p:tav tm="100000">
                                          <p:val>
                                            <p:fltVal val="0"/>
                                          </p:val>
                                        </p:tav>
                                      </p:tavLst>
                                    </p:anim>
                                    <p:anim calcmode="lin" valueType="num">
                                      <p:cBhvr>
                                        <p:cTn id="67" dur="2500"/>
                                        <p:tgtEl>
                                          <p:spTgt spid="30"/>
                                        </p:tgtEl>
                                        <p:attrNameLst>
                                          <p:attrName>style.rotation</p:attrName>
                                        </p:attrNameLst>
                                      </p:cBhvr>
                                      <p:tavLst>
                                        <p:tav tm="0">
                                          <p:val>
                                            <p:fltVal val="0"/>
                                          </p:val>
                                        </p:tav>
                                        <p:tav tm="100000">
                                          <p:val>
                                            <p:fltVal val="90"/>
                                          </p:val>
                                        </p:tav>
                                      </p:tavLst>
                                    </p:anim>
                                    <p:animEffect transition="out" filter="fade">
                                      <p:cBhvr>
                                        <p:cTn id="68" dur="2500"/>
                                        <p:tgtEl>
                                          <p:spTgt spid="30"/>
                                        </p:tgtEl>
                                      </p:cBhvr>
                                    </p:animEffect>
                                    <p:set>
                                      <p:cBhvr>
                                        <p:cTn id="69" dur="1" fill="hold">
                                          <p:stCondLst>
                                            <p:cond delay="2499"/>
                                          </p:stCondLst>
                                        </p:cTn>
                                        <p:tgtEl>
                                          <p:spTgt spid="30"/>
                                        </p:tgtEl>
                                        <p:attrNameLst>
                                          <p:attrName>style.visibility</p:attrName>
                                        </p:attrNameLst>
                                      </p:cBhvr>
                                      <p:to>
                                        <p:strVal val="hidden"/>
                                      </p:to>
                                    </p:set>
                                  </p:childTnLst>
                                </p:cTn>
                              </p:par>
                              <p:par>
                                <p:cTn id="70" presetID="31" presetClass="exit" presetSubtype="0" fill="hold" nodeType="withEffect">
                                  <p:stCondLst>
                                    <p:cond delay="0"/>
                                  </p:stCondLst>
                                  <p:childTnLst>
                                    <p:anim calcmode="lin" valueType="num">
                                      <p:cBhvr>
                                        <p:cTn id="71" dur="2500"/>
                                        <p:tgtEl>
                                          <p:spTgt spid="32"/>
                                        </p:tgtEl>
                                        <p:attrNameLst>
                                          <p:attrName>ppt_w</p:attrName>
                                        </p:attrNameLst>
                                      </p:cBhvr>
                                      <p:tavLst>
                                        <p:tav tm="0">
                                          <p:val>
                                            <p:strVal val="ppt_w"/>
                                          </p:val>
                                        </p:tav>
                                        <p:tav tm="100000">
                                          <p:val>
                                            <p:fltVal val="0"/>
                                          </p:val>
                                        </p:tav>
                                      </p:tavLst>
                                    </p:anim>
                                    <p:anim calcmode="lin" valueType="num">
                                      <p:cBhvr>
                                        <p:cTn id="72" dur="2500"/>
                                        <p:tgtEl>
                                          <p:spTgt spid="32"/>
                                        </p:tgtEl>
                                        <p:attrNameLst>
                                          <p:attrName>ppt_h</p:attrName>
                                        </p:attrNameLst>
                                      </p:cBhvr>
                                      <p:tavLst>
                                        <p:tav tm="0">
                                          <p:val>
                                            <p:strVal val="ppt_h"/>
                                          </p:val>
                                        </p:tav>
                                        <p:tav tm="100000">
                                          <p:val>
                                            <p:fltVal val="0"/>
                                          </p:val>
                                        </p:tav>
                                      </p:tavLst>
                                    </p:anim>
                                    <p:anim calcmode="lin" valueType="num">
                                      <p:cBhvr>
                                        <p:cTn id="73" dur="2500"/>
                                        <p:tgtEl>
                                          <p:spTgt spid="32"/>
                                        </p:tgtEl>
                                        <p:attrNameLst>
                                          <p:attrName>style.rotation</p:attrName>
                                        </p:attrNameLst>
                                      </p:cBhvr>
                                      <p:tavLst>
                                        <p:tav tm="0">
                                          <p:val>
                                            <p:fltVal val="0"/>
                                          </p:val>
                                        </p:tav>
                                        <p:tav tm="100000">
                                          <p:val>
                                            <p:fltVal val="90"/>
                                          </p:val>
                                        </p:tav>
                                      </p:tavLst>
                                    </p:anim>
                                    <p:animEffect transition="out" filter="fade">
                                      <p:cBhvr>
                                        <p:cTn id="74" dur="2500"/>
                                        <p:tgtEl>
                                          <p:spTgt spid="32"/>
                                        </p:tgtEl>
                                      </p:cBhvr>
                                    </p:animEffect>
                                    <p:set>
                                      <p:cBhvr>
                                        <p:cTn id="75" dur="1" fill="hold">
                                          <p:stCondLst>
                                            <p:cond delay="2499"/>
                                          </p:stCondLst>
                                        </p:cTn>
                                        <p:tgtEl>
                                          <p:spTgt spid="32"/>
                                        </p:tgtEl>
                                        <p:attrNameLst>
                                          <p:attrName>style.visibility</p:attrName>
                                        </p:attrNameLst>
                                      </p:cBhvr>
                                      <p:to>
                                        <p:strVal val="hidden"/>
                                      </p:to>
                                    </p:set>
                                  </p:childTnLst>
                                </p:cTn>
                              </p:par>
                            </p:childTnLst>
                          </p:cTn>
                        </p:par>
                        <p:par>
                          <p:cTn id="76" fill="hold">
                            <p:stCondLst>
                              <p:cond delay="5500"/>
                            </p:stCondLst>
                            <p:childTnLst>
                              <p:par>
                                <p:cTn id="77" presetID="17" presetClass="path" presetSubtype="0" accel="50000" decel="50000" fill="hold" grpId="0" nodeType="afterEffect">
                                  <p:stCondLst>
                                    <p:cond delay="0"/>
                                  </p:stCondLst>
                                  <p:childTnLst>
                                    <p:animMotion origin="layout" path="M -2.08333E-7 -4.81481E-6 L 0.10521 -4.81481E-6 L 0.18047 -0.12013 L 0.25326 -4.81481E-6 L 0.35846 -4.81481E-6 L 0.35846 0.16875 L 0.43164 0.28797 L 0.35846 0.40579 L 0.35846 0.57454 L 0.25326 0.57454 L 0.18047 0.69121 L 0.10521 0.57454 L -2.08333E-7 0.57454 L -2.08333E-7 0.40579 L -0.07487 0.28797 L -2.08333E-7 0.16875 L -2.08333E-7 -4.81481E-6 Z " pathEditMode="relative" rAng="0" ptsTypes="AAAAAAAAAAAAAAAAA">
                                      <p:cBhvr>
                                        <p:cTn id="78" dur="6000" fill="hold"/>
                                        <p:tgtEl>
                                          <p:spTgt spid="26"/>
                                        </p:tgtEl>
                                        <p:attrNameLst>
                                          <p:attrName>ppt_x</p:attrName>
                                          <p:attrName>ppt_y</p:attrName>
                                        </p:attrNameLst>
                                      </p:cBhvr>
                                      <p:rCtr x="17839" y="28565"/>
                                    </p:animMotion>
                                  </p:childTnLst>
                                </p:cTn>
                              </p:par>
                            </p:childTnLst>
                          </p:cTn>
                        </p:par>
                        <p:par>
                          <p:cTn id="79" fill="hold">
                            <p:stCondLst>
                              <p:cond delay="11500"/>
                            </p:stCondLst>
                            <p:childTnLst>
                              <p:par>
                                <p:cTn id="80" presetID="8" presetClass="emph" presetSubtype="0" repeatCount="2000" fill="hold" grpId="1" nodeType="afterEffect">
                                  <p:stCondLst>
                                    <p:cond delay="0"/>
                                  </p:stCondLst>
                                  <p:childTnLst>
                                    <p:animRot by="21600000">
                                      <p:cBhvr>
                                        <p:cTn id="81" dur="1000" fill="hold"/>
                                        <p:tgtEl>
                                          <p:spTgt spid="26"/>
                                        </p:tgtEl>
                                        <p:attrNameLst>
                                          <p:attrName>r</p:attrName>
                                        </p:attrNameLst>
                                      </p:cBhvr>
                                    </p:animRot>
                                  </p:childTnLst>
                                </p:cTn>
                              </p:par>
                            </p:childTnLst>
                          </p:cTn>
                        </p:par>
                        <p:par>
                          <p:cTn id="82" fill="hold">
                            <p:stCondLst>
                              <p:cond delay="13500"/>
                            </p:stCondLst>
                            <p:childTnLst>
                              <p:par>
                                <p:cTn id="83" presetID="3" presetClass="entr" presetSubtype="1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8" grpId="0" animBg="1"/>
      <p:bldP spid="26" grpId="0" animBg="1"/>
      <p:bldP spid="26" grpId="1" animBg="1"/>
      <p:bldP spid="18" grpId="0" animBg="1"/>
      <p:bldP spid="27" grpId="0" animBg="1"/>
      <p:bldP spid="30" grpId="0" animBg="1"/>
      <p:bldP spid="31"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60033C1-14FA-4E9D-A277-B98B6F41A937}"/>
              </a:ext>
            </a:extLst>
          </p:cNvPr>
          <p:cNvSpPr txBox="1"/>
          <p:nvPr/>
        </p:nvSpPr>
        <p:spPr>
          <a:xfrm>
            <a:off x="321013" y="139052"/>
            <a:ext cx="11295467" cy="4062651"/>
          </a:xfrm>
          <a:prstGeom prst="rect">
            <a:avLst/>
          </a:prstGeom>
          <a:noFill/>
        </p:spPr>
        <p:txBody>
          <a:bodyPr wrap="square">
            <a:spAutoFit/>
            <a:scene3d>
              <a:camera prst="orthographicFront"/>
              <a:lightRig rig="threePt" dir="t"/>
            </a:scene3d>
            <a:sp3d extrusionH="57150">
              <a:bevelT w="38100" h="38100"/>
            </a:sp3d>
          </a:bodyPr>
          <a:lstStyle/>
          <a:p>
            <a:pPr algn="l"/>
            <a:r>
              <a:rPr lang="en-US" sz="2400" b="1" i="1" u="none" strike="noStrike" baseline="0" dirty="0">
                <a:solidFill>
                  <a:srgbClr val="0D0D0D"/>
                </a:solidFill>
                <a:latin typeface="Georgia,BoldItalic"/>
              </a:rPr>
              <a:t>Think about it!  41,400 </a:t>
            </a:r>
            <a:r>
              <a:rPr lang="en-US" sz="2400" b="1" i="1" u="none" strike="noStrike" baseline="0" dirty="0">
                <a:solidFill>
                  <a:srgbClr val="9A33FF"/>
                </a:solidFill>
                <a:latin typeface="Georgia,BoldItalic"/>
              </a:rPr>
              <a:t>Passover Sacrifices offered before the Night Season! The duties were </a:t>
            </a:r>
            <a:r>
              <a:rPr lang="en-US" sz="2400" b="1" i="1" u="sng" strike="noStrike" baseline="0" dirty="0">
                <a:solidFill>
                  <a:srgbClr val="9A33FF"/>
                </a:solidFill>
                <a:latin typeface="Georgia,BoldItalic"/>
              </a:rPr>
              <a:t>com</a:t>
            </a:r>
            <a:r>
              <a:rPr lang="en-US" sz="2400" b="1" i="1" strike="noStrike" baseline="0" dirty="0">
                <a:solidFill>
                  <a:srgbClr val="9A33FF"/>
                </a:solidFill>
                <a:latin typeface="Georgia,BoldItalic"/>
              </a:rPr>
              <a:t>p</a:t>
            </a:r>
            <a:r>
              <a:rPr lang="en-US" sz="2400" b="1" i="1" u="sng" strike="noStrike" baseline="0" dirty="0">
                <a:solidFill>
                  <a:srgbClr val="9A33FF"/>
                </a:solidFill>
                <a:latin typeface="Georgia,BoldItalic"/>
              </a:rPr>
              <a:t>leted a</a:t>
            </a:r>
            <a:r>
              <a:rPr lang="en-US" sz="2400" b="1" i="1" strike="noStrike" baseline="0" dirty="0">
                <a:solidFill>
                  <a:srgbClr val="9A33FF"/>
                </a:solidFill>
                <a:latin typeface="Georgia,BoldItalic"/>
              </a:rPr>
              <a:t>f</a:t>
            </a:r>
            <a:r>
              <a:rPr lang="en-US" sz="2400" b="1" i="1" u="sng" strike="noStrike" baseline="0" dirty="0">
                <a:solidFill>
                  <a:srgbClr val="9A33FF"/>
                </a:solidFill>
                <a:latin typeface="Georgia,BoldItalic"/>
              </a:rPr>
              <a:t>ter the sun had set</a:t>
            </a:r>
            <a:r>
              <a:rPr lang="en-US" sz="2400" b="1" i="1" u="none" strike="noStrike" baseline="0" dirty="0">
                <a:solidFill>
                  <a:srgbClr val="9A33FF"/>
                </a:solidFill>
                <a:latin typeface="Georgia,BoldItalic"/>
              </a:rPr>
              <a:t>, during dusk. </a:t>
            </a:r>
            <a:r>
              <a:rPr lang="en-US" sz="2400" b="1" i="1" u="none" strike="noStrike" baseline="0" dirty="0" smtClean="0">
                <a:solidFill>
                  <a:srgbClr val="9A33FF"/>
                </a:solidFill>
                <a:latin typeface="Georgia,BoldItalic"/>
              </a:rPr>
              <a:t/>
            </a:r>
            <a:br>
              <a:rPr lang="en-US" sz="2400" b="1" i="1" u="none" strike="noStrike" baseline="0" dirty="0" smtClean="0">
                <a:solidFill>
                  <a:srgbClr val="9A33FF"/>
                </a:solidFill>
                <a:latin typeface="Georgia,BoldItalic"/>
              </a:rPr>
            </a:br>
            <a:r>
              <a:rPr lang="en-US" sz="2400" b="1" i="1" u="none" strike="noStrike" baseline="0" dirty="0" smtClean="0">
                <a:solidFill>
                  <a:srgbClr val="9A33FF"/>
                </a:solidFill>
                <a:latin typeface="Georgia,BoldItalic"/>
              </a:rPr>
              <a:t>This </a:t>
            </a:r>
            <a:r>
              <a:rPr lang="en-US" sz="2400" b="1" i="1" u="none" strike="noStrike" baseline="0" dirty="0">
                <a:solidFill>
                  <a:srgbClr val="9A33FF"/>
                </a:solidFill>
                <a:latin typeface="Georgia,BoldItalic"/>
              </a:rPr>
              <a:t>is incredible to say the least</a:t>
            </a:r>
            <a:r>
              <a:rPr lang="en-US" sz="2400" b="1" i="1" u="none" strike="noStrike" baseline="0" dirty="0" smtClean="0">
                <a:solidFill>
                  <a:srgbClr val="9A33FF"/>
                </a:solidFill>
                <a:latin typeface="Georgia,BoldItalic"/>
              </a:rPr>
              <a:t>!  </a:t>
            </a:r>
            <a:br>
              <a:rPr lang="en-US" sz="2400" b="1" i="1" u="none" strike="noStrike" baseline="0" dirty="0" smtClean="0">
                <a:solidFill>
                  <a:srgbClr val="9A33FF"/>
                </a:solidFill>
                <a:latin typeface="Georgia,BoldItalic"/>
              </a:rPr>
            </a:br>
            <a:r>
              <a:rPr lang="en-US" b="1" i="1" u="none" strike="noStrike" baseline="0" dirty="0" smtClean="0">
                <a:solidFill>
                  <a:srgbClr val="990033"/>
                </a:solidFill>
                <a:latin typeface="Georgia,BoldItalic"/>
              </a:rPr>
              <a:t>Do the math:  Approximately</a:t>
            </a:r>
            <a:r>
              <a:rPr lang="en-US" b="1" i="1" u="none" strike="noStrike" dirty="0" smtClean="0">
                <a:solidFill>
                  <a:srgbClr val="990033"/>
                </a:solidFill>
                <a:latin typeface="Georgia,BoldItalic"/>
              </a:rPr>
              <a:t> 12 hours from sunrise to onset of night = slayings of 3450/</a:t>
            </a:r>
            <a:r>
              <a:rPr lang="en-US" b="1" i="1" u="none" strike="noStrike" dirty="0" err="1" smtClean="0">
                <a:solidFill>
                  <a:srgbClr val="990033"/>
                </a:solidFill>
                <a:latin typeface="Georgia,BoldItalic"/>
              </a:rPr>
              <a:t>hr</a:t>
            </a:r>
            <a:r>
              <a:rPr lang="en-US" b="1" i="1" u="none" strike="noStrike" dirty="0" smtClean="0">
                <a:solidFill>
                  <a:srgbClr val="990033"/>
                </a:solidFill>
                <a:latin typeface="Georgia,BoldItalic"/>
              </a:rPr>
              <a:t> (or 57/min).  1) This is much safer during the Day Season than the Night Season. 2) There is time to eat the lamb. </a:t>
            </a:r>
          </a:p>
          <a:p>
            <a:pPr algn="l"/>
            <a:r>
              <a:rPr lang="en-US" b="1" i="1" u="none" strike="noStrike" dirty="0" smtClean="0">
                <a:solidFill>
                  <a:srgbClr val="990033"/>
                </a:solidFill>
                <a:latin typeface="Georgia,BoldItalic"/>
              </a:rPr>
              <a:t>3) There is time to dispose of the left-overs before boqer!  4) Everything is Torah Observant!</a:t>
            </a:r>
            <a:r>
              <a:rPr lang="en-US" b="1" i="1" u="none" strike="noStrike" baseline="0" dirty="0">
                <a:solidFill>
                  <a:srgbClr val="9A33FF"/>
                </a:solidFill>
                <a:latin typeface="Georgia,BoldItalic"/>
              </a:rPr>
              <a:t/>
            </a:r>
            <a:br>
              <a:rPr lang="en-US" b="1" i="1" u="none" strike="noStrike" baseline="0" dirty="0">
                <a:solidFill>
                  <a:srgbClr val="9A33FF"/>
                </a:solidFill>
                <a:latin typeface="Georgia,BoldItalic"/>
              </a:rPr>
            </a:br>
            <a:endParaRPr lang="en-US" sz="1100" b="1" i="1" u="none" strike="noStrike" baseline="0" dirty="0">
              <a:solidFill>
                <a:srgbClr val="9A33FF"/>
              </a:solidFill>
              <a:latin typeface="Georgia,BoldItalic"/>
            </a:endParaRPr>
          </a:p>
          <a:p>
            <a:pPr algn="l"/>
            <a:r>
              <a:rPr lang="en-US" sz="2400" b="0" i="0" u="none" strike="noStrike" baseline="0" dirty="0">
                <a:solidFill>
                  <a:srgbClr val="000000"/>
                </a:solidFill>
                <a:latin typeface="Calibri" panose="020F0502020204030204" pitchFamily="34" charset="0"/>
              </a:rPr>
              <a:t>Let’s recall the command from Mosheh concerning the final minutes of the Passover Night Season.  The remains of the sacrificial lamb </a:t>
            </a:r>
            <a:r>
              <a:rPr lang="en-US" sz="2400" dirty="0">
                <a:solidFill>
                  <a:srgbClr val="000000"/>
                </a:solidFill>
                <a:latin typeface="Calibri" panose="020F0502020204030204" pitchFamily="34" charset="0"/>
              </a:rPr>
              <a:t>were to be</a:t>
            </a:r>
            <a:r>
              <a:rPr lang="en-US" sz="2400" b="0" i="0" u="none" strike="noStrike" baseline="0" dirty="0">
                <a:solidFill>
                  <a:srgbClr val="000000"/>
                </a:solidFill>
                <a:latin typeface="Calibri" panose="020F0502020204030204" pitchFamily="34" charset="0"/>
              </a:rPr>
              <a:t> properly disposed of before &lt;</a:t>
            </a:r>
            <a:r>
              <a:rPr lang="en-US" sz="2400" b="0" i="0" u="none" strike="noStrike" baseline="0" dirty="0">
                <a:solidFill>
                  <a:srgbClr val="00B150"/>
                </a:solidFill>
                <a:latin typeface="Calibri" panose="020F0502020204030204" pitchFamily="34" charset="0"/>
              </a:rPr>
              <a:t>boqer</a:t>
            </a:r>
            <a:r>
              <a:rPr lang="en-US" sz="2400" b="0" i="0" u="none" strike="noStrike" baseline="0" dirty="0">
                <a:solidFill>
                  <a:srgbClr val="000000"/>
                </a:solidFill>
                <a:latin typeface="Calibri" panose="020F0502020204030204" pitchFamily="34" charset="0"/>
              </a:rPr>
              <a:t>&gt; </a:t>
            </a:r>
            <a:r>
              <a:rPr lang="en-US" sz="2400" b="1" i="1" u="none" strike="noStrike" baseline="0" dirty="0">
                <a:solidFill>
                  <a:srgbClr val="FF00FF"/>
                </a:solidFill>
                <a:latin typeface="Calibri,BoldItalic"/>
              </a:rPr>
              <a:t>morning/</a:t>
            </a:r>
            <a:r>
              <a:rPr lang="en-US" sz="2400" b="1" i="1" u="none" strike="noStrike" baseline="0" dirty="0">
                <a:ln>
                  <a:solidFill>
                    <a:srgbClr val="0000FF"/>
                  </a:solidFill>
                </a:ln>
                <a:solidFill>
                  <a:srgbClr val="FF00FF"/>
                </a:solidFill>
                <a:latin typeface="Calibri,BoldItalic"/>
              </a:rPr>
              <a:t>Dawn</a:t>
            </a:r>
            <a:r>
              <a:rPr lang="en-US" sz="2400" b="1" i="1" u="none" strike="noStrike" baseline="0" dirty="0">
                <a:solidFill>
                  <a:srgbClr val="FF00FF"/>
                </a:solidFill>
                <a:latin typeface="Calibri,BoldItalic"/>
              </a:rPr>
              <a:t> </a:t>
            </a:r>
            <a:r>
              <a:rPr lang="en-US" sz="2400" b="0" i="1" u="none" strike="noStrike" baseline="0" dirty="0">
                <a:solidFill>
                  <a:srgbClr val="FF00FF"/>
                </a:solidFill>
                <a:latin typeface="Calibri,Italic"/>
              </a:rPr>
              <a:t>– </a:t>
            </a:r>
            <a:r>
              <a:rPr lang="en-US" sz="2400" b="1" i="0" u="none" strike="noStrike" baseline="0" dirty="0">
                <a:solidFill>
                  <a:srgbClr val="00B150"/>
                </a:solidFill>
                <a:latin typeface="Calibri,Bold"/>
              </a:rPr>
              <a:t>(Exo 12:10).  </a:t>
            </a:r>
            <a:r>
              <a:rPr lang="en-US" sz="2400" b="0" i="0" u="none" strike="noStrike" baseline="0" dirty="0">
                <a:solidFill>
                  <a:srgbClr val="000000"/>
                </a:solidFill>
                <a:latin typeface="Calibri" panose="020F0502020204030204" pitchFamily="34" charset="0"/>
              </a:rPr>
              <a:t>Now the question arises again: why did Mosheh say – </a:t>
            </a:r>
            <a:r>
              <a:rPr lang="en-US" sz="2400" b="1" i="0" u="none" strike="noStrike" baseline="0" dirty="0">
                <a:ln>
                  <a:solidFill>
                    <a:srgbClr val="0000FF"/>
                  </a:solidFill>
                </a:ln>
                <a:solidFill>
                  <a:srgbClr val="E46D0A"/>
                </a:solidFill>
                <a:latin typeface="Arial Rounded MT Bold" panose="020F0704030504030204" pitchFamily="34" charset="0"/>
              </a:rPr>
              <a:t>“… and thou shalt turn in the </a:t>
            </a:r>
            <a:r>
              <a:rPr lang="en-US" sz="2400" b="1" i="0" u="none" strike="noStrike" baseline="0" dirty="0">
                <a:ln>
                  <a:solidFill>
                    <a:srgbClr val="0000FF"/>
                  </a:solidFill>
                </a:ln>
                <a:solidFill>
                  <a:srgbClr val="FF00FF"/>
                </a:solidFill>
                <a:latin typeface="Arial Rounded MT Bold" panose="020F0704030504030204" pitchFamily="34" charset="0"/>
              </a:rPr>
              <a:t>morning </a:t>
            </a:r>
            <a:r>
              <a:rPr lang="en-US" sz="2400" b="1" i="0" u="none" strike="noStrike" baseline="0" dirty="0">
                <a:solidFill>
                  <a:srgbClr val="00B150"/>
                </a:solidFill>
                <a:latin typeface="Arial Rounded MT Bold" panose="020F0704030504030204" pitchFamily="34" charset="0"/>
              </a:rPr>
              <a:t>[boqer/</a:t>
            </a:r>
            <a:r>
              <a:rPr lang="en-US" sz="2400" b="1" i="0" u="none" strike="noStrike" baseline="0" dirty="0">
                <a:solidFill>
                  <a:srgbClr val="006699"/>
                </a:solidFill>
                <a:latin typeface="Arial Rounded MT Bold" panose="020F0704030504030204" pitchFamily="34" charset="0"/>
              </a:rPr>
              <a:t>dawn</a:t>
            </a:r>
            <a:r>
              <a:rPr lang="en-US" sz="2400" b="1" i="0" u="none" strike="noStrike" baseline="0" dirty="0">
                <a:solidFill>
                  <a:srgbClr val="00B150"/>
                </a:solidFill>
                <a:latin typeface="Arial Rounded MT Bold" panose="020F0704030504030204" pitchFamily="34" charset="0"/>
              </a:rPr>
              <a:t>], </a:t>
            </a:r>
            <a:r>
              <a:rPr lang="en-US" sz="2400" b="1" i="0" u="none" strike="noStrike" baseline="0" dirty="0" smtClean="0">
                <a:solidFill>
                  <a:srgbClr val="00B150"/>
                </a:solidFill>
                <a:latin typeface="Arial Rounded MT Bold" panose="020F0704030504030204" pitchFamily="34" charset="0"/>
              </a:rPr>
              <a:t/>
            </a:r>
            <a:br>
              <a:rPr lang="en-US" sz="2400" b="1" i="0" u="none" strike="noStrike" baseline="0" dirty="0" smtClean="0">
                <a:solidFill>
                  <a:srgbClr val="00B150"/>
                </a:solidFill>
                <a:latin typeface="Arial Rounded MT Bold" panose="020F0704030504030204" pitchFamily="34" charset="0"/>
              </a:rPr>
            </a:br>
            <a:r>
              <a:rPr lang="en-US" sz="2400" b="1" i="0" u="none" strike="noStrike" baseline="0" dirty="0" smtClean="0">
                <a:ln>
                  <a:solidFill>
                    <a:srgbClr val="0000FF"/>
                  </a:solidFill>
                </a:ln>
                <a:solidFill>
                  <a:srgbClr val="E46D0A"/>
                </a:solidFill>
                <a:latin typeface="Arial Rounded MT Bold" panose="020F0704030504030204" pitchFamily="34" charset="0"/>
              </a:rPr>
              <a:t>and </a:t>
            </a:r>
            <a:r>
              <a:rPr lang="en-US" sz="2400" b="1" i="0" u="none" strike="noStrike" baseline="0" dirty="0">
                <a:ln>
                  <a:solidFill>
                    <a:srgbClr val="0000FF"/>
                  </a:solidFill>
                </a:ln>
                <a:solidFill>
                  <a:srgbClr val="E46D0A"/>
                </a:solidFill>
                <a:latin typeface="Arial Rounded MT Bold" panose="020F0704030504030204" pitchFamily="34" charset="0"/>
              </a:rPr>
              <a:t>go unto thy </a:t>
            </a:r>
            <a:r>
              <a:rPr lang="en-AU" sz="2400" b="1" i="0" u="none" strike="noStrike" baseline="0" dirty="0">
                <a:ln>
                  <a:solidFill>
                    <a:srgbClr val="0000FF"/>
                  </a:solidFill>
                </a:ln>
                <a:solidFill>
                  <a:srgbClr val="E46D0A"/>
                </a:solidFill>
                <a:latin typeface="Arial Rounded MT Bold" panose="020F0704030504030204" pitchFamily="34" charset="0"/>
              </a:rPr>
              <a:t>tents”?   </a:t>
            </a:r>
            <a:r>
              <a:rPr lang="en-AU" sz="2400" b="1" i="0" u="none" strike="noStrike" baseline="0" dirty="0">
                <a:solidFill>
                  <a:srgbClr val="006699"/>
                </a:solidFill>
                <a:latin typeface="+mj-lt"/>
              </a:rPr>
              <a:t>Deut 16:7 </a:t>
            </a:r>
            <a:endParaRPr lang="en-AU" sz="2400" b="1" dirty="0">
              <a:solidFill>
                <a:srgbClr val="006699"/>
              </a:solidFill>
              <a:latin typeface="+mj-lt"/>
            </a:endParaRPr>
          </a:p>
        </p:txBody>
      </p:sp>
      <p:sp>
        <p:nvSpPr>
          <p:cNvPr id="7" name="TextBox 6">
            <a:extLst>
              <a:ext uri="{FF2B5EF4-FFF2-40B4-BE49-F238E27FC236}">
                <a16:creationId xmlns:a16="http://schemas.microsoft.com/office/drawing/2014/main" xmlns="" id="{664286B6-014C-47C7-83D6-DE21B8E73EEA}"/>
              </a:ext>
            </a:extLst>
          </p:cNvPr>
          <p:cNvSpPr txBox="1"/>
          <p:nvPr/>
        </p:nvSpPr>
        <p:spPr>
          <a:xfrm>
            <a:off x="331859" y="4149848"/>
            <a:ext cx="11573813" cy="2554545"/>
          </a:xfrm>
          <a:prstGeom prst="rect">
            <a:avLst/>
          </a:prstGeom>
          <a:noFill/>
        </p:spPr>
        <p:txBody>
          <a:bodyPr wrap="square">
            <a:spAutoFit/>
            <a:scene3d>
              <a:camera prst="orthographicFront"/>
              <a:lightRig rig="threePt" dir="t"/>
            </a:scene3d>
            <a:sp3d extrusionH="57150">
              <a:bevelT w="38100" h="38100"/>
            </a:sp3d>
          </a:bodyPr>
          <a:lstStyle/>
          <a:p>
            <a:pPr algn="l"/>
            <a:r>
              <a:rPr lang="en-US" sz="2400" dirty="0">
                <a:solidFill>
                  <a:srgbClr val="000000"/>
                </a:solidFill>
                <a:latin typeface="Calibri" panose="020F0502020204030204" pitchFamily="34" charset="0"/>
              </a:rPr>
              <a:t>One explanation is found in </a:t>
            </a:r>
            <a:r>
              <a:rPr lang="en-US" sz="2400" b="1" dirty="0">
                <a:solidFill>
                  <a:srgbClr val="006699"/>
                </a:solidFill>
                <a:latin typeface="Calibri" panose="020F0502020204030204" pitchFamily="34" charset="0"/>
              </a:rPr>
              <a:t>John 19:14</a:t>
            </a:r>
            <a:r>
              <a:rPr lang="en-US" sz="2400" dirty="0">
                <a:solidFill>
                  <a:srgbClr val="000000"/>
                </a:solidFill>
                <a:latin typeface="Calibri" panose="020F0502020204030204" pitchFamily="34" charset="0"/>
              </a:rPr>
              <a:t>.  What title was given to the festival?</a:t>
            </a:r>
          </a:p>
          <a:p>
            <a:r>
              <a:rPr lang="en-US" sz="2400" dirty="0">
                <a:solidFill>
                  <a:srgbClr val="008080"/>
                </a:solidFill>
                <a:latin typeface="Georgia" panose="02040502050405020303" pitchFamily="18" charset="0"/>
              </a:rPr>
              <a:t>John 19:14</a:t>
            </a:r>
            <a:r>
              <a:rPr lang="en-US" sz="2400" dirty="0">
                <a:solidFill>
                  <a:prstClr val="black"/>
                </a:solidFill>
                <a:latin typeface="Georgia" panose="02040502050405020303" pitchFamily="18" charset="0"/>
              </a:rPr>
              <a:t>  </a:t>
            </a:r>
            <a:r>
              <a:rPr lang="en-US" sz="2400" b="1" dirty="0">
                <a:ln>
                  <a:solidFill>
                    <a:srgbClr val="0000FF"/>
                  </a:solidFill>
                </a:ln>
                <a:solidFill>
                  <a:srgbClr val="FF9900"/>
                </a:solidFill>
                <a:latin typeface="Georgia" panose="02040502050405020303" pitchFamily="18" charset="0"/>
              </a:rPr>
              <a:t>And it was the </a:t>
            </a:r>
            <a:r>
              <a:rPr lang="en-US" sz="2400" b="1" dirty="0">
                <a:ln w="19050">
                  <a:solidFill>
                    <a:srgbClr val="0000FF"/>
                  </a:solidFill>
                </a:ln>
                <a:solidFill>
                  <a:srgbClr val="C7ABFF"/>
                </a:solidFill>
                <a:latin typeface="Cooper Black" panose="0208090404030B020404" pitchFamily="18" charset="0"/>
              </a:rPr>
              <a:t>PREPARATION</a:t>
            </a:r>
            <a:r>
              <a:rPr lang="en-US" sz="2400" b="1" dirty="0">
                <a:ln>
                  <a:solidFill>
                    <a:srgbClr val="0000FF"/>
                  </a:solidFill>
                </a:ln>
                <a:solidFill>
                  <a:srgbClr val="FF9900"/>
                </a:solidFill>
                <a:latin typeface="Georgia" panose="02040502050405020303" pitchFamily="18" charset="0"/>
              </a:rPr>
              <a:t> of the </a:t>
            </a:r>
            <a:r>
              <a:rPr lang="en-US" sz="2400" b="1" u="sng" dirty="0">
                <a:ln>
                  <a:solidFill>
                    <a:srgbClr val="0000FF"/>
                  </a:solidFill>
                </a:ln>
                <a:solidFill>
                  <a:srgbClr val="C7ABFF"/>
                </a:solidFill>
                <a:latin typeface="Georgia" panose="02040502050405020303" pitchFamily="18" charset="0"/>
              </a:rPr>
              <a:t>PASSOVER</a:t>
            </a:r>
            <a:r>
              <a:rPr lang="en-US" sz="2400" b="1" dirty="0">
                <a:ln>
                  <a:solidFill>
                    <a:srgbClr val="0000FF"/>
                  </a:solidFill>
                </a:ln>
                <a:solidFill>
                  <a:srgbClr val="C7ABFF"/>
                </a:solidFill>
                <a:latin typeface="Georgia" panose="02040502050405020303" pitchFamily="18" charset="0"/>
              </a:rPr>
              <a:t>, </a:t>
            </a:r>
            <a:r>
              <a:rPr lang="en-US" sz="2400" b="1" dirty="0">
                <a:ln>
                  <a:solidFill>
                    <a:srgbClr val="0000FF"/>
                  </a:solidFill>
                </a:ln>
                <a:solidFill>
                  <a:srgbClr val="FF9900"/>
                </a:solidFill>
                <a:latin typeface="Georgia" panose="02040502050405020303" pitchFamily="18" charset="0"/>
              </a:rPr>
              <a:t>and </a:t>
            </a:r>
            <a:r>
              <a:rPr lang="en-US" sz="2400" b="1" dirty="0" smtClean="0">
                <a:ln>
                  <a:solidFill>
                    <a:srgbClr val="0000FF"/>
                  </a:solidFill>
                </a:ln>
                <a:solidFill>
                  <a:srgbClr val="FF9900"/>
                </a:solidFill>
                <a:latin typeface="Georgia" panose="02040502050405020303" pitchFamily="18" charset="0"/>
              </a:rPr>
              <a:t/>
            </a:r>
            <a:br>
              <a:rPr lang="en-US" sz="2400" b="1" dirty="0" smtClean="0">
                <a:ln>
                  <a:solidFill>
                    <a:srgbClr val="0000FF"/>
                  </a:solidFill>
                </a:ln>
                <a:solidFill>
                  <a:srgbClr val="FF9900"/>
                </a:solidFill>
                <a:latin typeface="Georgia" panose="02040502050405020303" pitchFamily="18" charset="0"/>
              </a:rPr>
            </a:br>
            <a:r>
              <a:rPr lang="en-US" sz="2400" b="1" dirty="0" smtClean="0">
                <a:ln>
                  <a:solidFill>
                    <a:srgbClr val="0000FF"/>
                  </a:solidFill>
                </a:ln>
                <a:solidFill>
                  <a:srgbClr val="FF9900"/>
                </a:solidFill>
                <a:latin typeface="Georgia" panose="02040502050405020303" pitchFamily="18" charset="0"/>
              </a:rPr>
              <a:t>about </a:t>
            </a:r>
            <a:r>
              <a:rPr lang="en-US" sz="2400" b="1" dirty="0">
                <a:ln>
                  <a:solidFill>
                    <a:srgbClr val="0000FF"/>
                  </a:solidFill>
                </a:ln>
                <a:solidFill>
                  <a:srgbClr val="FF9900"/>
                </a:solidFill>
                <a:latin typeface="Georgia" panose="02040502050405020303" pitchFamily="18" charset="0"/>
              </a:rPr>
              <a:t>the sixth hour: and he saith unto the Jews, Behold your King. </a:t>
            </a:r>
            <a:endParaRPr lang="en-US" sz="2400" b="1" dirty="0">
              <a:ln>
                <a:solidFill>
                  <a:srgbClr val="0000FF"/>
                </a:solidFill>
              </a:ln>
              <a:solidFill>
                <a:srgbClr val="FF9900"/>
              </a:solidFill>
              <a:latin typeface="Calibri" panose="020F0502020204030204" pitchFamily="34" charset="0"/>
            </a:endParaRPr>
          </a:p>
          <a:p>
            <a:pPr algn="l"/>
            <a:endParaRPr lang="en-US" sz="1400" dirty="0">
              <a:solidFill>
                <a:srgbClr val="000000"/>
              </a:solidFill>
              <a:latin typeface="Calibri" panose="020F0502020204030204" pitchFamily="34" charset="0"/>
            </a:endParaRPr>
          </a:p>
          <a:p>
            <a:pPr algn="l"/>
            <a:r>
              <a:rPr lang="en-US" sz="2400" dirty="0">
                <a:solidFill>
                  <a:srgbClr val="000000"/>
                </a:solidFill>
                <a:latin typeface="Calibri" panose="020F0502020204030204" pitchFamily="34" charset="0"/>
              </a:rPr>
              <a:t>John named it the </a:t>
            </a:r>
            <a:r>
              <a:rPr lang="en-US" sz="2400" b="1" u="sng" dirty="0">
                <a:solidFill>
                  <a:srgbClr val="000000"/>
                </a:solidFill>
                <a:latin typeface="Calibri" panose="020F0502020204030204" pitchFamily="34" charset="0"/>
              </a:rPr>
              <a:t>Pre</a:t>
            </a:r>
            <a:r>
              <a:rPr lang="en-US" sz="2400" b="1" dirty="0">
                <a:solidFill>
                  <a:srgbClr val="000000"/>
                </a:solidFill>
                <a:latin typeface="Calibri" panose="020F0502020204030204" pitchFamily="34" charset="0"/>
              </a:rPr>
              <a:t>p</a:t>
            </a:r>
            <a:r>
              <a:rPr lang="en-US" sz="2400" b="1" u="sng" dirty="0">
                <a:solidFill>
                  <a:srgbClr val="000000"/>
                </a:solidFill>
                <a:latin typeface="Calibri" panose="020F0502020204030204" pitchFamily="34" charset="0"/>
              </a:rPr>
              <a:t>aration</a:t>
            </a:r>
            <a:r>
              <a:rPr lang="en-US" sz="2400" dirty="0">
                <a:solidFill>
                  <a:srgbClr val="000000"/>
                </a:solidFill>
                <a:latin typeface="Calibri" panose="020F0502020204030204" pitchFamily="34" charset="0"/>
              </a:rPr>
              <a:t> of the Pesach (Passover).  </a:t>
            </a:r>
            <a:r>
              <a:rPr lang="en-US" sz="2400" b="1" u="sng" dirty="0">
                <a:solidFill>
                  <a:srgbClr val="000000"/>
                </a:solidFill>
                <a:effectLst>
                  <a:glow rad="127000">
                    <a:schemeClr val="accent2">
                      <a:lumMod val="60000"/>
                      <a:lumOff val="40000"/>
                    </a:schemeClr>
                  </a:glow>
                </a:effectLst>
                <a:latin typeface="Cooper Black" panose="0208090404030B020404" pitchFamily="18" charset="0"/>
              </a:rPr>
              <a:t>PREPARATION</a:t>
            </a:r>
            <a:r>
              <a:rPr lang="en-US" sz="2400" b="1" dirty="0">
                <a:solidFill>
                  <a:srgbClr val="000000"/>
                </a:solidFill>
                <a:effectLst>
                  <a:glow rad="127000">
                    <a:schemeClr val="accent2">
                      <a:lumMod val="60000"/>
                      <a:lumOff val="40000"/>
                    </a:schemeClr>
                  </a:glow>
                </a:effectLst>
                <a:latin typeface="Cooper Black" panose="0208090404030B020404" pitchFamily="18" charset="0"/>
              </a:rPr>
              <a:t>!</a:t>
            </a:r>
            <a:r>
              <a:rPr lang="en-US" sz="2400" b="1" dirty="0">
                <a:solidFill>
                  <a:srgbClr val="000000"/>
                </a:solidFill>
                <a:effectLst>
                  <a:glow rad="127000">
                    <a:schemeClr val="accent2">
                      <a:lumMod val="60000"/>
                      <a:lumOff val="40000"/>
                    </a:schemeClr>
                  </a:glow>
                </a:effectLst>
                <a:latin typeface="Calibri" panose="020F0502020204030204" pitchFamily="34" charset="0"/>
              </a:rPr>
              <a:t>  </a:t>
            </a:r>
            <a:br>
              <a:rPr lang="en-US" sz="2400" b="1" dirty="0">
                <a:solidFill>
                  <a:srgbClr val="000000"/>
                </a:solidFill>
                <a:effectLst>
                  <a:glow rad="127000">
                    <a:schemeClr val="accent2">
                      <a:lumMod val="60000"/>
                      <a:lumOff val="40000"/>
                    </a:schemeClr>
                  </a:glow>
                </a:effectLst>
                <a:latin typeface="Calibri" panose="020F0502020204030204" pitchFamily="34" charset="0"/>
              </a:rPr>
            </a:br>
            <a:r>
              <a:rPr lang="en-US" sz="2400" b="1" dirty="0">
                <a:solidFill>
                  <a:srgbClr val="000000"/>
                </a:solidFill>
                <a:effectLst>
                  <a:glow rad="127000">
                    <a:schemeClr val="accent2">
                      <a:lumMod val="60000"/>
                      <a:lumOff val="40000"/>
                    </a:schemeClr>
                  </a:glow>
                </a:effectLst>
                <a:latin typeface="Calibri" panose="020F0502020204030204" pitchFamily="34" charset="0"/>
              </a:rPr>
              <a:t>Preparation </a:t>
            </a:r>
            <a:r>
              <a:rPr lang="en-US" sz="2400" b="1" dirty="0">
                <a:solidFill>
                  <a:srgbClr val="000000"/>
                </a:solidFill>
                <a:effectLst/>
                <a:latin typeface="Calibri" panose="020F0502020204030204" pitchFamily="34" charset="0"/>
              </a:rPr>
              <a:t>is the </a:t>
            </a:r>
            <a:r>
              <a:rPr lang="en-US" sz="2400" b="1" dirty="0">
                <a:ln>
                  <a:solidFill>
                    <a:srgbClr val="00B050"/>
                  </a:solidFill>
                </a:ln>
                <a:solidFill>
                  <a:srgbClr val="000000"/>
                </a:solidFill>
                <a:effectLst>
                  <a:glow rad="127000">
                    <a:schemeClr val="accent2">
                      <a:lumMod val="60000"/>
                      <a:lumOff val="40000"/>
                    </a:schemeClr>
                  </a:glow>
                </a:effectLst>
                <a:latin typeface="Cooper Black" panose="0208090404030B020404" pitchFamily="18" charset="0"/>
              </a:rPr>
              <a:t>description</a:t>
            </a:r>
            <a:r>
              <a:rPr lang="en-US" sz="2400" b="1" dirty="0">
                <a:solidFill>
                  <a:srgbClr val="000000"/>
                </a:solidFill>
                <a:effectLst>
                  <a:glow rad="127000">
                    <a:schemeClr val="accent2">
                      <a:lumMod val="60000"/>
                      <a:lumOff val="40000"/>
                    </a:schemeClr>
                  </a:glow>
                </a:effectLst>
                <a:latin typeface="Calibri" panose="020F0502020204030204" pitchFamily="34" charset="0"/>
              </a:rPr>
              <a:t> </a:t>
            </a:r>
            <a:r>
              <a:rPr lang="en-US" sz="2400" b="1" dirty="0">
                <a:solidFill>
                  <a:srgbClr val="000000"/>
                </a:solidFill>
                <a:effectLst/>
                <a:latin typeface="Calibri" panose="020F0502020204030204" pitchFamily="34" charset="0"/>
              </a:rPr>
              <a:t>of the festival!</a:t>
            </a:r>
            <a:r>
              <a:rPr lang="en-US" sz="1800" b="0" i="0" u="none" strike="noStrike" baseline="0" dirty="0">
                <a:solidFill>
                  <a:srgbClr val="000000"/>
                </a:solidFill>
                <a:latin typeface="Calibri" panose="020F0502020204030204" pitchFamily="34" charset="0"/>
              </a:rPr>
              <a:t/>
            </a:r>
            <a:br>
              <a:rPr lang="en-US" sz="1800" b="0" i="0" u="none" strike="noStrike" baseline="0" dirty="0">
                <a:solidFill>
                  <a:srgbClr val="000000"/>
                </a:solidFill>
                <a:latin typeface="Calibri" panose="020F0502020204030204" pitchFamily="34" charset="0"/>
              </a:rPr>
            </a:br>
            <a:r>
              <a:rPr lang="en-US" sz="2400" b="0" i="0" u="none" strike="noStrike" baseline="0" dirty="0">
                <a:solidFill>
                  <a:srgbClr val="000000"/>
                </a:solidFill>
                <a:latin typeface="Calibri" panose="020F0502020204030204" pitchFamily="34" charset="0"/>
              </a:rPr>
              <a:t>What basic </a:t>
            </a:r>
            <a:r>
              <a:rPr lang="en-US" sz="2400" b="1" i="0" u="none" strike="noStrike" baseline="0" dirty="0">
                <a:ln>
                  <a:solidFill>
                    <a:srgbClr val="00B050"/>
                  </a:solidFill>
                </a:ln>
                <a:solidFill>
                  <a:srgbClr val="000000"/>
                </a:solidFill>
                <a:latin typeface="Calibri" panose="020F0502020204030204" pitchFamily="34" charset="0"/>
              </a:rPr>
              <a:t>preparations</a:t>
            </a:r>
            <a:r>
              <a:rPr lang="en-US" sz="2400" b="0" i="0" u="none" strike="noStrike" baseline="0" dirty="0">
                <a:solidFill>
                  <a:srgbClr val="000000"/>
                </a:solidFill>
                <a:latin typeface="Calibri" panose="020F0502020204030204" pitchFamily="34" charset="0"/>
              </a:rPr>
              <a:t> were to be accomplished?</a:t>
            </a:r>
            <a:endParaRPr lang="en-US" sz="2400" dirty="0">
              <a:solidFill>
                <a:srgbClr val="000000"/>
              </a:solidFill>
              <a:latin typeface="Calibri" panose="020F0502020204030204" pitchFamily="34" charset="0"/>
            </a:endParaRPr>
          </a:p>
        </p:txBody>
      </p:sp>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69</a:t>
            </a:fld>
            <a:endParaRPr lang="en-AU" dirty="0"/>
          </a:p>
        </p:txBody>
      </p:sp>
      <p:grpSp>
        <p:nvGrpSpPr>
          <p:cNvPr id="6" name="Group 5"/>
          <p:cNvGrpSpPr/>
          <p:nvPr/>
        </p:nvGrpSpPr>
        <p:grpSpPr>
          <a:xfrm>
            <a:off x="10203545" y="2934147"/>
            <a:ext cx="2176236" cy="2232932"/>
            <a:chOff x="-2707707" y="1377003"/>
            <a:chExt cx="2707707" cy="2890197"/>
          </a:xfrm>
          <a:scene3d>
            <a:camera prst="orthographicFront">
              <a:rot lat="0" lon="0" rev="0"/>
            </a:camera>
            <a:lightRig rig="glow" dir="t">
              <a:rot lat="0" lon="0" rev="4800000"/>
            </a:lightRig>
          </a:scene3d>
        </p:grpSpPr>
        <p:pic>
          <p:nvPicPr>
            <p:cNvPr id="8" name="Picture 7" descr="C:\Users\Rae\Desktop\Art on Desktop\white man clip art\3d white people\ques mark gold.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707707" y="1559493"/>
              <a:ext cx="2707707" cy="270770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2" descr="C:\Users\Rae\Desktop\black hat clear.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441638" y="1377003"/>
              <a:ext cx="679638" cy="610814"/>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419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38611" y="978608"/>
            <a:ext cx="11796715" cy="5561716"/>
          </a:xfrm>
          <a:prstGeom prst="roundRect">
            <a:avLst>
              <a:gd name="adj" fmla="val 0"/>
            </a:avLst>
          </a:prstGeom>
          <a:gradFill>
            <a:gsLst>
              <a:gs pos="12000">
                <a:schemeClr val="tx2">
                  <a:lumMod val="75000"/>
                  <a:lumOff val="25000"/>
                </a:schemeClr>
              </a:gs>
              <a:gs pos="42000">
                <a:srgbClr val="002060"/>
              </a:gs>
              <a:gs pos="32000">
                <a:srgbClr val="002060"/>
              </a:gs>
              <a:gs pos="82000">
                <a:srgbClr val="181CC7"/>
              </a:gs>
              <a:gs pos="99000">
                <a:srgbClr val="7005D4"/>
              </a:gs>
            </a:gsLst>
            <a:lin ang="16200000" scaled="1"/>
          </a:gradFill>
          <a:ln w="28575">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
        <p:nvSpPr>
          <p:cNvPr id="7" name="Rectangle 6"/>
          <p:cNvSpPr/>
          <p:nvPr/>
        </p:nvSpPr>
        <p:spPr>
          <a:xfrm>
            <a:off x="268171" y="177226"/>
            <a:ext cx="11831359" cy="584775"/>
          </a:xfrm>
          <a:prstGeom prst="rect">
            <a:avLst/>
          </a:prstGeom>
        </p:spPr>
        <p:txBody>
          <a:bodyPr wrap="square">
            <a:spAutoFit/>
            <a:scene3d>
              <a:camera prst="orthographicFront"/>
              <a:lightRig rig="threePt" dir="t"/>
            </a:scene3d>
            <a:sp3d extrusionH="57150">
              <a:bevelT w="38100" h="38100"/>
            </a:sp3d>
          </a:bodyPr>
          <a:lstStyle/>
          <a:p>
            <a:pPr algn="ctr"/>
            <a:r>
              <a:rPr lang="en-US" sz="3200" dirty="0">
                <a:solidFill>
                  <a:schemeClr val="accent6">
                    <a:lumMod val="20000"/>
                    <a:lumOff val="80000"/>
                  </a:schemeClr>
                </a:solidFill>
                <a:effectLst>
                  <a:glow rad="304800">
                    <a:srgbClr val="002060"/>
                  </a:glow>
                </a:effectLst>
                <a:latin typeface="Arial Rounded MT Bold" pitchFamily="34" charset="0"/>
              </a:rPr>
              <a:t>Astronomical twilight marks the day-start.</a:t>
            </a:r>
          </a:p>
        </p:txBody>
      </p:sp>
      <p:sp>
        <p:nvSpPr>
          <p:cNvPr id="31" name="Sun 30"/>
          <p:cNvSpPr/>
          <p:nvPr/>
        </p:nvSpPr>
        <p:spPr>
          <a:xfrm>
            <a:off x="2626912" y="978608"/>
            <a:ext cx="839936" cy="823602"/>
          </a:xfrm>
          <a:prstGeom prst="sun">
            <a:avLst/>
          </a:prstGeom>
          <a:solidFill>
            <a:srgbClr val="FFFF00"/>
          </a:solidFill>
          <a:ln w="6350">
            <a:solidFill>
              <a:srgbClr val="FF0000"/>
            </a:solidFill>
          </a:ln>
          <a:effectLst>
            <a:glow rad="127000">
              <a:srgbClr val="FFFF99"/>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ed Rectangle 28"/>
          <p:cNvSpPr/>
          <p:nvPr/>
        </p:nvSpPr>
        <p:spPr>
          <a:xfrm>
            <a:off x="1079040" y="1802210"/>
            <a:ext cx="1727200" cy="369333"/>
          </a:xfrm>
          <a:prstGeom prst="roundRect">
            <a:avLst/>
          </a:prstGeom>
          <a:blipFill>
            <a:blip r:embed="rId3"/>
            <a:tile tx="0" ty="0" sx="100000" sy="100000" flip="none" algn="tl"/>
          </a:blipFill>
          <a:ln>
            <a:solidFill>
              <a:srgbClr val="87414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a:solidFill>
                  <a:srgbClr val="874141"/>
                </a:solidFill>
                <a:latin typeface="Comic Sans MS" pitchFamily="66" charset="0"/>
              </a:rPr>
              <a:t>Horizon</a:t>
            </a:r>
            <a:endParaRPr lang="en-CA" sz="2200" b="1" dirty="0">
              <a:solidFill>
                <a:srgbClr val="874141"/>
              </a:solidFill>
              <a:latin typeface="Comic Sans MS" pitchFamily="66" charset="0"/>
            </a:endParaRPr>
          </a:p>
        </p:txBody>
      </p:sp>
      <p:sp>
        <p:nvSpPr>
          <p:cNvPr id="30" name="Rounded Rectangle 29"/>
          <p:cNvSpPr/>
          <p:nvPr/>
        </p:nvSpPr>
        <p:spPr>
          <a:xfrm>
            <a:off x="2978497" y="2001991"/>
            <a:ext cx="2647140" cy="339107"/>
          </a:xfrm>
          <a:prstGeom prst="roundRect">
            <a:avLst/>
          </a:prstGeom>
          <a:solidFill>
            <a:srgbClr val="00206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1400" b="1" dirty="0">
                <a:latin typeface="Comic Sans MS" pitchFamily="66" charset="0"/>
              </a:rPr>
              <a:t>Still Before Sunrise</a:t>
            </a:r>
          </a:p>
        </p:txBody>
      </p:sp>
      <p:sp>
        <p:nvSpPr>
          <p:cNvPr id="33" name="Rounded Rectangle 32"/>
          <p:cNvSpPr/>
          <p:nvPr/>
        </p:nvSpPr>
        <p:spPr>
          <a:xfrm rot="21194818">
            <a:off x="1666926" y="2899087"/>
            <a:ext cx="3489783" cy="515653"/>
          </a:xfrm>
          <a:prstGeom prst="roundRect">
            <a:avLst/>
          </a:prstGeom>
          <a:gradFill flip="none" rotWithShape="1">
            <a:gsLst>
              <a:gs pos="54000">
                <a:srgbClr val="FF1A33"/>
              </a:gs>
              <a:gs pos="15000">
                <a:srgbClr val="FF6D1A"/>
              </a:gs>
              <a:gs pos="0">
                <a:srgbClr val="FFC000"/>
              </a:gs>
              <a:gs pos="90000">
                <a:srgbClr val="FF0066"/>
              </a:gs>
            </a:gsLst>
            <a:lin ang="5400000" scaled="1"/>
            <a:tileRect/>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200" b="1" dirty="0">
                <a:latin typeface="Comic Sans MS" pitchFamily="66" charset="0"/>
              </a:rPr>
              <a:t>Civil dawn/dusk</a:t>
            </a:r>
          </a:p>
        </p:txBody>
      </p:sp>
      <p:sp>
        <p:nvSpPr>
          <p:cNvPr id="34" name="Rounded Rectangle 33"/>
          <p:cNvSpPr/>
          <p:nvPr/>
        </p:nvSpPr>
        <p:spPr>
          <a:xfrm rot="20815589">
            <a:off x="1163875" y="4140196"/>
            <a:ext cx="4220544" cy="515653"/>
          </a:xfrm>
          <a:prstGeom prst="roundRect">
            <a:avLst/>
          </a:prstGeom>
          <a:gradFill flip="none" rotWithShape="1">
            <a:gsLst>
              <a:gs pos="19000">
                <a:srgbClr val="7005D4"/>
              </a:gs>
              <a:gs pos="50000">
                <a:srgbClr val="7E21B3"/>
              </a:gs>
              <a:gs pos="77000">
                <a:srgbClr val="852FA2"/>
              </a:gs>
              <a:gs pos="86000">
                <a:srgbClr val="AF1F8D"/>
              </a:gs>
              <a:gs pos="98000">
                <a:srgbClr val="FF0066"/>
              </a:gs>
            </a:gsLst>
            <a:lin ang="16200000" scaled="1"/>
            <a:tileRect/>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200" b="1" dirty="0">
                <a:latin typeface="Comic Sans MS" pitchFamily="66" charset="0"/>
              </a:rPr>
              <a:t>Nautical dawn/dusk</a:t>
            </a:r>
          </a:p>
        </p:txBody>
      </p:sp>
      <p:sp>
        <p:nvSpPr>
          <p:cNvPr id="35" name="Rounded Rectangle 34"/>
          <p:cNvSpPr/>
          <p:nvPr/>
        </p:nvSpPr>
        <p:spPr>
          <a:xfrm rot="20459661">
            <a:off x="991812" y="5197242"/>
            <a:ext cx="4686768" cy="515653"/>
          </a:xfrm>
          <a:prstGeom prst="roundRect">
            <a:avLst/>
          </a:prstGeom>
          <a:gradFill flip="none" rotWithShape="1">
            <a:gsLst>
              <a:gs pos="12000">
                <a:schemeClr val="tx2">
                  <a:lumMod val="75000"/>
                  <a:lumOff val="25000"/>
                </a:schemeClr>
              </a:gs>
              <a:gs pos="26000">
                <a:srgbClr val="002060"/>
              </a:gs>
              <a:gs pos="18000">
                <a:srgbClr val="002060"/>
              </a:gs>
              <a:gs pos="82000">
                <a:srgbClr val="181CC7"/>
              </a:gs>
              <a:gs pos="99000">
                <a:srgbClr val="7005D4"/>
              </a:gs>
            </a:gsLst>
            <a:lin ang="16200000" scaled="1"/>
            <a:tileRect/>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200" b="1" dirty="0">
                <a:latin typeface="Comic Sans MS" pitchFamily="66" charset="0"/>
              </a:rPr>
              <a:t>Astronomical dawn/dusk</a:t>
            </a:r>
          </a:p>
        </p:txBody>
      </p:sp>
      <p:sp>
        <p:nvSpPr>
          <p:cNvPr id="36" name="Rounded Rectangle 35"/>
          <p:cNvSpPr/>
          <p:nvPr/>
        </p:nvSpPr>
        <p:spPr>
          <a:xfrm rot="20441906">
            <a:off x="6052717" y="4528701"/>
            <a:ext cx="3513838" cy="798850"/>
          </a:xfrm>
          <a:prstGeom prst="roundRect">
            <a:avLst/>
          </a:prstGeom>
          <a:solidFill>
            <a:srgbClr val="000D2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000" b="1" dirty="0">
                <a:latin typeface="Comic Sans MS" pitchFamily="66" charset="0"/>
              </a:rPr>
              <a:t>Night Season</a:t>
            </a:r>
            <a:br>
              <a:rPr lang="en-CA" sz="2000" b="1" dirty="0">
                <a:latin typeface="Comic Sans MS" pitchFamily="66" charset="0"/>
              </a:rPr>
            </a:br>
            <a:r>
              <a:rPr lang="en-CA" sz="2000" b="1" dirty="0">
                <a:latin typeface="Comic Sans MS" pitchFamily="66" charset="0"/>
              </a:rPr>
              <a:t>[No light from the sun]</a:t>
            </a:r>
          </a:p>
        </p:txBody>
      </p:sp>
      <p:sp>
        <p:nvSpPr>
          <p:cNvPr id="37" name="Rounded Rectangle 36"/>
          <p:cNvSpPr/>
          <p:nvPr/>
        </p:nvSpPr>
        <p:spPr>
          <a:xfrm>
            <a:off x="3625093" y="1083141"/>
            <a:ext cx="2422376" cy="339107"/>
          </a:xfrm>
          <a:prstGeom prst="roundRect">
            <a:avLst/>
          </a:prstGeom>
          <a:solidFill>
            <a:schemeClr val="bg2"/>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000" b="1" dirty="0">
                <a:solidFill>
                  <a:srgbClr val="0070C0"/>
                </a:solidFill>
                <a:latin typeface="Comic Sans MS" pitchFamily="66" charset="0"/>
              </a:rPr>
              <a:t>Day Season</a:t>
            </a:r>
          </a:p>
        </p:txBody>
      </p:sp>
      <p:sp>
        <p:nvSpPr>
          <p:cNvPr id="38" name="Left Bracket 37"/>
          <p:cNvSpPr/>
          <p:nvPr/>
        </p:nvSpPr>
        <p:spPr>
          <a:xfrm>
            <a:off x="343155" y="1136561"/>
            <a:ext cx="576064" cy="5230301"/>
          </a:xfrm>
          <a:prstGeom prst="leftBracket">
            <a:avLst>
              <a:gd name="adj" fmla="val 70062"/>
            </a:avLst>
          </a:prstGeom>
          <a:ln w="76200">
            <a:solidFill>
              <a:srgbClr val="00B0F0"/>
            </a:solidFill>
            <a:headEnd type="oval" w="med" len="med"/>
            <a:tailEnd type="oval"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ounded Rectangle 38"/>
          <p:cNvSpPr/>
          <p:nvPr/>
        </p:nvSpPr>
        <p:spPr>
          <a:xfrm rot="5400000">
            <a:off x="-1617830" y="3453777"/>
            <a:ext cx="4522788" cy="551560"/>
          </a:xfrm>
          <a:prstGeom prst="roundRect">
            <a:avLst/>
          </a:prstGeom>
          <a:solidFill>
            <a:schemeClr val="bg2"/>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sp3d extrusionH="57150">
              <a:bevelT h="25400" prst="softRound"/>
            </a:sp3d>
          </a:bodyPr>
          <a:lstStyle/>
          <a:p>
            <a:pPr algn="ctr"/>
            <a:r>
              <a:rPr lang="en-CA" sz="2800" b="1" dirty="0">
                <a:solidFill>
                  <a:srgbClr val="0070C0"/>
                </a:solidFill>
                <a:latin typeface="Comic Sans MS" pitchFamily="66" charset="0"/>
              </a:rPr>
              <a:t>DAY</a:t>
            </a:r>
            <a:endParaRPr lang="en-CA" sz="1400" b="1" dirty="0">
              <a:solidFill>
                <a:srgbClr val="0070C0"/>
              </a:solidFill>
              <a:latin typeface="Comic Sans MS" pitchFamily="66" charset="0"/>
            </a:endParaRPr>
          </a:p>
          <a:p>
            <a:pPr algn="ctr"/>
            <a:r>
              <a:rPr lang="en-CA" sz="2800" b="1" dirty="0">
                <a:solidFill>
                  <a:srgbClr val="0070C0"/>
                </a:solidFill>
                <a:latin typeface="Comic Sans MS" pitchFamily="66" charset="0"/>
              </a:rPr>
              <a:t> SEASON</a:t>
            </a:r>
          </a:p>
        </p:txBody>
      </p:sp>
      <p:sp>
        <p:nvSpPr>
          <p:cNvPr id="40" name="Left Bracket 39"/>
          <p:cNvSpPr/>
          <p:nvPr/>
        </p:nvSpPr>
        <p:spPr>
          <a:xfrm rot="15126474">
            <a:off x="8495361" y="633500"/>
            <a:ext cx="401604" cy="6449209"/>
          </a:xfrm>
          <a:prstGeom prst="leftBracket">
            <a:avLst>
              <a:gd name="adj" fmla="val 5739"/>
            </a:avLst>
          </a:prstGeom>
          <a:noFill/>
          <a:ln w="76200">
            <a:gradFill flip="none" rotWithShape="1">
              <a:gsLst>
                <a:gs pos="64000">
                  <a:srgbClr val="FF99FF"/>
                </a:gs>
                <a:gs pos="81000">
                  <a:srgbClr val="FFFF99"/>
                </a:gs>
                <a:gs pos="50000">
                  <a:srgbClr val="AEA0FA"/>
                </a:gs>
                <a:gs pos="37000">
                  <a:srgbClr val="3DAAF4"/>
                </a:gs>
                <a:gs pos="22000">
                  <a:srgbClr val="00B0F0"/>
                </a:gs>
                <a:gs pos="4000">
                  <a:srgbClr val="0070C0"/>
                </a:gs>
              </a:gsLst>
              <a:lin ang="16200000" scaled="1"/>
              <a:tileRect/>
            </a:gradFill>
            <a:headEnd type="oval" w="med" len="med"/>
            <a:tailEnd type="oval" w="med" len="med"/>
          </a:ln>
          <a:effectLst>
            <a:glow rad="139700">
              <a:srgbClr val="FF99FF">
                <a:alpha val="40000"/>
              </a:srgb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 rtlCol="0" anchor="ctr">
            <a:sp3d extrusionH="57150">
              <a:bevelT w="38100" h="38100"/>
            </a:sp3d>
          </a:bodyPr>
          <a:lstStyle/>
          <a:p>
            <a:pPr algn="ctr"/>
            <a:r>
              <a:rPr lang="en-US" b="1" dirty="0">
                <a:solidFill>
                  <a:schemeClr val="bg1"/>
                </a:solidFill>
                <a:latin typeface="Arial Rounded MT Bold" pitchFamily="34" charset="0"/>
                <a:cs typeface="Aharoni" pitchFamily="2" charset="-79"/>
              </a:rPr>
              <a:t>                                     </a:t>
            </a:r>
          </a:p>
          <a:p>
            <a:r>
              <a:rPr lang="en-US" b="1" dirty="0">
                <a:solidFill>
                  <a:schemeClr val="bg1"/>
                </a:solidFill>
                <a:latin typeface="Arial Rounded MT Bold" pitchFamily="34" charset="0"/>
                <a:cs typeface="Aharoni" pitchFamily="2" charset="-79"/>
              </a:rPr>
              <a:t>        </a:t>
            </a:r>
            <a:r>
              <a:rPr lang="en-US" b="1" dirty="0">
                <a:solidFill>
                  <a:srgbClr val="FF99CC"/>
                </a:solidFill>
                <a:effectLst>
                  <a:glow rad="127000">
                    <a:srgbClr val="FFFF99"/>
                  </a:glow>
                </a:effectLst>
                <a:latin typeface="Arial Rounded MT Bold" pitchFamily="34" charset="0"/>
                <a:cs typeface="Aharoni" pitchFamily="2" charset="-79"/>
              </a:rPr>
              <a:t>DAWN MARKER</a:t>
            </a:r>
          </a:p>
        </p:txBody>
      </p:sp>
      <p:pic>
        <p:nvPicPr>
          <p:cNvPr id="8" name="Picture 2" descr="C:\Users\Rae\Desktop\YCC Logo sm siz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16390" y="5505028"/>
            <a:ext cx="885618" cy="8515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D:\Art on Desktop - 1\Bible Characters\moses' torah.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1242" y="5381395"/>
            <a:ext cx="1511442" cy="15244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2" name="Rectangle 41"/>
          <p:cNvSpPr/>
          <p:nvPr/>
        </p:nvSpPr>
        <p:spPr>
          <a:xfrm>
            <a:off x="3660292" y="5907759"/>
            <a:ext cx="3670950" cy="523220"/>
          </a:xfrm>
          <a:prstGeom prst="rect">
            <a:avLst/>
          </a:prstGeom>
        </p:spPr>
        <p:txBody>
          <a:bodyPr wrap="square">
            <a:spAutoFit/>
            <a:scene3d>
              <a:camera prst="orthographicFront"/>
              <a:lightRig rig="threePt" dir="t"/>
            </a:scene3d>
            <a:sp3d extrusionH="57150">
              <a:bevelT w="38100" h="38100"/>
            </a:sp3d>
          </a:bodyPr>
          <a:lstStyle/>
          <a:p>
            <a:pPr algn="ctr"/>
            <a:r>
              <a:rPr lang="en-US" sz="2800" dirty="0" err="1">
                <a:solidFill>
                  <a:schemeClr val="accent6">
                    <a:lumMod val="20000"/>
                    <a:lumOff val="80000"/>
                  </a:schemeClr>
                </a:solidFill>
                <a:effectLst>
                  <a:glow rad="228600">
                    <a:srgbClr val="002060">
                      <a:alpha val="70000"/>
                    </a:srgbClr>
                  </a:glow>
                </a:effectLst>
                <a:latin typeface="Arial Rounded MT Bold" pitchFamily="34" charset="0"/>
              </a:rPr>
              <a:t>Mosheh</a:t>
            </a:r>
            <a:r>
              <a:rPr lang="en-US" sz="2800" dirty="0">
                <a:solidFill>
                  <a:schemeClr val="accent6">
                    <a:lumMod val="20000"/>
                    <a:lumOff val="80000"/>
                  </a:schemeClr>
                </a:solidFill>
                <a:effectLst>
                  <a:glow rad="228600">
                    <a:srgbClr val="002060">
                      <a:alpha val="70000"/>
                    </a:srgbClr>
                  </a:glow>
                </a:effectLst>
                <a:latin typeface="Arial Rounded MT Bold" pitchFamily="34" charset="0"/>
              </a:rPr>
              <a:t> knew this!</a:t>
            </a:r>
          </a:p>
        </p:txBody>
      </p:sp>
      <p:sp>
        <p:nvSpPr>
          <p:cNvPr id="2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a:t>
            </a:fld>
            <a:endParaRPr lang="en-AU" dirty="0"/>
          </a:p>
        </p:txBody>
      </p:sp>
    </p:spTree>
    <p:extLst>
      <p:ext uri="{BB962C8B-B14F-4D97-AF65-F5344CB8AC3E}">
        <p14:creationId xmlns:p14="http://schemas.microsoft.com/office/powerpoint/2010/main" val="1250830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Effect transition="in" filter="wipe(left)">
                                      <p:cBhvr>
                                        <p:cTn id="13" dur="1250"/>
                                        <p:tgtEl>
                                          <p:spTgt spid="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Effect transition="in" filter="wipe(left)">
                                      <p:cBhvr>
                                        <p:cTn id="18" dur="1250"/>
                                        <p:tgtEl>
                                          <p:spTgt spid="34">
                                            <p:txEl>
                                              <p:pRg st="0" end="0"/>
                                            </p:txEl>
                                          </p:spTgt>
                                        </p:tgtEl>
                                      </p:cBhvr>
                                    </p:animEffect>
                                  </p:childTnLst>
                                </p:cTn>
                              </p:par>
                            </p:childTnLst>
                          </p:cTn>
                        </p:par>
                        <p:par>
                          <p:cTn id="19" fill="hold">
                            <p:stCondLst>
                              <p:cond delay="1250"/>
                            </p:stCondLst>
                            <p:childTnLst>
                              <p:par>
                                <p:cTn id="20" presetID="22" presetClass="entr" presetSubtype="8" fill="hold" nodeType="afterEffect">
                                  <p:stCondLst>
                                    <p:cond delay="75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wipe(left)">
                                      <p:cBhvr>
                                        <p:cTn id="22" dur="1250"/>
                                        <p:tgtEl>
                                          <p:spTgt spid="33">
                                            <p:txEl>
                                              <p:pRg st="0" end="0"/>
                                            </p:txEl>
                                          </p:spTgt>
                                        </p:tgtEl>
                                      </p:cBhvr>
                                    </p:animEffect>
                                  </p:childTnLst>
                                </p:cTn>
                              </p:par>
                            </p:childTnLst>
                          </p:cTn>
                        </p:par>
                        <p:par>
                          <p:cTn id="23" fill="hold">
                            <p:stCondLst>
                              <p:cond delay="3250"/>
                            </p:stCondLst>
                            <p:childTnLst>
                              <p:par>
                                <p:cTn id="24" presetID="22" presetClass="entr" presetSubtype="1" fill="hold" nodeType="afterEffect">
                                  <p:stCondLst>
                                    <p:cond delay="0"/>
                                  </p:stCondLst>
                                  <p:childTnLst>
                                    <p:set>
                                      <p:cBhvr>
                                        <p:cTn id="25" dur="1" fill="hold">
                                          <p:stCondLst>
                                            <p:cond delay="0"/>
                                          </p:stCondLst>
                                        </p:cTn>
                                        <p:tgtEl>
                                          <p:spTgt spid="39">
                                            <p:txEl>
                                              <p:pRg st="0" end="0"/>
                                            </p:txEl>
                                          </p:spTgt>
                                        </p:tgtEl>
                                        <p:attrNameLst>
                                          <p:attrName>style.visibility</p:attrName>
                                        </p:attrNameLst>
                                      </p:cBhvr>
                                      <p:to>
                                        <p:strVal val="visible"/>
                                      </p:to>
                                    </p:set>
                                    <p:animEffect transition="in" filter="wipe(up)">
                                      <p:cBhvr>
                                        <p:cTn id="26" dur="1500"/>
                                        <p:tgtEl>
                                          <p:spTgt spid="39">
                                            <p:txEl>
                                              <p:pRg st="0" end="0"/>
                                            </p:txEl>
                                          </p:spTgt>
                                        </p:tgtEl>
                                      </p:cBhvr>
                                    </p:animEffect>
                                  </p:childTnLst>
                                </p:cTn>
                              </p:par>
                            </p:childTnLst>
                          </p:cTn>
                        </p:par>
                        <p:par>
                          <p:cTn id="27" fill="hold">
                            <p:stCondLst>
                              <p:cond delay="4750"/>
                            </p:stCondLst>
                            <p:childTnLst>
                              <p:par>
                                <p:cTn id="28" presetID="22" presetClass="entr" presetSubtype="1" fill="hold" nodeType="afterEffect">
                                  <p:stCondLst>
                                    <p:cond delay="0"/>
                                  </p:stCondLst>
                                  <p:childTnLst>
                                    <p:set>
                                      <p:cBhvr>
                                        <p:cTn id="29" dur="1" fill="hold">
                                          <p:stCondLst>
                                            <p:cond delay="0"/>
                                          </p:stCondLst>
                                        </p:cTn>
                                        <p:tgtEl>
                                          <p:spTgt spid="39">
                                            <p:txEl>
                                              <p:pRg st="1" end="1"/>
                                            </p:txEl>
                                          </p:spTgt>
                                        </p:tgtEl>
                                        <p:attrNameLst>
                                          <p:attrName>style.visibility</p:attrName>
                                        </p:attrNameLst>
                                      </p:cBhvr>
                                      <p:to>
                                        <p:strVal val="visible"/>
                                      </p:to>
                                    </p:set>
                                    <p:animEffect transition="in" filter="wipe(up)">
                                      <p:cBhvr>
                                        <p:cTn id="30" dur="1500"/>
                                        <p:tgtEl>
                                          <p:spTgt spid="39">
                                            <p:txEl>
                                              <p:pRg st="1" end="1"/>
                                            </p:txEl>
                                          </p:spTgt>
                                        </p:tgtEl>
                                      </p:cBhvr>
                                    </p:animEffect>
                                  </p:childTnLst>
                                </p:cTn>
                              </p:par>
                            </p:childTnLst>
                          </p:cTn>
                        </p:par>
                        <p:par>
                          <p:cTn id="31" fill="hold">
                            <p:stCondLst>
                              <p:cond delay="6250"/>
                            </p:stCondLst>
                            <p:childTnLst>
                              <p:par>
                                <p:cTn id="32" presetID="22" presetClass="entr" presetSubtype="8" fill="hold" nodeType="afterEffect">
                                  <p:stCondLst>
                                    <p:cond delay="750"/>
                                  </p:stCondLst>
                                  <p:childTnLst>
                                    <p:set>
                                      <p:cBhvr>
                                        <p:cTn id="33" dur="1" fill="hold">
                                          <p:stCondLst>
                                            <p:cond delay="0"/>
                                          </p:stCondLst>
                                        </p:cTn>
                                        <p:tgtEl>
                                          <p:spTgt spid="30">
                                            <p:txEl>
                                              <p:pRg st="0" end="0"/>
                                            </p:txEl>
                                          </p:spTgt>
                                        </p:tgtEl>
                                        <p:attrNameLst>
                                          <p:attrName>style.visibility</p:attrName>
                                        </p:attrNameLst>
                                      </p:cBhvr>
                                      <p:to>
                                        <p:strVal val="visible"/>
                                      </p:to>
                                    </p:set>
                                    <p:animEffect transition="in" filter="wipe(left)">
                                      <p:cBhvr>
                                        <p:cTn id="34" dur="1500"/>
                                        <p:tgtEl>
                                          <p:spTgt spid="3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barn(outVertical)">
                                      <p:cBhvr>
                                        <p:cTn id="39" dur="1500"/>
                                        <p:tgtEl>
                                          <p:spTgt spid="36">
                                            <p:txEl>
                                              <p:pRg st="0" end="0"/>
                                            </p:txEl>
                                          </p:spTgt>
                                        </p:tgtEl>
                                      </p:cBhvr>
                                    </p:animEffect>
                                  </p:childTnLst>
                                </p:cTn>
                              </p:par>
                            </p:childTnLst>
                          </p:cTn>
                        </p:par>
                        <p:par>
                          <p:cTn id="40" fill="hold">
                            <p:stCondLst>
                              <p:cond delay="1500"/>
                            </p:stCondLst>
                            <p:childTnLst>
                              <p:par>
                                <p:cTn id="41" presetID="22" presetClass="entr" presetSubtype="8" fill="hold" grpId="0" nodeType="afterEffect">
                                  <p:stCondLst>
                                    <p:cond delay="150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rgbClr val="FFFF00"/>
            </a:gs>
            <a:gs pos="3000">
              <a:srgbClr val="A4F5FE">
                <a:lumMod val="0"/>
                <a:lumOff val="100000"/>
              </a:srgbClr>
            </a:gs>
            <a:gs pos="78000">
              <a:srgbClr val="C7ABFF"/>
            </a:gs>
          </a:gsLst>
          <a:lin ang="5400000" scaled="1"/>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64286B6-014C-47C7-83D6-DE21B8E73EEA}"/>
              </a:ext>
            </a:extLst>
          </p:cNvPr>
          <p:cNvSpPr txBox="1"/>
          <p:nvPr/>
        </p:nvSpPr>
        <p:spPr>
          <a:xfrm>
            <a:off x="461818" y="0"/>
            <a:ext cx="11582400" cy="4431983"/>
          </a:xfrm>
          <a:prstGeom prst="rect">
            <a:avLst/>
          </a:prstGeom>
          <a:noFill/>
        </p:spPr>
        <p:txBody>
          <a:bodyPr wrap="square">
            <a:spAutoFit/>
            <a:scene3d>
              <a:camera prst="orthographicFront"/>
              <a:lightRig rig="threePt" dir="t"/>
            </a:scene3d>
            <a:sp3d extrusionH="57150">
              <a:bevelT w="38100" h="38100"/>
            </a:sp3d>
          </a:bodyPr>
          <a:lstStyle/>
          <a:p>
            <a:pPr algn="l"/>
            <a:r>
              <a:rPr lang="en-US" sz="1800" b="0" i="0" u="none" strike="noStrike" baseline="0" dirty="0">
                <a:solidFill>
                  <a:srgbClr val="000000"/>
                </a:solidFill>
                <a:latin typeface="Calibri" panose="020F0502020204030204" pitchFamily="34" charset="0"/>
              </a:rPr>
              <a:t/>
            </a:r>
            <a:br>
              <a:rPr lang="en-US" sz="1800" b="0" i="0" u="none" strike="noStrike" baseline="0" dirty="0">
                <a:solidFill>
                  <a:srgbClr val="000000"/>
                </a:solidFill>
                <a:latin typeface="Calibri" panose="020F0502020204030204" pitchFamily="34" charset="0"/>
              </a:rPr>
            </a:br>
            <a:r>
              <a:rPr lang="en-US" sz="2400" u="sng" dirty="0">
                <a:solidFill>
                  <a:srgbClr val="000000"/>
                </a:solidFill>
                <a:latin typeface="Calibri" panose="020F0502020204030204" pitchFamily="34" charset="0"/>
              </a:rPr>
              <a:t>When</a:t>
            </a:r>
            <a:r>
              <a:rPr lang="en-US" sz="2400" dirty="0">
                <a:solidFill>
                  <a:srgbClr val="000000"/>
                </a:solidFill>
                <a:latin typeface="Calibri" panose="020F0502020204030204" pitchFamily="34" charset="0"/>
              </a:rPr>
              <a:t> does the</a:t>
            </a:r>
            <a:r>
              <a:rPr lang="en-US" sz="2400" b="0" i="0" u="none" strike="noStrike" baseline="0" dirty="0">
                <a:solidFill>
                  <a:srgbClr val="000000"/>
                </a:solidFill>
                <a:latin typeface="Calibri" panose="020F0502020204030204" pitchFamily="34" charset="0"/>
              </a:rPr>
              <a:t> </a:t>
            </a:r>
            <a:r>
              <a:rPr lang="en-US" sz="2400" b="1" i="1" u="none" strike="noStrike" baseline="0" dirty="0">
                <a:solidFill>
                  <a:srgbClr val="9A00FF"/>
                </a:solidFill>
                <a:latin typeface="Georgia,BoldItalic"/>
              </a:rPr>
              <a:t>Passover Festival </a:t>
            </a:r>
            <a:r>
              <a:rPr lang="en-US" sz="2400" b="0" i="0" u="none" strike="noStrike" baseline="0" dirty="0">
                <a:solidFill>
                  <a:srgbClr val="000000"/>
                </a:solidFill>
                <a:latin typeface="Calibri" panose="020F0502020204030204" pitchFamily="34" charset="0"/>
              </a:rPr>
              <a:t>end, and - </a:t>
            </a:r>
            <a:r>
              <a:rPr lang="en-US" sz="2400" b="1" u="sng" dirty="0">
                <a:latin typeface="Cooper Black" panose="0208090404030B020404" pitchFamily="18" charset="0"/>
              </a:rPr>
              <a:t>Pre</a:t>
            </a:r>
            <a:r>
              <a:rPr lang="en-US" sz="2400" b="1" dirty="0">
                <a:latin typeface="Cooper Black" panose="0208090404030B020404" pitchFamily="18" charset="0"/>
              </a:rPr>
              <a:t>p</a:t>
            </a:r>
            <a:r>
              <a:rPr lang="en-US" sz="2400" b="1" u="sng" dirty="0">
                <a:latin typeface="Cooper Black" panose="0208090404030B020404" pitchFamily="18" charset="0"/>
              </a:rPr>
              <a:t>aration</a:t>
            </a:r>
            <a:r>
              <a:rPr lang="en-US" sz="2400" b="1" dirty="0">
                <a:solidFill>
                  <a:srgbClr val="C00000"/>
                </a:solidFill>
                <a:latin typeface="Calibri" panose="020F0502020204030204" pitchFamily="34" charset="0"/>
              </a:rPr>
              <a:t> </a:t>
            </a:r>
            <a:r>
              <a:rPr lang="en-US" sz="2400" b="1" u="sng" dirty="0">
                <a:solidFill>
                  <a:srgbClr val="C00000"/>
                </a:solidFill>
                <a:latin typeface="Calibri" panose="020F0502020204030204" pitchFamily="34" charset="0"/>
              </a:rPr>
              <a:t>for what</a:t>
            </a:r>
            <a:r>
              <a:rPr lang="en-US" sz="2400" b="1" dirty="0">
                <a:solidFill>
                  <a:srgbClr val="C00000"/>
                </a:solidFill>
                <a:latin typeface="Calibri" panose="020F0502020204030204" pitchFamily="34" charset="0"/>
              </a:rPr>
              <a:t>?  </a:t>
            </a:r>
            <a:br>
              <a:rPr lang="en-US" sz="2400" b="1" dirty="0">
                <a:solidFill>
                  <a:srgbClr val="C00000"/>
                </a:solidFill>
                <a:latin typeface="Calibri" panose="020F0502020204030204" pitchFamily="34" charset="0"/>
              </a:rPr>
            </a:br>
            <a:r>
              <a:rPr lang="en-US" sz="2400" b="1" dirty="0">
                <a:solidFill>
                  <a:srgbClr val="C00000"/>
                </a:solidFill>
                <a:latin typeface="Calibri" panose="020F0502020204030204" pitchFamily="34" charset="0"/>
              </a:rPr>
              <a:t>The Passover festival was </a:t>
            </a:r>
            <a:r>
              <a:rPr lang="en-US" sz="2400" b="1" u="sng" dirty="0">
                <a:latin typeface="Calibri" panose="020F0502020204030204" pitchFamily="34" charset="0"/>
              </a:rPr>
              <a:t>PREPARING</a:t>
            </a:r>
            <a:r>
              <a:rPr lang="en-US" sz="2400" b="1" dirty="0">
                <a:solidFill>
                  <a:srgbClr val="C00000"/>
                </a:solidFill>
                <a:latin typeface="Calibri" panose="020F0502020204030204" pitchFamily="34" charset="0"/>
              </a:rPr>
              <a:t> for the Unleavened Bread festival! </a:t>
            </a:r>
          </a:p>
          <a:p>
            <a:pPr marL="457200" lvl="0" indent="-457200">
              <a:buClr>
                <a:srgbClr val="7030A0"/>
              </a:buClr>
              <a:buFontTx/>
              <a:buAutoNum type="arabicPeriod"/>
              <a:tabLst>
                <a:tab pos="989013" algn="l"/>
              </a:tabLst>
            </a:pPr>
            <a:r>
              <a:rPr lang="en-US" sz="2400" b="1" u="sng" dirty="0">
                <a:effectLst>
                  <a:glow rad="127000">
                    <a:srgbClr val="FF9900"/>
                  </a:glow>
                </a:effectLst>
                <a:latin typeface="Calibri" panose="020F0502020204030204" pitchFamily="34" charset="0"/>
              </a:rPr>
              <a:t>Startin</a:t>
            </a:r>
            <a:r>
              <a:rPr lang="en-US" sz="2400" b="1" dirty="0">
                <a:effectLst>
                  <a:glow rad="127000">
                    <a:srgbClr val="FF9900"/>
                  </a:glow>
                </a:effectLst>
                <a:latin typeface="Calibri" panose="020F0502020204030204" pitchFamily="34" charset="0"/>
              </a:rPr>
              <a:t>g</a:t>
            </a:r>
            <a:r>
              <a:rPr lang="en-US" sz="2400" b="1" dirty="0">
                <a:solidFill>
                  <a:srgbClr val="C00000"/>
                </a:solidFill>
                <a:latin typeface="Calibri" panose="020F0502020204030204" pitchFamily="34" charset="0"/>
              </a:rPr>
              <a:t> </a:t>
            </a:r>
            <a:r>
              <a:rPr lang="en-US" sz="2400" b="1" u="sng" dirty="0">
                <a:solidFill>
                  <a:srgbClr val="C00000"/>
                </a:solidFill>
                <a:latin typeface="Calibri" panose="020F0502020204030204" pitchFamily="34" charset="0"/>
              </a:rPr>
              <a:t>at Dawn</a:t>
            </a:r>
            <a:r>
              <a:rPr lang="en-US" sz="2400" b="1" dirty="0">
                <a:solidFill>
                  <a:srgbClr val="C00000"/>
                </a:solidFill>
                <a:latin typeface="Calibri" panose="020F0502020204030204" pitchFamily="34" charset="0"/>
              </a:rPr>
              <a:t>, the people were to </a:t>
            </a:r>
            <a:r>
              <a:rPr lang="en-US" sz="2400" b="1" u="sng" dirty="0">
                <a:solidFill>
                  <a:prstClr val="black"/>
                </a:solidFill>
                <a:latin typeface="Calibri" panose="020F0502020204030204" pitchFamily="34" charset="0"/>
              </a:rPr>
              <a:t>PREPARE</a:t>
            </a:r>
            <a:r>
              <a:rPr lang="en-US" sz="2400" b="1" dirty="0">
                <a:solidFill>
                  <a:prstClr val="black"/>
                </a:solidFill>
                <a:latin typeface="Calibri" panose="020F0502020204030204" pitchFamily="34" charset="0"/>
              </a:rPr>
              <a:t> </a:t>
            </a:r>
            <a:r>
              <a:rPr lang="en-US" sz="2400" b="1" dirty="0">
                <a:solidFill>
                  <a:srgbClr val="C00000"/>
                </a:solidFill>
                <a:latin typeface="Calibri" panose="020F0502020204030204" pitchFamily="34" charset="0"/>
              </a:rPr>
              <a:t>the</a:t>
            </a:r>
            <a:r>
              <a:rPr lang="en-US" sz="2400" b="1" dirty="0">
                <a:solidFill>
                  <a:prstClr val="black"/>
                </a:solidFill>
                <a:latin typeface="Calibri" panose="020F0502020204030204" pitchFamily="34" charset="0"/>
              </a:rPr>
              <a:t> </a:t>
            </a:r>
            <a:r>
              <a:rPr lang="en-US" sz="2400" b="1" dirty="0">
                <a:solidFill>
                  <a:srgbClr val="C00000"/>
                </a:solidFill>
                <a:latin typeface="Calibri" panose="020F0502020204030204" pitchFamily="34" charset="0"/>
              </a:rPr>
              <a:t>Pascal lamb for sacrifice, it was to 	be placed on a spit and roasted!</a:t>
            </a:r>
          </a:p>
          <a:p>
            <a:pPr marL="457200" lvl="0" indent="-457200">
              <a:buClr>
                <a:srgbClr val="7030A0"/>
              </a:buClr>
              <a:buFontTx/>
              <a:buAutoNum type="arabicPeriod"/>
            </a:pPr>
            <a:r>
              <a:rPr lang="en-US" sz="2400" b="1" dirty="0">
                <a:solidFill>
                  <a:srgbClr val="C00000"/>
                </a:solidFill>
                <a:latin typeface="Calibri" panose="020F0502020204030204" pitchFamily="34" charset="0"/>
              </a:rPr>
              <a:t>Passover - historic psychological </a:t>
            </a:r>
            <a:r>
              <a:rPr lang="en-US" sz="2400" b="1" u="sng" dirty="0">
                <a:solidFill>
                  <a:prstClr val="black"/>
                </a:solidFill>
                <a:latin typeface="Calibri" panose="020F0502020204030204" pitchFamily="34" charset="0"/>
              </a:rPr>
              <a:t>PREPARATION</a:t>
            </a:r>
            <a:r>
              <a:rPr lang="en-US" sz="2400" b="1" dirty="0">
                <a:solidFill>
                  <a:srgbClr val="C00000"/>
                </a:solidFill>
                <a:latin typeface="Calibri" panose="020F0502020204030204" pitchFamily="34" charset="0"/>
              </a:rPr>
              <a:t> for the </a:t>
            </a:r>
            <a:r>
              <a:rPr lang="en-US" sz="2400" b="1" dirty="0">
                <a:solidFill>
                  <a:srgbClr val="0000FF"/>
                </a:solidFill>
                <a:latin typeface="Calibri" panose="020F0502020204030204" pitchFamily="34" charset="0"/>
              </a:rPr>
              <a:t>Ultimate Sacrifice </a:t>
            </a:r>
            <a:r>
              <a:rPr lang="en-US" sz="2400" b="1" dirty="0">
                <a:solidFill>
                  <a:srgbClr val="C00000"/>
                </a:solidFill>
                <a:latin typeface="Calibri" panose="020F0502020204030204" pitchFamily="34" charset="0"/>
              </a:rPr>
              <a:t>at Golgotha.</a:t>
            </a:r>
          </a:p>
          <a:p>
            <a:pPr marL="457200" lvl="0" indent="-457200">
              <a:buClr>
                <a:srgbClr val="7030A0"/>
              </a:buClr>
              <a:buFontTx/>
              <a:buAutoNum type="arabicPeriod"/>
            </a:pPr>
            <a:r>
              <a:rPr lang="en-US" sz="2400" b="1" dirty="0">
                <a:solidFill>
                  <a:srgbClr val="0000FF"/>
                </a:solidFill>
                <a:latin typeface="Calibri" panose="020F0502020204030204" pitchFamily="34" charset="0"/>
              </a:rPr>
              <a:t>Yahuah</a:t>
            </a:r>
            <a:r>
              <a:rPr lang="en-US" sz="2400" b="1" dirty="0">
                <a:solidFill>
                  <a:srgbClr val="C00000"/>
                </a:solidFill>
                <a:latin typeface="Calibri" panose="020F0502020204030204" pitchFamily="34" charset="0"/>
              </a:rPr>
              <a:t> had people </a:t>
            </a:r>
            <a:r>
              <a:rPr lang="en-US" sz="2400" b="1" u="sng" dirty="0">
                <a:latin typeface="Calibri" panose="020F0502020204030204" pitchFamily="34" charset="0"/>
              </a:rPr>
              <a:t>alread</a:t>
            </a:r>
            <a:r>
              <a:rPr lang="en-US" sz="2400" b="1" dirty="0">
                <a:latin typeface="Calibri" panose="020F0502020204030204" pitchFamily="34" charset="0"/>
              </a:rPr>
              <a:t>y </a:t>
            </a:r>
            <a:r>
              <a:rPr lang="en-US" sz="2400" b="1" u="sng" dirty="0">
                <a:latin typeface="Calibri" panose="020F0502020204030204" pitchFamily="34" charset="0"/>
              </a:rPr>
              <a:t>PREPARED</a:t>
            </a:r>
            <a:r>
              <a:rPr lang="en-US" sz="2400" b="1" dirty="0">
                <a:solidFill>
                  <a:srgbClr val="C00000"/>
                </a:solidFill>
                <a:latin typeface="Calibri" panose="020F0502020204030204" pitchFamily="34" charset="0"/>
              </a:rPr>
              <a:t> for the </a:t>
            </a:r>
            <a:r>
              <a:rPr lang="en-US" sz="2400" b="1" u="sng" dirty="0">
                <a:solidFill>
                  <a:srgbClr val="006699"/>
                </a:solidFill>
                <a:latin typeface="Calibri" panose="020F0502020204030204" pitchFamily="34" charset="0"/>
              </a:rPr>
              <a:t>next festival</a:t>
            </a:r>
            <a:r>
              <a:rPr lang="en-US" sz="2400" b="1" dirty="0">
                <a:solidFill>
                  <a:srgbClr val="006699"/>
                </a:solidFill>
                <a:latin typeface="Calibri" panose="020F0502020204030204" pitchFamily="34" charset="0"/>
              </a:rPr>
              <a:t> </a:t>
            </a:r>
            <a:r>
              <a:rPr lang="en-US" sz="2400" b="1" dirty="0">
                <a:solidFill>
                  <a:srgbClr val="C00000"/>
                </a:solidFill>
                <a:latin typeface="Calibri" panose="020F0502020204030204" pitchFamily="34" charset="0"/>
              </a:rPr>
              <a:t>by commanding 	unleavened bread to be p</a:t>
            </a:r>
            <a:r>
              <a:rPr lang="en-US" sz="2400" b="1" u="sng" dirty="0">
                <a:solidFill>
                  <a:srgbClr val="C00000"/>
                </a:solidFill>
                <a:latin typeface="Calibri" panose="020F0502020204030204" pitchFamily="34" charset="0"/>
              </a:rPr>
              <a:t>resent and eaten</a:t>
            </a:r>
            <a:r>
              <a:rPr lang="en-US" sz="2400" b="1" dirty="0">
                <a:solidFill>
                  <a:srgbClr val="C00000"/>
                </a:solidFill>
                <a:latin typeface="Calibri" panose="020F0502020204030204" pitchFamily="34" charset="0"/>
              </a:rPr>
              <a:t> at the </a:t>
            </a:r>
            <a:r>
              <a:rPr lang="en-US" sz="2400" b="1" dirty="0">
                <a:latin typeface="Calibri" panose="020F0502020204030204" pitchFamily="34" charset="0"/>
              </a:rPr>
              <a:t>Night Season </a:t>
            </a:r>
            <a:r>
              <a:rPr lang="en-US" sz="2400" b="1" dirty="0">
                <a:solidFill>
                  <a:srgbClr val="C00000"/>
                </a:solidFill>
                <a:latin typeface="Calibri" panose="020F0502020204030204" pitchFamily="34" charset="0"/>
              </a:rPr>
              <a:t>Passover meal!</a:t>
            </a:r>
          </a:p>
          <a:p>
            <a:pPr marL="457200" indent="-457200" algn="l">
              <a:buClr>
                <a:srgbClr val="7030A0"/>
              </a:buClr>
              <a:buAutoNum type="arabicPeriod"/>
            </a:pPr>
            <a:r>
              <a:rPr lang="en-US" sz="2400" b="1" dirty="0">
                <a:solidFill>
                  <a:srgbClr val="C00000"/>
                </a:solidFill>
                <a:latin typeface="Calibri" panose="020F0502020204030204" pitchFamily="34" charset="0"/>
              </a:rPr>
              <a:t>The Passover Meal was also </a:t>
            </a:r>
            <a:r>
              <a:rPr lang="en-US" sz="2400" b="1" u="sng" dirty="0">
                <a:latin typeface="Calibri" panose="020F0502020204030204" pitchFamily="34" charset="0"/>
              </a:rPr>
              <a:t>PREPARED</a:t>
            </a:r>
            <a:r>
              <a:rPr lang="en-US" sz="2400" b="1" dirty="0">
                <a:latin typeface="Calibri" panose="020F0502020204030204" pitchFamily="34" charset="0"/>
              </a:rPr>
              <a:t>.</a:t>
            </a:r>
            <a:r>
              <a:rPr lang="en-US" sz="2400" b="1" dirty="0">
                <a:solidFill>
                  <a:srgbClr val="C00000"/>
                </a:solidFill>
                <a:latin typeface="Calibri" panose="020F0502020204030204" pitchFamily="34" charset="0"/>
              </a:rPr>
              <a:t> </a:t>
            </a:r>
          </a:p>
          <a:p>
            <a:pPr marL="457200" indent="-457200" algn="l">
              <a:buClr>
                <a:srgbClr val="7030A0"/>
              </a:buClr>
              <a:buAutoNum type="arabicPeriod"/>
            </a:pPr>
            <a:r>
              <a:rPr lang="en-US" sz="2400" b="1" dirty="0">
                <a:solidFill>
                  <a:srgbClr val="C00000"/>
                </a:solidFill>
                <a:latin typeface="Calibri" panose="020F0502020204030204" pitchFamily="34" charset="0"/>
              </a:rPr>
              <a:t>Ultimately, Passover was and is, a </a:t>
            </a:r>
            <a:r>
              <a:rPr lang="en-US" sz="2400" b="1" u="sng" dirty="0">
                <a:latin typeface="Calibri" panose="020F0502020204030204" pitchFamily="34" charset="0"/>
              </a:rPr>
              <a:t>PREPARATION</a:t>
            </a:r>
            <a:r>
              <a:rPr lang="en-US" sz="2400" b="1" dirty="0">
                <a:solidFill>
                  <a:srgbClr val="C00000"/>
                </a:solidFill>
                <a:latin typeface="Calibri" panose="020F0502020204030204" pitchFamily="34" charset="0"/>
              </a:rPr>
              <a:t> for our Mashiach to return once 	again, to engage with His children in fulfilling </a:t>
            </a:r>
            <a:r>
              <a:rPr lang="en-US" sz="2400" b="1" dirty="0">
                <a:solidFill>
                  <a:srgbClr val="0000FF"/>
                </a:solidFill>
                <a:latin typeface="Calibri" panose="020F0502020204030204" pitchFamily="34" charset="0"/>
              </a:rPr>
              <a:t>Yahusha’s</a:t>
            </a:r>
            <a:r>
              <a:rPr lang="en-US" sz="2400" b="1" dirty="0">
                <a:solidFill>
                  <a:srgbClr val="C00000"/>
                </a:solidFill>
                <a:latin typeface="Calibri" panose="020F0502020204030204" pitchFamily="34" charset="0"/>
              </a:rPr>
              <a:t> </a:t>
            </a:r>
            <a:r>
              <a:rPr lang="en-US" sz="2400" b="1" u="sng" dirty="0">
                <a:effectLst>
                  <a:glow rad="228600">
                    <a:srgbClr val="00FF99">
                      <a:alpha val="40000"/>
                    </a:srgbClr>
                  </a:glow>
                </a:effectLst>
                <a:latin typeface="Calibri" panose="020F0502020204030204" pitchFamily="34" charset="0"/>
              </a:rPr>
              <a:t>Last Su</a:t>
            </a:r>
            <a:r>
              <a:rPr lang="en-US" sz="2400" b="1" dirty="0">
                <a:effectLst>
                  <a:glow rad="228600">
                    <a:srgbClr val="00FF99">
                      <a:alpha val="40000"/>
                    </a:srgbClr>
                  </a:glow>
                </a:effectLst>
                <a:latin typeface="Calibri" panose="020F0502020204030204" pitchFamily="34" charset="0"/>
              </a:rPr>
              <a:t>pp</a:t>
            </a:r>
            <a:r>
              <a:rPr lang="en-US" sz="2400" b="1" u="sng" dirty="0">
                <a:effectLst>
                  <a:glow rad="228600">
                    <a:srgbClr val="00FF99">
                      <a:alpha val="40000"/>
                    </a:srgbClr>
                  </a:glow>
                </a:effectLst>
                <a:latin typeface="Calibri" panose="020F0502020204030204" pitchFamily="34" charset="0"/>
              </a:rPr>
              <a:t>er Promise</a:t>
            </a:r>
            <a:r>
              <a:rPr lang="en-US" sz="2400" b="1" dirty="0">
                <a:effectLst>
                  <a:glow rad="228600">
                    <a:srgbClr val="00FF99">
                      <a:alpha val="40000"/>
                    </a:srgbClr>
                  </a:glow>
                </a:effectLst>
                <a:latin typeface="Calibri" panose="020F0502020204030204" pitchFamily="34" charset="0"/>
              </a:rPr>
              <a:t>  </a:t>
            </a:r>
            <a:r>
              <a:rPr lang="en-US" sz="2400" b="1" dirty="0">
                <a:solidFill>
                  <a:srgbClr val="C00000"/>
                </a:solidFill>
                <a:latin typeface="Calibri" panose="020F0502020204030204" pitchFamily="34" charset="0"/>
              </a:rPr>
              <a:t>to 	drink of the pure grape juice once again.</a:t>
            </a:r>
            <a:endParaRPr lang="en-US" sz="2400" b="1" dirty="0">
              <a:solidFill>
                <a:srgbClr val="0000FF"/>
              </a:solidFill>
              <a:latin typeface="Calibri" panose="020F0502020204030204" pitchFamily="34" charset="0"/>
            </a:endParaRPr>
          </a:p>
        </p:txBody>
      </p:sp>
      <p:sp>
        <p:nvSpPr>
          <p:cNvPr id="8" name="Rectangle 7">
            <a:extLst>
              <a:ext uri="{FF2B5EF4-FFF2-40B4-BE49-F238E27FC236}">
                <a16:creationId xmlns:a16="http://schemas.microsoft.com/office/drawing/2014/main" xmlns="" id="{1847DB15-B002-4BA7-9644-EA5A6B6B2FCE}"/>
              </a:ext>
            </a:extLst>
          </p:cNvPr>
          <p:cNvSpPr/>
          <p:nvPr/>
        </p:nvSpPr>
        <p:spPr>
          <a:xfrm>
            <a:off x="314026" y="4755134"/>
            <a:ext cx="11582400" cy="1913522"/>
          </a:xfrm>
          <a:prstGeom prst="rect">
            <a:avLst/>
          </a:prstGeom>
          <a:solidFill>
            <a:srgbClr val="006699"/>
          </a:solidFill>
          <a:ln w="762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a:solidFill>
                  <a:srgbClr val="FFC000"/>
                </a:solidFill>
              </a:rPr>
              <a:t>At what point were the 1</a:t>
            </a:r>
            <a:r>
              <a:rPr lang="en-CA" sz="2400" baseline="30000" dirty="0">
                <a:solidFill>
                  <a:srgbClr val="FFC000"/>
                </a:solidFill>
              </a:rPr>
              <a:t>st</a:t>
            </a:r>
            <a:r>
              <a:rPr lang="en-CA" sz="2400" dirty="0">
                <a:solidFill>
                  <a:srgbClr val="FFC000"/>
                </a:solidFill>
              </a:rPr>
              <a:t> two points finalized?  Mosheh commanded the people to </a:t>
            </a:r>
            <a:r>
              <a:rPr lang="en-CA" sz="2400" dirty="0" smtClean="0">
                <a:solidFill>
                  <a:srgbClr val="FFC000"/>
                </a:solidFill>
              </a:rPr>
              <a:t/>
            </a:r>
            <a:br>
              <a:rPr lang="en-CA" sz="2400" dirty="0" smtClean="0">
                <a:solidFill>
                  <a:srgbClr val="FFC000"/>
                </a:solidFill>
              </a:rPr>
            </a:br>
            <a:r>
              <a:rPr lang="en-CA" sz="2400" u="sng" dirty="0" smtClean="0">
                <a:solidFill>
                  <a:srgbClr val="FFC000"/>
                </a:solidFill>
              </a:rPr>
              <a:t>return </a:t>
            </a:r>
            <a:r>
              <a:rPr lang="en-CA" sz="2400" u="sng" dirty="0">
                <a:solidFill>
                  <a:srgbClr val="FFC000"/>
                </a:solidFill>
              </a:rPr>
              <a:t>to their tents at Dawn</a:t>
            </a:r>
            <a:r>
              <a:rPr lang="en-CA" sz="2400" dirty="0">
                <a:solidFill>
                  <a:srgbClr val="FFC000"/>
                </a:solidFill>
              </a:rPr>
              <a:t>. </a:t>
            </a:r>
            <a:r>
              <a:rPr lang="en-CA" sz="2400" dirty="0" smtClean="0">
                <a:solidFill>
                  <a:srgbClr val="FFC000"/>
                </a:solidFill>
              </a:rPr>
              <a:t> The </a:t>
            </a:r>
            <a:r>
              <a:rPr lang="en-CA" sz="2400" dirty="0">
                <a:solidFill>
                  <a:srgbClr val="FFC000"/>
                </a:solidFill>
              </a:rPr>
              <a:t>reason for the 24 hours of the Passover cycle ceased their context – </a:t>
            </a:r>
            <a:r>
              <a:rPr lang="en-CA" sz="2400" b="1" dirty="0">
                <a:ln>
                  <a:solidFill>
                    <a:srgbClr val="0000FF"/>
                  </a:solidFill>
                </a:ln>
                <a:solidFill>
                  <a:srgbClr val="FFC000"/>
                </a:solidFill>
              </a:rPr>
              <a:t>AT DAWN! </a:t>
            </a:r>
            <a:r>
              <a:rPr lang="en-CA" sz="2400" dirty="0">
                <a:solidFill>
                  <a:srgbClr val="FFC000"/>
                </a:solidFill>
              </a:rPr>
              <a:t>It was and still is, AT DAWN – that the next </a:t>
            </a:r>
            <a:br>
              <a:rPr lang="en-CA" sz="2400" dirty="0">
                <a:solidFill>
                  <a:srgbClr val="FFC000"/>
                </a:solidFill>
              </a:rPr>
            </a:br>
            <a:r>
              <a:rPr lang="en-CA" sz="2400" dirty="0">
                <a:solidFill>
                  <a:srgbClr val="FFC000"/>
                </a:solidFill>
              </a:rPr>
              <a:t>Festival of Unleavened Bread begins. </a:t>
            </a:r>
            <a:r>
              <a:rPr lang="en-CA" sz="2400" b="1" u="sng" dirty="0">
                <a:ln>
                  <a:solidFill>
                    <a:srgbClr val="0000FF"/>
                  </a:solidFill>
                </a:ln>
                <a:solidFill>
                  <a:srgbClr val="FFC000"/>
                </a:solidFill>
              </a:rPr>
              <a:t>Abib</a:t>
            </a:r>
            <a:r>
              <a:rPr lang="en-CA" sz="2400" u="sng" dirty="0">
                <a:ln>
                  <a:solidFill>
                    <a:srgbClr val="0000FF"/>
                  </a:solidFill>
                </a:ln>
                <a:solidFill>
                  <a:srgbClr val="FFC000"/>
                </a:solidFill>
              </a:rPr>
              <a:t> </a:t>
            </a:r>
            <a:r>
              <a:rPr lang="en-CA" sz="2400" b="1" u="sng" dirty="0">
                <a:ln>
                  <a:solidFill>
                    <a:srgbClr val="0000FF"/>
                  </a:solidFill>
                </a:ln>
                <a:solidFill>
                  <a:srgbClr val="FFC000"/>
                </a:solidFill>
              </a:rPr>
              <a:t>15</a:t>
            </a:r>
            <a:r>
              <a:rPr lang="en-CA" sz="2400" dirty="0">
                <a:ln>
                  <a:solidFill>
                    <a:srgbClr val="0000FF"/>
                  </a:solidFill>
                </a:ln>
                <a:solidFill>
                  <a:srgbClr val="FFC000"/>
                </a:solidFill>
              </a:rPr>
              <a:t> </a:t>
            </a:r>
            <a:r>
              <a:rPr lang="en-CA" sz="2400" dirty="0">
                <a:solidFill>
                  <a:srgbClr val="FFC000"/>
                </a:solidFill>
              </a:rPr>
              <a:t>- </a:t>
            </a:r>
            <a:r>
              <a:rPr lang="en-CA" sz="2400" u="sng" dirty="0">
                <a:solidFill>
                  <a:srgbClr val="FFC000"/>
                </a:solidFill>
              </a:rPr>
              <a:t>New Festival</a:t>
            </a:r>
            <a:r>
              <a:rPr lang="en-CA" sz="2400" dirty="0">
                <a:solidFill>
                  <a:srgbClr val="FFC000"/>
                </a:solidFill>
              </a:rPr>
              <a:t>, </a:t>
            </a:r>
            <a:r>
              <a:rPr lang="en-CA" sz="2400" u="sng" dirty="0">
                <a:solidFill>
                  <a:srgbClr val="FFC000"/>
                </a:solidFill>
              </a:rPr>
              <a:t>New celebration</a:t>
            </a:r>
            <a:r>
              <a:rPr lang="en-CA" sz="2400" dirty="0">
                <a:solidFill>
                  <a:srgbClr val="FFC000"/>
                </a:solidFill>
              </a:rPr>
              <a:t>, </a:t>
            </a:r>
            <a:r>
              <a:rPr lang="en-CA" sz="2400" u="sng" dirty="0">
                <a:solidFill>
                  <a:srgbClr val="FFC000"/>
                </a:solidFill>
              </a:rPr>
              <a:t>New context</a:t>
            </a:r>
            <a:r>
              <a:rPr lang="en-CA" sz="2400" dirty="0">
                <a:solidFill>
                  <a:srgbClr val="FFC000"/>
                </a:solidFill>
              </a:rPr>
              <a:t>.</a:t>
            </a:r>
          </a:p>
        </p:txBody>
      </p:sp>
      <p:sp>
        <p:nvSpPr>
          <p:cNvPr id="9"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49248"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70</a:t>
            </a:fld>
            <a:endParaRPr lang="en-AU" dirty="0"/>
          </a:p>
        </p:txBody>
      </p:sp>
      <p:sp>
        <p:nvSpPr>
          <p:cNvPr id="10" name="Speech Bubble: Rectangle with Corners Rounded 1">
            <a:extLst>
              <a:ext uri="{FF2B5EF4-FFF2-40B4-BE49-F238E27FC236}">
                <a16:creationId xmlns:a16="http://schemas.microsoft.com/office/drawing/2014/main" xmlns="" id="{D0A0DCFD-C25E-464C-82A2-7151610426C1}"/>
              </a:ext>
            </a:extLst>
          </p:cNvPr>
          <p:cNvSpPr/>
          <p:nvPr/>
        </p:nvSpPr>
        <p:spPr>
          <a:xfrm>
            <a:off x="9419703" y="4156490"/>
            <a:ext cx="2435666" cy="490240"/>
          </a:xfrm>
          <a:prstGeom prst="wedgeRoundRectCallout">
            <a:avLst>
              <a:gd name="adj1" fmla="val -32291"/>
              <a:gd name="adj2" fmla="val -87566"/>
              <a:gd name="adj3" fmla="val 16667"/>
            </a:avLst>
          </a:prstGeom>
          <a:noFill/>
          <a:ln w="5715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chemeClr val="tx1"/>
                  </a:solidFill>
                </a:ln>
                <a:solidFill>
                  <a:srgbClr val="990033"/>
                </a:solidFill>
                <a:latin typeface="Comic Sans MS" panose="030F0702030302020204" pitchFamily="66" charset="0"/>
              </a:rPr>
              <a:t>Matt 26: 29</a:t>
            </a:r>
          </a:p>
        </p:txBody>
      </p:sp>
    </p:spTree>
    <p:extLst>
      <p:ext uri="{BB962C8B-B14F-4D97-AF65-F5344CB8AC3E}">
        <p14:creationId xmlns:p14="http://schemas.microsoft.com/office/powerpoint/2010/main" val="37400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71</a:t>
            </a:fld>
            <a:endParaRPr lang="en-AU" dirty="0"/>
          </a:p>
        </p:txBody>
      </p:sp>
      <p:sp>
        <p:nvSpPr>
          <p:cNvPr id="5" name="Rectangle 4">
            <a:extLst>
              <a:ext uri="{FF2B5EF4-FFF2-40B4-BE49-F238E27FC236}">
                <a16:creationId xmlns:a16="http://schemas.microsoft.com/office/drawing/2014/main" xmlns="" id="{A47C774D-3651-4A45-90E4-D6EA81F3C588}"/>
              </a:ext>
            </a:extLst>
          </p:cNvPr>
          <p:cNvSpPr/>
          <p:nvPr/>
        </p:nvSpPr>
        <p:spPr>
          <a:xfrm>
            <a:off x="400050" y="371475"/>
            <a:ext cx="11391900" cy="6081713"/>
          </a:xfrm>
          <a:prstGeom prst="rect">
            <a:avLst/>
          </a:prstGeom>
          <a:gradFill>
            <a:gsLst>
              <a:gs pos="87000">
                <a:srgbClr val="FF9900"/>
              </a:gs>
              <a:gs pos="60000">
                <a:srgbClr val="FFFF00"/>
              </a:gs>
              <a:gs pos="42000">
                <a:schemeClr val="accent1">
                  <a:lumMod val="45000"/>
                  <a:lumOff val="55000"/>
                </a:schemeClr>
              </a:gs>
              <a:gs pos="80000">
                <a:srgbClr val="00B0F0"/>
              </a:gs>
              <a:gs pos="75000">
                <a:schemeClr val="accent1">
                  <a:lumMod val="45000"/>
                  <a:lumOff val="55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r>
              <a:rPr lang="en-US" sz="2400" dirty="0" err="1">
                <a:solidFill>
                  <a:srgbClr val="000000"/>
                </a:solidFill>
                <a:latin typeface="Calibri" panose="020F0502020204030204" pitchFamily="34" charset="0"/>
              </a:rPr>
              <a:t>Yoshiyahu</a:t>
            </a:r>
            <a:r>
              <a:rPr lang="en-US" sz="2400" dirty="0">
                <a:solidFill>
                  <a:srgbClr val="000000"/>
                </a:solidFill>
                <a:latin typeface="Calibri" panose="020F0502020204030204" pitchFamily="34" charset="0"/>
              </a:rPr>
              <a:t> made </a:t>
            </a:r>
            <a:r>
              <a:rPr lang="en-US" sz="2400" b="1" dirty="0">
                <a:solidFill>
                  <a:srgbClr val="0000FF"/>
                </a:solidFill>
                <a:latin typeface="Calibri" panose="020F0502020204030204" pitchFamily="34" charset="0"/>
              </a:rPr>
              <a:t>a covenant with Yahuah, </a:t>
            </a:r>
            <a:r>
              <a:rPr lang="en-US" sz="2400" dirty="0">
                <a:solidFill>
                  <a:srgbClr val="000000"/>
                </a:solidFill>
                <a:latin typeface="Calibri" panose="020F0502020204030204" pitchFamily="34" charset="0"/>
              </a:rPr>
              <a:t>to live by the Torah standard.</a:t>
            </a:r>
          </a:p>
          <a:p>
            <a:pPr lvl="0"/>
            <a:r>
              <a:rPr lang="en-US" sz="2400" dirty="0">
                <a:solidFill>
                  <a:srgbClr val="000000"/>
                </a:solidFill>
                <a:latin typeface="Calibri" panose="020F0502020204030204" pitchFamily="34" charset="0"/>
              </a:rPr>
              <a:t>It is also documented that </a:t>
            </a:r>
            <a:r>
              <a:rPr lang="en-US" sz="2400" dirty="0" err="1">
                <a:solidFill>
                  <a:srgbClr val="000000"/>
                </a:solidFill>
                <a:latin typeface="Calibri" panose="020F0502020204030204" pitchFamily="34" charset="0"/>
              </a:rPr>
              <a:t>Yoshiyahu</a:t>
            </a:r>
            <a:r>
              <a:rPr lang="en-US" sz="2400" dirty="0">
                <a:solidFill>
                  <a:srgbClr val="000000"/>
                </a:solidFill>
                <a:latin typeface="Calibri" panose="020F0502020204030204" pitchFamily="34" charset="0"/>
              </a:rPr>
              <a:t> was </a:t>
            </a:r>
            <a:r>
              <a:rPr lang="en-US" sz="2400" b="1" dirty="0">
                <a:solidFill>
                  <a:srgbClr val="0000FF"/>
                </a:solidFill>
                <a:latin typeface="Calibri" panose="020F0502020204030204" pitchFamily="34" charset="0"/>
              </a:rPr>
              <a:t>a righteous man </a:t>
            </a:r>
            <a:r>
              <a:rPr lang="en-US" sz="2400" dirty="0">
                <a:solidFill>
                  <a:srgbClr val="000000"/>
                </a:solidFill>
                <a:latin typeface="Calibri" panose="020F0502020204030204" pitchFamily="34" charset="0"/>
              </a:rPr>
              <a:t>who did not deviate to the right nor to the left of the Torah.</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 </a:t>
            </a:r>
          </a:p>
          <a:p>
            <a:pPr lvl="0"/>
            <a:r>
              <a:rPr lang="en-US" sz="2400" dirty="0">
                <a:solidFill>
                  <a:srgbClr val="000000"/>
                </a:solidFill>
                <a:latin typeface="Calibri" panose="020F0502020204030204" pitchFamily="34" charset="0"/>
              </a:rPr>
              <a:t>Again, it is recorded, that </a:t>
            </a:r>
            <a:r>
              <a:rPr lang="en-US" sz="2400" dirty="0" err="1">
                <a:solidFill>
                  <a:srgbClr val="000000"/>
                </a:solidFill>
                <a:latin typeface="Calibri" panose="020F0502020204030204" pitchFamily="34" charset="0"/>
              </a:rPr>
              <a:t>Yoshiyahu</a:t>
            </a:r>
            <a:r>
              <a:rPr lang="en-US" sz="2400" dirty="0">
                <a:solidFill>
                  <a:srgbClr val="000000"/>
                </a:solidFill>
                <a:latin typeface="Calibri" panose="020F0502020204030204" pitchFamily="34" charset="0"/>
              </a:rPr>
              <a:t> commanded the priests to sacrifice the lambs </a:t>
            </a:r>
            <a:r>
              <a:rPr lang="en-US" sz="2400" b="1" dirty="0">
                <a:solidFill>
                  <a:srgbClr val="C00000"/>
                </a:solidFill>
                <a:latin typeface="Calibri" panose="020F0502020204030204" pitchFamily="34" charset="0"/>
              </a:rPr>
              <a:t>that were specified for </a:t>
            </a:r>
            <a:r>
              <a:rPr lang="en-US" sz="2400" b="1" u="sng" dirty="0">
                <a:solidFill>
                  <a:srgbClr val="C00000"/>
                </a:solidFill>
                <a:latin typeface="Calibri" panose="020F0502020204030204" pitchFamily="34" charset="0"/>
              </a:rPr>
              <a:t>Passover onl</a:t>
            </a:r>
            <a:r>
              <a:rPr lang="en-US" sz="2400" b="1" dirty="0">
                <a:solidFill>
                  <a:srgbClr val="C00000"/>
                </a:solidFill>
                <a:latin typeface="Calibri" panose="020F0502020204030204" pitchFamily="34" charset="0"/>
              </a:rPr>
              <a:t>y, </a:t>
            </a:r>
            <a:r>
              <a:rPr lang="en-US" sz="2400" dirty="0">
                <a:solidFill>
                  <a:srgbClr val="000000"/>
                </a:solidFill>
                <a:latin typeface="Calibri" panose="020F0502020204030204" pitchFamily="34" charset="0"/>
              </a:rPr>
              <a:t>up until the Night Season, </a:t>
            </a:r>
            <a:r>
              <a:rPr lang="en-US" sz="2400" dirty="0">
                <a:solidFill>
                  <a:srgbClr val="000000"/>
                </a:solidFill>
                <a:latin typeface="Cooper Black" panose="0208090404030B020404" pitchFamily="18" charset="0"/>
              </a:rPr>
              <a:t>p</a:t>
            </a:r>
            <a:r>
              <a:rPr lang="en-US" sz="2400" u="sng" dirty="0">
                <a:solidFill>
                  <a:srgbClr val="000000"/>
                </a:solidFill>
                <a:latin typeface="Cooper Black" panose="0208090404030B020404" pitchFamily="18" charset="0"/>
              </a:rPr>
              <a:t>ast the sunset</a:t>
            </a:r>
            <a:r>
              <a:rPr lang="en-US" sz="2400" dirty="0">
                <a:solidFill>
                  <a:srgbClr val="000000"/>
                </a:solidFill>
                <a:latin typeface="Cooper Black" panose="0208090404030B020404" pitchFamily="18" charset="0"/>
              </a:rPr>
              <a:t>.</a:t>
            </a:r>
            <a:r>
              <a:rPr lang="en-US" sz="2400" u="sng" dirty="0">
                <a:solidFill>
                  <a:srgbClr val="000000"/>
                </a:solidFill>
                <a:latin typeface="Cooper Black" panose="0208090404030B020404" pitchFamily="18" charset="0"/>
              </a:rPr>
              <a:t/>
            </a:r>
            <a:br>
              <a:rPr lang="en-US" sz="2400" u="sng" dirty="0">
                <a:solidFill>
                  <a:srgbClr val="000000"/>
                </a:solidFill>
                <a:latin typeface="Cooper Black" panose="0208090404030B020404" pitchFamily="18" charset="0"/>
              </a:rPr>
            </a:br>
            <a:endParaRPr lang="en-US" sz="2400" u="sng" dirty="0">
              <a:solidFill>
                <a:srgbClr val="000000"/>
              </a:solidFill>
              <a:latin typeface="Cooper Black" panose="0208090404030B020404" pitchFamily="18" charset="0"/>
            </a:endParaRPr>
          </a:p>
          <a:p>
            <a:pPr lvl="0"/>
            <a:r>
              <a:rPr lang="en-US" sz="2400" b="1" dirty="0">
                <a:ln>
                  <a:solidFill>
                    <a:srgbClr val="990033"/>
                  </a:solidFill>
                </a:ln>
                <a:solidFill>
                  <a:srgbClr val="C7ABFF"/>
                </a:solidFill>
                <a:latin typeface="Calibri" panose="020F0502020204030204" pitchFamily="34" charset="0"/>
              </a:rPr>
              <a:t>Questions we need to carefully ponder: </a:t>
            </a:r>
            <a:br>
              <a:rPr lang="en-US" sz="2400" b="1" dirty="0">
                <a:ln>
                  <a:solidFill>
                    <a:srgbClr val="990033"/>
                  </a:solidFill>
                </a:ln>
                <a:solidFill>
                  <a:srgbClr val="C7ABFF"/>
                </a:solidFill>
                <a:latin typeface="Calibri" panose="020F0502020204030204" pitchFamily="34" charset="0"/>
              </a:rPr>
            </a:br>
            <a:r>
              <a:rPr lang="en-US" sz="2400" dirty="0">
                <a:solidFill>
                  <a:srgbClr val="000000"/>
                </a:solidFill>
                <a:latin typeface="Calibri" panose="020F0502020204030204" pitchFamily="34" charset="0"/>
              </a:rPr>
              <a:t>Is it possible that we can reckon </a:t>
            </a:r>
            <a:r>
              <a:rPr lang="en-US" sz="2400" dirty="0" err="1">
                <a:solidFill>
                  <a:srgbClr val="000000"/>
                </a:solidFill>
                <a:latin typeface="Calibri" panose="020F0502020204030204" pitchFamily="34" charset="0"/>
              </a:rPr>
              <a:t>Yoshiyahu’s</a:t>
            </a:r>
            <a:r>
              <a:rPr lang="en-US" sz="2400" dirty="0">
                <a:solidFill>
                  <a:srgbClr val="000000"/>
                </a:solidFill>
                <a:latin typeface="Calibri" panose="020F0502020204030204" pitchFamily="34" charset="0"/>
              </a:rPr>
              <a:t> actions with </a:t>
            </a:r>
            <a:r>
              <a:rPr lang="en-US" sz="2400" b="1" dirty="0">
                <a:solidFill>
                  <a:srgbClr val="0000FF"/>
                </a:solidFill>
                <a:latin typeface="Calibri" panose="020F0502020204030204" pitchFamily="34" charset="0"/>
              </a:rPr>
              <a:t>Torah’s statutes? </a:t>
            </a:r>
          </a:p>
          <a:p>
            <a:pPr lvl="0"/>
            <a:r>
              <a:rPr lang="en-US" sz="2400" dirty="0">
                <a:solidFill>
                  <a:srgbClr val="000000"/>
                </a:solidFill>
                <a:latin typeface="Calibri" panose="020F0502020204030204" pitchFamily="34" charset="0"/>
              </a:rPr>
              <a:t>Did </a:t>
            </a:r>
            <a:r>
              <a:rPr lang="en-US" sz="2400" dirty="0" err="1">
                <a:solidFill>
                  <a:srgbClr val="000000"/>
                </a:solidFill>
                <a:latin typeface="Calibri" panose="020F0502020204030204" pitchFamily="34" charset="0"/>
              </a:rPr>
              <a:t>Yoshiyahu</a:t>
            </a:r>
            <a:r>
              <a:rPr lang="en-US" sz="2400" dirty="0">
                <a:solidFill>
                  <a:srgbClr val="000000"/>
                </a:solidFill>
                <a:latin typeface="Calibri" panose="020F0502020204030204" pitchFamily="34" charset="0"/>
              </a:rPr>
              <a:t> live up to the standard recorded of him in the Scriptures?  </a:t>
            </a:r>
          </a:p>
          <a:p>
            <a:pPr lvl="0"/>
            <a:endParaRPr lang="en-US" sz="2400" dirty="0">
              <a:solidFill>
                <a:srgbClr val="000000"/>
              </a:solidFill>
              <a:latin typeface="Calibri" panose="020F0502020204030204" pitchFamily="34" charset="0"/>
            </a:endParaRPr>
          </a:p>
          <a:p>
            <a:pPr lvl="0"/>
            <a:r>
              <a:rPr lang="en-US" sz="2400" b="1" dirty="0">
                <a:solidFill>
                  <a:srgbClr val="C00000"/>
                </a:solidFill>
                <a:latin typeface="Calibri" panose="020F0502020204030204" pitchFamily="34" charset="0"/>
              </a:rPr>
              <a:t>Is there a specific reason why this testimony was preserved in the Tanach?  </a:t>
            </a:r>
            <a:br>
              <a:rPr lang="en-US" sz="2400" b="1" dirty="0">
                <a:solidFill>
                  <a:srgbClr val="C00000"/>
                </a:solidFill>
                <a:latin typeface="Calibri" panose="020F0502020204030204" pitchFamily="34" charset="0"/>
              </a:rPr>
            </a:br>
            <a:r>
              <a:rPr lang="en-US" sz="2400" b="1" dirty="0">
                <a:solidFill>
                  <a:srgbClr val="C00000"/>
                </a:solidFill>
                <a:latin typeface="Calibri" panose="020F0502020204030204" pitchFamily="34" charset="0"/>
              </a:rPr>
              <a:t>Did </a:t>
            </a:r>
            <a:r>
              <a:rPr lang="en-US" sz="2400" b="1" dirty="0">
                <a:solidFill>
                  <a:srgbClr val="0000FF"/>
                </a:solidFill>
                <a:latin typeface="Calibri" panose="020F0502020204030204" pitchFamily="34" charset="0"/>
              </a:rPr>
              <a:t>Yahuah</a:t>
            </a:r>
            <a:r>
              <a:rPr lang="en-US" sz="2400" b="1" dirty="0">
                <a:solidFill>
                  <a:srgbClr val="C00000"/>
                </a:solidFill>
                <a:latin typeface="Calibri" panose="020F0502020204030204" pitchFamily="34" charset="0"/>
              </a:rPr>
              <a:t> want us to pay attention to a very unusual situation?</a:t>
            </a:r>
          </a:p>
          <a:p>
            <a:pPr lvl="0"/>
            <a:r>
              <a:rPr lang="en-US" sz="2400" dirty="0">
                <a:solidFill>
                  <a:srgbClr val="000000"/>
                </a:solidFill>
                <a:latin typeface="Calibri" panose="020F0502020204030204" pitchFamily="34" charset="0"/>
              </a:rPr>
              <a:t>Could Yahuah have wanted another extremely clear witness that – </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   </a:t>
            </a:r>
            <a:r>
              <a:rPr lang="en-US" sz="2400" b="1" dirty="0">
                <a:solidFill>
                  <a:srgbClr val="0000FF"/>
                </a:solidFill>
                <a:latin typeface="Calibri" panose="020F0502020204030204" pitchFamily="34" charset="0"/>
              </a:rPr>
              <a:t>the sunset </a:t>
            </a:r>
            <a:r>
              <a:rPr lang="en-US" sz="4400" b="1" u="sng" dirty="0">
                <a:ln w="28575">
                  <a:solidFill>
                    <a:schemeClr val="tx1"/>
                  </a:solidFill>
                </a:ln>
                <a:solidFill>
                  <a:srgbClr val="0000FF"/>
                </a:solidFill>
                <a:latin typeface="Cooper Black" panose="0208090404030B020404" pitchFamily="18" charset="0"/>
              </a:rPr>
              <a:t>DOES NOT</a:t>
            </a:r>
            <a:r>
              <a:rPr lang="en-US" sz="4400" b="1" dirty="0">
                <a:ln w="28575">
                  <a:solidFill>
                    <a:schemeClr val="tx1"/>
                  </a:solidFill>
                </a:ln>
                <a:solidFill>
                  <a:srgbClr val="0000FF"/>
                </a:solidFill>
                <a:latin typeface="Cooper Black" panose="0208090404030B020404" pitchFamily="18" charset="0"/>
              </a:rPr>
              <a:t> </a:t>
            </a:r>
            <a:r>
              <a:rPr lang="en-US" sz="2400" b="1" dirty="0">
                <a:solidFill>
                  <a:srgbClr val="0000FF"/>
                </a:solidFill>
                <a:latin typeface="Calibri" panose="020F0502020204030204" pitchFamily="34" charset="0"/>
              </a:rPr>
              <a:t>change the cycle of the week in His Kingdom? </a:t>
            </a:r>
            <a:r>
              <a:rPr lang="en-US" sz="2400" b="1" dirty="0" smtClean="0">
                <a:solidFill>
                  <a:srgbClr val="0000FF"/>
                </a:solidFill>
                <a:latin typeface="Calibri" panose="020F0502020204030204" pitchFamily="34" charset="0"/>
              </a:rPr>
              <a:t> </a:t>
            </a:r>
            <a:endParaRPr lang="en-US" sz="2400" b="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1943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barn(inVertical)">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circle(in)">
                                      <p:cBhvr>
                                        <p:cTn id="1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64286B6-014C-47C7-83D6-DE21B8E73EEA}"/>
              </a:ext>
            </a:extLst>
          </p:cNvPr>
          <p:cNvSpPr txBox="1"/>
          <p:nvPr/>
        </p:nvSpPr>
        <p:spPr>
          <a:xfrm>
            <a:off x="663752" y="123805"/>
            <a:ext cx="11232674" cy="2308324"/>
          </a:xfrm>
          <a:prstGeom prst="rect">
            <a:avLst/>
          </a:prstGeom>
          <a:noFill/>
        </p:spPr>
        <p:txBody>
          <a:bodyPr wrap="square">
            <a:spAutoFit/>
            <a:scene3d>
              <a:camera prst="orthographicFront"/>
              <a:lightRig rig="threePt" dir="t"/>
            </a:scene3d>
            <a:sp3d extrusionH="57150">
              <a:bevelT h="25400" prst="softRound"/>
            </a:sp3d>
          </a:bodyPr>
          <a:lstStyle/>
          <a:p>
            <a:pPr algn="l"/>
            <a:r>
              <a:rPr lang="en-US" sz="2400" b="1" dirty="0" smtClean="0">
                <a:ln>
                  <a:solidFill>
                    <a:srgbClr val="006699"/>
                  </a:solidFill>
                </a:ln>
                <a:solidFill>
                  <a:srgbClr val="FF0000"/>
                </a:solidFill>
                <a:latin typeface="Calibri" panose="020F0502020204030204" pitchFamily="34" charset="0"/>
              </a:rPr>
              <a:t>To </a:t>
            </a:r>
            <a:r>
              <a:rPr lang="en-US" sz="2400" b="1" dirty="0">
                <a:ln>
                  <a:solidFill>
                    <a:srgbClr val="006699"/>
                  </a:solidFill>
                </a:ln>
                <a:solidFill>
                  <a:srgbClr val="FF0000"/>
                </a:solidFill>
                <a:latin typeface="Calibri" panose="020F0502020204030204" pitchFamily="34" charset="0"/>
              </a:rPr>
              <a:t>be clear: </a:t>
            </a:r>
            <a:r>
              <a:rPr lang="en-US" sz="2400" b="1" dirty="0">
                <a:solidFill>
                  <a:srgbClr val="000000"/>
                </a:solidFill>
                <a:latin typeface="Calibri" panose="020F0502020204030204" pitchFamily="34" charset="0"/>
              </a:rPr>
              <a:t/>
            </a:r>
            <a:br>
              <a:rPr lang="en-US" sz="2400" b="1" dirty="0">
                <a:solidFill>
                  <a:srgbClr val="000000"/>
                </a:solidFill>
                <a:latin typeface="Calibri" panose="020F0502020204030204" pitchFamily="34" charset="0"/>
              </a:rPr>
            </a:br>
            <a:r>
              <a:rPr lang="en-US" sz="2400" b="1" dirty="0" err="1">
                <a:solidFill>
                  <a:srgbClr val="000000"/>
                </a:solidFill>
                <a:latin typeface="Calibri" panose="020F0502020204030204" pitchFamily="34" charset="0"/>
              </a:rPr>
              <a:t>Yoshiyahu</a:t>
            </a:r>
            <a:r>
              <a:rPr lang="en-US" sz="2400" b="1" dirty="0">
                <a:solidFill>
                  <a:srgbClr val="000000"/>
                </a:solidFill>
                <a:latin typeface="Calibri" panose="020F0502020204030204" pitchFamily="34" charset="0"/>
              </a:rPr>
              <a:t> commanded the Passover lambs to be sacrificed well </a:t>
            </a:r>
            <a:r>
              <a:rPr lang="en-US" sz="2400" b="1" dirty="0">
                <a:solidFill>
                  <a:srgbClr val="000000"/>
                </a:solidFill>
                <a:effectLst>
                  <a:glow rad="127000">
                    <a:srgbClr val="FFFF00"/>
                  </a:glow>
                </a:effectLst>
                <a:latin typeface="Calibri" panose="020F0502020204030204" pitchFamily="34" charset="0"/>
              </a:rPr>
              <a:t>past the sunset marker 	</a:t>
            </a:r>
            <a:r>
              <a:rPr lang="en-US" sz="2400" b="1" dirty="0">
                <a:solidFill>
                  <a:srgbClr val="000000"/>
                </a:solidFill>
                <a:latin typeface="Calibri" panose="020F0502020204030204" pitchFamily="34" charset="0"/>
              </a:rPr>
              <a:t>that is claimed by most, to change the cycle of Abib 14 to Abib 15!</a:t>
            </a:r>
          </a:p>
          <a:p>
            <a:pPr algn="l"/>
            <a:endParaRPr lang="en-US" sz="2400" b="1" dirty="0">
              <a:solidFill>
                <a:srgbClr val="000000"/>
              </a:solidFill>
              <a:latin typeface="Calibri" panose="020F0502020204030204" pitchFamily="34" charset="0"/>
            </a:endParaRPr>
          </a:p>
          <a:p>
            <a:r>
              <a:rPr lang="en-US" sz="2400" b="1" dirty="0">
                <a:solidFill>
                  <a:srgbClr val="000000"/>
                </a:solidFill>
                <a:latin typeface="Calibri" panose="020F0502020204030204" pitchFamily="34" charset="0"/>
              </a:rPr>
              <a:t>Did </a:t>
            </a:r>
            <a:r>
              <a:rPr lang="en-US" sz="2400" b="1" dirty="0" err="1">
                <a:solidFill>
                  <a:srgbClr val="000000"/>
                </a:solidFill>
                <a:latin typeface="Calibri" panose="020F0502020204030204" pitchFamily="34" charset="0"/>
              </a:rPr>
              <a:t>Yoshiyahu</a:t>
            </a:r>
            <a:r>
              <a:rPr lang="en-US" sz="2400" b="1" dirty="0">
                <a:solidFill>
                  <a:srgbClr val="000000"/>
                </a:solidFill>
                <a:latin typeface="Calibri" panose="020F0502020204030204" pitchFamily="34" charset="0"/>
              </a:rPr>
              <a:t> accept the Scriptures acclamation that Abib 14 Passover, does not 	overlap into the Abib 15 festival of Unleavened </a:t>
            </a:r>
            <a:r>
              <a:rPr lang="en-US" sz="2400" b="1" dirty="0">
                <a:solidFill>
                  <a:srgbClr val="000000"/>
                </a:solidFill>
                <a:latin typeface="Calibri" panose="020F0502020204030204" pitchFamily="34" charset="0"/>
              </a:rPr>
              <a:t>Bread</a:t>
            </a:r>
            <a:r>
              <a:rPr lang="en-US" sz="2400" b="1" dirty="0" smtClean="0">
                <a:solidFill>
                  <a:srgbClr val="000000"/>
                </a:solidFill>
                <a:latin typeface="Calibri" panose="020F0502020204030204" pitchFamily="34" charset="0"/>
              </a:rPr>
              <a:t>?   </a:t>
            </a:r>
            <a:r>
              <a:rPr lang="en-US" sz="2400" b="1" dirty="0">
                <a:solidFill>
                  <a:srgbClr val="FF0000"/>
                </a:solidFill>
                <a:latin typeface="Calibri" panose="020F0502020204030204" pitchFamily="34" charset="0"/>
              </a:rPr>
              <a:t>No</a:t>
            </a:r>
            <a:r>
              <a:rPr lang="en-US" sz="2400" b="1" dirty="0" smtClean="0">
                <a:solidFill>
                  <a:srgbClr val="FF0000"/>
                </a:solidFill>
                <a:latin typeface="Calibri" panose="020F0502020204030204" pitchFamily="34" charset="0"/>
              </a:rPr>
              <a:t>?   </a:t>
            </a:r>
            <a:r>
              <a:rPr lang="en-US" sz="2400" b="1" dirty="0">
                <a:solidFill>
                  <a:srgbClr val="FF0000"/>
                </a:solidFill>
                <a:latin typeface="Calibri" panose="020F0502020204030204" pitchFamily="34" charset="0"/>
              </a:rPr>
              <a:t>Yes?</a:t>
            </a:r>
            <a:endParaRPr lang="en-US" sz="2400" b="1" dirty="0">
              <a:solidFill>
                <a:srgbClr val="FF0000"/>
              </a:solidFill>
              <a:latin typeface="Calibri" panose="020F0502020204030204" pitchFamily="34" charset="0"/>
            </a:endParaRPr>
          </a:p>
        </p:txBody>
      </p:sp>
      <p:sp>
        <p:nvSpPr>
          <p:cNvPr id="4" name="Rectangle 3">
            <a:extLst>
              <a:ext uri="{FF2B5EF4-FFF2-40B4-BE49-F238E27FC236}">
                <a16:creationId xmlns:a16="http://schemas.microsoft.com/office/drawing/2014/main" xmlns="" id="{1847DB15-B002-4BA7-9644-EA5A6B6B2FCE}"/>
              </a:ext>
            </a:extLst>
          </p:cNvPr>
          <p:cNvSpPr/>
          <p:nvPr/>
        </p:nvSpPr>
        <p:spPr>
          <a:xfrm>
            <a:off x="331585" y="2562667"/>
            <a:ext cx="11582400" cy="1570181"/>
          </a:xfrm>
          <a:prstGeom prst="rect">
            <a:avLst/>
          </a:prstGeom>
          <a:ln w="762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500" u="sng" dirty="0">
                <a:solidFill>
                  <a:srgbClr val="FFC000"/>
                </a:solidFill>
              </a:rPr>
              <a:t>Sunset did not chan</a:t>
            </a:r>
            <a:r>
              <a:rPr lang="en-CA" sz="3500" dirty="0">
                <a:solidFill>
                  <a:srgbClr val="FFC000"/>
                </a:solidFill>
              </a:rPr>
              <a:t>g</a:t>
            </a:r>
            <a:r>
              <a:rPr lang="en-CA" sz="3500" u="sng" dirty="0">
                <a:solidFill>
                  <a:srgbClr val="FFC000"/>
                </a:solidFill>
              </a:rPr>
              <a:t>e</a:t>
            </a:r>
            <a:r>
              <a:rPr lang="en-CA" sz="3500" dirty="0">
                <a:solidFill>
                  <a:srgbClr val="FFC000"/>
                </a:solidFill>
              </a:rPr>
              <a:t> Abib 14 to Abib 15 in the account of Yoshiyahu sacrificing 41,400 </a:t>
            </a:r>
            <a:r>
              <a:rPr lang="en-CA" sz="3500" dirty="0" smtClean="0">
                <a:solidFill>
                  <a:srgbClr val="FFC000"/>
                </a:solidFill>
              </a:rPr>
              <a:t>offering</a:t>
            </a:r>
            <a:r>
              <a:rPr lang="en-CA" sz="3500" dirty="0" smtClean="0">
                <a:solidFill>
                  <a:srgbClr val="FFC000"/>
                </a:solidFill>
              </a:rPr>
              <a:t>s </a:t>
            </a:r>
            <a:r>
              <a:rPr lang="en-CA" sz="3500" dirty="0" smtClean="0">
                <a:solidFill>
                  <a:srgbClr val="FFC000"/>
                </a:solidFill>
              </a:rPr>
              <a:t>within </a:t>
            </a:r>
            <a:r>
              <a:rPr lang="en-CA" sz="3500" dirty="0">
                <a:solidFill>
                  <a:srgbClr val="FFC000"/>
                </a:solidFill>
              </a:rPr>
              <a:t>one 24 hour cycle. </a:t>
            </a:r>
          </a:p>
        </p:txBody>
      </p:sp>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72</a:t>
            </a:fld>
            <a:endParaRPr lang="en-AU" dirty="0"/>
          </a:p>
        </p:txBody>
      </p:sp>
      <p:pic>
        <p:nvPicPr>
          <p:cNvPr id="2050" name="Picture 2" descr="C:\Users\Rae\Documents\A CF Desktop Feb 2021\ART png on PPT\Ooh yellow fa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58694" y="4426527"/>
            <a:ext cx="1540922" cy="141446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799616" y="4302957"/>
            <a:ext cx="9100876" cy="2308324"/>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rPr>
              <a:t>Are you beginning to see why these simple Scripture testimonies are so important?</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endParaRPr>
          </a:p>
        </p:txBody>
      </p:sp>
      <p:pic>
        <p:nvPicPr>
          <p:cNvPr id="2051" name="Picture 3" descr="C:\Users\Rae\Documents\A CF Desktop Feb 2021\ART png on PPT\thumbs up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66682" y="5671225"/>
            <a:ext cx="1213393" cy="1088349"/>
          </a:xfrm>
          <a:prstGeom prst="rect">
            <a:avLst/>
          </a:prstGeom>
          <a:noFill/>
          <a:ln>
            <a:noFill/>
          </a:ln>
          <a:effectLst>
            <a:glow rad="127000">
              <a:schemeClr val="bg1"/>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8236875" y="5682356"/>
            <a:ext cx="3280994" cy="1077218"/>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200" b="1" cap="none" spc="0" dirty="0" smtClean="0">
                <a:ln w="1905"/>
                <a:solidFill>
                  <a:srgbClr val="0070C0"/>
                </a:solidFill>
                <a:effectLst>
                  <a:innerShdw blurRad="69850" dist="43180" dir="5400000">
                    <a:srgbClr val="000000">
                      <a:alpha val="65000"/>
                    </a:srgbClr>
                  </a:innerShdw>
                </a:effectLst>
                <a:latin typeface="Matura MT Script Capitals" pitchFamily="66" charset="0"/>
              </a:rPr>
              <a:t>No idle words in Scripture!</a:t>
            </a:r>
            <a:endParaRPr lang="en-US" sz="3200" b="1" cap="none" spc="0" dirty="0">
              <a:ln w="1905"/>
              <a:solidFill>
                <a:srgbClr val="0070C0"/>
              </a:solidFill>
              <a:effectLst>
                <a:innerShdw blurRad="69850" dist="43180" dir="5400000">
                  <a:srgbClr val="000000">
                    <a:alpha val="65000"/>
                  </a:srgbClr>
                </a:innerShdw>
              </a:effectLst>
              <a:latin typeface="Matura MT Script Capitals" pitchFamily="66" charset="0"/>
            </a:endParaRPr>
          </a:p>
        </p:txBody>
      </p:sp>
    </p:spTree>
    <p:extLst>
      <p:ext uri="{BB962C8B-B14F-4D97-AF65-F5344CB8AC3E}">
        <p14:creationId xmlns:p14="http://schemas.microsoft.com/office/powerpoint/2010/main" val="181474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75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 calcmode="lin" valueType="num">
                                      <p:cBhvr>
                                        <p:cTn id="20" dur="1750" fill="hold"/>
                                        <p:tgtEl>
                                          <p:spTgt spid="2051"/>
                                        </p:tgtEl>
                                        <p:attrNameLst>
                                          <p:attrName>ppt_w</p:attrName>
                                        </p:attrNameLst>
                                      </p:cBhvr>
                                      <p:tavLst>
                                        <p:tav tm="0">
                                          <p:val>
                                            <p:fltVal val="0"/>
                                          </p:val>
                                        </p:tav>
                                        <p:tav tm="100000">
                                          <p:val>
                                            <p:strVal val="#ppt_w"/>
                                          </p:val>
                                        </p:tav>
                                      </p:tavLst>
                                    </p:anim>
                                    <p:anim calcmode="lin" valueType="num">
                                      <p:cBhvr>
                                        <p:cTn id="21" dur="1750" fill="hold"/>
                                        <p:tgtEl>
                                          <p:spTgt spid="2051"/>
                                        </p:tgtEl>
                                        <p:attrNameLst>
                                          <p:attrName>ppt_h</p:attrName>
                                        </p:attrNameLst>
                                      </p:cBhvr>
                                      <p:tavLst>
                                        <p:tav tm="0">
                                          <p:val>
                                            <p:fltVal val="0"/>
                                          </p:val>
                                        </p:tav>
                                        <p:tav tm="100000">
                                          <p:val>
                                            <p:strVal val="#ppt_h"/>
                                          </p:val>
                                        </p:tav>
                                      </p:tavLst>
                                    </p:anim>
                                    <p:animEffect transition="in" filter="fade">
                                      <p:cBhvr>
                                        <p:cTn id="22" dur="1750"/>
                                        <p:tgtEl>
                                          <p:spTgt spid="205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750" fill="hold"/>
                                        <p:tgtEl>
                                          <p:spTgt spid="8"/>
                                        </p:tgtEl>
                                        <p:attrNameLst>
                                          <p:attrName>ppt_w</p:attrName>
                                        </p:attrNameLst>
                                      </p:cBhvr>
                                      <p:tavLst>
                                        <p:tav tm="0">
                                          <p:val>
                                            <p:fltVal val="0"/>
                                          </p:val>
                                        </p:tav>
                                        <p:tav tm="100000">
                                          <p:val>
                                            <p:strVal val="#ppt_w"/>
                                          </p:val>
                                        </p:tav>
                                      </p:tavLst>
                                    </p:anim>
                                    <p:anim calcmode="lin" valueType="num">
                                      <p:cBhvr>
                                        <p:cTn id="26" dur="1750" fill="hold"/>
                                        <p:tgtEl>
                                          <p:spTgt spid="8"/>
                                        </p:tgtEl>
                                        <p:attrNameLst>
                                          <p:attrName>ppt_h</p:attrName>
                                        </p:attrNameLst>
                                      </p:cBhvr>
                                      <p:tavLst>
                                        <p:tav tm="0">
                                          <p:val>
                                            <p:fltVal val="0"/>
                                          </p:val>
                                        </p:tav>
                                        <p:tav tm="100000">
                                          <p:val>
                                            <p:strVal val="#ppt_h"/>
                                          </p:val>
                                        </p:tav>
                                      </p:tavLst>
                                    </p:anim>
                                    <p:animEffect transition="in" filter="fade">
                                      <p:cBhvr>
                                        <p:cTn id="2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Rounded Rectangle 3">
            <a:extLst>
              <a:ext uri="{FF2B5EF4-FFF2-40B4-BE49-F238E27FC236}">
                <a16:creationId xmlns:a16="http://schemas.microsoft.com/office/drawing/2014/main" xmlns="" id="{D3E34C91-924C-4366-8E7D-3808A6F16E9C}"/>
              </a:ext>
            </a:extLst>
          </p:cNvPr>
          <p:cNvSpPr/>
          <p:nvPr/>
        </p:nvSpPr>
        <p:spPr>
          <a:xfrm>
            <a:off x="942109" y="794119"/>
            <a:ext cx="10169236" cy="1958228"/>
          </a:xfrm>
          <a:prstGeom prst="roundRect">
            <a:avLst/>
          </a:prstGeom>
          <a:ln w="76200">
            <a:solidFill>
              <a:srgbClr val="990033"/>
            </a:solidFill>
          </a:ln>
          <a:effectLst>
            <a:glow rad="228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lvl="0" algn="ctr">
              <a:lnSpc>
                <a:spcPct val="115000"/>
              </a:lnSpc>
              <a:spcAft>
                <a:spcPts val="1000"/>
              </a:spcAft>
            </a:pPr>
            <a:r>
              <a:rPr lang="en-US" sz="2400" b="1" i="1" dirty="0">
                <a:solidFill>
                  <a:srgbClr val="0000FF"/>
                </a:solidFill>
                <a:ea typeface="Calibri"/>
                <a:cs typeface="Times New Roman"/>
              </a:rPr>
              <a:t>The striking </a:t>
            </a:r>
            <a:r>
              <a:rPr lang="en-US" sz="2400" b="1" i="1" dirty="0">
                <a:ln>
                  <a:solidFill>
                    <a:srgbClr val="0000FF"/>
                  </a:solidFill>
                </a:ln>
                <a:solidFill>
                  <a:srgbClr val="FF0000"/>
                </a:solidFill>
                <a:ea typeface="Calibri"/>
                <a:cs typeface="Times New Roman"/>
              </a:rPr>
              <a:t>separation</a:t>
            </a:r>
            <a:r>
              <a:rPr lang="en-US" sz="2400" b="1" i="1" dirty="0">
                <a:solidFill>
                  <a:srgbClr val="0000FF"/>
                </a:solidFill>
                <a:ea typeface="Calibri"/>
                <a:cs typeface="Times New Roman"/>
              </a:rPr>
              <a:t> between Abib 14 (Passover) </a:t>
            </a:r>
            <a:br>
              <a:rPr lang="en-US" sz="2400" b="1" i="1" dirty="0">
                <a:solidFill>
                  <a:srgbClr val="0000FF"/>
                </a:solidFill>
                <a:ea typeface="Calibri"/>
                <a:cs typeface="Times New Roman"/>
              </a:rPr>
            </a:br>
            <a:r>
              <a:rPr lang="en-US" sz="2400" b="1" i="1" dirty="0">
                <a:solidFill>
                  <a:srgbClr val="0000FF"/>
                </a:solidFill>
                <a:ea typeface="Calibri"/>
                <a:cs typeface="Times New Roman"/>
              </a:rPr>
              <a:t>and Abib 15 (Unleavened Bread) is brilliantly clear in the Torah. </a:t>
            </a:r>
            <a:br>
              <a:rPr lang="en-US" sz="2400" b="1" i="1" dirty="0">
                <a:solidFill>
                  <a:srgbClr val="0000FF"/>
                </a:solidFill>
                <a:ea typeface="Calibri"/>
                <a:cs typeface="Times New Roman"/>
              </a:rPr>
            </a:br>
            <a:r>
              <a:rPr lang="en-US" sz="2400" b="1" i="1" dirty="0">
                <a:solidFill>
                  <a:srgbClr val="0000FF"/>
                </a:solidFill>
                <a:ea typeface="Calibri"/>
                <a:cs typeface="Times New Roman"/>
              </a:rPr>
              <a:t>It is fulfilled </a:t>
            </a:r>
            <a:r>
              <a:rPr lang="en-US" sz="2400" b="1" i="1" dirty="0">
                <a:solidFill>
                  <a:srgbClr val="990033"/>
                </a:solidFill>
                <a:latin typeface="Arial Rounded MT Bold"/>
                <a:ea typeface="Calibri"/>
                <a:cs typeface="Times New Roman"/>
              </a:rPr>
              <a:t>PERFECTLY</a:t>
            </a:r>
            <a:r>
              <a:rPr lang="en-US" sz="2400" b="1" i="1" dirty="0">
                <a:solidFill>
                  <a:srgbClr val="0D0D0D"/>
                </a:solidFill>
                <a:latin typeface="Rockwell Extra Bold"/>
                <a:ea typeface="Calibri"/>
                <a:cs typeface="Times New Roman"/>
              </a:rPr>
              <a:t>  </a:t>
            </a:r>
            <a:r>
              <a:rPr lang="en-US" sz="2400" b="1" i="1" dirty="0">
                <a:solidFill>
                  <a:srgbClr val="0000FF"/>
                </a:solidFill>
                <a:ea typeface="Calibri"/>
                <a:cs typeface="Times New Roman"/>
              </a:rPr>
              <a:t>through Yahuah’s Dawn Design! </a:t>
            </a:r>
            <a:r>
              <a:rPr lang="en-US" sz="2400" b="1" i="1" dirty="0">
                <a:solidFill>
                  <a:srgbClr val="0D0D0D"/>
                </a:solidFill>
                <a:ea typeface="Calibri"/>
                <a:cs typeface="Times New Roman"/>
              </a:rPr>
              <a:t>  </a:t>
            </a:r>
            <a:r>
              <a:rPr lang="en-US" sz="4400" b="1" dirty="0">
                <a:solidFill>
                  <a:srgbClr val="FF00FF"/>
                </a:solidFill>
                <a:ea typeface="Calibri"/>
                <a:cs typeface="Times New Roman"/>
                <a:sym typeface="Wingdings"/>
              </a:rPr>
              <a:t></a:t>
            </a:r>
            <a:endParaRPr lang="en-US" sz="2000" dirty="0">
              <a:solidFill>
                <a:prstClr val="black"/>
              </a:solidFill>
              <a:ea typeface="Calibri"/>
              <a:cs typeface="Times New Roman"/>
            </a:endParaRPr>
          </a:p>
        </p:txBody>
      </p:sp>
      <p:sp>
        <p:nvSpPr>
          <p:cNvPr id="2" name="Rectangle: Rounded Corners 1">
            <a:extLst>
              <a:ext uri="{FF2B5EF4-FFF2-40B4-BE49-F238E27FC236}">
                <a16:creationId xmlns:a16="http://schemas.microsoft.com/office/drawing/2014/main" xmlns="" id="{4C180BAB-DBDB-4E67-A4DE-72A5F15D61F3}"/>
              </a:ext>
            </a:extLst>
          </p:cNvPr>
          <p:cNvSpPr/>
          <p:nvPr/>
        </p:nvSpPr>
        <p:spPr>
          <a:xfrm>
            <a:off x="448150" y="3467152"/>
            <a:ext cx="11368725" cy="2757711"/>
          </a:xfrm>
          <a:prstGeom prst="roundRect">
            <a:avLst/>
          </a:prstGeom>
          <a:solidFill>
            <a:srgbClr val="C7ABFF"/>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002060"/>
                </a:solidFill>
              </a:rPr>
              <a:t>Returning to their tents was the final act of the Passover Festival. </a:t>
            </a:r>
            <a:br>
              <a:rPr lang="en-CA" sz="2800" dirty="0">
                <a:solidFill>
                  <a:srgbClr val="002060"/>
                </a:solidFill>
              </a:rPr>
            </a:br>
            <a:r>
              <a:rPr lang="en-CA" sz="2800" dirty="0">
                <a:solidFill>
                  <a:srgbClr val="002060"/>
                </a:solidFill>
              </a:rPr>
              <a:t>Dawn arrived/arrives ushering in </a:t>
            </a:r>
            <a:r>
              <a:rPr lang="en-CA" sz="2800" b="1" u="sng" dirty="0">
                <a:solidFill>
                  <a:srgbClr val="002060"/>
                </a:solidFill>
              </a:rPr>
              <a:t>the one and onl</a:t>
            </a:r>
            <a:r>
              <a:rPr lang="en-CA" sz="2800" b="1" dirty="0">
                <a:solidFill>
                  <a:srgbClr val="002060"/>
                </a:solidFill>
              </a:rPr>
              <a:t>y </a:t>
            </a:r>
            <a:r>
              <a:rPr lang="en-CA" sz="2800" b="1" u="sng" dirty="0">
                <a:solidFill>
                  <a:srgbClr val="002060"/>
                </a:solidFill>
              </a:rPr>
              <a:t>Hi</a:t>
            </a:r>
            <a:r>
              <a:rPr lang="en-CA" sz="2800" b="1" dirty="0">
                <a:solidFill>
                  <a:srgbClr val="002060"/>
                </a:solidFill>
              </a:rPr>
              <a:t>g</a:t>
            </a:r>
            <a:r>
              <a:rPr lang="en-CA" sz="2800" b="1" u="sng" dirty="0">
                <a:solidFill>
                  <a:srgbClr val="002060"/>
                </a:solidFill>
              </a:rPr>
              <a:t>h Shabbat</a:t>
            </a:r>
            <a:r>
              <a:rPr lang="en-CA" sz="2800" b="1" dirty="0">
                <a:solidFill>
                  <a:srgbClr val="002060"/>
                </a:solidFill>
              </a:rPr>
              <a:t>: </a:t>
            </a:r>
            <a:r>
              <a:rPr lang="en-CA" sz="2800" dirty="0" smtClean="0">
                <a:solidFill>
                  <a:srgbClr val="002060"/>
                </a:solidFill>
              </a:rPr>
              <a:t>the </a:t>
            </a:r>
            <a:r>
              <a:rPr lang="en-CA" sz="2800" dirty="0">
                <a:solidFill>
                  <a:srgbClr val="002060"/>
                </a:solidFill>
              </a:rPr>
              <a:t>first Annual Shabbat of the year, the first of the Festival of Unleavened Bread. </a:t>
            </a:r>
          </a:p>
          <a:p>
            <a:pPr algn="ctr"/>
            <a:r>
              <a:rPr lang="en-CA" sz="2800" dirty="0">
                <a:solidFill>
                  <a:srgbClr val="002060"/>
                </a:solidFill>
              </a:rPr>
              <a:t>At the convergence of Dawn, the new 24 </a:t>
            </a:r>
            <a:r>
              <a:rPr lang="en-CA" sz="2000" dirty="0">
                <a:solidFill>
                  <a:srgbClr val="002060"/>
                </a:solidFill>
              </a:rPr>
              <a:t>HR</a:t>
            </a:r>
            <a:r>
              <a:rPr lang="en-CA" sz="2800" dirty="0">
                <a:solidFill>
                  <a:srgbClr val="002060"/>
                </a:solidFill>
              </a:rPr>
              <a:t> cycle – Abib 15, then commences in exact accordance with the Torah, exemplified by the example within the Passion week of </a:t>
            </a:r>
            <a:r>
              <a:rPr lang="en-CA" sz="2800" dirty="0" err="1">
                <a:solidFill>
                  <a:srgbClr val="002060"/>
                </a:solidFill>
              </a:rPr>
              <a:t>Yahusha</a:t>
            </a:r>
            <a:r>
              <a:rPr lang="en-CA" sz="2800" dirty="0">
                <a:solidFill>
                  <a:srgbClr val="002060"/>
                </a:solidFill>
              </a:rPr>
              <a:t> Ha Mashiach.  </a:t>
            </a:r>
          </a:p>
        </p:txBody>
      </p:sp>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73</a:t>
            </a:fld>
            <a:endParaRPr lang="en-AU" dirty="0"/>
          </a:p>
        </p:txBody>
      </p:sp>
    </p:spTree>
    <p:extLst>
      <p:ext uri="{BB962C8B-B14F-4D97-AF65-F5344CB8AC3E}">
        <p14:creationId xmlns:p14="http://schemas.microsoft.com/office/powerpoint/2010/main" val="14636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7985380-56A7-45B0-819A-0C2B399B9766}"/>
              </a:ext>
            </a:extLst>
          </p:cNvPr>
          <p:cNvSpPr txBox="1"/>
          <p:nvPr/>
        </p:nvSpPr>
        <p:spPr>
          <a:xfrm>
            <a:off x="453843" y="283944"/>
            <a:ext cx="11357339" cy="6217087"/>
          </a:xfrm>
          <a:prstGeom prst="rect">
            <a:avLst/>
          </a:prstGeom>
          <a:noFill/>
        </p:spPr>
        <p:txBody>
          <a:bodyPr wrap="square">
            <a:spAutoFit/>
            <a:scene3d>
              <a:camera prst="orthographicFront"/>
              <a:lightRig rig="threePt" dir="t"/>
            </a:scene3d>
            <a:sp3d extrusionH="57150">
              <a:bevelT w="38100" h="38100"/>
            </a:sp3d>
          </a:bodyPr>
          <a:lstStyle/>
          <a:p>
            <a:pPr algn="l"/>
            <a:r>
              <a:rPr lang="en-US" sz="2800" b="0" i="0" u="none" strike="noStrike" baseline="0" dirty="0">
                <a:solidFill>
                  <a:srgbClr val="000000"/>
                </a:solidFill>
                <a:latin typeface="Calibri" panose="020F0502020204030204" pitchFamily="34" charset="0"/>
              </a:rPr>
              <a:t>Now let’s look at a few very interesting points made.</a:t>
            </a:r>
            <a:br>
              <a:rPr lang="en-US" sz="2800" b="0" i="0" u="none" strike="noStrike" baseline="0" dirty="0">
                <a:solidFill>
                  <a:srgbClr val="000000"/>
                </a:solidFill>
                <a:latin typeface="Calibri" panose="020F0502020204030204" pitchFamily="34" charset="0"/>
              </a:rPr>
            </a:br>
            <a:endParaRPr lang="en-US" sz="2800" b="0" i="0" u="none" strike="noStrike" baseline="0" dirty="0">
              <a:solidFill>
                <a:srgbClr val="000000"/>
              </a:solidFill>
              <a:latin typeface="Calibri" panose="020F0502020204030204" pitchFamily="34" charset="0"/>
            </a:endParaRPr>
          </a:p>
          <a:p>
            <a:pPr algn="l"/>
            <a:r>
              <a:rPr lang="en-US" sz="2400" b="1" i="1" u="none" strike="noStrike" baseline="0" dirty="0">
                <a:solidFill>
                  <a:srgbClr val="C10000"/>
                </a:solidFill>
                <a:latin typeface="Calibri,BoldItalic"/>
              </a:rPr>
              <a:t>1. </a:t>
            </a:r>
            <a:r>
              <a:rPr lang="en-US" sz="2400" b="0" i="0" u="none" strike="noStrike" baseline="0" dirty="0">
                <a:solidFill>
                  <a:srgbClr val="000000"/>
                </a:solidFill>
                <a:latin typeface="Calibri" panose="020F0502020204030204" pitchFamily="34" charset="0"/>
              </a:rPr>
              <a:t>The </a:t>
            </a:r>
            <a:r>
              <a:rPr lang="en-US" sz="2400" b="1" i="1" u="none" strike="noStrike" baseline="0" dirty="0">
                <a:solidFill>
                  <a:srgbClr val="9A00FF"/>
                </a:solidFill>
                <a:latin typeface="Georgia,BoldItalic"/>
              </a:rPr>
              <a:t>Passover Portions </a:t>
            </a:r>
            <a:r>
              <a:rPr lang="en-US" sz="2400" b="0" i="0" u="none" strike="noStrike" baseline="0" dirty="0">
                <a:solidFill>
                  <a:srgbClr val="000000"/>
                </a:solidFill>
                <a:latin typeface="Calibri" panose="020F0502020204030204" pitchFamily="34" charset="0"/>
              </a:rPr>
              <a:t>for the priests were eaten according to statute 	requirements – AFTER DUSK ON </a:t>
            </a:r>
            <a:r>
              <a:rPr lang="en-US" sz="2400" b="1" i="1" u="none" strike="noStrike" baseline="0" dirty="0">
                <a:solidFill>
                  <a:srgbClr val="FF33CD"/>
                </a:solidFill>
                <a:latin typeface="Georgia,BoldItalic"/>
              </a:rPr>
              <a:t>Abib 14.</a:t>
            </a:r>
          </a:p>
          <a:p>
            <a:pPr algn="l"/>
            <a:r>
              <a:rPr lang="en-US" sz="2400" b="1" i="1" u="none" strike="noStrike" baseline="0" dirty="0">
                <a:solidFill>
                  <a:srgbClr val="C10000"/>
                </a:solidFill>
                <a:latin typeface="Calibri,BoldItalic"/>
              </a:rPr>
              <a:t>2. </a:t>
            </a:r>
            <a:r>
              <a:rPr lang="en-US" sz="2400" b="0" i="0" u="none" strike="noStrike" baseline="0" dirty="0">
                <a:solidFill>
                  <a:srgbClr val="000000"/>
                </a:solidFill>
                <a:latin typeface="Calibri" panose="020F0502020204030204" pitchFamily="34" charset="0"/>
              </a:rPr>
              <a:t>The </a:t>
            </a:r>
            <a:r>
              <a:rPr lang="en-US" sz="2400" b="1" i="1" u="none" strike="noStrike" baseline="0" dirty="0">
                <a:solidFill>
                  <a:srgbClr val="9A00FF"/>
                </a:solidFill>
                <a:latin typeface="Georgia,BoldItalic"/>
              </a:rPr>
              <a:t>Passover Sacrifices </a:t>
            </a:r>
            <a:r>
              <a:rPr lang="en-US" sz="2400" b="0" i="0" u="none" strike="noStrike" baseline="0" dirty="0">
                <a:solidFill>
                  <a:srgbClr val="000000"/>
                </a:solidFill>
                <a:latin typeface="Calibri" panose="020F0502020204030204" pitchFamily="34" charset="0"/>
              </a:rPr>
              <a:t>were all completed after the sunset up until night 	(nautical dusk) </a:t>
            </a:r>
            <a:r>
              <a:rPr lang="en-US" sz="2400" b="1" i="1" u="none" strike="noStrike" baseline="0" dirty="0">
                <a:solidFill>
                  <a:srgbClr val="0D0D0D"/>
                </a:solidFill>
                <a:latin typeface="Georgia,BoldItalic"/>
              </a:rPr>
              <a:t>- which was still </a:t>
            </a:r>
            <a:r>
              <a:rPr lang="en-US" sz="2400" b="1" i="1" u="none" strike="noStrike" baseline="0" dirty="0">
                <a:solidFill>
                  <a:srgbClr val="6600CD"/>
                </a:solidFill>
                <a:latin typeface="Georgia,BoldItalic"/>
              </a:rPr>
              <a:t>Passover </a:t>
            </a:r>
            <a:r>
              <a:rPr lang="en-US" sz="2400" b="1" i="1" u="none" strike="noStrike" baseline="0" dirty="0">
                <a:solidFill>
                  <a:srgbClr val="FF33CD"/>
                </a:solidFill>
                <a:latin typeface="Georgia,BoldItalic"/>
              </a:rPr>
              <a:t>Abib 14.</a:t>
            </a:r>
          </a:p>
          <a:p>
            <a:pPr algn="l"/>
            <a:r>
              <a:rPr lang="en-US" sz="2400" b="1" i="1" u="none" strike="noStrike" baseline="0" dirty="0">
                <a:solidFill>
                  <a:srgbClr val="C10000"/>
                </a:solidFill>
                <a:latin typeface="Calibri,BoldItalic"/>
              </a:rPr>
              <a:t>3. </a:t>
            </a:r>
            <a:r>
              <a:rPr lang="en-US" sz="2400" b="0" i="0" u="none" strike="noStrike" baseline="0" dirty="0">
                <a:solidFill>
                  <a:srgbClr val="0D0D0D"/>
                </a:solidFill>
                <a:latin typeface="Calibri" panose="020F0502020204030204" pitchFamily="34" charset="0"/>
              </a:rPr>
              <a:t>The </a:t>
            </a:r>
            <a:r>
              <a:rPr lang="en-US" sz="2400" b="1" i="1" u="none" strike="noStrike" baseline="0" dirty="0">
                <a:solidFill>
                  <a:srgbClr val="9A00FF"/>
                </a:solidFill>
                <a:latin typeface="Georgia,BoldItalic"/>
              </a:rPr>
              <a:t>Passover Meal </a:t>
            </a:r>
            <a:r>
              <a:rPr lang="en-US" sz="2400" b="1" i="1" u="none" strike="noStrike" baseline="0" dirty="0">
                <a:solidFill>
                  <a:srgbClr val="000000"/>
                </a:solidFill>
                <a:latin typeface="Calibri,BoldItalic"/>
              </a:rPr>
              <a:t>was eaten during the Night Season</a:t>
            </a:r>
          </a:p>
          <a:p>
            <a:pPr algn="l"/>
            <a:r>
              <a:rPr lang="en-US" sz="2400" b="1" i="1" u="none" strike="noStrike" baseline="0" dirty="0">
                <a:solidFill>
                  <a:srgbClr val="9A00FF"/>
                </a:solidFill>
                <a:latin typeface="Calibri,BoldItalic"/>
              </a:rPr>
              <a:t>	on </a:t>
            </a:r>
            <a:r>
              <a:rPr lang="en-US" sz="2400" b="1" i="1" u="none" strike="noStrike" baseline="0" dirty="0">
                <a:solidFill>
                  <a:srgbClr val="FF33CD"/>
                </a:solidFill>
                <a:latin typeface="Georgia,BoldItalic"/>
              </a:rPr>
              <a:t>Abib 14 </a:t>
            </a:r>
            <a:r>
              <a:rPr lang="en-US" sz="2400" b="1" i="1" u="none" strike="noStrike" baseline="0" dirty="0">
                <a:solidFill>
                  <a:srgbClr val="FF33CD"/>
                </a:solidFill>
                <a:latin typeface="Calibri,BoldItalic"/>
              </a:rPr>
              <a:t>– </a:t>
            </a:r>
            <a:r>
              <a:rPr lang="en-US" sz="2400" b="1" i="1" u="none" strike="noStrike" baseline="0" dirty="0">
                <a:solidFill>
                  <a:srgbClr val="000000"/>
                </a:solidFill>
                <a:latin typeface="Calibri,BoldItalic"/>
              </a:rPr>
              <a:t>according to the </a:t>
            </a:r>
            <a:r>
              <a:rPr lang="en-US" sz="2400" b="1" i="1" u="none" strike="noStrike" baseline="0" dirty="0">
                <a:solidFill>
                  <a:srgbClr val="0000FF"/>
                </a:solidFill>
                <a:latin typeface="Georgia,BoldItalic"/>
              </a:rPr>
              <a:t>Torah.</a:t>
            </a:r>
          </a:p>
          <a:p>
            <a:pPr algn="l"/>
            <a:r>
              <a:rPr lang="en-US" sz="2400" b="1" i="1" u="none" strike="noStrike" baseline="0" dirty="0">
                <a:solidFill>
                  <a:srgbClr val="C10000"/>
                </a:solidFill>
                <a:latin typeface="Calibri,BoldItalic"/>
              </a:rPr>
              <a:t>4. </a:t>
            </a:r>
            <a:r>
              <a:rPr lang="en-US" sz="2400" b="0" i="0" u="none" strike="noStrike" baseline="0" dirty="0">
                <a:solidFill>
                  <a:srgbClr val="0D0D0D"/>
                </a:solidFill>
                <a:latin typeface="Calibri" panose="020F0502020204030204" pitchFamily="34" charset="0"/>
              </a:rPr>
              <a:t>Any </a:t>
            </a:r>
            <a:r>
              <a:rPr lang="en-US" sz="2400" b="1" i="1" u="none" strike="noStrike" baseline="0" dirty="0">
                <a:solidFill>
                  <a:srgbClr val="9A00FF"/>
                </a:solidFill>
                <a:latin typeface="Georgia,BoldItalic"/>
              </a:rPr>
              <a:t>Passover lamb left-overs </a:t>
            </a:r>
            <a:r>
              <a:rPr lang="en-US" sz="2400" b="1" i="1" u="none" strike="noStrike" baseline="0" dirty="0">
                <a:solidFill>
                  <a:srgbClr val="000000"/>
                </a:solidFill>
                <a:latin typeface="Calibri,BoldItalic"/>
              </a:rPr>
              <a:t>were to be burned before the Night Season</a:t>
            </a:r>
          </a:p>
          <a:p>
            <a:pPr algn="l"/>
            <a:r>
              <a:rPr lang="en-US" sz="2400" b="1" i="1" u="none" strike="noStrike" baseline="0" dirty="0">
                <a:solidFill>
                  <a:srgbClr val="9A00FF"/>
                </a:solidFill>
                <a:latin typeface="Georgia,BoldItalic"/>
              </a:rPr>
              <a:t>	of </a:t>
            </a:r>
            <a:r>
              <a:rPr lang="en-US" sz="2400" b="1" i="1" u="none" strike="noStrike" baseline="0" dirty="0">
                <a:solidFill>
                  <a:srgbClr val="FF33CD"/>
                </a:solidFill>
                <a:latin typeface="Georgia,BoldItalic"/>
              </a:rPr>
              <a:t>Abib 14 </a:t>
            </a:r>
            <a:r>
              <a:rPr lang="en-US" sz="2400" b="1" i="1" u="none" strike="noStrike" baseline="0" dirty="0">
                <a:solidFill>
                  <a:srgbClr val="9A00FF"/>
                </a:solidFill>
                <a:latin typeface="Georgia,BoldItalic"/>
              </a:rPr>
              <a:t>ended – </a:t>
            </a:r>
            <a:r>
              <a:rPr lang="en-US" sz="2400" b="1" i="1" u="none" strike="noStrike" baseline="0" dirty="0">
                <a:solidFill>
                  <a:srgbClr val="000000"/>
                </a:solidFill>
                <a:latin typeface="Calibri,BoldItalic"/>
              </a:rPr>
              <a:t>according to the </a:t>
            </a:r>
            <a:r>
              <a:rPr lang="en-US" sz="2400" b="1" i="1" u="none" strike="noStrike" baseline="0" dirty="0">
                <a:solidFill>
                  <a:srgbClr val="0000FF"/>
                </a:solidFill>
                <a:latin typeface="Georgia,BoldItalic"/>
              </a:rPr>
              <a:t>Torah.</a:t>
            </a:r>
            <a:br>
              <a:rPr lang="en-US" sz="2400" b="1" i="1" u="none" strike="noStrike" baseline="0" dirty="0">
                <a:solidFill>
                  <a:srgbClr val="0000FF"/>
                </a:solidFill>
                <a:latin typeface="Georgia,BoldItalic"/>
              </a:rPr>
            </a:br>
            <a:endParaRPr lang="en-US" sz="2400" b="1" i="1" u="none" strike="noStrike" baseline="0" dirty="0">
              <a:solidFill>
                <a:srgbClr val="0000FF"/>
              </a:solidFill>
              <a:latin typeface="Georgia,BoldItalic"/>
            </a:endParaRPr>
          </a:p>
          <a:p>
            <a:pPr algn="l"/>
            <a:r>
              <a:rPr lang="en-US" sz="2400" b="1" i="1" u="none" strike="noStrike" baseline="0" dirty="0">
                <a:solidFill>
                  <a:srgbClr val="9A00FF"/>
                </a:solidFill>
                <a:latin typeface="Georgia,BoldItalic"/>
              </a:rPr>
              <a:t>All these points are – </a:t>
            </a:r>
            <a:r>
              <a:rPr lang="en-US" sz="2400" b="1" i="1" u="none" strike="noStrike" baseline="0" dirty="0">
                <a:solidFill>
                  <a:srgbClr val="000000"/>
                </a:solidFill>
                <a:latin typeface="Calibri,BoldItalic"/>
              </a:rPr>
              <a:t>according to the </a:t>
            </a:r>
            <a:r>
              <a:rPr lang="en-US" sz="2400" b="1" i="1" u="none" strike="noStrike" baseline="0" dirty="0">
                <a:solidFill>
                  <a:srgbClr val="0000FF"/>
                </a:solidFill>
                <a:latin typeface="Georgia,BoldItalic"/>
              </a:rPr>
              <a:t>Torah. </a:t>
            </a:r>
            <a:r>
              <a:rPr lang="en-US" sz="2400" b="1" i="1" u="none" strike="noStrike" baseline="0" dirty="0">
                <a:solidFill>
                  <a:srgbClr val="000000"/>
                </a:solidFill>
                <a:latin typeface="Georgia,BoldItalic"/>
              </a:rPr>
              <a:t>No deviation whatsoever!</a:t>
            </a:r>
          </a:p>
          <a:p>
            <a:pPr algn="l"/>
            <a:r>
              <a:rPr lang="en-US" sz="2400" b="1" i="1" u="none" strike="noStrike" baseline="0" dirty="0">
                <a:solidFill>
                  <a:srgbClr val="9A00FF"/>
                </a:solidFill>
                <a:latin typeface="Georgia,BoldItalic"/>
              </a:rPr>
              <a:t>Yes, again, Dawn Design delivers perfect Scriptural alignment</a:t>
            </a:r>
            <a:r>
              <a:rPr lang="en-US" sz="2400" b="0" i="0" u="none" strike="noStrike" baseline="0" dirty="0">
                <a:solidFill>
                  <a:srgbClr val="9A00FF"/>
                </a:solidFill>
                <a:latin typeface="Calibri" panose="020F0502020204030204" pitchFamily="34" charset="0"/>
              </a:rPr>
              <a:t>.</a:t>
            </a:r>
          </a:p>
          <a:p>
            <a:pPr algn="l"/>
            <a:r>
              <a:rPr lang="en-US" sz="2400" b="1" i="1" u="none" strike="noStrike" baseline="0" dirty="0">
                <a:solidFill>
                  <a:srgbClr val="0000FF"/>
                </a:solidFill>
                <a:latin typeface="Georgia,BoldItalic"/>
              </a:rPr>
              <a:t>Clearly, DAWN commences Yahuah’s Shabbats, Feasts and Festivals </a:t>
            </a:r>
            <a:r>
              <a:rPr lang="en-US" sz="2400" b="0" i="0" u="none" strike="noStrike" baseline="0" dirty="0">
                <a:solidFill>
                  <a:srgbClr val="0000FF"/>
                </a:solidFill>
                <a:latin typeface="Calibri" panose="020F0502020204030204" pitchFamily="34" charset="0"/>
              </a:rPr>
              <a:t>– </a:t>
            </a:r>
            <a:r>
              <a:rPr lang="en-US" sz="5400" b="1" i="0" u="sng" strike="noStrike" baseline="0" dirty="0">
                <a:solidFill>
                  <a:srgbClr val="000000"/>
                </a:solidFill>
                <a:effectLst>
                  <a:outerShdw blurRad="60007" dist="200025" dir="15000000" sy="30000" kx="-1800000" algn="bl" rotWithShape="0">
                    <a:prstClr val="black">
                      <a:alpha val="32000"/>
                    </a:prstClr>
                  </a:outerShdw>
                </a:effectLst>
                <a:latin typeface="Rockwell Extra Bold" panose="02060903040505020403" pitchFamily="18" charset="0"/>
              </a:rPr>
              <a:t>ALL OF THEM</a:t>
            </a:r>
            <a:r>
              <a:rPr lang="en-US" sz="5400" b="1" i="0" u="none" strike="noStrike" baseline="0" dirty="0">
                <a:solidFill>
                  <a:srgbClr val="000000"/>
                </a:solidFill>
                <a:effectLst>
                  <a:outerShdw blurRad="60007" dist="200025" dir="15000000" sy="30000" kx="-1800000" algn="bl" rotWithShape="0">
                    <a:prstClr val="black">
                      <a:alpha val="32000"/>
                    </a:prstClr>
                  </a:outerShdw>
                </a:effectLst>
                <a:latin typeface="Rockwell Extra Bold" panose="02060903040505020403" pitchFamily="18" charset="0"/>
              </a:rPr>
              <a:t>! </a:t>
            </a:r>
            <a:r>
              <a:rPr lang="en-US" sz="5400" b="1" i="0" u="none" strike="noStrike" baseline="0" dirty="0" smtClean="0">
                <a:solidFill>
                  <a:srgbClr val="000000"/>
                </a:solidFill>
                <a:effectLst>
                  <a:outerShdw blurRad="60007" dist="200025" dir="15000000" sy="30000" kx="-1800000" algn="bl" rotWithShape="0">
                    <a:prstClr val="black">
                      <a:alpha val="32000"/>
                    </a:prstClr>
                  </a:outerShdw>
                </a:effectLst>
                <a:latin typeface="Rockwell Extra Bold" panose="02060903040505020403" pitchFamily="18" charset="0"/>
              </a:rPr>
              <a:t> </a:t>
            </a:r>
            <a:r>
              <a:rPr lang="en-US" sz="4000" b="1" i="0" u="none" strike="noStrike" baseline="0" dirty="0" smtClean="0">
                <a:solidFill>
                  <a:srgbClr val="000000"/>
                </a:solidFill>
                <a:effectLst>
                  <a:outerShdw blurRad="60007" dist="200025" dir="15000000" sy="30000" kx="-1800000" algn="bl" rotWithShape="0">
                    <a:prstClr val="black">
                      <a:alpha val="32000"/>
                    </a:prstClr>
                  </a:outerShdw>
                </a:effectLst>
                <a:latin typeface="Rockwell Extra Bold" panose="02060903040505020403" pitchFamily="18" charset="0"/>
              </a:rPr>
              <a:t>No </a:t>
            </a:r>
            <a:r>
              <a:rPr lang="en-US" sz="4000" b="1" i="0" u="none" strike="noStrike" baseline="0" dirty="0">
                <a:solidFill>
                  <a:srgbClr val="000000"/>
                </a:solidFill>
                <a:effectLst>
                  <a:outerShdw blurRad="60007" dist="200025" dir="15000000" sy="30000" kx="-1800000" algn="bl" rotWithShape="0">
                    <a:prstClr val="black">
                      <a:alpha val="32000"/>
                    </a:prstClr>
                  </a:outerShdw>
                </a:effectLst>
                <a:latin typeface="Rockwell Extra Bold" panose="02060903040505020403" pitchFamily="18" charset="0"/>
              </a:rPr>
              <a:t>exceptions!</a:t>
            </a:r>
            <a:endParaRPr lang="en-AU" sz="4000" dirty="0">
              <a:effectLst>
                <a:outerShdw blurRad="60007" dist="200025" dir="15000000" sy="30000" kx="-1800000" algn="bl" rotWithShape="0">
                  <a:prstClr val="black">
                    <a:alpha val="32000"/>
                  </a:prstClr>
                </a:outerShdw>
              </a:effectLst>
            </a:endParaRPr>
          </a:p>
        </p:txBody>
      </p:sp>
      <p:sp>
        <p:nvSpPr>
          <p:cNvPr id="7"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74</a:t>
            </a:fld>
            <a:endParaRPr lang="en-AU" dirty="0"/>
          </a:p>
        </p:txBody>
      </p:sp>
    </p:spTree>
    <p:extLst>
      <p:ext uri="{BB962C8B-B14F-4D97-AF65-F5344CB8AC3E}">
        <p14:creationId xmlns:p14="http://schemas.microsoft.com/office/powerpoint/2010/main" val="6236397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4">
                <a:lumMod val="60000"/>
                <a:lumOff val="40000"/>
              </a:schemeClr>
            </a:gs>
            <a:gs pos="38000">
              <a:srgbClr val="006699"/>
            </a:gs>
          </a:gsLst>
          <a:lin ang="16200000" scaled="1"/>
          <a:tileRect/>
        </a:gra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75</a:t>
            </a:fld>
            <a:endParaRPr lang="en-AU" dirty="0"/>
          </a:p>
        </p:txBody>
      </p:sp>
      <p:sp>
        <p:nvSpPr>
          <p:cNvPr id="2" name="Cloud 1">
            <a:extLst>
              <a:ext uri="{FF2B5EF4-FFF2-40B4-BE49-F238E27FC236}">
                <a16:creationId xmlns:a16="http://schemas.microsoft.com/office/drawing/2014/main" xmlns="" id="{D635D8EB-F76E-42AE-A122-61EAFD39649E}"/>
              </a:ext>
            </a:extLst>
          </p:cNvPr>
          <p:cNvSpPr/>
          <p:nvPr/>
        </p:nvSpPr>
        <p:spPr>
          <a:xfrm>
            <a:off x="149290" y="193964"/>
            <a:ext cx="11905861" cy="6446981"/>
          </a:xfrm>
          <a:prstGeom prst="cloud">
            <a:avLst/>
          </a:prstGeom>
          <a:noFill/>
          <a:ln w="76200">
            <a:solidFill>
              <a:srgbClr val="FF6600"/>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600" dirty="0" err="1">
                <a:ln w="28575">
                  <a:solidFill>
                    <a:srgbClr val="FF6600"/>
                  </a:solidFill>
                </a:ln>
                <a:solidFill>
                  <a:srgbClr val="C7ABFF"/>
                </a:solidFill>
                <a:latin typeface="Cooper Black" panose="0208090404030B020404" pitchFamily="18" charset="0"/>
              </a:rPr>
              <a:t>Yoshiyahu</a:t>
            </a:r>
            <a:r>
              <a:rPr lang="en-CA" sz="3600" dirty="0">
                <a:ln w="28575">
                  <a:solidFill>
                    <a:srgbClr val="FF6600"/>
                  </a:solidFill>
                </a:ln>
                <a:solidFill>
                  <a:srgbClr val="C7ABFF"/>
                </a:solidFill>
                <a:latin typeface="Cooper Black" panose="0208090404030B020404" pitchFamily="18" charset="0"/>
              </a:rPr>
              <a:t> delivers to us </a:t>
            </a:r>
            <a:r>
              <a:rPr lang="en-CA" sz="3600" dirty="0" smtClean="0">
                <a:ln w="28575">
                  <a:solidFill>
                    <a:srgbClr val="FF6600"/>
                  </a:solidFill>
                </a:ln>
                <a:solidFill>
                  <a:srgbClr val="C7ABFF"/>
                </a:solidFill>
                <a:latin typeface="Cooper Black" panose="0208090404030B020404" pitchFamily="18" charset="0"/>
              </a:rPr>
              <a:t>one </a:t>
            </a:r>
            <a:r>
              <a:rPr lang="en-CA" sz="3600" dirty="0">
                <a:ln w="28575">
                  <a:solidFill>
                    <a:srgbClr val="FF6600"/>
                  </a:solidFill>
                </a:ln>
                <a:solidFill>
                  <a:srgbClr val="C7ABFF"/>
                </a:solidFill>
                <a:latin typeface="Cooper Black" panose="0208090404030B020404" pitchFamily="18" charset="0"/>
              </a:rPr>
              <a:t>more ultra important point! </a:t>
            </a:r>
            <a:r>
              <a:rPr lang="en-CA" sz="3600" dirty="0">
                <a:ln>
                  <a:solidFill>
                    <a:srgbClr val="FF6600"/>
                  </a:solidFill>
                </a:ln>
                <a:solidFill>
                  <a:srgbClr val="C7ABFF"/>
                </a:solidFill>
                <a:latin typeface="Cooper Black" panose="0208090404030B020404" pitchFamily="18" charset="0"/>
              </a:rPr>
              <a:t/>
            </a:r>
            <a:br>
              <a:rPr lang="en-CA" sz="3600" dirty="0">
                <a:ln>
                  <a:solidFill>
                    <a:srgbClr val="FF6600"/>
                  </a:solidFill>
                </a:ln>
                <a:solidFill>
                  <a:srgbClr val="C7ABFF"/>
                </a:solidFill>
                <a:latin typeface="Cooper Black" panose="0208090404030B020404" pitchFamily="18" charset="0"/>
              </a:rPr>
            </a:br>
            <a:r>
              <a:rPr lang="en-CA" sz="3600" dirty="0">
                <a:ln>
                  <a:solidFill>
                    <a:sysClr val="windowText" lastClr="000000"/>
                  </a:solidFill>
                </a:ln>
                <a:solidFill>
                  <a:srgbClr val="C7ABFF"/>
                </a:solidFill>
                <a:latin typeface="Cooper Black" panose="0208090404030B020404" pitchFamily="18" charset="0"/>
              </a:rPr>
              <a:t>Did you notice in this study that every part of the 24 hour period has been commissioned with a </a:t>
            </a:r>
            <a:br>
              <a:rPr lang="en-CA" sz="3600" dirty="0">
                <a:ln>
                  <a:solidFill>
                    <a:sysClr val="windowText" lastClr="000000"/>
                  </a:solidFill>
                </a:ln>
                <a:solidFill>
                  <a:srgbClr val="C7ABFF"/>
                </a:solidFill>
                <a:latin typeface="Cooper Black" panose="0208090404030B020404" pitchFamily="18" charset="0"/>
              </a:rPr>
            </a:br>
            <a:r>
              <a:rPr lang="en-CA" sz="3600" dirty="0">
                <a:ln>
                  <a:solidFill>
                    <a:sysClr val="windowText" lastClr="000000"/>
                  </a:solidFill>
                </a:ln>
                <a:solidFill>
                  <a:srgbClr val="990033"/>
                </a:solidFill>
                <a:latin typeface="Cooper Black" panose="0208090404030B020404" pitchFamily="18" charset="0"/>
              </a:rPr>
              <a:t>specifically designated event -    </a:t>
            </a:r>
            <a:r>
              <a:rPr lang="en-CA" sz="3600" dirty="0">
                <a:ln>
                  <a:solidFill>
                    <a:sysClr val="windowText" lastClr="000000"/>
                  </a:solidFill>
                </a:ln>
                <a:solidFill>
                  <a:srgbClr val="C7ABFF"/>
                </a:solidFill>
                <a:latin typeface="Cooper Black" panose="0208090404030B020404" pitchFamily="18" charset="0"/>
              </a:rPr>
              <a:t/>
            </a:r>
            <a:br>
              <a:rPr lang="en-CA" sz="3600" dirty="0">
                <a:ln>
                  <a:solidFill>
                    <a:sysClr val="windowText" lastClr="000000"/>
                  </a:solidFill>
                </a:ln>
                <a:solidFill>
                  <a:srgbClr val="C7ABFF"/>
                </a:solidFill>
                <a:latin typeface="Cooper Black" panose="0208090404030B020404" pitchFamily="18" charset="0"/>
              </a:rPr>
            </a:br>
            <a:r>
              <a:rPr lang="en-CA" sz="3600" dirty="0">
                <a:ln>
                  <a:solidFill>
                    <a:sysClr val="windowText" lastClr="000000"/>
                  </a:solidFill>
                </a:ln>
                <a:solidFill>
                  <a:srgbClr val="00FF99"/>
                </a:solidFill>
                <a:latin typeface="Cooper Black" panose="0208090404030B020404" pitchFamily="18" charset="0"/>
              </a:rPr>
              <a:t>EXCEPT ONE!?</a:t>
            </a:r>
          </a:p>
          <a:p>
            <a:pPr algn="ctr"/>
            <a:r>
              <a:rPr lang="en-CA" sz="3600" dirty="0">
                <a:ln>
                  <a:solidFill>
                    <a:sysClr val="windowText" lastClr="000000"/>
                  </a:solidFill>
                </a:ln>
                <a:solidFill>
                  <a:srgbClr val="FFFF00"/>
                </a:solidFill>
                <a:latin typeface="Cooper Black" panose="0208090404030B020404" pitchFamily="18" charset="0"/>
              </a:rPr>
              <a:t>Which </a:t>
            </a:r>
            <a:r>
              <a:rPr lang="en-CA" sz="3600" u="sng" dirty="0">
                <a:ln>
                  <a:solidFill>
                    <a:sysClr val="windowText" lastClr="000000"/>
                  </a:solidFill>
                </a:ln>
                <a:solidFill>
                  <a:srgbClr val="FFFF00"/>
                </a:solidFill>
                <a:latin typeface="Cooper Black" panose="0208090404030B020404" pitchFamily="18" charset="0"/>
              </a:rPr>
              <a:t>one</a:t>
            </a:r>
            <a:r>
              <a:rPr lang="en-CA" sz="3600" dirty="0">
                <a:ln>
                  <a:solidFill>
                    <a:sysClr val="windowText" lastClr="000000"/>
                  </a:solidFill>
                </a:ln>
                <a:solidFill>
                  <a:srgbClr val="FFFF00"/>
                </a:solidFill>
                <a:latin typeface="Cooper Black" panose="0208090404030B020404" pitchFamily="18" charset="0"/>
              </a:rPr>
              <a:t>, </a:t>
            </a:r>
            <a:r>
              <a:rPr lang="en-CA" sz="3600" dirty="0" smtClean="0">
                <a:ln>
                  <a:solidFill>
                    <a:sysClr val="windowText" lastClr="000000"/>
                  </a:solidFill>
                </a:ln>
                <a:solidFill>
                  <a:srgbClr val="FFFF00"/>
                </a:solidFill>
                <a:latin typeface="Cooper Black" panose="0208090404030B020404" pitchFamily="18" charset="0"/>
              </a:rPr>
              <a:t>and … </a:t>
            </a:r>
            <a:r>
              <a:rPr lang="en-CA" sz="3600" dirty="0">
                <a:ln>
                  <a:solidFill>
                    <a:sysClr val="windowText" lastClr="000000"/>
                  </a:solidFill>
                </a:ln>
                <a:solidFill>
                  <a:srgbClr val="FFFF00"/>
                </a:solidFill>
                <a:latin typeface="Cooper Black" panose="0208090404030B020404" pitchFamily="18" charset="0"/>
              </a:rPr>
              <a:t>WHY?</a:t>
            </a:r>
            <a:endParaRPr lang="en-CA" sz="3600" dirty="0">
              <a:ln>
                <a:solidFill>
                  <a:sysClr val="windowText" lastClr="000000"/>
                </a:solidFill>
              </a:ln>
              <a:solidFill>
                <a:srgbClr val="FFFF00"/>
              </a:solidFill>
              <a:latin typeface="Cooper Black" panose="0208090404030B020404" pitchFamily="18" charset="0"/>
            </a:endParaRPr>
          </a:p>
        </p:txBody>
      </p:sp>
    </p:spTree>
    <p:extLst>
      <p:ext uri="{BB962C8B-B14F-4D97-AF65-F5344CB8AC3E}">
        <p14:creationId xmlns:p14="http://schemas.microsoft.com/office/powerpoint/2010/main" val="17892025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2000">
              <a:srgbClr val="FFFF00"/>
            </a:gs>
            <a:gs pos="7000">
              <a:srgbClr val="A4F5FE"/>
            </a:gs>
            <a:gs pos="52000">
              <a:schemeClr val="tx1">
                <a:lumMod val="50000"/>
                <a:lumOff val="50000"/>
              </a:schemeClr>
            </a:gs>
          </a:gsLst>
          <a:lin ang="0" scaled="0"/>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1519708040"/>
              </p:ext>
            </p:extLst>
          </p:nvPr>
        </p:nvGraphicFramePr>
        <p:xfrm>
          <a:off x="408562" y="4747260"/>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1291527">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br>
                        <a:rPr lang="en-CA" sz="4000" dirty="0">
                          <a:solidFill>
                            <a:srgbClr val="C00000"/>
                          </a:solidFill>
                        </a:rPr>
                      </a:br>
                      <a:r>
                        <a:rPr lang="en-CA" sz="4000" dirty="0">
                          <a:solidFill>
                            <a:srgbClr val="FFFF00"/>
                          </a:solidFill>
                        </a:rPr>
                        <a:t>&amp;</a:t>
                      </a:r>
                      <a:r>
                        <a:rPr lang="en-CA" sz="4000" dirty="0">
                          <a:solidFill>
                            <a:srgbClr val="C00000"/>
                          </a:solidFill>
                        </a:rPr>
                        <a:t> </a:t>
                      </a:r>
                      <a:r>
                        <a:rPr lang="en-CA" sz="4000" dirty="0">
                          <a:solidFill>
                            <a:srgbClr val="00FF99"/>
                          </a:solidFill>
                        </a:rPr>
                        <a:t>Passover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p:cNvCxnSpPr>
          <p:nvPr/>
        </p:nvCxnSpPr>
        <p:spPr>
          <a:xfrm flipH="1" flipV="1">
            <a:off x="6062565" y="4561046"/>
            <a:ext cx="12360" cy="1515970"/>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5654345" y="4309511"/>
            <a:ext cx="816439" cy="251535"/>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C00000"/>
                </a:solidFill>
              </a:rPr>
              <a:t>Sunset</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578505" y="4828714"/>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112024" y="1667222"/>
            <a:ext cx="55489" cy="4412875"/>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49962" y="1233113"/>
            <a:ext cx="1406753"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CCC9F522-F708-4414-B3CD-DB5E57F62391}"/>
              </a:ext>
            </a:extLst>
          </p:cNvPr>
          <p:cNvSpPr/>
          <p:nvPr/>
        </p:nvSpPr>
        <p:spPr>
          <a:xfrm>
            <a:off x="145440" y="4772643"/>
            <a:ext cx="305274" cy="1309046"/>
          </a:xfrm>
          <a:prstGeom prst="rect">
            <a:avLst/>
          </a:prstGeom>
          <a:gradFill flip="none" rotWithShape="1">
            <a:gsLst>
              <a:gs pos="44000">
                <a:schemeClr val="bg1">
                  <a:lumMod val="50000"/>
                </a:schemeClr>
              </a:gs>
              <a:gs pos="57000">
                <a:srgbClr val="00B0F0"/>
              </a:gs>
            </a:gsLst>
            <a:lin ang="18900000" scaled="1"/>
            <a:tileRect/>
          </a:gradFill>
          <a:ln w="190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65510" y="4773813"/>
            <a:ext cx="305274" cy="1309046"/>
          </a:xfrm>
          <a:prstGeom prst="rect">
            <a:avLst/>
          </a:prstGeom>
          <a:gradFill flip="none" rotWithShape="1">
            <a:gsLst>
              <a:gs pos="46000">
                <a:schemeClr val="tx1">
                  <a:lumMod val="65000"/>
                  <a:lumOff val="35000"/>
                </a:schemeClr>
              </a:gs>
              <a:gs pos="59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xmlns="" id="{7588F6D8-1885-4621-98E1-1ADA28A6BD0D}"/>
              </a:ext>
            </a:extLst>
          </p:cNvPr>
          <p:cNvSpPr/>
          <p:nvPr/>
        </p:nvSpPr>
        <p:spPr>
          <a:xfrm>
            <a:off x="529936" y="37895"/>
            <a:ext cx="11397067" cy="844671"/>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b="1" dirty="0">
                <a:ln>
                  <a:solidFill>
                    <a:srgbClr val="FF3399"/>
                  </a:solidFill>
                </a:ln>
                <a:solidFill>
                  <a:srgbClr val="FF66FF"/>
                </a:solidFill>
              </a:rPr>
              <a:t>Did Yahuah </a:t>
            </a:r>
            <a:r>
              <a:rPr lang="en-CA" sz="4000" b="1" dirty="0">
                <a:ln>
                  <a:solidFill>
                    <a:srgbClr val="FF3399"/>
                  </a:solidFill>
                </a:ln>
                <a:solidFill>
                  <a:srgbClr val="00FF99"/>
                </a:solidFill>
              </a:rPr>
              <a:t>RESERVE</a:t>
            </a:r>
            <a:r>
              <a:rPr lang="en-CA" sz="4000" b="1" dirty="0">
                <a:ln>
                  <a:solidFill>
                    <a:srgbClr val="FF3399"/>
                  </a:solidFill>
                </a:ln>
                <a:solidFill>
                  <a:srgbClr val="FF66FF"/>
                </a:solidFill>
              </a:rPr>
              <a:t> the </a:t>
            </a:r>
            <a:r>
              <a:rPr lang="en-CA" sz="4000" b="1" dirty="0" err="1">
                <a:ln>
                  <a:solidFill>
                    <a:srgbClr val="FF3399"/>
                  </a:solidFill>
                </a:ln>
                <a:solidFill>
                  <a:srgbClr val="00FF99"/>
                </a:solidFill>
                <a:latin typeface="Cooper Black" panose="0208090404030B020404" pitchFamily="18" charset="0"/>
              </a:rPr>
              <a:t>Boqer</a:t>
            </a:r>
            <a:r>
              <a:rPr lang="en-CA" sz="4000" b="1" dirty="0">
                <a:ln>
                  <a:solidFill>
                    <a:srgbClr val="FF3399"/>
                  </a:solidFill>
                </a:ln>
                <a:solidFill>
                  <a:srgbClr val="FF66FF"/>
                </a:solidFill>
              </a:rPr>
              <a:t> for a purpose?</a:t>
            </a:r>
            <a:endParaRPr lang="en-CA" sz="4000" b="1" u="sng" dirty="0">
              <a:ln>
                <a:solidFill>
                  <a:srgbClr val="FF3399"/>
                </a:solidFill>
              </a:ln>
              <a:solidFill>
                <a:srgbClr val="FF66FF"/>
              </a:solidFill>
              <a:effectLst>
                <a:glow rad="127000">
                  <a:srgbClr val="00FF99"/>
                </a:glow>
              </a:effectLst>
            </a:endParaRPr>
          </a:p>
        </p:txBody>
      </p:sp>
      <p:sp>
        <p:nvSpPr>
          <p:cNvPr id="13" name="Rectangle: Rounded Corners 12">
            <a:extLst>
              <a:ext uri="{FF2B5EF4-FFF2-40B4-BE49-F238E27FC236}">
                <a16:creationId xmlns:a16="http://schemas.microsoft.com/office/drawing/2014/main" xmlns="" id="{2D7C3C47-94D9-46A2-B664-9227460B383E}"/>
              </a:ext>
            </a:extLst>
          </p:cNvPr>
          <p:cNvSpPr/>
          <p:nvPr/>
        </p:nvSpPr>
        <p:spPr>
          <a:xfrm>
            <a:off x="49962" y="1193614"/>
            <a:ext cx="11877041" cy="351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r>
              <a:rPr lang="en-CA" sz="3200" dirty="0">
                <a:solidFill>
                  <a:srgbClr val="002060"/>
                </a:solidFill>
              </a:rPr>
              <a:t>	    </a:t>
            </a:r>
            <a:r>
              <a:rPr lang="en-CA" sz="3200" dirty="0">
                <a:solidFill>
                  <a:srgbClr val="002060"/>
                </a:solidFill>
              </a:rPr>
              <a:t>Have we </a:t>
            </a:r>
            <a:r>
              <a:rPr lang="en-CA" sz="3200" b="1" u="sng" dirty="0">
                <a:solidFill>
                  <a:srgbClr val="002060"/>
                </a:solidFill>
              </a:rPr>
              <a:t>OVERLOOKED</a:t>
            </a:r>
            <a:r>
              <a:rPr lang="en-CA" sz="3200" dirty="0">
                <a:solidFill>
                  <a:srgbClr val="002060"/>
                </a:solidFill>
              </a:rPr>
              <a:t> the morning twilight mixture&gt; </a:t>
            </a:r>
            <a:br>
              <a:rPr lang="en-CA" sz="3200" dirty="0">
                <a:solidFill>
                  <a:srgbClr val="002060"/>
                </a:solidFill>
              </a:rPr>
            </a:br>
            <a:r>
              <a:rPr lang="en-CA" sz="3200" dirty="0">
                <a:solidFill>
                  <a:srgbClr val="002060"/>
                </a:solidFill>
              </a:rPr>
              <a:t>		   the </a:t>
            </a:r>
            <a:r>
              <a:rPr lang="en-CA" sz="3200" dirty="0">
                <a:solidFill>
                  <a:srgbClr val="0000FF"/>
                </a:solidFill>
                <a:latin typeface="Cooper Black" panose="0208090404030B020404" pitchFamily="18" charset="0"/>
              </a:rPr>
              <a:t>ARAB</a:t>
            </a:r>
            <a:r>
              <a:rPr lang="en-CA" sz="3200" dirty="0">
                <a:solidFill>
                  <a:srgbClr val="002060"/>
                </a:solidFill>
                <a:latin typeface="Cooper Black" panose="0208090404030B020404" pitchFamily="18" charset="0"/>
              </a:rPr>
              <a:t> mixture </a:t>
            </a:r>
            <a:r>
              <a:rPr lang="en-CA" sz="3200" dirty="0">
                <a:solidFill>
                  <a:srgbClr val="002060"/>
                </a:solidFill>
              </a:rPr>
              <a:t>of the </a:t>
            </a:r>
            <a:r>
              <a:rPr lang="en-CA" sz="3200" dirty="0">
                <a:solidFill>
                  <a:srgbClr val="0000FF"/>
                </a:solidFill>
                <a:latin typeface="Cooper Black" panose="0208090404030B020404" pitchFamily="18" charset="0"/>
              </a:rPr>
              <a:t>BOQER </a:t>
            </a:r>
            <a:r>
              <a:rPr lang="en-CA" sz="2000" dirty="0">
                <a:solidFill>
                  <a:srgbClr val="0000FF"/>
                </a:solidFill>
              </a:rPr>
              <a:t>(morning)</a:t>
            </a:r>
            <a:r>
              <a:rPr lang="en-CA" sz="2000" dirty="0">
                <a:solidFill>
                  <a:srgbClr val="002060"/>
                </a:solidFill>
              </a:rPr>
              <a:t> </a:t>
            </a:r>
            <a:r>
              <a:rPr lang="en-CA" sz="3200" dirty="0">
                <a:solidFill>
                  <a:srgbClr val="0000FF"/>
                </a:solidFill>
                <a:latin typeface="Cooper Black" panose="0208090404030B020404" pitchFamily="18" charset="0"/>
              </a:rPr>
              <a:t>?</a:t>
            </a:r>
            <a:endParaRPr lang="en-CA" sz="3200" dirty="0">
              <a:solidFill>
                <a:srgbClr val="002060"/>
              </a:solidFill>
            </a:endParaRPr>
          </a:p>
          <a:p>
            <a:r>
              <a:rPr lang="en-CA" sz="3200" dirty="0">
                <a:solidFill>
                  <a:srgbClr val="002060"/>
                </a:solidFill>
                <a:effectLst>
                  <a:glow rad="127000">
                    <a:srgbClr val="C7ABFF"/>
                  </a:glow>
                </a:effectLst>
                <a:latin typeface="Arial Black" panose="020B0A04020102020204" pitchFamily="34" charset="0"/>
              </a:rPr>
              <a:t>		Why has </a:t>
            </a:r>
            <a:r>
              <a:rPr lang="en-CA" sz="3200" u="sng" dirty="0">
                <a:solidFill>
                  <a:srgbClr val="002060"/>
                </a:solidFill>
                <a:effectLst>
                  <a:glow rad="127000">
                    <a:srgbClr val="C7ABFF"/>
                  </a:glow>
                </a:effectLst>
                <a:latin typeface="Arial Black" panose="020B0A04020102020204" pitchFamily="34" charset="0"/>
              </a:rPr>
              <a:t>it</a:t>
            </a:r>
            <a:r>
              <a:rPr lang="en-CA" sz="3200" dirty="0">
                <a:solidFill>
                  <a:srgbClr val="002060"/>
                </a:solidFill>
                <a:effectLst>
                  <a:glow rad="127000">
                    <a:srgbClr val="C7ABFF"/>
                  </a:glow>
                </a:effectLst>
                <a:latin typeface="Arial Black" panose="020B0A04020102020204" pitchFamily="34" charset="0"/>
              </a:rPr>
              <a:t> thus far been </a:t>
            </a:r>
            <a:r>
              <a:rPr lang="en-CA" sz="3200" u="sng" dirty="0">
                <a:solidFill>
                  <a:srgbClr val="002060"/>
                </a:solidFill>
                <a:effectLst>
                  <a:glow rad="127000">
                    <a:srgbClr val="C7ABFF"/>
                  </a:glow>
                </a:effectLst>
                <a:latin typeface="Arial Black" panose="020B0A04020102020204" pitchFamily="34" charset="0"/>
              </a:rPr>
              <a:t>untouched</a:t>
            </a:r>
            <a:r>
              <a:rPr lang="en-CA" sz="3200" dirty="0">
                <a:solidFill>
                  <a:srgbClr val="002060"/>
                </a:solidFill>
                <a:effectLst>
                  <a:glow rad="127000">
                    <a:srgbClr val="C7ABFF"/>
                  </a:glow>
                </a:effectLst>
                <a:latin typeface="Arial Black" panose="020B0A04020102020204" pitchFamily="34" charset="0"/>
              </a:rPr>
              <a:t>?</a:t>
            </a:r>
          </a:p>
        </p:txBody>
      </p:sp>
      <p:sp>
        <p:nvSpPr>
          <p:cNvPr id="2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76</a:t>
            </a:fld>
            <a:endParaRPr lang="en-AU" dirty="0"/>
          </a:p>
        </p:txBody>
      </p:sp>
      <p:sp>
        <p:nvSpPr>
          <p:cNvPr id="27" name="Speech Bubble: Rectangle with Corners Rounded 26">
            <a:extLst>
              <a:ext uri="{FF2B5EF4-FFF2-40B4-BE49-F238E27FC236}">
                <a16:creationId xmlns:a16="http://schemas.microsoft.com/office/drawing/2014/main" xmlns="" id="{936C4035-D665-4A2C-88CA-B3CDABE99DDE}"/>
              </a:ext>
            </a:extLst>
          </p:cNvPr>
          <p:cNvSpPr/>
          <p:nvPr/>
        </p:nvSpPr>
        <p:spPr>
          <a:xfrm>
            <a:off x="928090" y="3226743"/>
            <a:ext cx="3326750" cy="1279943"/>
          </a:xfrm>
          <a:prstGeom prst="wedgeRoundRectCallout">
            <a:avLst>
              <a:gd name="adj1" fmla="val -67358"/>
              <a:gd name="adj2" fmla="val 111094"/>
              <a:gd name="adj3" fmla="val 16667"/>
            </a:avLst>
          </a:prstGeom>
          <a:solidFill>
            <a:srgbClr val="00FF99"/>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8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8800" dirty="0">
              <a:ln>
                <a:solidFill>
                  <a:srgbClr val="990033"/>
                </a:solidFill>
              </a:ln>
              <a:solidFill>
                <a:srgbClr val="A4F5FE"/>
              </a:solidFill>
              <a:effectLst>
                <a:glow rad="127000">
                  <a:srgbClr val="FF6600"/>
                </a:glow>
              </a:effectLst>
              <a:latin typeface="Cooper Black" panose="0208090404030B020404" pitchFamily="18" charset="0"/>
            </a:endParaRPr>
          </a:p>
        </p:txBody>
      </p:sp>
      <p:pic>
        <p:nvPicPr>
          <p:cNvPr id="14" name="Picture 13" descr="C:\Users\Rae\Desktop\blue face small mouth.png">
            <a:extLst>
              <a:ext uri="{FF2B5EF4-FFF2-40B4-BE49-F238E27FC236}">
                <a16:creationId xmlns:a16="http://schemas.microsoft.com/office/drawing/2014/main" xmlns="" id="{6DE6EAF6-4F70-4A48-88E6-7149A8B430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61812" y="2531888"/>
            <a:ext cx="1363653" cy="1389710"/>
          </a:xfrm>
          <a:prstGeom prst="rect">
            <a:avLst/>
          </a:prstGeom>
          <a:noFill/>
          <a:effectLst>
            <a:glow rad="508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250"/>
                                        <p:tgtEl>
                                          <p:spTgt spid="21"/>
                                        </p:tgtEl>
                                      </p:cBhvr>
                                    </p:animEffect>
                                  </p:childTnLst>
                                </p:cTn>
                              </p:par>
                            </p:childTnLst>
                          </p:cTn>
                        </p:par>
                        <p:par>
                          <p:cTn id="8" fill="hold">
                            <p:stCondLst>
                              <p:cond delay="1250"/>
                            </p:stCondLst>
                            <p:childTnLst>
                              <p:par>
                                <p:cTn id="9" presetID="3" presetClass="entr" presetSubtype="10" repeatCount="3000"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500" fill="hold"/>
                                        <p:tgtEl>
                                          <p:spTgt spid="13"/>
                                        </p:tgtEl>
                                        <p:attrNameLst>
                                          <p:attrName>ppt_w</p:attrName>
                                        </p:attrNameLst>
                                      </p:cBhvr>
                                      <p:tavLst>
                                        <p:tav tm="0">
                                          <p:val>
                                            <p:fltVal val="0"/>
                                          </p:val>
                                        </p:tav>
                                        <p:tav tm="100000">
                                          <p:val>
                                            <p:strVal val="#ppt_w"/>
                                          </p:val>
                                        </p:tav>
                                      </p:tavLst>
                                    </p:anim>
                                    <p:anim calcmode="lin" valueType="num">
                                      <p:cBhvr>
                                        <p:cTn id="17" dur="1500" fill="hold"/>
                                        <p:tgtEl>
                                          <p:spTgt spid="13"/>
                                        </p:tgtEl>
                                        <p:attrNameLst>
                                          <p:attrName>ppt_h</p:attrName>
                                        </p:attrNameLst>
                                      </p:cBhvr>
                                      <p:tavLst>
                                        <p:tav tm="0">
                                          <p:val>
                                            <p:fltVal val="0"/>
                                          </p:val>
                                        </p:tav>
                                        <p:tav tm="100000">
                                          <p:val>
                                            <p:strVal val="#ppt_h"/>
                                          </p:val>
                                        </p:tav>
                                      </p:tavLst>
                                    </p:anim>
                                    <p:anim calcmode="lin" valueType="num">
                                      <p:cBhvr>
                                        <p:cTn id="18" dur="1500" fill="hold"/>
                                        <p:tgtEl>
                                          <p:spTgt spid="13"/>
                                        </p:tgtEl>
                                        <p:attrNameLst>
                                          <p:attrName>style.rotation</p:attrName>
                                        </p:attrNameLst>
                                      </p:cBhvr>
                                      <p:tavLst>
                                        <p:tav tm="0">
                                          <p:val>
                                            <p:fltVal val="90"/>
                                          </p:val>
                                        </p:tav>
                                        <p:tav tm="100000">
                                          <p:val>
                                            <p:fltVal val="0"/>
                                          </p:val>
                                        </p:tav>
                                      </p:tavLst>
                                    </p:anim>
                                    <p:animEffect transition="in" filter="fade">
                                      <p:cBhvr>
                                        <p:cTn id="19" dur="1500"/>
                                        <p:tgtEl>
                                          <p:spTgt spid="13"/>
                                        </p:tgtEl>
                                      </p:cBhvr>
                                    </p:animEffect>
                                  </p:childTnLst>
                                </p:cTn>
                              </p:par>
                            </p:childTnLst>
                          </p:cTn>
                        </p:par>
                        <p:par>
                          <p:cTn id="20" fill="hold">
                            <p:stCondLst>
                              <p:cond delay="1500"/>
                            </p:stCondLst>
                            <p:childTnLst>
                              <p:par>
                                <p:cTn id="21" presetID="16" presetClass="entr" presetSubtype="21" fill="hold" nodeType="afterEffect">
                                  <p:stCondLst>
                                    <p:cond delay="50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p:bldP spid="2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2000">
              <a:srgbClr val="FFFF00"/>
            </a:gs>
            <a:gs pos="7000">
              <a:srgbClr val="A4F5FE"/>
            </a:gs>
            <a:gs pos="52000">
              <a:schemeClr val="tx1">
                <a:lumMod val="50000"/>
                <a:lumOff val="50000"/>
              </a:schemeClr>
            </a:gs>
          </a:gsLst>
          <a:lin ang="0" scaled="0"/>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2D47C3F-A53C-4A3C-8CC3-AB9FDF7B567E}"/>
              </a:ext>
            </a:extLst>
          </p:cNvPr>
          <p:cNvGraphicFramePr>
            <a:graphicFrameLocks noGrp="1"/>
          </p:cNvGraphicFramePr>
          <p:nvPr>
            <p:extLst>
              <p:ext uri="{D42A27DB-BD31-4B8C-83A1-F6EECF244321}">
                <p14:modId xmlns:p14="http://schemas.microsoft.com/office/powerpoint/2010/main" val="4171602902"/>
              </p:ext>
            </p:extLst>
          </p:nvPr>
        </p:nvGraphicFramePr>
        <p:xfrm>
          <a:off x="408562" y="5109276"/>
          <a:ext cx="11332724" cy="1310640"/>
        </p:xfrm>
        <a:graphic>
          <a:graphicData uri="http://schemas.openxmlformats.org/drawingml/2006/table">
            <a:tbl>
              <a:tblPr firstRow="1" bandRow="1">
                <a:tableStyleId>{5C22544A-7EE6-4342-B048-85BDC9FD1C3A}</a:tableStyleId>
              </a:tblPr>
              <a:tblGrid>
                <a:gridCol w="5666362">
                  <a:extLst>
                    <a:ext uri="{9D8B030D-6E8A-4147-A177-3AD203B41FA5}">
                      <a16:colId xmlns:a16="http://schemas.microsoft.com/office/drawing/2014/main" xmlns="" val="1539514044"/>
                    </a:ext>
                  </a:extLst>
                </a:gridCol>
                <a:gridCol w="5666362">
                  <a:extLst>
                    <a:ext uri="{9D8B030D-6E8A-4147-A177-3AD203B41FA5}">
                      <a16:colId xmlns:a16="http://schemas.microsoft.com/office/drawing/2014/main" xmlns="" val="179481982"/>
                    </a:ext>
                  </a:extLst>
                </a:gridCol>
              </a:tblGrid>
              <a:tr h="817304">
                <a:tc>
                  <a:txBody>
                    <a:bodyPr/>
                    <a:lstStyle/>
                    <a:p>
                      <a:pPr algn="ctr"/>
                      <a:r>
                        <a:rPr lang="en-CA" sz="4000" dirty="0">
                          <a:solidFill>
                            <a:srgbClr val="FF0000"/>
                          </a:solidFill>
                        </a:rPr>
                        <a:t>Abib 14 Light Season </a:t>
                      </a:r>
                    </a:p>
                    <a:p>
                      <a:pPr algn="ctr"/>
                      <a:r>
                        <a:rPr lang="en-CA" sz="4000" dirty="0">
                          <a:solidFill>
                            <a:srgbClr val="FF0000"/>
                          </a:solidFill>
                        </a:rPr>
                        <a:t>of Sacrificing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A4F5FE"/>
                    </a:solidFill>
                  </a:tcPr>
                </a:tc>
                <a:tc>
                  <a:txBody>
                    <a:bodyPr/>
                    <a:lstStyle/>
                    <a:p>
                      <a:pPr algn="ctr"/>
                      <a:r>
                        <a:rPr lang="en-CA" sz="4000" dirty="0">
                          <a:solidFill>
                            <a:srgbClr val="C00000"/>
                          </a:solidFill>
                        </a:rPr>
                        <a:t>Abib  </a:t>
                      </a:r>
                      <a:r>
                        <a:rPr lang="en-CA" sz="4000" dirty="0">
                          <a:solidFill>
                            <a:srgbClr val="00FF99"/>
                          </a:solidFill>
                        </a:rPr>
                        <a:t>14</a:t>
                      </a:r>
                      <a:r>
                        <a:rPr lang="en-CA" sz="4000" dirty="0">
                          <a:solidFill>
                            <a:srgbClr val="C00000"/>
                          </a:solidFill>
                        </a:rPr>
                        <a:t>   Night Season </a:t>
                      </a:r>
                      <a:br>
                        <a:rPr lang="en-CA" sz="4000" dirty="0">
                          <a:solidFill>
                            <a:srgbClr val="C00000"/>
                          </a:solidFill>
                        </a:rPr>
                      </a:br>
                      <a:r>
                        <a:rPr lang="en-CA" sz="4000" dirty="0">
                          <a:solidFill>
                            <a:srgbClr val="FFFF00"/>
                          </a:solidFill>
                        </a:rPr>
                        <a:t>&amp;</a:t>
                      </a:r>
                      <a:r>
                        <a:rPr lang="en-CA" sz="4000" dirty="0">
                          <a:solidFill>
                            <a:srgbClr val="C00000"/>
                          </a:solidFill>
                        </a:rPr>
                        <a:t> </a:t>
                      </a:r>
                      <a:r>
                        <a:rPr lang="en-CA" sz="4000" dirty="0">
                          <a:solidFill>
                            <a:srgbClr val="00FF99"/>
                          </a:solidFill>
                        </a:rPr>
                        <a:t>Passover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extLst>
                  <a:ext uri="{0D108BD9-81ED-4DB2-BD59-A6C34878D82A}">
                    <a16:rowId xmlns:a16="http://schemas.microsoft.com/office/drawing/2014/main" xmlns="" val="566162617"/>
                  </a:ext>
                </a:extLst>
              </a:tr>
            </a:tbl>
          </a:graphicData>
        </a:graphic>
      </p:graphicFrame>
      <p:cxnSp>
        <p:nvCxnSpPr>
          <p:cNvPr id="5" name="Straight Connector 4">
            <a:extLst>
              <a:ext uri="{FF2B5EF4-FFF2-40B4-BE49-F238E27FC236}">
                <a16:creationId xmlns:a16="http://schemas.microsoft.com/office/drawing/2014/main" xmlns="" id="{43C9E8E4-F04E-4C83-97DF-1F1E93A866DC}"/>
              </a:ext>
            </a:extLst>
          </p:cNvPr>
          <p:cNvCxnSpPr>
            <a:cxnSpLocks/>
          </p:cNvCxnSpPr>
          <p:nvPr/>
        </p:nvCxnSpPr>
        <p:spPr>
          <a:xfrm flipH="1" flipV="1">
            <a:off x="6062565" y="4903949"/>
            <a:ext cx="12360" cy="1515970"/>
          </a:xfrm>
          <a:prstGeom prst="line">
            <a:avLst/>
          </a:prstGeom>
          <a:ln w="171450">
            <a:solidFill>
              <a:schemeClr val="accent2">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CC22AC68-2469-4189-A666-E46DF544A9E4}"/>
              </a:ext>
            </a:extLst>
          </p:cNvPr>
          <p:cNvSpPr/>
          <p:nvPr/>
        </p:nvSpPr>
        <p:spPr>
          <a:xfrm>
            <a:off x="5654345" y="4652414"/>
            <a:ext cx="816439" cy="251535"/>
          </a:xfrm>
          <a:prstGeom prst="roundRect">
            <a:avLst/>
          </a:prstGeom>
          <a:solidFill>
            <a:srgbClr val="FFC000"/>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C00000"/>
                </a:solidFill>
              </a:rPr>
              <a:t>Sunset</a:t>
            </a:r>
          </a:p>
        </p:txBody>
      </p:sp>
      <p:sp>
        <p:nvSpPr>
          <p:cNvPr id="16" name="Rectangle 15">
            <a:extLst>
              <a:ext uri="{FF2B5EF4-FFF2-40B4-BE49-F238E27FC236}">
                <a16:creationId xmlns:a16="http://schemas.microsoft.com/office/drawing/2014/main" xmlns="" id="{69D92CC2-2753-4B50-9E93-5BAF7751B44A}"/>
              </a:ext>
            </a:extLst>
          </p:cNvPr>
          <p:cNvSpPr/>
          <p:nvPr/>
        </p:nvSpPr>
        <p:spPr>
          <a:xfrm>
            <a:off x="7578505" y="5171617"/>
            <a:ext cx="817123" cy="599622"/>
          </a:xfrm>
          <a:prstGeom prst="rect">
            <a:avLst/>
          </a:prstGeom>
          <a:noFill/>
          <a:ln w="57150">
            <a:solidFill>
              <a:srgbClr val="FF66FF"/>
            </a:solidFill>
          </a:ln>
          <a:effectLst>
            <a:glow rad="76200">
              <a:srgbClr val="A4F5FE"/>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xmlns="" id="{B28D99F6-AD4A-4A32-919A-EA94BFE3B028}"/>
              </a:ext>
            </a:extLst>
          </p:cNvPr>
          <p:cNvCxnSpPr>
            <a:cxnSpLocks/>
          </p:cNvCxnSpPr>
          <p:nvPr/>
        </p:nvCxnSpPr>
        <p:spPr>
          <a:xfrm flipV="1">
            <a:off x="93185" y="1738952"/>
            <a:ext cx="0" cy="4680965"/>
          </a:xfrm>
          <a:prstGeom prst="line">
            <a:avLst/>
          </a:prstGeom>
          <a:ln w="171450">
            <a:solidFill>
              <a:srgbClr val="A4F5FE"/>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BF32D2B1-E589-4D26-930C-AD17AEDE6A00}"/>
              </a:ext>
            </a:extLst>
          </p:cNvPr>
          <p:cNvSpPr/>
          <p:nvPr/>
        </p:nvSpPr>
        <p:spPr>
          <a:xfrm>
            <a:off x="49962" y="1233113"/>
            <a:ext cx="1406753" cy="505839"/>
          </a:xfrm>
          <a:prstGeom prst="roundRect">
            <a:avLst/>
          </a:prstGeom>
          <a:solidFill>
            <a:schemeClr val="bg1">
              <a:lumMod val="50000"/>
            </a:schemeClr>
          </a:solidFill>
          <a:ln w="38100">
            <a:solidFill>
              <a:srgbClr val="99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A4F5FE"/>
                </a:solidFill>
                <a:effectLst>
                  <a:glow rad="127000">
                    <a:srgbClr val="FFFF00"/>
                  </a:glow>
                </a:effectLst>
              </a:rPr>
              <a:t>Dawn</a:t>
            </a:r>
          </a:p>
        </p:txBody>
      </p:sp>
      <p:sp>
        <p:nvSpPr>
          <p:cNvPr id="19" name="Rectangle 18">
            <a:extLst>
              <a:ext uri="{FF2B5EF4-FFF2-40B4-BE49-F238E27FC236}">
                <a16:creationId xmlns:a16="http://schemas.microsoft.com/office/drawing/2014/main" xmlns="" id="{CCC9F522-F708-4414-B3CD-DB5E57F62391}"/>
              </a:ext>
            </a:extLst>
          </p:cNvPr>
          <p:cNvSpPr/>
          <p:nvPr/>
        </p:nvSpPr>
        <p:spPr>
          <a:xfrm>
            <a:off x="145440" y="5115546"/>
            <a:ext cx="305274" cy="1309046"/>
          </a:xfrm>
          <a:prstGeom prst="rect">
            <a:avLst/>
          </a:prstGeom>
          <a:gradFill flip="none" rotWithShape="1">
            <a:gsLst>
              <a:gs pos="44000">
                <a:schemeClr val="bg1">
                  <a:lumMod val="50000"/>
                </a:schemeClr>
              </a:gs>
              <a:gs pos="57000">
                <a:srgbClr val="00B0F0"/>
              </a:gs>
            </a:gsLst>
            <a:lin ang="18900000" scaled="1"/>
            <a:tileRect/>
          </a:gradFill>
          <a:ln w="76200">
            <a:solidFill>
              <a:srgbClr val="0000FF"/>
            </a:solidFill>
          </a:ln>
          <a:effectLst>
            <a:glow rad="304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1E934493-4772-4FA5-BC77-884AC80196F5}"/>
              </a:ext>
            </a:extLst>
          </p:cNvPr>
          <p:cNvSpPr/>
          <p:nvPr/>
        </p:nvSpPr>
        <p:spPr>
          <a:xfrm>
            <a:off x="6165510" y="5116716"/>
            <a:ext cx="305274" cy="1309046"/>
          </a:xfrm>
          <a:prstGeom prst="rect">
            <a:avLst/>
          </a:prstGeom>
          <a:gradFill flip="none" rotWithShape="1">
            <a:gsLst>
              <a:gs pos="46000">
                <a:schemeClr val="tx1">
                  <a:lumMod val="65000"/>
                  <a:lumOff val="35000"/>
                </a:schemeClr>
              </a:gs>
              <a:gs pos="59000">
                <a:schemeClr val="accent4">
                  <a:lumMod val="60000"/>
                  <a:lumOff val="40000"/>
                </a:schemeClr>
              </a:gs>
            </a:gsLst>
            <a:lin ang="13500000" scaled="1"/>
            <a:tileRect/>
          </a:gradFill>
          <a:ln w="3810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xmlns="" id="{7588F6D8-1885-4621-98E1-1ADA28A6BD0D}"/>
              </a:ext>
            </a:extLst>
          </p:cNvPr>
          <p:cNvSpPr/>
          <p:nvPr/>
        </p:nvSpPr>
        <p:spPr>
          <a:xfrm>
            <a:off x="2408814" y="103299"/>
            <a:ext cx="7367155" cy="844671"/>
          </a:xfrm>
          <a:prstGeom prst="roundRect">
            <a:avLst>
              <a:gd name="adj" fmla="val 390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b="1" dirty="0">
                <a:ln>
                  <a:solidFill>
                    <a:srgbClr val="FF3399"/>
                  </a:solidFill>
                </a:ln>
                <a:solidFill>
                  <a:srgbClr val="FF66FF"/>
                </a:solidFill>
              </a:rPr>
              <a:t>A </a:t>
            </a:r>
            <a:r>
              <a:rPr lang="en-CA" sz="4000" b="1" dirty="0" err="1">
                <a:ln>
                  <a:solidFill>
                    <a:srgbClr val="FF3399"/>
                  </a:solidFill>
                </a:ln>
                <a:solidFill>
                  <a:srgbClr val="00FF99"/>
                </a:solidFill>
                <a:latin typeface="Cooper Black" panose="0208090404030B020404" pitchFamily="18" charset="0"/>
              </a:rPr>
              <a:t>Boqer</a:t>
            </a:r>
            <a:r>
              <a:rPr lang="en-CA" sz="4000" b="1" dirty="0">
                <a:ln>
                  <a:solidFill>
                    <a:srgbClr val="FF3399"/>
                  </a:solidFill>
                </a:ln>
                <a:solidFill>
                  <a:srgbClr val="00FF99"/>
                </a:solidFill>
                <a:latin typeface="Cooper Black" panose="0208090404030B020404" pitchFamily="18" charset="0"/>
              </a:rPr>
              <a:t>/Arab</a:t>
            </a:r>
            <a:r>
              <a:rPr lang="en-CA" sz="4000" b="1" dirty="0">
                <a:ln>
                  <a:solidFill>
                    <a:srgbClr val="FF3399"/>
                  </a:solidFill>
                </a:ln>
                <a:solidFill>
                  <a:srgbClr val="FF66FF"/>
                </a:solidFill>
              </a:rPr>
              <a:t> purpose!  (</a:t>
            </a:r>
            <a:r>
              <a:rPr lang="en-CA" sz="4000" b="1" dirty="0">
                <a:ln>
                  <a:solidFill>
                    <a:srgbClr val="FF3399"/>
                  </a:solidFill>
                </a:ln>
                <a:solidFill>
                  <a:srgbClr val="00FF99"/>
                </a:solidFill>
                <a:latin typeface="Cooper Black" panose="0208090404030B020404" pitchFamily="18" charset="0"/>
              </a:rPr>
              <a:t>?</a:t>
            </a:r>
            <a:r>
              <a:rPr lang="en-CA" sz="4000" b="1" dirty="0">
                <a:ln>
                  <a:solidFill>
                    <a:srgbClr val="FF3399"/>
                  </a:solidFill>
                </a:ln>
                <a:solidFill>
                  <a:srgbClr val="FF66FF"/>
                </a:solidFill>
              </a:rPr>
              <a:t>)</a:t>
            </a:r>
            <a:endParaRPr lang="en-CA" sz="4000" b="1" u="sng" dirty="0">
              <a:ln>
                <a:solidFill>
                  <a:srgbClr val="FF3399"/>
                </a:solidFill>
              </a:ln>
              <a:solidFill>
                <a:srgbClr val="FF66FF"/>
              </a:solidFill>
              <a:effectLst>
                <a:glow rad="127000">
                  <a:srgbClr val="00FF99"/>
                </a:glow>
              </a:effectLst>
            </a:endParaRPr>
          </a:p>
        </p:txBody>
      </p:sp>
      <p:sp>
        <p:nvSpPr>
          <p:cNvPr id="13" name="Rectangle: Rounded Corners 12">
            <a:extLst>
              <a:ext uri="{FF2B5EF4-FFF2-40B4-BE49-F238E27FC236}">
                <a16:creationId xmlns:a16="http://schemas.microsoft.com/office/drawing/2014/main" xmlns="" id="{2D7C3C47-94D9-46A2-B664-9227460B383E}"/>
              </a:ext>
            </a:extLst>
          </p:cNvPr>
          <p:cNvSpPr/>
          <p:nvPr/>
        </p:nvSpPr>
        <p:spPr>
          <a:xfrm>
            <a:off x="49962" y="815055"/>
            <a:ext cx="11877041" cy="351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r>
              <a:rPr lang="en-CA" sz="3200" dirty="0">
                <a:solidFill>
                  <a:srgbClr val="002060"/>
                </a:solidFill>
              </a:rPr>
              <a:t>	       Did </a:t>
            </a:r>
            <a:r>
              <a:rPr lang="en-CA" sz="3200" b="1" dirty="0">
                <a:solidFill>
                  <a:srgbClr val="0000FF"/>
                </a:solidFill>
              </a:rPr>
              <a:t>Yahuah</a:t>
            </a:r>
            <a:r>
              <a:rPr lang="en-CA" sz="3200" dirty="0">
                <a:solidFill>
                  <a:srgbClr val="002060"/>
                </a:solidFill>
              </a:rPr>
              <a:t> </a:t>
            </a:r>
            <a:r>
              <a:rPr lang="en-CA" sz="3200" u="sng" dirty="0">
                <a:solidFill>
                  <a:srgbClr val="002060"/>
                </a:solidFill>
              </a:rPr>
              <a:t>RESERVE</a:t>
            </a:r>
            <a:r>
              <a:rPr lang="en-CA" sz="3200" dirty="0">
                <a:solidFill>
                  <a:srgbClr val="002060"/>
                </a:solidFill>
              </a:rPr>
              <a:t> the </a:t>
            </a:r>
            <a:r>
              <a:rPr lang="en-CA" sz="3200" b="1" i="1" dirty="0" err="1">
                <a:solidFill>
                  <a:srgbClr val="0000FF"/>
                </a:solidFill>
              </a:rPr>
              <a:t>Boqer</a:t>
            </a:r>
            <a:r>
              <a:rPr lang="en-CA" sz="3200" b="1" i="1" dirty="0">
                <a:solidFill>
                  <a:srgbClr val="0000FF"/>
                </a:solidFill>
              </a:rPr>
              <a:t> Arab </a:t>
            </a:r>
            <a:r>
              <a:rPr lang="en-CA" sz="3200" dirty="0">
                <a:solidFill>
                  <a:srgbClr val="002060"/>
                </a:solidFill>
              </a:rPr>
              <a:t>(Dawn Mixture) 				 specifically for the </a:t>
            </a:r>
            <a:r>
              <a:rPr lang="en-CA" sz="3200" b="1" dirty="0">
                <a:solidFill>
                  <a:srgbClr val="002060"/>
                </a:solidFill>
                <a:effectLst>
                  <a:glow rad="127000">
                    <a:srgbClr val="FF6600"/>
                  </a:glow>
                </a:effectLst>
                <a:latin typeface="Cooper Black" panose="0208090404030B020404" pitchFamily="18" charset="0"/>
              </a:rPr>
              <a:t>daily</a:t>
            </a:r>
            <a:r>
              <a:rPr lang="en-CA" sz="3200" dirty="0">
                <a:solidFill>
                  <a:srgbClr val="002060"/>
                </a:solidFill>
              </a:rPr>
              <a:t> sacrifice?</a:t>
            </a:r>
          </a:p>
          <a:p>
            <a:r>
              <a:rPr lang="en-CA" sz="3200" dirty="0">
                <a:solidFill>
                  <a:srgbClr val="002060"/>
                </a:solidFill>
                <a:effectLst>
                  <a:glow rad="127000">
                    <a:srgbClr val="C7ABFF"/>
                  </a:glow>
                </a:effectLst>
                <a:latin typeface="Arial Black" panose="020B0A04020102020204" pitchFamily="34" charset="0"/>
              </a:rPr>
              <a:t> Could Yahuah have wanted to impress upon us</a:t>
            </a:r>
            <a:br>
              <a:rPr lang="en-CA" sz="3200" dirty="0">
                <a:solidFill>
                  <a:srgbClr val="002060"/>
                </a:solidFill>
                <a:effectLst>
                  <a:glow rad="127000">
                    <a:srgbClr val="C7ABFF"/>
                  </a:glow>
                </a:effectLst>
                <a:latin typeface="Arial Black" panose="020B0A04020102020204" pitchFamily="34" charset="0"/>
              </a:rPr>
            </a:br>
            <a:r>
              <a:rPr lang="en-CA" sz="3200" dirty="0">
                <a:solidFill>
                  <a:srgbClr val="002060"/>
                </a:solidFill>
                <a:effectLst>
                  <a:glow rad="127000">
                    <a:srgbClr val="C7ABFF"/>
                  </a:glow>
                </a:effectLst>
                <a:latin typeface="Arial Black" panose="020B0A04020102020204" pitchFamily="34" charset="0"/>
              </a:rPr>
              <a:t> the importance of </a:t>
            </a:r>
            <a:r>
              <a:rPr lang="en-CA" sz="3200" u="sng" dirty="0">
                <a:ln>
                  <a:solidFill>
                    <a:srgbClr val="0000FF"/>
                  </a:solidFill>
                </a:ln>
                <a:solidFill>
                  <a:srgbClr val="990033"/>
                </a:solidFill>
                <a:effectLst>
                  <a:glow rad="127000">
                    <a:srgbClr val="C7ABFF"/>
                  </a:glow>
                </a:effectLst>
                <a:latin typeface="Arial Black" panose="020B0A04020102020204" pitchFamily="34" charset="0"/>
              </a:rPr>
              <a:t>OUR</a:t>
            </a:r>
            <a:r>
              <a:rPr lang="en-CA" sz="3200" dirty="0" smtClean="0">
                <a:solidFill>
                  <a:srgbClr val="002060"/>
                </a:solidFill>
                <a:effectLst>
                  <a:glow rad="127000">
                    <a:srgbClr val="C7ABFF"/>
                  </a:glow>
                </a:effectLst>
                <a:latin typeface="Arial Black" panose="020B0A04020102020204" pitchFamily="34" charset="0"/>
              </a:rPr>
              <a:t> </a:t>
            </a:r>
            <a:r>
              <a:rPr lang="en-CA" sz="3200" dirty="0">
                <a:ln>
                  <a:solidFill>
                    <a:srgbClr val="0000FF"/>
                  </a:solidFill>
                </a:ln>
                <a:solidFill>
                  <a:srgbClr val="FFFF00"/>
                </a:solidFill>
                <a:effectLst>
                  <a:glow rad="127000">
                    <a:srgbClr val="C7ABFF"/>
                  </a:glow>
                </a:effectLst>
                <a:latin typeface="Cooper Black" panose="0208090404030B020404" pitchFamily="18" charset="0"/>
              </a:rPr>
              <a:t>DAILY </a:t>
            </a:r>
            <a:r>
              <a:rPr lang="en-CA" sz="3200" u="sng" dirty="0">
                <a:ln>
                  <a:solidFill>
                    <a:srgbClr val="0000FF"/>
                  </a:solidFill>
                </a:ln>
                <a:solidFill>
                  <a:srgbClr val="FFFF00"/>
                </a:solidFill>
                <a:effectLst>
                  <a:glow rad="127000">
                    <a:srgbClr val="C7ABFF"/>
                  </a:glow>
                </a:effectLst>
                <a:latin typeface="Cooper Black" panose="0208090404030B020404" pitchFamily="18" charset="0"/>
              </a:rPr>
              <a:t>LIVING</a:t>
            </a:r>
            <a:r>
              <a:rPr lang="en-CA" sz="3200" dirty="0">
                <a:ln>
                  <a:solidFill>
                    <a:srgbClr val="0000FF"/>
                  </a:solidFill>
                </a:ln>
                <a:solidFill>
                  <a:srgbClr val="FFFF00"/>
                </a:solidFill>
                <a:effectLst>
                  <a:glow rad="127000">
                    <a:srgbClr val="C7ABFF"/>
                  </a:glow>
                </a:effectLst>
                <a:latin typeface="Cooper Black" panose="0208090404030B020404" pitchFamily="18" charset="0"/>
              </a:rPr>
              <a:t> </a:t>
            </a:r>
            <a:r>
              <a:rPr lang="en-CA" sz="3200" dirty="0" smtClean="0">
                <a:ln>
                  <a:solidFill>
                    <a:srgbClr val="0000FF"/>
                  </a:solidFill>
                </a:ln>
                <a:solidFill>
                  <a:srgbClr val="FFFF00"/>
                </a:solidFill>
                <a:effectLst>
                  <a:glow rad="127000">
                    <a:srgbClr val="C7ABFF"/>
                  </a:glow>
                </a:effectLst>
                <a:latin typeface="Cooper Black" panose="0208090404030B020404" pitchFamily="18" charset="0"/>
              </a:rPr>
              <a:t>SACRIFICE?</a:t>
            </a:r>
            <a:r>
              <a:rPr lang="en-CA" sz="3200" dirty="0">
                <a:ln>
                  <a:solidFill>
                    <a:srgbClr val="0000FF"/>
                  </a:solidFill>
                </a:ln>
                <a:solidFill>
                  <a:srgbClr val="FFFF00"/>
                </a:solidFill>
                <a:effectLst>
                  <a:glow rad="127000">
                    <a:srgbClr val="C7ABFF"/>
                  </a:glow>
                </a:effectLst>
                <a:latin typeface="Cooper Black" panose="0208090404030B020404" pitchFamily="18" charset="0"/>
              </a:rPr>
              <a:t/>
            </a:r>
            <a:br>
              <a:rPr lang="en-CA" sz="3200" dirty="0">
                <a:ln>
                  <a:solidFill>
                    <a:srgbClr val="0000FF"/>
                  </a:solidFill>
                </a:ln>
                <a:solidFill>
                  <a:srgbClr val="FFFF00"/>
                </a:solidFill>
                <a:effectLst>
                  <a:glow rad="127000">
                    <a:srgbClr val="C7ABFF"/>
                  </a:glow>
                </a:effectLst>
                <a:latin typeface="Cooper Black" panose="0208090404030B020404" pitchFamily="18" charset="0"/>
              </a:rPr>
            </a:br>
            <a:r>
              <a:rPr lang="en-CA" sz="1600" dirty="0">
                <a:solidFill>
                  <a:srgbClr val="002060"/>
                </a:solidFill>
                <a:effectLst>
                  <a:glow rad="127000">
                    <a:srgbClr val="C7ABFF"/>
                  </a:glow>
                </a:effectLst>
                <a:latin typeface="Cooper Black" panose="0208090404030B020404" pitchFamily="18" charset="0"/>
              </a:rPr>
              <a:t> </a:t>
            </a:r>
            <a:r>
              <a:rPr lang="en-CA" sz="3200" dirty="0">
                <a:solidFill>
                  <a:srgbClr val="002060"/>
                </a:solidFill>
                <a:effectLst>
                  <a:glow rad="127000">
                    <a:srgbClr val="C7ABFF"/>
                  </a:glow>
                </a:effectLst>
                <a:latin typeface="Cooper Black" panose="0208090404030B020404" pitchFamily="18" charset="0"/>
              </a:rPr>
              <a:t/>
            </a:r>
            <a:br>
              <a:rPr lang="en-CA" sz="3200" dirty="0">
                <a:solidFill>
                  <a:srgbClr val="002060"/>
                </a:solidFill>
                <a:effectLst>
                  <a:glow rad="127000">
                    <a:srgbClr val="C7ABFF"/>
                  </a:glow>
                </a:effectLst>
                <a:latin typeface="Cooper Black" panose="0208090404030B020404" pitchFamily="18" charset="0"/>
              </a:rPr>
            </a:br>
            <a:r>
              <a:rPr lang="en-CA" sz="3200" dirty="0">
                <a:solidFill>
                  <a:srgbClr val="002060"/>
                </a:solidFill>
                <a:effectLst>
                  <a:glow rad="127000">
                    <a:srgbClr val="C7ABFF"/>
                  </a:glow>
                </a:effectLst>
                <a:latin typeface="Cooper Black" panose="0208090404030B020404" pitchFamily="18" charset="0"/>
              </a:rPr>
              <a:t>             </a:t>
            </a:r>
            <a:r>
              <a:rPr lang="en-CA" sz="3200" dirty="0">
                <a:solidFill>
                  <a:srgbClr val="002060"/>
                </a:solidFill>
                <a:effectLst>
                  <a:glow rad="127000">
                    <a:srgbClr val="C7ABFF"/>
                  </a:glow>
                </a:effectLst>
                <a:latin typeface="Arial Black" panose="020B0A04020102020204" pitchFamily="34" charset="0"/>
              </a:rPr>
              <a:t>		     </a:t>
            </a:r>
            <a:r>
              <a:rPr lang="en-CA" sz="4000" dirty="0">
                <a:ln w="28575">
                  <a:solidFill>
                    <a:srgbClr val="0000FF"/>
                  </a:solidFill>
                </a:ln>
                <a:solidFill>
                  <a:srgbClr val="C7ABFF"/>
                </a:solidFill>
                <a:effectLst>
                  <a:glow rad="127000">
                    <a:srgbClr val="FF6600"/>
                  </a:glow>
                </a:effectLst>
                <a:latin typeface="Arial Black" panose="020B0A04020102020204" pitchFamily="34" charset="0"/>
              </a:rPr>
              <a:t>Our </a:t>
            </a:r>
            <a:r>
              <a:rPr lang="en-CA" sz="4000" u="sng" dirty="0">
                <a:ln w="28575">
                  <a:solidFill>
                    <a:srgbClr val="0000FF"/>
                  </a:solidFill>
                </a:ln>
                <a:solidFill>
                  <a:srgbClr val="C7ABFF"/>
                </a:solidFill>
                <a:effectLst>
                  <a:glow rad="127000">
                    <a:srgbClr val="FF6600"/>
                  </a:glow>
                </a:effectLst>
                <a:latin typeface="Arial Black" panose="020B0A04020102020204" pitchFamily="34" charset="0"/>
              </a:rPr>
              <a:t>SPIRITUAL BREAKFAST </a:t>
            </a:r>
            <a:r>
              <a:rPr lang="en-CA" sz="4000" dirty="0">
                <a:ln w="28575">
                  <a:solidFill>
                    <a:srgbClr val="0000FF"/>
                  </a:solidFill>
                </a:ln>
                <a:solidFill>
                  <a:srgbClr val="C7ABFF"/>
                </a:solidFill>
                <a:effectLst>
                  <a:glow rad="127000">
                    <a:srgbClr val="FF6600"/>
                  </a:glow>
                </a:effectLst>
                <a:latin typeface="Arial Black" panose="020B0A04020102020204" pitchFamily="34" charset="0"/>
              </a:rPr>
              <a:t>			    TO NOURISH OUR CYCLES?</a:t>
            </a:r>
          </a:p>
        </p:txBody>
      </p:sp>
      <p:sp>
        <p:nvSpPr>
          <p:cNvPr id="2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77</a:t>
            </a:fld>
            <a:endParaRPr lang="en-AU" dirty="0"/>
          </a:p>
        </p:txBody>
      </p:sp>
      <p:sp>
        <p:nvSpPr>
          <p:cNvPr id="27" name="Speech Bubble: Rectangle with Corners Rounded 26">
            <a:extLst>
              <a:ext uri="{FF2B5EF4-FFF2-40B4-BE49-F238E27FC236}">
                <a16:creationId xmlns:a16="http://schemas.microsoft.com/office/drawing/2014/main" xmlns="" id="{936C4035-D665-4A2C-88CA-B3CDABE99DDE}"/>
              </a:ext>
            </a:extLst>
          </p:cNvPr>
          <p:cNvSpPr/>
          <p:nvPr/>
        </p:nvSpPr>
        <p:spPr>
          <a:xfrm>
            <a:off x="264997" y="3498238"/>
            <a:ext cx="3326750" cy="1279943"/>
          </a:xfrm>
          <a:prstGeom prst="wedgeRoundRectCallout">
            <a:avLst>
              <a:gd name="adj1" fmla="val -47160"/>
              <a:gd name="adj2" fmla="val 113955"/>
              <a:gd name="adj3" fmla="val 16667"/>
            </a:avLst>
          </a:prstGeom>
          <a:solidFill>
            <a:srgbClr val="00FF99"/>
          </a:solidFill>
          <a:ln w="7620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8800" dirty="0" err="1">
                <a:ln>
                  <a:solidFill>
                    <a:srgbClr val="990033"/>
                  </a:solidFill>
                </a:ln>
                <a:solidFill>
                  <a:srgbClr val="A4F5FE"/>
                </a:solidFill>
                <a:effectLst>
                  <a:glow rad="127000">
                    <a:srgbClr val="FF6600"/>
                  </a:glow>
                </a:effectLst>
                <a:latin typeface="Cooper Black" panose="0208090404030B020404" pitchFamily="18" charset="0"/>
              </a:rPr>
              <a:t>arab</a:t>
            </a:r>
            <a:endParaRPr lang="en-CA" sz="8800" dirty="0">
              <a:ln>
                <a:solidFill>
                  <a:srgbClr val="990033"/>
                </a:solidFill>
              </a:ln>
              <a:solidFill>
                <a:srgbClr val="A4F5FE"/>
              </a:solidFill>
              <a:effectLst>
                <a:glow rad="127000">
                  <a:srgbClr val="FF6600"/>
                </a:glow>
              </a:effectLst>
              <a:latin typeface="Cooper Black" panose="0208090404030B020404" pitchFamily="18" charset="0"/>
            </a:endParaRPr>
          </a:p>
        </p:txBody>
      </p:sp>
    </p:spTree>
    <p:extLst>
      <p:ext uri="{BB962C8B-B14F-4D97-AF65-F5344CB8AC3E}">
        <p14:creationId xmlns:p14="http://schemas.microsoft.com/office/powerpoint/2010/main" val="418560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250"/>
                                        <p:tgtEl>
                                          <p:spTgt spid="21"/>
                                        </p:tgtEl>
                                      </p:cBhvr>
                                    </p:animEffect>
                                  </p:childTnLst>
                                </p:cTn>
                              </p:par>
                            </p:childTnLst>
                          </p:cTn>
                        </p:par>
                        <p:par>
                          <p:cTn id="8" fill="hold">
                            <p:stCondLst>
                              <p:cond delay="1250"/>
                            </p:stCondLst>
                            <p:childTnLst>
                              <p:par>
                                <p:cTn id="9" presetID="3" presetClass="entr" presetSubtype="10" repeatCount="3000"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500" fill="hold"/>
                                        <p:tgtEl>
                                          <p:spTgt spid="13"/>
                                        </p:tgtEl>
                                        <p:attrNameLst>
                                          <p:attrName>ppt_w</p:attrName>
                                        </p:attrNameLst>
                                      </p:cBhvr>
                                      <p:tavLst>
                                        <p:tav tm="0">
                                          <p:val>
                                            <p:fltVal val="0"/>
                                          </p:val>
                                        </p:tav>
                                        <p:tav tm="100000">
                                          <p:val>
                                            <p:strVal val="#ppt_w"/>
                                          </p:val>
                                        </p:tav>
                                      </p:tavLst>
                                    </p:anim>
                                    <p:anim calcmode="lin" valueType="num">
                                      <p:cBhvr>
                                        <p:cTn id="17" dur="1500" fill="hold"/>
                                        <p:tgtEl>
                                          <p:spTgt spid="13"/>
                                        </p:tgtEl>
                                        <p:attrNameLst>
                                          <p:attrName>ppt_h</p:attrName>
                                        </p:attrNameLst>
                                      </p:cBhvr>
                                      <p:tavLst>
                                        <p:tav tm="0">
                                          <p:val>
                                            <p:fltVal val="0"/>
                                          </p:val>
                                        </p:tav>
                                        <p:tav tm="100000">
                                          <p:val>
                                            <p:strVal val="#ppt_h"/>
                                          </p:val>
                                        </p:tav>
                                      </p:tavLst>
                                    </p:anim>
                                    <p:anim calcmode="lin" valueType="num">
                                      <p:cBhvr>
                                        <p:cTn id="18" dur="1500" fill="hold"/>
                                        <p:tgtEl>
                                          <p:spTgt spid="13"/>
                                        </p:tgtEl>
                                        <p:attrNameLst>
                                          <p:attrName>style.rotation</p:attrName>
                                        </p:attrNameLst>
                                      </p:cBhvr>
                                      <p:tavLst>
                                        <p:tav tm="0">
                                          <p:val>
                                            <p:fltVal val="90"/>
                                          </p:val>
                                        </p:tav>
                                        <p:tav tm="100000">
                                          <p:val>
                                            <p:fltVal val="0"/>
                                          </p:val>
                                        </p:tav>
                                      </p:tavLst>
                                    </p:anim>
                                    <p:animEffect transition="in" filter="fade">
                                      <p:cBhvr>
                                        <p:cTn id="19"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p:bldP spid="2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a:extLst>
              <a:ext uri="{FF2B5EF4-FFF2-40B4-BE49-F238E27FC236}">
                <a16:creationId xmlns:a16="http://schemas.microsoft.com/office/drawing/2014/main" xmlns="" id="{70638F50-DAAC-48EF-A18A-A005E8841A8D}"/>
              </a:ext>
            </a:extLst>
          </p:cNvPr>
          <p:cNvSpPr txBox="1"/>
          <p:nvPr/>
        </p:nvSpPr>
        <p:spPr>
          <a:xfrm>
            <a:off x="250972" y="1488884"/>
            <a:ext cx="3669161" cy="3880231"/>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p>
            <a:pPr algn="ctr">
              <a:lnSpc>
                <a:spcPct val="90000"/>
              </a:lnSpc>
              <a:spcBef>
                <a:spcPct val="0"/>
              </a:spcBef>
              <a:spcAft>
                <a:spcPts val="600"/>
              </a:spcAft>
            </a:pPr>
            <a:r>
              <a:rPr lang="en-US" sz="6000" b="1" i="1" u="none" strike="noStrike" kern="1200" baseline="0" dirty="0">
                <a:solidFill>
                  <a:srgbClr val="FFFFFF"/>
                </a:solidFill>
                <a:latin typeface="+mj-lt"/>
                <a:ea typeface="+mj-ea"/>
                <a:cs typeface="+mj-cs"/>
              </a:rPr>
              <a:t>Does following the Torah interest you?</a:t>
            </a:r>
            <a:endParaRPr lang="en-US" sz="6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xmlns="" id="{A5678916-EA4B-4CD7-91A1-E8DB57F4D285}"/>
              </a:ext>
            </a:extLst>
          </p:cNvPr>
          <p:cNvSpPr txBox="1"/>
          <p:nvPr/>
        </p:nvSpPr>
        <p:spPr>
          <a:xfrm>
            <a:off x="5719864" y="175093"/>
            <a:ext cx="5885234" cy="604229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b="0" i="0" u="none" strike="noStrike" baseline="0" dirty="0">
                <a:solidFill>
                  <a:srgbClr val="000000"/>
                </a:solidFill>
              </a:rPr>
              <a:t>Will you consider the evidence put forth from the Scriptures in this study?</a:t>
            </a:r>
          </a:p>
          <a:p>
            <a:pPr indent="-228600">
              <a:lnSpc>
                <a:spcPct val="90000"/>
              </a:lnSpc>
              <a:spcAft>
                <a:spcPts val="600"/>
              </a:spcAft>
              <a:buFont typeface="Arial" panose="020B0604020202020204" pitchFamily="34" charset="0"/>
              <a:buChar char="•"/>
            </a:pPr>
            <a:endParaRPr lang="en-US" sz="2800" b="0" i="0" u="none" strike="noStrike" baseline="0" dirty="0">
              <a:solidFill>
                <a:srgbClr val="000000"/>
              </a:solidFill>
            </a:endParaRPr>
          </a:p>
          <a:p>
            <a:pPr indent="-228600">
              <a:lnSpc>
                <a:spcPct val="90000"/>
              </a:lnSpc>
              <a:spcAft>
                <a:spcPts val="600"/>
              </a:spcAft>
              <a:buFont typeface="Arial" panose="020B0604020202020204" pitchFamily="34" charset="0"/>
              <a:buChar char="•"/>
            </a:pPr>
            <a:r>
              <a:rPr lang="en-US" sz="2800" b="0" i="0" u="none" strike="noStrike" baseline="0" dirty="0">
                <a:solidFill>
                  <a:srgbClr val="000000"/>
                </a:solidFill>
              </a:rPr>
              <a:t>Will you consider the evidence from the other 40+ studies in this series of Dawn Design?</a:t>
            </a:r>
            <a:br>
              <a:rPr lang="en-US" sz="2800" b="0" i="0" u="none" strike="noStrike" baseline="0" dirty="0">
                <a:solidFill>
                  <a:srgbClr val="000000"/>
                </a:solidFill>
              </a:rPr>
            </a:br>
            <a:endParaRPr lang="en-US" sz="2800" b="0" i="0" u="none" strike="noStrike" baseline="0" dirty="0" smtClean="0">
              <a:solidFill>
                <a:srgbClr val="000000"/>
              </a:solidFill>
            </a:endParaRPr>
          </a:p>
          <a:p>
            <a:pPr indent="-228600">
              <a:lnSpc>
                <a:spcPct val="90000"/>
              </a:lnSpc>
              <a:spcAft>
                <a:spcPts val="600"/>
              </a:spcAft>
              <a:buFont typeface="Arial" panose="020B0604020202020204" pitchFamily="34" charset="0"/>
              <a:buChar char="•"/>
            </a:pPr>
            <a:r>
              <a:rPr lang="en-US" sz="2800" b="0" i="0" u="none" strike="noStrike" baseline="0" dirty="0" smtClean="0">
                <a:solidFill>
                  <a:srgbClr val="000000"/>
                </a:solidFill>
              </a:rPr>
              <a:t>And </a:t>
            </a:r>
            <a:r>
              <a:rPr lang="en-US" sz="2800" b="0" i="0" u="none" strike="noStrike" baseline="0" dirty="0">
                <a:solidFill>
                  <a:srgbClr val="000000"/>
                </a:solidFill>
              </a:rPr>
              <a:t>what about the “untapped” Dawn witnesses in the Gospels alone? </a:t>
            </a:r>
          </a:p>
          <a:p>
            <a:pPr indent="-228600">
              <a:lnSpc>
                <a:spcPct val="90000"/>
              </a:lnSpc>
              <a:spcAft>
                <a:spcPts val="600"/>
              </a:spcAft>
              <a:buFont typeface="Arial" panose="020B0604020202020204" pitchFamily="34" charset="0"/>
              <a:buChar char="•"/>
            </a:pPr>
            <a:endParaRPr lang="en-US" sz="2800" b="0" i="0" u="none" strike="noStrike" baseline="0" dirty="0">
              <a:solidFill>
                <a:srgbClr val="000000"/>
              </a:solidFill>
            </a:endParaRPr>
          </a:p>
          <a:p>
            <a:pPr indent="-228600">
              <a:lnSpc>
                <a:spcPct val="90000"/>
              </a:lnSpc>
              <a:spcAft>
                <a:spcPts val="600"/>
              </a:spcAft>
              <a:buFont typeface="Arial" panose="020B0604020202020204" pitchFamily="34" charset="0"/>
              <a:buChar char="•"/>
            </a:pPr>
            <a:r>
              <a:rPr lang="en-US" sz="2800" b="0" i="0" u="none" strike="noStrike" baseline="0" dirty="0">
                <a:solidFill>
                  <a:srgbClr val="000000"/>
                </a:solidFill>
              </a:rPr>
              <a:t>Will you consider putting away the traditions received from our fathers?</a:t>
            </a:r>
            <a:br>
              <a:rPr lang="en-US" sz="2800" b="0" i="0" u="none" strike="noStrike" baseline="0" dirty="0">
                <a:solidFill>
                  <a:srgbClr val="000000"/>
                </a:solidFill>
              </a:rPr>
            </a:br>
            <a:endParaRPr lang="en-US" sz="2800" b="0" i="0" u="none" strike="noStrike" baseline="0" dirty="0">
              <a:solidFill>
                <a:srgbClr val="000000"/>
              </a:solidFill>
            </a:endParaRPr>
          </a:p>
          <a:p>
            <a:pPr indent="-228600">
              <a:lnSpc>
                <a:spcPct val="90000"/>
              </a:lnSpc>
              <a:spcAft>
                <a:spcPts val="600"/>
              </a:spcAft>
              <a:buFont typeface="Arial" panose="020B0604020202020204" pitchFamily="34" charset="0"/>
              <a:buChar char="•"/>
            </a:pPr>
            <a:r>
              <a:rPr lang="en-US" sz="2800" dirty="0">
                <a:solidFill>
                  <a:srgbClr val="000000"/>
                </a:solidFill>
              </a:rPr>
              <a:t>If so, just ask for the studies.</a:t>
            </a:r>
          </a:p>
        </p:txBody>
      </p:sp>
      <p:sp>
        <p:nvSpPr>
          <p:cNvPr id="6" name="Rectangle 5"/>
          <p:cNvSpPr/>
          <p:nvPr/>
        </p:nvSpPr>
        <p:spPr>
          <a:xfrm>
            <a:off x="7382890" y="6149066"/>
            <a:ext cx="2055370"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spc="0" dirty="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Handwriting" pitchFamily="66" charset="0"/>
              </a:rPr>
              <a:t>The End</a:t>
            </a:r>
          </a:p>
        </p:txBody>
      </p:sp>
      <p:sp>
        <p:nvSpPr>
          <p:cNvPr id="1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78</a:t>
            </a:fld>
            <a:endParaRPr lang="en-AU" dirty="0"/>
          </a:p>
        </p:txBody>
      </p:sp>
    </p:spTree>
    <p:extLst>
      <p:ext uri="{BB962C8B-B14F-4D97-AF65-F5344CB8AC3E}">
        <p14:creationId xmlns:p14="http://schemas.microsoft.com/office/powerpoint/2010/main" val="10878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15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100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accent4">
                    <a:lumMod val="40000"/>
                    <a:lumOff val="60000"/>
                  </a:schemeClr>
                </a:solidFill>
                <a:latin typeface="Arial Rounded MT Bold" pitchFamily="34" charset="0"/>
                <a:cs typeface="Aharoni" pitchFamily="2" charset="-79"/>
              </a:rPr>
              <a:t>Please</a:t>
            </a:r>
            <a:r>
              <a:rPr lang="en-US" sz="6000" dirty="0">
                <a:solidFill>
                  <a:schemeClr val="accent4">
                    <a:lumMod val="40000"/>
                    <a:lumOff val="60000"/>
                  </a:schemeClr>
                </a:solidFill>
                <a:latin typeface="Aharoni" pitchFamily="2" charset="-79"/>
                <a:cs typeface="Aharoni" pitchFamily="2" charset="-79"/>
              </a:rPr>
              <a:t> </a:t>
            </a:r>
            <a:r>
              <a:rPr lang="en-US" sz="6000" dirty="0">
                <a:solidFill>
                  <a:schemeClr val="accent4">
                    <a:lumMod val="40000"/>
                    <a:lumOff val="60000"/>
                  </a:schemeClr>
                </a:solidFill>
                <a:latin typeface="Arial Rounded MT Bold" pitchFamily="34" charset="0"/>
                <a:cs typeface="Aharoni" pitchFamily="2" charset="-79"/>
              </a:rPr>
              <a:t>Join Us Live Each Week </a:t>
            </a:r>
          </a:p>
        </p:txBody>
      </p:sp>
      <p:sp>
        <p:nvSpPr>
          <p:cNvPr id="5" name="Rectangle 4"/>
          <p:cNvSpPr/>
          <p:nvPr/>
        </p:nvSpPr>
        <p:spPr>
          <a:xfrm>
            <a:off x="154194" y="1821687"/>
            <a:ext cx="11445332"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t>Sign up with Covenant Calendar Club</a:t>
            </a:r>
            <a:b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b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t>for the Friday &amp; Sabbath Zoom Meetings</a:t>
            </a:r>
          </a:p>
          <a:p>
            <a:pPr algn="ct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t>(including live discussion) </a:t>
            </a:r>
          </a:p>
        </p:txBody>
      </p:sp>
      <p:sp>
        <p:nvSpPr>
          <p:cNvPr id="6" name="Rectangle 5"/>
          <p:cNvSpPr/>
          <p:nvPr/>
        </p:nvSpPr>
        <p:spPr>
          <a:xfrm>
            <a:off x="295354" y="5473670"/>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algn="ctr"/>
            <a:r>
              <a:rPr lang="en-US" sz="4000" b="1" spc="150" dirty="0">
                <a:ln w="11430">
                  <a:noFill/>
                </a:ln>
                <a:solidFill>
                  <a:srgbClr val="F8F8F8"/>
                </a:solidFill>
                <a:effectLst>
                  <a:glow rad="127000">
                    <a:srgbClr val="2A1500">
                      <a:alpha val="55000"/>
                    </a:srgbClr>
                  </a:glow>
                  <a:outerShdw blurRad="25400" algn="tl" rotWithShape="0">
                    <a:srgbClr val="000000">
                      <a:alpha val="43000"/>
                    </a:srgbClr>
                  </a:outerShdw>
                </a:effectLst>
              </a:rPr>
              <a:t>https://studythecalendar.com/sign-up/</a:t>
            </a:r>
          </a:p>
        </p:txBody>
      </p:sp>
      <p:pic>
        <p:nvPicPr>
          <p:cNvPr id="7"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752126" y="414677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8"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789478" y="124738"/>
            <a:ext cx="1028078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rPr>
              <a:t>If you enjoyed this study today …</a:t>
            </a:r>
          </a:p>
        </p:txBody>
      </p:sp>
      <p:sp>
        <p:nvSpPr>
          <p:cNvPr id="11"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79</a:t>
            </a:fld>
            <a:endParaRPr lang="en-AU" dirty="0"/>
          </a:p>
        </p:txBody>
      </p:sp>
    </p:spTree>
    <p:extLst>
      <p:ext uri="{BB962C8B-B14F-4D97-AF65-F5344CB8AC3E}">
        <p14:creationId xmlns:p14="http://schemas.microsoft.com/office/powerpoint/2010/main" val="175383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6000">
              <a:schemeClr val="accent2">
                <a:lumMod val="20000"/>
                <a:lumOff val="80000"/>
              </a:schemeClr>
            </a:gs>
            <a:gs pos="94000">
              <a:srgbClr val="B6F7FE">
                <a:alpha val="41000"/>
              </a:srgb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A8EED74-4DF9-4779-8730-D1FDB193010B}"/>
              </a:ext>
            </a:extLst>
          </p:cNvPr>
          <p:cNvSpPr txBox="1"/>
          <p:nvPr/>
        </p:nvSpPr>
        <p:spPr>
          <a:xfrm>
            <a:off x="322344" y="443567"/>
            <a:ext cx="11683767" cy="5693866"/>
          </a:xfrm>
          <a:prstGeom prst="rect">
            <a:avLst/>
          </a:prstGeom>
          <a:noFill/>
        </p:spPr>
        <p:txBody>
          <a:bodyPr wrap="square">
            <a:spAutoFit/>
            <a:scene3d>
              <a:camera prst="orthographicFront"/>
              <a:lightRig rig="threePt" dir="t"/>
            </a:scene3d>
            <a:sp3d extrusionH="57150">
              <a:bevelT w="38100" h="38100"/>
            </a:sp3d>
          </a:bodyPr>
          <a:lstStyle/>
          <a:p>
            <a:pPr algn="l"/>
            <a:r>
              <a:rPr lang="en-AU" sz="2800" b="0" i="0" u="none" strike="noStrike" baseline="0" dirty="0" smtClean="0">
                <a:solidFill>
                  <a:srgbClr val="000000"/>
                </a:solidFill>
                <a:latin typeface="Calibri" panose="020F0502020204030204" pitchFamily="34" charset="0"/>
              </a:rPr>
              <a:t>The </a:t>
            </a:r>
            <a:r>
              <a:rPr lang="en-AU" sz="2800" b="0" i="0" u="none" strike="noStrike" baseline="0" dirty="0">
                <a:solidFill>
                  <a:srgbClr val="000000"/>
                </a:solidFill>
                <a:latin typeface="Calibri" panose="020F0502020204030204" pitchFamily="34" charset="0"/>
              </a:rPr>
              <a:t>instructions for the Passover meal (as commanded in </a:t>
            </a:r>
            <a:r>
              <a:rPr lang="en-AU" sz="2800" b="0" i="0" u="none" strike="noStrike" baseline="0" dirty="0">
                <a:solidFill>
                  <a:srgbClr val="006699"/>
                </a:solidFill>
                <a:latin typeface="Calibri" panose="020F0502020204030204" pitchFamily="34" charset="0"/>
              </a:rPr>
              <a:t>Exodus 12:8: </a:t>
            </a:r>
            <a:r>
              <a:rPr lang="en-AU" sz="2800" b="0" i="0" u="none" strike="noStrike" baseline="0" dirty="0" smtClean="0">
                <a:solidFill>
                  <a:srgbClr val="006699"/>
                </a:solidFill>
                <a:latin typeface="Calibri" panose="020F0502020204030204" pitchFamily="34" charset="0"/>
              </a:rPr>
              <a:t/>
            </a:r>
            <a:br>
              <a:rPr lang="en-AU" sz="2800" b="0" i="0" u="none" strike="noStrike" baseline="0" dirty="0" smtClean="0">
                <a:solidFill>
                  <a:srgbClr val="006699"/>
                </a:solidFill>
                <a:latin typeface="Calibri" panose="020F0502020204030204" pitchFamily="34" charset="0"/>
              </a:rPr>
            </a:br>
            <a:r>
              <a:rPr lang="en-AU" sz="2800" b="0" i="0" u="none" strike="noStrike" baseline="0" dirty="0" smtClean="0">
                <a:solidFill>
                  <a:srgbClr val="E46D0A"/>
                </a:solidFill>
                <a:latin typeface="Calibri" panose="020F0502020204030204" pitchFamily="34" charset="0"/>
              </a:rPr>
              <a:t>“… </a:t>
            </a:r>
            <a:r>
              <a:rPr lang="en-AU" sz="2800" b="0" i="0" u="none" strike="noStrike" baseline="0" dirty="0">
                <a:solidFill>
                  <a:srgbClr val="E46D0A"/>
                </a:solidFill>
                <a:latin typeface="Calibri" panose="020F0502020204030204" pitchFamily="34" charset="0"/>
              </a:rPr>
              <a:t>and they shall eat the flesh in that night …”</a:t>
            </a:r>
            <a:r>
              <a:rPr lang="en-AU" sz="2800" b="0" i="0" u="none" strike="noStrike" baseline="0" dirty="0">
                <a:latin typeface="Calibri" panose="020F0502020204030204" pitchFamily="34" charset="0"/>
              </a:rPr>
              <a:t>)</a:t>
            </a:r>
            <a:r>
              <a:rPr lang="en-AU" sz="2800" b="0" i="0" u="none" strike="noStrike" baseline="0" dirty="0">
                <a:solidFill>
                  <a:srgbClr val="E46D0A"/>
                </a:solidFill>
                <a:latin typeface="Calibri" panose="020F0502020204030204" pitchFamily="34" charset="0"/>
              </a:rPr>
              <a:t> </a:t>
            </a:r>
            <a:r>
              <a:rPr lang="en-AU" sz="2800" b="0" i="0" u="none" strike="noStrike" baseline="0" dirty="0">
                <a:solidFill>
                  <a:srgbClr val="000000"/>
                </a:solidFill>
                <a:latin typeface="Calibri" panose="020F0502020204030204" pitchFamily="34" charset="0"/>
              </a:rPr>
              <a:t>is a direct reference to the part of the 24 hour period where </a:t>
            </a:r>
            <a:r>
              <a:rPr lang="en-AU" sz="2800" b="0" i="0" u="none" strike="noStrike" baseline="0" dirty="0">
                <a:solidFill>
                  <a:srgbClr val="000000"/>
                </a:solidFill>
                <a:effectLst>
                  <a:glow rad="127000">
                    <a:srgbClr val="00FF99"/>
                  </a:glow>
                </a:effectLst>
                <a:latin typeface="Calibri" panose="020F0502020204030204" pitchFamily="34" charset="0"/>
              </a:rPr>
              <a:t>no sun light exists.  </a:t>
            </a:r>
            <a:r>
              <a:rPr lang="en-AU" sz="2800" b="0" i="0" u="none" strike="noStrike" baseline="0" dirty="0">
                <a:solidFill>
                  <a:srgbClr val="000000"/>
                </a:solidFill>
                <a:latin typeface="Calibri" panose="020F0502020204030204" pitchFamily="34" charset="0"/>
              </a:rPr>
              <a:t>Where </a:t>
            </a:r>
            <a:r>
              <a:rPr lang="en-AU" sz="2800" dirty="0">
                <a:solidFill>
                  <a:srgbClr val="000000"/>
                </a:solidFill>
                <a:latin typeface="Calibri" panose="020F0502020204030204" pitchFamily="34" charset="0"/>
              </a:rPr>
              <a:t>zero</a:t>
            </a:r>
            <a:r>
              <a:rPr lang="en-AU" sz="2800" b="0" i="0" u="none" strike="noStrike" baseline="0" dirty="0">
                <a:solidFill>
                  <a:srgbClr val="000000"/>
                </a:solidFill>
                <a:latin typeface="Calibri" panose="020F0502020204030204" pitchFamily="34" charset="0"/>
              </a:rPr>
              <a:t> sun light exists is the Hebrew definition of night.  So it occurs that man’s second definition of Dusk – the </a:t>
            </a:r>
            <a:r>
              <a:rPr lang="en-AU" sz="2800" b="1" i="0" u="none" strike="noStrike" baseline="0" dirty="0">
                <a:solidFill>
                  <a:srgbClr val="9A00FF"/>
                </a:solidFill>
                <a:latin typeface="Calibri,Bold"/>
              </a:rPr>
              <a:t>Nautical dusk </a:t>
            </a:r>
            <a:r>
              <a:rPr lang="en-AU" sz="2800" b="0" i="0" u="none" strike="noStrike" baseline="0" dirty="0">
                <a:solidFill>
                  <a:srgbClr val="000000"/>
                </a:solidFill>
                <a:latin typeface="Calibri" panose="020F0502020204030204" pitchFamily="34" charset="0"/>
              </a:rPr>
              <a:t>definition – is the time the Passover </a:t>
            </a:r>
            <a:r>
              <a:rPr lang="en-AU" sz="2800" dirty="0">
                <a:solidFill>
                  <a:srgbClr val="000000"/>
                </a:solidFill>
                <a:latin typeface="Calibri" panose="020F0502020204030204" pitchFamily="34" charset="0"/>
              </a:rPr>
              <a:t>m</a:t>
            </a:r>
            <a:r>
              <a:rPr lang="en-AU" sz="2800" b="0" i="0" u="none" strike="noStrike" baseline="0" dirty="0">
                <a:solidFill>
                  <a:srgbClr val="000000"/>
                </a:solidFill>
                <a:latin typeface="Calibri" panose="020F0502020204030204" pitchFamily="34" charset="0"/>
              </a:rPr>
              <a:t>eal could begin and was the time to “eat the flesh of the lamb.”  Can we reasonably understand </a:t>
            </a:r>
            <a:r>
              <a:rPr lang="en-AU" sz="2800" b="0" i="0" u="none" strike="noStrike" baseline="0" dirty="0" smtClean="0">
                <a:solidFill>
                  <a:srgbClr val="000000"/>
                </a:solidFill>
                <a:latin typeface="Calibri" panose="020F0502020204030204" pitchFamily="34" charset="0"/>
              </a:rPr>
              <a:t>that</a:t>
            </a:r>
            <a:r>
              <a:rPr lang="en-AU" sz="2800" b="0" i="0" u="none" strike="noStrike" baseline="0" dirty="0">
                <a:solidFill>
                  <a:srgbClr val="000000"/>
                </a:solidFill>
                <a:latin typeface="Calibri" panose="020F0502020204030204" pitchFamily="34" charset="0"/>
              </a:rPr>
              <a:t>, (</a:t>
            </a:r>
            <a:r>
              <a:rPr lang="en-AU" sz="2400" b="0" i="0" u="none" strike="noStrike" baseline="0" dirty="0">
                <a:solidFill>
                  <a:srgbClr val="000000"/>
                </a:solidFill>
                <a:latin typeface="Calibri" panose="020F0502020204030204" pitchFamily="34" charset="0"/>
              </a:rPr>
              <a:t>because of a safety factor</a:t>
            </a:r>
            <a:r>
              <a:rPr lang="en-AU" sz="2800" b="0" i="0" u="none" strike="noStrike" baseline="0" dirty="0">
                <a:solidFill>
                  <a:srgbClr val="000000"/>
                </a:solidFill>
                <a:latin typeface="Calibri" panose="020F0502020204030204" pitchFamily="34" charset="0"/>
              </a:rPr>
              <a:t>), it was at the Civil dusk time (</a:t>
            </a:r>
            <a:r>
              <a:rPr lang="en-AU" sz="2400" b="0" i="0" u="none" strike="noStrike" baseline="0" dirty="0">
                <a:solidFill>
                  <a:srgbClr val="000000"/>
                </a:solidFill>
                <a:latin typeface="Calibri" panose="020F0502020204030204" pitchFamily="34" charset="0"/>
              </a:rPr>
              <a:t>or just slightly prior</a:t>
            </a:r>
            <a:r>
              <a:rPr lang="en-AU" sz="2800" b="0" i="0" u="none" strike="noStrike" baseline="0" dirty="0">
                <a:solidFill>
                  <a:srgbClr val="000000"/>
                </a:solidFill>
                <a:latin typeface="Calibri" panose="020F0502020204030204" pitchFamily="34" charset="0"/>
              </a:rPr>
              <a:t>) when the priests in this event from </a:t>
            </a:r>
            <a:r>
              <a:rPr lang="en-AU" sz="2800" b="1" i="0" u="none" strike="noStrike" baseline="0" dirty="0">
                <a:solidFill>
                  <a:srgbClr val="00B150"/>
                </a:solidFill>
                <a:latin typeface="Calibri,Bold"/>
              </a:rPr>
              <a:t>2 Chronicles</a:t>
            </a:r>
            <a:r>
              <a:rPr lang="en-AU" sz="2800" b="0" i="0" u="none" strike="noStrike" baseline="0" dirty="0">
                <a:solidFill>
                  <a:srgbClr val="00B150"/>
                </a:solidFill>
                <a:latin typeface="Calibri" panose="020F0502020204030204" pitchFamily="34" charset="0"/>
              </a:rPr>
              <a:t>, </a:t>
            </a:r>
            <a:r>
              <a:rPr lang="en-AU" sz="2800" b="0" i="0" u="none" strike="noStrike" baseline="0" dirty="0">
                <a:solidFill>
                  <a:srgbClr val="000000"/>
                </a:solidFill>
                <a:latin typeface="Calibri" panose="020F0502020204030204" pitchFamily="34" charset="0"/>
              </a:rPr>
              <a:t>wrapped up their work of presenting all the offerings to </a:t>
            </a:r>
            <a:r>
              <a:rPr lang="he-IL" sz="2800" b="1" i="0" u="none" strike="noStrike" baseline="0" dirty="0">
                <a:solidFill>
                  <a:srgbClr val="0000FF"/>
                </a:solidFill>
              </a:rPr>
              <a:t>יהוֹה</a:t>
            </a:r>
            <a:r>
              <a:rPr lang="en-AU" sz="2800" b="1" i="0" u="none" strike="noStrike" baseline="0" dirty="0">
                <a:solidFill>
                  <a:srgbClr val="0000FF"/>
                </a:solidFill>
                <a:latin typeface="Calibri,Bold"/>
              </a:rPr>
              <a:t> [Yahuah]</a:t>
            </a:r>
            <a:r>
              <a:rPr lang="en-AU" sz="2800" b="1" dirty="0">
                <a:solidFill>
                  <a:srgbClr val="0000FF"/>
                </a:solidFill>
                <a:latin typeface="Calibri" panose="020F0502020204030204" pitchFamily="34" charset="0"/>
              </a:rPr>
              <a:t>?</a:t>
            </a:r>
            <a:r>
              <a:rPr lang="en-AU" sz="2800" b="0" i="0" u="none" strike="noStrike" baseline="0" dirty="0">
                <a:solidFill>
                  <a:srgbClr val="0000FF"/>
                </a:solidFill>
                <a:latin typeface="Calibri" panose="020F0502020204030204" pitchFamily="34" charset="0"/>
              </a:rPr>
              <a:t/>
            </a:r>
            <a:br>
              <a:rPr lang="en-AU" sz="2800" b="0" i="0" u="none" strike="noStrike" baseline="0" dirty="0">
                <a:solidFill>
                  <a:srgbClr val="0000FF"/>
                </a:solidFill>
                <a:latin typeface="Calibri" panose="020F0502020204030204" pitchFamily="34" charset="0"/>
              </a:rPr>
            </a:br>
            <a:endParaRPr lang="en-AU" sz="2800" b="0" i="0" u="none" strike="noStrike" baseline="0" dirty="0">
              <a:solidFill>
                <a:srgbClr val="0000FF"/>
              </a:solidFill>
              <a:latin typeface="Calibri" panose="020F0502020204030204" pitchFamily="34" charset="0"/>
            </a:endParaRPr>
          </a:p>
          <a:p>
            <a:pPr algn="l"/>
            <a:r>
              <a:rPr lang="en-US" sz="2800" b="0" i="0" u="none" strike="noStrike" baseline="0" dirty="0">
                <a:solidFill>
                  <a:srgbClr val="0D0D0D"/>
                </a:solidFill>
                <a:latin typeface="Calibri" panose="020F0502020204030204" pitchFamily="34" charset="0"/>
              </a:rPr>
              <a:t>(You will note a different font, for the Hebrew letters of the name of </a:t>
            </a:r>
            <a:r>
              <a:rPr lang="en-US" sz="2800" b="1" i="0" u="none" strike="noStrike" baseline="0" dirty="0" err="1">
                <a:solidFill>
                  <a:srgbClr val="0000FF"/>
                </a:solidFill>
                <a:latin typeface="Calibri,Bold"/>
              </a:rPr>
              <a:t>Yahuah</a:t>
            </a:r>
            <a:r>
              <a:rPr lang="en-US" sz="2800" b="0" i="0" u="none" strike="noStrike" baseline="0" dirty="0">
                <a:solidFill>
                  <a:srgbClr val="0000FF"/>
                </a:solidFill>
                <a:latin typeface="Calibri" panose="020F0502020204030204" pitchFamily="34" charset="0"/>
              </a:rPr>
              <a:t>, </a:t>
            </a:r>
            <a:r>
              <a:rPr lang="en-US" sz="2800" b="0" i="0" u="none" strike="noStrike" baseline="0" dirty="0">
                <a:solidFill>
                  <a:srgbClr val="0D0D0D"/>
                </a:solidFill>
                <a:latin typeface="Calibri" panose="020F0502020204030204" pitchFamily="34" charset="0"/>
              </a:rPr>
              <a:t>than what is shown in </a:t>
            </a:r>
            <a:r>
              <a:rPr lang="en-US" sz="2800" b="1" i="1" u="none" strike="noStrike" baseline="0" dirty="0">
                <a:solidFill>
                  <a:srgbClr val="0D0D0D"/>
                </a:solidFill>
                <a:latin typeface="Calibri,BoldItalic"/>
              </a:rPr>
              <a:t>The Scriptures</a:t>
            </a:r>
            <a:r>
              <a:rPr lang="en-US" sz="2800" b="0" i="1" u="none" strike="noStrike" baseline="0" dirty="0">
                <a:solidFill>
                  <a:srgbClr val="0D0D0D"/>
                </a:solidFill>
                <a:latin typeface="Calibri,Italic"/>
              </a:rPr>
              <a:t>.) </a:t>
            </a:r>
            <a:br>
              <a:rPr lang="en-US" sz="2800" b="0" i="1" u="none" strike="noStrike" baseline="0" dirty="0">
                <a:solidFill>
                  <a:srgbClr val="0D0D0D"/>
                </a:solidFill>
                <a:latin typeface="Calibri,Italic"/>
              </a:rPr>
            </a:br>
            <a:r>
              <a:rPr lang="en-US" sz="2800" b="1" i="0" u="none" strike="noStrike" baseline="0" dirty="0">
                <a:solidFill>
                  <a:srgbClr val="9A00FF"/>
                </a:solidFill>
                <a:latin typeface="Calibri,Bold"/>
              </a:rPr>
              <a:t>Let’s begin!</a:t>
            </a:r>
            <a:endParaRPr lang="en-AU" sz="2800" dirty="0"/>
          </a:p>
        </p:txBody>
      </p:sp>
      <p:sp>
        <p:nvSpPr>
          <p:cNvPr id="3"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8</a:t>
            </a:fld>
            <a:endParaRPr lang="en-AU" dirty="0"/>
          </a:p>
        </p:txBody>
      </p:sp>
    </p:spTree>
    <p:extLst>
      <p:ext uri="{BB962C8B-B14F-4D97-AF65-F5344CB8AC3E}">
        <p14:creationId xmlns:p14="http://schemas.microsoft.com/office/powerpoint/2010/main" val="4898029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45962" y="305786"/>
            <a:ext cx="6987822" cy="6347534"/>
          </a:xfrm>
          <a:prstGeom prst="roundRect">
            <a:avLst>
              <a:gd name="adj" fmla="val 91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600" b="1" dirty="0">
                <a:solidFill>
                  <a:srgbClr val="00B050"/>
                </a:solidFill>
                <a:effectLst>
                  <a:glow rad="228600">
                    <a:srgbClr val="99FF33">
                      <a:alpha val="40000"/>
                    </a:srgbClr>
                  </a:glow>
                </a:effectLst>
                <a:latin typeface="Comic Sans MS" pitchFamily="66" charset="0"/>
              </a:rPr>
              <a:t>May</a:t>
            </a:r>
            <a:r>
              <a:rPr lang="en-CA" sz="3600" b="1" dirty="0">
                <a:solidFill>
                  <a:schemeClr val="accent3">
                    <a:lumMod val="75000"/>
                  </a:schemeClr>
                </a:solidFill>
                <a:effectLst>
                  <a:glow rad="228600">
                    <a:srgbClr val="99FF33">
                      <a:alpha val="40000"/>
                    </a:srgbClr>
                  </a:glow>
                </a:effectLst>
                <a:latin typeface="Comic Sans MS" pitchFamily="66" charset="0"/>
              </a:rPr>
              <a:t> </a:t>
            </a:r>
            <a:r>
              <a:rPr lang="en-CA" sz="3600" b="1" dirty="0">
                <a:solidFill>
                  <a:srgbClr val="00B0F0"/>
                </a:solidFill>
                <a:effectLst>
                  <a:glow rad="228600">
                    <a:srgbClr val="99FF33">
                      <a:alpha val="40000"/>
                    </a:srgbClr>
                  </a:glow>
                </a:effectLst>
                <a:latin typeface="Comic Sans MS" pitchFamily="66" charset="0"/>
              </a:rPr>
              <a:t>Yahuah</a:t>
            </a:r>
            <a:r>
              <a:rPr lang="en-CA" sz="3600" b="1" dirty="0">
                <a:solidFill>
                  <a:schemeClr val="accent3">
                    <a:lumMod val="75000"/>
                  </a:schemeClr>
                </a:solidFill>
                <a:effectLst>
                  <a:glow rad="228600">
                    <a:srgbClr val="99FF33">
                      <a:alpha val="40000"/>
                    </a:srgbClr>
                  </a:glow>
                </a:effectLst>
                <a:latin typeface="Comic Sans MS" pitchFamily="66" charset="0"/>
              </a:rPr>
              <a:t> </a:t>
            </a:r>
            <a:r>
              <a:rPr lang="en-CA" sz="3600" b="1" dirty="0">
                <a:solidFill>
                  <a:srgbClr val="00B050"/>
                </a:solidFill>
                <a:effectLst>
                  <a:glow rad="228600">
                    <a:srgbClr val="99FF33">
                      <a:alpha val="40000"/>
                    </a:srgbClr>
                  </a:glow>
                </a:effectLst>
                <a:latin typeface="Comic Sans MS" pitchFamily="66" charset="0"/>
              </a:rPr>
              <a:t>assist your desire to understand and also your decision to process any new information.</a:t>
            </a:r>
            <a:br>
              <a:rPr lang="en-CA" sz="3600" b="1" dirty="0">
                <a:solidFill>
                  <a:srgbClr val="00B050"/>
                </a:solidFill>
                <a:effectLst>
                  <a:glow rad="228600">
                    <a:srgbClr val="99FF33">
                      <a:alpha val="40000"/>
                    </a:srgbClr>
                  </a:glow>
                </a:effectLst>
                <a:latin typeface="Comic Sans MS" pitchFamily="66" charset="0"/>
              </a:rPr>
            </a:br>
            <a:endParaRPr lang="en-CA" sz="3600" b="1" dirty="0">
              <a:solidFill>
                <a:srgbClr val="00B050"/>
              </a:solidFill>
              <a:effectLst>
                <a:glow rad="228600">
                  <a:srgbClr val="99FF33">
                    <a:alpha val="40000"/>
                  </a:srgbClr>
                </a:glow>
              </a:effectLst>
              <a:latin typeface="Comic Sans MS" pitchFamily="66" charset="0"/>
            </a:endParaRPr>
          </a:p>
          <a:p>
            <a:pPr algn="ctr"/>
            <a:r>
              <a:rPr lang="en-CA" sz="3600" b="1" dirty="0">
                <a:solidFill>
                  <a:srgbClr val="7030A0"/>
                </a:solidFill>
                <a:effectLst>
                  <a:glow rad="228600">
                    <a:srgbClr val="99FF33">
                      <a:alpha val="40000"/>
                    </a:srgbClr>
                  </a:glow>
                </a:effectLst>
                <a:latin typeface="Comic Sans MS" pitchFamily="66" charset="0"/>
              </a:rPr>
              <a:t>Send your questions and/or responses to – </a:t>
            </a:r>
          </a:p>
          <a:p>
            <a:pPr algn="ctr"/>
            <a:endParaRPr lang="en-CA" sz="2000" b="1" dirty="0">
              <a:solidFill>
                <a:srgbClr val="7030A0"/>
              </a:solidFill>
              <a:effectLst>
                <a:glow rad="228600">
                  <a:srgbClr val="99FF33">
                    <a:alpha val="40000"/>
                  </a:srgbClr>
                </a:glow>
              </a:effectLst>
              <a:latin typeface="Comic Sans MS" pitchFamily="66" charset="0"/>
            </a:endParaRPr>
          </a:p>
          <a:p>
            <a:pPr algn="ctr"/>
            <a:r>
              <a:rPr lang="en-CA" sz="2800" b="1" u="sng" dirty="0">
                <a:solidFill>
                  <a:schemeClr val="accent3">
                    <a:lumMod val="75000"/>
                  </a:schemeClr>
                </a:solidFill>
                <a:effectLst/>
                <a:latin typeface="Comic Sans MS" pitchFamily="66" charset="0"/>
                <a:hlinkClick r:id="rId3"/>
              </a:rPr>
              <a:t>q</a:t>
            </a:r>
            <a:r>
              <a:rPr lang="en-CA" sz="2800" b="1" dirty="0">
                <a:solidFill>
                  <a:schemeClr val="accent3">
                    <a:lumMod val="75000"/>
                  </a:schemeClr>
                </a:solidFill>
                <a:effectLst/>
                <a:latin typeface="Comic Sans MS" pitchFamily="66" charset="0"/>
                <a:hlinkClick r:id="rId3"/>
              </a:rPr>
              <a:t>uestions@studythecalendar.com</a:t>
            </a:r>
            <a:r>
              <a:rPr lang="en-CA" sz="2800" b="1" dirty="0">
                <a:solidFill>
                  <a:schemeClr val="accent3">
                    <a:lumMod val="75000"/>
                  </a:schemeClr>
                </a:solidFill>
                <a:latin typeface="Comic Sans MS" pitchFamily="66" charset="0"/>
              </a:rPr>
              <a:t> </a:t>
            </a:r>
          </a:p>
          <a:p>
            <a:pPr algn="ctr"/>
            <a:r>
              <a:rPr lang="en-CA" sz="5400" b="1" dirty="0">
                <a:solidFill>
                  <a:srgbClr val="7030A0"/>
                </a:solidFill>
                <a:effectLst>
                  <a:glow rad="165100">
                    <a:schemeClr val="accent3">
                      <a:lumMod val="60000"/>
                      <a:lumOff val="40000"/>
                      <a:alpha val="71000"/>
                    </a:schemeClr>
                  </a:glow>
                </a:effectLst>
                <a:latin typeface="Edwardian Script ITC" pitchFamily="66" charset="0"/>
              </a:rPr>
              <a:t/>
            </a:r>
            <a:br>
              <a:rPr lang="en-CA" sz="5400" b="1" dirty="0">
                <a:solidFill>
                  <a:srgbClr val="7030A0"/>
                </a:solidFill>
                <a:effectLst>
                  <a:glow rad="165100">
                    <a:schemeClr val="accent3">
                      <a:lumMod val="60000"/>
                      <a:lumOff val="40000"/>
                      <a:alpha val="71000"/>
                    </a:schemeClr>
                  </a:glow>
                </a:effectLst>
                <a:latin typeface="Edwardian Script ITC" pitchFamily="66" charset="0"/>
              </a:rPr>
            </a:br>
            <a:r>
              <a:rPr lang="en-CA" sz="5400" b="1" dirty="0">
                <a:solidFill>
                  <a:srgbClr val="7030A0"/>
                </a:solidFill>
                <a:effectLst>
                  <a:glow rad="165100">
                    <a:schemeClr val="accent3">
                      <a:lumMod val="60000"/>
                      <a:lumOff val="40000"/>
                      <a:alpha val="71000"/>
                    </a:schemeClr>
                  </a:glow>
                </a:effectLst>
                <a:latin typeface="Edwardian Script ITC" pitchFamily="66" charset="0"/>
              </a:rPr>
              <a:t>Thank you &amp; Shalom!</a:t>
            </a:r>
            <a:r>
              <a:rPr lang="en-CA" sz="3200" b="1" dirty="0">
                <a:solidFill>
                  <a:srgbClr val="7030A0"/>
                </a:solidFill>
                <a:effectLst>
                  <a:glow rad="165100">
                    <a:schemeClr val="accent3">
                      <a:lumMod val="60000"/>
                      <a:lumOff val="40000"/>
                      <a:alpha val="71000"/>
                    </a:schemeClr>
                  </a:glow>
                </a:effectLst>
              </a:rPr>
              <a:t> </a:t>
            </a:r>
            <a:endParaRPr lang="en-CA" sz="5400" b="1" dirty="0">
              <a:solidFill>
                <a:srgbClr val="7030A0"/>
              </a:solidFill>
              <a:effectLst>
                <a:glow rad="165100">
                  <a:schemeClr val="accent3">
                    <a:lumMod val="60000"/>
                    <a:lumOff val="40000"/>
                    <a:alpha val="71000"/>
                  </a:schemeClr>
                </a:glow>
              </a:effectLst>
            </a:endParaRPr>
          </a:p>
        </p:txBody>
      </p:sp>
      <p:sp>
        <p:nvSpPr>
          <p:cNvPr id="5"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80</a:t>
            </a:fld>
            <a:endParaRPr lang="en-AU" dirty="0"/>
          </a:p>
        </p:txBody>
      </p:sp>
    </p:spTree>
    <p:extLst>
      <p:ext uri="{BB962C8B-B14F-4D97-AF65-F5344CB8AC3E}">
        <p14:creationId xmlns:p14="http://schemas.microsoft.com/office/powerpoint/2010/main" val="96142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a:scene3d>
              <a:camera prst="orthographicFront"/>
              <a:lightRig rig="threePt" dir="t"/>
            </a:scene3d>
            <a:sp3d>
              <a:bevelT/>
            </a:sp3d>
          </p:spPr>
        </p:sp>
        <p:sp>
          <p:nvSpPr>
            <p:cNvPr id="17"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a:scene3d>
              <a:camera prst="orthographicFront"/>
              <a:lightRig rig="threePt" dir="t"/>
            </a:scene3d>
            <a:sp3d>
              <a:bevelT/>
            </a:sp3d>
          </p:spPr>
        </p:sp>
        <p:sp>
          <p:nvSpPr>
            <p:cNvPr id="18"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a:scene3d>
              <a:camera prst="orthographicFront"/>
              <a:lightRig rig="threePt" dir="t"/>
            </a:scene3d>
            <a:sp3d>
              <a:bevelT/>
            </a:sp3d>
          </p:spPr>
        </p:sp>
        <p:sp>
          <p:nvSpPr>
            <p:cNvPr id="19"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a:scene3d>
              <a:camera prst="orthographicFront"/>
              <a:lightRig rig="threePt" dir="t"/>
            </a:scene3d>
            <a:sp3d>
              <a:bevelT/>
            </a:sp3d>
          </p:spPr>
        </p:sp>
        <p:sp>
          <p:nvSpPr>
            <p:cNvPr id="20"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a:scene3d>
              <a:camera prst="orthographicFront"/>
              <a:lightRig rig="threePt" dir="t"/>
            </a:scene3d>
            <a:sp3d>
              <a:bevelT/>
            </a:sp3d>
          </p:spPr>
        </p:sp>
        <p:sp>
          <p:nvSpPr>
            <p:cNvPr id="21"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a:scene3d>
              <a:camera prst="orthographicFront"/>
              <a:lightRig rig="threePt" dir="t"/>
            </a:scene3d>
            <a:sp3d>
              <a:bevelT/>
            </a:sp3d>
          </p:spPr>
        </p:sp>
      </p:grpSp>
      <p:sp>
        <p:nvSpPr>
          <p:cNvPr id="5" name="TextBox 4">
            <a:extLst>
              <a:ext uri="{FF2B5EF4-FFF2-40B4-BE49-F238E27FC236}">
                <a16:creationId xmlns:a16="http://schemas.microsoft.com/office/drawing/2014/main" xmlns="" id="{1038C912-82A3-444F-8EA0-2F02B5FF69D3}"/>
              </a:ext>
            </a:extLst>
          </p:cNvPr>
          <p:cNvSpPr txBox="1"/>
          <p:nvPr/>
        </p:nvSpPr>
        <p:spPr>
          <a:xfrm>
            <a:off x="422899" y="280888"/>
            <a:ext cx="2975535" cy="4227073"/>
          </a:xfrm>
          <a:prstGeom prst="rect">
            <a:avLst/>
          </a:prstGeom>
        </p:spPr>
        <p:txBody>
          <a:bodyPr vert="horz" lIns="91440" tIns="45720" rIns="91440" bIns="45720" rtlCol="0" anchor="ctr">
            <a:normAutofit fontScale="85000" lnSpcReduction="20000"/>
            <a:scene3d>
              <a:camera prst="orthographicFront"/>
              <a:lightRig rig="threePt" dir="t"/>
            </a:scene3d>
            <a:sp3d extrusionH="57150">
              <a:bevelT w="38100" h="38100"/>
            </a:sp3d>
          </a:bodyPr>
          <a:lstStyle/>
          <a:p>
            <a:pPr algn="ctr">
              <a:lnSpc>
                <a:spcPct val="90000"/>
              </a:lnSpc>
              <a:spcBef>
                <a:spcPct val="0"/>
              </a:spcBef>
              <a:spcAft>
                <a:spcPts val="600"/>
              </a:spcAft>
            </a:pPr>
            <a:r>
              <a:rPr lang="en-US" sz="4000" b="1" i="0" u="none" strike="noStrike" kern="1200" baseline="0" dirty="0">
                <a:solidFill>
                  <a:srgbClr val="C7ABFF"/>
                </a:solidFill>
                <a:latin typeface="+mj-lt"/>
                <a:ea typeface="+mj-ea"/>
                <a:cs typeface="+mj-cs"/>
              </a:rPr>
              <a:t>A Point to be reckoned with: </a:t>
            </a:r>
            <a:r>
              <a:rPr lang="en-US" sz="4000" b="1" i="0" u="none" strike="noStrike" kern="1200" baseline="0" dirty="0" smtClean="0">
                <a:solidFill>
                  <a:srgbClr val="C7ABFF"/>
                </a:solidFill>
                <a:latin typeface="+mj-lt"/>
                <a:ea typeface="+mj-ea"/>
                <a:cs typeface="+mj-cs"/>
              </a:rPr>
              <a:t/>
            </a:r>
            <a:br>
              <a:rPr lang="en-US" sz="4000" b="1" i="0" u="none" strike="noStrike" kern="1200" baseline="0" dirty="0" smtClean="0">
                <a:solidFill>
                  <a:srgbClr val="C7ABFF"/>
                </a:solidFill>
                <a:latin typeface="+mj-lt"/>
                <a:ea typeface="+mj-ea"/>
                <a:cs typeface="+mj-cs"/>
              </a:rPr>
            </a:br>
            <a:r>
              <a:rPr lang="en-US" sz="4000" b="1" i="0" u="none" strike="noStrike" kern="1200" baseline="0" dirty="0" smtClean="0">
                <a:solidFill>
                  <a:srgbClr val="FFFFFF"/>
                </a:solidFill>
                <a:latin typeface="+mj-lt"/>
                <a:ea typeface="+mj-ea"/>
                <a:cs typeface="+mj-cs"/>
              </a:rPr>
              <a:t>How </a:t>
            </a:r>
            <a:r>
              <a:rPr lang="en-US" sz="4000" b="1" i="0" u="none" strike="noStrike" kern="1200" baseline="0" dirty="0">
                <a:solidFill>
                  <a:srgbClr val="FFFFFF"/>
                </a:solidFill>
                <a:latin typeface="+mj-lt"/>
                <a:ea typeface="+mj-ea"/>
                <a:cs typeface="+mj-cs"/>
              </a:rPr>
              <a:t>do the Scriptures define what kind of person King </a:t>
            </a:r>
            <a:r>
              <a:rPr lang="en-US" sz="4000" b="1" i="0" u="none" strike="noStrike" kern="1200" baseline="0" dirty="0" err="1">
                <a:solidFill>
                  <a:srgbClr val="FFFFFF"/>
                </a:solidFill>
                <a:latin typeface="+mj-lt"/>
                <a:ea typeface="+mj-ea"/>
                <a:cs typeface="+mj-cs"/>
              </a:rPr>
              <a:t>Yoshiyahu</a:t>
            </a:r>
            <a:r>
              <a:rPr lang="en-US" sz="4000" b="1" i="0" u="none" strike="noStrike" kern="1200" baseline="0" dirty="0">
                <a:solidFill>
                  <a:srgbClr val="FFFFFF"/>
                </a:solidFill>
                <a:latin typeface="+mj-lt"/>
                <a:ea typeface="+mj-ea"/>
                <a:cs typeface="+mj-cs"/>
              </a:rPr>
              <a:t/>
            </a:r>
            <a:br>
              <a:rPr lang="en-US" sz="4000" b="1" i="0" u="none" strike="noStrike" kern="1200" baseline="0" dirty="0">
                <a:solidFill>
                  <a:srgbClr val="FFFFFF"/>
                </a:solidFill>
                <a:latin typeface="+mj-lt"/>
                <a:ea typeface="+mj-ea"/>
                <a:cs typeface="+mj-cs"/>
              </a:rPr>
            </a:br>
            <a:r>
              <a:rPr lang="en-US" sz="4000" b="1" i="0" u="none" strike="noStrike" kern="1200" baseline="0" dirty="0">
                <a:solidFill>
                  <a:srgbClr val="FFFFFF"/>
                </a:solidFill>
                <a:latin typeface="+mj-lt"/>
                <a:ea typeface="+mj-ea"/>
                <a:cs typeface="+mj-cs"/>
              </a:rPr>
              <a:t>(Josiah) was?</a:t>
            </a:r>
          </a:p>
        </p:txBody>
      </p:sp>
      <p:sp>
        <p:nvSpPr>
          <p:cNvPr id="3" name="TextBox 2">
            <a:extLst>
              <a:ext uri="{FF2B5EF4-FFF2-40B4-BE49-F238E27FC236}">
                <a16:creationId xmlns:a16="http://schemas.microsoft.com/office/drawing/2014/main" xmlns="" id="{F29696DE-3AB3-4E6E-BB1A-5D160E7CDA9D}"/>
              </a:ext>
            </a:extLst>
          </p:cNvPr>
          <p:cNvSpPr txBox="1"/>
          <p:nvPr/>
        </p:nvSpPr>
        <p:spPr>
          <a:xfrm>
            <a:off x="4772183" y="220506"/>
            <a:ext cx="7107703" cy="6382559"/>
          </a:xfrm>
          <a:prstGeom prst="rect">
            <a:avLst/>
          </a:prstGeom>
          <a:noFill/>
        </p:spPr>
        <p:txBody>
          <a:bodyPr wrap="square" anchor="t">
            <a:noAutofit/>
            <a:scene3d>
              <a:camera prst="orthographicFront"/>
              <a:lightRig rig="threePt" dir="t"/>
            </a:scene3d>
            <a:sp3d extrusionH="57150">
              <a:bevelT w="38100" h="38100"/>
            </a:sp3d>
          </a:bodyPr>
          <a:lstStyle/>
          <a:p>
            <a:pPr algn="l">
              <a:lnSpc>
                <a:spcPct val="90000"/>
              </a:lnSpc>
              <a:spcAft>
                <a:spcPts val="600"/>
              </a:spcAft>
            </a:pPr>
            <a:r>
              <a:rPr lang="en-US" sz="2400" b="1" i="0" u="none" strike="noStrike" baseline="0" dirty="0">
                <a:solidFill>
                  <a:srgbClr val="006699"/>
                </a:solidFill>
                <a:latin typeface="Calibri,Bold"/>
              </a:rPr>
              <a:t>2 </a:t>
            </a:r>
            <a:r>
              <a:rPr lang="en-US" sz="2400" b="1" i="0" u="none" strike="noStrike" baseline="0" dirty="0" err="1">
                <a:solidFill>
                  <a:srgbClr val="006699"/>
                </a:solidFill>
                <a:latin typeface="Calibri,Bold"/>
              </a:rPr>
              <a:t>Chr</a:t>
            </a:r>
            <a:r>
              <a:rPr lang="en-US" sz="2400" b="1" i="0" u="none" strike="noStrike" baseline="0" dirty="0">
                <a:solidFill>
                  <a:srgbClr val="006699"/>
                </a:solidFill>
                <a:latin typeface="Calibri,Bold"/>
              </a:rPr>
              <a:t> 34:1 </a:t>
            </a:r>
            <a:r>
              <a:rPr lang="en-US" sz="2400" b="0" i="0" u="none" strike="noStrike" baseline="0" dirty="0" err="1">
                <a:solidFill>
                  <a:srgbClr val="E46D0A"/>
                </a:solidFill>
                <a:latin typeface="Calibri" panose="020F0502020204030204" pitchFamily="34" charset="0"/>
              </a:rPr>
              <a:t>Yoshiyahu</a:t>
            </a:r>
            <a:r>
              <a:rPr lang="en-US" sz="2400" b="0" i="0" u="none" strike="noStrike" baseline="0" dirty="0">
                <a:solidFill>
                  <a:srgbClr val="E46D0A"/>
                </a:solidFill>
                <a:latin typeface="Calibri" panose="020F0502020204030204" pitchFamily="34" charset="0"/>
              </a:rPr>
              <a:t> </a:t>
            </a:r>
            <a:r>
              <a:rPr lang="en-US" sz="2400" b="0" i="0" u="none" strike="noStrike" baseline="0" dirty="0">
                <a:solidFill>
                  <a:srgbClr val="0D0D0D"/>
                </a:solidFill>
                <a:latin typeface="Calibri" panose="020F0502020204030204" pitchFamily="34" charset="0"/>
              </a:rPr>
              <a:t>[Josiah] </a:t>
            </a:r>
            <a:r>
              <a:rPr lang="en-US" sz="2400" b="0" i="0" u="none" strike="noStrike" baseline="0" dirty="0">
                <a:solidFill>
                  <a:srgbClr val="E46D0A"/>
                </a:solidFill>
                <a:latin typeface="Calibri" panose="020F0502020204030204" pitchFamily="34" charset="0"/>
              </a:rPr>
              <a:t>was eight years old when he began to reign, and he reigned thirty - one years </a:t>
            </a:r>
            <a:r>
              <a:rPr lang="en-US" sz="2400" b="0" i="0" u="none" strike="noStrike" baseline="0" dirty="0" smtClean="0">
                <a:solidFill>
                  <a:srgbClr val="E46D0A"/>
                </a:solidFill>
                <a:latin typeface="Calibri" panose="020F0502020204030204" pitchFamily="34" charset="0"/>
              </a:rPr>
              <a:t>in </a:t>
            </a:r>
            <a:r>
              <a:rPr lang="en-US" sz="2400" b="0" i="0" u="none" strike="noStrike" baseline="0" dirty="0" err="1" smtClean="0">
                <a:solidFill>
                  <a:srgbClr val="E46D0A"/>
                </a:solidFill>
                <a:latin typeface="Calibri" panose="020F0502020204030204" pitchFamily="34" charset="0"/>
              </a:rPr>
              <a:t>Yerushalayim</a:t>
            </a:r>
            <a:r>
              <a:rPr lang="en-US" sz="2400" b="0" i="0" u="none" strike="noStrike" baseline="0" dirty="0" smtClean="0">
                <a:solidFill>
                  <a:srgbClr val="E46D0A"/>
                </a:solidFill>
                <a:latin typeface="Calibri" panose="020F0502020204030204" pitchFamily="34" charset="0"/>
              </a:rPr>
              <a:t>.</a:t>
            </a:r>
            <a:br>
              <a:rPr lang="en-US" sz="2400" b="0" i="0" u="none" strike="noStrike" baseline="0" dirty="0" smtClean="0">
                <a:solidFill>
                  <a:srgbClr val="E46D0A"/>
                </a:solidFill>
                <a:latin typeface="Calibri" panose="020F0502020204030204" pitchFamily="34" charset="0"/>
              </a:rPr>
            </a:br>
            <a:r>
              <a:rPr lang="en-US" sz="2400" b="0" i="0" u="none" strike="noStrike" baseline="0" dirty="0" smtClean="0">
                <a:solidFill>
                  <a:srgbClr val="E46D0A"/>
                </a:solidFill>
                <a:latin typeface="Calibri" panose="020F0502020204030204" pitchFamily="34" charset="0"/>
              </a:rPr>
              <a:t/>
            </a:r>
            <a:br>
              <a:rPr lang="en-US" sz="2400" b="0" i="0" u="none" strike="noStrike" baseline="0" dirty="0" smtClean="0">
                <a:solidFill>
                  <a:srgbClr val="E46D0A"/>
                </a:solidFill>
                <a:latin typeface="Calibri" panose="020F0502020204030204" pitchFamily="34" charset="0"/>
              </a:rPr>
            </a:br>
            <a:r>
              <a:rPr lang="en-US" sz="2400" b="0" i="0" u="none" strike="noStrike" baseline="0" dirty="0">
                <a:solidFill>
                  <a:srgbClr val="E46D0A"/>
                </a:solidFill>
                <a:latin typeface="Calibri" panose="020F0502020204030204" pitchFamily="34" charset="0"/>
              </a:rPr>
              <a:t/>
            </a:r>
            <a:br>
              <a:rPr lang="en-US" sz="2400" b="0" i="0" u="none" strike="noStrike" baseline="0" dirty="0">
                <a:solidFill>
                  <a:srgbClr val="E46D0A"/>
                </a:solidFill>
                <a:latin typeface="Calibri" panose="020F0502020204030204" pitchFamily="34" charset="0"/>
              </a:rPr>
            </a:br>
            <a:r>
              <a:rPr lang="en-AU" sz="2400" b="1" i="0" u="none" strike="noStrike" baseline="0" dirty="0">
                <a:solidFill>
                  <a:srgbClr val="006699"/>
                </a:solidFill>
                <a:latin typeface="Calibri,Bold"/>
              </a:rPr>
              <a:t>2 </a:t>
            </a:r>
            <a:r>
              <a:rPr lang="en-AU" sz="2400" b="1" i="0" u="none" strike="noStrike" baseline="0" dirty="0" err="1">
                <a:solidFill>
                  <a:srgbClr val="006699"/>
                </a:solidFill>
                <a:latin typeface="Calibri,Bold"/>
              </a:rPr>
              <a:t>Chr</a:t>
            </a:r>
            <a:r>
              <a:rPr lang="en-AU" sz="2400" b="1" i="0" u="none" strike="noStrike" baseline="0" dirty="0">
                <a:solidFill>
                  <a:srgbClr val="006699"/>
                </a:solidFill>
                <a:latin typeface="Calibri,Bold"/>
              </a:rPr>
              <a:t> 34:2 </a:t>
            </a:r>
            <a:r>
              <a:rPr lang="en-AU" sz="2400" b="0" i="0" u="none" strike="noStrike" baseline="0" dirty="0">
                <a:latin typeface="Calibri" panose="020F0502020204030204" pitchFamily="34" charset="0"/>
              </a:rPr>
              <a:t>And</a:t>
            </a:r>
            <a:r>
              <a:rPr lang="en-AU" sz="2400" b="0" i="0" u="none" strike="noStrike" baseline="0" dirty="0">
                <a:solidFill>
                  <a:srgbClr val="E46D0A"/>
                </a:solidFill>
                <a:latin typeface="Calibri" panose="020F0502020204030204" pitchFamily="34" charset="0"/>
              </a:rPr>
              <a:t> </a:t>
            </a:r>
            <a:r>
              <a:rPr lang="en-AU" sz="2400" b="1" i="0" u="none" strike="noStrike" baseline="0" dirty="0">
                <a:solidFill>
                  <a:srgbClr val="0D0D0D"/>
                </a:solidFill>
                <a:effectLst>
                  <a:glow rad="127000">
                    <a:srgbClr val="00FF99"/>
                  </a:glow>
                </a:effectLst>
                <a:latin typeface="Calibri" panose="020F0502020204030204" pitchFamily="34" charset="0"/>
              </a:rPr>
              <a:t>he did what was right</a:t>
            </a:r>
            <a:r>
              <a:rPr lang="en-AU" sz="2400" b="0" i="0" u="none" strike="noStrike" baseline="0" dirty="0">
                <a:solidFill>
                  <a:srgbClr val="0D0D0D"/>
                </a:solidFill>
                <a:latin typeface="Calibri" panose="020F0502020204030204" pitchFamily="34" charset="0"/>
              </a:rPr>
              <a:t> in the eyes of </a:t>
            </a:r>
            <a:r>
              <a:rPr lang="he-IL" sz="2400" b="0" i="0" u="none" strike="noStrike" baseline="0" dirty="0">
                <a:solidFill>
                  <a:srgbClr val="0000FF"/>
                </a:solidFill>
                <a:latin typeface="Arial" panose="020B0604020202020204" pitchFamily="34" charset="0"/>
              </a:rPr>
              <a:t>יהוה </a:t>
            </a:r>
            <a:r>
              <a:rPr lang="en-CA" sz="2400" b="0" i="0" u="none" strike="noStrike" baseline="0" dirty="0">
                <a:solidFill>
                  <a:srgbClr val="0000FF"/>
                </a:solidFill>
                <a:latin typeface="Arial" panose="020B0604020202020204" pitchFamily="34" charset="0"/>
              </a:rPr>
              <a:t> </a:t>
            </a:r>
            <a:r>
              <a:rPr lang="en-AU" sz="2400" b="0" i="0" u="none" strike="noStrike" baseline="0" dirty="0">
                <a:solidFill>
                  <a:srgbClr val="0000FF"/>
                </a:solidFill>
                <a:latin typeface="Calibri" panose="020F0502020204030204" pitchFamily="34" charset="0"/>
              </a:rPr>
              <a:t>[Yahuah], </a:t>
            </a:r>
            <a:r>
              <a:rPr lang="en-AU" sz="2400" b="0" i="0" u="none" strike="noStrike" baseline="0" dirty="0">
                <a:solidFill>
                  <a:srgbClr val="E46D0A"/>
                </a:solidFill>
                <a:latin typeface="Calibri" panose="020F0502020204030204" pitchFamily="34" charset="0"/>
              </a:rPr>
              <a:t>and walked in the ways of his father David, </a:t>
            </a:r>
            <a:r>
              <a:rPr lang="en-AU" sz="2400" b="0" i="0" u="none" strike="noStrike" baseline="0" dirty="0">
                <a:solidFill>
                  <a:srgbClr val="0D0D0D"/>
                </a:solidFill>
                <a:latin typeface="Calibri" panose="020F0502020204030204" pitchFamily="34" charset="0"/>
              </a:rPr>
              <a:t>and did not turn aside, right or left.</a:t>
            </a:r>
          </a:p>
          <a:p>
            <a:pPr algn="l">
              <a:lnSpc>
                <a:spcPct val="90000"/>
              </a:lnSpc>
              <a:spcAft>
                <a:spcPts val="600"/>
              </a:spcAft>
            </a:pPr>
            <a:r>
              <a:rPr lang="en-US" sz="2400" b="0" i="0" u="none" strike="noStrike" baseline="0" dirty="0">
                <a:solidFill>
                  <a:srgbClr val="000000"/>
                </a:solidFill>
                <a:latin typeface="Calibri" panose="020F0502020204030204" pitchFamily="34" charset="0"/>
              </a:rPr>
              <a:t>King </a:t>
            </a:r>
            <a:r>
              <a:rPr lang="en-US" sz="2400" b="0" i="0" u="none" strike="noStrike" baseline="0" dirty="0" err="1">
                <a:solidFill>
                  <a:srgbClr val="000000"/>
                </a:solidFill>
                <a:latin typeface="Calibri" panose="020F0502020204030204" pitchFamily="34" charset="0"/>
              </a:rPr>
              <a:t>Yoshiyahu</a:t>
            </a:r>
            <a:r>
              <a:rPr lang="en-US" sz="2400" b="0" i="0" u="none" strike="noStrike" baseline="0" dirty="0">
                <a:solidFill>
                  <a:srgbClr val="000000"/>
                </a:solidFill>
                <a:latin typeface="Calibri" panose="020F0502020204030204" pitchFamily="34" charset="0"/>
              </a:rPr>
              <a:t> followed the Torah </a:t>
            </a:r>
            <a:r>
              <a:rPr lang="en-US" sz="2400" b="1" i="0" u="none" strike="noStrike" baseline="0" dirty="0">
                <a:solidFill>
                  <a:srgbClr val="FF0000"/>
                </a:solidFill>
                <a:latin typeface="Calibri" panose="020F0502020204030204" pitchFamily="34" charset="0"/>
              </a:rPr>
              <a:t>impeccably</a:t>
            </a:r>
            <a:r>
              <a:rPr lang="en-US" sz="2400" b="0" i="0" u="none" strike="noStrike" baseline="0" dirty="0">
                <a:solidFill>
                  <a:srgbClr val="000000"/>
                </a:solidFill>
                <a:latin typeface="Calibri" panose="020F0502020204030204" pitchFamily="34" charset="0"/>
              </a:rPr>
              <a:t> - “to the letter.” There was no deviation in his leadership so far as the Torah was concerned. His example is set out as a testimony for us to examine and </a:t>
            </a:r>
            <a:r>
              <a:rPr lang="en-US" sz="2400" b="1" i="0" u="none" strike="noStrike" baseline="0" dirty="0">
                <a:ln>
                  <a:solidFill>
                    <a:srgbClr val="0000FF"/>
                  </a:solidFill>
                </a:ln>
                <a:solidFill>
                  <a:srgbClr val="FF0000"/>
                </a:solidFill>
                <a:latin typeface="Calibri" panose="020F0502020204030204" pitchFamily="34" charset="0"/>
              </a:rPr>
              <a:t>replicate.</a:t>
            </a:r>
          </a:p>
          <a:p>
            <a:pPr algn="l">
              <a:lnSpc>
                <a:spcPct val="90000"/>
              </a:lnSpc>
              <a:spcAft>
                <a:spcPts val="600"/>
              </a:spcAft>
            </a:pPr>
            <a:r>
              <a:rPr lang="en-US" sz="2400" b="0" i="0" u="none" strike="noStrike" baseline="0" dirty="0">
                <a:solidFill>
                  <a:srgbClr val="000000"/>
                </a:solidFill>
                <a:latin typeface="Calibri" panose="020F0502020204030204" pitchFamily="34" charset="0"/>
              </a:rPr>
              <a:t>There is more written to this effect –</a:t>
            </a:r>
          </a:p>
          <a:p>
            <a:pPr algn="l">
              <a:lnSpc>
                <a:spcPct val="90000"/>
              </a:lnSpc>
              <a:spcAft>
                <a:spcPts val="600"/>
              </a:spcAft>
            </a:pPr>
            <a:r>
              <a:rPr lang="en-AU" sz="2400" b="1" i="0" u="none" strike="noStrike" baseline="0" dirty="0">
                <a:solidFill>
                  <a:srgbClr val="006699"/>
                </a:solidFill>
                <a:latin typeface="Calibri,Bold"/>
              </a:rPr>
              <a:t>2 </a:t>
            </a:r>
            <a:r>
              <a:rPr lang="en-AU" sz="2400" b="1" i="0" u="none" strike="noStrike" baseline="0" dirty="0" err="1">
                <a:solidFill>
                  <a:srgbClr val="006699"/>
                </a:solidFill>
                <a:latin typeface="Calibri,Bold"/>
              </a:rPr>
              <a:t>Chr</a:t>
            </a:r>
            <a:r>
              <a:rPr lang="en-AU" sz="2400" b="1" i="0" u="none" strike="noStrike" baseline="0" dirty="0">
                <a:solidFill>
                  <a:srgbClr val="006699"/>
                </a:solidFill>
                <a:latin typeface="Calibri,Bold"/>
              </a:rPr>
              <a:t> 34:31 </a:t>
            </a:r>
            <a:r>
              <a:rPr lang="en-AU" sz="2400" b="0" i="0" u="none" strike="noStrike" baseline="0" dirty="0">
                <a:solidFill>
                  <a:srgbClr val="E46D0A"/>
                </a:solidFill>
                <a:latin typeface="Calibri" panose="020F0502020204030204" pitchFamily="34" charset="0"/>
              </a:rPr>
              <a:t>And the sovereign stood in his place </a:t>
            </a:r>
            <a:r>
              <a:rPr lang="en-AU" sz="2400" b="0" i="0" u="none" strike="noStrike" baseline="0" dirty="0">
                <a:solidFill>
                  <a:srgbClr val="008181"/>
                </a:solidFill>
                <a:latin typeface="Calibri" panose="020F0502020204030204" pitchFamily="34" charset="0"/>
              </a:rPr>
              <a:t>and </a:t>
            </a:r>
            <a:r>
              <a:rPr lang="en-AU" sz="2400" b="1" i="0" u="none" strike="noStrike" baseline="0" dirty="0">
                <a:ln>
                  <a:solidFill>
                    <a:srgbClr val="0000FF"/>
                  </a:solidFill>
                </a:ln>
                <a:solidFill>
                  <a:srgbClr val="FF3399"/>
                </a:solidFill>
                <a:latin typeface="Calibri" panose="020F0502020204030204" pitchFamily="34" charset="0"/>
              </a:rPr>
              <a:t>made </a:t>
            </a:r>
            <a:r>
              <a:rPr lang="en-AU" sz="2400" b="1" i="0" u="sng" strike="noStrike" baseline="0" dirty="0">
                <a:ln>
                  <a:solidFill>
                    <a:srgbClr val="0000FF"/>
                  </a:solidFill>
                </a:ln>
                <a:solidFill>
                  <a:srgbClr val="FF3399"/>
                </a:solidFill>
                <a:latin typeface="Calibri" panose="020F0502020204030204" pitchFamily="34" charset="0"/>
              </a:rPr>
              <a:t>a covenant</a:t>
            </a:r>
            <a:r>
              <a:rPr lang="en-AU" sz="2400" b="1" i="0" u="none" strike="noStrike" baseline="0" dirty="0">
                <a:ln>
                  <a:solidFill>
                    <a:srgbClr val="0000FF"/>
                  </a:solidFill>
                </a:ln>
                <a:solidFill>
                  <a:srgbClr val="FF3399"/>
                </a:solidFill>
                <a:latin typeface="Calibri" panose="020F0502020204030204" pitchFamily="34" charset="0"/>
              </a:rPr>
              <a:t> before </a:t>
            </a:r>
            <a:r>
              <a:rPr lang="he-IL" sz="2400" b="0" i="0" u="none" strike="noStrike" baseline="0" dirty="0">
                <a:solidFill>
                  <a:srgbClr val="0000FF"/>
                </a:solidFill>
                <a:latin typeface="Arial" panose="020B0604020202020204" pitchFamily="34" charset="0"/>
              </a:rPr>
              <a:t>יהוה</a:t>
            </a:r>
            <a:r>
              <a:rPr lang="en-AU" sz="2400" b="0" i="0" u="none" strike="noStrike" baseline="0" dirty="0">
                <a:solidFill>
                  <a:srgbClr val="0000FF"/>
                </a:solidFill>
                <a:latin typeface="Calibri" panose="020F0502020204030204" pitchFamily="34" charset="0"/>
              </a:rPr>
              <a:t> [Yahuah], </a:t>
            </a:r>
            <a:r>
              <a:rPr lang="en-AU" sz="2400" b="0" i="0" u="none" strike="noStrike" baseline="0" dirty="0">
                <a:solidFill>
                  <a:srgbClr val="008181"/>
                </a:solidFill>
                <a:latin typeface="Calibri" panose="020F0502020204030204" pitchFamily="34" charset="0"/>
              </a:rPr>
              <a:t>to follow</a:t>
            </a:r>
            <a:r>
              <a:rPr lang="he-IL" sz="2400" b="0" i="0" u="none" strike="noStrike" baseline="0" dirty="0">
                <a:solidFill>
                  <a:srgbClr val="0000FF"/>
                </a:solidFill>
                <a:latin typeface="Arial" panose="020B0604020202020204" pitchFamily="34" charset="0"/>
              </a:rPr>
              <a:t>יהוה </a:t>
            </a:r>
            <a:r>
              <a:rPr lang="en-CA" sz="2400" b="0" i="0" u="none" strike="noStrike" baseline="0" dirty="0">
                <a:solidFill>
                  <a:srgbClr val="0000FF"/>
                </a:solidFill>
                <a:latin typeface="Arial" panose="020B0604020202020204" pitchFamily="34" charset="0"/>
              </a:rPr>
              <a:t>[</a:t>
            </a:r>
            <a:r>
              <a:rPr lang="en-AU" sz="2400" b="0" i="0" u="none" strike="noStrike" baseline="0" dirty="0">
                <a:solidFill>
                  <a:srgbClr val="0000FF"/>
                </a:solidFill>
                <a:latin typeface="Calibri" panose="020F0502020204030204" pitchFamily="34" charset="0"/>
              </a:rPr>
              <a:t>Yahuah] </a:t>
            </a:r>
            <a:r>
              <a:rPr lang="en-AU" sz="2400" b="0" i="0" u="none" strike="noStrike" baseline="0" dirty="0">
                <a:solidFill>
                  <a:srgbClr val="008181"/>
                </a:solidFill>
                <a:latin typeface="Calibri" panose="020F0502020204030204" pitchFamily="34" charset="0"/>
              </a:rPr>
              <a:t>and </a:t>
            </a:r>
            <a:r>
              <a:rPr lang="en-AU" sz="2400" b="1" i="0" u="none" strike="noStrike" baseline="0" dirty="0">
                <a:ln>
                  <a:solidFill>
                    <a:srgbClr val="0000FF"/>
                  </a:solidFill>
                </a:ln>
                <a:solidFill>
                  <a:srgbClr val="FF3399"/>
                </a:solidFill>
                <a:latin typeface="Calibri" panose="020F0502020204030204" pitchFamily="34" charset="0"/>
              </a:rPr>
              <a:t>to guard His commands and His witnesses and His laws,</a:t>
            </a:r>
            <a:r>
              <a:rPr lang="en-AU" sz="2400" b="0" i="0" u="none" strike="noStrike" baseline="0" dirty="0">
                <a:solidFill>
                  <a:srgbClr val="008181"/>
                </a:solidFill>
                <a:latin typeface="Calibri" panose="020F0502020204030204" pitchFamily="34" charset="0"/>
              </a:rPr>
              <a:t> </a:t>
            </a:r>
            <a:r>
              <a:rPr lang="en-AU" sz="2400" b="1" i="0" u="none" strike="noStrike" baseline="0" dirty="0">
                <a:ln>
                  <a:solidFill>
                    <a:srgbClr val="0000FF"/>
                  </a:solidFill>
                </a:ln>
                <a:solidFill>
                  <a:srgbClr val="FF3399"/>
                </a:solidFill>
                <a:latin typeface="Calibri" panose="020F0502020204030204" pitchFamily="34" charset="0"/>
              </a:rPr>
              <a:t>with all his heart and all his </a:t>
            </a:r>
            <a:r>
              <a:rPr lang="en-AU" sz="2400" b="1" i="0" u="none" strike="noStrike" baseline="0" dirty="0" smtClean="0">
                <a:ln>
                  <a:solidFill>
                    <a:srgbClr val="0000FF"/>
                  </a:solidFill>
                </a:ln>
                <a:solidFill>
                  <a:srgbClr val="FF3399"/>
                </a:solidFill>
                <a:latin typeface="Calibri" panose="020F0502020204030204" pitchFamily="34" charset="0"/>
              </a:rPr>
              <a:t/>
            </a:r>
            <a:br>
              <a:rPr lang="en-AU" sz="2400" b="1" i="0" u="none" strike="noStrike" baseline="0" dirty="0" smtClean="0">
                <a:ln>
                  <a:solidFill>
                    <a:srgbClr val="0000FF"/>
                  </a:solidFill>
                </a:ln>
                <a:solidFill>
                  <a:srgbClr val="FF3399"/>
                </a:solidFill>
                <a:latin typeface="Calibri" panose="020F0502020204030204" pitchFamily="34" charset="0"/>
              </a:rPr>
            </a:br>
            <a:r>
              <a:rPr lang="en-AU" sz="2400" b="1" i="0" u="none" strike="noStrike" baseline="0" dirty="0" smtClean="0">
                <a:ln>
                  <a:solidFill>
                    <a:srgbClr val="0000FF"/>
                  </a:solidFill>
                </a:ln>
                <a:solidFill>
                  <a:srgbClr val="FF3399"/>
                </a:solidFill>
                <a:latin typeface="Calibri" panose="020F0502020204030204" pitchFamily="34" charset="0"/>
              </a:rPr>
              <a:t>     being</a:t>
            </a:r>
            <a:r>
              <a:rPr lang="en-AU" sz="2400" b="1" i="0" u="none" strike="noStrike" baseline="0" dirty="0">
                <a:ln>
                  <a:solidFill>
                    <a:srgbClr val="0000FF"/>
                  </a:solidFill>
                </a:ln>
                <a:solidFill>
                  <a:srgbClr val="FF3399"/>
                </a:solidFill>
                <a:latin typeface="Calibri" panose="020F0502020204030204" pitchFamily="34" charset="0"/>
              </a:rPr>
              <a:t>, to do the words of the covenant that were 	written in this book.</a:t>
            </a:r>
            <a:endParaRPr lang="en-US" sz="2400" b="1" i="0" u="none" strike="noStrike" baseline="0" dirty="0">
              <a:ln>
                <a:solidFill>
                  <a:srgbClr val="0000FF"/>
                </a:solidFill>
              </a:ln>
              <a:solidFill>
                <a:srgbClr val="FF3399"/>
              </a:solidFill>
              <a:latin typeface="Calibri" panose="020F0502020204030204" pitchFamily="34" charset="0"/>
            </a:endParaRPr>
          </a:p>
        </p:txBody>
      </p:sp>
      <p:sp>
        <p:nvSpPr>
          <p:cNvPr id="2" name="Arrow: Bent 1">
            <a:extLst>
              <a:ext uri="{FF2B5EF4-FFF2-40B4-BE49-F238E27FC236}">
                <a16:creationId xmlns:a16="http://schemas.microsoft.com/office/drawing/2014/main" xmlns="" id="{E5E76505-9A53-4CE8-AD07-0E4334B738D3}"/>
              </a:ext>
            </a:extLst>
          </p:cNvPr>
          <p:cNvSpPr/>
          <p:nvPr/>
        </p:nvSpPr>
        <p:spPr>
          <a:xfrm rot="5400000">
            <a:off x="6108971" y="-1505044"/>
            <a:ext cx="729575" cy="6177065"/>
          </a:xfrm>
          <a:prstGeom prst="bentArrow">
            <a:avLst>
              <a:gd name="adj1" fmla="val 26250"/>
              <a:gd name="adj2" fmla="val 50000"/>
              <a:gd name="adj3" fmla="val 31250"/>
              <a:gd name="adj4" fmla="val 67500"/>
            </a:avLst>
          </a:prstGeom>
          <a:gradFill>
            <a:gsLst>
              <a:gs pos="37000">
                <a:srgbClr val="FFFF00"/>
              </a:gs>
              <a:gs pos="12000">
                <a:srgbClr val="A4F5FE"/>
              </a:gs>
              <a:gs pos="72000">
                <a:srgbClr val="FF66FF"/>
              </a:gs>
            </a:gsLst>
            <a:lin ang="2700000" scaled="1"/>
          </a:gra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Explosion: 8 Points 3">
            <a:extLst>
              <a:ext uri="{FF2B5EF4-FFF2-40B4-BE49-F238E27FC236}">
                <a16:creationId xmlns:a16="http://schemas.microsoft.com/office/drawing/2014/main" xmlns="" id="{A5EDC89D-1E52-42B2-AAC1-0FA90C1F6BD7}"/>
              </a:ext>
            </a:extLst>
          </p:cNvPr>
          <p:cNvSpPr/>
          <p:nvPr/>
        </p:nvSpPr>
        <p:spPr>
          <a:xfrm>
            <a:off x="9590431" y="1179789"/>
            <a:ext cx="1071084" cy="729575"/>
          </a:xfrm>
          <a:prstGeom prst="irregularSeal1">
            <a:avLst/>
          </a:prstGeom>
          <a:solidFill>
            <a:srgbClr val="FF66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lide Number Placeholder 5">
            <a:extLst>
              <a:ext uri="{FF2B5EF4-FFF2-40B4-BE49-F238E27FC236}">
                <a16:creationId xmlns:a16="http://schemas.microsoft.com/office/drawing/2014/main" xmlns=""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9</a:t>
            </a:fld>
            <a:endParaRPr lang="en-AU" dirty="0"/>
          </a:p>
        </p:txBody>
      </p:sp>
    </p:spTree>
    <p:extLst>
      <p:ext uri="{BB962C8B-B14F-4D97-AF65-F5344CB8AC3E}">
        <p14:creationId xmlns:p14="http://schemas.microsoft.com/office/powerpoint/2010/main" val="255520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8032</TotalTime>
  <Words>4675</Words>
  <Application>Microsoft Office PowerPoint</Application>
  <PresentationFormat>Custom</PresentationFormat>
  <Paragraphs>874</Paragraphs>
  <Slides>80</Slides>
  <Notes>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Pritchard</dc:creator>
  <cp:lastModifiedBy>Rae</cp:lastModifiedBy>
  <cp:revision>585</cp:revision>
  <dcterms:created xsi:type="dcterms:W3CDTF">2021-01-11T10:37:33Z</dcterms:created>
  <dcterms:modified xsi:type="dcterms:W3CDTF">2021-10-24T19:39:42Z</dcterms:modified>
</cp:coreProperties>
</file>