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handoutMasterIdLst>
    <p:handoutMasterId r:id="rId67"/>
  </p:handoutMasterIdLst>
  <p:sldIdLst>
    <p:sldId id="256" r:id="rId2"/>
    <p:sldId id="296" r:id="rId3"/>
    <p:sldId id="312" r:id="rId4"/>
    <p:sldId id="313" r:id="rId5"/>
    <p:sldId id="257" r:id="rId6"/>
    <p:sldId id="258" r:id="rId7"/>
    <p:sldId id="306" r:id="rId8"/>
    <p:sldId id="305" r:id="rId9"/>
    <p:sldId id="315" r:id="rId10"/>
    <p:sldId id="259" r:id="rId11"/>
    <p:sldId id="307" r:id="rId12"/>
    <p:sldId id="308"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309" r:id="rId26"/>
    <p:sldId id="272" r:id="rId27"/>
    <p:sldId id="273" r:id="rId28"/>
    <p:sldId id="274" r:id="rId29"/>
    <p:sldId id="275" r:id="rId30"/>
    <p:sldId id="276" r:id="rId31"/>
    <p:sldId id="277" r:id="rId32"/>
    <p:sldId id="325" r:id="rId33"/>
    <p:sldId id="278" r:id="rId34"/>
    <p:sldId id="279" r:id="rId35"/>
    <p:sldId id="303" r:id="rId36"/>
    <p:sldId id="281" r:id="rId37"/>
    <p:sldId id="302" r:id="rId38"/>
    <p:sldId id="283" r:id="rId39"/>
    <p:sldId id="311" r:id="rId40"/>
    <p:sldId id="284" r:id="rId41"/>
    <p:sldId id="285" r:id="rId42"/>
    <p:sldId id="304" r:id="rId43"/>
    <p:sldId id="287" r:id="rId44"/>
    <p:sldId id="310" r:id="rId45"/>
    <p:sldId id="298" r:id="rId46"/>
    <p:sldId id="299" r:id="rId47"/>
    <p:sldId id="300" r:id="rId48"/>
    <p:sldId id="290" r:id="rId49"/>
    <p:sldId id="291" r:id="rId50"/>
    <p:sldId id="293" r:id="rId51"/>
    <p:sldId id="295" r:id="rId52"/>
    <p:sldId id="292" r:id="rId53"/>
    <p:sldId id="316" r:id="rId54"/>
    <p:sldId id="317" r:id="rId55"/>
    <p:sldId id="323" r:id="rId56"/>
    <p:sldId id="324" r:id="rId57"/>
    <p:sldId id="318" r:id="rId58"/>
    <p:sldId id="319" r:id="rId59"/>
    <p:sldId id="320" r:id="rId60"/>
    <p:sldId id="321" r:id="rId61"/>
    <p:sldId id="314" r:id="rId62"/>
    <p:sldId id="294" r:id="rId63"/>
    <p:sldId id="301" r:id="rId64"/>
    <p:sldId id="297" r:id="rId6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10" clrIdx="0"/>
  <p:cmAuthor id="1" name="timothy Astleford" initials="tA" lastIdx="47" clrIdx="1">
    <p:extLst>
      <p:ext uri="{19B8F6BF-5375-455C-9EA6-DF929625EA0E}">
        <p15:presenceInfo xmlns="" xmlns:p15="http://schemas.microsoft.com/office/powerpoint/2012/main" userId="6f70958e3069516c" providerId="Windows Live"/>
      </p:ext>
    </p:extLst>
  </p:cmAuthor>
  <p:cmAuthor id="2" name="User55" initials="U"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E00"/>
    <a:srgbClr val="892D4D"/>
    <a:srgbClr val="E438D0"/>
    <a:srgbClr val="663816"/>
    <a:srgbClr val="CD699B"/>
    <a:srgbClr val="AF5EDC"/>
    <a:srgbClr val="5B1E33"/>
    <a:srgbClr val="353EF7"/>
    <a:srgbClr val="99CCFF"/>
    <a:srgbClr val="B3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0414" autoAdjust="0"/>
  </p:normalViewPr>
  <p:slideViewPr>
    <p:cSldViewPr snapToGrid="0">
      <p:cViewPr varScale="1">
        <p:scale>
          <a:sx n="106" d="100"/>
          <a:sy n="106" d="100"/>
        </p:scale>
        <p:origin x="-108" y="-2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4" tIns="46586" rIns="93174" bIns="46586" rtlCol="0"/>
          <a:lstStyle>
            <a:lvl1pPr algn="r">
              <a:defRPr sz="1200"/>
            </a:lvl1pPr>
          </a:lstStyle>
          <a:p>
            <a:fld id="{09E49B23-5417-4E10-8A47-0A3A716E82C1}" type="datetimeFigureOut">
              <a:rPr lang="en-US" smtClean="0"/>
              <a:t>9/5/2021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4" tIns="46586" rIns="93174" bIns="46586" rtlCol="0" anchor="b"/>
          <a:lstStyle>
            <a:lvl1pPr algn="r">
              <a:defRPr sz="1200"/>
            </a:lvl1pPr>
          </a:lstStyle>
          <a:p>
            <a:fld id="{3AA66F78-A0C6-4C55-8347-E50308F63524}" type="slidenum">
              <a:rPr lang="en-US" smtClean="0"/>
              <a:t>‹#›</a:t>
            </a:fld>
            <a:endParaRPr lang="en-US"/>
          </a:p>
        </p:txBody>
      </p:sp>
    </p:spTree>
    <p:extLst>
      <p:ext uri="{BB962C8B-B14F-4D97-AF65-F5344CB8AC3E}">
        <p14:creationId xmlns:p14="http://schemas.microsoft.com/office/powerpoint/2010/main" val="102676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4" tIns="46586" rIns="93174" bIns="46586" rtlCol="0"/>
          <a:lstStyle>
            <a:lvl1pPr algn="r">
              <a:defRPr sz="1200"/>
            </a:lvl1pPr>
          </a:lstStyle>
          <a:p>
            <a:fld id="{C5BE8675-CC6A-4E13-B794-6F0934FAEE0F}" type="datetimeFigureOut">
              <a:rPr lang="en-US" smtClean="0"/>
              <a:t>9/5/2021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D2AD6DAE-E8E0-4C1F-8EFE-972441F3FF29}" type="slidenum">
              <a:rPr lang="en-US" smtClean="0"/>
              <a:t>‹#›</a:t>
            </a:fld>
            <a:endParaRPr lang="en-US"/>
          </a:p>
        </p:txBody>
      </p:sp>
    </p:spTree>
    <p:extLst>
      <p:ext uri="{BB962C8B-B14F-4D97-AF65-F5344CB8AC3E}">
        <p14:creationId xmlns:p14="http://schemas.microsoft.com/office/powerpoint/2010/main" val="398237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a:t>
            </a:r>
            <a:r>
              <a:rPr lang="en-US" baseline="0" dirty="0"/>
              <a:t> 3-4 2021:  Festival of ULB in the 2</a:t>
            </a:r>
            <a:r>
              <a:rPr lang="en-US" baseline="30000" dirty="0"/>
              <a:t>nd</a:t>
            </a:r>
            <a:r>
              <a:rPr lang="en-US" baseline="0" dirty="0"/>
              <a:t> month:  Website:     You-tube: </a:t>
            </a:r>
          </a:p>
          <a:p>
            <a:r>
              <a:rPr lang="en-US" baseline="0" dirty="0"/>
              <a:t>Taught by Charlene and </a:t>
            </a:r>
            <a:r>
              <a:rPr lang="en-US" baseline="0" dirty="0" smtClean="0"/>
              <a:t>Eddie</a:t>
            </a:r>
          </a:p>
          <a:p>
            <a:r>
              <a:rPr lang="en-US" dirty="0" smtClean="0"/>
              <a:t>Edit 8:  New slides are 55-56 and a few new things in and around that area.  I had less interruptions today, but still it took the whole day to get this historical information pulled together.  I found the DATES bring things into perspective and help us to see just what was going on.  Anyway, Friday morning I can examine any new suggestions, and then we have to give what we have. </a:t>
            </a:r>
          </a:p>
          <a:p>
            <a:r>
              <a:rPr lang="en-US" dirty="0" smtClean="0"/>
              <a:t>Just received many suggestions/corrections from Eddie.  They have been incorporated with comment boxes.  Also one new slide has been added per her request.</a:t>
            </a:r>
          </a:p>
          <a:p>
            <a:endParaRPr lang="en-US" dirty="0" smtClean="0"/>
          </a:p>
          <a:p>
            <a:r>
              <a:rPr lang="en-US" dirty="0" smtClean="0"/>
              <a:t>My goodness, has this study changed from what it started out to be.  Very interesting, and we should not be surprised anymore, as this always happens.  Again, it sure is a wonder how a calendar study can pull so many things together. </a:t>
            </a:r>
          </a:p>
          <a:p>
            <a:endParaRPr lang="en-US" dirty="0" smtClean="0"/>
          </a:p>
          <a:p>
            <a:r>
              <a:rPr lang="en-US" dirty="0" smtClean="0"/>
              <a:t>Tim &amp; Eddie – your turn – and hope this meets with your approval.  Charlene   Sept 2</a:t>
            </a:r>
            <a:r>
              <a:rPr lang="en-US" baseline="30000" dirty="0" smtClean="0"/>
              <a:t>nd</a:t>
            </a:r>
            <a:r>
              <a:rPr lang="en-US" dirty="0" smtClean="0"/>
              <a:t>   445 pm </a:t>
            </a:r>
          </a:p>
          <a:p>
            <a:endParaRPr lang="en-US" dirty="0"/>
          </a:p>
        </p:txBody>
      </p:sp>
      <p:sp>
        <p:nvSpPr>
          <p:cNvPr id="4" name="Slide Number Placeholder 3"/>
          <p:cNvSpPr>
            <a:spLocks noGrp="1"/>
          </p:cNvSpPr>
          <p:nvPr>
            <p:ph type="sldNum" sz="quarter" idx="10"/>
          </p:nvPr>
        </p:nvSpPr>
        <p:spPr/>
        <p:txBody>
          <a:bodyPr/>
          <a:lstStyle/>
          <a:p>
            <a:fld id="{D2AD6DAE-E8E0-4C1F-8EFE-972441F3FF29}" type="slidenum">
              <a:rPr lang="en-US" smtClean="0"/>
              <a:t>1</a:t>
            </a:fld>
            <a:endParaRPr lang="en-US"/>
          </a:p>
        </p:txBody>
      </p:sp>
    </p:spTree>
    <p:extLst>
      <p:ext uri="{BB962C8B-B14F-4D97-AF65-F5344CB8AC3E}">
        <p14:creationId xmlns:p14="http://schemas.microsoft.com/office/powerpoint/2010/main" val="425735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D6DAE-E8E0-4C1F-8EFE-972441F3FF29}" type="slidenum">
              <a:rPr lang="en-US" smtClean="0"/>
              <a:t>6</a:t>
            </a:fld>
            <a:endParaRPr lang="en-US"/>
          </a:p>
        </p:txBody>
      </p:sp>
    </p:spTree>
    <p:extLst>
      <p:ext uri="{BB962C8B-B14F-4D97-AF65-F5344CB8AC3E}">
        <p14:creationId xmlns:p14="http://schemas.microsoft.com/office/powerpoint/2010/main" val="327867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D6DAE-E8E0-4C1F-8EFE-972441F3FF29}" type="slidenum">
              <a:rPr lang="en-US" smtClean="0"/>
              <a:t>7</a:t>
            </a:fld>
            <a:endParaRPr lang="en-US"/>
          </a:p>
        </p:txBody>
      </p:sp>
    </p:spTree>
    <p:extLst>
      <p:ext uri="{BB962C8B-B14F-4D97-AF65-F5344CB8AC3E}">
        <p14:creationId xmlns:p14="http://schemas.microsoft.com/office/powerpoint/2010/main" val="327867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D6DAE-E8E0-4C1F-8EFE-972441F3FF29}" type="slidenum">
              <a:rPr lang="en-US" smtClean="0"/>
              <a:t>8</a:t>
            </a:fld>
            <a:endParaRPr lang="en-US"/>
          </a:p>
        </p:txBody>
      </p:sp>
    </p:spTree>
    <p:extLst>
      <p:ext uri="{BB962C8B-B14F-4D97-AF65-F5344CB8AC3E}">
        <p14:creationId xmlns:p14="http://schemas.microsoft.com/office/powerpoint/2010/main" val="327867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D6DAE-E8E0-4C1F-8EFE-972441F3FF29}" type="slidenum">
              <a:rPr lang="en-US" smtClean="0"/>
              <a:t>9</a:t>
            </a:fld>
            <a:endParaRPr lang="en-US"/>
          </a:p>
        </p:txBody>
      </p:sp>
    </p:spTree>
    <p:extLst>
      <p:ext uri="{BB962C8B-B14F-4D97-AF65-F5344CB8AC3E}">
        <p14:creationId xmlns:p14="http://schemas.microsoft.com/office/powerpoint/2010/main" val="327867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D6DAE-E8E0-4C1F-8EFE-972441F3FF29}" type="slidenum">
              <a:rPr lang="en-US" smtClean="0"/>
              <a:t>13</a:t>
            </a:fld>
            <a:endParaRPr lang="en-US"/>
          </a:p>
        </p:txBody>
      </p:sp>
    </p:spTree>
    <p:extLst>
      <p:ext uri="{BB962C8B-B14F-4D97-AF65-F5344CB8AC3E}">
        <p14:creationId xmlns:p14="http://schemas.microsoft.com/office/powerpoint/2010/main" val="80697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27/21:  rec’d from</a:t>
            </a:r>
            <a:r>
              <a:rPr lang="en-US" baseline="0" dirty="0"/>
              <a:t> Eddie – ready to go.</a:t>
            </a:r>
            <a:endParaRPr lang="en-US" dirty="0"/>
          </a:p>
        </p:txBody>
      </p:sp>
      <p:sp>
        <p:nvSpPr>
          <p:cNvPr id="4" name="Slide Number Placeholder 3"/>
          <p:cNvSpPr>
            <a:spLocks noGrp="1"/>
          </p:cNvSpPr>
          <p:nvPr>
            <p:ph type="sldNum" sz="quarter" idx="10"/>
          </p:nvPr>
        </p:nvSpPr>
        <p:spPr/>
        <p:txBody>
          <a:bodyPr/>
          <a:lstStyle/>
          <a:p>
            <a:fld id="{D2AD6DAE-E8E0-4C1F-8EFE-972441F3FF29}" type="slidenum">
              <a:rPr lang="en-US" smtClean="0"/>
              <a:t>14</a:t>
            </a:fld>
            <a:endParaRPr lang="en-US"/>
          </a:p>
        </p:txBody>
      </p:sp>
    </p:spTree>
    <p:extLst>
      <p:ext uri="{BB962C8B-B14F-4D97-AF65-F5344CB8AC3E}">
        <p14:creationId xmlns:p14="http://schemas.microsoft.com/office/powerpoint/2010/main" val="418029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D6DAE-E8E0-4C1F-8EFE-972441F3FF29}" type="slidenum">
              <a:rPr lang="en-US" smtClean="0"/>
              <a:t>27</a:t>
            </a:fld>
            <a:endParaRPr lang="en-US"/>
          </a:p>
        </p:txBody>
      </p:sp>
    </p:spTree>
    <p:extLst>
      <p:ext uri="{BB962C8B-B14F-4D97-AF65-F5344CB8AC3E}">
        <p14:creationId xmlns:p14="http://schemas.microsoft.com/office/powerpoint/2010/main" val="189924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27/21:  rec’d from</a:t>
            </a:r>
            <a:r>
              <a:rPr lang="en-US" baseline="0" dirty="0"/>
              <a:t> Eddie – ready to go.</a:t>
            </a:r>
            <a:endParaRPr lang="en-US" dirty="0"/>
          </a:p>
        </p:txBody>
      </p:sp>
      <p:sp>
        <p:nvSpPr>
          <p:cNvPr id="4" name="Slide Number Placeholder 3"/>
          <p:cNvSpPr>
            <a:spLocks noGrp="1"/>
          </p:cNvSpPr>
          <p:nvPr>
            <p:ph type="sldNum" sz="quarter" idx="10"/>
          </p:nvPr>
        </p:nvSpPr>
        <p:spPr/>
        <p:txBody>
          <a:bodyPr/>
          <a:lstStyle/>
          <a:p>
            <a:fld id="{D2AD6DAE-E8E0-4C1F-8EFE-972441F3FF29}" type="slidenum">
              <a:rPr lang="en-US" smtClean="0"/>
              <a:t>37</a:t>
            </a:fld>
            <a:endParaRPr lang="en-US"/>
          </a:p>
        </p:txBody>
      </p:sp>
    </p:spTree>
    <p:extLst>
      <p:ext uri="{BB962C8B-B14F-4D97-AF65-F5344CB8AC3E}">
        <p14:creationId xmlns:p14="http://schemas.microsoft.com/office/powerpoint/2010/main" val="4180290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7655EEA-C39D-4598-B8ED-66C1ED74138C}" type="datetime1">
              <a:rPr lang="en-US" smtClean="0"/>
              <a:t>9/5/2021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F68A85-2B62-4536-B973-0F76C3FD2758}" type="datetime1">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FA63A7-85A6-40BD-99DF-4436186C30B9}"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F961B-0EE7-436F-B744-BD343CAF3587}"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EC5CD-D656-4874-98BC-940EF4BABFC2}"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664278-D65F-4D4B-A0A6-DCFB6F1B5BF2}"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B7029-1D75-4391-87F9-1C8BBA984944}"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4A9E7-CADB-428C-82A4-87D35E6CC396}"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C32ED-1BD8-49C2-A28A-F969DE61B725}"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49023-22F4-4648-911B-D6ED1F4181EE}"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8A441-9E53-4BDA-B098-56C2A2BE4557}" type="datetime1">
              <a:rPr lang="en-US" smtClean="0"/>
              <a:t>9/5/2021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1D3A19-B242-4792-A07C-14E3CADC2F78}" type="datetime1">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5743E3-50DD-42DF-B9A9-FC09A600C94B}" type="datetime1">
              <a:rPr lang="en-US" smtClean="0"/>
              <a:t>9/5/2021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E1653A-C936-40A3-A024-9A828DD0CE5F}" type="datetime1">
              <a:rPr lang="en-US" smtClean="0"/>
              <a:t>9/5/2021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0BBF8-03C3-483E-B3DA-C600D76D7E3E}" type="datetime1">
              <a:rPr lang="en-US" smtClean="0"/>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2D1B3D-EBBE-4E45-8A53-9FCBB16F3DFF}" type="datetime1">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C6459-24DA-41FF-8BF9-FE3BDBE5D95D}" type="datetime1">
              <a:rPr lang="en-US" smtClean="0"/>
              <a:t>9/5/2021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BDACD9-CA41-4F2B-83F5-28ACDF19CCF9}" type="datetime1">
              <a:rPr lang="en-US" smtClean="0"/>
              <a:t>9/5/2021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s://studythecalendar.com/exodus-12-unleavened-bread-consumption-schedule/"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7" Type="http://schemas.microsoft.com/office/2007/relationships/hdphoto" Target="../media/hdphoto7.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6.wdp"/><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0.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42.jpe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0.wdp"/></Relationships>
</file>

<file path=ppt/slides/_rels/slide64.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c mizpah 79kb"/>
          <p:cNvPicPr/>
          <p:nvPr/>
        </p:nvPicPr>
        <p:blipFill>
          <a:blip r:embed="rId3" cstate="email">
            <a:extLst>
              <a:ext uri="{28A0092B-C50C-407E-A947-70E740481C1C}">
                <a14:useLocalDpi xmlns:a14="http://schemas.microsoft.com/office/drawing/2010/main"/>
              </a:ext>
            </a:extLst>
          </a:blip>
          <a:stretch>
            <a:fillRect/>
          </a:stretch>
        </p:blipFill>
        <p:spPr bwMode="auto">
          <a:xfrm>
            <a:off x="7343337" y="3238817"/>
            <a:ext cx="3798796" cy="2865650"/>
          </a:xfrm>
          <a:prstGeom prst="round2DiagRect">
            <a:avLst>
              <a:gd name="adj1" fmla="val 16667"/>
              <a:gd name="adj2" fmla="val 0"/>
            </a:avLst>
          </a:prstGeom>
          <a:ln w="88900" cap="sq">
            <a:solidFill>
              <a:schemeClr val="accent3">
                <a:lumMod val="50000"/>
              </a:schemeClr>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Title 1"/>
          <p:cNvSpPr>
            <a:spLocks noGrp="1"/>
          </p:cNvSpPr>
          <p:nvPr>
            <p:ph type="title"/>
          </p:nvPr>
        </p:nvSpPr>
        <p:spPr>
          <a:xfrm>
            <a:off x="1295402" y="573932"/>
            <a:ext cx="9601196" cy="1780160"/>
          </a:xfrm>
        </p:spPr>
        <p:txBody>
          <a:bodyPr>
            <a:noAutofit/>
            <a:scene3d>
              <a:camera prst="orthographicFront"/>
              <a:lightRig rig="threePt" dir="t"/>
            </a:scene3d>
            <a:sp3d extrusionH="57150">
              <a:bevelT w="38100" h="38100"/>
            </a:sp3d>
          </a:bodyPr>
          <a:lstStyle/>
          <a:p>
            <a:pPr marL="0" marR="0">
              <a:lnSpc>
                <a:spcPct val="115000"/>
              </a:lnSpc>
              <a:spcBef>
                <a:spcPts val="0"/>
              </a:spcBef>
              <a:spcAft>
                <a:spcPts val="1000"/>
              </a:spcAft>
            </a:pPr>
            <a:r>
              <a:rPr lang="en-US" sz="4000" b="1" dirty="0">
                <a:solidFill>
                  <a:srgbClr val="008080"/>
                </a:solidFill>
                <a:latin typeface="Comic Sans MS" panose="030F0702030302020204" pitchFamily="66" charset="0"/>
                <a:ea typeface="Calibri" panose="020F0502020204030204" pitchFamily="34" charset="0"/>
                <a:cs typeface="Times New Roman" panose="02020603050405020304" pitchFamily="18" charset="0"/>
              </a:rPr>
              <a:t>Two Months, </a:t>
            </a:r>
            <a:r>
              <a:rPr lang="en-US" sz="4000" b="1"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Two Passover Feasts! </a:t>
            </a:r>
            <a:r>
              <a:rPr lang="en-US" sz="4000" dirty="0">
                <a:latin typeface="Calibri" panose="020F0502020204030204" pitchFamily="34" charset="0"/>
                <a:ea typeface="Calibri" panose="020F0502020204030204" pitchFamily="34" charset="0"/>
                <a:cs typeface="Times New Roman" panose="02020603050405020304" pitchFamily="18" charset="0"/>
              </a:rPr>
              <a:t/>
            </a: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b="1" dirty="0">
                <a:solidFill>
                  <a:srgbClr val="5B1E33"/>
                </a:solidFill>
                <a:latin typeface="Comic Sans MS" panose="030F0702030302020204" pitchFamily="66" charset="0"/>
                <a:ea typeface="Calibri" panose="020F0502020204030204" pitchFamily="34" charset="0"/>
                <a:cs typeface="Times New Roman" panose="02020603050405020304" pitchFamily="18" charset="0"/>
              </a:rPr>
              <a:t>Two </a:t>
            </a:r>
            <a:r>
              <a:rPr lang="en-US" sz="4000" b="1" dirty="0">
                <a:solidFill>
                  <a:srgbClr val="BC5E00"/>
                </a:solidFill>
                <a:latin typeface="Comic Sans MS" panose="030F0702030302020204" pitchFamily="66" charset="0"/>
                <a:ea typeface="Calibri" panose="020F0502020204030204" pitchFamily="34" charset="0"/>
                <a:cs typeface="Times New Roman" panose="02020603050405020304" pitchFamily="18" charset="0"/>
              </a:rPr>
              <a:t>Unleavened</a:t>
            </a:r>
            <a:r>
              <a:rPr lang="en-US" sz="4000" b="1" dirty="0">
                <a:solidFill>
                  <a:srgbClr val="5B1E33"/>
                </a:solidFill>
                <a:latin typeface="Comic Sans MS" panose="030F0702030302020204" pitchFamily="66" charset="0"/>
                <a:ea typeface="Calibri" panose="020F0502020204030204" pitchFamily="34" charset="0"/>
                <a:cs typeface="Times New Roman" panose="02020603050405020304" pitchFamily="18" charset="0"/>
              </a:rPr>
              <a:t> </a:t>
            </a:r>
            <a:r>
              <a:rPr lang="en-US" sz="4000" b="1" dirty="0">
                <a:solidFill>
                  <a:srgbClr val="BC5E00"/>
                </a:solidFill>
                <a:latin typeface="Comic Sans MS" panose="030F0702030302020204" pitchFamily="66" charset="0"/>
                <a:ea typeface="Calibri" panose="020F0502020204030204" pitchFamily="34" charset="0"/>
                <a:cs typeface="Times New Roman" panose="02020603050405020304" pitchFamily="18" charset="0"/>
              </a:rPr>
              <a:t>Bread</a:t>
            </a:r>
            <a:r>
              <a:rPr lang="en-US" sz="4000" b="1" dirty="0">
                <a:solidFill>
                  <a:srgbClr val="5B1E33"/>
                </a:solidFill>
                <a:latin typeface="Comic Sans MS" panose="030F0702030302020204" pitchFamily="66" charset="0"/>
                <a:ea typeface="Calibri" panose="020F0502020204030204" pitchFamily="34" charset="0"/>
                <a:cs typeface="Times New Roman" panose="02020603050405020304" pitchFamily="18" charset="0"/>
              </a:rPr>
              <a:t> Festivals?</a:t>
            </a:r>
            <a:r>
              <a:rPr lang="en-US" sz="4000" dirty="0">
                <a:latin typeface="Calibri" panose="020F0502020204030204" pitchFamily="34" charset="0"/>
                <a:ea typeface="Calibri" panose="020F0502020204030204" pitchFamily="34" charset="0"/>
                <a:cs typeface="Times New Roman" panose="02020603050405020304" pitchFamily="18" charset="0"/>
              </a:rPr>
              <a:t/>
            </a: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Numbers 9</a:t>
            </a:r>
            <a:endParaRPr lang="en-US" sz="4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1c mizpah 434kb"/>
          <p:cNvPicPr/>
          <p:nvPr/>
        </p:nvPicPr>
        <p:blipFill>
          <a:blip r:embed="rId4" cstate="print"/>
          <a:stretch>
            <a:fillRect/>
          </a:stretch>
        </p:blipFill>
        <p:spPr bwMode="auto">
          <a:xfrm>
            <a:off x="939804" y="3149600"/>
            <a:ext cx="3593070" cy="2768600"/>
          </a:xfrm>
          <a:prstGeom prst="round2DiagRect">
            <a:avLst>
              <a:gd name="adj1" fmla="val 16667"/>
              <a:gd name="adj2" fmla="val 0"/>
            </a:avLst>
          </a:prstGeom>
          <a:ln w="57150" cap="sq">
            <a:solidFill>
              <a:schemeClr val="tx1">
                <a:lumMod val="75000"/>
                <a:lumOff val="25000"/>
              </a:schemeClr>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p:cNvPicPr/>
          <p:nvPr/>
        </p:nvPicPr>
        <p:blipFill>
          <a:blip r:embed="rId5" cstate="email">
            <a:extLst>
              <a:ext uri="{28A0092B-C50C-407E-A947-70E740481C1C}">
                <a14:useLocalDpi xmlns:a14="http://schemas.microsoft.com/office/drawing/2010/main"/>
              </a:ext>
            </a:extLst>
          </a:blip>
          <a:stretch>
            <a:fillRect/>
          </a:stretch>
        </p:blipFill>
        <p:spPr bwMode="auto">
          <a:xfrm>
            <a:off x="4326469" y="2680193"/>
            <a:ext cx="3318933" cy="2332074"/>
          </a:xfrm>
          <a:prstGeom prst="round2DiagRect">
            <a:avLst>
              <a:gd name="adj1" fmla="val 16667"/>
              <a:gd name="adj2" fmla="val 0"/>
            </a:avLst>
          </a:prstGeom>
          <a:ln w="57150" cap="sq">
            <a:solidFill>
              <a:schemeClr val="accent2">
                <a:lumMod val="50000"/>
              </a:schemeClr>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41965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10</a:t>
            </a:fld>
            <a:endParaRPr lang="en-US" sz="1200" dirty="0">
              <a:latin typeface="Comic Sans MS" pitchFamily="66" charset="0"/>
            </a:endParaRPr>
          </a:p>
        </p:txBody>
      </p:sp>
      <p:sp>
        <p:nvSpPr>
          <p:cNvPr id="3" name="Rounded Rectangle 2"/>
          <p:cNvSpPr/>
          <p:nvPr/>
        </p:nvSpPr>
        <p:spPr>
          <a:xfrm>
            <a:off x="950166" y="674880"/>
            <a:ext cx="10301590" cy="674880"/>
          </a:xfrm>
          <a:prstGeom prst="roundRect">
            <a:avLst/>
          </a:prstGeom>
          <a:solidFill>
            <a:schemeClr val="accent2">
              <a:lumMod val="40000"/>
              <a:lumOff val="60000"/>
            </a:schemeClr>
          </a:solidFill>
          <a:ln w="38100">
            <a:solidFill>
              <a:schemeClr val="accent3"/>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algn="ctr"/>
            <a:r>
              <a:rPr lang="en-US" sz="3000" b="1" dirty="0">
                <a:ln>
                  <a:solidFill>
                    <a:schemeClr val="accent3">
                      <a:lumMod val="50000"/>
                    </a:schemeClr>
                  </a:solidFill>
                </a:ln>
                <a:solidFill>
                  <a:schemeClr val="accent3"/>
                </a:solidFill>
                <a:latin typeface="Comic Sans MS" pitchFamily="66" charset="0"/>
                <a:cs typeface="Calibri" pitchFamily="34" charset="0"/>
              </a:rPr>
              <a:t>Part A: Passover Commencement for the Day &amp; Meal</a:t>
            </a:r>
          </a:p>
        </p:txBody>
      </p:sp>
      <p:pic>
        <p:nvPicPr>
          <p:cNvPr id="2053" name="Picture 5" descr="C:\Users\Rae\Documents\A CF Desktop Feb 2021\Art for CCC\1. Art - Main File\All white man clip art\3d white people\white man confusion 4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0090" y="2207141"/>
            <a:ext cx="3751094" cy="37510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312" y="1609702"/>
            <a:ext cx="10301590" cy="4403513"/>
          </a:xfrm>
          <a:prstGeom prst="rect">
            <a:avLst/>
          </a:prstGeom>
        </p:spPr>
        <p:txBody>
          <a:bodyPr wrap="square">
            <a:spAutoFit/>
            <a:scene3d>
              <a:camera prst="orthographicFront"/>
              <a:lightRig rig="threePt" dir="t"/>
            </a:scene3d>
            <a:sp3d extrusionH="57150">
              <a:bevelT w="38100" h="38100"/>
            </a:sp3d>
          </a:bodyPr>
          <a:lstStyle/>
          <a:p>
            <a:pPr algn="ctr">
              <a:lnSpc>
                <a:spcPct val="115000"/>
              </a:lnSpc>
            </a:pPr>
            <a:r>
              <a:rPr lang="en-US" sz="2800" b="1" dirty="0" smtClean="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What is the </a:t>
            </a:r>
            <a:r>
              <a:rPr lang="en-US" sz="2800" b="1" u="sng" dirty="0" smtClean="0">
                <a:solidFill>
                  <a:srgbClr val="FF0000"/>
                </a:solidFill>
                <a:uFill>
                  <a:solidFill>
                    <a:srgbClr val="0070C0"/>
                  </a:solidFill>
                </a:uFill>
                <a:latin typeface="Albertus Extra Bold"/>
                <a:ea typeface="Calibri" panose="020F0502020204030204" pitchFamily="34" charset="0"/>
                <a:cs typeface="Times New Roman" panose="02020603050405020304" pitchFamily="18" charset="0"/>
              </a:rPr>
              <a:t>Traditional</a:t>
            </a:r>
            <a:r>
              <a:rPr lang="en-US" sz="2800" b="1" dirty="0" smtClean="0">
                <a:solidFill>
                  <a:srgbClr val="FF0000"/>
                </a:solidFill>
                <a:uFill>
                  <a:solidFill>
                    <a:srgbClr val="0070C0"/>
                  </a:solidFill>
                </a:uFill>
                <a:latin typeface="Albertus Extra Bold"/>
                <a:ea typeface="Calibri" panose="020F0502020204030204" pitchFamily="34" charset="0"/>
                <a:cs typeface="Times New Roman" panose="02020603050405020304" pitchFamily="18" charset="0"/>
              </a:rPr>
              <a:t> </a:t>
            </a:r>
            <a:r>
              <a:rPr lang="en-US" sz="2800" b="1" u="sng" dirty="0">
                <a:solidFill>
                  <a:srgbClr val="FF0000"/>
                </a:solidFill>
                <a:uFill>
                  <a:solidFill>
                    <a:srgbClr val="0070C0"/>
                  </a:solidFill>
                </a:uFill>
                <a:latin typeface="Albertus Extra Bold"/>
                <a:ea typeface="Calibri" panose="020F0502020204030204" pitchFamily="34" charset="0"/>
                <a:cs typeface="Times New Roman" panose="02020603050405020304" pitchFamily="18" charset="0"/>
              </a:rPr>
              <a:t>Belief</a:t>
            </a:r>
            <a:r>
              <a:rPr lang="en-US" sz="2800" b="1" dirty="0">
                <a:solidFill>
                  <a:srgbClr val="FF0000"/>
                </a:solidFill>
                <a:uFill>
                  <a:solidFill>
                    <a:srgbClr val="0070C0"/>
                  </a:solidFill>
                </a:uFill>
                <a:latin typeface="Albertus Extra Bold"/>
                <a:ea typeface="Calibri" panose="020F0502020204030204" pitchFamily="34" charset="0"/>
                <a:cs typeface="Times New Roman" panose="02020603050405020304" pitchFamily="18" charset="0"/>
              </a:rPr>
              <a:t> </a:t>
            </a:r>
            <a:r>
              <a:rPr lang="en-US" sz="2800" b="1" dirty="0" smtClean="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among most Feast-keepers </a:t>
            </a:r>
            <a:r>
              <a:rPr lang="en-US" sz="2800" b="1" dirty="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for </a:t>
            </a:r>
            <a:r>
              <a:rPr lang="en-US" sz="2800" b="1" dirty="0" smtClean="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the </a:t>
            </a:r>
            <a:r>
              <a:rPr lang="en-US" sz="2800" b="1" dirty="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Commencement Time of </a:t>
            </a:r>
            <a:r>
              <a:rPr lang="en-US" sz="2800" b="1" dirty="0" smtClean="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Passover?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Most Believers that observe the weekly Sabbath,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annual Sabbaths and non-Sabbath feast days,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calculate the beginning of these feasts to commence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at the “</a:t>
            </a:r>
            <a:r>
              <a:rPr lang="en-US" sz="2800" u="sng" dirty="0">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sunset moment</a:t>
            </a:r>
            <a:r>
              <a:rPr lang="en-US" sz="2800" dirty="0">
                <a:latin typeface="Calibri" panose="020F0502020204030204" pitchFamily="34" charset="0"/>
                <a:ea typeface="Calibri" panose="020F0502020204030204" pitchFamily="34" charset="0"/>
                <a:cs typeface="Times New Roman" panose="02020603050405020304" pitchFamily="18" charset="0"/>
              </a:rPr>
              <a:t>” from the previous cycle.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Although many insist and believe that this is </a:t>
            </a:r>
            <a:b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not confusing, invariably it is always confusing.  </a:t>
            </a:r>
          </a:p>
          <a:p>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How can this be?</a:t>
            </a:r>
            <a:endParaRPr lang="en-US" sz="4000" b="1" dirty="0">
              <a:solidFill>
                <a:srgbClr val="C00000"/>
              </a:solidFill>
            </a:endParaRPr>
          </a:p>
        </p:txBody>
      </p:sp>
    </p:spTree>
    <p:extLst>
      <p:ext uri="{BB962C8B-B14F-4D97-AF65-F5344CB8AC3E}">
        <p14:creationId xmlns:p14="http://schemas.microsoft.com/office/powerpoint/2010/main" val="699912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3728" y="1186552"/>
            <a:ext cx="11221969" cy="1649682"/>
          </a:xfrm>
          <a:prstGeom prst="rect">
            <a:avLst/>
          </a:prstGeom>
          <a:solidFill>
            <a:schemeClr val="accent2">
              <a:lumMod val="20000"/>
              <a:lumOff val="80000"/>
            </a:schemeClr>
          </a:solidFill>
          <a:ln w="38100">
            <a:solidFill>
              <a:schemeClr val="accent3">
                <a:lumMod val="75000"/>
              </a:schemeClr>
            </a:solidFill>
          </a:ln>
          <a:scene3d>
            <a:camera prst="orthographicFront"/>
            <a:lightRig rig="threePt" dir="t"/>
          </a:scene3d>
          <a:sp3d>
            <a:bevelT/>
          </a:sp3d>
        </p:spPr>
        <p:txBody>
          <a:bodyPr wrap="square">
            <a:spAutoFit/>
            <a:sp3d extrusionH="57150">
              <a:bevelT w="38100" h="38100"/>
            </a:sp3d>
          </a:bodyPr>
          <a:lstStyle/>
          <a:p>
            <a:pPr marR="0" lvl="0" algn="ctr">
              <a:lnSpc>
                <a:spcPct val="115000"/>
              </a:lnSpc>
              <a:spcBef>
                <a:spcPts val="0"/>
              </a:spcBef>
              <a:spcAft>
                <a:spcPts val="0"/>
              </a:spcAft>
            </a:pPr>
            <a:r>
              <a:rPr lang="en-US" sz="2000" b="1" dirty="0">
                <a:solidFill>
                  <a:srgbClr val="C00000"/>
                </a:solidFill>
                <a:latin typeface="Tempus Sans ITC" panose="04020404030D07020202" pitchFamily="82" charset="0"/>
                <a:ea typeface="Calibri" panose="020F0502020204030204" pitchFamily="34" charset="0"/>
                <a:cs typeface="Times New Roman" panose="02020603050405020304" pitchFamily="18" charset="0"/>
              </a:rPr>
              <a:t>[The Riddle]</a:t>
            </a:r>
            <a:r>
              <a:rPr lang="en-US" sz="2000" dirty="0">
                <a:latin typeface="Calibri" panose="020F0502020204030204" pitchFamily="34" charset="0"/>
                <a:ea typeface="Calibri" panose="020F0502020204030204" pitchFamily="34" charset="0"/>
                <a:cs typeface="Times New Roman" panose="02020603050405020304" pitchFamily="18" charset="0"/>
              </a:rPr>
              <a:t>  Let’s use the example of April 3 for Passover on the Roman calendar.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Everyone is agreed that April 3 is Passover, but the two questions that always need to be answered are: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Does Passover begin at sunset on April 2</a:t>
            </a:r>
            <a:r>
              <a:rPr lang="en-US" sz="2400" b="1" i="1" baseline="30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nd</a:t>
            </a: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2000"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Or … does Passover begin at sunset on April 3</a:t>
            </a:r>
            <a:r>
              <a:rPr lang="en-US" sz="2400" b="1" i="1" baseline="30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rd</a:t>
            </a: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20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11</a:t>
            </a:fld>
            <a:endParaRPr lang="en-US" sz="1200" dirty="0">
              <a:latin typeface="Comic Sans MS" pitchFamily="66" charset="0"/>
            </a:endParaRPr>
          </a:p>
        </p:txBody>
      </p:sp>
      <p:sp>
        <p:nvSpPr>
          <p:cNvPr id="3" name="Rounded Rectangle 2"/>
          <p:cNvSpPr/>
          <p:nvPr/>
        </p:nvSpPr>
        <p:spPr>
          <a:xfrm>
            <a:off x="2423899" y="337440"/>
            <a:ext cx="7392364" cy="674880"/>
          </a:xfrm>
          <a:prstGeom prst="roundRect">
            <a:avLst/>
          </a:prstGeom>
          <a:solidFill>
            <a:schemeClr val="accent2">
              <a:lumMod val="40000"/>
              <a:lumOff val="60000"/>
            </a:schemeClr>
          </a:solidFill>
          <a:ln w="38100">
            <a:solidFill>
              <a:schemeClr val="accent3"/>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algn="ctr"/>
            <a:r>
              <a:rPr lang="en-US" sz="3000" b="1" dirty="0">
                <a:ln>
                  <a:solidFill>
                    <a:schemeClr val="accent3">
                      <a:lumMod val="50000"/>
                    </a:schemeClr>
                  </a:solidFill>
                </a:ln>
                <a:solidFill>
                  <a:schemeClr val="accent3"/>
                </a:solidFill>
                <a:latin typeface="Comic Sans MS" pitchFamily="66" charset="0"/>
                <a:cs typeface="Calibri" pitchFamily="34" charset="0"/>
              </a:rPr>
              <a:t>The Passover Commencement Riddle</a:t>
            </a:r>
          </a:p>
        </p:txBody>
      </p:sp>
      <p:pic>
        <p:nvPicPr>
          <p:cNvPr id="8" name="Picture 2" descr="C:\Users\Rae\Documents\A CF Desktop Feb 2021\Art for CCC\1. Art - Main File\All white man clip art\stick men\blue cartoon 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24215" y="-3862003"/>
            <a:ext cx="7126287" cy="5211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Rae\Documents\A CF Desktop Feb 2021\Art for CCC\1. Art - Main File\All white man clip art\stick men\blue cartoon men - 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531373" y="3350254"/>
            <a:ext cx="1796820" cy="3004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Rae\Documents\A CF Desktop Feb 2021\Art for CCC\1. Art - Main File\All white man clip art\stick men\blue cartoon men - 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4658" y="3736001"/>
            <a:ext cx="2681134" cy="2560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Rae\Documents\A CF Desktop Feb 2021\Art for CCC\1. Art - Main File\All white man clip art\3d white people\questions13.jpg"/>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9024830" y="4562262"/>
            <a:ext cx="2706382" cy="17485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Line Callout 1 1"/>
          <p:cNvSpPr/>
          <p:nvPr/>
        </p:nvSpPr>
        <p:spPr>
          <a:xfrm>
            <a:off x="560812" y="3082443"/>
            <a:ext cx="2404277" cy="1004736"/>
          </a:xfrm>
          <a:prstGeom prst="borderCallout1">
            <a:avLst>
              <a:gd name="adj1" fmla="val 27417"/>
              <a:gd name="adj2" fmla="val 93085"/>
              <a:gd name="adj3" fmla="val 34492"/>
              <a:gd name="adj4" fmla="val 111984"/>
            </a:avLst>
          </a:prstGeom>
          <a:solidFill>
            <a:srgbClr val="00B0F0"/>
          </a:solidFill>
          <a:ln w="57150">
            <a:solidFill>
              <a:srgbClr val="002060"/>
            </a:solidFill>
            <a:headEnd type="diamond" w="med" len="med"/>
            <a:tailEnd type="diamo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905"/>
                <a:solidFill>
                  <a:schemeClr val="bg1"/>
                </a:solidFill>
                <a:effectLst>
                  <a:innerShdw blurRad="69850" dist="43180" dir="5400000">
                    <a:srgbClr val="000000">
                      <a:alpha val="65000"/>
                    </a:srgbClr>
                  </a:innerShdw>
                </a:effectLst>
                <a:latin typeface="Comic Sans MS" pitchFamily="66" charset="0"/>
              </a:rPr>
              <a:t>Passover is on </a:t>
            </a:r>
            <a:br>
              <a:rPr lang="en-US" b="1" dirty="0">
                <a:ln w="1905"/>
                <a:solidFill>
                  <a:schemeClr val="bg1"/>
                </a:solidFill>
                <a:effectLst>
                  <a:innerShdw blurRad="69850" dist="43180" dir="5400000">
                    <a:srgbClr val="000000">
                      <a:alpha val="65000"/>
                    </a:srgbClr>
                  </a:innerShdw>
                </a:effectLst>
                <a:latin typeface="Comic Sans MS" pitchFamily="66" charset="0"/>
              </a:rPr>
            </a:br>
            <a:r>
              <a:rPr lang="en-US" b="1" dirty="0">
                <a:ln w="1905"/>
                <a:solidFill>
                  <a:schemeClr val="bg1"/>
                </a:solidFill>
                <a:effectLst>
                  <a:innerShdw blurRad="69850" dist="43180" dir="5400000">
                    <a:srgbClr val="000000">
                      <a:alpha val="65000"/>
                    </a:srgbClr>
                  </a:innerShdw>
                </a:effectLst>
                <a:latin typeface="Comic Sans MS" pitchFamily="66" charset="0"/>
              </a:rPr>
              <a:t>April 3</a:t>
            </a:r>
            <a:r>
              <a:rPr lang="en-US" b="1" baseline="30000" dirty="0">
                <a:ln w="1905"/>
                <a:solidFill>
                  <a:schemeClr val="bg1"/>
                </a:solidFill>
                <a:effectLst>
                  <a:innerShdw blurRad="69850" dist="43180" dir="5400000">
                    <a:srgbClr val="000000">
                      <a:alpha val="65000"/>
                    </a:srgbClr>
                  </a:innerShdw>
                </a:effectLst>
                <a:latin typeface="Comic Sans MS" pitchFamily="66" charset="0"/>
              </a:rPr>
              <a:t>rd</a:t>
            </a:r>
            <a:r>
              <a:rPr lang="en-US" b="1" dirty="0">
                <a:ln w="1905"/>
                <a:solidFill>
                  <a:schemeClr val="bg1"/>
                </a:solidFill>
                <a:effectLst>
                  <a:innerShdw blurRad="69850" dist="43180" dir="5400000">
                    <a:srgbClr val="000000">
                      <a:alpha val="65000"/>
                    </a:srgbClr>
                  </a:innerShdw>
                </a:effectLst>
                <a:latin typeface="Comic Sans MS" pitchFamily="66" charset="0"/>
              </a:rPr>
              <a:t> this year.  Meet you there!</a:t>
            </a:r>
          </a:p>
        </p:txBody>
      </p:sp>
      <p:sp>
        <p:nvSpPr>
          <p:cNvPr id="13" name="Line Callout 1 12"/>
          <p:cNvSpPr/>
          <p:nvPr/>
        </p:nvSpPr>
        <p:spPr>
          <a:xfrm>
            <a:off x="4472298" y="3012719"/>
            <a:ext cx="2132562" cy="1260293"/>
          </a:xfrm>
          <a:prstGeom prst="borderCallout1">
            <a:avLst>
              <a:gd name="adj1" fmla="val 59412"/>
              <a:gd name="adj2" fmla="val 92624"/>
              <a:gd name="adj3" fmla="val 70042"/>
              <a:gd name="adj4" fmla="val 109932"/>
            </a:avLst>
          </a:prstGeom>
          <a:solidFill>
            <a:srgbClr val="FFC000"/>
          </a:solidFill>
          <a:ln w="57150">
            <a:solidFill>
              <a:srgbClr val="5B1E33"/>
            </a:solidFill>
            <a:headEnd type="diamond" w="med" len="med"/>
            <a:tailEnd type="diamond"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905"/>
                <a:solidFill>
                  <a:schemeClr val="accent3">
                    <a:lumMod val="50000"/>
                  </a:schemeClr>
                </a:solidFill>
                <a:effectLst>
                  <a:innerShdw blurRad="69850" dist="43180" dir="5400000">
                    <a:srgbClr val="000000">
                      <a:alpha val="65000"/>
                    </a:srgbClr>
                  </a:innerShdw>
                </a:effectLst>
                <a:latin typeface="Comic Sans MS" pitchFamily="66" charset="0"/>
              </a:rPr>
              <a:t>Does that mean Passover begins </a:t>
            </a:r>
            <a:br>
              <a:rPr lang="en-US" b="1" dirty="0">
                <a:ln w="1905"/>
                <a:solidFill>
                  <a:schemeClr val="accent3">
                    <a:lumMod val="50000"/>
                  </a:schemeClr>
                </a:solidFill>
                <a:effectLst>
                  <a:innerShdw blurRad="69850" dist="43180" dir="5400000">
                    <a:srgbClr val="000000">
                      <a:alpha val="65000"/>
                    </a:srgbClr>
                  </a:innerShdw>
                </a:effectLst>
                <a:latin typeface="Comic Sans MS" pitchFamily="66" charset="0"/>
              </a:rPr>
            </a:br>
            <a:r>
              <a:rPr lang="en-US" b="1" dirty="0">
                <a:ln w="1905"/>
                <a:solidFill>
                  <a:schemeClr val="accent3">
                    <a:lumMod val="50000"/>
                  </a:schemeClr>
                </a:solidFill>
                <a:effectLst>
                  <a:innerShdw blurRad="69850" dist="43180" dir="5400000">
                    <a:srgbClr val="000000">
                      <a:alpha val="65000"/>
                    </a:srgbClr>
                  </a:innerShdw>
                </a:effectLst>
                <a:latin typeface="Comic Sans MS" pitchFamily="66" charset="0"/>
              </a:rPr>
              <a:t>at sunset </a:t>
            </a:r>
            <a:br>
              <a:rPr lang="en-US" b="1" dirty="0">
                <a:ln w="1905"/>
                <a:solidFill>
                  <a:schemeClr val="accent3">
                    <a:lumMod val="50000"/>
                  </a:schemeClr>
                </a:solidFill>
                <a:effectLst>
                  <a:innerShdw blurRad="69850" dist="43180" dir="5400000">
                    <a:srgbClr val="000000">
                      <a:alpha val="65000"/>
                    </a:srgbClr>
                  </a:innerShdw>
                </a:effectLst>
                <a:latin typeface="Comic Sans MS" pitchFamily="66" charset="0"/>
              </a:rPr>
            </a:br>
            <a:r>
              <a:rPr lang="en-US" b="1" dirty="0">
                <a:ln w="1905"/>
                <a:solidFill>
                  <a:schemeClr val="accent3">
                    <a:lumMod val="50000"/>
                  </a:schemeClr>
                </a:solidFill>
                <a:effectLst>
                  <a:innerShdw blurRad="69850" dist="43180" dir="5400000">
                    <a:srgbClr val="000000">
                      <a:alpha val="65000"/>
                    </a:srgbClr>
                  </a:innerShdw>
                </a:effectLst>
                <a:latin typeface="Comic Sans MS" pitchFamily="66" charset="0"/>
              </a:rPr>
              <a:t>on April 2</a:t>
            </a:r>
            <a:r>
              <a:rPr lang="en-US" b="1" baseline="30000" dirty="0">
                <a:ln w="1905"/>
                <a:solidFill>
                  <a:schemeClr val="accent3">
                    <a:lumMod val="50000"/>
                  </a:schemeClr>
                </a:solidFill>
                <a:effectLst>
                  <a:innerShdw blurRad="69850" dist="43180" dir="5400000">
                    <a:srgbClr val="000000">
                      <a:alpha val="65000"/>
                    </a:srgbClr>
                  </a:innerShdw>
                </a:effectLst>
                <a:latin typeface="Comic Sans MS" pitchFamily="66" charset="0"/>
              </a:rPr>
              <a:t>nd</a:t>
            </a:r>
            <a:r>
              <a:rPr lang="en-US" b="1" dirty="0">
                <a:ln w="1905"/>
                <a:solidFill>
                  <a:schemeClr val="accent3">
                    <a:lumMod val="50000"/>
                  </a:schemeClr>
                </a:solidFill>
                <a:effectLst>
                  <a:innerShdw blurRad="69850" dist="43180" dir="5400000">
                    <a:srgbClr val="000000">
                      <a:alpha val="65000"/>
                    </a:srgbClr>
                  </a:innerShdw>
                </a:effectLst>
                <a:latin typeface="Comic Sans MS" pitchFamily="66" charset="0"/>
              </a:rPr>
              <a:t>? </a:t>
            </a:r>
          </a:p>
        </p:txBody>
      </p:sp>
      <p:sp>
        <p:nvSpPr>
          <p:cNvPr id="14" name="Line Callout 1 13"/>
          <p:cNvSpPr/>
          <p:nvPr/>
        </p:nvSpPr>
        <p:spPr>
          <a:xfrm>
            <a:off x="9295995" y="3044729"/>
            <a:ext cx="2316043" cy="1289489"/>
          </a:xfrm>
          <a:prstGeom prst="borderCallout1">
            <a:avLst>
              <a:gd name="adj1" fmla="val 65164"/>
              <a:gd name="adj2" fmla="val 4971"/>
              <a:gd name="adj3" fmla="val 83644"/>
              <a:gd name="adj4" fmla="val -10150"/>
            </a:avLst>
          </a:prstGeom>
          <a:solidFill>
            <a:schemeClr val="accent1">
              <a:lumMod val="60000"/>
              <a:lumOff val="40000"/>
            </a:schemeClr>
          </a:solidFill>
          <a:ln w="57150">
            <a:solidFill>
              <a:schemeClr val="accent3"/>
            </a:solidFill>
            <a:headEnd type="diamond" w="med" len="med"/>
            <a:tailEnd type="diamond"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905"/>
                <a:solidFill>
                  <a:schemeClr val="accent3">
                    <a:lumMod val="75000"/>
                  </a:schemeClr>
                </a:solidFill>
                <a:effectLst>
                  <a:innerShdw blurRad="69850" dist="43180" dir="5400000">
                    <a:srgbClr val="000000">
                      <a:alpha val="65000"/>
                    </a:srgbClr>
                  </a:innerShdw>
                </a:effectLst>
                <a:latin typeface="Comic Sans MS" pitchFamily="66" charset="0"/>
              </a:rPr>
              <a:t>No … I think </a:t>
            </a:r>
            <a:br>
              <a:rPr lang="en-US" b="1" dirty="0">
                <a:ln w="1905"/>
                <a:solidFill>
                  <a:schemeClr val="accent3">
                    <a:lumMod val="75000"/>
                  </a:schemeClr>
                </a:solidFill>
                <a:effectLst>
                  <a:innerShdw blurRad="69850" dist="43180" dir="5400000">
                    <a:srgbClr val="000000">
                      <a:alpha val="65000"/>
                    </a:srgbClr>
                  </a:innerShdw>
                </a:effectLst>
                <a:latin typeface="Comic Sans MS" pitchFamily="66" charset="0"/>
              </a:rPr>
            </a:br>
            <a:r>
              <a:rPr lang="en-US" b="1" dirty="0">
                <a:ln w="1905"/>
                <a:solidFill>
                  <a:schemeClr val="accent3">
                    <a:lumMod val="75000"/>
                  </a:schemeClr>
                </a:solidFill>
                <a:effectLst>
                  <a:innerShdw blurRad="69850" dist="43180" dir="5400000">
                    <a:srgbClr val="000000">
                      <a:alpha val="65000"/>
                    </a:srgbClr>
                  </a:innerShdw>
                </a:effectLst>
                <a:latin typeface="Comic Sans MS" pitchFamily="66" charset="0"/>
              </a:rPr>
              <a:t>that means sunset </a:t>
            </a:r>
            <a:br>
              <a:rPr lang="en-US" b="1" dirty="0">
                <a:ln w="1905"/>
                <a:solidFill>
                  <a:schemeClr val="accent3">
                    <a:lumMod val="75000"/>
                  </a:schemeClr>
                </a:solidFill>
                <a:effectLst>
                  <a:innerShdw blurRad="69850" dist="43180" dir="5400000">
                    <a:srgbClr val="000000">
                      <a:alpha val="65000"/>
                    </a:srgbClr>
                  </a:innerShdw>
                </a:effectLst>
                <a:latin typeface="Comic Sans MS" pitchFamily="66" charset="0"/>
              </a:rPr>
            </a:br>
            <a:r>
              <a:rPr lang="en-US" b="1" dirty="0">
                <a:ln w="1905"/>
                <a:solidFill>
                  <a:schemeClr val="accent3">
                    <a:lumMod val="75000"/>
                  </a:schemeClr>
                </a:solidFill>
                <a:effectLst>
                  <a:innerShdw blurRad="69850" dist="43180" dir="5400000">
                    <a:srgbClr val="000000">
                      <a:alpha val="65000"/>
                    </a:srgbClr>
                  </a:innerShdw>
                </a:effectLst>
                <a:latin typeface="Comic Sans MS" pitchFamily="66" charset="0"/>
              </a:rPr>
              <a:t>on April 3</a:t>
            </a:r>
            <a:r>
              <a:rPr lang="en-US" b="1" baseline="30000" dirty="0">
                <a:ln w="1905"/>
                <a:solidFill>
                  <a:schemeClr val="accent3">
                    <a:lumMod val="75000"/>
                  </a:schemeClr>
                </a:solidFill>
                <a:effectLst>
                  <a:innerShdw blurRad="69850" dist="43180" dir="5400000">
                    <a:srgbClr val="000000">
                      <a:alpha val="65000"/>
                    </a:srgbClr>
                  </a:innerShdw>
                </a:effectLst>
                <a:latin typeface="Comic Sans MS" pitchFamily="66" charset="0"/>
              </a:rPr>
              <a:t>rd</a:t>
            </a:r>
            <a:r>
              <a:rPr lang="en-US" b="1" dirty="0">
                <a:ln w="1905"/>
                <a:solidFill>
                  <a:schemeClr val="accent3">
                    <a:lumMod val="75000"/>
                  </a:schemeClr>
                </a:solidFill>
                <a:effectLst>
                  <a:innerShdw blurRad="69850" dist="43180" dir="5400000">
                    <a:srgbClr val="000000">
                      <a:alpha val="65000"/>
                    </a:srgbClr>
                  </a:innerShdw>
                </a:effectLst>
                <a:latin typeface="Comic Sans MS" pitchFamily="66" charset="0"/>
              </a:rPr>
              <a:t>, doesn’t it?</a:t>
            </a:r>
          </a:p>
        </p:txBody>
      </p:sp>
    </p:spTree>
    <p:extLst>
      <p:ext uri="{BB962C8B-B14F-4D97-AF65-F5344CB8AC3E}">
        <p14:creationId xmlns:p14="http://schemas.microsoft.com/office/powerpoint/2010/main" val="2688706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189" y="1414803"/>
            <a:ext cx="11219543" cy="2145203"/>
          </a:xfrm>
          <a:prstGeom prst="rect">
            <a:avLst/>
          </a:prstGeom>
          <a:solidFill>
            <a:schemeClr val="accent2">
              <a:lumMod val="20000"/>
              <a:lumOff val="80000"/>
            </a:schemeClr>
          </a:solidFill>
          <a:ln w="38100">
            <a:solidFill>
              <a:schemeClr val="accent3">
                <a:lumMod val="75000"/>
              </a:schemeClr>
            </a:solidFill>
          </a:ln>
          <a:scene3d>
            <a:camera prst="orthographicFront"/>
            <a:lightRig rig="threePt" dir="t"/>
          </a:scene3d>
          <a:sp3d>
            <a:bevelT/>
          </a:sp3d>
        </p:spPr>
        <p:txBody>
          <a:bodyPr wrap="square">
            <a:spAutoFit/>
            <a:sp3d extrusionH="57150">
              <a:bevelT w="38100" h="38100"/>
            </a:sp3d>
          </a:bodyPr>
          <a:lstStyle/>
          <a:p>
            <a:pPr marR="0" lvl="0" algn="ctr">
              <a:lnSpc>
                <a:spcPct val="115000"/>
              </a:lnSpc>
              <a:spcBef>
                <a:spcPts val="0"/>
              </a:spcBef>
              <a:spcAft>
                <a:spcPts val="0"/>
              </a:spcAft>
            </a:pPr>
            <a:r>
              <a:rPr lang="en-US" sz="2800" b="1" dirty="0">
                <a:solidFill>
                  <a:srgbClr val="C00000"/>
                </a:solidFill>
                <a:latin typeface="Tempus Sans ITC" panose="04020404030D07020202" pitchFamily="82" charset="0"/>
                <a:ea typeface="Calibri" panose="020F0502020204030204" pitchFamily="34" charset="0"/>
                <a:cs typeface="Times New Roman" panose="02020603050405020304" pitchFamily="18" charset="0"/>
              </a:rPr>
              <a:t>[</a:t>
            </a:r>
            <a:r>
              <a:rPr lang="en-US" sz="2800" b="1" dirty="0" smtClean="0">
                <a:solidFill>
                  <a:srgbClr val="C00000"/>
                </a:solidFill>
                <a:latin typeface="Tempus Sans ITC" panose="04020404030D07020202" pitchFamily="82" charset="0"/>
                <a:ea typeface="Calibri" panose="020F0502020204030204" pitchFamily="34" charset="0"/>
                <a:cs typeface="Times New Roman" panose="02020603050405020304" pitchFamily="18" charset="0"/>
              </a:rPr>
              <a:t>Two </a:t>
            </a:r>
            <a:r>
              <a:rPr lang="en-US" sz="2800" b="1" dirty="0">
                <a:solidFill>
                  <a:srgbClr val="C00000"/>
                </a:solidFill>
                <a:latin typeface="Tempus Sans ITC" panose="04020404030D07020202" pitchFamily="82" charset="0"/>
                <a:ea typeface="Calibri" panose="020F0502020204030204" pitchFamily="34" charset="0"/>
                <a:cs typeface="Times New Roman" panose="02020603050405020304" pitchFamily="18" charset="0"/>
              </a:rPr>
              <a:t>Confusing </a:t>
            </a:r>
            <a:r>
              <a:rPr lang="en-US" sz="2800" b="1" dirty="0" smtClean="0">
                <a:solidFill>
                  <a:srgbClr val="C00000"/>
                </a:solidFill>
                <a:latin typeface="Tempus Sans ITC" panose="04020404030D07020202" pitchFamily="82" charset="0"/>
                <a:ea typeface="Calibri" panose="020F0502020204030204" pitchFamily="34" charset="0"/>
                <a:cs typeface="Times New Roman" panose="02020603050405020304" pitchFamily="18" charset="0"/>
              </a:rPr>
              <a:t>Answers?]</a:t>
            </a:r>
            <a:r>
              <a:rPr lang="en-US" sz="32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Prevalent in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traditional understanding </a:t>
            </a:r>
            <a:r>
              <a:rPr lang="en-US" sz="2800" dirty="0">
                <a:latin typeface="Calibri" panose="020F0502020204030204" pitchFamily="34" charset="0"/>
                <a:ea typeface="Calibri" panose="020F0502020204030204" pitchFamily="34" charset="0"/>
                <a:cs typeface="Times New Roman" panose="02020603050405020304" pitchFamily="18" charset="0"/>
              </a:rPr>
              <a:t>today </a:t>
            </a:r>
            <a:r>
              <a:rPr lang="en-US" sz="2800" dirty="0" smtClean="0">
                <a:latin typeface="Calibri" panose="020F0502020204030204" pitchFamily="34" charset="0"/>
                <a:ea typeface="Calibri" panose="020F0502020204030204" pitchFamily="34" charset="0"/>
                <a:cs typeface="Times New Roman" panose="02020603050405020304" pitchFamily="18" charset="0"/>
              </a:rPr>
              <a:t>is the </a:t>
            </a:r>
            <a:r>
              <a:rPr lang="en-US" sz="36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belief</a:t>
            </a:r>
            <a:r>
              <a:rPr lang="en-US"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latin typeface="Calibri" panose="020F0502020204030204" pitchFamily="34" charset="0"/>
                <a:ea typeface="Calibri" panose="020F0502020204030204" pitchFamily="34" charset="0"/>
                <a:cs typeface="Times New Roman" panose="02020603050405020304" pitchFamily="18" charset="0"/>
              </a:rPr>
              <a:t>that </a:t>
            </a:r>
            <a:r>
              <a:rPr lang="en-US" sz="280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every </a:t>
            </a:r>
            <a:r>
              <a:rPr lang="en-US" sz="2800" b="1"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Festival</a:t>
            </a:r>
            <a:r>
              <a:rPr lang="en-US" sz="2800" u="sng" dirty="0">
                <a:solidFill>
                  <a:srgbClr val="0D0D0D"/>
                </a:solidFill>
                <a:latin typeface="Calibri" panose="020F0502020204030204" pitchFamily="34" charset="0"/>
                <a:ea typeface="Calibri" panose="020F0502020204030204" pitchFamily="34" charset="0"/>
                <a:cs typeface="Times New Roman" panose="02020603050405020304" pitchFamily="18" charset="0"/>
              </a:rPr>
              <a:t> </a:t>
            </a:r>
            <a:r>
              <a:rPr lang="en-US" sz="2800" b="1" u="sng" dirty="0">
                <a:latin typeface="Calibri" panose="020F0502020204030204" pitchFamily="34" charset="0"/>
                <a:ea typeface="Calibri" panose="020F0502020204030204" pitchFamily="34" charset="0"/>
                <a:cs typeface="Times New Roman" panose="02020603050405020304" pitchFamily="18" charset="0"/>
              </a:rPr>
              <a:t>of Passover</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begins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u="sng" dirty="0">
                <a:latin typeface="Calibri" panose="020F0502020204030204" pitchFamily="34" charset="0"/>
                <a:ea typeface="Calibri" panose="020F0502020204030204" pitchFamily="34" charset="0"/>
                <a:cs typeface="Times New Roman" panose="02020603050405020304" pitchFamily="18" charset="0"/>
              </a:rPr>
              <a:t>at the sunset moment</a:t>
            </a:r>
            <a:r>
              <a:rPr lang="en-US" sz="2800" dirty="0">
                <a:latin typeface="Calibri" panose="020F0502020204030204" pitchFamily="34" charset="0"/>
                <a:ea typeface="Calibri" panose="020F0502020204030204" pitchFamily="34" charset="0"/>
                <a:cs typeface="Times New Roman" panose="02020603050405020304" pitchFamily="18" charset="0"/>
              </a:rPr>
              <a:t>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at the close</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u="sng" dirty="0">
                <a:latin typeface="Calibri" panose="020F0502020204030204" pitchFamily="34" charset="0"/>
                <a:ea typeface="Calibri" panose="020F0502020204030204" pitchFamily="34" charset="0"/>
                <a:cs typeface="Times New Roman" panose="02020603050405020304" pitchFamily="18" charset="0"/>
              </a:rPr>
              <a:t>of the</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13</a:t>
            </a:r>
            <a:r>
              <a:rPr lang="en-US" sz="2800" b="1" u="sng"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b="1" u="sng" dirty="0">
                <a:latin typeface="Calibri" panose="020F0502020204030204" pitchFamily="34" charset="0"/>
                <a:ea typeface="Calibri" panose="020F0502020204030204" pitchFamily="34" charset="0"/>
                <a:cs typeface="Times New Roman" panose="02020603050405020304" pitchFamily="18" charset="0"/>
              </a:rPr>
              <a:t>Li</a:t>
            </a:r>
            <a:r>
              <a:rPr lang="en-US" sz="2800" b="1" dirty="0">
                <a:latin typeface="Calibri" panose="020F0502020204030204" pitchFamily="34" charset="0"/>
                <a:ea typeface="Calibri" panose="020F0502020204030204" pitchFamily="34" charset="0"/>
                <a:cs typeface="Times New Roman" panose="02020603050405020304" pitchFamily="18" charset="0"/>
              </a:rPr>
              <a:t>g</a:t>
            </a:r>
            <a:r>
              <a:rPr lang="en-US" sz="2800" b="1" u="sng" dirty="0">
                <a:latin typeface="Calibri" panose="020F0502020204030204" pitchFamily="34" charset="0"/>
                <a:ea typeface="Calibri" panose="020F0502020204030204" pitchFamily="34" charset="0"/>
                <a:cs typeface="Times New Roman" panose="02020603050405020304" pitchFamily="18" charset="0"/>
              </a:rPr>
              <a:t>ht Season</a:t>
            </a:r>
            <a:r>
              <a:rPr lang="en-US" sz="2800" dirty="0">
                <a:latin typeface="Calibri" panose="020F0502020204030204" pitchFamily="34" charset="0"/>
                <a:ea typeface="Calibri" panose="020F0502020204030204" pitchFamily="34" charset="0"/>
                <a:cs typeface="Times New Roman" panose="02020603050405020304" pitchFamily="18" charset="0"/>
              </a:rPr>
              <a:t>, in the 1</a:t>
            </a:r>
            <a:r>
              <a:rPr lang="en-US" sz="28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800" dirty="0">
                <a:latin typeface="Calibri" panose="020F0502020204030204" pitchFamily="34" charset="0"/>
                <a:ea typeface="Calibri" panose="020F0502020204030204" pitchFamily="34" charset="0"/>
                <a:cs typeface="Times New Roman" panose="02020603050405020304" pitchFamily="18" charset="0"/>
              </a:rPr>
              <a:t> month.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(On the Roman calendar, that would mean sunset of April 2</a:t>
            </a:r>
            <a:r>
              <a:rPr lang="en-US" sz="2000" baseline="30000" dirty="0">
                <a:latin typeface="Calibri" panose="020F0502020204030204" pitchFamily="34" charset="0"/>
                <a:ea typeface="Calibri" panose="020F0502020204030204" pitchFamily="34" charset="0"/>
                <a:cs typeface="Times New Roman" panose="02020603050405020304" pitchFamily="18" charset="0"/>
              </a:rPr>
              <a:t>nd</a:t>
            </a:r>
            <a:r>
              <a:rPr lang="en-US" sz="2000" dirty="0">
                <a:latin typeface="Calibri" panose="020F0502020204030204" pitchFamily="34" charset="0"/>
                <a:ea typeface="Calibri" panose="020F0502020204030204" pitchFamily="34" charset="0"/>
                <a:cs typeface="Times New Roman" panose="02020603050405020304" pitchFamily="18" charset="0"/>
              </a:rPr>
              <a:t> for an April 3</a:t>
            </a:r>
            <a:r>
              <a:rPr lang="en-US" sz="2000" baseline="30000" dirty="0">
                <a:latin typeface="Calibri" panose="020F0502020204030204" pitchFamily="34" charset="0"/>
                <a:ea typeface="Calibri" panose="020F0502020204030204" pitchFamily="34" charset="0"/>
                <a:cs typeface="Times New Roman" panose="02020603050405020304" pitchFamily="18" charset="0"/>
              </a:rPr>
              <a:t>rd</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Day </a:t>
            </a:r>
            <a:r>
              <a:rPr lang="en-US" sz="2000" dirty="0">
                <a:latin typeface="Calibri" panose="020F0502020204030204" pitchFamily="34" charset="0"/>
                <a:ea typeface="Calibri" panose="020F0502020204030204" pitchFamily="34" charset="0"/>
                <a:cs typeface="Times New Roman" panose="02020603050405020304" pitchFamily="18" charset="0"/>
              </a:rPr>
              <a:t>Season Passover.)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12</a:t>
            </a:fld>
            <a:endParaRPr lang="en-US" sz="1200" dirty="0">
              <a:latin typeface="Comic Sans MS" pitchFamily="66" charset="0"/>
            </a:endParaRPr>
          </a:p>
        </p:txBody>
      </p:sp>
      <p:sp>
        <p:nvSpPr>
          <p:cNvPr id="3" name="Rounded Rectangle 2"/>
          <p:cNvSpPr/>
          <p:nvPr/>
        </p:nvSpPr>
        <p:spPr>
          <a:xfrm>
            <a:off x="1378857" y="453345"/>
            <a:ext cx="9444208" cy="674880"/>
          </a:xfrm>
          <a:prstGeom prst="roundRect">
            <a:avLst/>
          </a:prstGeom>
          <a:solidFill>
            <a:schemeClr val="accent2">
              <a:lumMod val="40000"/>
              <a:lumOff val="60000"/>
            </a:schemeClr>
          </a:solidFill>
          <a:ln w="38100">
            <a:solidFill>
              <a:schemeClr val="accent3"/>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algn="ctr"/>
            <a:r>
              <a:rPr lang="en-US" sz="3000" b="1" dirty="0">
                <a:ln>
                  <a:solidFill>
                    <a:schemeClr val="accent3">
                      <a:lumMod val="50000"/>
                    </a:schemeClr>
                  </a:solidFill>
                </a:ln>
                <a:solidFill>
                  <a:schemeClr val="accent3"/>
                </a:solidFill>
                <a:latin typeface="Comic Sans MS" pitchFamily="66" charset="0"/>
                <a:cs typeface="Calibri" pitchFamily="34" charset="0"/>
              </a:rPr>
              <a:t>The Sunset Passover Commencement Confusion</a:t>
            </a:r>
          </a:p>
        </p:txBody>
      </p:sp>
      <p:pic>
        <p:nvPicPr>
          <p:cNvPr id="12" name="Picture 6" descr="C:\Users\Rae\Documents\A CF Desktop Feb 2021\Art for CCC\1. Art - Main File\All white man clip art\3d white people\questions1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40454" y="3745345"/>
            <a:ext cx="3555764" cy="2297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798281" y="3629233"/>
            <a:ext cx="7808689" cy="2782300"/>
          </a:xfrm>
          <a:prstGeom prst="rect">
            <a:avLst/>
          </a:prstGeom>
        </p:spPr>
        <p:txBody>
          <a:bodyPr wrap="square">
            <a:spAutoFit/>
            <a:scene3d>
              <a:camera prst="orthographicFront"/>
              <a:lightRig rig="threePt" dir="t"/>
            </a:scene3d>
            <a:sp3d extrusionH="57150">
              <a:bevelT w="38100" h="38100"/>
            </a:sp3d>
          </a:bodyPr>
          <a:lstStyle/>
          <a:p>
            <a:pPr algn="ctr">
              <a:lnSpc>
                <a:spcPct val="115000"/>
              </a:lnSpc>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How many have experienced this trouble as well?  </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You have heard the “sunset” answer, but there is always someone who asks again just to make doubly sure.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In that case, we need to solve the </a:t>
            </a:r>
            <a:r>
              <a:rPr lang="en-US" sz="2800" b="1" dirty="0">
                <a:solidFill>
                  <a:srgbClr val="A34B73"/>
                </a:solidFill>
                <a:latin typeface="Tempus Sans ITC" panose="04020404030D07020202" pitchFamily="82" charset="0"/>
                <a:ea typeface="Calibri" panose="020F0502020204030204" pitchFamily="34" charset="0"/>
                <a:cs typeface="Times New Roman" panose="02020603050405020304" pitchFamily="18" charset="0"/>
              </a:rPr>
              <a:t>“Passover commencement riddle”</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before we can address the issue of the commencement for the Festival of Unleavened Bread.</a:t>
            </a:r>
            <a:endParaRPr lang="en-US" sz="3600" strike="sngStrike" dirty="0"/>
          </a:p>
        </p:txBody>
      </p:sp>
    </p:spTree>
    <p:extLst>
      <p:ext uri="{BB962C8B-B14F-4D97-AF65-F5344CB8AC3E}">
        <p14:creationId xmlns:p14="http://schemas.microsoft.com/office/powerpoint/2010/main" val="2306846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224" y="552444"/>
            <a:ext cx="10432082" cy="5463034"/>
          </a:xfrm>
          <a:prstGeom prst="rect">
            <a:avLst/>
          </a:prstGeom>
        </p:spPr>
        <p:txBody>
          <a:bodyPr wrap="square">
            <a:spAutoFit/>
            <a:scene3d>
              <a:camera prst="orthographicFront"/>
              <a:lightRig rig="threePt" dir="t"/>
            </a:scene3d>
            <a:sp3d extrusionH="57150">
              <a:bevelT w="38100" h="38100"/>
            </a:sp3d>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That </a:t>
            </a:r>
            <a:r>
              <a:rPr lang="en-US" sz="2800" b="1" dirty="0">
                <a:solidFill>
                  <a:srgbClr val="A34B73"/>
                </a:solidFill>
                <a:latin typeface="Tempus Sans ITC" panose="04020404030D07020202" pitchFamily="82" charset="0"/>
                <a:ea typeface="Calibri" panose="020F0502020204030204" pitchFamily="34" charset="0"/>
                <a:cs typeface="Times New Roman" panose="02020603050405020304" pitchFamily="18" charset="0"/>
              </a:rPr>
              <a:t>“Passover commencement riddle”</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was solved in the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Exodus 12</a:t>
            </a:r>
            <a:r>
              <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study.  </a:t>
            </a:r>
            <a:r>
              <a:rPr lang="en-US" dirty="0">
                <a:latin typeface="Calibri" panose="020F0502020204030204" pitchFamily="34" charset="0"/>
                <a:ea typeface="Calibri" panose="020F0502020204030204" pitchFamily="34" charset="0"/>
                <a:cs typeface="Times New Roman" panose="02020603050405020304" pitchFamily="18" charset="0"/>
              </a:rPr>
              <a:t>(If you have not seen it, please make arrangements to receive your own copy.)   </a:t>
            </a:r>
            <a:br>
              <a:rPr lang="en-US"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Exodus 12</a:t>
            </a:r>
            <a:r>
              <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study is also based on the definition of the Dawn Design.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But first, let’s review the </a:t>
            </a:r>
            <a:r>
              <a:rPr lang="en-US" sz="24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Dawn Design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again.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itchFamily="34" charset="0"/>
              <a:buChar char="•"/>
            </a:pP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This order, by</a:t>
            </a:r>
            <a:r>
              <a:rPr lang="en-US" b="1" cap="all"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 </a:t>
            </a:r>
            <a:r>
              <a:rPr lang="en-US" b="1" u="sng" cap="all"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Divine design</a:t>
            </a:r>
            <a:r>
              <a:rPr lang="en-US" b="1" cap="all"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 was declared for the earth through the blueprint of Zion, the heavenly city of </a:t>
            </a:r>
            <a:r>
              <a:rPr lang="en-US" b="1" dirty="0" err="1">
                <a:solidFill>
                  <a:srgbClr val="190FEB"/>
                </a:solidFill>
                <a:latin typeface="Comic Sans MS" panose="030F0702030302020204" pitchFamily="66" charset="0"/>
                <a:ea typeface="Times New Roman" panose="02020603050405020304" pitchFamily="18" charset="0"/>
                <a:cs typeface="Calibri" panose="020F0502020204030204" pitchFamily="34" charset="0"/>
              </a:rPr>
              <a:t>Yahuah</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  </a:t>
            </a:r>
            <a:r>
              <a:rPr lang="en-US" b="1" dirty="0" err="1">
                <a:solidFill>
                  <a:srgbClr val="190FEB"/>
                </a:solidFill>
                <a:latin typeface="Comic Sans MS" panose="030F0702030302020204" pitchFamily="66" charset="0"/>
                <a:ea typeface="Times New Roman" panose="02020603050405020304" pitchFamily="18" charset="0"/>
                <a:cs typeface="Calibri" panose="020F0502020204030204" pitchFamily="34" charset="0"/>
              </a:rPr>
              <a:t>Yahusha</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 implemented this plan for us on the first day of creation (Gen 1:1-5). Then He declared </a:t>
            </a:r>
            <a:r>
              <a:rPr lang="en-US" b="1" u="sng"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ever</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y 24-hour cycle to include a full Light Season and Night (</a:t>
            </a:r>
            <a:r>
              <a:rPr lang="en-US" b="1" dirty="0">
                <a:solidFill>
                  <a:srgbClr val="002060"/>
                </a:solidFill>
                <a:latin typeface="Comic Sans MS" panose="030F0702030302020204" pitchFamily="66" charset="0"/>
                <a:ea typeface="Times New Roman" panose="02020603050405020304" pitchFamily="18" charset="0"/>
                <a:cs typeface="Calibri" panose="020F0502020204030204" pitchFamily="34" charset="0"/>
              </a:rPr>
              <a:t>dark</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 Season. </a:t>
            </a:r>
            <a:r>
              <a:rPr lang="en-US" b="1" dirty="0">
                <a:solidFill>
                  <a:srgbClr val="0070C0"/>
                </a:solidFill>
                <a:latin typeface="Comic Sans MS" panose="030F0702030302020204" pitchFamily="66" charset="0"/>
                <a:ea typeface="Calibri" panose="020F0502020204030204" pitchFamily="34" charset="0"/>
                <a:cs typeface="Calibri" panose="020F0502020204030204" pitchFamily="34" charset="0"/>
              </a:rPr>
              <a:t>This </a:t>
            </a:r>
            <a:r>
              <a:rPr lang="en-US" b="1" u="dbl" dirty="0">
                <a:solidFill>
                  <a:srgbClr val="190FEB"/>
                </a:solidFill>
                <a:uFill>
                  <a:solidFill>
                    <a:srgbClr val="A81897"/>
                  </a:solidFill>
                </a:uFill>
                <a:latin typeface="Comic Sans MS" panose="030F0702030302020204" pitchFamily="66" charset="0"/>
                <a:ea typeface="Calibri" panose="020F0502020204030204" pitchFamily="34" charset="0"/>
                <a:cs typeface="Calibri" panose="020F0502020204030204" pitchFamily="34" charset="0"/>
              </a:rPr>
              <a:t>Order</a:t>
            </a:r>
            <a:r>
              <a:rPr lang="en-US" b="1" dirty="0">
                <a:solidFill>
                  <a:srgbClr val="0070C0"/>
                </a:solidFill>
                <a:latin typeface="Comic Sans MS" panose="030F0702030302020204" pitchFamily="66" charset="0"/>
                <a:ea typeface="Calibri" panose="020F0502020204030204" pitchFamily="34" charset="0"/>
                <a:cs typeface="Calibri" panose="020F0502020204030204" pitchFamily="34" charset="0"/>
              </a:rPr>
              <a:t> initiates every new cycle with </a:t>
            </a:r>
            <a:r>
              <a:rPr lang="en-US" b="1" u="heavy" dirty="0">
                <a:solidFill>
                  <a:srgbClr val="DF21C8"/>
                </a:solidFill>
                <a:uFill>
                  <a:solidFill>
                    <a:srgbClr val="00B050"/>
                  </a:solidFill>
                </a:uFill>
                <a:latin typeface="Arial Black" panose="020B0A04020102020204" pitchFamily="34" charset="0"/>
                <a:ea typeface="Calibri" panose="020F0502020204030204" pitchFamily="34" charset="0"/>
                <a:cs typeface="Calibri" panose="020F0502020204030204" pitchFamily="34" charset="0"/>
              </a:rPr>
              <a:t>DAWN</a:t>
            </a:r>
            <a:r>
              <a:rPr lang="en-US" dirty="0">
                <a:solidFill>
                  <a:srgbClr val="DF21C8"/>
                </a:solidFill>
                <a:latin typeface="Arial Black" panose="020B0A04020102020204" pitchFamily="34" charset="0"/>
                <a:ea typeface="Calibri" panose="020F0502020204030204" pitchFamily="34" charset="0"/>
                <a:cs typeface="Calibri" panose="020F0502020204030204" pitchFamily="34" charset="0"/>
              </a:rPr>
              <a:t>,</a:t>
            </a:r>
            <a:r>
              <a:rPr lang="en-US" b="1" dirty="0">
                <a:solidFill>
                  <a:srgbClr val="0070C0"/>
                </a:solidFill>
                <a:latin typeface="Comic Sans MS" panose="030F0702030302020204" pitchFamily="66" charset="0"/>
                <a:ea typeface="Calibri" panose="020F0502020204030204" pitchFamily="34" charset="0"/>
                <a:cs typeface="Calibri" panose="020F0502020204030204" pitchFamily="34" charset="0"/>
              </a:rPr>
              <a:t> </a:t>
            </a:r>
            <a:r>
              <a:rPr lang="en-US" b="1" dirty="0">
                <a:solidFill>
                  <a:srgbClr val="FF0000"/>
                </a:solidFill>
                <a:latin typeface="Comic Sans MS" panose="030F0702030302020204" pitchFamily="66" charset="0"/>
                <a:ea typeface="Calibri" panose="020F0502020204030204" pitchFamily="34" charset="0"/>
                <a:cs typeface="Calibri" panose="020F0502020204030204" pitchFamily="34" charset="0"/>
              </a:rPr>
              <a:t>(</a:t>
            </a:r>
            <a:r>
              <a:rPr lang="en-US" b="1" u="heavy" dirty="0">
                <a:solidFill>
                  <a:srgbClr val="FF0000"/>
                </a:solidFill>
                <a:uFill>
                  <a:solidFill>
                    <a:srgbClr val="190FEB"/>
                  </a:solidFill>
                </a:uFill>
                <a:latin typeface="Comic Sans MS" panose="030F0702030302020204" pitchFamily="66" charset="0"/>
                <a:ea typeface="Calibri" panose="020F0502020204030204" pitchFamily="34" charset="0"/>
                <a:cs typeface="Calibri" panose="020F0502020204030204" pitchFamily="34" charset="0"/>
              </a:rPr>
              <a:t>NOT Sunrise or SUNSET</a:t>
            </a:r>
            <a:r>
              <a:rPr lang="en-US" b="1" dirty="0">
                <a:solidFill>
                  <a:srgbClr val="FF0000"/>
                </a:solidFill>
                <a:latin typeface="Comic Sans MS" panose="030F0702030302020204" pitchFamily="66" charset="0"/>
                <a:ea typeface="Calibri" panose="020F0502020204030204" pitchFamily="34" charset="0"/>
                <a:cs typeface="Calibri" panose="020F0502020204030204" pitchFamily="34" charset="0"/>
              </a:rPr>
              <a:t>)</a:t>
            </a:r>
            <a:r>
              <a:rPr lang="en-US" b="1" dirty="0">
                <a:solidFill>
                  <a:srgbClr val="0070C0"/>
                </a:solidFill>
                <a:latin typeface="Comic Sans MS" panose="030F0702030302020204" pitchFamily="66" charset="0"/>
                <a:ea typeface="Calibri" panose="020F0502020204030204" pitchFamily="34" charset="0"/>
                <a:cs typeface="Calibri" panose="020F0502020204030204" pitchFamily="34" charset="0"/>
              </a:rPr>
              <a:t>. The </a:t>
            </a:r>
            <a:r>
              <a:rPr lang="en-US" b="1" u="dbl" dirty="0">
                <a:solidFill>
                  <a:srgbClr val="190FEB"/>
                </a:solidFill>
                <a:uFill>
                  <a:solidFill>
                    <a:srgbClr val="A81897"/>
                  </a:solidFill>
                </a:uFill>
                <a:latin typeface="Comic Sans MS" panose="030F0702030302020204" pitchFamily="66" charset="0"/>
                <a:ea typeface="Calibri" panose="020F0502020204030204" pitchFamily="34" charset="0"/>
                <a:cs typeface="Calibri" panose="020F0502020204030204" pitchFamily="34" charset="0"/>
              </a:rPr>
              <a:t>Order</a:t>
            </a:r>
            <a:r>
              <a:rPr lang="en-US" b="1" dirty="0">
                <a:solidFill>
                  <a:srgbClr val="0070C0"/>
                </a:solidFill>
                <a:latin typeface="Comic Sans MS" panose="030F0702030302020204" pitchFamily="66" charset="0"/>
                <a:ea typeface="Calibri" panose="020F0502020204030204" pitchFamily="34" charset="0"/>
                <a:cs typeface="Calibri" panose="020F0502020204030204" pitchFamily="34" charset="0"/>
              </a:rPr>
              <a:t> is also </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authenticated through simple testimonies of awe-inspiring Scripture accounts.  </a:t>
            </a:r>
            <a:b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br>
            <a:r>
              <a:rPr lang="en-US" b="1" u="heavy" dirty="0">
                <a:solidFill>
                  <a:srgbClr val="DF21C8"/>
                </a:solidFill>
                <a:uFill>
                  <a:solidFill>
                    <a:srgbClr val="00B050"/>
                  </a:solidFill>
                </a:uFill>
                <a:latin typeface="Arial Black" panose="020B0A04020102020204" pitchFamily="34" charset="0"/>
                <a:ea typeface="Times New Roman" panose="02020603050405020304" pitchFamily="18" charset="0"/>
                <a:cs typeface="Calibri" panose="020F0502020204030204" pitchFamily="34" charset="0"/>
              </a:rPr>
              <a:t>DAWN</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 is </a:t>
            </a:r>
            <a:r>
              <a:rPr lang="en-US" b="1" u="sng" dirty="0">
                <a:latin typeface="Comic Sans MS" panose="030F0702030302020204" pitchFamily="66" charset="0"/>
                <a:ea typeface="Times New Roman" panose="02020603050405020304" pitchFamily="18" charset="0"/>
                <a:cs typeface="Calibri" panose="020F0502020204030204" pitchFamily="34" charset="0"/>
              </a:rPr>
              <a:t>PRESERVED</a:t>
            </a:r>
            <a:r>
              <a:rPr lang="en-US" b="1" dirty="0">
                <a:latin typeface="Arial Black" panose="020B0A04020102020204" pitchFamily="34" charset="0"/>
                <a:ea typeface="Times New Roman" panose="02020603050405020304" pitchFamily="18" charset="0"/>
                <a:cs typeface="Calibri" panose="020F0502020204030204" pitchFamily="34" charset="0"/>
              </a:rPr>
              <a:t> </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and </a:t>
            </a:r>
            <a:r>
              <a:rPr lang="en-US" b="1" u="sng" cap="all" dirty="0">
                <a:solidFill>
                  <a:srgbClr val="000000"/>
                </a:solidFill>
                <a:latin typeface="Comic Sans MS" panose="030F0702030302020204" pitchFamily="66" charset="0"/>
                <a:ea typeface="Times New Roman" panose="02020603050405020304" pitchFamily="18" charset="0"/>
                <a:cs typeface="Calibri" panose="020F0502020204030204" pitchFamily="34" charset="0"/>
              </a:rPr>
              <a:t>Illustrated</a:t>
            </a:r>
            <a:r>
              <a:rPr lang="en-US" b="1" cap="all"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 </a:t>
            </a:r>
            <a:r>
              <a:rPr lang="en-US" b="1" u="dash" dirty="0">
                <a:solidFill>
                  <a:srgbClr val="0070C0"/>
                </a:solidFill>
                <a:uFill>
                  <a:solidFill>
                    <a:srgbClr val="7030A0"/>
                  </a:solidFill>
                </a:uFill>
                <a:latin typeface="Comic Sans MS" panose="030F0702030302020204" pitchFamily="66" charset="0"/>
                <a:ea typeface="Times New Roman" panose="02020603050405020304" pitchFamily="18" charset="0"/>
                <a:cs typeface="Calibri" panose="020F0502020204030204" pitchFamily="34" charset="0"/>
              </a:rPr>
              <a:t>countless times</a:t>
            </a:r>
            <a:r>
              <a:rPr lang="en-US" b="1" dirty="0">
                <a:solidFill>
                  <a:srgbClr val="0070C0"/>
                </a:solidFill>
                <a:latin typeface="Comic Sans MS" panose="030F0702030302020204" pitchFamily="66" charset="0"/>
                <a:ea typeface="Times New Roman" panose="02020603050405020304" pitchFamily="18"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2000" b="1" u="heavy" dirty="0">
                <a:solidFill>
                  <a:srgbClr val="D917B4"/>
                </a:solidFill>
                <a:uFill>
                  <a:solidFill>
                    <a:srgbClr val="00FF99"/>
                  </a:solidFill>
                </a:uFill>
                <a:latin typeface="Comic Sans MS" panose="030F0702030302020204" pitchFamily="66" charset="0"/>
                <a:ea typeface="Times New Roman" panose="02020603050405020304" pitchFamily="18" charset="0"/>
                <a:cs typeface="Times New Roman" panose="02020603050405020304" pitchFamily="18" charset="0"/>
              </a:rPr>
              <a:t>THIS  DIVINE  INSTITUTION  IS  CURRENTLY  BEING  RESTORED</a:t>
            </a:r>
            <a:r>
              <a:rPr lang="en-US" sz="2000" b="1" dirty="0">
                <a:solidFill>
                  <a:srgbClr val="D917B4"/>
                </a:solidFill>
                <a:latin typeface="Comic Sans MS" panose="030F0702030302020204" pitchFamily="66" charset="0"/>
                <a:ea typeface="Times New Roman" panose="02020603050405020304" pitchFamily="18" charset="0"/>
                <a:cs typeface="Times New Roman" panose="02020603050405020304" pitchFamily="18" charset="0"/>
              </a:rPr>
              <a:t>!!</a:t>
            </a:r>
            <a:endParaRPr lang="en-US" dirty="0">
              <a:solidFill>
                <a:srgbClr val="D917B4"/>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Next</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Chart #1 </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2)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will demonstrate how the Passover commencement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is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be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discerned </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either the 1</a:t>
            </a:r>
            <a:r>
              <a:rPr lang="en-US" sz="24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st</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or 2</a:t>
            </a:r>
            <a:r>
              <a:rPr lang="en-US" sz="24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nd</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month.  </a:t>
            </a:r>
            <a:endParaRPr lang="en-US" sz="3600" strike="sngStrike" dirty="0">
              <a:solidFill>
                <a:srgbClr val="002060"/>
              </a:solidFill>
            </a:endParaRP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13</a:t>
            </a:fld>
            <a:endParaRPr lang="en-US" sz="1200" dirty="0">
              <a:latin typeface="Comic Sans MS" pitchFamily="66" charset="0"/>
            </a:endParaRPr>
          </a:p>
        </p:txBody>
      </p:sp>
    </p:spTree>
    <p:extLst>
      <p:ext uri="{BB962C8B-B14F-4D97-AF65-F5344CB8AC3E}">
        <p14:creationId xmlns:p14="http://schemas.microsoft.com/office/powerpoint/2010/main" val="2340260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Brace 10"/>
          <p:cNvSpPr/>
          <p:nvPr/>
        </p:nvSpPr>
        <p:spPr>
          <a:xfrm rot="16200000">
            <a:off x="5042895" y="-1637776"/>
            <a:ext cx="477436" cy="7648575"/>
          </a:xfrm>
          <a:prstGeom prst="rightBrace">
            <a:avLst>
              <a:gd name="adj1" fmla="val 70833"/>
              <a:gd name="adj2" fmla="val 30697"/>
            </a:avLst>
          </a:prstGeom>
          <a:gradFill flip="none" rotWithShape="1">
            <a:gsLst>
              <a:gs pos="39000">
                <a:srgbClr val="000040"/>
              </a:gs>
              <a:gs pos="46000">
                <a:srgbClr val="400040"/>
              </a:gs>
              <a:gs pos="47000">
                <a:srgbClr val="8F0040"/>
              </a:gs>
              <a:gs pos="51000">
                <a:srgbClr val="F27300"/>
              </a:gs>
              <a:gs pos="59000">
                <a:srgbClr val="FFBF00"/>
              </a:gs>
            </a:gsLst>
            <a:lin ang="16200000" scaled="1"/>
            <a:tileRect/>
          </a:gradFill>
          <a:ln w="22225">
            <a:solidFill>
              <a:schemeClr val="accent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836580" y="14933"/>
            <a:ext cx="10576504" cy="1537857"/>
          </a:xfrm>
          <a:prstGeom prst="rect">
            <a:avLst/>
          </a:prstGeom>
        </p:spPr>
        <p:txBody>
          <a:bodyPr wrap="square">
            <a:spAutoFit/>
            <a:scene3d>
              <a:camera prst="orthographicFront"/>
              <a:lightRig rig="threePt" dir="t"/>
            </a:scene3d>
            <a:sp3d extrusionH="57150">
              <a:bevelT w="38100" h="38100" prst="angle"/>
            </a:sp3d>
          </a:bodyPr>
          <a:lstStyle/>
          <a:p>
            <a:pPr algn="ctr">
              <a:lnSpc>
                <a:spcPct val="115000"/>
              </a:lnSpc>
              <a:spcAft>
                <a:spcPts val="1000"/>
              </a:spcAft>
            </a:pPr>
            <a:r>
              <a:rPr lang="en-US" sz="2800" b="1" dirty="0">
                <a:latin typeface="Calibri" panose="020F0502020204030204" pitchFamily="34" charset="0"/>
                <a:ea typeface="Calibri" panose="020F0502020204030204" pitchFamily="34" charset="0"/>
                <a:cs typeface="Times New Roman" panose="02020603050405020304" pitchFamily="18" charset="0"/>
              </a:rPr>
              <a:t>Chart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2</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Passover Commencement</a:t>
            </a:r>
            <a:r>
              <a:rPr lang="en-US" sz="2800" dirty="0">
                <a:latin typeface="Calibri" panose="020F0502020204030204" pitchFamily="34" charset="0"/>
                <a:ea typeface="Calibri" panose="020F0502020204030204" pitchFamily="34" charset="0"/>
                <a:cs typeface="Times New Roman" panose="02020603050405020304" pitchFamily="18" charset="0"/>
              </a:rPr>
              <a:t> at </a:t>
            </a:r>
            <a:r>
              <a:rPr lang="en-US" sz="2800" b="1" dirty="0">
                <a:ln>
                  <a:solidFill>
                    <a:srgbClr val="002060"/>
                  </a:solidFill>
                </a:ln>
                <a:solidFill>
                  <a:srgbClr val="FF00FF"/>
                </a:solidFill>
                <a:uFill>
                  <a:solidFill>
                    <a:srgbClr val="002060"/>
                  </a:solidFill>
                </a:uFill>
                <a:latin typeface="Calibri" panose="020F0502020204030204" pitchFamily="34" charset="0"/>
                <a:ea typeface="Calibri" panose="020F0502020204030204" pitchFamily="34" charset="0"/>
                <a:cs typeface="Times New Roman" panose="02020603050405020304" pitchFamily="18" charset="0"/>
              </a:rPr>
              <a:t>Dawn</a:t>
            </a:r>
            <a:r>
              <a:rPr lang="en-US" sz="2800" b="1"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a:t>
            </a:r>
            <a:r>
              <a:rPr lang="en-US" sz="20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Month)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u="sng" dirty="0">
                <a:latin typeface="Calibri" panose="020F0502020204030204" pitchFamily="34" charset="0"/>
                <a:ea typeface="Calibri" panose="020F0502020204030204" pitchFamily="34" charset="0"/>
                <a:cs typeface="Calibri" panose="020F0502020204030204" pitchFamily="34" charset="0"/>
              </a:rPr>
              <a:t>Note these Definitions for all Charts</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9933FF"/>
                </a:solidFill>
                <a:latin typeface="Calibri" panose="020F0502020204030204" pitchFamily="34" charset="0"/>
                <a:ea typeface="Calibri" panose="020F0502020204030204" pitchFamily="34" charset="0"/>
                <a:cs typeface="Calibri" panose="020F0502020204030204" pitchFamily="34" charset="0"/>
              </a:rPr>
              <a:t>Cycle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Calibri" panose="020F0502020204030204" pitchFamily="34" charset="0"/>
              </a:rPr>
              <a:t>=  Light </a:t>
            </a:r>
            <a:r>
              <a:rPr lang="en-US" b="1" u="sng" cap="small" dirty="0">
                <a:solidFill>
                  <a:srgbClr val="0070C0"/>
                </a:solidFill>
                <a:latin typeface="Calibri" panose="020F0502020204030204" pitchFamily="34" charset="0"/>
                <a:ea typeface="Calibri" panose="020F0502020204030204" pitchFamily="34" charset="0"/>
                <a:cs typeface="Calibri" panose="020F0502020204030204" pitchFamily="34" charset="0"/>
              </a:rPr>
              <a:t>and</a:t>
            </a:r>
            <a:r>
              <a:rPr lang="en-US" dirty="0">
                <a:latin typeface="Calibri" panose="020F0502020204030204" pitchFamily="34" charset="0"/>
                <a:ea typeface="Calibri" panose="020F0502020204030204" pitchFamily="34" charset="0"/>
                <a:cs typeface="Calibri" panose="020F0502020204030204" pitchFamily="34" charset="0"/>
              </a:rPr>
              <a:t> Night (dark) Seasons (24-hour time </a:t>
            </a:r>
            <a:r>
              <a:rPr lang="en-US" dirty="0" smtClean="0">
                <a:latin typeface="Calibri" panose="020F0502020204030204" pitchFamily="34" charset="0"/>
                <a:ea typeface="Calibri" panose="020F0502020204030204" pitchFamily="34" charset="0"/>
                <a:cs typeface="Calibri" panose="020F0502020204030204" pitchFamily="34" charset="0"/>
              </a:rPr>
              <a:t>segment)</a:t>
            </a:r>
            <a:r>
              <a:rPr lang="en-US" dirty="0">
                <a:latin typeface="Calibri" panose="020F0502020204030204" pitchFamily="34" charset="0"/>
                <a:ea typeface="Calibri" panose="020F0502020204030204" pitchFamily="34" charset="0"/>
                <a:cs typeface="Calibri" panose="020F0502020204030204" pitchFamily="34" charset="0"/>
              </a:rPr>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9933FF"/>
                </a:solidFill>
                <a:latin typeface="Calibri" panose="020F0502020204030204" pitchFamily="34" charset="0"/>
                <a:ea typeface="Calibri" panose="020F0502020204030204" pitchFamily="34" charset="0"/>
                <a:cs typeface="Calibri" panose="020F0502020204030204" pitchFamily="34" charset="0"/>
              </a:rPr>
              <a:t>Season</a:t>
            </a:r>
            <a:r>
              <a:rPr lang="en-US" dirty="0">
                <a:latin typeface="Calibri" panose="020F0502020204030204" pitchFamily="34" charset="0"/>
                <a:ea typeface="Calibri" panose="020F0502020204030204" pitchFamily="34" charset="0"/>
                <a:cs typeface="Calibri" panose="020F0502020204030204" pitchFamily="34" charset="0"/>
              </a:rPr>
              <a:t>  = </a:t>
            </a:r>
            <a:r>
              <a:rPr lang="en-US" dirty="0" smtClean="0">
                <a:latin typeface="Calibri" panose="020F0502020204030204" pitchFamily="34" charset="0"/>
                <a:ea typeface="Calibri" panose="020F0502020204030204" pitchFamily="34" charset="0"/>
                <a:cs typeface="Calibri" panose="020F0502020204030204" pitchFamily="34" charset="0"/>
              </a:rPr>
              <a:t>Light </a:t>
            </a:r>
            <a:r>
              <a:rPr lang="en-US" b="1" u="sng" cap="small" dirty="0">
                <a:solidFill>
                  <a:srgbClr val="FF0000"/>
                </a:solidFill>
                <a:latin typeface="Calibri" panose="020F0502020204030204" pitchFamily="34" charset="0"/>
                <a:ea typeface="Calibri" panose="020F0502020204030204" pitchFamily="34" charset="0"/>
                <a:cs typeface="Calibri" panose="020F0502020204030204" pitchFamily="34" charset="0"/>
              </a:rPr>
              <a:t>or</a:t>
            </a:r>
            <a:r>
              <a:rPr lang="en-US" dirty="0">
                <a:latin typeface="Calibri" panose="020F0502020204030204" pitchFamily="34" charset="0"/>
                <a:ea typeface="Calibri" panose="020F0502020204030204" pitchFamily="34" charset="0"/>
                <a:cs typeface="Calibri" panose="020F0502020204030204" pitchFamily="34" charset="0"/>
              </a:rPr>
              <a:t> Night Season </a:t>
            </a:r>
            <a:r>
              <a:rPr lang="en-US" dirty="0" smtClean="0">
                <a:latin typeface="Calibri" panose="020F0502020204030204" pitchFamily="34" charset="0"/>
                <a:ea typeface="Calibri" panose="020F0502020204030204" pitchFamily="34" charset="0"/>
                <a:cs typeface="Calibri" panose="020F0502020204030204" pitchFamily="34" charset="0"/>
              </a:rPr>
              <a:t>(each time segment varies in time)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(Note:  Read the boxes in numerical order.  Table is not to scale.)</a:t>
            </a:r>
            <a:endParaRPr lang="en-US" sz="2000" dirty="0"/>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14</a:t>
            </a:fld>
            <a:endParaRPr lang="en-US" sz="1200" dirty="0">
              <a:latin typeface="Comic Sans MS" pitchFamily="66" charset="0"/>
            </a:endParaRPr>
          </a:p>
        </p:txBody>
      </p:sp>
      <p:sp>
        <p:nvSpPr>
          <p:cNvPr id="7" name="Rectangle 6"/>
          <p:cNvSpPr/>
          <p:nvPr/>
        </p:nvSpPr>
        <p:spPr>
          <a:xfrm>
            <a:off x="1048871" y="6178921"/>
            <a:ext cx="7598604" cy="584775"/>
          </a:xfrm>
          <a:prstGeom prst="rect">
            <a:avLst/>
          </a:prstGeom>
          <a:solidFill>
            <a:schemeClr val="bg1"/>
          </a:solidFill>
          <a:ln w="38100">
            <a:solidFill>
              <a:schemeClr val="accent3">
                <a:lumMod val="75000"/>
              </a:schemeClr>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US" sz="1600" b="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Now that you have had a moment to enjoy the chart, </a:t>
            </a:r>
            <a:br>
              <a:rPr lang="en-US" sz="1600" b="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let’s do a brief review from the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Exodus 12 </a:t>
            </a:r>
            <a:r>
              <a:rPr lang="en-US" sz="1600" b="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study along with some additional Scriptures. </a:t>
            </a:r>
            <a:endParaRPr lang="en-US" sz="1600" b="1" dirty="0">
              <a:solidFill>
                <a:schemeClr val="bg2">
                  <a:lumMod val="2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06984855"/>
              </p:ext>
            </p:extLst>
          </p:nvPr>
        </p:nvGraphicFramePr>
        <p:xfrm>
          <a:off x="1449675" y="2433629"/>
          <a:ext cx="9457616" cy="404821"/>
        </p:xfrm>
        <a:graphic>
          <a:graphicData uri="http://schemas.openxmlformats.org/drawingml/2006/table">
            <a:tbl>
              <a:tblPr firstRow="1" bandRow="1">
                <a:tableStyleId>{D7AC3CCA-C797-4891-BE02-D94E43425B78}</a:tableStyleId>
              </a:tblPr>
              <a:tblGrid>
                <a:gridCol w="208280">
                  <a:extLst>
                    <a:ext uri="{9D8B030D-6E8A-4147-A177-3AD203B41FA5}">
                      <a16:colId xmlns="" xmlns:a16="http://schemas.microsoft.com/office/drawing/2014/main" val="20000"/>
                    </a:ext>
                  </a:extLst>
                </a:gridCol>
                <a:gridCol w="781242">
                  <a:extLst>
                    <a:ext uri="{9D8B030D-6E8A-4147-A177-3AD203B41FA5}">
                      <a16:colId xmlns="" xmlns:a16="http://schemas.microsoft.com/office/drawing/2014/main" val="20001"/>
                    </a:ext>
                  </a:extLst>
                </a:gridCol>
                <a:gridCol w="2734322">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3729312">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1587900">
                  <a:extLst>
                    <a:ext uri="{9D8B030D-6E8A-4147-A177-3AD203B41FA5}">
                      <a16:colId xmlns="" xmlns:a16="http://schemas.microsoft.com/office/drawing/2014/main" val="20006"/>
                    </a:ext>
                  </a:extLst>
                </a:gridCol>
              </a:tblGrid>
              <a:tr h="404821">
                <a:tc>
                  <a:txBody>
                    <a:bodyPr/>
                    <a:lstStyle/>
                    <a:p>
                      <a:endParaRPr lang="en-US" dirty="0"/>
                    </a:p>
                  </a:txBody>
                  <a:tcPr>
                    <a:cell3D prstMaterial="dkEdge">
                      <a:bevel w="25400" h="25400" prst="angle"/>
                      <a:lightRig rig="flood" dir="t"/>
                    </a:cell3D>
                    <a:solidFill>
                      <a:schemeClr val="accent3">
                        <a:lumMod val="20000"/>
                        <a:lumOff val="80000"/>
                      </a:schemeClr>
                    </a:solidFill>
                  </a:tcPr>
                </a:tc>
                <a:tc>
                  <a:txBody>
                    <a:bodyPr/>
                    <a:lstStyle/>
                    <a:p>
                      <a:r>
                        <a:rPr lang="en-US" sz="1800" b="0" baseline="0" dirty="0">
                          <a:latin typeface="Calibri" pitchFamily="34" charset="0"/>
                          <a:cs typeface="Calibri" pitchFamily="34" charset="0"/>
                        </a:rPr>
                        <a:t>   </a:t>
                      </a:r>
                      <a:endParaRPr lang="en-US" b="0" dirty="0">
                        <a:latin typeface="Calibri" pitchFamily="34" charset="0"/>
                        <a:cs typeface="Calibri" pitchFamily="34" charset="0"/>
                      </a:endParaRPr>
                    </a:p>
                  </a:txBody>
                  <a:tcPr>
                    <a:cell3D prstMaterial="dkEdge">
                      <a:bevel w="25400" h="25400" prst="angle"/>
                      <a:lightRig rig="flood" dir="t"/>
                    </a:cell3D>
                    <a:solidFill>
                      <a:srgbClr val="B3D9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cs typeface="Calibri" pitchFamily="34" charset="0"/>
                        </a:rPr>
                        <a:t>Passover</a:t>
                      </a:r>
                      <a:r>
                        <a:rPr lang="en-US" b="1" dirty="0">
                          <a:latin typeface="Calibri" pitchFamily="34" charset="0"/>
                          <a:cs typeface="Calibri" pitchFamily="34" charset="0"/>
                        </a:rPr>
                        <a:t>       </a:t>
                      </a:r>
                      <a:r>
                        <a:rPr lang="en-US" sz="1400" b="1" baseline="0" dirty="0">
                          <a:solidFill>
                            <a:schemeClr val="tx1"/>
                          </a:solidFill>
                          <a:latin typeface="Calibri" pitchFamily="34" charset="0"/>
                          <a:cs typeface="Calibri" pitchFamily="34" charset="0"/>
                        </a:rPr>
                        <a:t>       </a:t>
                      </a:r>
                      <a:r>
                        <a:rPr lang="en-US" sz="1600" b="1" dirty="0">
                          <a:solidFill>
                            <a:schemeClr val="tx1"/>
                          </a:solidFill>
                          <a:latin typeface="Calibri" pitchFamily="34" charset="0"/>
                          <a:cs typeface="Calibri" pitchFamily="34" charset="0"/>
                        </a:rPr>
                        <a:t> </a:t>
                      </a:r>
                      <a:r>
                        <a:rPr lang="en-US" sz="1400" b="1" dirty="0">
                          <a:solidFill>
                            <a:schemeClr val="tx1"/>
                          </a:solidFill>
                          <a:latin typeface="Calibri" pitchFamily="34" charset="0"/>
                          <a:cs typeface="Calibri" pitchFamily="34" charset="0"/>
                        </a:rPr>
                        <a:t>(Light  Season</a:t>
                      </a:r>
                      <a:r>
                        <a:rPr lang="en-US" sz="1400" b="0" dirty="0">
                          <a:solidFill>
                            <a:schemeClr val="tx1"/>
                          </a:solidFill>
                          <a:latin typeface="Calibri" pitchFamily="34" charset="0"/>
                          <a:cs typeface="Calibri" pitchFamily="34" charset="0"/>
                        </a:rPr>
                        <a:t>)</a:t>
                      </a:r>
                      <a:endParaRPr lang="en-US" b="0" dirty="0">
                        <a:latin typeface="Calibri" pitchFamily="34" charset="0"/>
                        <a:cs typeface="Calibri" pitchFamily="34" charset="0"/>
                      </a:endParaRPr>
                    </a:p>
                  </a:txBody>
                  <a:tcPr>
                    <a:cell3D prstMaterial="dkEdge">
                      <a:bevel w="25400" h="25400" prst="angle"/>
                      <a:lightRig rig="flood" dir="t"/>
                    </a:cell3D>
                    <a:solidFill>
                      <a:srgbClr val="B3D9FF"/>
                    </a:solidFill>
                  </a:tcPr>
                </a:tc>
                <a:tc>
                  <a:txBody>
                    <a:bodyPr/>
                    <a:lstStyle/>
                    <a:p>
                      <a:endParaRPr lang="en-US" b="0" dirty="0">
                        <a:latin typeface="Calibri" pitchFamily="34" charset="0"/>
                        <a:cs typeface="Calibri" pitchFamily="34" charset="0"/>
                      </a:endParaRPr>
                    </a:p>
                  </a:txBody>
                  <a:tcPr>
                    <a:cell3D prstMaterial="dkEdge">
                      <a:bevel w="25400" h="25400" prst="angle"/>
                      <a:lightRig rig="flood" dir="t"/>
                    </a:cell3D>
                    <a:solidFill>
                      <a:srgbClr val="FFC000"/>
                    </a:solidFill>
                  </a:tcPr>
                </a:tc>
                <a:tc>
                  <a:txBody>
                    <a:bodyPr/>
                    <a:lstStyle/>
                    <a:p>
                      <a:r>
                        <a:rPr lang="en-US" sz="1600" b="1" baseline="0" dirty="0">
                          <a:solidFill>
                            <a:schemeClr val="accent1">
                              <a:lumMod val="40000"/>
                              <a:lumOff val="60000"/>
                            </a:schemeClr>
                          </a:solidFill>
                          <a:latin typeface="Calibri" pitchFamily="34" charset="0"/>
                          <a:cs typeface="Calibri" pitchFamily="34" charset="0"/>
                        </a:rPr>
                        <a:t>    </a:t>
                      </a:r>
                      <a:r>
                        <a:rPr lang="en-US" sz="1600" b="0" dirty="0">
                          <a:solidFill>
                            <a:schemeClr val="accent1">
                              <a:lumMod val="40000"/>
                              <a:lumOff val="60000"/>
                            </a:schemeClr>
                          </a:solidFill>
                          <a:latin typeface="Calibri" pitchFamily="34" charset="0"/>
                          <a:cs typeface="Calibri" pitchFamily="34" charset="0"/>
                        </a:rPr>
                        <a:t>      </a:t>
                      </a:r>
                      <a:r>
                        <a:rPr lang="en-US" sz="1600" b="1" dirty="0">
                          <a:solidFill>
                            <a:schemeClr val="accent1">
                              <a:lumMod val="40000"/>
                              <a:lumOff val="60000"/>
                            </a:schemeClr>
                          </a:solidFill>
                          <a:latin typeface="Calibri" pitchFamily="34" charset="0"/>
                          <a:cs typeface="Calibri" pitchFamily="34" charset="0"/>
                        </a:rPr>
                        <a:t>Passover                  (Night Season)</a:t>
                      </a:r>
                    </a:p>
                  </a:txBody>
                  <a:tcPr>
                    <a:cell3D prstMaterial="dkEdge">
                      <a:bevel w="25400" h="25400" prst="angle"/>
                      <a:lightRig rig="flood" dir="t"/>
                    </a:cell3D>
                    <a:solidFill>
                      <a:srgbClr val="002060"/>
                    </a:solidFill>
                  </a:tcPr>
                </a:tc>
                <a:tc>
                  <a:txBody>
                    <a:bodyPr/>
                    <a:lstStyle/>
                    <a:p>
                      <a:endParaRPr lang="en-US" sz="1400" b="0" dirty="0">
                        <a:latin typeface="Calibri" pitchFamily="34" charset="0"/>
                        <a:cs typeface="Calibri" pitchFamily="34" charset="0"/>
                      </a:endParaRPr>
                    </a:p>
                  </a:txBody>
                  <a:tcPr>
                    <a:cell3D prstMaterial="dkEdge">
                      <a:bevel w="25400" h="25400" prst="angle"/>
                      <a:lightRig rig="flood" dir="t"/>
                    </a:cell3D>
                    <a:solidFill>
                      <a:schemeClr val="accent3">
                        <a:lumMod val="20000"/>
                        <a:lumOff val="80000"/>
                      </a:schemeClr>
                    </a:solidFill>
                  </a:tcPr>
                </a:tc>
                <a:tc>
                  <a:txBody>
                    <a:bodyPr/>
                    <a:lstStyle/>
                    <a:p>
                      <a:r>
                        <a:rPr lang="en-US" sz="1400" b="0" dirty="0">
                          <a:latin typeface="Calibri" pitchFamily="34" charset="0"/>
                          <a:cs typeface="Calibri" pitchFamily="34" charset="0"/>
                        </a:rPr>
                        <a:t>(15</a:t>
                      </a:r>
                      <a:r>
                        <a:rPr lang="en-US" sz="1400" b="0" baseline="30000" dirty="0">
                          <a:latin typeface="Calibri" pitchFamily="34" charset="0"/>
                          <a:cs typeface="Calibri" pitchFamily="34" charset="0"/>
                        </a:rPr>
                        <a:t>th</a:t>
                      </a:r>
                      <a:r>
                        <a:rPr lang="en-US" sz="1400" b="0" dirty="0">
                          <a:latin typeface="Calibri" pitchFamily="34" charset="0"/>
                          <a:cs typeface="Calibri" pitchFamily="34" charset="0"/>
                        </a:rPr>
                        <a:t> Light</a:t>
                      </a:r>
                      <a:r>
                        <a:rPr lang="en-US" sz="1400" b="0" baseline="0" dirty="0">
                          <a:latin typeface="Calibri" pitchFamily="34" charset="0"/>
                          <a:cs typeface="Calibri" pitchFamily="34" charset="0"/>
                        </a:rPr>
                        <a:t> Season)</a:t>
                      </a:r>
                      <a:endParaRPr lang="en-US" sz="1400" b="0" dirty="0">
                        <a:latin typeface="Calibri" pitchFamily="34" charset="0"/>
                        <a:cs typeface="Calibri" pitchFamily="34" charset="0"/>
                      </a:endParaRPr>
                    </a:p>
                  </a:txBody>
                  <a:tcPr>
                    <a:cell3D prstMaterial="dkEdge">
                      <a:bevel w="25400" h="25400" prst="angle"/>
                      <a:lightRig rig="flood" dir="t"/>
                    </a:cell3D>
                    <a:solidFill>
                      <a:srgbClr val="B3D9FF"/>
                    </a:solidFill>
                  </a:tcPr>
                </a:tc>
                <a:extLst>
                  <a:ext uri="{0D108BD9-81ED-4DB2-BD59-A6C34878D82A}">
                    <a16:rowId xmlns="" xmlns:a16="http://schemas.microsoft.com/office/drawing/2014/main" val="10000"/>
                  </a:ext>
                </a:extLst>
              </a:tr>
            </a:tbl>
          </a:graphicData>
        </a:graphic>
      </p:graphicFrame>
      <p:cxnSp>
        <p:nvCxnSpPr>
          <p:cNvPr id="13" name="Straight Connector 12"/>
          <p:cNvCxnSpPr/>
          <p:nvPr/>
        </p:nvCxnSpPr>
        <p:spPr>
          <a:xfrm>
            <a:off x="1666487" y="2425230"/>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2457179"/>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48050" y="2457179"/>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33875" y="2457179"/>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57325" y="2087468"/>
            <a:ext cx="0" cy="855757"/>
          </a:xfrm>
          <a:prstGeom prst="line">
            <a:avLst/>
          </a:prstGeom>
          <a:ln w="50800">
            <a:solidFill>
              <a:srgbClr val="FF3399"/>
            </a:solidFill>
            <a:headEnd type="oval"/>
            <a:tailEnd type="ova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62100" y="1555776"/>
            <a:ext cx="4562732" cy="392018"/>
          </a:xfrm>
          <a:prstGeom prst="rect">
            <a:avLst/>
          </a:prstGeom>
          <a:solidFill>
            <a:srgbClr val="B3D9FF"/>
          </a:solid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1600" dirty="0">
                <a:solidFill>
                  <a:schemeClr val="tx1"/>
                </a:solidFill>
                <a:latin typeface="Calibri" pitchFamily="34" charset="0"/>
                <a:cs typeface="Calibri" pitchFamily="34" charset="0"/>
              </a:rPr>
              <a:t>1. 14</a:t>
            </a:r>
            <a:r>
              <a:rPr lang="en-US" sz="1600" baseline="30000" dirty="0">
                <a:solidFill>
                  <a:schemeClr val="tx1"/>
                </a:solidFill>
                <a:latin typeface="Calibri" pitchFamily="34" charset="0"/>
                <a:cs typeface="Calibri" pitchFamily="34" charset="0"/>
              </a:rPr>
              <a:t>th</a:t>
            </a:r>
            <a:r>
              <a:rPr lang="en-US" sz="1600" dirty="0">
                <a:solidFill>
                  <a:schemeClr val="tx1"/>
                </a:solidFill>
                <a:latin typeface="Calibri" pitchFamily="34" charset="0"/>
                <a:cs typeface="Calibri" pitchFamily="34" charset="0"/>
              </a:rPr>
              <a:t> cycle of 24 hours begins and ends with </a:t>
            </a:r>
            <a:r>
              <a:rPr lang="en-US" sz="1600" b="1" u="sng" dirty="0">
                <a:solidFill>
                  <a:srgbClr val="FF3399"/>
                </a:solidFill>
                <a:latin typeface="Calibri" pitchFamily="34" charset="0"/>
                <a:cs typeface="Calibri" pitchFamily="34" charset="0"/>
              </a:rPr>
              <a:t>Dawn</a:t>
            </a:r>
            <a:r>
              <a:rPr lang="en-US" sz="1600" dirty="0">
                <a:solidFill>
                  <a:srgbClr val="FF3399"/>
                </a:solidFill>
                <a:latin typeface="Calibri" pitchFamily="34" charset="0"/>
                <a:cs typeface="Calibri" pitchFamily="34" charset="0"/>
              </a:rPr>
              <a:t>.</a:t>
            </a:r>
            <a:r>
              <a:rPr lang="en-US" sz="1600" dirty="0">
                <a:solidFill>
                  <a:schemeClr val="tx1"/>
                </a:solidFill>
                <a:latin typeface="Calibri" pitchFamily="34" charset="0"/>
                <a:cs typeface="Calibri" pitchFamily="34" charset="0"/>
              </a:rPr>
              <a:t> </a:t>
            </a:r>
          </a:p>
        </p:txBody>
      </p:sp>
      <p:sp>
        <p:nvSpPr>
          <p:cNvPr id="26" name="Rectangle 25"/>
          <p:cNvSpPr/>
          <p:nvPr/>
        </p:nvSpPr>
        <p:spPr>
          <a:xfrm>
            <a:off x="4876660" y="3486544"/>
            <a:ext cx="4459429" cy="2559027"/>
          </a:xfrm>
          <a:prstGeom prst="rect">
            <a:avLst/>
          </a:prstGeom>
          <a:solidFill>
            <a:srgbClr val="002060"/>
          </a:solidFill>
          <a:ln w="73025">
            <a:solidFill>
              <a:srgbClr val="002060"/>
            </a:solid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000" b="1" dirty="0">
                <a:solidFill>
                  <a:schemeClr val="tx1"/>
                </a:solidFill>
                <a:effectLst>
                  <a:glow rad="241300">
                    <a:schemeClr val="bg1">
                      <a:alpha val="76000"/>
                    </a:schemeClr>
                  </a:glow>
                </a:effectLst>
                <a:latin typeface="Calibri" pitchFamily="34" charset="0"/>
                <a:cs typeface="Calibri" pitchFamily="34" charset="0"/>
              </a:rPr>
              <a:t>4. </a:t>
            </a:r>
            <a:r>
              <a:rPr lang="en-US" sz="2000" b="1" dirty="0">
                <a:solidFill>
                  <a:srgbClr val="0070C0"/>
                </a:solidFill>
                <a:effectLst>
                  <a:glow rad="241300">
                    <a:schemeClr val="bg1">
                      <a:alpha val="76000"/>
                    </a:schemeClr>
                  </a:glow>
                </a:effectLst>
                <a:latin typeface="Calibri" pitchFamily="34" charset="0"/>
                <a:cs typeface="Calibri" pitchFamily="34" charset="0"/>
              </a:rPr>
              <a:t>Yahusha</a:t>
            </a:r>
            <a:r>
              <a:rPr lang="en-US" sz="2000" b="1" dirty="0">
                <a:solidFill>
                  <a:schemeClr val="tx1"/>
                </a:solidFill>
                <a:effectLst>
                  <a:glow rad="241300">
                    <a:schemeClr val="bg1">
                      <a:alpha val="76000"/>
                    </a:schemeClr>
                  </a:glow>
                </a:effectLst>
                <a:latin typeface="Calibri" pitchFamily="34" charset="0"/>
                <a:cs typeface="Calibri" pitchFamily="34" charset="0"/>
              </a:rPr>
              <a:t> labels this Night Season with the Divine TITLE of </a:t>
            </a:r>
            <a:r>
              <a:rPr lang="en-US" sz="2800" b="1" dirty="0">
                <a:solidFill>
                  <a:srgbClr val="FF0000"/>
                </a:solidFill>
                <a:effectLst>
                  <a:glow rad="228600">
                    <a:schemeClr val="bg1">
                      <a:alpha val="87000"/>
                    </a:schemeClr>
                  </a:glow>
                </a:effectLst>
                <a:latin typeface="Calibri" pitchFamily="34" charset="0"/>
                <a:cs typeface="Calibri" pitchFamily="34" charset="0"/>
              </a:rPr>
              <a:t>PASSOVER.</a:t>
            </a:r>
            <a:r>
              <a:rPr lang="en-US" sz="2000" b="1" dirty="0">
                <a:solidFill>
                  <a:schemeClr val="tx1"/>
                </a:solidFill>
                <a:effectLst>
                  <a:glow rad="228600">
                    <a:schemeClr val="bg1">
                      <a:alpha val="87000"/>
                    </a:schemeClr>
                  </a:glow>
                </a:effectLst>
                <a:latin typeface="Calibri" pitchFamily="34" charset="0"/>
                <a:cs typeface="Calibri" pitchFamily="34" charset="0"/>
              </a:rPr>
              <a:t/>
            </a:r>
            <a:br>
              <a:rPr lang="en-US" sz="2000" b="1" dirty="0">
                <a:solidFill>
                  <a:schemeClr val="tx1"/>
                </a:solidFill>
                <a:effectLst>
                  <a:glow rad="228600">
                    <a:schemeClr val="bg1">
                      <a:alpha val="87000"/>
                    </a:schemeClr>
                  </a:glow>
                </a:effectLst>
                <a:latin typeface="Calibri" pitchFamily="34" charset="0"/>
                <a:cs typeface="Calibri" pitchFamily="34" charset="0"/>
              </a:rPr>
            </a:br>
            <a:r>
              <a:rPr lang="en-US" sz="2000" b="1" dirty="0">
                <a:solidFill>
                  <a:schemeClr val="tx1"/>
                </a:solidFill>
                <a:effectLst>
                  <a:glow rad="241300">
                    <a:schemeClr val="bg1">
                      <a:alpha val="76000"/>
                    </a:schemeClr>
                  </a:glow>
                </a:effectLst>
                <a:latin typeface="Calibri" pitchFamily="34" charset="0"/>
                <a:cs typeface="Calibri" pitchFamily="34" charset="0"/>
              </a:rPr>
              <a:t>It is:  </a:t>
            </a:r>
            <a:r>
              <a:rPr lang="en-US" sz="2000" b="1" dirty="0">
                <a:solidFill>
                  <a:srgbClr val="FF0000"/>
                </a:solidFill>
                <a:effectLst>
                  <a:glow rad="241300">
                    <a:schemeClr val="bg1">
                      <a:alpha val="87000"/>
                    </a:schemeClr>
                  </a:glow>
                </a:effectLst>
                <a:latin typeface="Calibri" pitchFamily="34" charset="0"/>
                <a:cs typeface="Calibri" pitchFamily="34" charset="0"/>
              </a:rPr>
              <a:t>Passover</a:t>
            </a:r>
            <a:r>
              <a:rPr lang="en-US" sz="2000" b="1" dirty="0">
                <a:solidFill>
                  <a:schemeClr val="tx1"/>
                </a:solidFill>
                <a:effectLst>
                  <a:glow rad="241300">
                    <a:schemeClr val="bg1">
                      <a:alpha val="76000"/>
                    </a:schemeClr>
                  </a:glow>
                </a:effectLst>
                <a:latin typeface="Calibri" pitchFamily="34" charset="0"/>
                <a:cs typeface="Calibri" pitchFamily="34" charset="0"/>
              </a:rPr>
              <a:t> … ONE FEAST,</a:t>
            </a:r>
            <a:r>
              <a:rPr lang="en-US" sz="2000" b="1" dirty="0">
                <a:solidFill>
                  <a:srgbClr val="FF0000"/>
                </a:solidFill>
                <a:effectLst>
                  <a:glow rad="241300">
                    <a:schemeClr val="bg1">
                      <a:alpha val="76000"/>
                    </a:schemeClr>
                  </a:glow>
                </a:effectLst>
                <a:latin typeface="Calibri" pitchFamily="34" charset="0"/>
                <a:cs typeface="Calibri" pitchFamily="34" charset="0"/>
              </a:rPr>
              <a:t> </a:t>
            </a:r>
            <a:r>
              <a:rPr lang="en-US" sz="2000" b="1" dirty="0">
                <a:solidFill>
                  <a:srgbClr val="FF0000"/>
                </a:solidFill>
                <a:effectLst>
                  <a:glow rad="241300">
                    <a:schemeClr val="bg1">
                      <a:alpha val="87000"/>
                    </a:schemeClr>
                  </a:glow>
                </a:effectLst>
                <a:latin typeface="Calibri" pitchFamily="34" charset="0"/>
                <a:cs typeface="Calibri" pitchFamily="34" charset="0"/>
              </a:rPr>
              <a:t>One </a:t>
            </a:r>
            <a:r>
              <a:rPr lang="en-US" sz="2000" b="1" dirty="0" smtClean="0">
                <a:solidFill>
                  <a:srgbClr val="FF0000"/>
                </a:solidFill>
                <a:effectLst>
                  <a:glow rad="241300">
                    <a:schemeClr val="bg1">
                      <a:alpha val="87000"/>
                    </a:schemeClr>
                  </a:glow>
                </a:effectLst>
                <a:latin typeface="Calibri" pitchFamily="34" charset="0"/>
                <a:cs typeface="Calibri" pitchFamily="34" charset="0"/>
              </a:rPr>
              <a:t>Dawn to Dawn 24 hour cycle, </a:t>
            </a:r>
            <a:r>
              <a:rPr lang="en-US" sz="2000" b="1" dirty="0">
                <a:solidFill>
                  <a:schemeClr val="tx1"/>
                </a:solidFill>
                <a:effectLst>
                  <a:glow rad="241300">
                    <a:schemeClr val="bg1">
                      <a:alpha val="76000"/>
                    </a:schemeClr>
                  </a:glow>
                </a:effectLst>
                <a:latin typeface="Calibri" pitchFamily="34" charset="0"/>
                <a:cs typeface="Calibri" pitchFamily="34" charset="0"/>
              </a:rPr>
              <a:t>which culminates </a:t>
            </a:r>
            <a:r>
              <a:rPr lang="en-US" sz="2000" b="1" dirty="0" smtClean="0">
                <a:solidFill>
                  <a:schemeClr val="tx1"/>
                </a:solidFill>
                <a:effectLst>
                  <a:glow rad="241300">
                    <a:schemeClr val="bg1">
                      <a:alpha val="76000"/>
                    </a:schemeClr>
                  </a:glow>
                </a:effectLst>
                <a:latin typeface="Calibri" pitchFamily="34" charset="0"/>
                <a:cs typeface="Calibri" pitchFamily="34" charset="0"/>
              </a:rPr>
              <a:t> </a:t>
            </a:r>
            <a:r>
              <a:rPr lang="en-US" sz="2000" b="1" dirty="0" smtClean="0">
                <a:solidFill>
                  <a:schemeClr val="tx1"/>
                </a:solidFill>
                <a:effectLst>
                  <a:glow rad="241300">
                    <a:srgbClr val="FFFF00">
                      <a:alpha val="76000"/>
                    </a:srgbClr>
                  </a:glow>
                </a:effectLst>
                <a:latin typeface="Calibri" pitchFamily="34" charset="0"/>
                <a:cs typeface="Calibri" pitchFamily="34" charset="0"/>
              </a:rPr>
              <a:t>later</a:t>
            </a:r>
            <a:r>
              <a:rPr lang="en-US" sz="2000" b="1" i="1" dirty="0" smtClean="0">
                <a:solidFill>
                  <a:schemeClr val="tx1"/>
                </a:solidFill>
                <a:effectLst>
                  <a:glow rad="241300">
                    <a:srgbClr val="FFFF00">
                      <a:alpha val="76000"/>
                    </a:srgbClr>
                  </a:glow>
                </a:effectLst>
                <a:latin typeface="Calibri" pitchFamily="34" charset="0"/>
                <a:cs typeface="Calibri" pitchFamily="34" charset="0"/>
              </a:rPr>
              <a:t> </a:t>
            </a:r>
            <a:r>
              <a:rPr lang="en-US" sz="2000" b="1" i="1" dirty="0" smtClean="0">
                <a:solidFill>
                  <a:schemeClr val="tx1"/>
                </a:solidFill>
                <a:effectLst>
                  <a:glow rad="241300">
                    <a:schemeClr val="bg1">
                      <a:alpha val="76000"/>
                    </a:schemeClr>
                  </a:glow>
                </a:effectLst>
                <a:latin typeface="Calibri" pitchFamily="34" charset="0"/>
                <a:cs typeface="Calibri" pitchFamily="34" charset="0"/>
              </a:rPr>
              <a:t> </a:t>
            </a:r>
            <a:r>
              <a:rPr lang="en-US" sz="2000" b="1" dirty="0" smtClean="0">
                <a:solidFill>
                  <a:schemeClr val="tx1"/>
                </a:solidFill>
                <a:effectLst>
                  <a:glow rad="241300">
                    <a:schemeClr val="bg1">
                      <a:alpha val="76000"/>
                    </a:schemeClr>
                  </a:glow>
                </a:effectLst>
                <a:latin typeface="Calibri" pitchFamily="34" charset="0"/>
                <a:cs typeface="Calibri" pitchFamily="34" charset="0"/>
              </a:rPr>
              <a:t>in the Night Season  </a:t>
            </a:r>
            <a:r>
              <a:rPr lang="en-US" sz="3200" b="1" dirty="0" smtClean="0">
                <a:ln>
                  <a:solidFill>
                    <a:srgbClr val="002060"/>
                  </a:solidFill>
                </a:ln>
                <a:solidFill>
                  <a:srgbClr val="0070C0"/>
                </a:solidFill>
                <a:effectLst>
                  <a:glow rad="241300">
                    <a:schemeClr val="bg1">
                      <a:alpha val="76000"/>
                    </a:schemeClr>
                  </a:glow>
                </a:effectLst>
                <a:latin typeface="Calibri" pitchFamily="34" charset="0"/>
                <a:cs typeface="Calibri" pitchFamily="34" charset="0"/>
              </a:rPr>
              <a:t>according</a:t>
            </a:r>
            <a:r>
              <a:rPr lang="en-US" sz="3200" b="1" dirty="0" smtClean="0">
                <a:solidFill>
                  <a:srgbClr val="0070C0"/>
                </a:solidFill>
                <a:effectLst>
                  <a:glow rad="241300">
                    <a:schemeClr val="bg1">
                      <a:alpha val="76000"/>
                    </a:schemeClr>
                  </a:glow>
                </a:effectLst>
                <a:latin typeface="Calibri" pitchFamily="34" charset="0"/>
                <a:cs typeface="Calibri" pitchFamily="34" charset="0"/>
              </a:rPr>
              <a:t> </a:t>
            </a:r>
            <a:r>
              <a:rPr lang="en-US" sz="3200" b="1" dirty="0">
                <a:ln>
                  <a:solidFill>
                    <a:srgbClr val="002060"/>
                  </a:solidFill>
                </a:ln>
                <a:solidFill>
                  <a:srgbClr val="0070C0"/>
                </a:solidFill>
                <a:effectLst>
                  <a:glow rad="241300">
                    <a:schemeClr val="bg1">
                      <a:alpha val="76000"/>
                    </a:schemeClr>
                  </a:glow>
                </a:effectLst>
                <a:latin typeface="Calibri" pitchFamily="34" charset="0"/>
                <a:cs typeface="Calibri" pitchFamily="34" charset="0"/>
              </a:rPr>
              <a:t>to Genesis 1!</a:t>
            </a:r>
            <a:endParaRPr lang="en-US" sz="2400" b="1" dirty="0">
              <a:ln>
                <a:solidFill>
                  <a:srgbClr val="002060"/>
                </a:solidFill>
              </a:ln>
              <a:solidFill>
                <a:srgbClr val="0070C0"/>
              </a:solidFill>
              <a:effectLst>
                <a:glow rad="241300">
                  <a:schemeClr val="bg1">
                    <a:alpha val="76000"/>
                  </a:schemeClr>
                </a:glow>
              </a:effectLst>
              <a:latin typeface="Calibri" pitchFamily="34" charset="0"/>
              <a:cs typeface="Calibri" pitchFamily="34" charset="0"/>
            </a:endParaRPr>
          </a:p>
        </p:txBody>
      </p:sp>
      <p:cxnSp>
        <p:nvCxnSpPr>
          <p:cNvPr id="31" name="Straight Arrow Connector 30"/>
          <p:cNvCxnSpPr/>
          <p:nvPr/>
        </p:nvCxnSpPr>
        <p:spPr>
          <a:xfrm flipH="1" flipV="1">
            <a:off x="9191625" y="2853110"/>
            <a:ext cx="365920" cy="691602"/>
          </a:xfrm>
          <a:prstGeom prst="straightConnector1">
            <a:avLst/>
          </a:prstGeom>
          <a:ln w="50800">
            <a:solidFill>
              <a:srgbClr val="FF3399"/>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553576" y="3486543"/>
            <a:ext cx="1438274" cy="2559028"/>
          </a:xfrm>
          <a:prstGeom prst="rect">
            <a:avLst/>
          </a:prstGeom>
          <a:solidFill>
            <a:srgbClr val="002060"/>
          </a:solid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000" b="1" dirty="0">
                <a:solidFill>
                  <a:schemeClr val="bg1"/>
                </a:solidFill>
                <a:latin typeface="Calibri" pitchFamily="34" charset="0"/>
                <a:cs typeface="Calibri" pitchFamily="34" charset="0"/>
              </a:rPr>
              <a:t>5. Leave </a:t>
            </a:r>
            <a:r>
              <a:rPr lang="en-US" sz="2000" b="1" dirty="0">
                <a:solidFill>
                  <a:srgbClr val="FF0000"/>
                </a:solidFill>
                <a:effectLst>
                  <a:glow rad="127000">
                    <a:schemeClr val="bg1"/>
                  </a:glow>
                </a:effectLst>
                <a:latin typeface="Calibri" pitchFamily="34" charset="0"/>
                <a:cs typeface="Calibri" pitchFamily="34" charset="0"/>
              </a:rPr>
              <a:t>none</a:t>
            </a:r>
            <a:r>
              <a:rPr lang="en-US" sz="2000" b="1" dirty="0">
                <a:solidFill>
                  <a:schemeClr val="bg1"/>
                </a:solidFill>
                <a:latin typeface="Calibri" pitchFamily="34" charset="0"/>
                <a:cs typeface="Calibri" pitchFamily="34" charset="0"/>
              </a:rPr>
              <a:t> of </a:t>
            </a:r>
            <a:br>
              <a:rPr lang="en-US" sz="2000" b="1" dirty="0">
                <a:solidFill>
                  <a:schemeClr val="bg1"/>
                </a:solidFill>
                <a:latin typeface="Calibri" pitchFamily="34" charset="0"/>
                <a:cs typeface="Calibri" pitchFamily="34" charset="0"/>
              </a:rPr>
            </a:br>
            <a:r>
              <a:rPr lang="en-US" sz="2000" b="1" dirty="0">
                <a:solidFill>
                  <a:schemeClr val="bg1"/>
                </a:solidFill>
                <a:latin typeface="Calibri" pitchFamily="34" charset="0"/>
                <a:cs typeface="Calibri" pitchFamily="34" charset="0"/>
              </a:rPr>
              <a:t>the lamb’s remains until the </a:t>
            </a:r>
            <a:r>
              <a:rPr lang="en-US" sz="2000" b="1" dirty="0">
                <a:solidFill>
                  <a:srgbClr val="FF3399"/>
                </a:solidFill>
                <a:effectLst>
                  <a:glow rad="165100">
                    <a:schemeClr val="accent3">
                      <a:lumMod val="20000"/>
                      <a:lumOff val="80000"/>
                      <a:alpha val="89000"/>
                    </a:schemeClr>
                  </a:glow>
                </a:effectLst>
                <a:latin typeface="Calibri" pitchFamily="34" charset="0"/>
                <a:cs typeface="Calibri" pitchFamily="34" charset="0"/>
              </a:rPr>
              <a:t>morning. </a:t>
            </a:r>
            <a:br>
              <a:rPr lang="en-US" sz="2000" b="1" dirty="0">
                <a:solidFill>
                  <a:srgbClr val="FF3399"/>
                </a:solidFill>
                <a:effectLst>
                  <a:glow rad="165100">
                    <a:schemeClr val="accent3">
                      <a:lumMod val="20000"/>
                      <a:lumOff val="80000"/>
                      <a:alpha val="89000"/>
                    </a:schemeClr>
                  </a:glow>
                </a:effectLst>
                <a:latin typeface="Calibri" pitchFamily="34" charset="0"/>
                <a:cs typeface="Calibri" pitchFamily="34" charset="0"/>
              </a:rPr>
            </a:br>
            <a:r>
              <a:rPr lang="en-US" sz="2000" b="1" dirty="0" err="1">
                <a:solidFill>
                  <a:srgbClr val="00B050"/>
                </a:solidFill>
                <a:latin typeface="Calibri" pitchFamily="34" charset="0"/>
                <a:cs typeface="Calibri" pitchFamily="34" charset="0"/>
              </a:rPr>
              <a:t>Exo</a:t>
            </a:r>
            <a:r>
              <a:rPr lang="en-US" sz="2000" b="1" dirty="0">
                <a:solidFill>
                  <a:srgbClr val="00B050"/>
                </a:solidFill>
                <a:latin typeface="Calibri" pitchFamily="34" charset="0"/>
                <a:cs typeface="Calibri" pitchFamily="34" charset="0"/>
              </a:rPr>
              <a:t> 12:10</a:t>
            </a:r>
          </a:p>
        </p:txBody>
      </p:sp>
      <p:sp>
        <p:nvSpPr>
          <p:cNvPr id="33" name="Right Brace 32"/>
          <p:cNvSpPr/>
          <p:nvPr/>
        </p:nvSpPr>
        <p:spPr>
          <a:xfrm rot="16200000" flipH="1">
            <a:off x="6931983" y="1334852"/>
            <a:ext cx="648165" cy="3674269"/>
          </a:xfrm>
          <a:prstGeom prst="rightBrace">
            <a:avLst>
              <a:gd name="adj1" fmla="val 70833"/>
              <a:gd name="adj2" fmla="val 30697"/>
            </a:avLst>
          </a:prstGeom>
          <a:gradFill flip="none" rotWithShape="1">
            <a:gsLst>
              <a:gs pos="92000">
                <a:srgbClr val="002060"/>
              </a:gs>
              <a:gs pos="18000">
                <a:srgbClr val="000040"/>
              </a:gs>
              <a:gs pos="0">
                <a:srgbClr val="400040"/>
              </a:gs>
              <a:gs pos="100000">
                <a:srgbClr val="8F0040"/>
              </a:gs>
            </a:gsLst>
            <a:lin ang="16200000" scaled="1"/>
            <a:tileRect/>
          </a:gradFill>
          <a:ln w="22225">
            <a:solidFill>
              <a:schemeClr val="accent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 rtlCol="0" anchor="ctr">
            <a:sp3d extrusionH="57150">
              <a:bevelT w="38100" h="38100"/>
            </a:sp3d>
          </a:bodyPr>
          <a:lstStyle/>
          <a:p>
            <a:pPr algn="ctr"/>
            <a:r>
              <a:rPr lang="en-US" b="1" dirty="0" smtClean="0">
                <a:solidFill>
                  <a:schemeClr val="accent1">
                    <a:lumMod val="40000"/>
                    <a:lumOff val="60000"/>
                  </a:schemeClr>
                </a:solidFill>
                <a:latin typeface="Comic Sans MS" pitchFamily="66" charset="0"/>
              </a:rPr>
              <a:t>“Between the evenings”</a:t>
            </a:r>
            <a:endParaRPr lang="en-US" b="1" dirty="0">
              <a:solidFill>
                <a:schemeClr val="accent1">
                  <a:lumMod val="40000"/>
                  <a:lumOff val="60000"/>
                </a:schemeClr>
              </a:solidFill>
              <a:latin typeface="Comic Sans MS" pitchFamily="66" charset="0"/>
            </a:endParaRPr>
          </a:p>
        </p:txBody>
      </p:sp>
      <p:cxnSp>
        <p:nvCxnSpPr>
          <p:cNvPr id="12" name="Straight Connector 11"/>
          <p:cNvCxnSpPr/>
          <p:nvPr/>
        </p:nvCxnSpPr>
        <p:spPr>
          <a:xfrm>
            <a:off x="9105900" y="2087467"/>
            <a:ext cx="0" cy="855757"/>
          </a:xfrm>
          <a:prstGeom prst="line">
            <a:avLst/>
          </a:prstGeom>
          <a:ln w="50800">
            <a:solidFill>
              <a:srgbClr val="FF3399"/>
            </a:solidFill>
            <a:headEnd type="oval"/>
            <a:tailEnd type="ova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43775" y="2425230"/>
            <a:ext cx="0" cy="427880"/>
          </a:xfrm>
          <a:prstGeom prst="line">
            <a:avLst/>
          </a:prstGeom>
          <a:ln w="53975">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105903" y="1568476"/>
            <a:ext cx="460373" cy="450353"/>
          </a:xfrm>
          <a:prstGeom prst="straightConnector1">
            <a:avLst/>
          </a:prstGeom>
          <a:ln w="50800">
            <a:solidFill>
              <a:srgbClr val="FF3399"/>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91650" y="1515968"/>
            <a:ext cx="1600200" cy="704850"/>
          </a:xfrm>
          <a:prstGeom prst="rect">
            <a:avLst/>
          </a:prstGeom>
          <a:solidFill>
            <a:srgbClr val="B3D9FF"/>
          </a:solid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1600" dirty="0">
                <a:solidFill>
                  <a:schemeClr val="tx1"/>
                </a:solidFill>
                <a:latin typeface="Calibri" pitchFamily="34" charset="0"/>
                <a:cs typeface="Calibri" pitchFamily="34" charset="0"/>
              </a:rPr>
              <a:t>6. </a:t>
            </a:r>
            <a:r>
              <a:rPr lang="en-US" sz="1600" b="1" u="sng" dirty="0">
                <a:solidFill>
                  <a:srgbClr val="FF3399"/>
                </a:solidFill>
                <a:latin typeface="Calibri" pitchFamily="34" charset="0"/>
                <a:cs typeface="Calibri" pitchFamily="34" charset="0"/>
              </a:rPr>
              <a:t>Dawn</a:t>
            </a:r>
            <a:r>
              <a:rPr lang="en-US" sz="1600" dirty="0">
                <a:solidFill>
                  <a:schemeClr val="tx1"/>
                </a:solidFill>
                <a:latin typeface="Calibri" pitchFamily="34" charset="0"/>
                <a:cs typeface="Calibri" pitchFamily="34" charset="0"/>
              </a:rPr>
              <a:t> begins the 15</a:t>
            </a:r>
            <a:r>
              <a:rPr lang="en-US" sz="1600" baseline="30000" dirty="0">
                <a:solidFill>
                  <a:schemeClr val="tx1"/>
                </a:solidFill>
                <a:latin typeface="Calibri" pitchFamily="34" charset="0"/>
                <a:cs typeface="Calibri" pitchFamily="34" charset="0"/>
              </a:rPr>
              <a:t>th</a:t>
            </a:r>
            <a:r>
              <a:rPr lang="en-US" sz="1600" dirty="0">
                <a:solidFill>
                  <a:schemeClr val="tx1"/>
                </a:solidFill>
                <a:latin typeface="Calibri" pitchFamily="34" charset="0"/>
                <a:cs typeface="Calibri" pitchFamily="34" charset="0"/>
              </a:rPr>
              <a:t> cycle.</a:t>
            </a:r>
          </a:p>
        </p:txBody>
      </p:sp>
      <p:sp>
        <p:nvSpPr>
          <p:cNvPr id="36" name="Notched Right Arrow 35"/>
          <p:cNvSpPr/>
          <p:nvPr/>
        </p:nvSpPr>
        <p:spPr>
          <a:xfrm rot="13379633">
            <a:off x="8798361" y="6020850"/>
            <a:ext cx="1371445" cy="445345"/>
          </a:xfrm>
          <a:prstGeom prst="notchedRightArrow">
            <a:avLst>
              <a:gd name="adj1" fmla="val 62232"/>
              <a:gd name="adj2" fmla="val 102113"/>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cxnSpLocks/>
          </p:cNvCxnSpPr>
          <p:nvPr/>
        </p:nvCxnSpPr>
        <p:spPr>
          <a:xfrm flipV="1">
            <a:off x="4581526" y="2760081"/>
            <a:ext cx="1172002" cy="753810"/>
          </a:xfrm>
          <a:prstGeom prst="straightConnector1">
            <a:avLst/>
          </a:prstGeom>
          <a:ln w="50800">
            <a:solidFill>
              <a:schemeClr val="accent1">
                <a:lumMod val="50000"/>
              </a:schemeClr>
            </a:solidFill>
            <a:tailEnd type="arrow"/>
          </a:ln>
          <a:effectLst>
            <a:glow rad="38100">
              <a:schemeClr val="bg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2550" y="2065243"/>
            <a:ext cx="0" cy="877982"/>
          </a:xfrm>
          <a:prstGeom prst="line">
            <a:avLst/>
          </a:prstGeom>
          <a:ln w="50800">
            <a:solidFill>
              <a:schemeClr val="accent2"/>
            </a:solidFill>
            <a:headEnd type="oval"/>
            <a:tailEnd type="oval"/>
          </a:ln>
          <a:effectLst>
            <a:glow rad="127000">
              <a:schemeClr val="accent2">
                <a:lumMod val="60000"/>
                <a:lumOff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699545" y="2853110"/>
            <a:ext cx="2463005" cy="650390"/>
          </a:xfrm>
          <a:prstGeom prst="straightConnector1">
            <a:avLst/>
          </a:prstGeom>
          <a:ln w="50800">
            <a:solidFill>
              <a:srgbClr val="FF0000"/>
            </a:solidFill>
            <a:tailEnd type="arrow"/>
          </a:ln>
          <a:effectLst>
            <a:glow rad="63500">
              <a:schemeClr val="accent3">
                <a:lumMod val="60000"/>
                <a:lumOff val="40000"/>
                <a:alpha val="86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285876" y="3477862"/>
            <a:ext cx="1485900" cy="2168499"/>
          </a:xfrm>
          <a:prstGeom prst="rect">
            <a:avLst/>
          </a:prstGeom>
          <a:gradFill flip="none" rotWithShape="1">
            <a:gsLst>
              <a:gs pos="0">
                <a:srgbClr val="FBEAC7"/>
              </a:gs>
              <a:gs pos="30000">
                <a:srgbClr val="FEE7F2"/>
              </a:gs>
              <a:gs pos="68000">
                <a:srgbClr val="FBD49C"/>
              </a:gs>
              <a:gs pos="100000">
                <a:srgbClr val="FEE7F2"/>
              </a:gs>
            </a:gsLst>
            <a:lin ang="18900000" scaled="1"/>
            <a:tileRect/>
          </a:gradFill>
          <a:ln w="381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000" dirty="0">
                <a:solidFill>
                  <a:schemeClr val="tx1"/>
                </a:solidFill>
                <a:latin typeface="Calibri" pitchFamily="34" charset="0"/>
                <a:cs typeface="Calibri" pitchFamily="34" charset="0"/>
              </a:rPr>
              <a:t>2. Sanctuary Sacrifice of Lamb </a:t>
            </a:r>
            <a:br>
              <a:rPr lang="en-US" sz="2000" dirty="0">
                <a:solidFill>
                  <a:schemeClr val="tx1"/>
                </a:solidFill>
                <a:latin typeface="Calibri" pitchFamily="34" charset="0"/>
                <a:cs typeface="Calibri" pitchFamily="34" charset="0"/>
              </a:rPr>
            </a:br>
            <a:r>
              <a:rPr lang="en-US" sz="2000" b="1" u="sng" dirty="0">
                <a:solidFill>
                  <a:schemeClr val="accent3">
                    <a:lumMod val="75000"/>
                  </a:schemeClr>
                </a:solidFill>
                <a:latin typeface="Calibri" pitchFamily="34" charset="0"/>
                <a:cs typeface="Calibri" pitchFamily="34" charset="0"/>
              </a:rPr>
              <a:t>at DUSK</a:t>
            </a:r>
            <a:r>
              <a:rPr lang="en-US" sz="2000" b="1" dirty="0">
                <a:solidFill>
                  <a:schemeClr val="accent3">
                    <a:lumMod val="75000"/>
                  </a:schemeClr>
                </a:solidFill>
                <a:latin typeface="Calibri" pitchFamily="34" charset="0"/>
                <a:cs typeface="Calibri" pitchFamily="34" charset="0"/>
              </a:rPr>
              <a:t> </a:t>
            </a:r>
            <a:r>
              <a:rPr lang="en-US" sz="2000" b="1" dirty="0">
                <a:solidFill>
                  <a:srgbClr val="FF0000"/>
                </a:solidFill>
                <a:latin typeface="Calibri" pitchFamily="34" charset="0"/>
                <a:cs typeface="Calibri" pitchFamily="34" charset="0"/>
              </a:rPr>
              <a:t/>
            </a:r>
            <a:br>
              <a:rPr lang="en-US" sz="2000" b="1" dirty="0">
                <a:solidFill>
                  <a:srgbClr val="FF0000"/>
                </a:solidFill>
                <a:latin typeface="Calibri" pitchFamily="34" charset="0"/>
                <a:cs typeface="Calibri" pitchFamily="34" charset="0"/>
              </a:rPr>
            </a:br>
            <a:r>
              <a:rPr lang="en-US" sz="1400" dirty="0">
                <a:solidFill>
                  <a:schemeClr val="tx1"/>
                </a:solidFill>
                <a:latin typeface="Calibri" pitchFamily="34" charset="0"/>
                <a:cs typeface="Calibri" pitchFamily="34" charset="0"/>
              </a:rPr>
              <a:t>(not 3 PM). </a:t>
            </a:r>
            <a:r>
              <a:rPr lang="en-US" sz="2000" dirty="0">
                <a:solidFill>
                  <a:schemeClr val="tx1"/>
                </a:solidFill>
                <a:latin typeface="Calibri" pitchFamily="34" charset="0"/>
                <a:cs typeface="Calibri" pitchFamily="34" charset="0"/>
              </a:rPr>
              <a:t/>
            </a:r>
            <a:br>
              <a:rPr lang="en-US" sz="2000" dirty="0">
                <a:solidFill>
                  <a:schemeClr val="tx1"/>
                </a:solidFill>
                <a:latin typeface="Calibri" pitchFamily="34" charset="0"/>
                <a:cs typeface="Calibri" pitchFamily="34" charset="0"/>
              </a:rPr>
            </a:br>
            <a:r>
              <a:rPr lang="en-US" sz="2000" b="1" dirty="0" err="1">
                <a:solidFill>
                  <a:srgbClr val="00B050"/>
                </a:solidFill>
                <a:latin typeface="Calibri" pitchFamily="34" charset="0"/>
                <a:cs typeface="Calibri" pitchFamily="34" charset="0"/>
              </a:rPr>
              <a:t>Exo</a:t>
            </a:r>
            <a:r>
              <a:rPr lang="en-US" sz="2000" b="1" dirty="0">
                <a:solidFill>
                  <a:srgbClr val="00B050"/>
                </a:solidFill>
                <a:latin typeface="Calibri" pitchFamily="34" charset="0"/>
                <a:cs typeface="Calibri" pitchFamily="34" charset="0"/>
              </a:rPr>
              <a:t> 12:6</a:t>
            </a:r>
            <a:endParaRPr lang="en-US" sz="2000" dirty="0">
              <a:solidFill>
                <a:srgbClr val="00B050"/>
              </a:solidFill>
              <a:latin typeface="Calibri" pitchFamily="34" charset="0"/>
              <a:cs typeface="Calibri" pitchFamily="34" charset="0"/>
            </a:endParaRPr>
          </a:p>
        </p:txBody>
      </p:sp>
      <p:sp>
        <p:nvSpPr>
          <p:cNvPr id="25" name="Rectangle 24"/>
          <p:cNvSpPr/>
          <p:nvPr/>
        </p:nvSpPr>
        <p:spPr>
          <a:xfrm>
            <a:off x="3017788" y="3486545"/>
            <a:ext cx="1604834" cy="2168499"/>
          </a:xfrm>
          <a:prstGeom prst="rect">
            <a:avLst/>
          </a:prstGeom>
          <a:gradFill>
            <a:gsLst>
              <a:gs pos="0">
                <a:schemeClr val="accent1">
                  <a:lumMod val="75000"/>
                </a:schemeClr>
              </a:gs>
              <a:gs pos="40000">
                <a:srgbClr val="FEE7F2"/>
              </a:gs>
              <a:gs pos="91000">
                <a:schemeClr val="accent1">
                  <a:lumMod val="75000"/>
                </a:schemeClr>
              </a:gs>
              <a:gs pos="100000">
                <a:srgbClr val="FEE7F2"/>
              </a:gs>
            </a:gsLst>
            <a:lin ang="18900000" scaled="1"/>
          </a:gradFill>
          <a:ln w="38100">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000" dirty="0">
                <a:solidFill>
                  <a:schemeClr val="tx1"/>
                </a:solidFill>
                <a:latin typeface="Calibri" pitchFamily="34" charset="0"/>
                <a:cs typeface="Calibri" pitchFamily="34" charset="0"/>
              </a:rPr>
              <a:t>3. Passover meal begins </a:t>
            </a:r>
            <a:r>
              <a:rPr lang="en-US" sz="2000" u="sng" dirty="0">
                <a:solidFill>
                  <a:schemeClr val="tx1"/>
                </a:solidFill>
                <a:latin typeface="Calibri" pitchFamily="34" charset="0"/>
                <a:cs typeface="Calibri" pitchFamily="34" charset="0"/>
              </a:rPr>
              <a:t>after</a:t>
            </a:r>
            <a:r>
              <a:rPr lang="en-US" sz="2000" dirty="0">
                <a:solidFill>
                  <a:schemeClr val="tx1"/>
                </a:solidFill>
                <a:latin typeface="Calibri" pitchFamily="34" charset="0"/>
                <a:cs typeface="Calibri" pitchFamily="34" charset="0"/>
              </a:rPr>
              <a:t> </a:t>
            </a:r>
            <a:r>
              <a:rPr lang="en-US" sz="2000" b="1" dirty="0">
                <a:solidFill>
                  <a:schemeClr val="accent3">
                    <a:lumMod val="75000"/>
                  </a:schemeClr>
                </a:solidFill>
                <a:latin typeface="Calibri" pitchFamily="34" charset="0"/>
                <a:cs typeface="Calibri" pitchFamily="34" charset="0"/>
              </a:rPr>
              <a:t>DUSK:  </a:t>
            </a:r>
            <a:r>
              <a:rPr lang="en-US" sz="2000" dirty="0">
                <a:solidFill>
                  <a:schemeClr val="accent3">
                    <a:lumMod val="75000"/>
                  </a:schemeClr>
                </a:solidFill>
                <a:latin typeface="Calibri" pitchFamily="34" charset="0"/>
                <a:cs typeface="Calibri" pitchFamily="34" charset="0"/>
              </a:rPr>
              <a:t> </a:t>
            </a:r>
            <a:br>
              <a:rPr lang="en-US" sz="2000" dirty="0">
                <a:solidFill>
                  <a:schemeClr val="accent3">
                    <a:lumMod val="75000"/>
                  </a:schemeClr>
                </a:solidFill>
                <a:latin typeface="Calibri" pitchFamily="34" charset="0"/>
                <a:cs typeface="Calibri" pitchFamily="34" charset="0"/>
              </a:rPr>
            </a:br>
            <a:r>
              <a:rPr lang="en-US" sz="2000" b="1" dirty="0">
                <a:solidFill>
                  <a:srgbClr val="0070C0"/>
                </a:solidFill>
                <a:latin typeface="Calibri" pitchFamily="34" charset="0"/>
                <a:cs typeface="Calibri" pitchFamily="34" charset="0"/>
              </a:rPr>
              <a:t>“eat the flesh in </a:t>
            </a:r>
            <a:r>
              <a:rPr lang="en-US" sz="2000" b="1" u="sng" dirty="0">
                <a:solidFill>
                  <a:srgbClr val="0070C0"/>
                </a:solidFill>
                <a:latin typeface="Calibri" pitchFamily="34" charset="0"/>
                <a:cs typeface="Calibri" pitchFamily="34" charset="0"/>
              </a:rPr>
              <a:t>that</a:t>
            </a:r>
            <a:r>
              <a:rPr lang="en-US" sz="2000" b="1" dirty="0">
                <a:solidFill>
                  <a:srgbClr val="0070C0"/>
                </a:solidFill>
                <a:latin typeface="Calibri" pitchFamily="34" charset="0"/>
                <a:cs typeface="Calibri" pitchFamily="34" charset="0"/>
              </a:rPr>
              <a:t> </a:t>
            </a:r>
            <a:br>
              <a:rPr lang="en-US" sz="2000" b="1" dirty="0">
                <a:solidFill>
                  <a:srgbClr val="0070C0"/>
                </a:solidFill>
                <a:latin typeface="Calibri" pitchFamily="34" charset="0"/>
                <a:cs typeface="Calibri" pitchFamily="34" charset="0"/>
              </a:rPr>
            </a:br>
            <a:r>
              <a:rPr lang="en-US" sz="2000" b="1" dirty="0">
                <a:solidFill>
                  <a:srgbClr val="0070C0"/>
                </a:solidFill>
                <a:latin typeface="Calibri" pitchFamily="34" charset="0"/>
                <a:cs typeface="Calibri" pitchFamily="34" charset="0"/>
              </a:rPr>
              <a:t>night …” </a:t>
            </a:r>
            <a:br>
              <a:rPr lang="en-US" sz="2000" b="1" dirty="0">
                <a:solidFill>
                  <a:srgbClr val="0070C0"/>
                </a:solidFill>
                <a:latin typeface="Calibri" pitchFamily="34" charset="0"/>
                <a:cs typeface="Calibri" pitchFamily="34" charset="0"/>
              </a:rPr>
            </a:br>
            <a:r>
              <a:rPr lang="en-US" sz="2000" b="1" dirty="0" err="1">
                <a:solidFill>
                  <a:srgbClr val="00B050"/>
                </a:solidFill>
                <a:latin typeface="Calibri" pitchFamily="34" charset="0"/>
                <a:cs typeface="Calibri" pitchFamily="34" charset="0"/>
              </a:rPr>
              <a:t>Exo</a:t>
            </a:r>
            <a:r>
              <a:rPr lang="en-US" sz="2000" b="1" dirty="0">
                <a:solidFill>
                  <a:srgbClr val="00B050"/>
                </a:solidFill>
                <a:latin typeface="Calibri" pitchFamily="34" charset="0"/>
                <a:cs typeface="Calibri" pitchFamily="34" charset="0"/>
              </a:rPr>
              <a:t> 12:8</a:t>
            </a:r>
            <a:endParaRPr lang="en-US" sz="2000" dirty="0">
              <a:solidFill>
                <a:srgbClr val="00B050"/>
              </a:solidFill>
              <a:latin typeface="Calibri" pitchFamily="34" charset="0"/>
              <a:cs typeface="Calibri" pitchFamily="34" charset="0"/>
            </a:endParaRPr>
          </a:p>
        </p:txBody>
      </p:sp>
    </p:spTree>
    <p:extLst>
      <p:ext uri="{BB962C8B-B14F-4D97-AF65-F5344CB8AC3E}">
        <p14:creationId xmlns:p14="http://schemas.microsoft.com/office/powerpoint/2010/main" val="2351900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barn(inVertical)">
                                      <p:cBhvr>
                                        <p:cTn id="16" dur="500"/>
                                        <p:tgtEl>
                                          <p:spTgt spid="23">
                                            <p:txEl>
                                              <p:pRg st="0" end="0"/>
                                            </p:txEl>
                                          </p:spTgt>
                                        </p:tgtEl>
                                      </p:cBhvr>
                                    </p:animEffect>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16" presetClass="entr" presetSubtype="21"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barn(inVertical)">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barn(inVertical)">
                                      <p:cBhvr>
                                        <p:cTn id="30" dur="500"/>
                                        <p:tgtEl>
                                          <p:spTgt spid="24">
                                            <p:txEl>
                                              <p:pRg st="0" end="0"/>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1000"/>
                            </p:stCondLst>
                            <p:childTnLst>
                              <p:par>
                                <p:cTn id="36" presetID="3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style.rotation</p:attrName>
                                        </p:attrNameLst>
                                      </p:cBhvr>
                                      <p:tavLst>
                                        <p:tav tm="0">
                                          <p:val>
                                            <p:fltVal val="90"/>
                                          </p:val>
                                        </p:tav>
                                        <p:tav tm="100000">
                                          <p:val>
                                            <p:fltVal val="0"/>
                                          </p:val>
                                        </p:tav>
                                      </p:tavLst>
                                    </p:anim>
                                    <p:animEffect transition="in" filter="fade">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5">
                                            <p:txEl>
                                              <p:pRg st="0" end="0"/>
                                            </p:txEl>
                                          </p:spTgt>
                                        </p:tgtEl>
                                        <p:attrNameLst>
                                          <p:attrName>style.visibility</p:attrName>
                                        </p:attrNameLst>
                                      </p:cBhvr>
                                      <p:to>
                                        <p:strVal val="visible"/>
                                      </p:to>
                                    </p:set>
                                    <p:animEffect transition="in" filter="barn(inVertical)">
                                      <p:cBhvr>
                                        <p:cTn id="46" dur="500"/>
                                        <p:tgtEl>
                                          <p:spTgt spid="25">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2000"/>
                                        <p:tgtEl>
                                          <p:spTgt spid="33"/>
                                        </p:tgtEl>
                                      </p:cBhvr>
                                    </p:animEffect>
                                  </p:childTnLst>
                                </p:cTn>
                              </p:par>
                              <p:par>
                                <p:cTn id="55" presetID="16" presetClass="entr" presetSubtype="21" fill="hold" nodeType="with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barn(inVertical)">
                                      <p:cBhvr>
                                        <p:cTn id="57" dur="1000"/>
                                        <p:tgtEl>
                                          <p:spTgt spid="26">
                                            <p:txEl>
                                              <p:pRg st="0" end="0"/>
                                            </p:txEl>
                                          </p:spTgt>
                                        </p:tgtEl>
                                      </p:cBhvr>
                                    </p:animEffect>
                                  </p:childTnLst>
                                </p:cTn>
                              </p:par>
                            </p:childTnLst>
                          </p:cTn>
                        </p:par>
                        <p:par>
                          <p:cTn id="58" fill="hold">
                            <p:stCondLst>
                              <p:cond delay="2000"/>
                            </p:stCondLst>
                            <p:childTnLst>
                              <p:par>
                                <p:cTn id="59" presetID="31" presetClass="entr" presetSubtype="0" fill="hold" grpId="0" nodeType="afterEffect">
                                  <p:stCondLst>
                                    <p:cond delay="6000"/>
                                  </p:stCondLst>
                                  <p:childTnLst>
                                    <p:set>
                                      <p:cBhvr>
                                        <p:cTn id="60" dur="1" fill="hold">
                                          <p:stCondLst>
                                            <p:cond delay="0"/>
                                          </p:stCondLst>
                                        </p:cTn>
                                        <p:tgtEl>
                                          <p:spTgt spid="36"/>
                                        </p:tgtEl>
                                        <p:attrNameLst>
                                          <p:attrName>style.visibility</p:attrName>
                                        </p:attrNameLst>
                                      </p:cBhvr>
                                      <p:to>
                                        <p:strVal val="visible"/>
                                      </p:to>
                                    </p:set>
                                    <p:anim calcmode="lin" valueType="num">
                                      <p:cBhvr>
                                        <p:cTn id="61" dur="2000" fill="hold"/>
                                        <p:tgtEl>
                                          <p:spTgt spid="36"/>
                                        </p:tgtEl>
                                        <p:attrNameLst>
                                          <p:attrName>ppt_w</p:attrName>
                                        </p:attrNameLst>
                                      </p:cBhvr>
                                      <p:tavLst>
                                        <p:tav tm="0">
                                          <p:val>
                                            <p:fltVal val="0"/>
                                          </p:val>
                                        </p:tav>
                                        <p:tav tm="100000">
                                          <p:val>
                                            <p:strVal val="#ppt_w"/>
                                          </p:val>
                                        </p:tav>
                                      </p:tavLst>
                                    </p:anim>
                                    <p:anim calcmode="lin" valueType="num">
                                      <p:cBhvr>
                                        <p:cTn id="62" dur="2000" fill="hold"/>
                                        <p:tgtEl>
                                          <p:spTgt spid="36"/>
                                        </p:tgtEl>
                                        <p:attrNameLst>
                                          <p:attrName>ppt_h</p:attrName>
                                        </p:attrNameLst>
                                      </p:cBhvr>
                                      <p:tavLst>
                                        <p:tav tm="0">
                                          <p:val>
                                            <p:fltVal val="0"/>
                                          </p:val>
                                        </p:tav>
                                        <p:tav tm="100000">
                                          <p:val>
                                            <p:strVal val="#ppt_h"/>
                                          </p:val>
                                        </p:tav>
                                      </p:tavLst>
                                    </p:anim>
                                    <p:anim calcmode="lin" valueType="num">
                                      <p:cBhvr>
                                        <p:cTn id="63" dur="2000" fill="hold"/>
                                        <p:tgtEl>
                                          <p:spTgt spid="36"/>
                                        </p:tgtEl>
                                        <p:attrNameLst>
                                          <p:attrName>style.rotation</p:attrName>
                                        </p:attrNameLst>
                                      </p:cBhvr>
                                      <p:tavLst>
                                        <p:tav tm="0">
                                          <p:val>
                                            <p:fltVal val="90"/>
                                          </p:val>
                                        </p:tav>
                                        <p:tav tm="100000">
                                          <p:val>
                                            <p:fltVal val="0"/>
                                          </p:val>
                                        </p:tav>
                                      </p:tavLst>
                                    </p:anim>
                                    <p:animEffect transition="in" filter="fade">
                                      <p:cBhvr>
                                        <p:cTn id="64" dur="20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xEl>
                                              <p:pRg st="0" end="0"/>
                                            </p:txEl>
                                          </p:spTgt>
                                        </p:tgtEl>
                                        <p:attrNameLst>
                                          <p:attrName>style.visibility</p:attrName>
                                        </p:attrNameLst>
                                      </p:cBhvr>
                                      <p:to>
                                        <p:strVal val="visible"/>
                                      </p:to>
                                    </p:set>
                                    <p:animEffect transition="in" filter="barn(inVertical)">
                                      <p:cBhvr>
                                        <p:cTn id="69" dur="1000"/>
                                        <p:tgtEl>
                                          <p:spTgt spid="27">
                                            <p:txEl>
                                              <p:pRg st="0" end="0"/>
                                            </p:txEl>
                                          </p:spTgt>
                                        </p:tgtEl>
                                      </p:cBhvr>
                                    </p:animEffect>
                                  </p:childTnLst>
                                </p:cTn>
                              </p:par>
                              <p:par>
                                <p:cTn id="70" presetID="22" presetClass="entr" presetSubtype="4"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1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7">
                                            <p:txEl>
                                              <p:pRg st="0" end="0"/>
                                            </p:txEl>
                                          </p:spTgt>
                                        </p:tgtEl>
                                        <p:attrNameLst>
                                          <p:attrName>style.visibility</p:attrName>
                                        </p:attrNameLst>
                                      </p:cBhvr>
                                      <p:to>
                                        <p:strVal val="visible"/>
                                      </p:to>
                                    </p:set>
                                    <p:animEffect transition="in" filter="barn(inVertical)">
                                      <p:cBhvr>
                                        <p:cTn id="7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65"/>
          <p:cNvSpPr/>
          <p:nvPr/>
        </p:nvSpPr>
        <p:spPr>
          <a:xfrm>
            <a:off x="875788" y="495317"/>
            <a:ext cx="10460905" cy="5903924"/>
          </a:xfrm>
          <a:prstGeom prst="rect">
            <a:avLst/>
          </a:prstGeom>
        </p:spPr>
        <p:txBody>
          <a:bodyPr wrap="square">
            <a:spAutoFit/>
            <a:scene3d>
              <a:camera prst="orthographicFront"/>
              <a:lightRig rig="threePt" dir="t"/>
            </a:scene3d>
            <a:sp3d extrusionH="57150">
              <a:bevelT w="38100" h="38100"/>
            </a:sp3d>
          </a:bodyPr>
          <a:lstStyle/>
          <a:p>
            <a:pPr algn="ctr">
              <a:lnSpc>
                <a:spcPct val="115000"/>
              </a:lnSpc>
            </a:pPr>
            <a:r>
              <a:rPr lang="en-US" b="1" u="heavy" dirty="0">
                <a:solidFill>
                  <a:srgbClr val="842F73"/>
                </a:solidFill>
                <a:latin typeface="Albertus"/>
                <a:ea typeface="Calibri" panose="020F0502020204030204" pitchFamily="34" charset="0"/>
                <a:cs typeface="Times New Roman" panose="02020603050405020304" pitchFamily="18" charset="0"/>
              </a:rPr>
              <a:t>The Passover meal will be eaten</a:t>
            </a:r>
            <a:r>
              <a:rPr lang="en-US" b="1" dirty="0">
                <a:solidFill>
                  <a:srgbClr val="842F73"/>
                </a:solidFill>
                <a:latin typeface="Albertus"/>
                <a:ea typeface="Calibri" panose="020F0502020204030204" pitchFamily="34" charset="0"/>
                <a:cs typeface="Times New Roman" panose="02020603050405020304" pitchFamily="18" charset="0"/>
              </a:rPr>
              <a:t> </a:t>
            </a:r>
            <a:r>
              <a:rPr lang="en-US" b="1" dirty="0" smtClean="0">
                <a:solidFill>
                  <a:srgbClr val="842F73"/>
                </a:solidFill>
                <a:latin typeface="Albertus"/>
                <a:ea typeface="Calibri" panose="020F0502020204030204" pitchFamily="34" charset="0"/>
                <a:cs typeface="Times New Roman" panose="02020603050405020304" pitchFamily="18" charset="0"/>
              </a:rPr>
              <a:t>“</a:t>
            </a:r>
            <a:r>
              <a:rPr lang="en-US" b="1" u="heavy" dirty="0" smtClean="0">
                <a:solidFill>
                  <a:srgbClr val="842F73"/>
                </a:solidFill>
                <a:latin typeface="Albertus"/>
                <a:ea typeface="Calibri" panose="020F0502020204030204" pitchFamily="34" charset="0"/>
                <a:cs typeface="Times New Roman" panose="02020603050405020304" pitchFamily="18" charset="0"/>
              </a:rPr>
              <a:t>between </a:t>
            </a:r>
            <a:r>
              <a:rPr lang="en-US" b="1" u="heavy" dirty="0">
                <a:solidFill>
                  <a:srgbClr val="842F73"/>
                </a:solidFill>
                <a:latin typeface="Albertus"/>
                <a:ea typeface="Calibri" panose="020F0502020204030204" pitchFamily="34" charset="0"/>
                <a:cs typeface="Times New Roman" panose="02020603050405020304" pitchFamily="18" charset="0"/>
              </a:rPr>
              <a:t>the </a:t>
            </a:r>
            <a:r>
              <a:rPr lang="en-US" b="1" u="heavy" dirty="0" smtClean="0">
                <a:solidFill>
                  <a:srgbClr val="842F73"/>
                </a:solidFill>
                <a:latin typeface="Albertus"/>
                <a:ea typeface="Calibri" panose="020F0502020204030204" pitchFamily="34" charset="0"/>
                <a:cs typeface="Times New Roman" panose="02020603050405020304" pitchFamily="18" charset="0"/>
              </a:rPr>
              <a:t>evenin</a:t>
            </a:r>
            <a:r>
              <a:rPr lang="en-US" b="1" dirty="0" smtClean="0">
                <a:solidFill>
                  <a:srgbClr val="842F73"/>
                </a:solidFill>
                <a:latin typeface="Albertus"/>
                <a:ea typeface="Calibri" panose="020F0502020204030204" pitchFamily="34" charset="0"/>
                <a:cs typeface="Times New Roman" panose="02020603050405020304" pitchFamily="18" charset="0"/>
              </a:rPr>
              <a:t>g</a:t>
            </a:r>
            <a:r>
              <a:rPr lang="en-US" b="1" u="heavy" dirty="0" smtClean="0">
                <a:solidFill>
                  <a:srgbClr val="842F73"/>
                </a:solidFill>
                <a:latin typeface="Albertus"/>
                <a:ea typeface="Calibri" panose="020F0502020204030204" pitchFamily="34" charset="0"/>
                <a:cs typeface="Times New Roman" panose="02020603050405020304" pitchFamily="18" charset="0"/>
              </a:rPr>
              <a:t>s</a:t>
            </a:r>
            <a:r>
              <a:rPr lang="en-US" b="1" dirty="0" smtClean="0">
                <a:solidFill>
                  <a:srgbClr val="842F73"/>
                </a:solidFill>
                <a:latin typeface="Albertus"/>
                <a:ea typeface="Calibri" panose="020F0502020204030204" pitchFamily="34" charset="0"/>
                <a:cs typeface="Times New Roman" panose="02020603050405020304" pitchFamily="18" charset="0"/>
              </a:rPr>
              <a:t>” </a:t>
            </a:r>
            <a:r>
              <a:rPr lang="en-US" b="1" u="heavy" dirty="0" smtClean="0">
                <a:solidFill>
                  <a:srgbClr val="842F73"/>
                </a:solidFill>
                <a:latin typeface="Albertus"/>
                <a:ea typeface="Calibri" panose="020F0502020204030204" pitchFamily="34" charset="0"/>
                <a:cs typeface="Times New Roman" panose="02020603050405020304" pitchFamily="18" charset="0"/>
              </a:rPr>
              <a:t>on </a:t>
            </a:r>
            <a:r>
              <a:rPr lang="en-US" b="1" u="heavy" dirty="0">
                <a:solidFill>
                  <a:srgbClr val="842F73"/>
                </a:solidFill>
                <a:latin typeface="Albertus"/>
                <a:ea typeface="Calibri" panose="020F0502020204030204" pitchFamily="34" charset="0"/>
                <a:cs typeface="Times New Roman" panose="02020603050405020304" pitchFamily="18" charset="0"/>
              </a:rPr>
              <a:t>the </a:t>
            </a:r>
            <a:r>
              <a:rPr lang="en-US" b="1" u="heavy" cap="small" dirty="0">
                <a:solidFill>
                  <a:srgbClr val="842F73"/>
                </a:solidFill>
                <a:latin typeface="Albertus"/>
                <a:ea typeface="Calibri" panose="020F0502020204030204" pitchFamily="34" charset="0"/>
                <a:cs typeface="Times New Roman" panose="02020603050405020304" pitchFamily="18" charset="0"/>
              </a:rPr>
              <a:t>14</a:t>
            </a:r>
            <a:r>
              <a:rPr lang="en-US" b="1" u="heavy" cap="small" baseline="30000" dirty="0">
                <a:solidFill>
                  <a:srgbClr val="842F73"/>
                </a:solidFill>
                <a:latin typeface="Albertus"/>
                <a:ea typeface="Calibri" panose="020F0502020204030204" pitchFamily="34" charset="0"/>
                <a:cs typeface="Times New Roman" panose="02020603050405020304" pitchFamily="18" charset="0"/>
              </a:rPr>
              <a:t>th</a:t>
            </a:r>
            <a:r>
              <a:rPr lang="en-US" b="1" u="heavy" dirty="0">
                <a:solidFill>
                  <a:srgbClr val="842F73"/>
                </a:solidFill>
                <a:latin typeface="Albertus"/>
                <a:ea typeface="Calibri" panose="020F0502020204030204" pitchFamily="34" charset="0"/>
                <a:cs typeface="Times New Roman" panose="02020603050405020304" pitchFamily="18" charset="0"/>
              </a:rPr>
              <a:t> c</a:t>
            </a:r>
            <a:r>
              <a:rPr lang="en-US" b="1" dirty="0">
                <a:solidFill>
                  <a:srgbClr val="842F73"/>
                </a:solidFill>
                <a:latin typeface="Albertus"/>
                <a:ea typeface="Calibri" panose="020F0502020204030204" pitchFamily="34" charset="0"/>
                <a:cs typeface="Times New Roman" panose="02020603050405020304" pitchFamily="18" charset="0"/>
              </a:rPr>
              <a:t>y</a:t>
            </a:r>
            <a:r>
              <a:rPr lang="en-US" b="1" u="heavy" dirty="0">
                <a:solidFill>
                  <a:srgbClr val="842F73"/>
                </a:solidFill>
                <a:latin typeface="Albertus"/>
                <a:ea typeface="Calibri" panose="020F0502020204030204" pitchFamily="34" charset="0"/>
                <a:cs typeface="Times New Roman" panose="02020603050405020304" pitchFamily="18" charset="0"/>
              </a:rPr>
              <a:t>cle of the month</a:t>
            </a:r>
            <a:r>
              <a:rPr lang="en-US" b="1" dirty="0">
                <a:solidFill>
                  <a:srgbClr val="842F73"/>
                </a:solidFill>
                <a:latin typeface="Albertus"/>
                <a:ea typeface="Calibri" panose="020F0502020204030204" pitchFamily="34" charset="0"/>
                <a:cs typeface="Times New Roman" panose="02020603050405020304" pitchFamily="18" charset="0"/>
              </a:rPr>
              <a:t>.</a:t>
            </a:r>
          </a:p>
          <a:p>
            <a:pPr algn="ct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Font typeface="+mj-lt"/>
              <a:buAutoNum type="arabicPeriod"/>
            </a:pP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Leviticus 23:5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the </a:t>
            </a:r>
            <a:r>
              <a:rPr lang="en-US" sz="2800" b="1" u="heavy" dirty="0">
                <a:solidFill>
                  <a:srgbClr val="9900FF"/>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fourteenth</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050" b="1" dirty="0">
                <a:solidFill>
                  <a:srgbClr val="0D0D0D"/>
                </a:solidFill>
                <a:latin typeface="Calibri" panose="020F0502020204030204" pitchFamily="34" charset="0"/>
                <a:ea typeface="Calibri" panose="020F0502020204030204" pitchFamily="34" charset="0"/>
                <a:cs typeface="Times New Roman" panose="02020603050405020304" pitchFamily="18" charset="0"/>
              </a:rPr>
              <a:t>(</a:t>
            </a:r>
            <a:r>
              <a:rPr lang="en-US" sz="1050" b="1" i="1" dirty="0">
                <a:solidFill>
                  <a:srgbClr val="0D0D0D"/>
                </a:solidFill>
                <a:latin typeface="Calibri" panose="020F0502020204030204" pitchFamily="34" charset="0"/>
                <a:ea typeface="Calibri" panose="020F0502020204030204" pitchFamily="34" charset="0"/>
                <a:cs typeface="Times New Roman" panose="02020603050405020304" pitchFamily="18" charset="0"/>
              </a:rPr>
              <a:t>day)</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of the first month </a:t>
            </a:r>
            <a:r>
              <a:rPr lang="en-US" sz="2800" b="1" u="heavy"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at even</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b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2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is</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cap="small" dirty="0">
                <a:solidFill>
                  <a:srgbClr val="0070C0"/>
                </a:solidFill>
                <a:latin typeface="Calibri" panose="020F0502020204030204" pitchFamily="34" charset="0"/>
                <a:ea typeface="Calibri" panose="020F0502020204030204" pitchFamily="34" charset="0"/>
                <a:cs typeface="Times New Roman" panose="02020603050405020304" pitchFamily="18" charset="0"/>
              </a:rPr>
              <a:t>Y</a:t>
            </a:r>
            <a:r>
              <a:rPr lang="en-US" sz="2400" b="1" cap="small" dirty="0">
                <a:solidFill>
                  <a:srgbClr val="0070C0"/>
                </a:solidFill>
                <a:latin typeface="Calibri" panose="020F0502020204030204" pitchFamily="34" charset="0"/>
                <a:ea typeface="Calibri" panose="020F0502020204030204" pitchFamily="34" charset="0"/>
                <a:cs typeface="Times New Roman" panose="02020603050405020304" pitchFamily="18" charset="0"/>
              </a:rPr>
              <a:t>AHUAH’S</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PASSOVER.</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(Also see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12:18</a:t>
            </a:r>
            <a:r>
              <a:rPr lang="en-US" dirty="0">
                <a:latin typeface="Calibri" panose="020F0502020204030204" pitchFamily="34" charset="0"/>
                <a:ea typeface="Calibri" panose="020F0502020204030204" pitchFamily="34" charset="0"/>
                <a:cs typeface="Times New Roman" panose="02020603050405020304" pitchFamily="18" charset="0"/>
              </a:rPr>
              <a:t>   In the first month, on the fourteenth day of the month </a:t>
            </a:r>
            <a:r>
              <a:rPr lang="en-US" b="1" u="sng" dirty="0">
                <a:solidFill>
                  <a:schemeClr val="accent1">
                    <a:lumMod val="40000"/>
                    <a:lumOff val="60000"/>
                  </a:schemeClr>
                </a:solidFill>
                <a:effectLst>
                  <a:glow rad="190500">
                    <a:srgbClr val="002060"/>
                  </a:glow>
                </a:effectLst>
                <a:latin typeface="Calibri" panose="020F0502020204030204" pitchFamily="34" charset="0"/>
                <a:ea typeface="Calibri" panose="020F0502020204030204" pitchFamily="34" charset="0"/>
                <a:cs typeface="Times New Roman" panose="02020603050405020304" pitchFamily="18" charset="0"/>
              </a:rPr>
              <a:t>in the evening</a:t>
            </a:r>
            <a:r>
              <a:rPr lang="en-US" dirty="0" smtClean="0">
                <a:solidFill>
                  <a:schemeClr val="accent1">
                    <a:lumMod val="40000"/>
                    <a:lumOff val="60000"/>
                  </a:schemeClr>
                </a:solidFill>
                <a:effectLst>
                  <a:glow rad="190500">
                    <a:srgbClr val="002060"/>
                  </a:glow>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accent1">
                    <a:lumMod val="40000"/>
                    <a:lumOff val="60000"/>
                  </a:schemeClr>
                </a:solidFill>
                <a:effectLst>
                  <a:glow rad="190500">
                    <a:srgbClr val="002060"/>
                  </a:glow>
                </a:effectLst>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accent1">
                    <a:lumMod val="40000"/>
                    <a:lumOff val="60000"/>
                  </a:schemeClr>
                </a:solidFill>
                <a:effectLst>
                  <a:glow rad="190500">
                    <a:srgbClr val="002060"/>
                  </a:glow>
                </a:effectLst>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you shall eat unleavened bread, until the twenty-first day of the month in the evening </a:t>
            </a:r>
            <a:r>
              <a:rPr lang="en-US" sz="1200" i="1" dirty="0">
                <a:latin typeface="Calibri" panose="020F0502020204030204" pitchFamily="34" charset="0"/>
                <a:ea typeface="Calibri" panose="020F0502020204030204" pitchFamily="34" charset="0"/>
                <a:cs typeface="Times New Roman" panose="02020603050405020304" pitchFamily="18" charset="0"/>
              </a:rPr>
              <a:t>[TS 2009]</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15000"/>
              </a:lnSpc>
              <a:spcBef>
                <a:spcPts val="0"/>
              </a:spcBef>
              <a:spcAft>
                <a:spcPts val="0"/>
              </a:spcAft>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Blip>
                <a:blip r:embed="rId2"/>
              </a:buBlip>
            </a:pPr>
            <a:r>
              <a:rPr lang="en-US" b="1" u="sng" dirty="0">
                <a:latin typeface="Calibri" panose="020F0502020204030204" pitchFamily="34" charset="0"/>
                <a:ea typeface="Calibri" panose="020F0502020204030204" pitchFamily="34" charset="0"/>
                <a:cs typeface="Times New Roman" panose="02020603050405020304" pitchFamily="18" charset="0"/>
              </a:rPr>
              <a:t>at even</a:t>
            </a:r>
            <a:r>
              <a:rPr lang="en-US" dirty="0">
                <a:latin typeface="Calibri" panose="020F0502020204030204" pitchFamily="34" charset="0"/>
                <a:ea typeface="Calibri" panose="020F0502020204030204" pitchFamily="34" charset="0"/>
                <a:cs typeface="Times New Roman" panose="02020603050405020304" pitchFamily="18" charset="0"/>
              </a:rPr>
              <a:t> is </a:t>
            </a:r>
            <a:r>
              <a:rPr lang="en-US" b="1" dirty="0">
                <a:latin typeface="Calibri" panose="020F0502020204030204" pitchFamily="34" charset="0"/>
                <a:ea typeface="Calibri" panose="020F0502020204030204" pitchFamily="34" charset="0"/>
                <a:cs typeface="Times New Roman" panose="02020603050405020304" pitchFamily="18" charset="0"/>
              </a:rPr>
              <a:t>H6153</a:t>
            </a:r>
            <a:r>
              <a:rPr lang="en-US" dirty="0">
                <a:latin typeface="Calibri" panose="020F0502020204030204" pitchFamily="34" charset="0"/>
                <a:ea typeface="Calibri" panose="020F0502020204030204" pitchFamily="34" charset="0"/>
                <a:cs typeface="Times New Roman" panose="02020603050405020304" pitchFamily="18" charset="0"/>
              </a:rPr>
              <a:t>  &lt;</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`ereb</a:t>
            </a:r>
            <a:r>
              <a:rPr lang="en-US" dirty="0">
                <a:latin typeface="Calibri" panose="020F0502020204030204" pitchFamily="34" charset="0"/>
                <a:ea typeface="Calibri" panose="020F0502020204030204" pitchFamily="34" charset="0"/>
                <a:cs typeface="Times New Roman" panose="02020603050405020304" pitchFamily="18" charset="0"/>
              </a:rPr>
              <a:t>&gt;  a) dusk;    b) evening tide [of the day];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c) to grow dusky at sundown;    d) night.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b="1" dirty="0">
                <a:solidFill>
                  <a:srgbClr val="842F73"/>
                </a:solidFill>
                <a:latin typeface="Albertus"/>
                <a:ea typeface="Calibri" panose="020F0502020204030204" pitchFamily="34" charset="0"/>
                <a:cs typeface="Times New Roman" panose="02020603050405020304" pitchFamily="18" charset="0"/>
              </a:rPr>
              <a:t>The Passover meal continues through the </a:t>
            </a:r>
            <a:r>
              <a:rPr lang="en-US" b="1" dirty="0">
                <a:solidFill>
                  <a:srgbClr val="0D0D0D"/>
                </a:solidFill>
                <a:latin typeface="Albertus"/>
                <a:ea typeface="Calibri" panose="020F0502020204030204" pitchFamily="34" charset="0"/>
                <a:cs typeface="Times New Roman" panose="02020603050405020304" pitchFamily="18" charset="0"/>
              </a:rPr>
              <a:t>“</a:t>
            </a:r>
            <a:r>
              <a:rPr lang="en-US" b="1" u="heavy" dirty="0">
                <a:solidFill>
                  <a:srgbClr val="0D0D0D"/>
                </a:solidFill>
                <a:uFill>
                  <a:solidFill>
                    <a:srgbClr val="CC00FF"/>
                  </a:solidFill>
                </a:uFill>
                <a:latin typeface="Albertus"/>
                <a:ea typeface="Calibri" panose="020F0502020204030204" pitchFamily="34" charset="0"/>
                <a:cs typeface="Times New Roman" panose="02020603050405020304" pitchFamily="18" charset="0"/>
              </a:rPr>
              <a:t>ni</a:t>
            </a:r>
            <a:r>
              <a:rPr lang="en-US" b="1" dirty="0">
                <a:solidFill>
                  <a:srgbClr val="0D0D0D"/>
                </a:solidFill>
                <a:uFill>
                  <a:solidFill>
                    <a:srgbClr val="CC00FF"/>
                  </a:solidFill>
                </a:uFill>
                <a:latin typeface="Albertus"/>
                <a:ea typeface="Calibri" panose="020F0502020204030204" pitchFamily="34" charset="0"/>
                <a:cs typeface="Times New Roman" panose="02020603050405020304" pitchFamily="18" charset="0"/>
              </a:rPr>
              <a:t>g</a:t>
            </a:r>
            <a:r>
              <a:rPr lang="en-US" b="1" u="heavy" dirty="0">
                <a:solidFill>
                  <a:srgbClr val="0D0D0D"/>
                </a:solidFill>
                <a:uFill>
                  <a:solidFill>
                    <a:srgbClr val="CC00FF"/>
                  </a:solidFill>
                </a:uFill>
                <a:latin typeface="Albertus"/>
                <a:ea typeface="Calibri" panose="020F0502020204030204" pitchFamily="34" charset="0"/>
                <a:cs typeface="Times New Roman" panose="02020603050405020304" pitchFamily="18" charset="0"/>
              </a:rPr>
              <a:t>ht hours</a:t>
            </a:r>
            <a:r>
              <a:rPr lang="en-US" b="1" dirty="0">
                <a:solidFill>
                  <a:srgbClr val="0D0D0D"/>
                </a:solidFill>
                <a:latin typeface="Albertus"/>
                <a:ea typeface="Calibri" panose="020F0502020204030204" pitchFamily="34" charset="0"/>
                <a:cs typeface="Times New Roman" panose="02020603050405020304" pitchFamily="18" charset="0"/>
              </a:rPr>
              <a:t>”</a:t>
            </a:r>
            <a:r>
              <a:rPr lang="en-US" dirty="0">
                <a:solidFill>
                  <a:srgbClr val="0D0D0D"/>
                </a:solidFill>
                <a:latin typeface="Albertus"/>
                <a:ea typeface="Calibri" panose="020F0502020204030204" pitchFamily="34" charset="0"/>
                <a:cs typeface="Times New Roman" panose="02020603050405020304" pitchFamily="18" charset="0"/>
              </a:rPr>
              <a:t> </a:t>
            </a:r>
            <a:r>
              <a:rPr lang="en-US" b="1" dirty="0">
                <a:solidFill>
                  <a:srgbClr val="842F73"/>
                </a:solidFill>
                <a:latin typeface="Albertus"/>
                <a:ea typeface="Calibri" panose="020F0502020204030204" pitchFamily="34" charset="0"/>
                <a:cs typeface="Times New Roman" panose="02020603050405020304" pitchFamily="18" charset="0"/>
              </a:rPr>
              <a:t>of the </a:t>
            </a:r>
            <a:r>
              <a:rPr lang="en-US" b="1" cap="small" dirty="0">
                <a:solidFill>
                  <a:srgbClr val="842F73"/>
                </a:solidFill>
                <a:latin typeface="Albertus"/>
                <a:ea typeface="Calibri" panose="020F0502020204030204" pitchFamily="34" charset="0"/>
                <a:cs typeface="Times New Roman" panose="02020603050405020304" pitchFamily="18" charset="0"/>
              </a:rPr>
              <a:t>14</a:t>
            </a:r>
            <a:r>
              <a:rPr lang="en-US" b="1" cap="small" baseline="30000" dirty="0">
                <a:solidFill>
                  <a:srgbClr val="842F73"/>
                </a:solidFill>
                <a:latin typeface="Albertus"/>
                <a:ea typeface="Calibri" panose="020F0502020204030204" pitchFamily="34" charset="0"/>
                <a:cs typeface="Times New Roman" panose="02020603050405020304" pitchFamily="18" charset="0"/>
              </a:rPr>
              <a:t>th</a:t>
            </a:r>
            <a:r>
              <a:rPr lang="en-US" b="1" dirty="0">
                <a:solidFill>
                  <a:srgbClr val="842F73"/>
                </a:solidFill>
                <a:latin typeface="Albertus"/>
                <a:ea typeface="Calibri" panose="020F0502020204030204" pitchFamily="34" charset="0"/>
                <a:cs typeface="Times New Roman" panose="02020603050405020304" pitchFamily="18" charset="0"/>
              </a:rPr>
              <a:t> day of the month.</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50"/>
              </a:spcAft>
              <a:buClr>
                <a:srgbClr val="000000"/>
              </a:buClr>
              <a:buFont typeface="+mj-lt"/>
              <a:buAutoNum type="arabicPeriod" startAt="2"/>
            </a:pPr>
            <a:r>
              <a:rPr lang="en-US" b="1" dirty="0" err="1">
                <a:solidFill>
                  <a:srgbClr val="00B050"/>
                </a:solidFill>
                <a:latin typeface="Calibri" panose="020F0502020204030204" pitchFamily="34" charset="0"/>
                <a:ea typeface="Times New Roman" panose="02020603050405020304" pitchFamily="18" charset="0"/>
              </a:rPr>
              <a:t>Exo</a:t>
            </a:r>
            <a:r>
              <a:rPr lang="en-US" b="1" dirty="0">
                <a:solidFill>
                  <a:srgbClr val="00B050"/>
                </a:solidFill>
                <a:latin typeface="Calibri" panose="020F0502020204030204" pitchFamily="34" charset="0"/>
                <a:ea typeface="Times New Roman" panose="02020603050405020304" pitchFamily="18" charset="0"/>
              </a:rPr>
              <a:t> 12:8  </a:t>
            </a:r>
            <a:r>
              <a:rPr lang="en-US" b="1" dirty="0">
                <a:solidFill>
                  <a:schemeClr val="accent2"/>
                </a:solidFill>
                <a:latin typeface="Calibri" panose="020F0502020204030204" pitchFamily="34" charset="0"/>
                <a:ea typeface="Times New Roman" panose="02020603050405020304" pitchFamily="18" charset="0"/>
              </a:rPr>
              <a:t>And they shall eat the flesh in that </a:t>
            </a:r>
            <a:r>
              <a:rPr lang="en-US" b="1" dirty="0">
                <a:ln>
                  <a:solidFill>
                    <a:schemeClr val="accent3">
                      <a:lumMod val="75000"/>
                    </a:schemeClr>
                  </a:solidFill>
                </a:ln>
                <a:solidFill>
                  <a:schemeClr val="accent2"/>
                </a:solidFill>
                <a:latin typeface="Arial Black" pitchFamily="34" charset="0"/>
                <a:ea typeface="Times New Roman" panose="02020603050405020304" pitchFamily="18" charset="0"/>
              </a:rPr>
              <a:t>NIGHT</a:t>
            </a:r>
            <a:r>
              <a:rPr lang="en-US" b="1" dirty="0">
                <a:solidFill>
                  <a:schemeClr val="accent2"/>
                </a:solidFill>
                <a:latin typeface="Calibri" panose="020F0502020204030204" pitchFamily="34" charset="0"/>
                <a:ea typeface="Times New Roman" panose="02020603050405020304" pitchFamily="18" charset="0"/>
              </a:rPr>
              <a:t> (H3915 &lt;layil&gt;), roast with fire, </a:t>
            </a:r>
            <a:br>
              <a:rPr lang="en-US" b="1" dirty="0">
                <a:solidFill>
                  <a:schemeClr val="accent2"/>
                </a:solidFill>
                <a:latin typeface="Calibri" panose="020F0502020204030204" pitchFamily="34" charset="0"/>
                <a:ea typeface="Times New Roman" panose="02020603050405020304" pitchFamily="18" charset="0"/>
              </a:rPr>
            </a:br>
            <a:r>
              <a:rPr lang="en-US" b="1" dirty="0">
                <a:solidFill>
                  <a:schemeClr val="accent2"/>
                </a:solidFill>
                <a:latin typeface="Calibri" panose="020F0502020204030204" pitchFamily="34" charset="0"/>
                <a:ea typeface="Times New Roman" panose="02020603050405020304" pitchFamily="18" charset="0"/>
              </a:rPr>
              <a:t>and unleavened bread; </a:t>
            </a:r>
            <a:r>
              <a:rPr lang="en-US" b="1" i="1" dirty="0">
                <a:solidFill>
                  <a:schemeClr val="accent2"/>
                </a:solidFill>
                <a:latin typeface="Calibri" panose="020F0502020204030204" pitchFamily="34" charset="0"/>
                <a:ea typeface="Times New Roman" panose="02020603050405020304" pitchFamily="18" charset="0"/>
              </a:rPr>
              <a:t>and</a:t>
            </a:r>
            <a:r>
              <a:rPr lang="en-US" b="1" dirty="0">
                <a:solidFill>
                  <a:schemeClr val="accent2"/>
                </a:solidFill>
                <a:latin typeface="Calibri" panose="020F0502020204030204" pitchFamily="34" charset="0"/>
                <a:ea typeface="Times New Roman" panose="02020603050405020304" pitchFamily="18" charset="0"/>
              </a:rPr>
              <a:t> with bitter </a:t>
            </a:r>
            <a:r>
              <a:rPr lang="en-US" b="1" i="1" dirty="0">
                <a:solidFill>
                  <a:schemeClr val="accent2"/>
                </a:solidFill>
                <a:latin typeface="Calibri" panose="020F0502020204030204" pitchFamily="34" charset="0"/>
                <a:ea typeface="Times New Roman" panose="02020603050405020304" pitchFamily="18" charset="0"/>
              </a:rPr>
              <a:t>herbs</a:t>
            </a:r>
            <a:r>
              <a:rPr lang="en-US" b="1" dirty="0">
                <a:solidFill>
                  <a:schemeClr val="accent2"/>
                </a:solidFill>
                <a:latin typeface="Calibri" panose="020F0502020204030204" pitchFamily="34" charset="0"/>
                <a:ea typeface="Times New Roman" panose="02020603050405020304" pitchFamily="18" charset="0"/>
              </a:rPr>
              <a:t> they shall eat it.   </a:t>
            </a:r>
            <a:endParaRPr lang="en-US" u="sng" dirty="0">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50"/>
              </a:spcAft>
              <a:buFont typeface="Symbol" panose="05050102010706020507" pitchFamily="18" charset="2"/>
              <a:buBlip>
                <a:blip r:embed="rId2"/>
              </a:buBlip>
            </a:pPr>
            <a:r>
              <a:rPr lang="en-US" b="1" dirty="0">
                <a:latin typeface="Calibri" panose="020F0502020204030204" pitchFamily="34" charset="0"/>
                <a:ea typeface="Times New Roman" panose="02020603050405020304" pitchFamily="18" charset="0"/>
              </a:rPr>
              <a:t>night is H3915  &lt;</a:t>
            </a:r>
            <a:r>
              <a:rPr lang="en-US" b="1" dirty="0" err="1">
                <a:solidFill>
                  <a:srgbClr val="00B050"/>
                </a:solidFill>
                <a:latin typeface="Calibri" panose="020F0502020204030204" pitchFamily="34" charset="0"/>
                <a:ea typeface="Times New Roman" panose="02020603050405020304" pitchFamily="18" charset="0"/>
              </a:rPr>
              <a:t>layil</a:t>
            </a:r>
            <a:r>
              <a:rPr lang="en-US" b="1" dirty="0">
                <a:latin typeface="Calibri" panose="020F0502020204030204" pitchFamily="34" charset="0"/>
                <a:ea typeface="Times New Roman" panose="02020603050405020304" pitchFamily="18" charset="0"/>
              </a:rPr>
              <a:t>&gt;</a:t>
            </a:r>
            <a:r>
              <a:rPr lang="en-US" b="1" dirty="0">
                <a:solidFill>
                  <a:srgbClr val="00B050"/>
                </a:solidFill>
                <a:latin typeface="Calibri" panose="020F0502020204030204" pitchFamily="34" charset="0"/>
                <a:ea typeface="Times New Roman" panose="02020603050405020304" pitchFamily="18" charset="0"/>
              </a:rPr>
              <a:t>  </a:t>
            </a:r>
            <a:r>
              <a:rPr lang="en-US" b="1" dirty="0">
                <a:latin typeface="Calibri" panose="020F0502020204030204" pitchFamily="34" charset="0"/>
                <a:ea typeface="Times New Roman" panose="02020603050405020304" pitchFamily="18" charset="0"/>
              </a:rPr>
              <a:t>a) </a:t>
            </a:r>
            <a:r>
              <a:rPr lang="en-US" b="1" dirty="0">
                <a:solidFill>
                  <a:srgbClr val="000000"/>
                </a:solidFill>
                <a:latin typeface="Calibri" panose="020F0502020204030204" pitchFamily="34" charset="0"/>
                <a:ea typeface="Times New Roman" panose="02020603050405020304" pitchFamily="18" charset="0"/>
              </a:rPr>
              <a:t>night as opposed to day; b) of gloom, protective shadow.</a:t>
            </a:r>
            <a:endParaRPr lang="en-US" dirty="0">
              <a:latin typeface="Times New Roman" panose="02020603050405020304" pitchFamily="18" charset="0"/>
              <a:ea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400" b="1" dirty="0">
                <a:solidFill>
                  <a:srgbClr val="842F73"/>
                </a:solidFill>
                <a:uFill>
                  <a:solidFill>
                    <a:srgbClr val="FF00FF"/>
                  </a:solidFill>
                </a:uFill>
                <a:latin typeface="Albertus"/>
                <a:ea typeface="Calibri" panose="020F0502020204030204" pitchFamily="34" charset="0"/>
                <a:cs typeface="Times New Roman" panose="02020603050405020304" pitchFamily="18" charset="0"/>
              </a:rPr>
              <a:t>The Passover Lamb “leftovers” must be disposed of </a:t>
            </a:r>
            <a:br>
              <a:rPr lang="en-US" sz="2400" b="1" dirty="0">
                <a:solidFill>
                  <a:srgbClr val="842F73"/>
                </a:solidFill>
                <a:uFill>
                  <a:solidFill>
                    <a:srgbClr val="FF00FF"/>
                  </a:solidFill>
                </a:uFill>
                <a:latin typeface="Albertus"/>
                <a:ea typeface="Calibri" panose="020F0502020204030204" pitchFamily="34" charset="0"/>
                <a:cs typeface="Times New Roman" panose="02020603050405020304" pitchFamily="18" charset="0"/>
              </a:rPr>
            </a:br>
            <a:r>
              <a:rPr lang="en-US" sz="2400" b="1" dirty="0">
                <a:solidFill>
                  <a:srgbClr val="842F73"/>
                </a:solidFill>
                <a:uFill>
                  <a:solidFill>
                    <a:srgbClr val="FF00FF"/>
                  </a:solidFill>
                </a:uFill>
                <a:latin typeface="Albertus"/>
                <a:ea typeface="Calibri" panose="020F0502020204030204" pitchFamily="34" charset="0"/>
                <a:cs typeface="Times New Roman" panose="02020603050405020304" pitchFamily="18" charset="0"/>
              </a:rPr>
              <a:t>before “morning” of the </a:t>
            </a:r>
            <a:r>
              <a:rPr lang="en-US" sz="2400" b="1" cap="small" dirty="0">
                <a:solidFill>
                  <a:srgbClr val="842F73"/>
                </a:solidFill>
                <a:uFill>
                  <a:solidFill>
                    <a:srgbClr val="FF00FF"/>
                  </a:solidFill>
                </a:uFill>
                <a:latin typeface="Albertus"/>
                <a:ea typeface="Calibri" panose="020F0502020204030204" pitchFamily="34" charset="0"/>
                <a:cs typeface="Times New Roman" panose="02020603050405020304" pitchFamily="18" charset="0"/>
              </a:rPr>
              <a:t>15</a:t>
            </a:r>
            <a:r>
              <a:rPr lang="en-US" sz="2400" b="1" cap="small" baseline="30000" dirty="0">
                <a:solidFill>
                  <a:srgbClr val="842F73"/>
                </a:solidFill>
                <a:uFill>
                  <a:solidFill>
                    <a:srgbClr val="FF00FF"/>
                  </a:solidFill>
                </a:uFill>
                <a:latin typeface="Albertus"/>
                <a:ea typeface="Calibri" panose="020F0502020204030204" pitchFamily="34" charset="0"/>
                <a:cs typeface="Times New Roman" panose="02020603050405020304" pitchFamily="18" charset="0"/>
              </a:rPr>
              <a:t>th</a:t>
            </a:r>
            <a:r>
              <a:rPr lang="en-US" sz="2400" b="1" dirty="0">
                <a:solidFill>
                  <a:srgbClr val="842F73"/>
                </a:solidFill>
                <a:uFill>
                  <a:solidFill>
                    <a:srgbClr val="FF00FF"/>
                  </a:solidFill>
                </a:uFill>
                <a:latin typeface="Albertus"/>
                <a:ea typeface="Calibri" panose="020F0502020204030204" pitchFamily="34" charset="0"/>
                <a:cs typeface="Times New Roman" panose="02020603050405020304" pitchFamily="18" charset="0"/>
              </a:rPr>
              <a:t> day of the month</a:t>
            </a:r>
            <a:r>
              <a:rPr lang="en-US" sz="2400" b="1" dirty="0">
                <a:solidFill>
                  <a:srgbClr val="842F73"/>
                </a:solidFill>
                <a:latin typeface="Albertus"/>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15</a:t>
            </a:fld>
            <a:endParaRPr lang="en-US" sz="1200" dirty="0">
              <a:latin typeface="Comic Sans MS" pitchFamily="66" charset="0"/>
            </a:endParaRPr>
          </a:p>
        </p:txBody>
      </p:sp>
      <p:sp>
        <p:nvSpPr>
          <p:cNvPr id="2" name="TextBox 1"/>
          <p:cNvSpPr txBox="1"/>
          <p:nvPr/>
        </p:nvSpPr>
        <p:spPr>
          <a:xfrm>
            <a:off x="7893699" y="2822897"/>
            <a:ext cx="3957235" cy="830997"/>
          </a:xfrm>
          <a:prstGeom prst="rect">
            <a:avLst/>
          </a:prstGeom>
          <a:solidFill>
            <a:srgbClr val="002060"/>
          </a:solidFill>
          <a:scene3d>
            <a:camera prst="orthographicFront"/>
            <a:lightRig rig="threePt" dir="t"/>
          </a:scene3d>
          <a:sp3d>
            <a:bevelT w="152400" h="50800" prst="softRound"/>
          </a:sp3d>
        </p:spPr>
        <p:txBody>
          <a:bodyPr wrap="square" rtlCol="0">
            <a:spAutoFit/>
            <a:sp3d extrusionH="57150">
              <a:bevelT w="38100" h="38100"/>
            </a:sp3d>
          </a:bodyPr>
          <a:lstStyle/>
          <a:p>
            <a:pPr algn="ctr"/>
            <a:r>
              <a:rPr lang="en-US" sz="1600" b="1" dirty="0" smtClean="0">
                <a:solidFill>
                  <a:schemeClr val="accent1">
                    <a:lumMod val="40000"/>
                    <a:lumOff val="60000"/>
                  </a:schemeClr>
                </a:solidFill>
                <a:latin typeface="Comic Sans MS" pitchFamily="66" charset="0"/>
              </a:rPr>
              <a:t>* “in the evening” is to be understood as “between the evenings” or the Night Season timeframe.</a:t>
            </a:r>
            <a:endParaRPr lang="en-US" sz="1600" b="1" dirty="0">
              <a:solidFill>
                <a:schemeClr val="accent1">
                  <a:lumMod val="40000"/>
                  <a:lumOff val="60000"/>
                </a:schemeClr>
              </a:solidFill>
              <a:latin typeface="Comic Sans MS" pitchFamily="66" charset="0"/>
            </a:endParaRPr>
          </a:p>
        </p:txBody>
      </p:sp>
    </p:spTree>
    <p:extLst>
      <p:ext uri="{BB962C8B-B14F-4D97-AF65-F5344CB8AC3E}">
        <p14:creationId xmlns:p14="http://schemas.microsoft.com/office/powerpoint/2010/main" val="1259601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6">
                                            <p:txEl>
                                              <p:pRg st="7" end="7"/>
                                            </p:txEl>
                                          </p:spTgt>
                                        </p:tgtEl>
                                        <p:attrNameLst>
                                          <p:attrName>style.visibility</p:attrName>
                                        </p:attrNameLst>
                                      </p:cBhvr>
                                      <p:to>
                                        <p:strVal val="visible"/>
                                      </p:to>
                                    </p:set>
                                    <p:animEffect transition="in" filter="fade">
                                      <p:cBhvr>
                                        <p:cTn id="12" dur="1000"/>
                                        <p:tgtEl>
                                          <p:spTgt spid="166">
                                            <p:txEl>
                                              <p:pRg st="7" end="7"/>
                                            </p:txEl>
                                          </p:spTgt>
                                        </p:tgtEl>
                                      </p:cBhvr>
                                    </p:animEffect>
                                    <p:anim calcmode="lin" valueType="num">
                                      <p:cBhvr>
                                        <p:cTn id="13" dur="1000" fill="hold"/>
                                        <p:tgtEl>
                                          <p:spTgt spid="16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66">
                                            <p:txEl>
                                              <p:pRg st="7" end="7"/>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750"/>
                                  </p:stCondLst>
                                  <p:childTnLst>
                                    <p:set>
                                      <p:cBhvr>
                                        <p:cTn id="17" dur="1" fill="hold">
                                          <p:stCondLst>
                                            <p:cond delay="0"/>
                                          </p:stCondLst>
                                        </p:cTn>
                                        <p:tgtEl>
                                          <p:spTgt spid="166">
                                            <p:txEl>
                                              <p:pRg st="8" end="8"/>
                                            </p:txEl>
                                          </p:spTgt>
                                        </p:tgtEl>
                                        <p:attrNameLst>
                                          <p:attrName>style.visibility</p:attrName>
                                        </p:attrNameLst>
                                      </p:cBhvr>
                                      <p:to>
                                        <p:strVal val="visible"/>
                                      </p:to>
                                    </p:set>
                                    <p:animEffect transition="in" filter="fade">
                                      <p:cBhvr>
                                        <p:cTn id="18" dur="1000"/>
                                        <p:tgtEl>
                                          <p:spTgt spid="166">
                                            <p:txEl>
                                              <p:pRg st="8" end="8"/>
                                            </p:txEl>
                                          </p:spTgt>
                                        </p:tgtEl>
                                      </p:cBhvr>
                                    </p:animEffect>
                                    <p:anim calcmode="lin" valueType="num">
                                      <p:cBhvr>
                                        <p:cTn id="19" dur="1000" fill="hold"/>
                                        <p:tgtEl>
                                          <p:spTgt spid="166">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16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6">
                                            <p:txEl>
                                              <p:pRg st="10" end="10"/>
                                            </p:txEl>
                                          </p:spTgt>
                                        </p:tgtEl>
                                        <p:attrNameLst>
                                          <p:attrName>style.visibility</p:attrName>
                                        </p:attrNameLst>
                                      </p:cBhvr>
                                      <p:to>
                                        <p:strVal val="visible"/>
                                      </p:to>
                                    </p:set>
                                    <p:animEffect transition="in" filter="barn(inVertical)">
                                      <p:cBhvr>
                                        <p:cTn id="25" dur="1000"/>
                                        <p:tgtEl>
                                          <p:spTgt spid="1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1" y="533483"/>
            <a:ext cx="10403632" cy="6176050"/>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0"/>
              </a:spcAft>
              <a:buClr>
                <a:srgbClr val="000000"/>
              </a:buClr>
              <a:buFont typeface="+mj-lt"/>
              <a:buAutoNum type="arabicPeriod" startAt="3"/>
            </a:pPr>
            <a:r>
              <a:rPr lang="en-US" sz="2000" dirty="0">
                <a:latin typeface="Calibri" panose="020F0502020204030204" pitchFamily="34" charset="0"/>
                <a:ea typeface="Calibri" panose="020F0502020204030204" pitchFamily="34" charset="0"/>
                <a:cs typeface="Times New Roman" panose="02020603050405020304" pitchFamily="18" charset="0"/>
              </a:rPr>
              <a:t>If any part of the lamb is “left over,”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12:10</a:t>
            </a:r>
            <a:r>
              <a:rPr lang="en-US" sz="2000" dirty="0">
                <a:latin typeface="Calibri" panose="020F0502020204030204" pitchFamily="34" charset="0"/>
                <a:ea typeface="Calibri" panose="020F0502020204030204" pitchFamily="34" charset="0"/>
                <a:cs typeface="Times New Roman" panose="02020603050405020304" pitchFamily="18" charset="0"/>
              </a:rPr>
              <a:t> states this: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b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“Do not leave any of it until the next day.”</a:t>
            </a:r>
            <a:r>
              <a:rPr lang="en-US" sz="2000" dirty="0">
                <a:latin typeface="Calibri" panose="020F0502020204030204" pitchFamily="34" charset="0"/>
                <a:ea typeface="Calibri" panose="020F0502020204030204" pitchFamily="34" charset="0"/>
                <a:cs typeface="Times New Roman" panose="02020603050405020304" pitchFamily="18" charset="0"/>
              </a:rPr>
              <a:t>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u="sng" dirty="0">
                <a:latin typeface="Calibri" panose="020F0502020204030204" pitchFamily="34" charset="0"/>
                <a:ea typeface="Calibri" panose="020F0502020204030204" pitchFamily="34" charset="0"/>
                <a:cs typeface="Times New Roman" panose="02020603050405020304" pitchFamily="18" charset="0"/>
              </a:rPr>
              <a:t>Whatever is not eaten that ni</a:t>
            </a:r>
            <a:r>
              <a:rPr lang="en-US" sz="2000" b="1" dirty="0">
                <a:latin typeface="Calibri" panose="020F0502020204030204" pitchFamily="34" charset="0"/>
                <a:ea typeface="Calibri" panose="020F0502020204030204" pitchFamily="34" charset="0"/>
                <a:cs typeface="Times New Roman" panose="02020603050405020304" pitchFamily="18" charset="0"/>
              </a:rPr>
              <a:t>g</a:t>
            </a:r>
            <a:r>
              <a:rPr lang="en-US" sz="2000" b="1" u="sng" dirty="0">
                <a:latin typeface="Calibri" panose="020F0502020204030204" pitchFamily="34" charset="0"/>
                <a:ea typeface="Calibri" panose="020F0502020204030204" pitchFamily="34" charset="0"/>
                <a:cs typeface="Times New Roman" panose="02020603050405020304" pitchFamily="18" charset="0"/>
              </a:rPr>
              <a:t>ht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must be burned</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before</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842F73"/>
                </a:solidFill>
                <a:latin typeface="Calibri" panose="020F0502020204030204" pitchFamily="34" charset="0"/>
                <a:ea typeface="Calibri" panose="020F0502020204030204" pitchFamily="34" charset="0"/>
                <a:cs typeface="Times New Roman" panose="02020603050405020304" pitchFamily="18" charset="0"/>
              </a:rPr>
              <a:t>mornin</a:t>
            </a:r>
            <a:r>
              <a:rPr lang="en-US" sz="2000" b="1" dirty="0">
                <a:solidFill>
                  <a:srgbClr val="842F73"/>
                </a:solidFill>
                <a:latin typeface="Calibri" panose="020F0502020204030204" pitchFamily="34" charset="0"/>
                <a:ea typeface="Calibri" panose="020F0502020204030204" pitchFamily="34" charset="0"/>
                <a:cs typeface="Times New Roman" panose="02020603050405020304" pitchFamily="18" charset="0"/>
              </a:rPr>
              <a:t>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1600" i="1" dirty="0">
                <a:latin typeface="Calibri" panose="020F0502020204030204" pitchFamily="34" charset="0"/>
                <a:ea typeface="Calibri" panose="020F0502020204030204" pitchFamily="34" charset="0"/>
                <a:cs typeface="Times New Roman" panose="02020603050405020304" pitchFamily="18" charset="0"/>
              </a:rPr>
              <a:t>(NLT)</a:t>
            </a:r>
            <a:endParaRPr lang="en-US" sz="2000" i="1"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15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(See TLB: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12:10</a:t>
            </a:r>
            <a:r>
              <a:rPr lang="en-US" sz="2000" dirty="0">
                <a:latin typeface="Calibri" panose="020F0502020204030204" pitchFamily="34" charset="0"/>
                <a:ea typeface="Calibri" panose="020F0502020204030204" pitchFamily="34" charset="0"/>
                <a:cs typeface="Times New Roman" panose="02020603050405020304" pitchFamily="18" charset="0"/>
              </a:rPr>
              <a:t>   Don't eat any of it the next day;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if all is not eaten that night, burn what is left.)</a:t>
            </a:r>
          </a:p>
          <a:p>
            <a:pPr marL="685800" marR="0">
              <a:lnSpc>
                <a:spcPct val="115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1000"/>
              </a:spcAft>
              <a:buClr>
                <a:srgbClr val="000000"/>
              </a:buClr>
              <a:buFont typeface="+mj-lt"/>
              <a:buAutoNum type="arabicPeriod" startAt="4"/>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Deut 16:4</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And no leaven should be seen with you in all your border for seven days,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neither should any of the meat which you slaughter in the evening on the first day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stay all night until the </a:t>
            </a:r>
            <a:r>
              <a:rPr lang="en-US" sz="2000" b="1" u="sng" dirty="0">
                <a:solidFill>
                  <a:srgbClr val="842F73"/>
                </a:solidFill>
                <a:latin typeface="Calibri" panose="020F0502020204030204" pitchFamily="34" charset="0"/>
                <a:ea typeface="Calibri" panose="020F0502020204030204" pitchFamily="34" charset="0"/>
                <a:cs typeface="Times New Roman" panose="02020603050405020304" pitchFamily="18" charset="0"/>
              </a:rPr>
              <a:t>mornin</a:t>
            </a:r>
            <a:r>
              <a:rPr lang="en-US" sz="2000" b="1" dirty="0">
                <a:solidFill>
                  <a:srgbClr val="842F73"/>
                </a:solidFill>
                <a:latin typeface="Calibri" panose="020F0502020204030204" pitchFamily="34" charset="0"/>
                <a:ea typeface="Calibri" panose="020F0502020204030204" pitchFamily="34" charset="0"/>
                <a:cs typeface="Times New Roman" panose="02020603050405020304" pitchFamily="18" charset="0"/>
              </a:rPr>
              <a:t>g</a:t>
            </a:r>
            <a:r>
              <a:rPr lang="en-US" sz="2000" dirty="0">
                <a:solidFill>
                  <a:srgbClr val="842F73"/>
                </a:solidFill>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1600" i="1" dirty="0">
                <a:latin typeface="Calibri" panose="020F0502020204030204" pitchFamily="34" charset="0"/>
                <a:ea typeface="Calibri" panose="020F0502020204030204" pitchFamily="34" charset="0"/>
                <a:cs typeface="Times New Roman" panose="02020603050405020304" pitchFamily="18" charset="0"/>
              </a:rPr>
              <a:t>(TS2009)</a:t>
            </a:r>
            <a:endParaRPr lang="en-US" sz="2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2"/>
              </a:buBlip>
            </a:pPr>
            <a:r>
              <a:rPr lang="en-US" sz="2000" b="1" u="heavy" dirty="0">
                <a:solidFill>
                  <a:srgbClr val="842F73"/>
                </a:solidFill>
                <a:uFill>
                  <a:solidFill>
                    <a:srgbClr val="FF00FF"/>
                  </a:solidFill>
                </a:uFill>
                <a:latin typeface="Calibri" panose="020F0502020204030204" pitchFamily="34" charset="0"/>
                <a:ea typeface="Calibri" panose="020F0502020204030204" pitchFamily="34" charset="0"/>
                <a:cs typeface="Times New Roman" panose="02020603050405020304" pitchFamily="18" charset="0"/>
              </a:rPr>
              <a:t>mornin</a:t>
            </a:r>
            <a:r>
              <a:rPr lang="en-US" sz="2000" b="1" dirty="0">
                <a:solidFill>
                  <a:srgbClr val="842F73"/>
                </a:solidFill>
                <a:uFill>
                  <a:solidFill>
                    <a:srgbClr val="FF00FF"/>
                  </a:solidFill>
                </a:uFill>
                <a:latin typeface="Calibri" panose="020F0502020204030204" pitchFamily="34" charset="0"/>
                <a:ea typeface="Calibri" panose="020F0502020204030204" pitchFamily="34" charset="0"/>
                <a:cs typeface="Times New Roman" panose="02020603050405020304" pitchFamily="18" charset="0"/>
              </a:rPr>
              <a:t>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H1242</a:t>
            </a:r>
            <a:r>
              <a:rPr lang="en-US" sz="2000" dirty="0">
                <a:latin typeface="Calibri" panose="020F0502020204030204" pitchFamily="34" charset="0"/>
                <a:ea typeface="Calibri" panose="020F0502020204030204" pitchFamily="34" charset="0"/>
                <a:cs typeface="Times New Roman" panose="02020603050405020304" pitchFamily="18" charset="0"/>
              </a:rPr>
              <a:t>  &lt;</a:t>
            </a:r>
            <a:r>
              <a:rPr lang="en-US" sz="20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boqer</a:t>
            </a:r>
            <a:r>
              <a:rPr lang="en-US" sz="2000" dirty="0">
                <a:latin typeface="Calibri" panose="020F0502020204030204" pitchFamily="34" charset="0"/>
                <a:ea typeface="Calibri" panose="020F0502020204030204" pitchFamily="34" charset="0"/>
                <a:cs typeface="Times New Roman" panose="02020603050405020304" pitchFamily="18" charset="0"/>
              </a:rPr>
              <a:t>&gt;  </a:t>
            </a:r>
            <a:r>
              <a:rPr lang="en-US" sz="2000" b="1" dirty="0">
                <a:latin typeface="Calibri" panose="020F0502020204030204" pitchFamily="34" charset="0"/>
                <a:ea typeface="Calibri" panose="020F0502020204030204" pitchFamily="34" charset="0"/>
                <a:cs typeface="Times New Roman" panose="02020603050405020304" pitchFamily="18" charset="0"/>
              </a:rPr>
              <a:t>1)</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morning, break of day</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a)</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morning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1)</a:t>
            </a:r>
            <a:r>
              <a:rPr lang="en-US" sz="2000" dirty="0">
                <a:latin typeface="Calibri" panose="020F0502020204030204" pitchFamily="34" charset="0"/>
                <a:ea typeface="Calibri" panose="020F0502020204030204" pitchFamily="34" charset="0"/>
                <a:cs typeface="Times New Roman" panose="02020603050405020304" pitchFamily="18" charset="0"/>
              </a:rPr>
              <a:t>  of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end of night</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2)</a:t>
            </a:r>
            <a:r>
              <a:rPr lang="en-US" sz="2000" dirty="0">
                <a:latin typeface="Calibri" panose="020F0502020204030204" pitchFamily="34" charset="0"/>
                <a:ea typeface="Calibri" panose="020F0502020204030204" pitchFamily="34" charset="0"/>
                <a:cs typeface="Times New Roman" panose="02020603050405020304" pitchFamily="18" charset="0"/>
              </a:rPr>
              <a:t>  of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coming of daylight</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3) </a:t>
            </a:r>
            <a:r>
              <a:rPr lang="en-US" sz="2000" dirty="0">
                <a:latin typeface="Calibri" panose="020F0502020204030204" pitchFamily="34" charset="0"/>
                <a:ea typeface="Calibri" panose="020F0502020204030204" pitchFamily="34" charset="0"/>
                <a:cs typeface="Times New Roman" panose="02020603050405020304" pitchFamily="18" charset="0"/>
              </a:rPr>
              <a:t> of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coming of sunrise</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Times New Roman" panose="02020603050405020304" pitchFamily="18" charset="0"/>
              </a:rPr>
              <a:t>						4) </a:t>
            </a:r>
            <a:r>
              <a:rPr lang="en-US" sz="2000" dirty="0">
                <a:latin typeface="Calibri" panose="020F0502020204030204" pitchFamily="34" charset="0"/>
                <a:ea typeface="Calibri" panose="020F0502020204030204" pitchFamily="34" charset="0"/>
                <a:cs typeface="Times New Roman" panose="02020603050405020304" pitchFamily="18" charset="0"/>
              </a:rPr>
              <a:t> of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beginning of day</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5) </a:t>
            </a:r>
            <a:r>
              <a:rPr lang="en-US" sz="2000" dirty="0">
                <a:latin typeface="Calibri" panose="020F0502020204030204" pitchFamily="34" charset="0"/>
                <a:ea typeface="Calibri" panose="020F0502020204030204" pitchFamily="34" charset="0"/>
                <a:cs typeface="Times New Roman" panose="02020603050405020304" pitchFamily="18" charset="0"/>
              </a:rPr>
              <a:t> of bright joy after night of distress (fig.)</a:t>
            </a:r>
          </a:p>
          <a:p>
            <a:pPr marL="457200" marR="0">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					b)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morrow</a:t>
            </a:r>
            <a:r>
              <a:rPr lang="en-US" sz="2000" b="1"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next da</a:t>
            </a:r>
            <a:r>
              <a:rPr lang="en-US" sz="2000" b="1"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y, </a:t>
            </a:r>
            <a:r>
              <a:rPr lang="en-US" sz="2000" b="1" u="sng"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next mornin</a:t>
            </a:r>
            <a:r>
              <a:rPr lang="en-US" sz="2000" b="1"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g</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16</a:t>
            </a:fld>
            <a:endParaRPr lang="en-US" sz="1200" dirty="0">
              <a:latin typeface="Comic Sans MS" pitchFamily="66" charset="0"/>
            </a:endParaRPr>
          </a:p>
        </p:txBody>
      </p:sp>
    </p:spTree>
    <p:extLst>
      <p:ext uri="{BB962C8B-B14F-4D97-AF65-F5344CB8AC3E}">
        <p14:creationId xmlns:p14="http://schemas.microsoft.com/office/powerpoint/2010/main" val="1756335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661" y="719779"/>
            <a:ext cx="11049750" cy="2640723"/>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0"/>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Scriptures are very clear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	   … that once </a:t>
            </a:r>
            <a:r>
              <a:rPr lang="en-US" sz="2400" b="1" u="dbl" dirty="0">
                <a:solidFill>
                  <a:srgbClr val="0000FF"/>
                </a:solidFill>
                <a:uFill>
                  <a:solidFill>
                    <a:srgbClr val="CC00CC"/>
                  </a:solidFill>
                </a:uFill>
                <a:latin typeface="Calibri" panose="020F0502020204030204" pitchFamily="34" charset="0"/>
                <a:ea typeface="Calibri" panose="020F0502020204030204" pitchFamily="34" charset="0"/>
                <a:cs typeface="Times New Roman" panose="02020603050405020304" pitchFamily="18" charset="0"/>
              </a:rPr>
              <a:t>DAWN APPEARS</a:t>
            </a:r>
            <a:r>
              <a:rPr lang="en-US" sz="2400" dirty="0">
                <a:latin typeface="Calibri" panose="020F0502020204030204" pitchFamily="34" charset="0"/>
                <a:ea typeface="Calibri" panose="020F0502020204030204" pitchFamily="34" charset="0"/>
                <a:cs typeface="Times New Roman" panose="02020603050405020304" pitchFamily="18" charset="0"/>
              </a:rPr>
              <a:t>, there better not be any lamb leftover</a:t>
            </a:r>
            <a:r>
              <a:rPr lang="en-US"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a:t>
            </a:r>
            <a:r>
              <a:rPr lang="en-US" sz="2400" dirty="0">
                <a:latin typeface="Calibri" panose="020F0502020204030204" pitchFamily="34" charset="0"/>
                <a:ea typeface="Calibri" panose="020F0502020204030204" pitchFamily="34" charset="0"/>
                <a:cs typeface="Times New Roman" panose="02020603050405020304" pitchFamily="18" charset="0"/>
              </a:rPr>
              <a:t>!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Why?</a:t>
            </a:r>
            <a:endPar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Symbol" panose="05050102010706020507" pitchFamily="18" charset="2"/>
              <a:buBlip>
                <a:blip r:embed="rId2"/>
              </a:buBlip>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Type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Lamb leftovers had to be “out of sight” and disposed of before “dawn.”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685800" lvl="1" indent="-228600">
              <a:lnSpc>
                <a:spcPct val="115000"/>
              </a:lnSpc>
              <a:buFont typeface="Symbol" panose="05050102010706020507" pitchFamily="18" charset="2"/>
              <a:buBlip>
                <a:blip r:embed="rId2"/>
              </a:buBlip>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Anti-type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Messiah must be “out of sight” and buried before </a:t>
            </a:r>
            <a:b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arrival of “dawn.”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6655" y="3452802"/>
            <a:ext cx="11225719" cy="941796"/>
          </a:xfrm>
          <a:prstGeom prst="rect">
            <a:avLst/>
          </a:prstGeom>
          <a:solidFill>
            <a:schemeClr val="accent3">
              <a:lumMod val="20000"/>
              <a:lumOff val="80000"/>
            </a:schemeClr>
          </a:solidFill>
          <a:ln w="38100">
            <a:solidFill>
              <a:schemeClr val="accent3"/>
            </a:solidFill>
          </a:ln>
          <a:scene3d>
            <a:camera prst="orthographicFront"/>
            <a:lightRig rig="threePt" dir="t"/>
          </a:scene3d>
          <a:sp3d>
            <a:bevelT w="152400" h="50800" prst="softRound"/>
          </a:sp3d>
        </p:spPr>
        <p:txBody>
          <a:bodyPr wrap="square">
            <a:spAutoFit/>
            <a:sp3d extrusionH="57150">
              <a:bevelT w="38100" h="38100" prst="angle"/>
            </a:sp3d>
          </a:bodyPr>
          <a:lstStyle/>
          <a:p>
            <a:pPr marL="342900" marR="0" lvl="0" indent="-342900" algn="ctr">
              <a:lnSpc>
                <a:spcPct val="115000"/>
              </a:lnSpc>
              <a:spcBef>
                <a:spcPts val="0"/>
              </a:spcBef>
              <a:spcAft>
                <a:spcPts val="0"/>
              </a:spcAft>
              <a:buClr>
                <a:schemeClr val="tx1"/>
              </a:buClr>
              <a:buFont typeface="Wingdings" panose="05000000000000000000" pitchFamily="2" charset="2"/>
              <a:buChar char=""/>
            </a:pP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DAWN ushers in a new 24-hour cycle that is </a:t>
            </a:r>
            <a:r>
              <a:rPr lang="en-US" sz="2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se</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p</a:t>
            </a:r>
            <a:r>
              <a:rPr lang="en-US" sz="2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arate</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&gt;&gt;&gt; </a:t>
            </a:r>
            <a:b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from the Passover celebrations during its Night Season.</a:t>
            </a:r>
            <a:endParaRPr lang="en-US"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76655" y="4600871"/>
            <a:ext cx="11225719" cy="1295739"/>
          </a:xfrm>
          <a:prstGeom prst="rect">
            <a:avLst/>
          </a:prstGeom>
          <a:solidFill>
            <a:schemeClr val="accent4">
              <a:lumMod val="40000"/>
              <a:lumOff val="60000"/>
            </a:schemeClr>
          </a:solidFill>
          <a:ln w="38100">
            <a:solidFill>
              <a:schemeClr val="accent4"/>
            </a:solidFill>
          </a:ln>
          <a:scene3d>
            <a:camera prst="orthographicFront"/>
            <a:lightRig rig="threePt" dir="t"/>
          </a:scene3d>
          <a:sp3d>
            <a:bevelT w="152400" h="50800" prst="softRound"/>
          </a:sp3d>
        </p:spPr>
        <p:txBody>
          <a:bodyPr wrap="square">
            <a:spAutoFit/>
            <a:sp3d extrusionH="57150">
              <a:bevelT w="38100" h="38100" prst="angle"/>
            </a:sp3d>
          </a:bodyPr>
          <a:lstStyle/>
          <a:p>
            <a:pPr marL="342900" marR="0" lvl="0" indent="-342900" algn="ctr">
              <a:lnSpc>
                <a:spcPct val="115000"/>
              </a:lnSpc>
              <a:spcBef>
                <a:spcPts val="0"/>
              </a:spcBef>
              <a:spcAft>
                <a:spcPts val="0"/>
              </a:spcAft>
              <a:buClr>
                <a:schemeClr val="tx1"/>
              </a:buClr>
              <a:buFont typeface="Wingdings" panose="05000000000000000000" pitchFamily="2" charset="2"/>
              <a:buChar char="Ø"/>
            </a:pP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Dawn is </a:t>
            </a:r>
            <a:r>
              <a:rPr lang="en-US" sz="2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no lon</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g</a:t>
            </a:r>
            <a:r>
              <a:rPr lang="en-US" sz="2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er</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the </a:t>
            </a:r>
            <a:r>
              <a:rPr lang="en-US" sz="2400" b="1" cap="small" dirty="0">
                <a:solidFill>
                  <a:srgbClr val="0000FF"/>
                </a:solidFill>
                <a:latin typeface="Calibri" panose="020F0502020204030204" pitchFamily="34" charset="0"/>
                <a:ea typeface="Calibri" panose="020F0502020204030204" pitchFamily="34" charset="0"/>
                <a:cs typeface="Times New Roman" panose="02020603050405020304" pitchFamily="18" charset="0"/>
              </a:rPr>
              <a:t>14</a:t>
            </a:r>
            <a:r>
              <a:rPr lang="en-US" sz="2400" b="1" cap="small" baseline="30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th</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day of the month but the </a:t>
            </a:r>
            <a:r>
              <a:rPr lang="en-US" sz="24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&gt;&gt;&gt;</a:t>
            </a:r>
            <a:r>
              <a:rPr lang="en-US" sz="4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sz="4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800" b="1" dirty="0">
                <a:solidFill>
                  <a:srgbClr val="D917B4"/>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Dawning</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of the</a:t>
            </a:r>
            <a:r>
              <a:rPr lang="en-US" sz="2800" b="1" cap="small" dirty="0">
                <a:solidFill>
                  <a:srgbClr val="FF0000"/>
                </a:solidFill>
                <a:latin typeface="Calibri" panose="020F0502020204030204" pitchFamily="34" charset="0"/>
                <a:ea typeface="Calibri" panose="020F0502020204030204" pitchFamily="34" charset="0"/>
                <a:cs typeface="Times New Roman" panose="02020603050405020304" pitchFamily="18" charset="0"/>
              </a:rPr>
              <a:t> 15</a:t>
            </a:r>
            <a:r>
              <a:rPr lang="en-US" sz="2800" b="1" cap="small"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“new 24-hour cycle</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17</a:t>
            </a:fld>
            <a:endParaRPr lang="en-US" sz="1200" dirty="0">
              <a:latin typeface="Comic Sans MS" pitchFamily="66" charset="0"/>
            </a:endParaRPr>
          </a:p>
        </p:txBody>
      </p:sp>
    </p:spTree>
    <p:extLst>
      <p:ext uri="{BB962C8B-B14F-4D97-AF65-F5344CB8AC3E}">
        <p14:creationId xmlns:p14="http://schemas.microsoft.com/office/powerpoint/2010/main" val="32714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5491" y="0"/>
            <a:ext cx="10475678" cy="6184385"/>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24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Review</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Clr>
                <a:srgbClr val="CC00FF"/>
              </a:buClr>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Activities </a:t>
            </a:r>
            <a:r>
              <a:rPr lang="en-US" sz="2400" dirty="0">
                <a:latin typeface="Calibri" panose="020F0502020204030204" pitchFamily="34" charset="0"/>
                <a:ea typeface="Calibri" panose="020F0502020204030204" pitchFamily="34" charset="0"/>
                <a:cs typeface="Times New Roman" panose="02020603050405020304" pitchFamily="18" charset="0"/>
              </a:rPr>
              <a:t>preparing</a:t>
            </a:r>
            <a:r>
              <a:rPr lang="en-US" sz="2000" dirty="0">
                <a:latin typeface="Calibri" panose="020F0502020204030204" pitchFamily="34" charset="0"/>
                <a:ea typeface="Calibri" panose="020F0502020204030204" pitchFamily="34" charset="0"/>
                <a:cs typeface="Times New Roman" panose="02020603050405020304" pitchFamily="18" charset="0"/>
              </a:rPr>
              <a:t> f</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or the complete Passover begin at </a:t>
            </a:r>
            <a:r>
              <a:rPr lang="en-US" sz="2400" b="1" dirty="0">
                <a:solidFill>
                  <a:srgbClr val="FF3399"/>
                </a:solidFill>
                <a:latin typeface="Calibri" panose="020F0502020204030204" pitchFamily="34" charset="0"/>
                <a:ea typeface="Calibri" panose="020F0502020204030204" pitchFamily="34" charset="0"/>
                <a:cs typeface="Times New Roman" panose="02020603050405020304" pitchFamily="18" charset="0"/>
              </a:rPr>
              <a:t>Dawn</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on the 14</a:t>
            </a:r>
            <a:r>
              <a:rPr lang="en-US" sz="2400" cap="small"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cycle.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Clr>
                <a:srgbClr val="CC00FF"/>
              </a:buClr>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Evening Sanctuary Sacrifices were at “</a:t>
            </a:r>
            <a:r>
              <a:rPr lang="en-US"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even/</a:t>
            </a:r>
            <a:r>
              <a:rPr lang="en-US" sz="24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ereb</a:t>
            </a:r>
            <a:r>
              <a:rPr lang="en-US"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/dusk</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 Torah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(unwarranted change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the traditional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9</a:t>
            </a:r>
            <a:r>
              <a:rPr lang="en-US" baseline="30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hour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or 3 </a:t>
            </a:r>
            <a:r>
              <a:rPr lang="en-US" cap="small" dirty="0">
                <a:solidFill>
                  <a:srgbClr val="000000"/>
                </a:solidFill>
                <a:latin typeface="Calibri" panose="020F0502020204030204" pitchFamily="34" charset="0"/>
                <a:ea typeface="Calibri" panose="020F0502020204030204" pitchFamily="34" charset="0"/>
                <a:cs typeface="Times New Roman" panose="02020603050405020304" pitchFamily="18" charset="0"/>
              </a:rPr>
              <a:t>pm</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Roman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time,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Gospels.)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{Luke 23:44-46/Mark 15:34-37}</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Clr>
                <a:srgbClr val="CC00FF"/>
              </a:buClr>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Passover meals are to be eaten </a:t>
            </a:r>
            <a:r>
              <a:rPr lang="en-US" sz="2400" b="1" u="heavy" dirty="0">
                <a:solidFill>
                  <a:schemeClr val="accent2"/>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between the evenin</a:t>
            </a:r>
            <a:r>
              <a:rPr lang="en-US" sz="2400" b="1" dirty="0">
                <a:solidFill>
                  <a:schemeClr val="accent2"/>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g</a:t>
            </a:r>
            <a:r>
              <a:rPr lang="en-US" sz="2400" b="1" u="heavy" dirty="0">
                <a:solidFill>
                  <a:schemeClr val="accent2"/>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s</a:t>
            </a:r>
            <a:r>
              <a:rPr lang="en-US" sz="2400" b="1" dirty="0">
                <a:solidFill>
                  <a:schemeClr val="accent2"/>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a:t>
            </a:r>
            <a:r>
              <a:rPr lang="en-US" sz="2400" b="1" u="heavy" dirty="0">
                <a:solidFill>
                  <a:schemeClr val="accent2"/>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between the twili</a:t>
            </a:r>
            <a:r>
              <a:rPr lang="en-US" sz="2400" b="1" dirty="0">
                <a:solidFill>
                  <a:schemeClr val="accent2"/>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g</a:t>
            </a:r>
            <a:r>
              <a:rPr lang="en-US" sz="2400" b="1" u="heavy" dirty="0">
                <a:solidFill>
                  <a:schemeClr val="accent2"/>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hts</a:t>
            </a:r>
            <a:r>
              <a:rPr lang="en-US" sz="2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br>
              <a:rPr lang="en-US"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a:t>
            </a:r>
            <a:r>
              <a:rPr lang="en-US" sz="24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ni</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g</a:t>
            </a:r>
            <a:r>
              <a:rPr lang="en-US" sz="24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ht</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the 14</a:t>
            </a:r>
            <a:r>
              <a:rPr lang="en-US" sz="2400" cap="small"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cycle].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12:8; Num 9:3}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Clr>
                <a:srgbClr val="CC00FF"/>
              </a:buClr>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It is commanded to eat unleavened bread with the Passover meal.  </a:t>
            </a:r>
            <a:b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12:8/Num 9:3, &amp; 11}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Clr>
                <a:srgbClr val="CC00FF"/>
              </a:buClr>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Any “Passover sacrifice leftovers” are to be burned before the arrival </a:t>
            </a:r>
            <a:b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DAWN on the 15</a:t>
            </a:r>
            <a:r>
              <a:rPr lang="en-US" sz="2400" cap="small"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cycle.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12:10; </a:t>
            </a:r>
            <a:r>
              <a:rPr lang="en-US" sz="24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Num</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9:12}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CC00FF"/>
              </a:buClr>
              <a:buFont typeface="+mj-lt"/>
              <a:buAutoNum type="arabicPeriod"/>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Both the 1</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2</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nd</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month Passovers will use the full 24 hours of the </a:t>
            </a:r>
            <a:b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400" cap="small" dirty="0">
                <a:solidFill>
                  <a:srgbClr val="000000"/>
                </a:solidFill>
                <a:latin typeface="Calibri" panose="020F0502020204030204" pitchFamily="34" charset="0"/>
                <a:ea typeface="Calibri" panose="020F0502020204030204" pitchFamily="34" charset="0"/>
                <a:cs typeface="Times New Roman" panose="02020603050405020304" pitchFamily="18" charset="0"/>
              </a:rPr>
              <a:t>14</a:t>
            </a:r>
            <a:r>
              <a:rPr lang="en-US" sz="2400" cap="small"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cycle to complete all divine commands.  </a:t>
            </a:r>
          </a:p>
          <a:p>
            <a:pPr marR="0" lvl="0">
              <a:lnSpc>
                <a:spcPct val="115000"/>
              </a:lnSpc>
              <a:spcBef>
                <a:spcPts val="0"/>
              </a:spcBef>
              <a:spcAft>
                <a:spcPts val="0"/>
              </a:spcAft>
              <a:buClr>
                <a:srgbClr val="CC00FF"/>
              </a:buClr>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See again,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12:10 &amp; </a:t>
            </a:r>
            <a:r>
              <a:rPr lang="en-US" sz="20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Num</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9:12 for understanding the phrase “</a:t>
            </a:r>
            <a:r>
              <a:rPr lang="en-US" sz="2000" b="1" u="heavy" dirty="0">
                <a:solidFill>
                  <a:srgbClr val="00B050"/>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until the mornin</a:t>
            </a:r>
            <a:r>
              <a:rPr lang="en-US" sz="2000" b="1" dirty="0">
                <a:solidFill>
                  <a:srgbClr val="00B050"/>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g</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18</a:t>
            </a:fld>
            <a:endParaRPr lang="en-US" sz="1200" dirty="0">
              <a:latin typeface="Comic Sans MS" pitchFamily="66" charset="0"/>
            </a:endParaRPr>
          </a:p>
        </p:txBody>
      </p:sp>
    </p:spTree>
    <p:extLst>
      <p:ext uri="{BB962C8B-B14F-4D97-AF65-F5344CB8AC3E}">
        <p14:creationId xmlns:p14="http://schemas.microsoft.com/office/powerpoint/2010/main" val="2728505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anim calcmode="lin" valueType="num">
                                      <p:cBhvr>
                                        <p:cTn id="1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00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5489" y="523665"/>
            <a:ext cx="10466962" cy="1897443"/>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2400" b="1" dirty="0">
                <a:solidFill>
                  <a:srgbClr val="00B050"/>
                </a:solidFill>
                <a:uFill>
                  <a:solidFill>
                    <a:srgbClr val="0070C0"/>
                  </a:solidFill>
                </a:uFill>
                <a:latin typeface="Calibri" panose="020F0502020204030204" pitchFamily="34" charset="0"/>
                <a:ea typeface="Calibri" panose="020F0502020204030204" pitchFamily="34" charset="0"/>
                <a:cs typeface="Times New Roman" panose="02020603050405020304" pitchFamily="18" charset="0"/>
              </a:rPr>
              <a:t>Question: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regarding the Passover Festival in the 1</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month …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Blip>
                <a:blip r:embed="rId2"/>
              </a:buBlip>
            </a:pPr>
            <a:r>
              <a:rPr lang="en-US" sz="20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Can Scripture prove that the Festival of Unleavened Bread starts </a:t>
            </a:r>
            <a:r>
              <a:rPr lang="en-US" sz="2000"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the same time</a:t>
            </a:r>
            <a:r>
              <a:rPr lang="en-US" sz="20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as the eating of the Passover meal with the</a:t>
            </a:r>
            <a:r>
              <a:rPr lang="en-U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i="1" u="sng" dirty="0">
                <a:solidFill>
                  <a:srgbClr val="00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Abib 14 sunset moment</a:t>
            </a:r>
            <a:r>
              <a:rPr lang="en-US" sz="20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Blip>
                <a:blip r:embed="rId2"/>
              </a:buBlip>
            </a:pPr>
            <a:endParaRPr lang="en-US"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According to the prevalent </a:t>
            </a:r>
            <a:r>
              <a:rPr lang="en-US" sz="20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Sunset Theory</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this </a:t>
            </a: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000" b="1" u="sng" dirty="0">
                <a:solidFill>
                  <a:srgbClr val="00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sunset moment</a:t>
            </a: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the beginning of Abib 15!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49031" y="5319937"/>
            <a:ext cx="10747118" cy="995914"/>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you have heard this line of reasoning, then hopefully you know by now that </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is directl</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y </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pp</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osed to the Scri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tural evidence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because everything to do with Passover is found within only </a:t>
            </a:r>
            <a:r>
              <a:rPr lang="en-US" b="1" u="sng" dirty="0">
                <a:solidFill>
                  <a:srgbClr val="9900FF"/>
                </a:solidFill>
                <a:latin typeface="Calibri" panose="020F0502020204030204" pitchFamily="34" charset="0"/>
                <a:ea typeface="Calibri" panose="020F0502020204030204" pitchFamily="34" charset="0"/>
                <a:cs typeface="Times New Roman" panose="02020603050405020304" pitchFamily="18" charset="0"/>
              </a:rPr>
              <a:t>ONE</a:t>
            </a:r>
            <a:r>
              <a:rPr lang="en-US"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 24-HOUR CYCLE— </a:t>
            </a:r>
            <a:r>
              <a:rPr lang="en-US" b="1" dirty="0">
                <a:latin typeface="Calibri" panose="020F0502020204030204" pitchFamily="34" charset="0"/>
                <a:ea typeface="Calibri" panose="020F0502020204030204" pitchFamily="34" charset="0"/>
                <a:cs typeface="Times New Roman" panose="02020603050405020304" pitchFamily="18" charset="0"/>
              </a:rPr>
              <a:t>not two!</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21197" y="2663251"/>
            <a:ext cx="10951994" cy="646331"/>
          </a:xfrm>
          <a:prstGeom prst="rect">
            <a:avLst/>
          </a:prstGeom>
        </p:spPr>
        <p:txBody>
          <a:bodyPr wrap="square">
            <a:spAutoFit/>
            <a:scene3d>
              <a:camera prst="orthographicFront"/>
              <a:lightRig rig="threePt" dir="t"/>
            </a:scene3d>
            <a:sp3d extrusionH="57150">
              <a:bevelT w="38100" h="38100"/>
            </a:sp3d>
          </a:bodyPr>
          <a:lstStyle/>
          <a:p>
            <a:pPr algn="ct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Read the words in the following box.   Have you heard this unusual line of reasoning (from the “sunset believers”) for justifying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Passover falling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on </a:t>
            </a:r>
            <a:r>
              <a:rPr lang="en-US" b="1" u="sng"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two</a:t>
            </a:r>
            <a:r>
              <a:rPr lang="en-US"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se</a:t>
            </a:r>
            <a:r>
              <a:rPr lang="en-US"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a:t>
            </a:r>
            <a:r>
              <a:rPr lang="en-US" b="1" u="sng"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arate 24-hour c</a:t>
            </a:r>
            <a:r>
              <a:rPr lang="en-US"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b="1" u="sng"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cles</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month?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a:t>
            </a:r>
            <a:r>
              <a:rPr lang="en-US" cap="small"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13</a:t>
            </a:r>
            <a:r>
              <a:rPr lang="en-US" cap="small" baseline="30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cap="small"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/14</a:t>
            </a:r>
            <a:r>
              <a:rPr lang="en-US" cap="small" baseline="30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cap="small"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or 14</a:t>
            </a:r>
            <a:r>
              <a:rPr lang="en-US" cap="small" baseline="30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cap="small"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/15</a:t>
            </a:r>
            <a:r>
              <a:rPr lang="en-US" cap="small" baseline="30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p>
        </p:txBody>
      </p:sp>
      <p:sp>
        <p:nvSpPr>
          <p:cNvPr id="7" name="AutoShape 64"/>
          <p:cNvSpPr>
            <a:spLocks noChangeArrowheads="1"/>
          </p:cNvSpPr>
          <p:nvPr/>
        </p:nvSpPr>
        <p:spPr bwMode="auto">
          <a:xfrm>
            <a:off x="749031" y="3675889"/>
            <a:ext cx="10747118" cy="1173513"/>
          </a:xfrm>
          <a:prstGeom prst="roundRect">
            <a:avLst>
              <a:gd name="adj" fmla="val 16667"/>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1"/>
          </a:gradFill>
          <a:ln w="57150">
            <a:solidFill>
              <a:srgbClr val="5B1E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sp3d extrusionH="57150">
              <a:bevelT w="38100" h="38100"/>
            </a:sp3d>
          </a:bodyPr>
          <a:lstStyle/>
          <a:p>
            <a:pPr marL="0" marR="0" lvl="0" indent="0" defTabSz="914400" rtl="0" eaLnBrk="0" fontAlgn="base" latinLnBrk="0" hangingPunct="0">
              <a:lnSpc>
                <a:spcPct val="100000"/>
              </a:lnSpc>
              <a:spcBef>
                <a:spcPts val="1200"/>
              </a:spcBef>
              <a:spcAft>
                <a:spcPts val="120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a:ln>
                  <a:noFill/>
                </a:ln>
                <a:solidFill>
                  <a:schemeClr val="tx1"/>
                </a:solidFill>
                <a:effectLst/>
                <a:latin typeface="Lucida Calligraphy" charset="0"/>
                <a:ea typeface="Calibri" panose="020F0502020204030204" pitchFamily="34" charset="0"/>
                <a:cs typeface="Times New Roman" panose="02020603050405020304" pitchFamily="18" charset="0"/>
              </a:rPr>
              <a:t>It is very obvious that Passover is the start of the Festival of Unleavened Bread on the </a:t>
            </a:r>
            <a:r>
              <a:rPr kumimoji="0" lang="en-US" altLang="en-US" sz="2000" b="1" i="0" u="sng" strike="noStrike" cap="none" normalizeH="0" baseline="0" dirty="0">
                <a:ln>
                  <a:noFill/>
                </a:ln>
                <a:solidFill>
                  <a:srgbClr val="FF0000"/>
                </a:solidFill>
                <a:effectLst/>
                <a:latin typeface="Lucida Calligraphy" charset="0"/>
                <a:ea typeface="Calibri" panose="020F0502020204030204" pitchFamily="34" charset="0"/>
                <a:cs typeface="Times New Roman" panose="02020603050405020304" pitchFamily="18" charset="0"/>
              </a:rPr>
              <a:t>ni</a:t>
            </a:r>
            <a:r>
              <a:rPr kumimoji="0" lang="en-US" altLang="en-US" sz="2000" b="1" i="0" strike="noStrike" cap="none" normalizeH="0" baseline="0" dirty="0">
                <a:ln>
                  <a:noFill/>
                </a:ln>
                <a:solidFill>
                  <a:srgbClr val="FF0000"/>
                </a:solidFill>
                <a:effectLst/>
                <a:latin typeface="Lucida Calligraphy" charset="0"/>
                <a:ea typeface="Calibri" panose="020F0502020204030204" pitchFamily="34" charset="0"/>
                <a:cs typeface="Times New Roman" panose="02020603050405020304" pitchFamily="18" charset="0"/>
              </a:rPr>
              <a:t>g</a:t>
            </a:r>
            <a:r>
              <a:rPr kumimoji="0" lang="en-US" altLang="en-US" sz="2000" b="1" i="0" u="sng" strike="noStrike" cap="none" normalizeH="0" baseline="0" dirty="0">
                <a:ln>
                  <a:noFill/>
                </a:ln>
                <a:solidFill>
                  <a:srgbClr val="FF0000"/>
                </a:solidFill>
                <a:effectLst/>
                <a:latin typeface="Lucida Calligraphy" charset="0"/>
                <a:ea typeface="Calibri" panose="020F0502020204030204" pitchFamily="34" charset="0"/>
                <a:cs typeface="Times New Roman" panose="02020603050405020304" pitchFamily="18" charset="0"/>
              </a:rPr>
              <a:t>ht o</a:t>
            </a:r>
            <a:r>
              <a:rPr kumimoji="0" lang="en-US" altLang="en-US" sz="2000" b="1" i="0" strike="noStrike" cap="none" normalizeH="0" baseline="0" dirty="0">
                <a:ln>
                  <a:noFill/>
                </a:ln>
                <a:solidFill>
                  <a:srgbClr val="FF0000"/>
                </a:solidFill>
                <a:effectLst/>
                <a:latin typeface="Lucida Calligraphy" charset="0"/>
                <a:ea typeface="Calibri" panose="020F0502020204030204" pitchFamily="34" charset="0"/>
                <a:cs typeface="Times New Roman" panose="02020603050405020304" pitchFamily="18" charset="0"/>
              </a:rPr>
              <a:t>f </a:t>
            </a:r>
            <a:r>
              <a:rPr kumimoji="0" lang="en-US" altLang="en-US" sz="2000" b="1" i="0" u="sng" strike="noStrike" cap="none" normalizeH="0" baseline="0" dirty="0">
                <a:ln>
                  <a:noFill/>
                </a:ln>
                <a:solidFill>
                  <a:srgbClr val="FF0000"/>
                </a:solidFill>
                <a:effectLst/>
                <a:latin typeface="Lucida Calligraphy" charset="0"/>
                <a:ea typeface="Calibri" panose="020F0502020204030204" pitchFamily="34" charset="0"/>
                <a:cs typeface="Times New Roman" panose="02020603050405020304" pitchFamily="18" charset="0"/>
              </a:rPr>
              <a:t>Abib 1</a:t>
            </a:r>
            <a:r>
              <a:rPr kumimoji="0" lang="en-US" altLang="en-US" sz="2000" b="1" i="0" strike="noStrike" cap="none" normalizeH="0" baseline="0" dirty="0">
                <a:ln>
                  <a:noFill/>
                </a:ln>
                <a:solidFill>
                  <a:srgbClr val="FF0000"/>
                </a:solidFill>
                <a:effectLst/>
                <a:latin typeface="Lucida Calligraphy" charset="0"/>
                <a:ea typeface="Calibri" panose="020F0502020204030204" pitchFamily="34" charset="0"/>
                <a:cs typeface="Times New Roman" panose="02020603050405020304" pitchFamily="18" charset="0"/>
              </a:rPr>
              <a:t>4</a:t>
            </a:r>
            <a:r>
              <a:rPr kumimoji="0" lang="en-US" altLang="en-US" sz="2000" b="1" i="0" u="none" strike="noStrike" cap="none" normalizeH="0" baseline="0" dirty="0">
                <a:ln>
                  <a:noFill/>
                </a:ln>
                <a:solidFill>
                  <a:schemeClr val="tx1"/>
                </a:solidFill>
                <a:effectLst/>
                <a:latin typeface="Lucida Calligraphy"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Lucida Calligraphy" charset="0"/>
                <a:ea typeface="Calibri" panose="020F0502020204030204" pitchFamily="34" charset="0"/>
                <a:cs typeface="Times New Roman" panose="02020603050405020304" pitchFamily="18" charset="0"/>
              </a:rPr>
              <a:t>because:</a:t>
            </a:r>
            <a:r>
              <a:rPr kumimoji="0" lang="en-US" altLang="en-US" sz="2000" b="0" i="0" u="none" strike="noStrike" cap="none" normalizeH="0" dirty="0">
                <a:ln>
                  <a:noFill/>
                </a:ln>
                <a:solidFill>
                  <a:schemeClr val="tx1"/>
                </a:solidFill>
                <a:effectLst/>
                <a:latin typeface="Lucida Calligraphy"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a:ln>
                  <a:noFill/>
                </a:ln>
                <a:solidFill>
                  <a:srgbClr val="5B1E33"/>
                </a:solidFill>
                <a:effectLst/>
                <a:latin typeface="Lucida Calligraphy" charset="0"/>
                <a:ea typeface="Calibri" panose="020F0502020204030204" pitchFamily="34" charset="0"/>
                <a:cs typeface="Times New Roman" panose="02020603050405020304" pitchFamily="18" charset="0"/>
              </a:rPr>
              <a:t>1) the Passover meal is commanded to be eaten with unleavened bread; </a:t>
            </a:r>
            <a:r>
              <a:rPr kumimoji="0" lang="en-US" altLang="en-US" sz="2000" i="0" u="none" strike="noStrike" cap="none" normalizeH="0" baseline="0" dirty="0">
                <a:ln>
                  <a:noFill/>
                </a:ln>
                <a:solidFill>
                  <a:srgbClr val="BC5E00"/>
                </a:solidFill>
                <a:effectLst/>
                <a:latin typeface="Lucida Calligraphy"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Lucida Calligraphy"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a:ln>
                  <a:noFill/>
                </a:ln>
                <a:solidFill>
                  <a:srgbClr val="C00000"/>
                </a:solidFill>
                <a:effectLst/>
                <a:latin typeface="Lucida Calligraphy" charset="0"/>
                <a:ea typeface="Calibri" panose="020F0502020204030204" pitchFamily="34" charset="0"/>
                <a:cs typeface="Times New Roman" panose="02020603050405020304" pitchFamily="18" charset="0"/>
              </a:rPr>
              <a:t>2) Abib 15 begins with sunset!</a:t>
            </a:r>
            <a:r>
              <a:rPr kumimoji="0" lang="en-US" altLang="en-US" sz="2000" i="0" u="none" strike="noStrike" cap="none" normalizeH="0" baseline="0" dirty="0">
                <a:ln>
                  <a:noFill/>
                </a:ln>
                <a:effectLst/>
                <a:latin typeface="Lucida Calligraphy" charset="0"/>
                <a:ea typeface="Calibri" panose="020F0502020204030204" pitchFamily="34" charset="0"/>
                <a:cs typeface="Times New Roman" panose="02020603050405020304" pitchFamily="18" charset="0"/>
              </a:rPr>
              <a:t>”</a:t>
            </a:r>
            <a:endParaRPr kumimoji="0" lang="en-US" altLang="en-US" sz="3200" i="0" u="none" strike="noStrike" cap="none" normalizeH="0" baseline="0" dirty="0">
              <a:ln>
                <a:noFill/>
              </a:ln>
              <a:effectLst/>
              <a:latin typeface="Arial" panose="020B0604020202020204" pitchFamily="34" charset="0"/>
            </a:endParaRPr>
          </a:p>
        </p:txBody>
      </p:sp>
      <p:sp>
        <p:nvSpPr>
          <p:cNvPr id="9"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19</a:t>
            </a:fld>
            <a:endParaRPr lang="en-US" sz="1200" dirty="0">
              <a:latin typeface="Comic Sans MS" pitchFamily="66" charset="0"/>
            </a:endParaRPr>
          </a:p>
        </p:txBody>
      </p:sp>
    </p:spTree>
    <p:extLst>
      <p:ext uri="{BB962C8B-B14F-4D97-AF65-F5344CB8AC3E}">
        <p14:creationId xmlns:p14="http://schemas.microsoft.com/office/powerpoint/2010/main" val="3771629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1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91" y="3998066"/>
            <a:ext cx="10854086" cy="2363821"/>
          </a:xfrm>
        </p:spPr>
        <p:txBody>
          <a:bodyPr>
            <a:noAutofit/>
            <a:scene3d>
              <a:camera prst="orthographicFront"/>
              <a:lightRig rig="threePt" dir="t"/>
            </a:scene3d>
            <a:sp3d extrusionH="57150">
              <a:bevelT w="38100" h="38100"/>
            </a:sp3d>
          </a:bodyPr>
          <a:lstStyle/>
          <a:p>
            <a:r>
              <a:rPr lang="en-US" sz="3600" dirty="0">
                <a:solidFill>
                  <a:schemeClr val="accent1">
                    <a:lumMod val="50000"/>
                  </a:schemeClr>
                </a:solidFill>
                <a:latin typeface="Comic Sans MS" pitchFamily="66" charset="0"/>
              </a:rPr>
              <a:t>An important &amp; lingering question is:</a:t>
            </a:r>
            <a:br>
              <a:rPr lang="en-US" sz="3600" dirty="0">
                <a:solidFill>
                  <a:schemeClr val="accent1">
                    <a:lumMod val="50000"/>
                  </a:schemeClr>
                </a:solidFill>
                <a:latin typeface="Comic Sans MS" pitchFamily="66" charset="0"/>
              </a:rPr>
            </a:br>
            <a:r>
              <a:rPr lang="en-US" sz="3600" dirty="0">
                <a:solidFill>
                  <a:schemeClr val="accent1">
                    <a:lumMod val="50000"/>
                  </a:schemeClr>
                </a:solidFill>
                <a:latin typeface="Comic Sans MS" pitchFamily="66" charset="0"/>
              </a:rPr>
              <a:t>a)</a:t>
            </a:r>
            <a:r>
              <a:rPr lang="en-US" sz="3600" dirty="0">
                <a:solidFill>
                  <a:srgbClr val="254B71"/>
                </a:solidFill>
                <a:latin typeface="Comic Sans MS" pitchFamily="66" charset="0"/>
              </a:rPr>
              <a:t> If we miss the 1</a:t>
            </a:r>
            <a:r>
              <a:rPr lang="en-US" sz="3600" baseline="30000" dirty="0">
                <a:solidFill>
                  <a:srgbClr val="254B71"/>
                </a:solidFill>
                <a:latin typeface="Comic Sans MS" pitchFamily="66" charset="0"/>
              </a:rPr>
              <a:t>st</a:t>
            </a:r>
            <a:r>
              <a:rPr lang="en-US" sz="3600" dirty="0">
                <a:solidFill>
                  <a:srgbClr val="254B71"/>
                </a:solidFill>
                <a:latin typeface="Comic Sans MS" pitchFamily="66" charset="0"/>
              </a:rPr>
              <a:t> month Passover, </a:t>
            </a:r>
            <a:br>
              <a:rPr lang="en-US" sz="3600" dirty="0">
                <a:solidFill>
                  <a:srgbClr val="254B71"/>
                </a:solidFill>
                <a:latin typeface="Comic Sans MS" pitchFamily="66" charset="0"/>
              </a:rPr>
            </a:br>
            <a:r>
              <a:rPr lang="en-US" sz="3600" dirty="0">
                <a:solidFill>
                  <a:srgbClr val="254B71"/>
                </a:solidFill>
                <a:latin typeface="Comic Sans MS" pitchFamily="66" charset="0"/>
              </a:rPr>
              <a:t>do we celebrate Passover in the 2</a:t>
            </a:r>
            <a:r>
              <a:rPr lang="en-US" sz="3600" baseline="30000" dirty="0">
                <a:solidFill>
                  <a:srgbClr val="254B71"/>
                </a:solidFill>
                <a:latin typeface="Comic Sans MS" pitchFamily="66" charset="0"/>
              </a:rPr>
              <a:t>nd</a:t>
            </a:r>
            <a:r>
              <a:rPr lang="en-US" sz="3600" dirty="0">
                <a:solidFill>
                  <a:srgbClr val="254B71"/>
                </a:solidFill>
                <a:latin typeface="Comic Sans MS" pitchFamily="66" charset="0"/>
              </a:rPr>
              <a:t> month?</a:t>
            </a:r>
            <a:br>
              <a:rPr lang="en-US" sz="3600" dirty="0">
                <a:solidFill>
                  <a:srgbClr val="254B71"/>
                </a:solidFill>
                <a:latin typeface="Comic Sans MS" pitchFamily="66" charset="0"/>
              </a:rPr>
            </a:br>
            <a:r>
              <a:rPr lang="en-US" sz="3600" dirty="0">
                <a:solidFill>
                  <a:schemeClr val="accent1">
                    <a:lumMod val="50000"/>
                  </a:schemeClr>
                </a:solidFill>
                <a:latin typeface="Comic Sans MS" pitchFamily="66" charset="0"/>
              </a:rPr>
              <a:t>b)</a:t>
            </a:r>
            <a:r>
              <a:rPr lang="en-US" sz="3600" dirty="0">
                <a:solidFill>
                  <a:srgbClr val="254B71"/>
                </a:solidFill>
                <a:latin typeface="Comic Sans MS" pitchFamily="66" charset="0"/>
              </a:rPr>
              <a:t> Should we also celebrate the 7 days of ULB? </a:t>
            </a:r>
            <a:r>
              <a:rPr lang="en-US" sz="3600" dirty="0">
                <a:latin typeface="Comic Sans MS" pitchFamily="66" charset="0"/>
              </a:rPr>
              <a:t> </a:t>
            </a:r>
          </a:p>
        </p:txBody>
      </p:sp>
      <p:sp>
        <p:nvSpPr>
          <p:cNvPr id="5" name="Slide Number Placeholder 4"/>
          <p:cNvSpPr>
            <a:spLocks noGrp="1"/>
          </p:cNvSpPr>
          <p:nvPr>
            <p:ph type="sldNum" sz="quarter" idx="12"/>
          </p:nvPr>
        </p:nvSpPr>
        <p:spPr>
          <a:xfrm>
            <a:off x="11579586" y="6484566"/>
            <a:ext cx="542697" cy="279400"/>
          </a:xfrm>
        </p:spPr>
        <p:txBody>
          <a:bodyPr/>
          <a:lstStyle/>
          <a:p>
            <a:fld id="{D57F1E4F-1CFF-5643-939E-217C01CDF565}" type="slidenum">
              <a:rPr lang="en-US" sz="1200" smtClean="0">
                <a:latin typeface="Comic Sans MS" pitchFamily="66" charset="0"/>
              </a:rPr>
              <a:pPr/>
              <a:t>2</a:t>
            </a:fld>
            <a:endParaRPr lang="en-US" sz="1200" dirty="0">
              <a:latin typeface="Comic Sans MS" pitchFamily="66" charset="0"/>
            </a:endParaRPr>
          </a:p>
        </p:txBody>
      </p:sp>
      <p:pic>
        <p:nvPicPr>
          <p:cNvPr id="1026" name="Picture 2" descr="C:\Users\Rae\Documents\A CF Desktop Feb 2021\Daisy CCC website\English LG YCC - title slides\YCC-Cover_WIDE-PEWTER.jp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032203" y="605508"/>
            <a:ext cx="5968195" cy="335296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Snip Diagonal Corner Rectangle 5"/>
          <p:cNvSpPr/>
          <p:nvPr/>
        </p:nvSpPr>
        <p:spPr>
          <a:xfrm>
            <a:off x="7324928" y="605508"/>
            <a:ext cx="3832698" cy="3352964"/>
          </a:xfrm>
          <a:prstGeom prst="snip2DiagRect">
            <a:avLst>
              <a:gd name="adj1" fmla="val 0"/>
              <a:gd name="adj2" fmla="val 8576"/>
            </a:avLst>
          </a:prstGeom>
          <a:solidFill>
            <a:srgbClr val="254B7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mic Sans MS" pitchFamily="66" charset="0"/>
              </a:rPr>
              <a:t>This study from Numbers 9 was written by Moses </a:t>
            </a:r>
            <a:br>
              <a:rPr lang="en-US" b="1" dirty="0">
                <a:latin typeface="Comic Sans MS" pitchFamily="66" charset="0"/>
              </a:rPr>
            </a:br>
            <a:r>
              <a:rPr lang="en-US" b="1" dirty="0">
                <a:latin typeface="Comic Sans MS" pitchFamily="66" charset="0"/>
              </a:rPr>
              <a:t>about 1490 BC.</a:t>
            </a:r>
            <a:br>
              <a:rPr lang="en-US" b="1" dirty="0">
                <a:latin typeface="Comic Sans MS" pitchFamily="66" charset="0"/>
              </a:rPr>
            </a:br>
            <a:endParaRPr lang="en-US" b="1" dirty="0">
              <a:latin typeface="Comic Sans MS" pitchFamily="66" charset="0"/>
            </a:endParaRPr>
          </a:p>
          <a:p>
            <a:pPr algn="ctr"/>
            <a:r>
              <a:rPr lang="en-US" b="1" dirty="0">
                <a:latin typeface="Comic Sans MS" pitchFamily="66" charset="0"/>
              </a:rPr>
              <a:t>Comparisons will be made to the time of King Hezekiah </a:t>
            </a:r>
            <a:br>
              <a:rPr lang="en-US" b="1" dirty="0">
                <a:latin typeface="Comic Sans MS" pitchFamily="66" charset="0"/>
              </a:rPr>
            </a:br>
            <a:r>
              <a:rPr lang="en-US" sz="1400" b="1" dirty="0">
                <a:latin typeface="Comic Sans MS" pitchFamily="66" charset="0"/>
              </a:rPr>
              <a:t>(2 Chron 30) </a:t>
            </a:r>
            <a:r>
              <a:rPr lang="en-US" b="1" dirty="0">
                <a:latin typeface="Comic Sans MS" pitchFamily="66" charset="0"/>
              </a:rPr>
              <a:t>around 726 BC. </a:t>
            </a:r>
          </a:p>
          <a:p>
            <a:pPr algn="ctr"/>
            <a:r>
              <a:rPr lang="en-US" b="1" dirty="0">
                <a:latin typeface="Comic Sans MS" pitchFamily="66" charset="0"/>
              </a:rPr>
              <a:t/>
            </a:r>
            <a:br>
              <a:rPr lang="en-US" b="1" dirty="0">
                <a:latin typeface="Comic Sans MS" pitchFamily="66" charset="0"/>
              </a:rPr>
            </a:br>
            <a:r>
              <a:rPr lang="en-US" b="1" dirty="0">
                <a:latin typeface="Comic Sans MS" pitchFamily="66" charset="0"/>
              </a:rPr>
              <a:t>This was before the </a:t>
            </a:r>
            <a:br>
              <a:rPr lang="en-US" b="1" dirty="0">
                <a:latin typeface="Comic Sans MS" pitchFamily="66" charset="0"/>
              </a:rPr>
            </a:br>
            <a:r>
              <a:rPr lang="en-US" b="1" dirty="0">
                <a:latin typeface="Comic Sans MS" pitchFamily="66" charset="0"/>
              </a:rPr>
              <a:t>10 northern tribes of Israel were scattered.</a:t>
            </a:r>
          </a:p>
        </p:txBody>
      </p:sp>
      <p:pic>
        <p:nvPicPr>
          <p:cNvPr id="7" name="Picture 2" descr="C:\Users\Rae\Desktop\3.-- Num 9  2nd Mon Passover  Eddie\Num 9 vid jpe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376478" y="-1794793"/>
            <a:ext cx="7620000" cy="428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010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effectLst/>
      </p:bgPr>
    </p:bg>
    <p:spTree>
      <p:nvGrpSpPr>
        <p:cNvPr id="1" name=""/>
        <p:cNvGrpSpPr/>
        <p:nvPr/>
      </p:nvGrpSpPr>
      <p:grpSpPr>
        <a:xfrm>
          <a:off x="0" y="0"/>
          <a:ext cx="0" cy="0"/>
          <a:chOff x="0" y="0"/>
          <a:chExt cx="0" cy="0"/>
        </a:xfrm>
      </p:grpSpPr>
      <p:sp>
        <p:nvSpPr>
          <p:cNvPr id="3" name="Rectangle 2"/>
          <p:cNvSpPr/>
          <p:nvPr/>
        </p:nvSpPr>
        <p:spPr>
          <a:xfrm>
            <a:off x="971074" y="180940"/>
            <a:ext cx="10517784" cy="492122"/>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Therefore, a partial conclusion is summarized in these initial review points: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3792" y="4929413"/>
            <a:ext cx="11527141" cy="1932837"/>
          </a:xfrm>
          <a:prstGeom prst="rect">
            <a:avLst/>
          </a:prstGeom>
        </p:spPr>
        <p:txBody>
          <a:bodyPr wrap="square">
            <a:spAutoFit/>
            <a:scene3d>
              <a:camera prst="orthographicFront"/>
              <a:lightRig rig="threePt" dir="t"/>
            </a:scene3d>
            <a:sp3d extrusionH="57150">
              <a:bevelT w="38100" h="38100"/>
            </a:sp3d>
          </a:bodyPr>
          <a:lstStyle/>
          <a:p>
            <a:pPr algn="ctr">
              <a:lnSpc>
                <a:spcPct val="115000"/>
              </a:lnSpc>
            </a:pP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Now that the foundation for the Passover in the 1</a:t>
            </a:r>
            <a:r>
              <a:rPr lang="en-US" sz="2400" b="1" baseline="30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st</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Month has </a:t>
            </a:r>
            <a:b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been </a:t>
            </a:r>
            <a:r>
              <a:rPr lang="en-US" sz="24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established, </a:t>
            </a:r>
            <a:r>
              <a:rPr lang="en-US"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it’s time to ask the next question: </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buFont typeface="Symbol" panose="05050102010706020507" pitchFamily="18" charset="2"/>
              <a:buBlip>
                <a:blip r:embed="rId2"/>
              </a:buBlip>
            </a:pP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Does every pattern of “Passover </a:t>
            </a:r>
            <a:r>
              <a:rPr lang="en-US" sz="2400" b="1" i="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with </a:t>
            </a: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the Unleavened Bread Festival” </a:t>
            </a:r>
            <a:b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in the 1</a:t>
            </a:r>
            <a:r>
              <a:rPr lang="en-US" sz="2400" b="1" i="1" baseline="30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st</a:t>
            </a: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month repeat </a:t>
            </a:r>
            <a:r>
              <a:rPr lang="en-US" sz="2400"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in the exact same </a:t>
            </a: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p</a:t>
            </a:r>
            <a:r>
              <a:rPr lang="en-US" sz="2400"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attern</a:t>
            </a: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in the 2</a:t>
            </a:r>
            <a:r>
              <a:rPr lang="en-US" sz="2400" b="1" i="1" baseline="30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nd</a:t>
            </a:r>
            <a:r>
              <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month</a:t>
            </a:r>
            <a:r>
              <a:rPr lang="en-US" sz="2400" b="1" i="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2000" b="1"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20</a:t>
            </a:fld>
            <a:endParaRPr lang="en-US" sz="1200" dirty="0">
              <a:latin typeface="Comic Sans MS" pitchFamily="66" charset="0"/>
            </a:endParaRPr>
          </a:p>
        </p:txBody>
      </p:sp>
      <p:sp>
        <p:nvSpPr>
          <p:cNvPr id="7" name="Rectangle 6"/>
          <p:cNvSpPr/>
          <p:nvPr/>
        </p:nvSpPr>
        <p:spPr>
          <a:xfrm>
            <a:off x="5936343" y="673062"/>
            <a:ext cx="6052457" cy="3573542"/>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0"/>
              </a:spcAft>
              <a:buFont typeface="+mj-lt"/>
              <a:buAutoNum type="romanLcPeriod"/>
            </a:pP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command to consume unleavened bread during the Passover meal of the “Night Season” </a:t>
            </a:r>
            <a:r>
              <a:rPr lang="en-US" sz="22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is not a command</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that commences the 7-day Festival of Unleavened Bread.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LcPeriod"/>
            </a:pP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Festival of Unleavened Bread cannot begin </a:t>
            </a:r>
            <a:r>
              <a:rPr lang="en-US" sz="2200" b="1" u="sng" dirty="0">
                <a:solidFill>
                  <a:srgbClr val="FF0000"/>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until</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a:t>
            </a:r>
            <a:r>
              <a:rPr lang="en-US" sz="2200" b="1" dirty="0">
                <a:ln>
                  <a:solidFill>
                    <a:srgbClr val="002060"/>
                  </a:solidFill>
                </a:ln>
                <a:solidFill>
                  <a:srgbClr val="E438D0"/>
                </a:solidFill>
                <a:latin typeface="Calibri" panose="020F0502020204030204" pitchFamily="34" charset="0"/>
                <a:ea typeface="Calibri" panose="020F0502020204030204" pitchFamily="34" charset="0"/>
                <a:cs typeface="Times New Roman" panose="02020603050405020304" pitchFamily="18" charset="0"/>
              </a:rPr>
              <a:t>DAWNING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the </a:t>
            </a:r>
            <a:r>
              <a:rPr lang="en-US" sz="2200" cap="small" dirty="0">
                <a:solidFill>
                  <a:srgbClr val="000000"/>
                </a:solidFill>
                <a:latin typeface="Calibri" panose="020F0502020204030204" pitchFamily="34" charset="0"/>
                <a:ea typeface="Calibri" panose="020F0502020204030204" pitchFamily="34" charset="0"/>
                <a:cs typeface="Times New Roman" panose="02020603050405020304" pitchFamily="18" charset="0"/>
              </a:rPr>
              <a:t>15</a:t>
            </a:r>
            <a:r>
              <a:rPr lang="en-US" sz="2200" cap="small"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Abib.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chemeClr val="tx1"/>
              </a:buClr>
              <a:buFont typeface="+mj-lt"/>
              <a:buAutoNum type="romanLcPeriod"/>
            </a:pPr>
            <a:r>
              <a:rPr lang="en-US"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does give a full 24-hour cycle to the Passover Day that does not infringe on the beginning festival hours of Unleavened Bread.</a:t>
            </a:r>
          </a:p>
        </p:txBody>
      </p:sp>
      <p:sp>
        <p:nvSpPr>
          <p:cNvPr id="8" name="Rectangle 7"/>
          <p:cNvSpPr/>
          <p:nvPr/>
        </p:nvSpPr>
        <p:spPr>
          <a:xfrm>
            <a:off x="0" y="4412348"/>
            <a:ext cx="12192000" cy="517065"/>
          </a:xfrm>
          <a:prstGeom prst="rect">
            <a:avLst/>
          </a:prstGeom>
          <a:solidFill>
            <a:srgbClr val="B3D9FF"/>
          </a:solidFill>
          <a:scene3d>
            <a:camera prst="orthographicFront"/>
            <a:lightRig rig="threePt" dir="t"/>
          </a:scene3d>
          <a:sp3d>
            <a:bevelT/>
          </a:sp3d>
        </p:spPr>
        <p:txBody>
          <a:bodyPr wrap="square">
            <a:spAutoFit/>
            <a:sp3d extrusionH="57150">
              <a:bevelT w="38100" h="38100"/>
            </a:sp3d>
          </a:bodyPr>
          <a:lstStyle/>
          <a:p>
            <a:pPr marR="0" lvl="0" algn="ctr">
              <a:lnSpc>
                <a:spcPct val="115000"/>
              </a:lnSpc>
              <a:spcBef>
                <a:spcPts val="0"/>
              </a:spcBef>
              <a:spcAft>
                <a:spcPts val="0"/>
              </a:spcAft>
              <a:buClr>
                <a:schemeClr val="tx1"/>
              </a:buClr>
            </a:pPr>
            <a:r>
              <a:rPr lang="en-US" sz="2400" b="1" u="sng" dirty="0">
                <a:latin typeface="Calibri" pitchFamily="34" charset="0"/>
                <a:cs typeface="Calibri" pitchFamily="34" charset="0"/>
                <a:hlinkClick r:id="rId3"/>
              </a:rPr>
              <a:t>https://studythecalendar.com/exodus-12-unleavened-bread-consumption-schedule/</a:t>
            </a:r>
            <a:r>
              <a:rPr lang="en-US" sz="2400" b="1" dirty="0">
                <a:latin typeface="Calibri" pitchFamily="34" charset="0"/>
                <a:cs typeface="Calibri" pitchFamily="34" charset="0"/>
              </a:rPr>
              <a:t>  </a:t>
            </a:r>
            <a:endParaRPr lang="en-US" sz="2000" dirty="0">
              <a:effectLst/>
              <a:latin typeface="Calibri" panose="020F0502020204030204" pitchFamily="34" charset="0"/>
              <a:ea typeface="Calibri" panose="020F0502020204030204" pitchFamily="34" charset="0"/>
              <a:cs typeface="Calibri" pitchFamily="34" charset="0"/>
            </a:endParaRPr>
          </a:p>
        </p:txBody>
      </p:sp>
      <p:pic>
        <p:nvPicPr>
          <p:cNvPr id="3075" name="Picture 3" descr="C:\Users\Rae\Desktop\ULB Consumption Schedule 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128" y="1124915"/>
            <a:ext cx="5438330" cy="3059060"/>
          </a:xfrm>
          <a:prstGeom prst="rect">
            <a:avLst/>
          </a:prstGeom>
          <a:noFill/>
          <a:ln>
            <a:noFill/>
          </a:ln>
          <a:effectLst>
            <a:outerShdw blurRad="190500" dist="228600" dir="2700000" algn="ctr">
              <a:srgbClr val="000000">
                <a:alpha val="30000"/>
              </a:srgbClr>
            </a:outerShdw>
            <a:reflection blurRad="114300" stA="29000" endPos="51000" dist="203200" dir="5400000" sy="-100000" algn="bl" rotWithShape="0"/>
          </a:effectLst>
          <a:scene3d>
            <a:camera prst="isometricOffAxis1Right"/>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793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52" y="1211675"/>
            <a:ext cx="11163782" cy="5295296"/>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2400" b="1"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CLARIFICATION OF TERMINOLOGY FOR DEFINITIONS OF FEASTS &amp; FESTIVAL TERMS</a:t>
            </a:r>
            <a:r>
              <a:rPr lang="en-US" sz="24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b="1" u="sng" dirty="0" smtClean="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Passover</a:t>
            </a:r>
            <a:r>
              <a:rPr lang="en-US" sz="2400" b="1" dirty="0" smtClean="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400" b="1" u="sng" dirty="0" smtClean="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Day</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Passover </a:t>
            </a:r>
            <a:r>
              <a:rPr lang="en-US" sz="2400" b="1" u="sng" dirty="0">
                <a:solidFill>
                  <a:srgbClr val="0070C0"/>
                </a:solidFill>
                <a:uFill>
                  <a:solidFill>
                    <a:srgbClr val="0070C0"/>
                  </a:solidFill>
                </a:uFill>
                <a:latin typeface="Calibri" panose="020F0502020204030204" pitchFamily="34" charset="0"/>
                <a:ea typeface="Calibri" panose="020F0502020204030204" pitchFamily="34" charset="0"/>
                <a:cs typeface="Times New Roman" panose="02020603050405020304" pitchFamily="18" charset="0"/>
              </a:rPr>
              <a:t>Feast</a:t>
            </a:r>
            <a:r>
              <a:rPr lang="en-US" sz="2400" dirty="0">
                <a:latin typeface="Calibri" panose="020F0502020204030204" pitchFamily="34" charset="0"/>
                <a:ea typeface="Calibri" panose="020F0502020204030204" pitchFamily="34" charset="0"/>
                <a:cs typeface="Times New Roman" panose="02020603050405020304" pitchFamily="18" charset="0"/>
              </a:rPr>
              <a:t>” and “</a:t>
            </a:r>
            <a:r>
              <a:rPr lang="en-US" sz="2400" b="1" dirty="0">
                <a:solidFill>
                  <a:srgbClr val="5B1E33"/>
                </a:solidFill>
                <a:latin typeface="Calibri" panose="020F0502020204030204" pitchFamily="34" charset="0"/>
                <a:ea typeface="Calibri" panose="020F0502020204030204" pitchFamily="34" charset="0"/>
                <a:cs typeface="Times New Roman" panose="02020603050405020304" pitchFamily="18" charset="0"/>
              </a:rPr>
              <a:t>Passover </a:t>
            </a:r>
            <a:r>
              <a:rPr lang="en-US" sz="2400" b="1" u="sng" dirty="0">
                <a:solidFill>
                  <a:srgbClr val="5B1E33"/>
                </a:solidFill>
                <a:uFill>
                  <a:solidFill>
                    <a:srgbClr val="D13BBF"/>
                  </a:solidFill>
                </a:uFill>
                <a:latin typeface="Calibri" panose="020F0502020204030204" pitchFamily="34" charset="0"/>
                <a:ea typeface="Calibri" panose="020F0502020204030204" pitchFamily="34" charset="0"/>
                <a:cs typeface="Times New Roman" panose="02020603050405020304" pitchFamily="18" charset="0"/>
              </a:rPr>
              <a:t>Festival</a:t>
            </a:r>
            <a:r>
              <a:rPr lang="en-US" sz="2400" dirty="0">
                <a:latin typeface="Calibri" panose="020F0502020204030204" pitchFamily="34" charset="0"/>
                <a:ea typeface="Calibri" panose="020F0502020204030204" pitchFamily="34" charset="0"/>
                <a:cs typeface="Times New Roman" panose="02020603050405020304" pitchFamily="18" charset="0"/>
              </a:rPr>
              <a:t>” are terms that are used quite interchangeably.  All three of these terms can be used to designate only </a:t>
            </a:r>
            <a:r>
              <a:rPr lang="en-US" sz="2400" b="1" u="sng" dirty="0">
                <a:latin typeface="Calibri" panose="020F0502020204030204" pitchFamily="34" charset="0"/>
                <a:ea typeface="Calibri" panose="020F0502020204030204" pitchFamily="34" charset="0"/>
                <a:cs typeface="Times New Roman" panose="02020603050405020304" pitchFamily="18" charset="0"/>
              </a:rPr>
              <a:t>ONE</a:t>
            </a:r>
            <a:r>
              <a:rPr lang="en-US" sz="2400" dirty="0">
                <a:latin typeface="Calibri" panose="020F0502020204030204" pitchFamily="34" charset="0"/>
                <a:ea typeface="Calibri" panose="020F0502020204030204" pitchFamily="34" charset="0"/>
                <a:cs typeface="Times New Roman" panose="02020603050405020304" pitchFamily="18" charset="0"/>
              </a:rPr>
              <a:t>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smtClean="0">
                <a:latin typeface="Calibri" panose="020F0502020204030204" pitchFamily="34" charset="0"/>
                <a:ea typeface="Calibri" panose="020F0502020204030204" pitchFamily="34" charset="0"/>
                <a:cs typeface="Times New Roman" panose="02020603050405020304" pitchFamily="18" charset="0"/>
              </a:rPr>
              <a:t>24-hour </a:t>
            </a:r>
            <a:r>
              <a:rPr lang="en-US" sz="2400" dirty="0">
                <a:latin typeface="Calibri" panose="020F0502020204030204" pitchFamily="34" charset="0"/>
                <a:ea typeface="Calibri" panose="020F0502020204030204" pitchFamily="34" charset="0"/>
                <a:cs typeface="Times New Roman" panose="02020603050405020304" pitchFamily="18" charset="0"/>
              </a:rPr>
              <a:t>cycle of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Passover DAY </a:t>
            </a:r>
            <a:r>
              <a:rPr lang="en-US" sz="2400" dirty="0">
                <a:latin typeface="Calibri" panose="020F0502020204030204" pitchFamily="34" charset="0"/>
                <a:ea typeface="Calibri" panose="020F0502020204030204" pitchFamily="34" charset="0"/>
                <a:cs typeface="Times New Roman" panose="02020603050405020304" pitchFamily="18" charset="0"/>
              </a:rPr>
              <a:t>itself …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OR</a:t>
            </a:r>
            <a:r>
              <a:rPr lang="en-US" sz="2400" dirty="0">
                <a:latin typeface="Calibri" panose="020F0502020204030204" pitchFamily="34" charset="0"/>
                <a:ea typeface="Calibri" panose="020F0502020204030204" pitchFamily="34" charset="0"/>
                <a:cs typeface="Times New Roman" panose="02020603050405020304" pitchFamily="18" charset="0"/>
              </a:rPr>
              <a:t> … these terms can be understood to mean the full </a:t>
            </a:r>
            <a:r>
              <a:rPr lang="en-US" sz="2400" b="1" u="sng" dirty="0">
                <a:latin typeface="Calibri" panose="020F0502020204030204" pitchFamily="34" charset="0"/>
                <a:ea typeface="Calibri" panose="020F0502020204030204" pitchFamily="34" charset="0"/>
                <a:cs typeface="Times New Roman" panose="02020603050405020304" pitchFamily="18" charset="0"/>
              </a:rPr>
              <a:t>EIGHT</a:t>
            </a:r>
            <a:r>
              <a:rPr lang="en-US" sz="2400" dirty="0">
                <a:latin typeface="Calibri" panose="020F0502020204030204" pitchFamily="34" charset="0"/>
                <a:ea typeface="Calibri" panose="020F0502020204030204" pitchFamily="34" charset="0"/>
                <a:cs typeface="Times New Roman" panose="02020603050405020304" pitchFamily="18" charset="0"/>
              </a:rPr>
              <a:t> 24-hour cycles of this springtime Festival (including the Feast/Festival of Unleavened Bread and Wave Sheaf /First Fruits</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br>
              <a:rPr lang="en-US" sz="2400"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 The term “</a:t>
            </a:r>
            <a:r>
              <a:rPr lang="en-US" b="1" u="sng"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Passover</a:t>
            </a:r>
            <a:r>
              <a:rPr lang="en-US" dirty="0" smtClean="0">
                <a:latin typeface="Calibri" panose="020F0502020204030204" pitchFamily="34" charset="0"/>
                <a:ea typeface="Calibri" panose="020F0502020204030204" pitchFamily="34" charset="0"/>
                <a:cs typeface="Times New Roman" panose="02020603050405020304" pitchFamily="18" charset="0"/>
              </a:rPr>
              <a:t>” is also used to describe the </a:t>
            </a:r>
            <a:r>
              <a:rPr lang="en-US" b="1" u="sng"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Passover Sacrifice</a:t>
            </a:r>
            <a:r>
              <a:rPr lang="en-US" dirty="0" smtClean="0">
                <a:latin typeface="Calibri" panose="020F0502020204030204" pitchFamily="34" charset="0"/>
                <a:ea typeface="Calibri" panose="020F0502020204030204" pitchFamily="34" charset="0"/>
                <a:cs typeface="Times New Roman" panose="02020603050405020304" pitchFamily="18" charset="0"/>
              </a:rPr>
              <a:t> which is not connected to a “timeframe.”)</a:t>
            </a:r>
            <a:br>
              <a:rPr lang="en-US" dirty="0" smtClean="0">
                <a:latin typeface="Calibri" panose="020F0502020204030204" pitchFamily="34" charset="0"/>
                <a:ea typeface="Calibri" panose="020F0502020204030204" pitchFamily="34" charset="0"/>
                <a:cs typeface="Times New Roman" panose="02020603050405020304" pitchFamily="18" charset="0"/>
              </a:rPr>
            </a:b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b="1" u="dbl" dirty="0">
                <a:solidFill>
                  <a:srgbClr val="BC5E00"/>
                </a:solidFill>
                <a:uFill>
                  <a:solidFill>
                    <a:srgbClr val="D13BBF"/>
                  </a:solidFill>
                </a:uFill>
                <a:latin typeface="Calibri" panose="020F0502020204030204" pitchFamily="34" charset="0"/>
                <a:ea typeface="Calibri" panose="020F0502020204030204" pitchFamily="34" charset="0"/>
                <a:cs typeface="Times New Roman" panose="02020603050405020304" pitchFamily="18" charset="0"/>
              </a:rPr>
              <a:t>Feast of Unleavened Bread</a:t>
            </a:r>
            <a:r>
              <a:rPr lang="en-US" sz="2400" dirty="0">
                <a:latin typeface="Calibri" panose="020F0502020204030204" pitchFamily="34" charset="0"/>
                <a:ea typeface="Calibri" panose="020F0502020204030204" pitchFamily="34" charset="0"/>
                <a:cs typeface="Times New Roman" panose="02020603050405020304" pitchFamily="18" charset="0"/>
              </a:rPr>
              <a:t>” is another term that is used loosely, </a:t>
            </a:r>
            <a:r>
              <a:rPr lang="en-US" sz="2400" dirty="0" smtClean="0">
                <a:latin typeface="Calibri" panose="020F0502020204030204" pitchFamily="34" charset="0"/>
                <a:ea typeface="Calibri" panose="020F0502020204030204" pitchFamily="34" charset="0"/>
                <a:cs typeface="Times New Roman" panose="02020603050405020304" pitchFamily="18" charset="0"/>
              </a:rPr>
              <a:t>or indiscriminately.</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It can designate the </a:t>
            </a:r>
            <a:r>
              <a:rPr lang="en-US" sz="2400" b="1" u="heavy" dirty="0">
                <a:solidFill>
                  <a:srgbClr val="BC5E00"/>
                </a:solidFill>
                <a:uFill>
                  <a:solidFill>
                    <a:srgbClr val="D13BBF"/>
                  </a:solidFill>
                </a:uFill>
                <a:latin typeface="Calibri" panose="020F0502020204030204" pitchFamily="34" charset="0"/>
                <a:ea typeface="Calibri" panose="020F0502020204030204" pitchFamily="34" charset="0"/>
                <a:cs typeface="Times New Roman" panose="02020603050405020304" pitchFamily="18" charset="0"/>
              </a:rPr>
              <a:t>first meal</a:t>
            </a:r>
            <a:r>
              <a:rPr lang="en-US" sz="2400" dirty="0">
                <a:solidFill>
                  <a:srgbClr val="BC5E00"/>
                </a:solidFill>
                <a:uFill>
                  <a:solidFill>
                    <a:srgbClr val="D13BBF"/>
                  </a:solidFill>
                </a:uFill>
                <a:latin typeface="Calibri" panose="020F0502020204030204" pitchFamily="34" charset="0"/>
                <a:ea typeface="Calibri" panose="020F0502020204030204" pitchFamily="34" charset="0"/>
                <a:cs typeface="Times New Roman" panose="02020603050405020304" pitchFamily="18" charset="0"/>
              </a:rPr>
              <a:t> </a:t>
            </a:r>
            <a:r>
              <a:rPr lang="en-US" sz="2400" dirty="0">
                <a:uFill>
                  <a:solidFill>
                    <a:srgbClr val="D13BBF"/>
                  </a:solidFill>
                </a:uFill>
                <a:latin typeface="Calibri" panose="020F0502020204030204" pitchFamily="34" charset="0"/>
                <a:ea typeface="Calibri" panose="020F0502020204030204" pitchFamily="34" charset="0"/>
                <a:cs typeface="Times New Roman" panose="02020603050405020304" pitchFamily="18" charset="0"/>
              </a:rPr>
              <a:t>(at the actual Passover) </a:t>
            </a:r>
            <a:r>
              <a:rPr lang="en-US" sz="2400" b="1" u="heavy" dirty="0">
                <a:solidFill>
                  <a:srgbClr val="BC5E00"/>
                </a:solidFill>
                <a:uFill>
                  <a:solidFill>
                    <a:srgbClr val="D13BBF"/>
                  </a:solidFill>
                </a:uFill>
                <a:latin typeface="Calibri" panose="020F0502020204030204" pitchFamily="34" charset="0"/>
                <a:ea typeface="Calibri" panose="020F0502020204030204" pitchFamily="34" charset="0"/>
                <a:cs typeface="Times New Roman" panose="02020603050405020304" pitchFamily="18" charset="0"/>
              </a:rPr>
              <a:t>eaten with unleavened bread</a:t>
            </a:r>
            <a:r>
              <a:rPr lang="en-US" sz="2400" dirty="0">
                <a:solidFill>
                  <a:srgbClr val="BC5E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on the 14</a:t>
            </a:r>
            <a:r>
              <a:rPr lang="en-US" sz="24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dirty="0">
                <a:latin typeface="Calibri" panose="020F0502020204030204" pitchFamily="34" charset="0"/>
                <a:ea typeface="Calibri" panose="020F0502020204030204" pitchFamily="34" charset="0"/>
                <a:cs typeface="Times New Roman" panose="02020603050405020304" pitchFamily="18" charset="0"/>
              </a:rPr>
              <a:t> of the 1</a:t>
            </a:r>
            <a:r>
              <a:rPr lang="en-US" sz="24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400" dirty="0">
                <a:latin typeface="Calibri" panose="020F0502020204030204" pitchFamily="34" charset="0"/>
                <a:ea typeface="Calibri" panose="020F0502020204030204" pitchFamily="34" charset="0"/>
                <a:cs typeface="Times New Roman" panose="02020603050405020304" pitchFamily="18" charset="0"/>
              </a:rPr>
              <a:t> month …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OR</a:t>
            </a:r>
            <a:r>
              <a:rPr lang="en-US" sz="2400" dirty="0">
                <a:latin typeface="Calibri" panose="020F0502020204030204" pitchFamily="34" charset="0"/>
                <a:ea typeface="Calibri" panose="020F0502020204030204" pitchFamily="34" charset="0"/>
                <a:cs typeface="Times New Roman" panose="02020603050405020304" pitchFamily="18" charset="0"/>
              </a:rPr>
              <a:t> … the term can be understood to describe the </a:t>
            </a:r>
            <a:r>
              <a:rPr lang="en-US" sz="2400" b="1" u="sng" dirty="0">
                <a:solidFill>
                  <a:srgbClr val="BC5E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SEVEN DAYS</a:t>
            </a:r>
            <a:r>
              <a:rPr lang="en-US" sz="2400" dirty="0">
                <a:solidFill>
                  <a:srgbClr val="BC5E00"/>
                </a:solidFill>
                <a:latin typeface="Calibri" panose="020F0502020204030204" pitchFamily="34" charset="0"/>
                <a:ea typeface="Calibri" panose="020F0502020204030204" pitchFamily="34" charset="0"/>
                <a:cs typeface="Times New Roman" panose="02020603050405020304" pitchFamily="18" charset="0"/>
              </a:rPr>
              <a:t> of the </a:t>
            </a:r>
            <a:r>
              <a:rPr lang="en-US" sz="2400" b="1" u="heavy" dirty="0">
                <a:solidFill>
                  <a:srgbClr val="BC5E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Festival</a:t>
            </a:r>
            <a:r>
              <a:rPr lang="en-US" sz="2400" b="1" dirty="0">
                <a:solidFill>
                  <a:srgbClr val="BC5E00"/>
                </a:solidFill>
                <a:latin typeface="Calibri" panose="020F0502020204030204" pitchFamily="34" charset="0"/>
                <a:ea typeface="Calibri" panose="020F0502020204030204" pitchFamily="34" charset="0"/>
                <a:cs typeface="Times New Roman" panose="02020603050405020304" pitchFamily="18" charset="0"/>
              </a:rPr>
              <a:t> of Unleavened Bread</a:t>
            </a:r>
            <a:r>
              <a:rPr lang="en-US" sz="2400" dirty="0">
                <a:solidFill>
                  <a:srgbClr val="BC5E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BC5E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21</a:t>
            </a:fld>
            <a:endParaRPr lang="en-US" sz="1200" dirty="0">
              <a:latin typeface="Comic Sans MS" pitchFamily="66" charset="0"/>
            </a:endParaRPr>
          </a:p>
        </p:txBody>
      </p:sp>
      <p:sp>
        <p:nvSpPr>
          <p:cNvPr id="8" name="Rounded Rectangle 7"/>
          <p:cNvSpPr/>
          <p:nvPr/>
        </p:nvSpPr>
        <p:spPr>
          <a:xfrm>
            <a:off x="927100" y="339001"/>
            <a:ext cx="10311418" cy="711200"/>
          </a:xfrm>
          <a:prstGeom prst="roundRect">
            <a:avLst/>
          </a:prstGeom>
          <a:solidFill>
            <a:schemeClr val="accent2">
              <a:lumMod val="40000"/>
              <a:lumOff val="60000"/>
            </a:schemeClr>
          </a:solidFill>
          <a:ln w="38100">
            <a:solidFill>
              <a:schemeClr val="accent3"/>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a:contourClr>
                <a:schemeClr val="accent3">
                  <a:tint val="100000"/>
                  <a:shade val="100000"/>
                  <a:satMod val="100000"/>
                  <a:hueMod val="100000"/>
                </a:schemeClr>
              </a:contourClr>
            </a:sp3d>
          </a:bodyPr>
          <a:lstStyle/>
          <a:p>
            <a:pPr algn="ctr"/>
            <a:r>
              <a:rPr lang="en-US" sz="2800" b="1" dirty="0">
                <a:ln/>
                <a:solidFill>
                  <a:schemeClr val="accent3"/>
                </a:solidFill>
                <a:latin typeface="Comic Sans MS" pitchFamily="66" charset="0"/>
                <a:cs typeface="Calibri" pitchFamily="34" charset="0"/>
              </a:rPr>
              <a:t>Part B: </a:t>
            </a:r>
            <a:r>
              <a:rPr lang="en-US" sz="2800" b="1" dirty="0">
                <a:ln/>
                <a:solidFill>
                  <a:srgbClr val="00B050"/>
                </a:solidFill>
                <a:latin typeface="Comic Sans MS" pitchFamily="66" charset="0"/>
                <a:cs typeface="Calibri" pitchFamily="34" charset="0"/>
              </a:rPr>
              <a:t>2</a:t>
            </a:r>
            <a:r>
              <a:rPr lang="en-US" sz="2800" b="1" baseline="30000" dirty="0">
                <a:ln/>
                <a:solidFill>
                  <a:srgbClr val="00B050"/>
                </a:solidFill>
                <a:latin typeface="Comic Sans MS" pitchFamily="66" charset="0"/>
                <a:cs typeface="Calibri" pitchFamily="34" charset="0"/>
              </a:rPr>
              <a:t>nd</a:t>
            </a:r>
            <a:r>
              <a:rPr lang="en-US" sz="2800" b="1" dirty="0">
                <a:ln/>
                <a:solidFill>
                  <a:schemeClr val="accent3"/>
                </a:solidFill>
                <a:latin typeface="Comic Sans MS" pitchFamily="66" charset="0"/>
                <a:cs typeface="Calibri" pitchFamily="34" charset="0"/>
              </a:rPr>
              <a:t> </a:t>
            </a:r>
            <a:r>
              <a:rPr lang="en-US" sz="2800" b="1" dirty="0">
                <a:ln/>
                <a:solidFill>
                  <a:srgbClr val="00B050"/>
                </a:solidFill>
                <a:latin typeface="Comic Sans MS" pitchFamily="66" charset="0"/>
                <a:cs typeface="Calibri" pitchFamily="34" charset="0"/>
              </a:rPr>
              <a:t>Month</a:t>
            </a:r>
            <a:r>
              <a:rPr lang="en-US" sz="2800" b="1" dirty="0">
                <a:ln/>
                <a:solidFill>
                  <a:schemeClr val="accent3"/>
                </a:solidFill>
                <a:latin typeface="Comic Sans MS" pitchFamily="66" charset="0"/>
                <a:cs typeface="Calibri" pitchFamily="34" charset="0"/>
              </a:rPr>
              <a:t> Passover &amp; Unleavened Bread Festival</a:t>
            </a:r>
          </a:p>
        </p:txBody>
      </p:sp>
    </p:spTree>
    <p:extLst>
      <p:ext uri="{BB962C8B-B14F-4D97-AF65-F5344CB8AC3E}">
        <p14:creationId xmlns:p14="http://schemas.microsoft.com/office/powerpoint/2010/main" val="154829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4412" y="2615816"/>
            <a:ext cx="11364549" cy="3714863"/>
          </a:xfrm>
          <a:prstGeom prst="rect">
            <a:avLst/>
          </a:prstGeom>
        </p:spPr>
        <p:txBody>
          <a:bodyPr wrap="square">
            <a:spAutoFit/>
            <a:scene3d>
              <a:camera prst="orthographicFront"/>
              <a:lightRig rig="threePt" dir="t"/>
            </a:scene3d>
            <a:sp3d extrusionH="57150">
              <a:bevelT w="38100" h="38100" prst="angle"/>
            </a:sp3d>
          </a:bodyPr>
          <a:lstStyle/>
          <a:p>
            <a:pPr marL="742950" marR="0" lvl="1" indent="-285750">
              <a:lnSpc>
                <a:spcPct val="115000"/>
              </a:lnSpc>
              <a:spcBef>
                <a:spcPts val="0"/>
              </a:spcBef>
              <a:spcAft>
                <a:spcPts val="600"/>
              </a:spcAft>
              <a:buClr>
                <a:srgbClr val="CC00FF"/>
              </a:buClr>
              <a:buFont typeface="+mj-lt"/>
              <a:buAutoNum type="alphaLcPeriod" startAt="4"/>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Fact</a:t>
            </a: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The </a:t>
            </a:r>
            <a:r>
              <a:rPr lang="en-US" b="1" dirty="0">
                <a:solidFill>
                  <a:srgbClr val="BC5E00"/>
                </a:solidFill>
                <a:latin typeface="Calibri" panose="020F0502020204030204" pitchFamily="34" charset="0"/>
                <a:ea typeface="Calibri" panose="020F0502020204030204" pitchFamily="34" charset="0"/>
                <a:cs typeface="Times New Roman" panose="02020603050405020304" pitchFamily="18" charset="0"/>
              </a:rPr>
              <a:t>“eating of unleavened bread”</a:t>
            </a:r>
            <a:r>
              <a:rPr lang="en-US" dirty="0">
                <a:solidFill>
                  <a:srgbClr val="BC5E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at the Passover ereb/evening meal </a:t>
            </a:r>
            <a:r>
              <a:rPr lang="en-US" b="1" u="sng"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does not command</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US" b="1" dirty="0" smtClean="0">
                <a:solidFill>
                  <a:srgbClr val="BC5E00"/>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rgbClr val="BC5E00"/>
                </a:solidFill>
                <a:latin typeface="Calibri" panose="020F0502020204030204" pitchFamily="34" charset="0"/>
                <a:ea typeface="Calibri" panose="020F0502020204030204" pitchFamily="34" charset="0"/>
                <a:cs typeface="Times New Roman" panose="02020603050405020304" pitchFamily="18" charset="0"/>
              </a:rPr>
              <a:t>festival” of Unleavened Bread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begin at that time</a:t>
            </a:r>
            <a:r>
              <a:rPr lang="en-US" dirty="0">
                <a:latin typeface="Calibri" panose="020F0502020204030204" pitchFamily="34" charset="0"/>
                <a:ea typeface="Calibri" panose="020F0502020204030204" pitchFamily="34" charset="0"/>
                <a:cs typeface="Times New Roman" panose="02020603050405020304" pitchFamily="18" charset="0"/>
              </a:rPr>
              <a:t>— as the sunset day-start promotes.</a:t>
            </a:r>
          </a:p>
          <a:p>
            <a:pPr marL="742950" marR="0" lvl="1" indent="-285750">
              <a:lnSpc>
                <a:spcPct val="115000"/>
              </a:lnSpc>
              <a:spcBef>
                <a:spcPts val="0"/>
              </a:spcBef>
              <a:spcAft>
                <a:spcPts val="600"/>
              </a:spcAft>
              <a:buClr>
                <a:srgbClr val="CC00FF"/>
              </a:buClr>
              <a:buFont typeface="+mj-lt"/>
              <a:buAutoNum type="alphaLcPeriod" startAt="4"/>
            </a:pPr>
            <a:r>
              <a:rPr lang="en-US" b="1" dirty="0">
                <a:solidFill>
                  <a:srgbClr val="C0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QUESTION #1</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D</a:t>
            </a:r>
            <a:r>
              <a:rPr lang="en-US" b="1" u="sng" dirty="0" smtClean="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oes </a:t>
            </a:r>
            <a:r>
              <a:rPr lang="en-US" b="1" u="sng"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the command</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to eat unleavened bread at the meal of the Passover in the </a:t>
            </a:r>
            <a:r>
              <a:rPr lang="en-US" dirty="0" smtClean="0">
                <a:latin typeface="Calibri" panose="020F0502020204030204" pitchFamily="34" charset="0"/>
                <a:ea typeface="Calibri" panose="020F0502020204030204" pitchFamily="34" charset="0"/>
                <a:cs typeface="Times New Roman" panose="02020603050405020304" pitchFamily="18" charset="0"/>
              </a:rPr>
              <a:t>2</a:t>
            </a:r>
            <a:r>
              <a:rPr lang="en-US" baseline="30000" dirty="0" smtClean="0">
                <a:latin typeface="Calibri" panose="020F0502020204030204" pitchFamily="34" charset="0"/>
                <a:ea typeface="Calibri" panose="020F0502020204030204" pitchFamily="34" charset="0"/>
                <a:cs typeface="Times New Roman" panose="02020603050405020304" pitchFamily="18" charset="0"/>
              </a:rPr>
              <a:t>nd</a:t>
            </a:r>
            <a:r>
              <a:rPr lang="en-US" dirty="0" smtClean="0">
                <a:latin typeface="Calibri" panose="020F0502020204030204" pitchFamily="34" charset="0"/>
                <a:ea typeface="Calibri" panose="020F0502020204030204" pitchFamily="34" charset="0"/>
                <a:cs typeface="Times New Roman" panose="02020603050405020304" pitchFamily="18" charset="0"/>
              </a:rPr>
              <a:t> month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b="1" dirty="0" smtClean="0">
                <a:latin typeface="Calibri" panose="020F0502020204030204" pitchFamily="34" charset="0"/>
                <a:ea typeface="Calibri" panose="020F0502020204030204" pitchFamily="34" charset="0"/>
                <a:cs typeface="Times New Roman" panose="02020603050405020304" pitchFamily="18" charset="0"/>
              </a:rPr>
              <a:t>also </a:t>
            </a:r>
            <a:r>
              <a:rPr lang="en-US" b="1" dirty="0">
                <a:latin typeface="Calibri" panose="020F0502020204030204" pitchFamily="34" charset="0"/>
                <a:ea typeface="Calibri" panose="020F0502020204030204" pitchFamily="34" charset="0"/>
                <a:cs typeface="Times New Roman" panose="02020603050405020304" pitchFamily="18" charset="0"/>
              </a:rPr>
              <a:t>command</a:t>
            </a:r>
            <a:r>
              <a:rPr lang="en-US" dirty="0">
                <a:latin typeface="Calibri" panose="020F0502020204030204" pitchFamily="34" charset="0"/>
                <a:ea typeface="Calibri" panose="020F0502020204030204" pitchFamily="34" charset="0"/>
                <a:cs typeface="Times New Roman" panose="02020603050405020304" pitchFamily="18" charset="0"/>
              </a:rPr>
              <a:t> another seven-day </a:t>
            </a:r>
            <a:r>
              <a:rPr lang="en-US" b="1" dirty="0">
                <a:solidFill>
                  <a:srgbClr val="BC5E00"/>
                </a:solidFill>
                <a:latin typeface="Calibri" panose="020F0502020204030204" pitchFamily="34" charset="0"/>
                <a:ea typeface="Calibri" panose="020F0502020204030204" pitchFamily="34" charset="0"/>
                <a:cs typeface="Times New Roman" panose="02020603050405020304" pitchFamily="18" charset="0"/>
              </a:rPr>
              <a:t>“Festival of Unleavened Bread” </a:t>
            </a:r>
            <a:r>
              <a:rPr lang="en-US" dirty="0">
                <a:latin typeface="Calibri" panose="020F0502020204030204" pitchFamily="34" charset="0"/>
                <a:ea typeface="Calibri" panose="020F0502020204030204" pitchFamily="34" charset="0"/>
                <a:cs typeface="Times New Roman" panose="02020603050405020304" pitchFamily="18" charset="0"/>
              </a:rPr>
              <a:t>to follow the </a:t>
            </a:r>
            <a:r>
              <a:rPr lang="en-US" dirty="0" smtClean="0">
                <a:latin typeface="Calibri" panose="020F0502020204030204" pitchFamily="34" charset="0"/>
                <a:ea typeface="Calibri" panose="020F0502020204030204" pitchFamily="34" charset="0"/>
                <a:cs typeface="Times New Roman" panose="02020603050405020304" pitchFamily="18" charset="0"/>
              </a:rPr>
              <a:t>2</a:t>
            </a:r>
            <a:r>
              <a:rPr lang="en-US" baseline="30000" dirty="0" smtClean="0">
                <a:latin typeface="Calibri" panose="020F0502020204030204" pitchFamily="34" charset="0"/>
                <a:ea typeface="Calibri" panose="020F0502020204030204" pitchFamily="34" charset="0"/>
                <a:cs typeface="Times New Roman" panose="02020603050405020304" pitchFamily="18" charset="0"/>
              </a:rPr>
              <a:t>nd</a:t>
            </a:r>
            <a:r>
              <a:rPr lang="en-US" dirty="0" smtClean="0">
                <a:latin typeface="Calibri" panose="020F0502020204030204" pitchFamily="34" charset="0"/>
                <a:ea typeface="Calibri" panose="020F0502020204030204" pitchFamily="34" charset="0"/>
                <a:cs typeface="Times New Roman" panose="02020603050405020304" pitchFamily="18" charset="0"/>
              </a:rPr>
              <a:t> Passover </a:t>
            </a:r>
            <a:r>
              <a:rPr lang="en-US" dirty="0">
                <a:latin typeface="Calibri" panose="020F0502020204030204" pitchFamily="34" charset="0"/>
                <a:ea typeface="Calibri" panose="020F0502020204030204" pitchFamily="34" charset="0"/>
                <a:cs typeface="Times New Roman" panose="02020603050405020304" pitchFamily="18" charset="0"/>
              </a:rPr>
              <a:t>in the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month??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b="1"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In </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other words:  If one misses the full Passover Festival of the 1</a:t>
            </a:r>
            <a:r>
              <a:rPr lang="en-US" b="1" baseline="30000"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st</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month, are the </a:t>
            </a:r>
            <a:r>
              <a:rPr lang="en-US" b="1"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instructions for the </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a:r>
            <a:b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br>
            <a:r>
              <a:rPr lang="en-US" b="1"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1</a:t>
            </a:r>
            <a:r>
              <a:rPr lang="en-US" b="1" baseline="30000"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st</a:t>
            </a:r>
            <a:r>
              <a:rPr lang="en-US" b="1"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month Passover </a:t>
            </a:r>
            <a:r>
              <a:rPr lang="en-US" b="1" u="sng"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exactl</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y </a:t>
            </a:r>
            <a:r>
              <a:rPr lang="en-US" b="1" u="sng"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the</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same</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for the celebration of the Passover in the 2</a:t>
            </a:r>
            <a:r>
              <a:rPr lang="en-US" b="1" baseline="30000"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nd</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month</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 </a:t>
            </a:r>
            <a:r>
              <a:rPr lang="en-US" b="1" u="sng"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AND</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a:r>
            <a:b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are we supposed to celebrate another seven days of “Unleavened Bread” in this 2</a:t>
            </a:r>
            <a:r>
              <a:rPr lang="en-US" b="1" baseline="30000"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nd</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month</a:t>
            </a:r>
            <a:r>
              <a:rPr lang="en-US" b="1" dirty="0">
                <a:solidFill>
                  <a:srgbClr val="5B1E33"/>
                </a:solidFill>
                <a:effectLst>
                  <a:glow rad="177800">
                    <a:srgbClr val="66FF33">
                      <a:alpha val="55000"/>
                    </a:srgbClr>
                  </a:glow>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15000"/>
              </a:lnSpc>
              <a:spcBef>
                <a:spcPts val="0"/>
              </a:spcBef>
              <a:spcAft>
                <a:spcPts val="600"/>
              </a:spcAft>
              <a:buClr>
                <a:srgbClr val="CC00FF"/>
              </a:buClr>
              <a:buFont typeface="+mj-lt"/>
              <a:buAutoNum type="alphaLcPeriod" startAt="4"/>
            </a:pPr>
            <a:r>
              <a:rPr lang="en-US" b="1" dirty="0">
                <a:solidFill>
                  <a:srgbClr val="C0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QUESTION #2</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Some feel </a:t>
            </a:r>
            <a:r>
              <a:rPr lang="en-US"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the </a:t>
            </a:r>
            <a:r>
              <a:rPr lang="en-US" b="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onl</a:t>
            </a:r>
            <a:r>
              <a:rPr lang="en-US"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y Passover to be celebrated today is </a:t>
            </a:r>
            <a:r>
              <a:rPr lang="en-US" b="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alwa</a:t>
            </a:r>
            <a:r>
              <a:rPr lang="en-US"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y</a:t>
            </a:r>
            <a:r>
              <a:rPr lang="en-US" b="1" u="sng"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s and onl</a:t>
            </a:r>
            <a:r>
              <a:rPr lang="en-US"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y the Passover </a:t>
            </a:r>
            <a:r>
              <a:rPr lang="en-US"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
            </a:r>
            <a:br>
              <a:rPr lang="en-US"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br>
            <a:r>
              <a:rPr lang="en-US"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of </a:t>
            </a:r>
            <a:r>
              <a:rPr lang="en-US"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the </a:t>
            </a:r>
            <a:r>
              <a:rPr lang="en-US"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2</a:t>
            </a:r>
            <a:r>
              <a:rPr lang="en-US" b="1" baseline="30000"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nd</a:t>
            </a:r>
            <a:r>
              <a:rPr lang="en-US" b="1" dirty="0" smtClean="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52400">
                    <a:srgbClr val="FF0000">
                      <a:alpha val="26000"/>
                    </a:srgbClr>
                  </a:glow>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 month</a:t>
            </a:r>
            <a:r>
              <a:rPr lang="en-US" dirty="0">
                <a:latin typeface="Calibri" panose="020F0502020204030204" pitchFamily="34" charset="0"/>
                <a:ea typeface="Calibri" panose="020F0502020204030204" pitchFamily="34" charset="0"/>
                <a:cs typeface="Times New Roman" panose="02020603050405020304" pitchFamily="18" charset="0"/>
              </a:rPr>
              <a:t>, no matter what.  </a:t>
            </a:r>
            <a:r>
              <a:rPr lang="en-US" b="1" dirty="0">
                <a:ln w="1905">
                  <a:solidFill>
                    <a:srgbClr val="002060"/>
                  </a:solidFill>
                </a:ln>
                <a:solidFill>
                  <a:srgbClr val="0070C0"/>
                </a:soli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Will these instructions be located in the Torah?  </a:t>
            </a:r>
            <a:br>
              <a:rPr lang="en-US" b="1" dirty="0">
                <a:ln w="1905">
                  <a:solidFill>
                    <a:srgbClr val="002060"/>
                  </a:solidFill>
                </a:ln>
                <a:solidFill>
                  <a:srgbClr val="0070C0"/>
                </a:soli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(Perhaps Part C regarding Hezekiah will have </a:t>
            </a:r>
            <a:r>
              <a:rPr lang="en-US" dirty="0" smtClean="0">
                <a:latin typeface="Calibri" panose="020F0502020204030204" pitchFamily="34" charset="0"/>
                <a:ea typeface="Calibri" panose="020F0502020204030204" pitchFamily="34" charset="0"/>
                <a:cs typeface="Times New Roman" panose="02020603050405020304" pitchFamily="18" charset="0"/>
              </a:rPr>
              <a:t>answers </a:t>
            </a:r>
            <a:r>
              <a:rPr lang="en-US" dirty="0">
                <a:latin typeface="Calibri" panose="020F0502020204030204" pitchFamily="34" charset="0"/>
                <a:ea typeface="Calibri" panose="020F0502020204030204" pitchFamily="34" charset="0"/>
                <a:cs typeface="Times New Roman" panose="02020603050405020304" pitchFamily="18" charset="0"/>
              </a:rPr>
              <a:t>for this question.)</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22</a:t>
            </a:fld>
            <a:endParaRPr lang="en-US" sz="1200" dirty="0">
              <a:latin typeface="Comic Sans MS" pitchFamily="66" charset="0"/>
            </a:endParaRPr>
          </a:p>
        </p:txBody>
      </p:sp>
      <p:sp>
        <p:nvSpPr>
          <p:cNvPr id="6" name="Rectangle 5"/>
          <p:cNvSpPr/>
          <p:nvPr/>
        </p:nvSpPr>
        <p:spPr>
          <a:xfrm>
            <a:off x="374413" y="489303"/>
            <a:ext cx="10783478" cy="2157514"/>
          </a:xfrm>
          <a:prstGeom prst="rect">
            <a:avLst/>
          </a:prstGeom>
        </p:spPr>
        <p:txBody>
          <a:bodyPr wrap="square">
            <a:spAutoFit/>
            <a:scene3d>
              <a:camera prst="orthographicFront"/>
              <a:lightRig rig="threePt" dir="t"/>
            </a:scene3d>
            <a:sp3d extrusionH="57150">
              <a:bevelT w="38100" h="38100"/>
            </a:sp3d>
          </a:bodyPr>
          <a:lstStyle/>
          <a:p>
            <a:pPr marL="742950" marR="0" lvl="1" indent="-285750">
              <a:lnSpc>
                <a:spcPct val="115000"/>
              </a:lnSpc>
              <a:spcBef>
                <a:spcPts val="0"/>
              </a:spcBef>
              <a:spcAft>
                <a:spcPts val="600"/>
              </a:spcAft>
              <a:buClr>
                <a:srgbClr val="CC00FF"/>
              </a:buClr>
              <a:buFont typeface="+mj-lt"/>
              <a:buAutoNum type="alphaLcPeriod"/>
            </a:pP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Luke 22:1 </a:t>
            </a:r>
            <a:r>
              <a:rPr lang="en-US" dirty="0">
                <a:latin typeface="Calibri" panose="020F0502020204030204" pitchFamily="34" charset="0"/>
                <a:ea typeface="Calibri" panose="020F0502020204030204" pitchFamily="34" charset="0"/>
                <a:cs typeface="Times New Roman" panose="02020603050405020304" pitchFamily="18" charset="0"/>
              </a:rPr>
              <a:t>says:  </a:t>
            </a:r>
            <a:r>
              <a:rPr lang="en-US"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“Now the </a:t>
            </a:r>
            <a:r>
              <a:rPr lang="en-US" sz="1200" i="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feast</a:t>
            </a:r>
            <a:r>
              <a:rPr lang="en-US"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of unleavened bread drew nigh, which is called the Passover.”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Clr>
                <a:srgbClr val="CC00FF"/>
              </a:buClr>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 the context of this verse, Luke </a:t>
            </a:r>
            <a:r>
              <a:rPr lang="en-US" b="1" dirty="0">
                <a:latin typeface="Calibri" panose="020F0502020204030204" pitchFamily="34" charset="0"/>
                <a:ea typeface="Calibri" panose="020F0502020204030204" pitchFamily="34" charset="0"/>
                <a:cs typeface="Times New Roman" panose="02020603050405020304" pitchFamily="18" charset="0"/>
              </a:rPr>
              <a:t>appears</a:t>
            </a:r>
            <a:r>
              <a:rPr lang="en-US" dirty="0">
                <a:latin typeface="Calibri" panose="020F0502020204030204" pitchFamily="34" charset="0"/>
                <a:ea typeface="Calibri" panose="020F0502020204030204" pitchFamily="34" charset="0"/>
                <a:cs typeface="Times New Roman" panose="02020603050405020304" pitchFamily="18" charset="0"/>
              </a:rPr>
              <a:t> to be referring to the Passover meal as the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u="dbl"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festival</a:t>
            </a:r>
            <a:r>
              <a:rPr lang="en-US" dirty="0">
                <a:latin typeface="Calibri" panose="020F0502020204030204" pitchFamily="34" charset="0"/>
                <a:ea typeface="Calibri" panose="020F0502020204030204" pitchFamily="34" charset="0"/>
                <a:cs typeface="Times New Roman" panose="02020603050405020304" pitchFamily="18" charset="0"/>
              </a:rPr>
              <a:t> of unleavened </a:t>
            </a:r>
            <a:r>
              <a:rPr lang="en-US" dirty="0" smtClean="0">
                <a:latin typeface="Calibri" panose="020F0502020204030204" pitchFamily="34" charset="0"/>
                <a:ea typeface="Calibri" panose="020F0502020204030204" pitchFamily="34" charset="0"/>
                <a:cs typeface="Times New Roman" panose="02020603050405020304" pitchFamily="18" charset="0"/>
              </a:rPr>
              <a:t>bread” but the context is the Passover feast as “the” unleavened bread feast.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Of course, this Passover </a:t>
            </a:r>
            <a:r>
              <a:rPr lang="en-US" b="1" u="dbl" dirty="0">
                <a:solidFill>
                  <a:srgbClr val="0070C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DAY</a:t>
            </a:r>
            <a:r>
              <a:rPr lang="en-US" dirty="0">
                <a:latin typeface="Calibri" panose="020F0502020204030204" pitchFamily="34" charset="0"/>
                <a:ea typeface="Calibri" panose="020F0502020204030204" pitchFamily="34" charset="0"/>
                <a:cs typeface="Times New Roman" panose="02020603050405020304" pitchFamily="18" charset="0"/>
              </a:rPr>
              <a:t> is also the first 24-hour cycle of the eight-day springtime festival,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but the specific Festival of Unleavened Bread is a full seven days in length.</a:t>
            </a:r>
          </a:p>
          <a:p>
            <a:pPr marL="742950" marR="0" lvl="1" indent="-285750">
              <a:lnSpc>
                <a:spcPct val="115000"/>
              </a:lnSpc>
              <a:spcBef>
                <a:spcPts val="0"/>
              </a:spcBef>
              <a:spcAft>
                <a:spcPts val="600"/>
              </a:spcAft>
              <a:buClr>
                <a:srgbClr val="CC00FF"/>
              </a:buClr>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However, unleavened bread is eaten on all eight (8) days.</a:t>
            </a:r>
            <a:endParaRPr lang="en-US" sz="2800" dirty="0"/>
          </a:p>
        </p:txBody>
      </p:sp>
    </p:spTree>
    <p:extLst>
      <p:ext uri="{BB962C8B-B14F-4D97-AF65-F5344CB8AC3E}">
        <p14:creationId xmlns:p14="http://schemas.microsoft.com/office/powerpoint/2010/main" val="1874016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661" y="76208"/>
            <a:ext cx="10514789" cy="2380652"/>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20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PREPARATION FOR THE REST OF THE STUDY</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This part of the study is going to demonstrate a </a:t>
            </a:r>
            <a:r>
              <a:rPr lang="en-US" sz="1600" b="1" u="sng" dirty="0">
                <a:latin typeface="Calibri" panose="020F0502020204030204" pitchFamily="34" charset="0"/>
                <a:ea typeface="Calibri" panose="020F0502020204030204" pitchFamily="34" charset="0"/>
                <a:cs typeface="Times New Roman" panose="02020603050405020304" pitchFamily="18" charset="0"/>
              </a:rPr>
              <a:t>uni</a:t>
            </a:r>
            <a:r>
              <a:rPr lang="en-US" sz="1600" b="1" dirty="0">
                <a:latin typeface="Calibri" panose="020F0502020204030204" pitchFamily="34" charset="0"/>
                <a:ea typeface="Calibri" panose="020F0502020204030204" pitchFamily="34" charset="0"/>
                <a:cs typeface="Times New Roman" panose="02020603050405020304" pitchFamily="18" charset="0"/>
              </a:rPr>
              <a:t>q</a:t>
            </a:r>
            <a:r>
              <a:rPr lang="en-US" sz="1600" b="1" u="sng" dirty="0">
                <a:latin typeface="Calibri" panose="020F0502020204030204" pitchFamily="34" charset="0"/>
                <a:ea typeface="Calibri" panose="020F0502020204030204" pitchFamily="34" charset="0"/>
                <a:cs typeface="Times New Roman" panose="02020603050405020304" pitchFamily="18" charset="0"/>
              </a:rPr>
              <a:t>ue difference</a:t>
            </a:r>
            <a:r>
              <a:rPr lang="en-US" sz="1600" dirty="0">
                <a:latin typeface="Calibri" panose="020F0502020204030204" pitchFamily="34" charset="0"/>
                <a:ea typeface="Calibri" panose="020F0502020204030204" pitchFamily="34" charset="0"/>
                <a:cs typeface="Times New Roman" panose="02020603050405020304" pitchFamily="18" charset="0"/>
              </a:rPr>
              <a:t> between the festivals celebrated in the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B0F0"/>
                </a:solidFill>
                <a:latin typeface="Calibri" panose="020F0502020204030204" pitchFamily="34" charset="0"/>
                <a:ea typeface="Calibri" panose="020F0502020204030204" pitchFamily="34" charset="0"/>
                <a:cs typeface="Times New Roman" panose="02020603050405020304" pitchFamily="18" charset="0"/>
              </a:rPr>
              <a:t>1</a:t>
            </a:r>
            <a:r>
              <a:rPr lang="en-US" sz="2000" b="1" u="sng" baseline="30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ST</a:t>
            </a:r>
            <a:r>
              <a:rPr lang="en-US" sz="2000" b="1" u="sng" dirty="0">
                <a:solidFill>
                  <a:srgbClr val="00B0F0"/>
                </a:solidFill>
                <a:latin typeface="Calibri" panose="020F0502020204030204" pitchFamily="34" charset="0"/>
                <a:ea typeface="Calibri" panose="020F0502020204030204" pitchFamily="34" charset="0"/>
                <a:cs typeface="Times New Roman" panose="02020603050405020304" pitchFamily="18" charset="0"/>
              </a:rPr>
              <a:t> MONTH</a:t>
            </a: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and the </a:t>
            </a:r>
            <a:r>
              <a:rPr lang="en-US" sz="2000" b="1" u="sng" dirty="0">
                <a:solidFill>
                  <a:srgbClr val="00B050"/>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2</a:t>
            </a:r>
            <a:r>
              <a:rPr lang="en-US" sz="2000" b="1" u="sng" baseline="30000" dirty="0">
                <a:solidFill>
                  <a:srgbClr val="00B050"/>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ND</a:t>
            </a:r>
            <a:r>
              <a:rPr lang="en-US" sz="2000" b="1" u="sng" dirty="0">
                <a:solidFill>
                  <a:srgbClr val="00B050"/>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 MONTH</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600" dirty="0">
                <a:latin typeface="Calibri" panose="020F0502020204030204" pitchFamily="34" charset="0"/>
                <a:ea typeface="Calibri" panose="020F0502020204030204" pitchFamily="34" charset="0"/>
                <a:cs typeface="Times New Roman" panose="02020603050405020304" pitchFamily="18" charset="0"/>
              </a:rPr>
              <a:t>The celebration of the Passover in the second month was a </a:t>
            </a:r>
            <a:r>
              <a:rPr lang="en-US" sz="1600" b="1" dirty="0">
                <a:latin typeface="Calibri" panose="020F0502020204030204" pitchFamily="34" charset="0"/>
                <a:ea typeface="Calibri" panose="020F0502020204030204" pitchFamily="34" charset="0"/>
                <a:cs typeface="Times New Roman" panose="02020603050405020304" pitchFamily="18" charset="0"/>
              </a:rPr>
              <a:t>p</a:t>
            </a:r>
            <a:r>
              <a:rPr lang="en-US" sz="1600" b="1" u="sng" dirty="0">
                <a:latin typeface="Calibri" panose="020F0502020204030204" pitchFamily="34" charset="0"/>
                <a:ea typeface="Calibri" panose="020F0502020204030204" pitchFamily="34" charset="0"/>
                <a:cs typeface="Times New Roman" panose="02020603050405020304" pitchFamily="18" charset="0"/>
              </a:rPr>
              <a:t>rovision</a:t>
            </a:r>
            <a:r>
              <a:rPr lang="en-US" sz="1600" dirty="0">
                <a:latin typeface="Calibri" panose="020F0502020204030204" pitchFamily="34" charset="0"/>
                <a:ea typeface="Calibri" panose="020F0502020204030204" pitchFamily="34" charset="0"/>
                <a:cs typeface="Times New Roman" panose="02020603050405020304" pitchFamily="18" charset="0"/>
              </a:rPr>
              <a:t> for those to partake,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u="sng" dirty="0">
                <a:latin typeface="Calibri" panose="020F0502020204030204" pitchFamily="34" charset="0"/>
                <a:ea typeface="Calibri" panose="020F0502020204030204" pitchFamily="34" charset="0"/>
                <a:cs typeface="Times New Roman" panose="02020603050405020304" pitchFamily="18" charset="0"/>
              </a:rPr>
              <a:t>onl</a:t>
            </a:r>
            <a:r>
              <a:rPr lang="en-US" sz="1600" dirty="0">
                <a:latin typeface="Calibri" panose="020F0502020204030204" pitchFamily="34" charset="0"/>
                <a:ea typeface="Calibri" panose="020F0502020204030204" pitchFamily="34" charset="0"/>
                <a:cs typeface="Times New Roman" panose="02020603050405020304" pitchFamily="18" charset="0"/>
              </a:rPr>
              <a:t>y if they missed the </a:t>
            </a:r>
            <a:r>
              <a:rPr lang="en-US" sz="1600" u="sng" dirty="0">
                <a:latin typeface="Calibri" panose="020F0502020204030204" pitchFamily="34" charset="0"/>
                <a:ea typeface="Calibri" panose="020F0502020204030204" pitchFamily="34" charset="0"/>
                <a:cs typeface="Times New Roman" panose="02020603050405020304" pitchFamily="18" charset="0"/>
              </a:rPr>
              <a:t>Passover</a:t>
            </a:r>
            <a:r>
              <a:rPr lang="en-US" sz="1600" dirty="0">
                <a:latin typeface="Calibri" panose="020F0502020204030204" pitchFamily="34" charset="0"/>
                <a:ea typeface="Calibri" panose="020F0502020204030204" pitchFamily="34" charset="0"/>
                <a:cs typeface="Times New Roman" panose="02020603050405020304" pitchFamily="18" charset="0"/>
              </a:rPr>
              <a:t> in the first month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9:6-12</a:t>
            </a:r>
            <a:r>
              <a:rPr lang="en-US" sz="1600" dirty="0">
                <a:latin typeface="Calibri" panose="020F0502020204030204" pitchFamily="34" charset="0"/>
                <a:ea typeface="Calibri" panose="020F0502020204030204" pitchFamily="34" charset="0"/>
                <a:cs typeface="Times New Roman" panose="02020603050405020304" pitchFamily="18" charset="0"/>
              </a:rPr>
              <a:t>) due to the following circumstances: </a:t>
            </a:r>
          </a:p>
          <a:p>
            <a:pPr marL="228600" indent="-228600">
              <a:lnSpc>
                <a:spcPct val="115000"/>
              </a:lnSpc>
              <a:buClr>
                <a:srgbClr val="0000FF"/>
              </a:buClr>
              <a:buFont typeface="+mj-lt"/>
              <a:buAutoNum type="arabicPeriod"/>
            </a:pPr>
            <a:r>
              <a:rPr lang="en-US" sz="16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IF</a:t>
            </a:r>
            <a:r>
              <a:rPr lang="en-US" sz="1600" dirty="0" smtClean="0">
                <a:latin typeface="Calibri" panose="020F0502020204030204" pitchFamily="34" charset="0"/>
                <a:ea typeface="Calibri" panose="020F0502020204030204" pitchFamily="34" charset="0"/>
                <a:cs typeface="Times New Roman" panose="02020603050405020304" pitchFamily="18" charset="0"/>
              </a:rPr>
              <a:t> they </a:t>
            </a:r>
            <a:r>
              <a:rPr lang="en-US" sz="1600" dirty="0">
                <a:latin typeface="Calibri" panose="020F0502020204030204" pitchFamily="34" charset="0"/>
                <a:ea typeface="Calibri" panose="020F0502020204030204" pitchFamily="34" charset="0"/>
                <a:cs typeface="Times New Roman" panose="02020603050405020304" pitchFamily="18" charset="0"/>
              </a:rPr>
              <a:t>were ceremonially unclean due to touching a dead </a:t>
            </a:r>
            <a:r>
              <a:rPr lang="en-US" sz="1600" dirty="0" smtClean="0">
                <a:latin typeface="Calibri" panose="020F0502020204030204" pitchFamily="34" charset="0"/>
                <a:ea typeface="Calibri" panose="020F0502020204030204" pitchFamily="34" charset="0"/>
                <a:cs typeface="Times New Roman" panose="02020603050405020304" pitchFamily="18" charset="0"/>
              </a:rPr>
              <a:t>body;</a:t>
            </a:r>
            <a:endParaRPr lang="en-US" sz="1600" dirty="0"/>
          </a:p>
          <a:p>
            <a:pPr marL="228600" marR="0" lvl="0" indent="-228600">
              <a:lnSpc>
                <a:spcPct val="115000"/>
              </a:lnSpc>
              <a:spcBef>
                <a:spcPts val="0"/>
              </a:spcBef>
              <a:spcAft>
                <a:spcPts val="0"/>
              </a:spcAft>
              <a:buClr>
                <a:srgbClr val="0000FF"/>
              </a:buClr>
              <a:buFont typeface="+mj-lt"/>
              <a:buAutoNum type="arabicPeriod"/>
            </a:pPr>
            <a:r>
              <a:rPr lang="en-US" sz="1600" b="1" u="sng"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IF</a:t>
            </a:r>
            <a:r>
              <a:rPr lang="en-US" sz="1600" dirty="0" smtClean="0">
                <a:latin typeface="Calibri" panose="020F0502020204030204" pitchFamily="34" charset="0"/>
                <a:ea typeface="Calibri" panose="020F0502020204030204" pitchFamily="34" charset="0"/>
                <a:cs typeface="Times New Roman" panose="02020603050405020304" pitchFamily="18" charset="0"/>
              </a:rPr>
              <a:t> they </a:t>
            </a:r>
            <a:r>
              <a:rPr lang="en-US" sz="1600" dirty="0">
                <a:latin typeface="Calibri" panose="020F0502020204030204" pitchFamily="34" charset="0"/>
                <a:ea typeface="Calibri" panose="020F0502020204030204" pitchFamily="34" charset="0"/>
                <a:cs typeface="Times New Roman" panose="02020603050405020304" pitchFamily="18" charset="0"/>
              </a:rPr>
              <a:t>were travelling … or on a long journey.  (See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9:10.</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07560" y="2515035"/>
            <a:ext cx="9354992" cy="977191"/>
          </a:xfrm>
          <a:prstGeom prst="rect">
            <a:avLst/>
          </a:prstGeom>
          <a:solidFill>
            <a:schemeClr val="accent4">
              <a:lumMod val="20000"/>
              <a:lumOff val="80000"/>
            </a:schemeClr>
          </a:solidFill>
          <a:ln w="38100">
            <a:solidFill>
              <a:schemeClr val="accent4"/>
            </a:solidFill>
          </a:ln>
          <a:scene3d>
            <a:camera prst="orthographicFront"/>
            <a:lightRig rig="threePt" dir="t"/>
          </a:scene3d>
          <a:sp3d>
            <a:bevelT w="152400" h="50800" prst="softRound"/>
          </a:sp3d>
        </p:spPr>
        <p:txBody>
          <a:bodyPr wrap="square">
            <a:spAutoFit/>
            <a:sp3d extrusionH="57150">
              <a:bevelT w="38100" h="38100"/>
            </a:sp3d>
          </a:bodyPr>
          <a:lstStyle/>
          <a:p>
            <a:pPr>
              <a:lnSpc>
                <a:spcPct val="115000"/>
              </a:lnSpc>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Passover Similarities</a:t>
            </a:r>
            <a:r>
              <a:rPr lang="en-US"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Both Passovers were on the 14</a:t>
            </a:r>
            <a:r>
              <a:rPr lang="en-US" sz="1600" cap="small" baseline="30000" dirty="0">
                <a:latin typeface="Calibri" panose="020F0502020204030204" pitchFamily="34" charset="0"/>
                <a:ea typeface="Calibri" panose="020F0502020204030204" pitchFamily="34" charset="0"/>
                <a:cs typeface="Times New Roman" panose="02020603050405020304" pitchFamily="18" charset="0"/>
              </a:rPr>
              <a:t>th</a:t>
            </a:r>
            <a:r>
              <a:rPr lang="en-US" sz="1600" cap="small"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day of the month, </a:t>
            </a:r>
            <a:r>
              <a:rPr lang="en-US" sz="1600" b="1" u="sng" dirty="0">
                <a:solidFill>
                  <a:srgbClr val="0000FF"/>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accompanied with the eatin</a:t>
            </a:r>
            <a:r>
              <a:rPr lang="en-US" sz="1600" b="1" dirty="0">
                <a:solidFill>
                  <a:srgbClr val="0000FF"/>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0000FF"/>
                </a:solidFill>
                <a:uFill>
                  <a:solidFill>
                    <a:srgbClr val="CC00FF"/>
                  </a:solidFill>
                </a:uFill>
                <a:latin typeface="Calibri" panose="020F0502020204030204" pitchFamily="34" charset="0"/>
                <a:ea typeface="Calibri" panose="020F0502020204030204" pitchFamily="34" charset="0"/>
                <a:cs typeface="Times New Roman" panose="02020603050405020304" pitchFamily="18" charset="0"/>
              </a:rPr>
              <a:t> of unleavened bread</a:t>
            </a:r>
            <a:r>
              <a:rPr lang="en-US" sz="16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Both Passover meals </a:t>
            </a:r>
            <a:r>
              <a:rPr lang="en-US" sz="1600" b="1" u="sng" dirty="0">
                <a:solidFill>
                  <a:srgbClr val="892D4D"/>
                </a:solidFill>
                <a:latin typeface="Calibri" panose="020F0502020204030204" pitchFamily="34" charset="0"/>
                <a:ea typeface="Calibri" panose="020F0502020204030204" pitchFamily="34" charset="0"/>
                <a:cs typeface="Times New Roman" panose="02020603050405020304" pitchFamily="18" charset="0"/>
              </a:rPr>
              <a:t>could be called</a:t>
            </a:r>
            <a:r>
              <a:rPr lang="en-US" sz="1600" b="1" dirty="0">
                <a:solidFill>
                  <a:srgbClr val="892D4D"/>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“a feast of unleavened bread.”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363056" y="3556111"/>
            <a:ext cx="7444000" cy="1543499"/>
          </a:xfrm>
          <a:prstGeom prst="rect">
            <a:avLst/>
          </a:prstGeom>
          <a:solidFill>
            <a:schemeClr val="accent3">
              <a:lumMod val="20000"/>
              <a:lumOff val="80000"/>
            </a:schemeClr>
          </a:solidFill>
          <a:ln w="38100">
            <a:solidFill>
              <a:schemeClr val="accent3"/>
            </a:solidFill>
          </a:ln>
          <a:scene3d>
            <a:camera prst="orthographicFront"/>
            <a:lightRig rig="threePt" dir="t"/>
          </a:scene3d>
          <a:sp3d>
            <a:bevelT w="152400" h="50800" prst="softRound"/>
          </a:sp3d>
        </p:spPr>
        <p:txBody>
          <a:bodyPr wrap="square">
            <a:spAutoFit/>
            <a:sp3d extrusionH="57150">
              <a:bevelT w="38100" h="38100"/>
            </a:sp3d>
          </a:bodyPr>
          <a:lstStyle/>
          <a:p>
            <a:pPr>
              <a:lnSpc>
                <a:spcPct val="115000"/>
              </a:lnSpc>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 Differences: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first Passover was followed by the seven-cycle Festival of Unleavened Bread, with its two Unleavened Bread Sabbaths.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Will the rest of this study (and Part C) reveal that a </a:t>
            </a:r>
            <a:r>
              <a:rPr lang="en-US" sz="1600" dirty="0" smtClean="0">
                <a:latin typeface="Calibri" panose="020F0502020204030204" pitchFamily="34" charset="0"/>
                <a:ea typeface="Calibri" panose="020F0502020204030204" pitchFamily="34" charset="0"/>
                <a:cs typeface="Times New Roman" panose="02020603050405020304" pitchFamily="18" charset="0"/>
              </a:rPr>
              <a:t>seven-day/cycle </a:t>
            </a:r>
            <a:r>
              <a:rPr lang="en-US" sz="1600" dirty="0">
                <a:latin typeface="Calibri" panose="020F0502020204030204" pitchFamily="34" charset="0"/>
                <a:ea typeface="Calibri" panose="020F0502020204030204" pitchFamily="34" charset="0"/>
                <a:cs typeface="Times New Roman" panose="02020603050405020304" pitchFamily="18" charset="0"/>
              </a:rPr>
              <a:t>Festival of Unleavened Bread does </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FOLLOW</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the second Passover?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27661" y="5109471"/>
            <a:ext cx="10514789" cy="1295739"/>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Passover Festival [on Abib 14] and the Unleavened Bread Festival [Abib 15] are closely connected.  </a:t>
            </a:r>
            <a:b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Therefore, it is extremely important to know how to calculate the “starting point” for the first yearly Passover Festival in order to know how to calculate the “starting point” for the Festival of Unleavened Bread.  </a:t>
            </a:r>
          </a:p>
          <a:p>
            <a:pPr>
              <a:lnSpc>
                <a:spcPct val="115000"/>
              </a:lnSpc>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part of the exercise is complete, and we are now ready to concentrate on the Passover for the 2</a:t>
            </a:r>
            <a:r>
              <a:rPr lang="en-US" sz="1600"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ND</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month.</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23</a:t>
            </a:fld>
            <a:endParaRPr lang="en-US" sz="1200" dirty="0">
              <a:latin typeface="Comic Sans MS" pitchFamily="66" charset="0"/>
            </a:endParaRPr>
          </a:p>
        </p:txBody>
      </p:sp>
    </p:spTree>
    <p:extLst>
      <p:ext uri="{BB962C8B-B14F-4D97-AF65-F5344CB8AC3E}">
        <p14:creationId xmlns:p14="http://schemas.microsoft.com/office/powerpoint/2010/main" val="838603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6851" y="478537"/>
            <a:ext cx="10503380" cy="2848087"/>
          </a:xfrm>
          <a:prstGeom prst="rect">
            <a:avLst/>
          </a:prstGeom>
        </p:spPr>
        <p:txBody>
          <a:bodyPr wrap="square">
            <a:spAutoFit/>
            <a:scene3d>
              <a:camera prst="orthographicFront"/>
              <a:lightRig rig="threePt" dir="t"/>
            </a:scene3d>
            <a:sp3d extrusionH="57150">
              <a:bevelT w="38100" h="38100"/>
            </a:sp3d>
          </a:bodyPr>
          <a:lstStyle/>
          <a:p>
            <a:pPr algn="ctr">
              <a:lnSpc>
                <a:spcPct val="115000"/>
              </a:lnSpc>
            </a:pPr>
            <a:r>
              <a:rPr lang="en-US" sz="2000" b="1" dirty="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Traditional Belief </a:t>
            </a:r>
            <a:r>
              <a:rPr lang="en-US" sz="2000" b="1" dirty="0" smtClean="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of Feast-Keepers for </a:t>
            </a:r>
            <a:r>
              <a:rPr lang="en-US" sz="2000" b="1" dirty="0">
                <a:solidFill>
                  <a:srgbClr val="842F73"/>
                </a:solidFill>
                <a:uFill>
                  <a:solidFill>
                    <a:srgbClr val="0070C0"/>
                  </a:solidFill>
                </a:uFill>
                <a:latin typeface="Albertus Extra Bold"/>
                <a:ea typeface="Calibri" panose="020F0502020204030204" pitchFamily="34" charset="0"/>
                <a:cs typeface="Times New Roman" panose="02020603050405020304" pitchFamily="18" charset="0"/>
              </a:rPr>
              <a:t>the Additional Festival of Unleavened Bread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Texts pertaining to the eating of unleavened bread for any Passover meal are found in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12:8, 15, &amp; 18; Deut 16:3 &amp; Num 9:3, 11.</a:t>
            </a:r>
            <a:r>
              <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All instructions are the same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exce</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a:t>
            </a:r>
            <a:r>
              <a:rPr lang="en-US" sz="24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t</a:t>
            </a:r>
            <a:r>
              <a:rPr lang="en-US" sz="2400" dirty="0">
                <a:latin typeface="Calibri" panose="020F0502020204030204" pitchFamily="34" charset="0"/>
                <a:ea typeface="Calibri" panose="020F0502020204030204" pitchFamily="34" charset="0"/>
                <a:cs typeface="Times New Roman" panose="02020603050405020304" pitchFamily="18" charset="0"/>
              </a:rPr>
              <a:t> the instructions found in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Numbers 9 </a:t>
            </a:r>
            <a:r>
              <a:rPr lang="en-US" sz="2400" dirty="0">
                <a:latin typeface="Calibri" panose="020F0502020204030204" pitchFamily="34" charset="0"/>
                <a:ea typeface="Calibri" panose="020F0502020204030204" pitchFamily="34" charset="0"/>
                <a:cs typeface="Times New Roman" panose="02020603050405020304" pitchFamily="18" charset="0"/>
              </a:rPr>
              <a:t>– where we find the commands given are specifically for a </a:t>
            </a:r>
            <a:r>
              <a:rPr lang="en-US" sz="2400" b="1" dirty="0">
                <a:solidFill>
                  <a:srgbClr val="7030A0"/>
                </a:solidFill>
                <a:effectLst>
                  <a:glow rad="165100">
                    <a:srgbClr val="FFFF00">
                      <a:alpha val="67000"/>
                    </a:srgbClr>
                  </a:glow>
                </a:effectLst>
                <a:latin typeface="Calibri" panose="020F0502020204030204" pitchFamily="34" charset="0"/>
                <a:ea typeface="Calibri" panose="020F0502020204030204" pitchFamily="34" charset="0"/>
                <a:cs typeface="Times New Roman" panose="02020603050405020304" pitchFamily="18" charset="0"/>
              </a:rPr>
              <a:t>“</a:t>
            </a:r>
            <a:r>
              <a:rPr lang="en-US" sz="2400" b="1" u="sng" dirty="0">
                <a:solidFill>
                  <a:srgbClr val="7030A0"/>
                </a:solidFill>
                <a:effectLst>
                  <a:glow rad="165100">
                    <a:srgbClr val="FFFF00">
                      <a:alpha val="67000"/>
                    </a:srgbClr>
                  </a:glow>
                </a:effectLst>
                <a:latin typeface="Calibri" panose="020F0502020204030204" pitchFamily="34" charset="0"/>
                <a:ea typeface="Calibri" panose="020F0502020204030204" pitchFamily="34" charset="0"/>
                <a:cs typeface="Times New Roman" panose="02020603050405020304" pitchFamily="18" charset="0"/>
              </a:rPr>
              <a:t>Second Passover</a:t>
            </a:r>
            <a:r>
              <a:rPr lang="en-US" sz="2400" b="1" dirty="0">
                <a:solidFill>
                  <a:srgbClr val="7030A0"/>
                </a:solidFill>
                <a:effectLst>
                  <a:glow rad="165100">
                    <a:srgbClr val="FFFF00">
                      <a:alpha val="67000"/>
                    </a:srgbClr>
                  </a:glow>
                </a:effectLst>
                <a:latin typeface="Calibri" panose="020F0502020204030204" pitchFamily="34" charset="0"/>
                <a:ea typeface="Calibri" panose="020F0502020204030204" pitchFamily="34" charset="0"/>
                <a:cs typeface="Times New Roman" panose="02020603050405020304" pitchFamily="18" charset="0"/>
              </a:rPr>
              <a:t> being celebrated in the </a:t>
            </a:r>
            <a:r>
              <a:rPr lang="en-US" sz="2400" b="1" u="sng" dirty="0">
                <a:solidFill>
                  <a:srgbClr val="7030A0"/>
                </a:solidFill>
                <a:effectLst>
                  <a:glow rad="165100">
                    <a:srgbClr val="FFFF00">
                      <a:alpha val="67000"/>
                    </a:srgbClr>
                  </a:glow>
                </a:effectLst>
                <a:latin typeface="Calibri" panose="020F0502020204030204" pitchFamily="34" charset="0"/>
                <a:ea typeface="Calibri" panose="020F0502020204030204" pitchFamily="34" charset="0"/>
                <a:cs typeface="Times New Roman" panose="02020603050405020304" pitchFamily="18" charset="0"/>
              </a:rPr>
              <a:t>Second Month</a:t>
            </a:r>
            <a:r>
              <a:rPr lang="en-US" sz="2400" b="1" dirty="0">
                <a:solidFill>
                  <a:srgbClr val="7030A0"/>
                </a:solidFill>
                <a:effectLst>
                  <a:glow rad="165100">
                    <a:srgbClr val="FFFF00">
                      <a:alpha val="67000"/>
                    </a:srgbClr>
                  </a:glow>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Arial" pitchFamily="34" charset="0"/>
              <a:buChar char="•"/>
            </a:pPr>
            <a:r>
              <a:rPr lang="en-US" sz="2400" b="1" dirty="0">
                <a:solidFill>
                  <a:srgbClr val="7030A0"/>
                </a:solidFill>
                <a:effectLst>
                  <a:glow rad="177800">
                    <a:srgbClr val="66FF33">
                      <a:alpha val="43000"/>
                    </a:srgbClr>
                  </a:glow>
                </a:effectLst>
                <a:latin typeface="Calibri" panose="020F0502020204030204" pitchFamily="34" charset="0"/>
                <a:ea typeface="Calibri" panose="020F0502020204030204" pitchFamily="34" charset="0"/>
                <a:cs typeface="Times New Roman" panose="02020603050405020304" pitchFamily="18" charset="0"/>
              </a:rPr>
              <a:t>Yes, indeed many claim:</a:t>
            </a:r>
            <a:r>
              <a:rPr lang="en-US"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endParaRPr lang="en-US" sz="3600" dirty="0"/>
          </a:p>
        </p:txBody>
      </p:sp>
      <p:sp>
        <p:nvSpPr>
          <p:cNvPr id="5" name="Rectangle 4"/>
          <p:cNvSpPr/>
          <p:nvPr/>
        </p:nvSpPr>
        <p:spPr>
          <a:xfrm>
            <a:off x="680427" y="4902992"/>
            <a:ext cx="10796226" cy="1508105"/>
          </a:xfrm>
          <a:prstGeom prst="rect">
            <a:avLst/>
          </a:prstGeom>
        </p:spPr>
        <p:txBody>
          <a:bodyPr wrap="square">
            <a:spAutoFit/>
            <a:scene3d>
              <a:camera prst="orthographicFront"/>
              <a:lightRig rig="threePt" dir="t"/>
            </a:scene3d>
            <a:sp3d extrusionH="57150">
              <a:bevelT w="38100" h="38100" prst="angle"/>
            </a:sp3d>
          </a:bodyPr>
          <a:lstStyle/>
          <a:p>
            <a:pPr algn="ctr">
              <a:lnSpc>
                <a:spcPct val="115000"/>
              </a:lnSpc>
            </a:pPr>
            <a:r>
              <a:rPr lang="en-US" sz="2000" dirty="0">
                <a:latin typeface="Calibri" panose="020F0502020204030204" pitchFamily="34" charset="0"/>
                <a:ea typeface="Calibri" panose="020F0502020204030204" pitchFamily="34" charset="0"/>
                <a:cs typeface="Times New Roman" panose="02020603050405020304" pitchFamily="18" charset="0"/>
              </a:rPr>
              <a:t>So, if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Yahusha</a:t>
            </a:r>
            <a:r>
              <a:rPr lang="en-US" sz="2000" dirty="0">
                <a:latin typeface="Calibri" panose="020F0502020204030204" pitchFamily="34" charset="0"/>
                <a:ea typeface="Calibri" panose="020F0502020204030204" pitchFamily="34" charset="0"/>
                <a:cs typeface="Times New Roman" panose="02020603050405020304" pitchFamily="18" charset="0"/>
              </a:rPr>
              <a:t> has changed any of the requirements for the second Passover from the original pattern found in the first Passover, then we should expect notification of such changes according to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Amos 3:7.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(“Surely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Elohim</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will do nothing, but he </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revealeth</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his secret unto his servants the prophets.”)  </a:t>
            </a:r>
            <a: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In </a:t>
            </a: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this study, we will be watching to see if such instructions do exist!!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24</a:t>
            </a:fld>
            <a:endParaRPr lang="en-US" sz="1200" dirty="0">
              <a:latin typeface="Comic Sans MS" pitchFamily="66" charset="0"/>
            </a:endParaRPr>
          </a:p>
        </p:txBody>
      </p:sp>
      <p:sp>
        <p:nvSpPr>
          <p:cNvPr id="2" name="Rounded Rectangle 1"/>
          <p:cNvSpPr/>
          <p:nvPr/>
        </p:nvSpPr>
        <p:spPr>
          <a:xfrm>
            <a:off x="1116768" y="3456524"/>
            <a:ext cx="9923545" cy="1275133"/>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50000" t="50000" r="50000" b="50000"/>
            </a:path>
            <a:tileRect/>
          </a:gradFill>
          <a:ln w="412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400" b="1" dirty="0">
                <a:solidFill>
                  <a:schemeClr val="accent3">
                    <a:lumMod val="75000"/>
                  </a:schemeClr>
                </a:solidFill>
                <a:latin typeface="Comic Sans MS" pitchFamily="66" charset="0"/>
              </a:rPr>
              <a:t>“Any unleavened bread eaten at any Passover meal </a:t>
            </a:r>
            <a:br>
              <a:rPr lang="en-US" sz="2400" b="1" dirty="0">
                <a:solidFill>
                  <a:schemeClr val="accent3">
                    <a:lumMod val="75000"/>
                  </a:schemeClr>
                </a:solidFill>
                <a:latin typeface="Comic Sans MS" pitchFamily="66" charset="0"/>
              </a:rPr>
            </a:br>
            <a:r>
              <a:rPr lang="en-US" sz="2400" b="1" u="sng" dirty="0">
                <a:solidFill>
                  <a:srgbClr val="C00000"/>
                </a:solidFill>
                <a:latin typeface="Comic Sans MS" pitchFamily="66" charset="0"/>
              </a:rPr>
              <a:t>is</a:t>
            </a:r>
            <a:r>
              <a:rPr lang="en-US" sz="2400" b="1" dirty="0">
                <a:solidFill>
                  <a:srgbClr val="C00000"/>
                </a:solidFill>
                <a:latin typeface="Comic Sans MS" pitchFamily="66" charset="0"/>
              </a:rPr>
              <a:t> p</a:t>
            </a:r>
            <a:r>
              <a:rPr lang="en-US" sz="2400" b="1" u="sng" dirty="0">
                <a:solidFill>
                  <a:srgbClr val="C00000"/>
                </a:solidFill>
                <a:latin typeface="Comic Sans MS" pitchFamily="66" charset="0"/>
              </a:rPr>
              <a:t>roof</a:t>
            </a:r>
            <a:r>
              <a:rPr lang="en-US" sz="2400" b="1" dirty="0">
                <a:solidFill>
                  <a:schemeClr val="accent3">
                    <a:lumMod val="75000"/>
                  </a:schemeClr>
                </a:solidFill>
                <a:latin typeface="Comic Sans MS" pitchFamily="66" charset="0"/>
              </a:rPr>
              <a:t> that the </a:t>
            </a:r>
            <a:r>
              <a:rPr lang="en-US" sz="2400" b="1" u="sng" dirty="0">
                <a:solidFill>
                  <a:srgbClr val="C00000"/>
                </a:solidFill>
                <a:latin typeface="Comic Sans MS" pitchFamily="66" charset="0"/>
              </a:rPr>
              <a:t>Festival</a:t>
            </a:r>
            <a:r>
              <a:rPr lang="en-US" sz="2400" b="1" dirty="0">
                <a:solidFill>
                  <a:schemeClr val="accent3">
                    <a:lumMod val="75000"/>
                  </a:schemeClr>
                </a:solidFill>
                <a:latin typeface="Comic Sans MS" pitchFamily="66" charset="0"/>
              </a:rPr>
              <a:t> of Unleavened Bread </a:t>
            </a:r>
            <a:r>
              <a:rPr lang="en-US" sz="2400" b="1" u="sng" dirty="0">
                <a:solidFill>
                  <a:srgbClr val="C00000"/>
                </a:solidFill>
                <a:latin typeface="Comic Sans MS" pitchFamily="66" charset="0"/>
              </a:rPr>
              <a:t>be</a:t>
            </a:r>
            <a:r>
              <a:rPr lang="en-US" sz="2400" b="1" dirty="0">
                <a:solidFill>
                  <a:srgbClr val="C00000"/>
                </a:solidFill>
                <a:latin typeface="Comic Sans MS" pitchFamily="66" charset="0"/>
              </a:rPr>
              <a:t>g</a:t>
            </a:r>
            <a:r>
              <a:rPr lang="en-US" sz="2400" b="1" u="sng" dirty="0">
                <a:solidFill>
                  <a:srgbClr val="C00000"/>
                </a:solidFill>
                <a:latin typeface="Comic Sans MS" pitchFamily="66" charset="0"/>
              </a:rPr>
              <a:t>ins</a:t>
            </a:r>
            <a:r>
              <a:rPr lang="en-US" sz="2400" b="1" dirty="0">
                <a:solidFill>
                  <a:schemeClr val="accent3">
                    <a:lumMod val="75000"/>
                  </a:schemeClr>
                </a:solidFill>
                <a:latin typeface="Comic Sans MS" pitchFamily="66" charset="0"/>
              </a:rPr>
              <a:t> with the </a:t>
            </a:r>
            <a:br>
              <a:rPr lang="en-US" sz="2400" b="1" dirty="0">
                <a:solidFill>
                  <a:schemeClr val="accent3">
                    <a:lumMod val="75000"/>
                  </a:schemeClr>
                </a:solidFill>
                <a:latin typeface="Comic Sans MS" pitchFamily="66" charset="0"/>
              </a:rPr>
            </a:br>
            <a:r>
              <a:rPr lang="en-US" sz="2400" b="1" u="sng" dirty="0">
                <a:solidFill>
                  <a:srgbClr val="C00000"/>
                </a:solidFill>
                <a:latin typeface="Comic Sans MS" pitchFamily="66" charset="0"/>
              </a:rPr>
              <a:t>Passover meal</a:t>
            </a:r>
            <a:r>
              <a:rPr lang="en-US" sz="2400" b="1" dirty="0">
                <a:solidFill>
                  <a:schemeClr val="accent3">
                    <a:lumMod val="75000"/>
                  </a:schemeClr>
                </a:solidFill>
                <a:latin typeface="Comic Sans MS" pitchFamily="66" charset="0"/>
              </a:rPr>
              <a:t> – whether it is eaten in the 1</a:t>
            </a:r>
            <a:r>
              <a:rPr lang="en-US" sz="2400" b="1" baseline="30000" dirty="0">
                <a:solidFill>
                  <a:schemeClr val="accent3">
                    <a:lumMod val="75000"/>
                  </a:schemeClr>
                </a:solidFill>
                <a:latin typeface="Comic Sans MS" pitchFamily="66" charset="0"/>
              </a:rPr>
              <a:t>st</a:t>
            </a:r>
            <a:r>
              <a:rPr lang="en-US" sz="2400" b="1" dirty="0">
                <a:solidFill>
                  <a:schemeClr val="accent3">
                    <a:lumMod val="75000"/>
                  </a:schemeClr>
                </a:solidFill>
                <a:latin typeface="Comic Sans MS" pitchFamily="66" charset="0"/>
              </a:rPr>
              <a:t> </a:t>
            </a:r>
            <a:r>
              <a:rPr lang="en-US" sz="2400" b="1" u="sng" dirty="0">
                <a:solidFill>
                  <a:srgbClr val="0070C0"/>
                </a:solidFill>
                <a:latin typeface="Comic Sans MS" pitchFamily="66" charset="0"/>
              </a:rPr>
              <a:t>OR</a:t>
            </a:r>
            <a:r>
              <a:rPr lang="en-US" sz="2400" b="1" dirty="0">
                <a:solidFill>
                  <a:schemeClr val="accent3">
                    <a:lumMod val="75000"/>
                  </a:schemeClr>
                </a:solidFill>
                <a:latin typeface="Comic Sans MS" pitchFamily="66" charset="0"/>
              </a:rPr>
              <a:t> 2</a:t>
            </a:r>
            <a:r>
              <a:rPr lang="en-US" sz="2400" b="1" baseline="30000" dirty="0">
                <a:solidFill>
                  <a:schemeClr val="accent3">
                    <a:lumMod val="75000"/>
                  </a:schemeClr>
                </a:solidFill>
                <a:latin typeface="Comic Sans MS" pitchFamily="66" charset="0"/>
              </a:rPr>
              <a:t>nd</a:t>
            </a:r>
            <a:r>
              <a:rPr lang="en-US" sz="2400" b="1" dirty="0">
                <a:solidFill>
                  <a:schemeClr val="accent3">
                    <a:lumMod val="75000"/>
                  </a:schemeClr>
                </a:solidFill>
                <a:latin typeface="Comic Sans MS" pitchFamily="66" charset="0"/>
              </a:rPr>
              <a:t> month.”</a:t>
            </a:r>
          </a:p>
        </p:txBody>
      </p:sp>
    </p:spTree>
    <p:extLst>
      <p:ext uri="{BB962C8B-B14F-4D97-AF65-F5344CB8AC3E}">
        <p14:creationId xmlns:p14="http://schemas.microsoft.com/office/powerpoint/2010/main" val="3713365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25</a:t>
            </a:fld>
            <a:endParaRPr lang="en-US" sz="1200" dirty="0">
              <a:latin typeface="Comic Sans MS" pitchFamily="66" charset="0"/>
            </a:endParaRPr>
          </a:p>
        </p:txBody>
      </p:sp>
      <p:sp>
        <p:nvSpPr>
          <p:cNvPr id="4" name="Round Diagonal Corner Rectangle 3"/>
          <p:cNvSpPr/>
          <p:nvPr/>
        </p:nvSpPr>
        <p:spPr>
          <a:xfrm>
            <a:off x="1076206" y="754743"/>
            <a:ext cx="9998194" cy="5341257"/>
          </a:xfrm>
          <a:prstGeom prst="round2DiagRect">
            <a:avLst/>
          </a:prstGeom>
          <a:gradFill>
            <a:gsLst>
              <a:gs pos="20000">
                <a:srgbClr val="000040"/>
              </a:gs>
              <a:gs pos="50000">
                <a:srgbClr val="400040"/>
              </a:gs>
              <a:gs pos="75000">
                <a:srgbClr val="8F0040"/>
              </a:gs>
              <a:gs pos="89999">
                <a:srgbClr val="F27300"/>
              </a:gs>
              <a:gs pos="100000">
                <a:srgbClr val="FFBF00"/>
              </a:gs>
            </a:gsLst>
            <a:lin ang="16200000" scaled="0"/>
          </a:gradFill>
          <a:ln w="95250">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76206" y="1065964"/>
            <a:ext cx="9998194" cy="532453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t>It is very significant that </a:t>
            </a:r>
            <a:r>
              <a:rPr lang="en-US" sz="2800" b="1" cap="none" spc="150" dirty="0">
                <a:ln w="11430"/>
                <a:solidFill>
                  <a:srgbClr val="00B0F0"/>
                </a:solidFill>
                <a:effectLst>
                  <a:outerShdw blurRad="25400" algn="tl" rotWithShape="0">
                    <a:srgbClr val="000000">
                      <a:alpha val="43000"/>
                    </a:srgbClr>
                  </a:outerShdw>
                </a:effectLst>
                <a:latin typeface="Comic Sans MS" pitchFamily="66" charset="0"/>
              </a:rPr>
              <a:t>Yahusha, </a:t>
            </a:r>
            <a: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t/>
            </a:r>
            <a:b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br>
            <a: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t>in His infinite mercy and desire to save mankind, gave another opportunity, under certain conditions, to participate in the observance </a:t>
            </a:r>
            <a:b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br>
            <a: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t>of the Passover in the 2</a:t>
            </a:r>
            <a:r>
              <a:rPr lang="en-US" sz="2800" b="1" cap="none" spc="150" baseline="30000" dirty="0">
                <a:ln w="11430"/>
                <a:solidFill>
                  <a:srgbClr val="F8F8F8"/>
                </a:solidFill>
                <a:effectLst>
                  <a:outerShdw blurRad="25400" algn="tl" rotWithShape="0">
                    <a:srgbClr val="000000">
                      <a:alpha val="43000"/>
                    </a:srgbClr>
                  </a:outerShdw>
                </a:effectLst>
                <a:latin typeface="Comic Sans MS" pitchFamily="66" charset="0"/>
              </a:rPr>
              <a:t>nd</a:t>
            </a:r>
            <a: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t> month.</a:t>
            </a:r>
          </a:p>
          <a:p>
            <a:pPr algn="ctr"/>
            <a:r>
              <a:rPr lang="en-US" sz="2800" b="1" spc="150" dirty="0">
                <a:ln w="11430"/>
                <a:solidFill>
                  <a:srgbClr val="F8F8F8"/>
                </a:solidFill>
                <a:effectLst>
                  <a:outerShdw blurRad="25400" algn="tl" rotWithShape="0">
                    <a:srgbClr val="000000">
                      <a:alpha val="43000"/>
                    </a:srgbClr>
                  </a:outerShdw>
                </a:effectLst>
                <a:latin typeface="Comic Sans MS" pitchFamily="66" charset="0"/>
              </a:rPr>
              <a:t>The Scriptures show unleavened bread was a definite requirement for the Passover meals in both months.  But, did the presence of unleavened bread ALWAYS necessitate the observance </a:t>
            </a:r>
            <a:br>
              <a:rPr lang="en-US" sz="2800" b="1" spc="150" dirty="0">
                <a:ln w="11430"/>
                <a:solidFill>
                  <a:srgbClr val="F8F8F8"/>
                </a:solidFill>
                <a:effectLst>
                  <a:outerShdw blurRad="25400" algn="tl" rotWithShape="0">
                    <a:srgbClr val="000000">
                      <a:alpha val="43000"/>
                    </a:srgbClr>
                  </a:outerShdw>
                </a:effectLst>
                <a:latin typeface="Comic Sans MS" pitchFamily="66" charset="0"/>
              </a:rPr>
            </a:br>
            <a:r>
              <a:rPr lang="en-US" sz="2800" b="1" spc="150" dirty="0">
                <a:ln w="11430"/>
                <a:solidFill>
                  <a:srgbClr val="F8F8F8"/>
                </a:solidFill>
                <a:effectLst>
                  <a:outerShdw blurRad="25400" algn="tl" rotWithShape="0">
                    <a:srgbClr val="000000">
                      <a:alpha val="43000"/>
                    </a:srgbClr>
                  </a:outerShdw>
                </a:effectLst>
                <a:latin typeface="Comic Sans MS" pitchFamily="66" charset="0"/>
              </a:rPr>
              <a:t>of a second 7-cycle celebration for the </a:t>
            </a:r>
            <a:br>
              <a:rPr lang="en-US" sz="2800" b="1" spc="150" dirty="0">
                <a:ln w="11430"/>
                <a:solidFill>
                  <a:srgbClr val="F8F8F8"/>
                </a:solidFill>
                <a:effectLst>
                  <a:outerShdw blurRad="25400" algn="tl" rotWithShape="0">
                    <a:srgbClr val="000000">
                      <a:alpha val="43000"/>
                    </a:srgbClr>
                  </a:outerShdw>
                </a:effectLst>
                <a:latin typeface="Comic Sans MS" pitchFamily="66" charset="0"/>
              </a:rPr>
            </a:br>
            <a:r>
              <a:rPr lang="en-US" sz="2800" b="1" spc="150" dirty="0">
                <a:ln w="11430"/>
                <a:solidFill>
                  <a:srgbClr val="F8F8F8"/>
                </a:solidFill>
                <a:effectLst>
                  <a:outerShdw blurRad="25400" algn="tl" rotWithShape="0">
                    <a:srgbClr val="000000">
                      <a:alpha val="43000"/>
                    </a:srgbClr>
                  </a:outerShdw>
                </a:effectLst>
                <a:latin typeface="Comic Sans MS" pitchFamily="66" charset="0"/>
              </a:rPr>
              <a:t>Festival of Unleavened Bread in the 2</a:t>
            </a:r>
            <a:r>
              <a:rPr lang="en-US" sz="2800" b="1" spc="150" baseline="30000" dirty="0">
                <a:ln w="11430"/>
                <a:solidFill>
                  <a:srgbClr val="F8F8F8"/>
                </a:solidFill>
                <a:effectLst>
                  <a:outerShdw blurRad="25400" algn="tl" rotWithShape="0">
                    <a:srgbClr val="000000">
                      <a:alpha val="43000"/>
                    </a:srgbClr>
                  </a:outerShdw>
                </a:effectLst>
                <a:latin typeface="Comic Sans MS" pitchFamily="66" charset="0"/>
              </a:rPr>
              <a:t>nd</a:t>
            </a:r>
            <a:r>
              <a:rPr lang="en-US" sz="2800" b="1" spc="150" dirty="0">
                <a:ln w="11430"/>
                <a:solidFill>
                  <a:srgbClr val="F8F8F8"/>
                </a:solidFill>
                <a:effectLst>
                  <a:outerShdw blurRad="25400" algn="tl" rotWithShape="0">
                    <a:srgbClr val="000000">
                      <a:alpha val="43000"/>
                    </a:srgbClr>
                  </a:outerShdw>
                </a:effectLst>
                <a:latin typeface="Comic Sans MS" pitchFamily="66" charset="0"/>
              </a:rPr>
              <a:t> month?</a:t>
            </a:r>
            <a:r>
              <a:rPr lang="en-US" sz="2800" b="1" cap="none" spc="150" dirty="0">
                <a:ln w="11430"/>
                <a:solidFill>
                  <a:srgbClr val="F8F8F8"/>
                </a:solidFill>
                <a:effectLst>
                  <a:outerShdw blurRad="25400" algn="tl" rotWithShape="0">
                    <a:srgbClr val="000000">
                      <a:alpha val="43000"/>
                    </a:srgbClr>
                  </a:outerShdw>
                </a:effectLst>
                <a:latin typeface="Comic Sans MS" pitchFamily="66" charset="0"/>
              </a:rPr>
              <a:t> </a:t>
            </a:r>
          </a:p>
          <a:p>
            <a:pPr algn="ctr"/>
            <a:endParaRPr lang="en-US" sz="3200" b="1" cap="none" spc="150" dirty="0">
              <a:ln w="11430"/>
              <a:solidFill>
                <a:srgbClr val="F8F8F8"/>
              </a:solidFill>
              <a:effectLst>
                <a:outerShdw blurRad="25400" algn="tl" rotWithShape="0">
                  <a:srgbClr val="000000">
                    <a:alpha val="43000"/>
                  </a:srgbClr>
                </a:outerShdw>
              </a:effectLst>
              <a:latin typeface="Comic Sans MS" pitchFamily="66" charset="0"/>
            </a:endParaRPr>
          </a:p>
        </p:txBody>
      </p:sp>
      <p:pic>
        <p:nvPicPr>
          <p:cNvPr id="5" name="Picture 11" descr="C:\Users\Rae\Desktop\Art on Desktop\white man clip art\yellow-blue smiley faces\Smiley Decision Questions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637" y="4375956"/>
            <a:ext cx="1385559" cy="155931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60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26</a:t>
            </a:fld>
            <a:endParaRPr lang="en-US" sz="1200" dirty="0">
              <a:latin typeface="Comic Sans MS" pitchFamily="66" charset="0"/>
            </a:endParaRPr>
          </a:p>
        </p:txBody>
      </p:sp>
      <p:sp>
        <p:nvSpPr>
          <p:cNvPr id="8" name="Rounded Rectangle 7"/>
          <p:cNvSpPr/>
          <p:nvPr/>
        </p:nvSpPr>
        <p:spPr>
          <a:xfrm>
            <a:off x="1154096" y="2920753"/>
            <a:ext cx="9960747" cy="2032987"/>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rect">
              <a:fillToRect l="50000" t="50000" r="50000" b="50000"/>
            </a:path>
            <a:tileRect/>
          </a:gradFill>
          <a:ln w="41275">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000" b="1" u="sng" dirty="0">
                <a:solidFill>
                  <a:srgbClr val="C00000"/>
                </a:solidFill>
                <a:latin typeface="Comic Sans MS" pitchFamily="66" charset="0"/>
              </a:rPr>
              <a:t>Accordin</a:t>
            </a:r>
            <a:r>
              <a:rPr lang="en-US" sz="2000" b="1" dirty="0">
                <a:solidFill>
                  <a:srgbClr val="C00000"/>
                </a:solidFill>
                <a:latin typeface="Comic Sans MS" pitchFamily="66" charset="0"/>
              </a:rPr>
              <a:t>g</a:t>
            </a:r>
            <a:r>
              <a:rPr lang="en-US" sz="2000" b="1" u="sng" dirty="0">
                <a:solidFill>
                  <a:srgbClr val="C00000"/>
                </a:solidFill>
                <a:latin typeface="Comic Sans MS" pitchFamily="66" charset="0"/>
              </a:rPr>
              <a:t> to</a:t>
            </a:r>
            <a:r>
              <a:rPr lang="en-US" sz="2000" b="1" dirty="0">
                <a:solidFill>
                  <a:srgbClr val="C00000"/>
                </a:solidFill>
                <a:latin typeface="Comic Sans MS" pitchFamily="66" charset="0"/>
              </a:rPr>
              <a:t> </a:t>
            </a:r>
            <a:r>
              <a:rPr lang="en-US" sz="2000" b="1" u="sng" dirty="0">
                <a:ln>
                  <a:solidFill>
                    <a:srgbClr val="002060"/>
                  </a:solidFill>
                </a:ln>
                <a:solidFill>
                  <a:srgbClr val="C00000"/>
                </a:solidFill>
                <a:latin typeface="Comic Sans MS" pitchFamily="66" charset="0"/>
              </a:rPr>
              <a:t>Sunset </a:t>
            </a:r>
            <a:r>
              <a:rPr lang="en-US" sz="2000" b="1" u="sng" dirty="0" smtClean="0">
                <a:ln>
                  <a:solidFill>
                    <a:srgbClr val="002060"/>
                  </a:solidFill>
                </a:ln>
                <a:solidFill>
                  <a:srgbClr val="C00000"/>
                </a:solidFill>
                <a:latin typeface="Comic Sans MS" pitchFamily="66" charset="0"/>
              </a:rPr>
              <a:t>Theor</a:t>
            </a:r>
            <a:r>
              <a:rPr lang="en-US" sz="2000" b="1" dirty="0" smtClean="0">
                <a:ln>
                  <a:solidFill>
                    <a:srgbClr val="002060"/>
                  </a:solidFill>
                </a:ln>
                <a:solidFill>
                  <a:srgbClr val="C00000"/>
                </a:solidFill>
                <a:latin typeface="Comic Sans MS" pitchFamily="66" charset="0"/>
              </a:rPr>
              <a:t>y,</a:t>
            </a:r>
            <a:r>
              <a:rPr lang="en-US" sz="2000" b="1" dirty="0" smtClean="0">
                <a:solidFill>
                  <a:srgbClr val="C00000"/>
                </a:solidFill>
                <a:latin typeface="Comic Sans MS" pitchFamily="66" charset="0"/>
              </a:rPr>
              <a:t> </a:t>
            </a:r>
            <a:r>
              <a:rPr lang="en-US" sz="2000" b="1" u="sng" dirty="0">
                <a:solidFill>
                  <a:srgbClr val="C00000"/>
                </a:solidFill>
                <a:latin typeface="Comic Sans MS" pitchFamily="66" charset="0"/>
              </a:rPr>
              <a:t>the</a:t>
            </a:r>
            <a:r>
              <a:rPr lang="en-US" sz="2000" b="1" dirty="0">
                <a:solidFill>
                  <a:srgbClr val="C00000"/>
                </a:solidFill>
                <a:latin typeface="Comic Sans MS" pitchFamily="66" charset="0"/>
              </a:rPr>
              <a:t> </a:t>
            </a:r>
            <a:r>
              <a:rPr lang="en-US" sz="2000" b="1" dirty="0">
                <a:ln>
                  <a:solidFill>
                    <a:srgbClr val="002060"/>
                  </a:solidFill>
                </a:ln>
                <a:solidFill>
                  <a:srgbClr val="C00000"/>
                </a:solidFill>
                <a:latin typeface="Comic Sans MS" pitchFamily="66" charset="0"/>
              </a:rPr>
              <a:t>“</a:t>
            </a:r>
            <a:r>
              <a:rPr lang="en-US" sz="2000" b="1" u="sng" dirty="0">
                <a:ln>
                  <a:solidFill>
                    <a:srgbClr val="002060"/>
                  </a:solidFill>
                </a:ln>
                <a:solidFill>
                  <a:srgbClr val="C00000"/>
                </a:solidFill>
                <a:latin typeface="Comic Sans MS" pitchFamily="66" charset="0"/>
              </a:rPr>
              <a:t>sunset moment</a:t>
            </a:r>
            <a:r>
              <a:rPr lang="en-US" sz="2000" b="1" dirty="0">
                <a:ln>
                  <a:solidFill>
                    <a:srgbClr val="002060"/>
                  </a:solidFill>
                </a:ln>
                <a:solidFill>
                  <a:srgbClr val="C00000"/>
                </a:solidFill>
                <a:latin typeface="Comic Sans MS" pitchFamily="66" charset="0"/>
              </a:rPr>
              <a:t>” </a:t>
            </a:r>
            <a:r>
              <a:rPr lang="en-US" sz="2000" b="1" u="sng" dirty="0">
                <a:solidFill>
                  <a:srgbClr val="C00000"/>
                </a:solidFill>
                <a:latin typeface="Comic Sans MS" pitchFamily="66" charset="0"/>
              </a:rPr>
              <a:t>be</a:t>
            </a:r>
            <a:r>
              <a:rPr lang="en-US" sz="2000" b="1" dirty="0">
                <a:solidFill>
                  <a:srgbClr val="C00000"/>
                </a:solidFill>
                <a:latin typeface="Comic Sans MS" pitchFamily="66" charset="0"/>
              </a:rPr>
              <a:t>g</a:t>
            </a:r>
            <a:r>
              <a:rPr lang="en-US" sz="2000" b="1" u="sng" dirty="0">
                <a:solidFill>
                  <a:srgbClr val="C00000"/>
                </a:solidFill>
                <a:latin typeface="Comic Sans MS" pitchFamily="66" charset="0"/>
              </a:rPr>
              <a:t>ins the new </a:t>
            </a:r>
            <a:r>
              <a:rPr lang="en-US" sz="2000" b="1" u="sng" dirty="0" smtClean="0">
                <a:solidFill>
                  <a:srgbClr val="C00000"/>
                </a:solidFill>
                <a:latin typeface="Comic Sans MS" pitchFamily="66" charset="0"/>
              </a:rPr>
              <a:t>da</a:t>
            </a:r>
            <a:r>
              <a:rPr lang="en-US" sz="2000" b="1" dirty="0" smtClean="0">
                <a:solidFill>
                  <a:srgbClr val="C00000"/>
                </a:solidFill>
                <a:latin typeface="Comic Sans MS" pitchFamily="66" charset="0"/>
              </a:rPr>
              <a:t>y.</a:t>
            </a:r>
            <a:r>
              <a:rPr lang="en-US" sz="2000" b="1" u="sng" dirty="0" smtClean="0">
                <a:solidFill>
                  <a:srgbClr val="C00000"/>
                </a:solidFill>
                <a:latin typeface="Comic Sans MS" pitchFamily="66" charset="0"/>
              </a:rPr>
              <a:t> </a:t>
            </a:r>
            <a:r>
              <a:rPr lang="en-US" sz="2000" b="1" dirty="0" smtClean="0">
                <a:solidFill>
                  <a:schemeClr val="accent3">
                    <a:lumMod val="75000"/>
                  </a:schemeClr>
                </a:solidFill>
                <a:latin typeface="Comic Sans MS" pitchFamily="66" charset="0"/>
              </a:rPr>
              <a:t> </a:t>
            </a:r>
            <a:r>
              <a:rPr lang="en-US" sz="2000" b="1" dirty="0">
                <a:solidFill>
                  <a:schemeClr val="accent3">
                    <a:lumMod val="75000"/>
                  </a:schemeClr>
                </a:solidFill>
                <a:latin typeface="Comic Sans MS" pitchFamily="66" charset="0"/>
              </a:rPr>
              <a:t/>
            </a:r>
            <a:br>
              <a:rPr lang="en-US" sz="2000" b="1" dirty="0">
                <a:solidFill>
                  <a:schemeClr val="accent3">
                    <a:lumMod val="75000"/>
                  </a:schemeClr>
                </a:solidFill>
                <a:latin typeface="Comic Sans MS" pitchFamily="66" charset="0"/>
              </a:rPr>
            </a:br>
            <a:r>
              <a:rPr lang="en-US" sz="2000" b="1" dirty="0">
                <a:solidFill>
                  <a:schemeClr val="accent3">
                    <a:lumMod val="50000"/>
                  </a:schemeClr>
                </a:solidFill>
                <a:latin typeface="Comic Sans MS" pitchFamily="66" charset="0"/>
              </a:rPr>
              <a:t>Many assume the 2</a:t>
            </a:r>
            <a:r>
              <a:rPr lang="en-US" sz="2000" b="1" baseline="30000" dirty="0">
                <a:solidFill>
                  <a:schemeClr val="accent3">
                    <a:lumMod val="50000"/>
                  </a:schemeClr>
                </a:solidFill>
                <a:latin typeface="Comic Sans MS" pitchFamily="66" charset="0"/>
              </a:rPr>
              <a:t>nd</a:t>
            </a:r>
            <a:r>
              <a:rPr lang="en-US" sz="2000" b="1" dirty="0">
                <a:solidFill>
                  <a:schemeClr val="accent3">
                    <a:lumMod val="50000"/>
                  </a:schemeClr>
                </a:solidFill>
                <a:latin typeface="Comic Sans MS" pitchFamily="66" charset="0"/>
              </a:rPr>
              <a:t> Passover follows the exact pattern as the 1</a:t>
            </a:r>
            <a:r>
              <a:rPr lang="en-US" sz="2000" b="1" baseline="30000" dirty="0">
                <a:solidFill>
                  <a:schemeClr val="accent3">
                    <a:lumMod val="50000"/>
                  </a:schemeClr>
                </a:solidFill>
                <a:latin typeface="Comic Sans MS" pitchFamily="66" charset="0"/>
              </a:rPr>
              <a:t>st</a:t>
            </a:r>
            <a:r>
              <a:rPr lang="en-US" sz="2000" b="1" dirty="0">
                <a:solidFill>
                  <a:schemeClr val="accent3">
                    <a:lumMod val="50000"/>
                  </a:schemeClr>
                </a:solidFill>
                <a:latin typeface="Comic Sans MS" pitchFamily="66" charset="0"/>
              </a:rPr>
              <a:t> Passover celebrating the Unleavened Bread Festival for the seven (7) days.  </a:t>
            </a:r>
            <a:br>
              <a:rPr lang="en-US" sz="2000" b="1" dirty="0">
                <a:solidFill>
                  <a:schemeClr val="accent3">
                    <a:lumMod val="50000"/>
                  </a:schemeClr>
                </a:solidFill>
                <a:latin typeface="Comic Sans MS" pitchFamily="66" charset="0"/>
              </a:rPr>
            </a:br>
            <a:r>
              <a:rPr lang="en-US" sz="2000" b="1" dirty="0">
                <a:solidFill>
                  <a:schemeClr val="accent3">
                    <a:lumMod val="50000"/>
                  </a:schemeClr>
                </a:solidFill>
                <a:latin typeface="Comic Sans MS" pitchFamily="66" charset="0"/>
              </a:rPr>
              <a:t>It seems that the “eating of unleavened bread” in the 2</a:t>
            </a:r>
            <a:r>
              <a:rPr lang="en-US" sz="2000" b="1" baseline="30000" dirty="0">
                <a:solidFill>
                  <a:schemeClr val="accent3">
                    <a:lumMod val="50000"/>
                  </a:schemeClr>
                </a:solidFill>
                <a:latin typeface="Comic Sans MS" pitchFamily="66" charset="0"/>
              </a:rPr>
              <a:t>nd</a:t>
            </a:r>
            <a:r>
              <a:rPr lang="en-US" sz="2000" b="1" dirty="0">
                <a:solidFill>
                  <a:schemeClr val="accent3">
                    <a:lumMod val="50000"/>
                  </a:schemeClr>
                </a:solidFill>
                <a:latin typeface="Comic Sans MS" pitchFamily="66" charset="0"/>
              </a:rPr>
              <a:t> Passover </a:t>
            </a:r>
            <a:br>
              <a:rPr lang="en-US" sz="2000" b="1" dirty="0">
                <a:solidFill>
                  <a:schemeClr val="accent3">
                    <a:lumMod val="50000"/>
                  </a:schemeClr>
                </a:solidFill>
                <a:latin typeface="Comic Sans MS" pitchFamily="66" charset="0"/>
              </a:rPr>
            </a:br>
            <a:r>
              <a:rPr lang="en-US" sz="2000" b="1" dirty="0">
                <a:solidFill>
                  <a:schemeClr val="accent3">
                    <a:lumMod val="50000"/>
                  </a:schemeClr>
                </a:solidFill>
                <a:latin typeface="Comic Sans MS" pitchFamily="66" charset="0"/>
              </a:rPr>
              <a:t>has become the command to celebrate a </a:t>
            </a:r>
            <a:r>
              <a:rPr lang="en-US" sz="2000" b="1" dirty="0" smtClean="0">
                <a:solidFill>
                  <a:schemeClr val="accent3">
                    <a:lumMod val="50000"/>
                  </a:schemeClr>
                </a:solidFill>
                <a:latin typeface="Comic Sans MS" pitchFamily="66" charset="0"/>
              </a:rPr>
              <a:t/>
            </a:r>
            <a:br>
              <a:rPr lang="en-US" sz="2000" b="1" dirty="0" smtClean="0">
                <a:solidFill>
                  <a:schemeClr val="accent3">
                    <a:lumMod val="50000"/>
                  </a:schemeClr>
                </a:solidFill>
                <a:latin typeface="Comic Sans MS" pitchFamily="66" charset="0"/>
              </a:rPr>
            </a:br>
            <a:r>
              <a:rPr lang="en-US" sz="2000" b="1" u="sng" dirty="0" smtClean="0">
                <a:solidFill>
                  <a:schemeClr val="accent3">
                    <a:lumMod val="50000"/>
                  </a:schemeClr>
                </a:solidFill>
                <a:latin typeface="Comic Sans MS" pitchFamily="66" charset="0"/>
              </a:rPr>
              <a:t>second</a:t>
            </a:r>
            <a:r>
              <a:rPr lang="en-US" sz="2000" b="1" dirty="0" smtClean="0">
                <a:solidFill>
                  <a:schemeClr val="accent3">
                    <a:lumMod val="50000"/>
                  </a:schemeClr>
                </a:solidFill>
                <a:latin typeface="Comic Sans MS" pitchFamily="66" charset="0"/>
              </a:rPr>
              <a:t> Festival </a:t>
            </a:r>
            <a:r>
              <a:rPr lang="en-US" sz="2000" b="1" dirty="0">
                <a:solidFill>
                  <a:schemeClr val="accent3">
                    <a:lumMod val="50000"/>
                  </a:schemeClr>
                </a:solidFill>
                <a:latin typeface="Comic Sans MS" pitchFamily="66" charset="0"/>
              </a:rPr>
              <a:t>of </a:t>
            </a:r>
            <a:r>
              <a:rPr lang="en-US" sz="2000" b="1" u="sng" dirty="0">
                <a:solidFill>
                  <a:schemeClr val="accent3">
                    <a:lumMod val="50000"/>
                  </a:schemeClr>
                </a:solidFill>
                <a:latin typeface="Comic Sans MS" pitchFamily="66" charset="0"/>
              </a:rPr>
              <a:t>Unleavened Bread in the 2</a:t>
            </a:r>
            <a:r>
              <a:rPr lang="en-US" sz="2000" b="1" u="sng" baseline="30000" dirty="0">
                <a:solidFill>
                  <a:schemeClr val="accent3">
                    <a:lumMod val="50000"/>
                  </a:schemeClr>
                </a:solidFill>
                <a:latin typeface="Comic Sans MS" pitchFamily="66" charset="0"/>
              </a:rPr>
              <a:t>nd</a:t>
            </a:r>
            <a:r>
              <a:rPr lang="en-US" sz="2000" b="1" u="sng" dirty="0">
                <a:solidFill>
                  <a:schemeClr val="accent3">
                    <a:lumMod val="50000"/>
                  </a:schemeClr>
                </a:solidFill>
                <a:latin typeface="Comic Sans MS" pitchFamily="66" charset="0"/>
              </a:rPr>
              <a:t> month from da</a:t>
            </a:r>
            <a:r>
              <a:rPr lang="en-US" sz="2000" b="1" dirty="0">
                <a:solidFill>
                  <a:schemeClr val="accent3">
                    <a:lumMod val="50000"/>
                  </a:schemeClr>
                </a:solidFill>
                <a:latin typeface="Comic Sans MS" pitchFamily="66" charset="0"/>
              </a:rPr>
              <a:t>y</a:t>
            </a:r>
            <a:r>
              <a:rPr lang="en-US" sz="2000" b="1" u="sng" dirty="0">
                <a:solidFill>
                  <a:schemeClr val="accent3">
                    <a:lumMod val="50000"/>
                  </a:schemeClr>
                </a:solidFill>
                <a:latin typeface="Comic Sans MS" pitchFamily="66" charset="0"/>
              </a:rPr>
              <a:t>s 15-21</a:t>
            </a:r>
            <a:r>
              <a:rPr lang="en-US" sz="2000" b="1" dirty="0">
                <a:solidFill>
                  <a:schemeClr val="accent3">
                    <a:lumMod val="50000"/>
                  </a:schemeClr>
                </a:solidFill>
                <a:latin typeface="Comic Sans MS" pitchFamily="66" charset="0"/>
              </a:rPr>
              <a:t>.</a:t>
            </a:r>
          </a:p>
        </p:txBody>
      </p:sp>
      <p:sp>
        <p:nvSpPr>
          <p:cNvPr id="9" name="Rectangle 8"/>
          <p:cNvSpPr/>
          <p:nvPr/>
        </p:nvSpPr>
        <p:spPr>
          <a:xfrm>
            <a:off x="852220" y="478228"/>
            <a:ext cx="10727366" cy="2428357"/>
          </a:xfrm>
          <a:prstGeom prst="rect">
            <a:avLst/>
          </a:prstGeom>
        </p:spPr>
        <p:txBody>
          <a:bodyPr wrap="square">
            <a:spAutoFit/>
            <a:scene3d>
              <a:camera prst="orthographicFront"/>
              <a:lightRig rig="threePt" dir="t"/>
            </a:scene3d>
            <a:sp3d extrusionH="57150">
              <a:bevelT w="38100" h="38100" prst="angle"/>
            </a:sp3d>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In the verses of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9:1-12, </a:t>
            </a:r>
            <a:r>
              <a:rPr lang="en-US" dirty="0">
                <a:latin typeface="Calibri" panose="020F0502020204030204" pitchFamily="34" charset="0"/>
                <a:ea typeface="Calibri" panose="020F0502020204030204" pitchFamily="34" charset="0"/>
                <a:cs typeface="Times New Roman" panose="02020603050405020304" pitchFamily="18" charset="0"/>
              </a:rPr>
              <a:t>we want to pay careful attention to the context and grammar to see if anything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can be detected that commands </a:t>
            </a:r>
            <a:r>
              <a:rPr lang="en-US" b="1" u="sng" dirty="0">
                <a:latin typeface="Calibri" panose="020F0502020204030204" pitchFamily="34" charset="0"/>
                <a:ea typeface="Calibri" panose="020F0502020204030204" pitchFamily="34" charset="0"/>
                <a:cs typeface="Times New Roman" panose="02020603050405020304" pitchFamily="18" charset="0"/>
              </a:rPr>
              <a:t>another seven-da</a:t>
            </a:r>
            <a:r>
              <a:rPr lang="en-US" b="1" dirty="0">
                <a:latin typeface="Calibri" panose="020F0502020204030204" pitchFamily="34" charset="0"/>
                <a:ea typeface="Calibri" panose="020F0502020204030204" pitchFamily="34" charset="0"/>
                <a:cs typeface="Times New Roman" panose="02020603050405020304" pitchFamily="18" charset="0"/>
              </a:rPr>
              <a:t>y</a:t>
            </a:r>
            <a:r>
              <a:rPr lang="en-US" b="1" u="sng" dirty="0">
                <a:latin typeface="Calibri" panose="020F0502020204030204" pitchFamily="34" charset="0"/>
                <a:ea typeface="Calibri" panose="020F0502020204030204" pitchFamily="34" charset="0"/>
                <a:cs typeface="Times New Roman" panose="02020603050405020304" pitchFamily="18" charset="0"/>
              </a:rPr>
              <a:t> celebration for the Festival of Unleavened Bread</a:t>
            </a:r>
            <a:r>
              <a:rPr lang="en-US" b="1"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15000"/>
              </a:lnSpc>
              <a:buFont typeface="+mj-lt"/>
              <a:buAutoNum type="arabicPeriod"/>
            </a:pPr>
            <a:r>
              <a:rPr lang="en-US"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Does the command reall</a:t>
            </a: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y</a:t>
            </a:r>
            <a:r>
              <a:rPr lang="en-US"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exist</a:t>
            </a: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15000"/>
              </a:lnSpc>
              <a:buFont typeface="+mj-lt"/>
              <a:buAutoNum type="arabicPeriod"/>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Does the eating of </a:t>
            </a:r>
            <a:r>
              <a:rPr lang="en-US" b="1"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unleavened bread with ANY Passover meal</a:t>
            </a: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dictate or demand</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celebration </a:t>
            </a:r>
            <a:b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of the seven, full, 24-hour cycles of the Festival of Unleavened Bread?</a:t>
            </a:r>
          </a:p>
          <a:p>
            <a:pPr marL="342900" indent="-342900">
              <a:lnSpc>
                <a:spcPct val="115000"/>
              </a:lnSpc>
              <a:buFont typeface="+mj-lt"/>
              <a:buAutoNum type="arabicPeriod"/>
            </a:pP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Will the Scriptural example effectively </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ELIMINATE THE FOUNDATION</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for making the following claim, or not?</a:t>
            </a:r>
          </a:p>
          <a:p>
            <a:pPr>
              <a:lnSpc>
                <a:spcPct val="115000"/>
              </a:lnSpc>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HERE’S THE CLAIM:</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846422" y="5115565"/>
            <a:ext cx="10460207" cy="1154162"/>
          </a:xfrm>
          <a:prstGeom prst="rect">
            <a:avLst/>
          </a:prstGeom>
          <a:noFill/>
        </p:spPr>
        <p:txBody>
          <a:bodyPr wrap="square">
            <a:spAutoFit/>
            <a:scene3d>
              <a:camera prst="orthographicFront"/>
              <a:lightRig rig="threePt" dir="t"/>
            </a:scene3d>
            <a:sp3d extrusionH="57150">
              <a:bevelT w="38100" h="38100" prst="angle"/>
            </a:sp3d>
          </a:bodyPr>
          <a:lstStyle/>
          <a:p>
            <a:pPr>
              <a:lnSpc>
                <a:spcPct val="115000"/>
              </a:lnSpc>
            </a:pPr>
            <a:r>
              <a:rPr lang="en-US" sz="2000" dirty="0" smtClean="0">
                <a:latin typeface="Calibri" panose="020F0502020204030204" pitchFamily="34" charset="0"/>
                <a:ea typeface="Calibri" panose="020F0502020204030204" pitchFamily="34" charset="0"/>
                <a:cs typeface="Times New Roman" panose="02020603050405020304" pitchFamily="18" charset="0"/>
              </a:rPr>
              <a:t>Remember that lingering question: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buBlip>
                <a:blip r:embed="rId2"/>
              </a:buBlip>
            </a:pPr>
            <a:r>
              <a:rPr lang="en-US"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Does every pattern of the “Passover and Unleavened Bread Festival” in the 1</a:t>
            </a:r>
            <a:r>
              <a:rPr lang="en-US" sz="2000" b="1" baseline="30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st</a:t>
            </a:r>
            <a:r>
              <a:rPr lang="en-US"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month repeat in </a:t>
            </a:r>
            <a:r>
              <a:rPr lang="en-US" sz="20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exact same </a:t>
            </a: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a:t>
            </a:r>
            <a:r>
              <a:rPr lang="en-US" sz="20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attern</a:t>
            </a:r>
            <a:r>
              <a:rPr lang="en-US"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in the celebration of the Passover for the 2</a:t>
            </a:r>
            <a:r>
              <a:rPr lang="en-US" sz="2000" b="1" baseline="30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nd</a:t>
            </a:r>
            <a:r>
              <a:rPr lang="en-US"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month?</a:t>
            </a:r>
            <a:endPar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7275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12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6579" y="493142"/>
            <a:ext cx="10505872" cy="2422971"/>
          </a:xfrm>
          <a:prstGeom prst="rect">
            <a:avLst/>
          </a:prstGeom>
        </p:spPr>
        <p:txBody>
          <a:bodyPr wrap="square">
            <a:spAutoFit/>
            <a:scene3d>
              <a:camera prst="orthographicFront"/>
              <a:lightRig rig="threePt" dir="t"/>
            </a:scene3d>
            <a:sp3d extrusionH="57150">
              <a:bevelT w="38100" h="38100"/>
            </a:sp3d>
          </a:bodyPr>
          <a:lstStyle/>
          <a:p>
            <a:r>
              <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That question now leads into the next part of the study as the foundation for the Passover </a:t>
            </a:r>
            <a:br>
              <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in the 2</a:t>
            </a:r>
            <a:r>
              <a:rPr lang="en-US" sz="2000" b="1" baseline="30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nd</a:t>
            </a:r>
            <a:r>
              <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month </a:t>
            </a:r>
            <a:r>
              <a:rPr lang="en-U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has now been established</a:t>
            </a:r>
            <a:r>
              <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At this point, it would be best to read the Scriptural account for the specifics of the second Passover celebration in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Numbers 9:1-14</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for a comprehensive view of what is going to be discussed next.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700" dirty="0">
                <a:latin typeface="Calibri" panose="020F0502020204030204" pitchFamily="34" charset="0"/>
                <a:ea typeface="Calibri" panose="020F0502020204030204" pitchFamily="34" charset="0"/>
                <a:cs typeface="Times New Roman" panose="02020603050405020304" pitchFamily="18" charset="0"/>
              </a:rPr>
              <a:t> </a:t>
            </a: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24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Numbers 9:1-12</a:t>
            </a:r>
            <a:r>
              <a:rPr lang="en-CA" sz="2400" b="1" dirty="0">
                <a:latin typeface="Calibri" panose="020F0502020204030204" pitchFamily="34" charset="0"/>
                <a:ea typeface="Times New Roman" panose="02020603050405020304" pitchFamily="18" charset="0"/>
                <a:cs typeface="Calibri" panose="020F0502020204030204" pitchFamily="34" charset="0"/>
              </a:rPr>
              <a:t> </a:t>
            </a:r>
            <a:r>
              <a:rPr lang="en-CA" sz="2400" b="1" dirty="0">
                <a:solidFill>
                  <a:srgbClr val="9933FF"/>
                </a:solidFill>
                <a:latin typeface="Calibri" panose="020F0502020204030204" pitchFamily="34" charset="0"/>
                <a:ea typeface="Times New Roman" panose="02020603050405020304" pitchFamily="18" charset="0"/>
                <a:cs typeface="Calibri" panose="020F0502020204030204" pitchFamily="34" charset="0"/>
              </a:rPr>
              <a:t> [KJV]: </a:t>
            </a:r>
            <a:r>
              <a:rPr lang="en-CA" sz="2400" dirty="0">
                <a:latin typeface="Calibri" panose="020F0502020204030204" pitchFamily="34" charset="0"/>
                <a:ea typeface="Times New Roman" panose="02020603050405020304" pitchFamily="18" charset="0"/>
                <a:cs typeface="Calibri" panose="020F0502020204030204" pitchFamily="34" charset="0"/>
              </a:rPr>
              <a:t>  Instructions for </a:t>
            </a:r>
            <a:r>
              <a:rPr lang="en-CA" sz="2400" b="1" dirty="0">
                <a:latin typeface="Calibri" panose="020F0502020204030204" pitchFamily="34" charset="0"/>
                <a:ea typeface="Times New Roman" panose="02020603050405020304" pitchFamily="18" charset="0"/>
                <a:cs typeface="Calibri" panose="020F0502020204030204" pitchFamily="34" charset="0"/>
              </a:rPr>
              <a:t>“The Second Passover”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CA" sz="8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897105" y="6133262"/>
            <a:ext cx="6363782" cy="446276"/>
          </a:xfrm>
          <a:prstGeom prst="rect">
            <a:avLst/>
          </a:prstGeom>
          <a:solidFill>
            <a:schemeClr val="accent3">
              <a:lumMod val="20000"/>
              <a:lumOff val="80000"/>
            </a:schemeClr>
          </a:solidFill>
          <a:ln w="38100">
            <a:solidFill>
              <a:schemeClr val="accent3"/>
            </a:solidFill>
          </a:ln>
          <a:scene3d>
            <a:camera prst="orthographicFront"/>
            <a:lightRig rig="threePt" dir="t"/>
          </a:scene3d>
          <a:sp3d>
            <a:bevelT w="152400" h="50800" prst="softRound"/>
          </a:sp3d>
        </p:spPr>
        <p:txBody>
          <a:bodyPr wrap="square">
            <a:spAutoFit/>
            <a:sp3d extrusionH="57150">
              <a:bevelT w="38100" h="38100"/>
            </a:sp3d>
          </a:bodyPr>
          <a:lstStyle/>
          <a:p>
            <a:pPr marL="342900" marR="0" lvl="0" indent="-342900" algn="ctr">
              <a:lnSpc>
                <a:spcPct val="115000"/>
              </a:lnSpc>
              <a:spcBef>
                <a:spcPts val="0"/>
              </a:spcBef>
              <a:spcAft>
                <a:spcPts val="1000"/>
              </a:spcAft>
              <a:buFont typeface="Symbol" panose="05050102010706020507" pitchFamily="18" charset="2"/>
              <a:buChar char=""/>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Next:  A problem arises for Abib Passover participation.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27</a:t>
            </a:fld>
            <a:endParaRPr lang="en-US" sz="1200" dirty="0">
              <a:latin typeface="Comic Sans MS" pitchFamily="66" charset="0"/>
            </a:endParaRPr>
          </a:p>
        </p:txBody>
      </p:sp>
      <p:sp>
        <p:nvSpPr>
          <p:cNvPr id="2" name="Rectangle 1"/>
          <p:cNvSpPr/>
          <p:nvPr/>
        </p:nvSpPr>
        <p:spPr>
          <a:xfrm>
            <a:off x="836579" y="2781108"/>
            <a:ext cx="10415621" cy="3570208"/>
          </a:xfrm>
          <a:prstGeom prst="rect">
            <a:avLst/>
          </a:prstGeom>
          <a:noFill/>
        </p:spPr>
        <p:txBody>
          <a:bodyPr wrap="square">
            <a:spAutoFit/>
            <a:scene3d>
              <a:camera prst="orthographicFront"/>
              <a:lightRig rig="threePt" dir="t"/>
            </a:scene3d>
            <a:sp3d extrusionH="57150">
              <a:bevelT w="38100" h="38100"/>
            </a:sp3d>
          </a:bodyPr>
          <a:lstStyle/>
          <a:p>
            <a:r>
              <a:rPr lang="en-US" dirty="0">
                <a:latin typeface="Calibri" pitchFamily="34" charset="0"/>
                <a:cs typeface="Calibri" pitchFamily="34" charset="0"/>
              </a:rPr>
              <a:t>1 </a:t>
            </a:r>
            <a:r>
              <a:rPr lang="en-US" dirty="0">
                <a:solidFill>
                  <a:srgbClr val="0070C0"/>
                </a:solidFill>
                <a:latin typeface="Calibri" pitchFamily="34" charset="0"/>
                <a:cs typeface="Calibri" pitchFamily="34" charset="0"/>
              </a:rPr>
              <a:t>And </a:t>
            </a:r>
            <a:r>
              <a:rPr lang="en-US" b="1" dirty="0">
                <a:solidFill>
                  <a:srgbClr val="0070C0"/>
                </a:solidFill>
                <a:latin typeface="Calibri" pitchFamily="34" charset="0"/>
                <a:cs typeface="Calibri" pitchFamily="34" charset="0"/>
              </a:rPr>
              <a:t>Yahuah </a:t>
            </a:r>
            <a:r>
              <a:rPr lang="en-US" dirty="0">
                <a:solidFill>
                  <a:srgbClr val="0070C0"/>
                </a:solidFill>
                <a:latin typeface="Calibri" pitchFamily="34" charset="0"/>
                <a:cs typeface="Calibri" pitchFamily="34" charset="0"/>
              </a:rPr>
              <a:t>spake unto Moses in the wilderness of Sinai, in the first month of the second year </a:t>
            </a:r>
            <a:r>
              <a:rPr lang="en-US" dirty="0" smtClean="0">
                <a:solidFill>
                  <a:srgbClr val="0070C0"/>
                </a:solidFill>
                <a:latin typeface="Calibri" pitchFamily="34" charset="0"/>
                <a:cs typeface="Calibri" pitchFamily="34" charset="0"/>
              </a:rPr>
              <a:t/>
            </a:r>
            <a:br>
              <a:rPr lang="en-US" dirty="0" smtClean="0">
                <a:solidFill>
                  <a:srgbClr val="0070C0"/>
                </a:solidFill>
                <a:latin typeface="Calibri" pitchFamily="34" charset="0"/>
                <a:cs typeface="Calibri" pitchFamily="34" charset="0"/>
              </a:rPr>
            </a:br>
            <a:r>
              <a:rPr lang="en-US" dirty="0" smtClean="0">
                <a:solidFill>
                  <a:srgbClr val="0070C0"/>
                </a:solidFill>
                <a:latin typeface="Calibri" pitchFamily="34" charset="0"/>
                <a:cs typeface="Calibri" pitchFamily="34" charset="0"/>
              </a:rPr>
              <a:t>   after </a:t>
            </a:r>
            <a:r>
              <a:rPr lang="en-US" dirty="0">
                <a:solidFill>
                  <a:srgbClr val="0070C0"/>
                </a:solidFill>
                <a:latin typeface="Calibri" pitchFamily="34" charset="0"/>
                <a:cs typeface="Calibri" pitchFamily="34" charset="0"/>
              </a:rPr>
              <a:t>they were come out of the land of Egypt, saying,</a:t>
            </a:r>
          </a:p>
          <a:p>
            <a:endParaRPr lang="en-US" sz="1200" dirty="0">
              <a:solidFill>
                <a:srgbClr val="0070C0"/>
              </a:solidFill>
              <a:latin typeface="Calibri" pitchFamily="34" charset="0"/>
              <a:cs typeface="Calibri" pitchFamily="34" charset="0"/>
            </a:endParaRPr>
          </a:p>
          <a:p>
            <a:r>
              <a:rPr lang="en-US" dirty="0">
                <a:latin typeface="Calibri" pitchFamily="34" charset="0"/>
                <a:cs typeface="Calibri" pitchFamily="34" charset="0"/>
              </a:rPr>
              <a:t>2 </a:t>
            </a:r>
            <a:r>
              <a:rPr lang="en-US" dirty="0">
                <a:solidFill>
                  <a:srgbClr val="0070C0"/>
                </a:solidFill>
                <a:latin typeface="Calibri" pitchFamily="34" charset="0"/>
                <a:cs typeface="Calibri" pitchFamily="34" charset="0"/>
              </a:rPr>
              <a:t>Let the children of Israel </a:t>
            </a:r>
            <a:r>
              <a:rPr lang="en-US" b="1" u="sng" dirty="0">
                <a:solidFill>
                  <a:srgbClr val="0070C0"/>
                </a:solidFill>
                <a:latin typeface="Calibri" pitchFamily="34" charset="0"/>
                <a:cs typeface="Calibri" pitchFamily="34" charset="0"/>
              </a:rPr>
              <a:t>also kee</a:t>
            </a:r>
            <a:r>
              <a:rPr lang="en-US" b="1" dirty="0">
                <a:solidFill>
                  <a:srgbClr val="0070C0"/>
                </a:solidFill>
                <a:latin typeface="Calibri" pitchFamily="34" charset="0"/>
                <a:cs typeface="Calibri" pitchFamily="34" charset="0"/>
              </a:rPr>
              <a:t>p</a:t>
            </a:r>
            <a:r>
              <a:rPr lang="en-US" b="1" u="sng" dirty="0">
                <a:solidFill>
                  <a:srgbClr val="0070C0"/>
                </a:solidFill>
                <a:latin typeface="Calibri" pitchFamily="34" charset="0"/>
                <a:cs typeface="Calibri" pitchFamily="34" charset="0"/>
              </a:rPr>
              <a:t> the </a:t>
            </a:r>
            <a:r>
              <a:rPr lang="en-US" b="1" dirty="0" err="1">
                <a:solidFill>
                  <a:srgbClr val="0070C0"/>
                </a:solidFill>
                <a:latin typeface="Calibri" pitchFamily="34" charset="0"/>
                <a:cs typeface="Calibri" pitchFamily="34" charset="0"/>
              </a:rPr>
              <a:t>p</a:t>
            </a:r>
            <a:r>
              <a:rPr lang="en-US" b="1" u="sng" dirty="0" err="1">
                <a:solidFill>
                  <a:srgbClr val="0070C0"/>
                </a:solidFill>
                <a:latin typeface="Calibri" pitchFamily="34" charset="0"/>
                <a:cs typeface="Calibri" pitchFamily="34" charset="0"/>
              </a:rPr>
              <a:t>assover</a:t>
            </a:r>
            <a:r>
              <a:rPr lang="en-US" b="1" u="sng" dirty="0">
                <a:solidFill>
                  <a:srgbClr val="0070C0"/>
                </a:solidFill>
                <a:latin typeface="Calibri" pitchFamily="34" charset="0"/>
                <a:cs typeface="Calibri" pitchFamily="34" charset="0"/>
              </a:rPr>
              <a:t> at his a</a:t>
            </a:r>
            <a:r>
              <a:rPr lang="en-US" b="1" dirty="0">
                <a:solidFill>
                  <a:srgbClr val="0070C0"/>
                </a:solidFill>
                <a:latin typeface="Calibri" pitchFamily="34" charset="0"/>
                <a:cs typeface="Calibri" pitchFamily="34" charset="0"/>
              </a:rPr>
              <a:t>pp</a:t>
            </a:r>
            <a:r>
              <a:rPr lang="en-US" b="1" u="sng" dirty="0">
                <a:solidFill>
                  <a:srgbClr val="0070C0"/>
                </a:solidFill>
                <a:latin typeface="Calibri" pitchFamily="34" charset="0"/>
                <a:cs typeface="Calibri" pitchFamily="34" charset="0"/>
              </a:rPr>
              <a:t>ointed season</a:t>
            </a:r>
            <a:r>
              <a:rPr lang="en-US" dirty="0">
                <a:solidFill>
                  <a:srgbClr val="0070C0"/>
                </a:solidFill>
                <a:latin typeface="Calibri" pitchFamily="34" charset="0"/>
                <a:cs typeface="Calibri" pitchFamily="34" charset="0"/>
              </a:rPr>
              <a:t>.</a:t>
            </a:r>
          </a:p>
          <a:p>
            <a:endParaRPr lang="en-US" sz="1200" dirty="0">
              <a:latin typeface="Calibri" pitchFamily="34" charset="0"/>
              <a:cs typeface="Calibri" pitchFamily="34" charset="0"/>
            </a:endParaRPr>
          </a:p>
          <a:p>
            <a:r>
              <a:rPr lang="en-US" dirty="0">
                <a:latin typeface="Calibri" pitchFamily="34" charset="0"/>
                <a:cs typeface="Calibri" pitchFamily="34" charset="0"/>
              </a:rPr>
              <a:t>3 </a:t>
            </a:r>
            <a:r>
              <a:rPr lang="en-US" dirty="0">
                <a:solidFill>
                  <a:srgbClr val="0070C0"/>
                </a:solidFill>
                <a:latin typeface="Calibri" pitchFamily="34" charset="0"/>
                <a:cs typeface="Calibri" pitchFamily="34" charset="0"/>
              </a:rPr>
              <a:t>In the </a:t>
            </a:r>
            <a:r>
              <a:rPr lang="en-US" sz="2400" b="1" dirty="0">
                <a:solidFill>
                  <a:srgbClr val="FF0000"/>
                </a:solidFill>
                <a:latin typeface="Calibri" pitchFamily="34" charset="0"/>
                <a:cs typeface="Calibri" pitchFamily="34" charset="0"/>
              </a:rPr>
              <a:t>fourteenth</a:t>
            </a:r>
            <a:r>
              <a:rPr lang="en-US" dirty="0">
                <a:solidFill>
                  <a:srgbClr val="0070C0"/>
                </a:solidFill>
                <a:latin typeface="Calibri" pitchFamily="34" charset="0"/>
                <a:cs typeface="Calibri" pitchFamily="34" charset="0"/>
              </a:rPr>
              <a:t> day of this month, at even, ye shall keep it in his appointed season: </a:t>
            </a:r>
            <a:r>
              <a:rPr lang="en-US" dirty="0" smtClean="0">
                <a:solidFill>
                  <a:srgbClr val="0070C0"/>
                </a:solidFill>
                <a:latin typeface="Calibri" pitchFamily="34" charset="0"/>
                <a:cs typeface="Calibri" pitchFamily="34" charset="0"/>
              </a:rPr>
              <a:t/>
            </a:r>
            <a:br>
              <a:rPr lang="en-US" dirty="0" smtClean="0">
                <a:solidFill>
                  <a:srgbClr val="0070C0"/>
                </a:solidFill>
                <a:latin typeface="Calibri" pitchFamily="34" charset="0"/>
                <a:cs typeface="Calibri" pitchFamily="34" charset="0"/>
              </a:rPr>
            </a:br>
            <a:r>
              <a:rPr lang="en-US" dirty="0" smtClean="0">
                <a:solidFill>
                  <a:srgbClr val="0070C0"/>
                </a:solidFill>
                <a:latin typeface="Calibri" pitchFamily="34" charset="0"/>
                <a:cs typeface="Calibri" pitchFamily="34" charset="0"/>
              </a:rPr>
              <a:t>   according </a:t>
            </a:r>
            <a:r>
              <a:rPr lang="en-US" dirty="0">
                <a:solidFill>
                  <a:srgbClr val="0070C0"/>
                </a:solidFill>
                <a:latin typeface="Calibri" pitchFamily="34" charset="0"/>
                <a:cs typeface="Calibri" pitchFamily="34" charset="0"/>
              </a:rPr>
              <a:t>to all the rites of it, and according to all the ceremonies thereof, shall ye keep it.</a:t>
            </a:r>
          </a:p>
          <a:p>
            <a:endParaRPr lang="en-US" sz="1200" dirty="0">
              <a:latin typeface="Calibri" pitchFamily="34" charset="0"/>
              <a:cs typeface="Calibri" pitchFamily="34" charset="0"/>
            </a:endParaRPr>
          </a:p>
          <a:p>
            <a:r>
              <a:rPr lang="en-US" dirty="0">
                <a:latin typeface="Calibri" pitchFamily="34" charset="0"/>
                <a:cs typeface="Calibri" pitchFamily="34" charset="0"/>
              </a:rPr>
              <a:t>4 </a:t>
            </a:r>
            <a:r>
              <a:rPr lang="en-US" dirty="0">
                <a:solidFill>
                  <a:srgbClr val="0070C0"/>
                </a:solidFill>
                <a:latin typeface="Calibri" pitchFamily="34" charset="0"/>
                <a:cs typeface="Calibri" pitchFamily="34" charset="0"/>
              </a:rPr>
              <a:t>And Moses spake unto the children of Israel, that </a:t>
            </a:r>
            <a:r>
              <a:rPr lang="en-US" b="1" u="sng" dirty="0">
                <a:solidFill>
                  <a:srgbClr val="0070C0"/>
                </a:solidFill>
                <a:latin typeface="Calibri" pitchFamily="34" charset="0"/>
                <a:cs typeface="Calibri" pitchFamily="34" charset="0"/>
              </a:rPr>
              <a:t>the</a:t>
            </a:r>
            <a:r>
              <a:rPr lang="en-US" b="1" dirty="0">
                <a:solidFill>
                  <a:srgbClr val="0070C0"/>
                </a:solidFill>
                <a:latin typeface="Calibri" pitchFamily="34" charset="0"/>
                <a:cs typeface="Calibri" pitchFamily="34" charset="0"/>
              </a:rPr>
              <a:t>y</a:t>
            </a:r>
            <a:r>
              <a:rPr lang="en-US" b="1" u="sng" dirty="0">
                <a:solidFill>
                  <a:srgbClr val="0070C0"/>
                </a:solidFill>
                <a:latin typeface="Calibri" pitchFamily="34" charset="0"/>
                <a:cs typeface="Calibri" pitchFamily="34" charset="0"/>
              </a:rPr>
              <a:t> should kee</a:t>
            </a:r>
            <a:r>
              <a:rPr lang="en-US" b="1" dirty="0">
                <a:solidFill>
                  <a:srgbClr val="0070C0"/>
                </a:solidFill>
                <a:latin typeface="Calibri" pitchFamily="34" charset="0"/>
                <a:cs typeface="Calibri" pitchFamily="34" charset="0"/>
              </a:rPr>
              <a:t>p</a:t>
            </a:r>
            <a:r>
              <a:rPr lang="en-US" b="1" u="sng" dirty="0">
                <a:solidFill>
                  <a:srgbClr val="0070C0"/>
                </a:solidFill>
                <a:latin typeface="Calibri" pitchFamily="34" charset="0"/>
                <a:cs typeface="Calibri" pitchFamily="34" charset="0"/>
              </a:rPr>
              <a:t> the </a:t>
            </a:r>
            <a:r>
              <a:rPr lang="en-US" b="1" dirty="0" err="1">
                <a:solidFill>
                  <a:srgbClr val="0070C0"/>
                </a:solidFill>
                <a:latin typeface="Calibri" pitchFamily="34" charset="0"/>
                <a:cs typeface="Calibri" pitchFamily="34" charset="0"/>
              </a:rPr>
              <a:t>p</a:t>
            </a:r>
            <a:r>
              <a:rPr lang="en-US" b="1" u="sng" dirty="0" err="1">
                <a:solidFill>
                  <a:srgbClr val="0070C0"/>
                </a:solidFill>
                <a:latin typeface="Calibri" pitchFamily="34" charset="0"/>
                <a:cs typeface="Calibri" pitchFamily="34" charset="0"/>
              </a:rPr>
              <a:t>assover</a:t>
            </a:r>
            <a:r>
              <a:rPr lang="en-US" dirty="0">
                <a:solidFill>
                  <a:srgbClr val="0070C0"/>
                </a:solidFill>
                <a:latin typeface="Calibri" pitchFamily="34" charset="0"/>
                <a:cs typeface="Calibri" pitchFamily="34" charset="0"/>
              </a:rPr>
              <a:t>.</a:t>
            </a:r>
          </a:p>
          <a:p>
            <a:endParaRPr lang="en-US" sz="1200" dirty="0">
              <a:latin typeface="Calibri" pitchFamily="34" charset="0"/>
              <a:cs typeface="Calibri" pitchFamily="34" charset="0"/>
            </a:endParaRPr>
          </a:p>
          <a:p>
            <a:r>
              <a:rPr lang="en-US" dirty="0">
                <a:latin typeface="Calibri" pitchFamily="34" charset="0"/>
                <a:cs typeface="Calibri" pitchFamily="34" charset="0"/>
              </a:rPr>
              <a:t>5 </a:t>
            </a:r>
            <a:r>
              <a:rPr lang="en-US" dirty="0">
                <a:solidFill>
                  <a:srgbClr val="0070C0"/>
                </a:solidFill>
                <a:latin typeface="Calibri" pitchFamily="34" charset="0"/>
                <a:cs typeface="Calibri" pitchFamily="34" charset="0"/>
              </a:rPr>
              <a:t>And they kept the </a:t>
            </a:r>
            <a:r>
              <a:rPr lang="en-US" dirty="0" err="1">
                <a:solidFill>
                  <a:srgbClr val="0070C0"/>
                </a:solidFill>
                <a:latin typeface="Calibri" pitchFamily="34" charset="0"/>
                <a:cs typeface="Calibri" pitchFamily="34" charset="0"/>
              </a:rPr>
              <a:t>passover</a:t>
            </a:r>
            <a:r>
              <a:rPr lang="en-US" dirty="0">
                <a:solidFill>
                  <a:srgbClr val="0070C0"/>
                </a:solidFill>
                <a:latin typeface="Calibri" pitchFamily="34" charset="0"/>
                <a:cs typeface="Calibri" pitchFamily="34" charset="0"/>
              </a:rPr>
              <a:t> on the </a:t>
            </a:r>
            <a:r>
              <a:rPr lang="en-US" sz="2400" b="1" dirty="0">
                <a:solidFill>
                  <a:srgbClr val="FF0000"/>
                </a:solidFill>
                <a:latin typeface="Calibri" pitchFamily="34" charset="0"/>
                <a:cs typeface="Calibri" pitchFamily="34" charset="0"/>
              </a:rPr>
              <a:t>fourteenth</a:t>
            </a:r>
            <a:r>
              <a:rPr lang="en-US" dirty="0">
                <a:solidFill>
                  <a:srgbClr val="0070C0"/>
                </a:solidFill>
                <a:latin typeface="Calibri" pitchFamily="34" charset="0"/>
                <a:cs typeface="Calibri" pitchFamily="34" charset="0"/>
              </a:rPr>
              <a:t> day of the first month </a:t>
            </a:r>
            <a:r>
              <a:rPr lang="en-US" b="1" u="sng" dirty="0">
                <a:solidFill>
                  <a:schemeClr val="accent1">
                    <a:lumMod val="50000"/>
                  </a:schemeClr>
                </a:solidFill>
                <a:latin typeface="Calibri" pitchFamily="34" charset="0"/>
                <a:cs typeface="Calibri" pitchFamily="34" charset="0"/>
              </a:rPr>
              <a:t>at even</a:t>
            </a:r>
            <a:r>
              <a:rPr lang="en-US" dirty="0">
                <a:solidFill>
                  <a:srgbClr val="0070C0"/>
                </a:solidFill>
                <a:latin typeface="Calibri" pitchFamily="34" charset="0"/>
                <a:cs typeface="Calibri" pitchFamily="34" charset="0"/>
              </a:rPr>
              <a:t> in the wilderness of Sinai</a:t>
            </a:r>
            <a:r>
              <a:rPr lang="en-US" dirty="0" smtClean="0">
                <a:solidFill>
                  <a:srgbClr val="0070C0"/>
                </a:solidFill>
                <a:latin typeface="Calibri" pitchFamily="34" charset="0"/>
                <a:cs typeface="Calibri" pitchFamily="34" charset="0"/>
              </a:rPr>
              <a:t>:</a:t>
            </a:r>
            <a:br>
              <a:rPr lang="en-US" dirty="0" smtClean="0">
                <a:solidFill>
                  <a:srgbClr val="0070C0"/>
                </a:solidFill>
                <a:latin typeface="Calibri" pitchFamily="34" charset="0"/>
                <a:cs typeface="Calibri" pitchFamily="34" charset="0"/>
              </a:rPr>
            </a:br>
            <a:r>
              <a:rPr lang="en-US" dirty="0" smtClean="0">
                <a:solidFill>
                  <a:srgbClr val="0070C0"/>
                </a:solidFill>
                <a:latin typeface="Calibri" pitchFamily="34" charset="0"/>
                <a:cs typeface="Calibri" pitchFamily="34" charset="0"/>
              </a:rPr>
              <a:t>   </a:t>
            </a:r>
            <a:r>
              <a:rPr lang="en-US" dirty="0">
                <a:solidFill>
                  <a:srgbClr val="0070C0"/>
                </a:solidFill>
                <a:latin typeface="Calibri" pitchFamily="34" charset="0"/>
                <a:cs typeface="Calibri" pitchFamily="34" charset="0"/>
              </a:rPr>
              <a:t>according to all that </a:t>
            </a:r>
            <a:r>
              <a:rPr lang="en-US" b="1" dirty="0">
                <a:solidFill>
                  <a:srgbClr val="0070C0"/>
                </a:solidFill>
                <a:latin typeface="Calibri" pitchFamily="34" charset="0"/>
                <a:cs typeface="Calibri" pitchFamily="34" charset="0"/>
              </a:rPr>
              <a:t>Yahuah</a:t>
            </a:r>
            <a:r>
              <a:rPr lang="en-US" dirty="0">
                <a:solidFill>
                  <a:srgbClr val="0070C0"/>
                </a:solidFill>
                <a:latin typeface="Calibri" pitchFamily="34" charset="0"/>
                <a:cs typeface="Calibri" pitchFamily="34" charset="0"/>
              </a:rPr>
              <a:t> commanded Moses, so did the children of Israel.</a:t>
            </a:r>
          </a:p>
          <a:p>
            <a:endParaRPr lang="en-US"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2999280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8500" y="474022"/>
            <a:ext cx="10529681" cy="1764586"/>
          </a:xfrm>
          <a:prstGeom prst="rect">
            <a:avLst/>
          </a:prstGeom>
        </p:spPr>
        <p:txBody>
          <a:bodyPr wrap="square">
            <a:spAutoFit/>
            <a:scene3d>
              <a:camera prst="orthographicFront"/>
              <a:lightRig rig="threePt" dir="t"/>
            </a:scene3d>
            <a:sp3d extrusionH="57150">
              <a:bevelT w="38100" h="38100" prst="angle"/>
            </a:sp3d>
          </a:bodyPr>
          <a:lstStyle/>
          <a:p>
            <a:pPr marL="342900" indent="-342900">
              <a:lnSpc>
                <a:spcPct val="115000"/>
              </a:lnSpc>
              <a:spcAft>
                <a:spcPts val="1000"/>
              </a:spcAft>
              <a:buAutoNum type="arabicPlain" startAt="6"/>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And there were certain men, who were defiled by the dead body of a man, that they could not keep the </a:t>
            </a:r>
            <a:r>
              <a:rPr lang="en-US" sz="16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passover</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b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on that day:  and they came before Moses and before Aaron on that day.  </a:t>
            </a:r>
          </a:p>
          <a:p>
            <a:pPr marL="342900" indent="-342900">
              <a:lnSpc>
                <a:spcPct val="115000"/>
              </a:lnSpc>
              <a:spcAft>
                <a:spcPts val="1000"/>
              </a:spcAft>
              <a:buAutoNum type="arabicPlain" startAt="6"/>
            </a:pP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And those men said unto him, We </a:t>
            </a:r>
            <a:r>
              <a:rPr lang="en-US" sz="1600" i="1" dirty="0">
                <a:solidFill>
                  <a:srgbClr val="002060"/>
                </a:solidFill>
                <a:latin typeface="Calibri" panose="020F0502020204030204" pitchFamily="34" charset="0"/>
                <a:ea typeface="Times New Roman" panose="02020603050405020304" pitchFamily="18" charset="0"/>
                <a:cs typeface="Calibri" panose="020F0502020204030204" pitchFamily="34" charset="0"/>
              </a:rPr>
              <a:t>are</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defiled by the dead body of a man: wherefore are we kept back, </a:t>
            </a:r>
            <a:b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that we may not offer an offering of </a:t>
            </a:r>
            <a:r>
              <a:rPr lang="en-U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Yahuah</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1600" u="heavy" dirty="0">
                <a:solidFill>
                  <a:srgbClr val="002060"/>
                </a:solidFill>
                <a:uFill>
                  <a:solidFill>
                    <a:srgbClr val="9900FF"/>
                  </a:solidFill>
                </a:uFill>
                <a:latin typeface="Calibri" panose="020F0502020204030204" pitchFamily="34" charset="0"/>
                <a:ea typeface="Times New Roman" panose="02020603050405020304" pitchFamily="18" charset="0"/>
                <a:cs typeface="Calibri" panose="020F0502020204030204" pitchFamily="34" charset="0"/>
              </a:rPr>
              <a:t>in his a</a:t>
            </a:r>
            <a:r>
              <a:rPr lang="en-US" sz="1600" dirty="0">
                <a:solidFill>
                  <a:srgbClr val="002060"/>
                </a:solidFill>
                <a:uFill>
                  <a:solidFill>
                    <a:srgbClr val="9900FF"/>
                  </a:solidFill>
                </a:uFill>
                <a:latin typeface="Calibri" panose="020F0502020204030204" pitchFamily="34" charset="0"/>
                <a:ea typeface="Times New Roman" panose="02020603050405020304" pitchFamily="18" charset="0"/>
                <a:cs typeface="Calibri" panose="020F0502020204030204" pitchFamily="34" charset="0"/>
              </a:rPr>
              <a:t>pp</a:t>
            </a:r>
            <a:r>
              <a:rPr lang="en-US" sz="1600" u="heavy" dirty="0">
                <a:solidFill>
                  <a:srgbClr val="002060"/>
                </a:solidFill>
                <a:uFill>
                  <a:solidFill>
                    <a:srgbClr val="9900FF"/>
                  </a:solidFill>
                </a:uFill>
                <a:latin typeface="Calibri" panose="020F0502020204030204" pitchFamily="34" charset="0"/>
                <a:ea typeface="Times New Roman" panose="02020603050405020304" pitchFamily="18" charset="0"/>
                <a:cs typeface="Calibri" panose="020F0502020204030204" pitchFamily="34" charset="0"/>
              </a:rPr>
              <a:t>ointed season</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among the children of Israel.</a:t>
            </a:r>
          </a:p>
          <a:p>
            <a:pPr marL="342900" indent="-342900">
              <a:lnSpc>
                <a:spcPct val="115000"/>
              </a:lnSpc>
              <a:spcAft>
                <a:spcPts val="1000"/>
              </a:spcAft>
              <a:buAutoNum type="arabicPlain" startAt="6"/>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Moses said unto them, Stand still, and I will hear what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will command concerning you.</a:t>
            </a:r>
          </a:p>
        </p:txBody>
      </p:sp>
      <p:sp>
        <p:nvSpPr>
          <p:cNvPr id="4" name="Rectangle 3"/>
          <p:cNvSpPr/>
          <p:nvPr/>
        </p:nvSpPr>
        <p:spPr>
          <a:xfrm>
            <a:off x="488272" y="2279704"/>
            <a:ext cx="11194742" cy="446276"/>
          </a:xfrm>
          <a:prstGeom prst="rect">
            <a:avLst/>
          </a:prstGeom>
          <a:solidFill>
            <a:schemeClr val="accent3">
              <a:lumMod val="20000"/>
              <a:lumOff val="80000"/>
            </a:schemeClr>
          </a:solidFill>
          <a:ln w="38100">
            <a:solidFill>
              <a:schemeClr val="accent3"/>
            </a:solidFill>
          </a:ln>
          <a:scene3d>
            <a:camera prst="orthographicFront"/>
            <a:lightRig rig="threePt" dir="t"/>
          </a:scene3d>
          <a:sp3d>
            <a:bevelT w="152400" h="50800" prst="softRound"/>
          </a:sp3d>
        </p:spPr>
        <p:txBody>
          <a:bodyPr wrap="square">
            <a:spAutoFit/>
            <a:sp3d extrusionH="57150">
              <a:bevelT w="38100" h="38100"/>
            </a:sp3d>
          </a:bodyPr>
          <a:lstStyle/>
          <a:p>
            <a:pPr marL="342900" marR="0" lvl="0" indent="-342900" algn="ctr">
              <a:lnSpc>
                <a:spcPct val="115000"/>
              </a:lnSpc>
              <a:spcBef>
                <a:spcPts val="0"/>
              </a:spcBef>
              <a:spcAft>
                <a:spcPts val="1000"/>
              </a:spcAft>
              <a:buFont typeface="Symbol" panose="05050102010706020507" pitchFamily="18" charset="2"/>
              <a:buChar char=""/>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Solution to Problem:  A new law is formed </a:t>
            </a:r>
            <a:r>
              <a:rPr lang="en-US" sz="20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AFTER</a:t>
            </a: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Book of the Covenant commands </a:t>
            </a: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were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given.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98225" y="2768494"/>
            <a:ext cx="10529681" cy="1000274"/>
          </a:xfrm>
          <a:prstGeom prst="rect">
            <a:avLst/>
          </a:prstGeom>
        </p:spPr>
        <p:txBody>
          <a:bodyPr wrap="square">
            <a:spAutoFit/>
            <a:scene3d>
              <a:camera prst="orthographicFront"/>
              <a:lightRig rig="threePt" dir="t"/>
            </a:scene3d>
            <a:sp3d extrusionH="57150">
              <a:bevelT w="38100" h="38100" prst="angle"/>
            </a:sp3d>
          </a:bodyPr>
          <a:lstStyle/>
          <a:p>
            <a:pPr marL="342900" indent="-342900">
              <a:buAutoNum type="arabicPlain" startAt="9"/>
            </a:pP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1600"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t>
            </a:r>
            <a:r>
              <a:rPr lang="en-US" sz="1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a:t>
            </a:r>
            <a:r>
              <a:rPr lang="en-US" sz="1600"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ake</a:t>
            </a:r>
            <a:r>
              <a:rPr lang="en-US" sz="16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unto Moses</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saying,</a:t>
            </a:r>
          </a:p>
          <a:p>
            <a:endParaRPr lang="en-US" sz="7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rgbClr val="002060"/>
                </a:solidFill>
                <a:latin typeface="Calibri" pitchFamily="34" charset="0"/>
                <a:cs typeface="Calibri" pitchFamily="34" charset="0"/>
              </a:rPr>
              <a:t>10 </a:t>
            </a:r>
            <a:r>
              <a:rPr lang="en-US" sz="1600" dirty="0" smtClean="0">
                <a:solidFill>
                  <a:srgbClr val="002060"/>
                </a:solidFill>
                <a:latin typeface="Calibri" pitchFamily="34" charset="0"/>
                <a:cs typeface="Calibri" pitchFamily="34" charset="0"/>
              </a:rPr>
              <a:t> Speak </a:t>
            </a:r>
            <a:r>
              <a:rPr lang="en-US" sz="1600" dirty="0">
                <a:solidFill>
                  <a:srgbClr val="002060"/>
                </a:solidFill>
                <a:latin typeface="Calibri" pitchFamily="34" charset="0"/>
                <a:cs typeface="Calibri" pitchFamily="34" charset="0"/>
              </a:rPr>
              <a:t>unto the children of Israel, saying, If any man of you or of your posterity </a:t>
            </a:r>
            <a:r>
              <a:rPr lang="en-US" sz="1600" b="1" dirty="0">
                <a:solidFill>
                  <a:schemeClr val="accent4">
                    <a:lumMod val="75000"/>
                  </a:schemeClr>
                </a:solidFill>
                <a:latin typeface="Calibri" pitchFamily="34" charset="0"/>
                <a:cs typeface="Calibri" pitchFamily="34" charset="0"/>
              </a:rPr>
              <a:t>shall be unclean by reason of a dead </a:t>
            </a:r>
            <a:r>
              <a:rPr lang="en-US" sz="1600" b="1" dirty="0" smtClean="0">
                <a:solidFill>
                  <a:schemeClr val="accent4">
                    <a:lumMod val="75000"/>
                  </a:schemeClr>
                </a:solidFill>
                <a:latin typeface="Calibri" pitchFamily="34" charset="0"/>
                <a:cs typeface="Calibri" pitchFamily="34" charset="0"/>
              </a:rPr>
              <a:t/>
            </a:r>
            <a:br>
              <a:rPr lang="en-US" sz="1600" b="1" dirty="0" smtClean="0">
                <a:solidFill>
                  <a:schemeClr val="accent4">
                    <a:lumMod val="75000"/>
                  </a:schemeClr>
                </a:solidFill>
                <a:latin typeface="Calibri" pitchFamily="34" charset="0"/>
                <a:cs typeface="Calibri" pitchFamily="34" charset="0"/>
              </a:rPr>
            </a:br>
            <a:r>
              <a:rPr lang="en-US" sz="1600" b="1" dirty="0" smtClean="0">
                <a:solidFill>
                  <a:schemeClr val="accent4">
                    <a:lumMod val="75000"/>
                  </a:schemeClr>
                </a:solidFill>
                <a:latin typeface="Calibri" pitchFamily="34" charset="0"/>
                <a:cs typeface="Calibri" pitchFamily="34" charset="0"/>
              </a:rPr>
              <a:t>      body</a:t>
            </a:r>
            <a:r>
              <a:rPr lang="en-US" sz="1600" dirty="0">
                <a:solidFill>
                  <a:schemeClr val="accent4">
                    <a:lumMod val="75000"/>
                  </a:schemeClr>
                </a:solidFill>
                <a:latin typeface="Calibri" pitchFamily="34" charset="0"/>
                <a:cs typeface="Calibri" pitchFamily="34" charset="0"/>
              </a:rPr>
              <a:t>,</a:t>
            </a:r>
            <a:r>
              <a:rPr lang="en-US" sz="1600" dirty="0">
                <a:solidFill>
                  <a:srgbClr val="0070C0"/>
                </a:solidFill>
                <a:latin typeface="Calibri" pitchFamily="34" charset="0"/>
                <a:cs typeface="Calibri" pitchFamily="34" charset="0"/>
              </a:rPr>
              <a:t> </a:t>
            </a:r>
            <a:r>
              <a:rPr lang="en-US" sz="1600" b="1" dirty="0" smtClean="0">
                <a:solidFill>
                  <a:srgbClr val="00B050"/>
                </a:solidFill>
                <a:latin typeface="Calibri" pitchFamily="34" charset="0"/>
                <a:cs typeface="Calibri" pitchFamily="34" charset="0"/>
              </a:rPr>
              <a:t>or </a:t>
            </a:r>
            <a:r>
              <a:rPr lang="en-US" sz="1600" b="1" dirty="0">
                <a:solidFill>
                  <a:srgbClr val="00B050"/>
                </a:solidFill>
                <a:latin typeface="Calibri" pitchFamily="34" charset="0"/>
                <a:cs typeface="Calibri" pitchFamily="34" charset="0"/>
              </a:rPr>
              <a:t>be in a journey afar off</a:t>
            </a:r>
            <a:r>
              <a:rPr lang="en-US" sz="1600" dirty="0">
                <a:solidFill>
                  <a:srgbClr val="00B050"/>
                </a:solidFill>
                <a:latin typeface="Calibri" pitchFamily="34" charset="0"/>
                <a:cs typeface="Calibri" pitchFamily="34" charset="0"/>
              </a:rPr>
              <a:t>,</a:t>
            </a:r>
            <a:r>
              <a:rPr lang="en-US" sz="1600" b="1" dirty="0">
                <a:solidFill>
                  <a:srgbClr val="00B050"/>
                </a:solidFill>
                <a:latin typeface="Calibri" pitchFamily="34" charset="0"/>
                <a:cs typeface="Calibri" pitchFamily="34" charset="0"/>
              </a:rPr>
              <a:t> </a:t>
            </a:r>
            <a:r>
              <a:rPr lang="en-US" sz="1600" dirty="0">
                <a:solidFill>
                  <a:srgbClr val="002060"/>
                </a:solidFill>
                <a:latin typeface="Calibri" pitchFamily="34" charset="0"/>
                <a:cs typeface="Calibri" pitchFamily="34" charset="0"/>
              </a:rPr>
              <a:t>yet he shall keep </a:t>
            </a:r>
            <a:r>
              <a:rPr lang="en-US" sz="2000" b="1" dirty="0">
                <a:solidFill>
                  <a:srgbClr val="FF0000"/>
                </a:solidFill>
                <a:latin typeface="Calibri" pitchFamily="34" charset="0"/>
                <a:cs typeface="Calibri" pitchFamily="34" charset="0"/>
              </a:rPr>
              <a:t>the Passover </a:t>
            </a:r>
            <a:r>
              <a:rPr lang="en-US" sz="1600" dirty="0">
                <a:solidFill>
                  <a:srgbClr val="002060"/>
                </a:solidFill>
                <a:latin typeface="Calibri" pitchFamily="34" charset="0"/>
                <a:cs typeface="Calibri" pitchFamily="34" charset="0"/>
              </a:rPr>
              <a:t>unto </a:t>
            </a:r>
            <a:r>
              <a:rPr lang="en-US" sz="1600" b="1" dirty="0">
                <a:solidFill>
                  <a:srgbClr val="0070C0"/>
                </a:solidFill>
                <a:latin typeface="Calibri" pitchFamily="34" charset="0"/>
                <a:cs typeface="Calibri" pitchFamily="34" charset="0"/>
              </a:rPr>
              <a:t>Yahuah</a:t>
            </a:r>
            <a:r>
              <a:rPr lang="en-US" sz="1600" dirty="0">
                <a:solidFill>
                  <a:srgbClr val="0070C0"/>
                </a:solidFill>
                <a:latin typeface="Calibri" pitchFamily="34" charset="0"/>
                <a:cs typeface="Calibri" pitchFamily="34" charset="0"/>
              </a:rPr>
              <a:t>.   </a:t>
            </a:r>
          </a:p>
        </p:txBody>
      </p:sp>
      <p:sp>
        <p:nvSpPr>
          <p:cNvPr id="6" name="Rectangle 5"/>
          <p:cNvSpPr/>
          <p:nvPr/>
        </p:nvSpPr>
        <p:spPr>
          <a:xfrm>
            <a:off x="488272" y="3794322"/>
            <a:ext cx="11194742" cy="446276"/>
          </a:xfrm>
          <a:prstGeom prst="rect">
            <a:avLst/>
          </a:prstGeom>
          <a:solidFill>
            <a:schemeClr val="accent6">
              <a:lumMod val="40000"/>
              <a:lumOff val="60000"/>
            </a:schemeClr>
          </a:solidFill>
          <a:ln w="38100">
            <a:solidFill>
              <a:schemeClr val="accent6"/>
            </a:solidFill>
          </a:ln>
          <a:scene3d>
            <a:camera prst="orthographicFront"/>
            <a:lightRig rig="threePt" dir="t"/>
          </a:scene3d>
          <a:sp3d>
            <a:bevelT w="152400" h="50800" prst="softRound"/>
          </a:sp3d>
        </p:spPr>
        <p:txBody>
          <a:bodyPr wrap="square">
            <a:spAutoFit/>
            <a:sp3d extrusionH="57150">
              <a:bevelT w="38100" h="38100"/>
            </a:sp3d>
          </a:bodyPr>
          <a:lstStyle/>
          <a:p>
            <a:pPr marL="342900" marR="0" lvl="0" indent="-342900" algn="ctr">
              <a:lnSpc>
                <a:spcPct val="115000"/>
              </a:lnSpc>
              <a:spcBef>
                <a:spcPts val="0"/>
              </a:spcBef>
              <a:spcAft>
                <a:spcPts val="1000"/>
              </a:spcAft>
              <a:buFont typeface="Symbol" panose="05050102010706020507" pitchFamily="18" charset="2"/>
              <a:buChar char=""/>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TWO Solutions … for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“uncleanness” or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 “long journey.”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8227" y="4273551"/>
            <a:ext cx="10349714" cy="2123658"/>
          </a:xfrm>
          <a:prstGeom prst="rect">
            <a:avLst/>
          </a:prstGeom>
        </p:spPr>
        <p:txBody>
          <a:bodyPr wrap="square">
            <a:spAutoFit/>
            <a:scene3d>
              <a:camera prst="orthographicFront"/>
              <a:lightRig rig="threePt" dir="t"/>
            </a:scene3d>
            <a:sp3d extrusionH="57150">
              <a:bevelT w="38100" h="38100" prst="angle"/>
            </a:sp3d>
          </a:bodyPr>
          <a:lstStyle/>
          <a:p>
            <a:r>
              <a:rPr lang="en-US" sz="1500" dirty="0">
                <a:solidFill>
                  <a:srgbClr val="002060"/>
                </a:solidFill>
                <a:latin typeface="Calibri" pitchFamily="34" charset="0"/>
                <a:cs typeface="Calibri" pitchFamily="34" charset="0"/>
              </a:rPr>
              <a:t>11</a:t>
            </a:r>
            <a:r>
              <a:rPr lang="en-US" sz="1500" dirty="0">
                <a:solidFill>
                  <a:srgbClr val="0070C0"/>
                </a:solidFill>
                <a:latin typeface="Calibri" pitchFamily="34" charset="0"/>
                <a:cs typeface="Calibri" pitchFamily="34" charset="0"/>
              </a:rPr>
              <a:t> </a:t>
            </a:r>
            <a:r>
              <a:rPr lang="en-US" sz="1500" dirty="0">
                <a:solidFill>
                  <a:srgbClr val="002060"/>
                </a:solidFill>
                <a:latin typeface="Calibri" pitchFamily="34" charset="0"/>
                <a:cs typeface="Calibri" pitchFamily="34" charset="0"/>
              </a:rPr>
              <a:t>The</a:t>
            </a:r>
            <a:r>
              <a:rPr lang="en-US" sz="1500" dirty="0">
                <a:solidFill>
                  <a:srgbClr val="0070C0"/>
                </a:solidFill>
                <a:latin typeface="Calibri" pitchFamily="34" charset="0"/>
                <a:cs typeface="Calibri" pitchFamily="34" charset="0"/>
              </a:rPr>
              <a:t> </a:t>
            </a:r>
            <a:r>
              <a:rPr lang="en-US" sz="1500" b="1" dirty="0">
                <a:solidFill>
                  <a:srgbClr val="FF0000"/>
                </a:solidFill>
                <a:latin typeface="Calibri" pitchFamily="34" charset="0"/>
                <a:cs typeface="Calibri" pitchFamily="34" charset="0"/>
              </a:rPr>
              <a:t>fourteenth day </a:t>
            </a:r>
            <a:r>
              <a:rPr lang="en-US" sz="1500" dirty="0">
                <a:solidFill>
                  <a:srgbClr val="002060"/>
                </a:solidFill>
                <a:latin typeface="Calibri" pitchFamily="34" charset="0"/>
                <a:cs typeface="Calibri" pitchFamily="34" charset="0"/>
              </a:rPr>
              <a:t>of the second month </a:t>
            </a:r>
            <a:r>
              <a:rPr lang="en-US" sz="1500" b="1" dirty="0">
                <a:solidFill>
                  <a:schemeClr val="accent1">
                    <a:lumMod val="50000"/>
                  </a:schemeClr>
                </a:solidFill>
                <a:latin typeface="Calibri" pitchFamily="34" charset="0"/>
                <a:cs typeface="Calibri" pitchFamily="34" charset="0"/>
              </a:rPr>
              <a:t>AT EVEN </a:t>
            </a:r>
            <a:r>
              <a:rPr lang="en-US" sz="1500" dirty="0">
                <a:solidFill>
                  <a:srgbClr val="002060"/>
                </a:solidFill>
                <a:latin typeface="Calibri" pitchFamily="34" charset="0"/>
                <a:cs typeface="Calibri" pitchFamily="34" charset="0"/>
              </a:rPr>
              <a:t>they shall keep it, and eat it </a:t>
            </a:r>
            <a:r>
              <a:rPr lang="en-US" sz="1500" b="1" dirty="0">
                <a:solidFill>
                  <a:schemeClr val="accent1">
                    <a:lumMod val="50000"/>
                  </a:schemeClr>
                </a:solidFill>
                <a:latin typeface="Calibri" pitchFamily="34" charset="0"/>
                <a:cs typeface="Calibri" pitchFamily="34" charset="0"/>
              </a:rPr>
              <a:t>with unleavened bread </a:t>
            </a:r>
            <a:r>
              <a:rPr lang="en-US" sz="1500" dirty="0">
                <a:solidFill>
                  <a:srgbClr val="002060"/>
                </a:solidFill>
                <a:latin typeface="Calibri" pitchFamily="34" charset="0"/>
                <a:cs typeface="Calibri" pitchFamily="34" charset="0"/>
              </a:rPr>
              <a:t>and bitter </a:t>
            </a:r>
            <a:r>
              <a:rPr lang="en-US" sz="1500" i="1" dirty="0">
                <a:solidFill>
                  <a:srgbClr val="002060"/>
                </a:solidFill>
                <a:latin typeface="Calibri" pitchFamily="34" charset="0"/>
                <a:cs typeface="Calibri" pitchFamily="34" charset="0"/>
              </a:rPr>
              <a:t>herbs</a:t>
            </a:r>
            <a:r>
              <a:rPr lang="en-US" sz="1500" dirty="0">
                <a:solidFill>
                  <a:srgbClr val="002060"/>
                </a:solidFill>
                <a:latin typeface="Calibri" pitchFamily="34" charset="0"/>
                <a:cs typeface="Calibri" pitchFamily="34" charset="0"/>
              </a:rPr>
              <a:t>.</a:t>
            </a:r>
          </a:p>
          <a:p>
            <a:endParaRPr lang="en-US" sz="400" dirty="0">
              <a:solidFill>
                <a:srgbClr val="0070C0"/>
              </a:solidFill>
              <a:latin typeface="Calibri" pitchFamily="34" charset="0"/>
              <a:cs typeface="Calibri" pitchFamily="34" charset="0"/>
            </a:endParaRPr>
          </a:p>
          <a:p>
            <a:r>
              <a:rPr lang="en-US" sz="1500" dirty="0">
                <a:solidFill>
                  <a:srgbClr val="002060"/>
                </a:solidFill>
                <a:latin typeface="Calibri" pitchFamily="34" charset="0"/>
                <a:cs typeface="Calibri" pitchFamily="34" charset="0"/>
              </a:rPr>
              <a:t>12</a:t>
            </a:r>
            <a:r>
              <a:rPr lang="en-US" sz="1500" dirty="0">
                <a:solidFill>
                  <a:srgbClr val="0070C0"/>
                </a:solidFill>
                <a:latin typeface="Calibri" pitchFamily="34" charset="0"/>
                <a:cs typeface="Calibri" pitchFamily="34" charset="0"/>
              </a:rPr>
              <a:t> </a:t>
            </a:r>
            <a:r>
              <a:rPr lang="en-US" sz="1500" u="sng" dirty="0">
                <a:solidFill>
                  <a:srgbClr val="002060"/>
                </a:solidFill>
                <a:latin typeface="Calibri" pitchFamily="34" charset="0"/>
                <a:cs typeface="Calibri" pitchFamily="34" charset="0"/>
              </a:rPr>
              <a:t>The</a:t>
            </a:r>
            <a:r>
              <a:rPr lang="en-US" sz="1500" dirty="0">
                <a:solidFill>
                  <a:srgbClr val="002060"/>
                </a:solidFill>
                <a:latin typeface="Calibri" pitchFamily="34" charset="0"/>
                <a:cs typeface="Calibri" pitchFamily="34" charset="0"/>
              </a:rPr>
              <a:t>y</a:t>
            </a:r>
            <a:r>
              <a:rPr lang="en-US" sz="1500" u="sng" dirty="0">
                <a:solidFill>
                  <a:srgbClr val="002060"/>
                </a:solidFill>
                <a:latin typeface="Calibri" pitchFamily="34" charset="0"/>
                <a:cs typeface="Calibri" pitchFamily="34" charset="0"/>
              </a:rPr>
              <a:t> shall leave none of it unto the mornin</a:t>
            </a:r>
            <a:r>
              <a:rPr lang="en-US" sz="1500" dirty="0">
                <a:solidFill>
                  <a:srgbClr val="002060"/>
                </a:solidFill>
                <a:latin typeface="Calibri" pitchFamily="34" charset="0"/>
                <a:cs typeface="Calibri" pitchFamily="34" charset="0"/>
              </a:rPr>
              <a:t>g, </a:t>
            </a:r>
            <a:r>
              <a:rPr lang="en-US" sz="1500" u="sng" dirty="0">
                <a:solidFill>
                  <a:srgbClr val="002060"/>
                </a:solidFill>
                <a:latin typeface="Calibri" pitchFamily="34" charset="0"/>
                <a:cs typeface="Calibri" pitchFamily="34" charset="0"/>
              </a:rPr>
              <a:t>nor break an</a:t>
            </a:r>
            <a:r>
              <a:rPr lang="en-US" sz="1500" dirty="0">
                <a:solidFill>
                  <a:srgbClr val="002060"/>
                </a:solidFill>
                <a:latin typeface="Calibri" pitchFamily="34" charset="0"/>
                <a:cs typeface="Calibri" pitchFamily="34" charset="0"/>
              </a:rPr>
              <a:t>y</a:t>
            </a:r>
            <a:r>
              <a:rPr lang="en-US" sz="1500" u="sng" dirty="0">
                <a:solidFill>
                  <a:srgbClr val="002060"/>
                </a:solidFill>
                <a:latin typeface="Calibri" pitchFamily="34" charset="0"/>
                <a:cs typeface="Calibri" pitchFamily="34" charset="0"/>
              </a:rPr>
              <a:t> bone of it</a:t>
            </a:r>
            <a:r>
              <a:rPr lang="en-US" sz="1500" dirty="0">
                <a:solidFill>
                  <a:srgbClr val="002060"/>
                </a:solidFill>
                <a:latin typeface="Calibri" pitchFamily="34" charset="0"/>
                <a:cs typeface="Calibri" pitchFamily="34" charset="0"/>
              </a:rPr>
              <a:t>:  </a:t>
            </a:r>
            <a:r>
              <a:rPr lang="en-US" sz="1500" u="sng" dirty="0">
                <a:solidFill>
                  <a:srgbClr val="002060"/>
                </a:solidFill>
                <a:latin typeface="Calibri" pitchFamily="34" charset="0"/>
                <a:cs typeface="Calibri" pitchFamily="34" charset="0"/>
              </a:rPr>
              <a:t>accordin</a:t>
            </a:r>
            <a:r>
              <a:rPr lang="en-US" sz="1500" dirty="0">
                <a:solidFill>
                  <a:srgbClr val="002060"/>
                </a:solidFill>
                <a:latin typeface="Calibri" pitchFamily="34" charset="0"/>
                <a:cs typeface="Calibri" pitchFamily="34" charset="0"/>
              </a:rPr>
              <a:t>g</a:t>
            </a:r>
            <a:r>
              <a:rPr lang="en-US" sz="1500" u="sng" dirty="0">
                <a:solidFill>
                  <a:srgbClr val="002060"/>
                </a:solidFill>
                <a:latin typeface="Calibri" pitchFamily="34" charset="0"/>
                <a:cs typeface="Calibri" pitchFamily="34" charset="0"/>
              </a:rPr>
              <a:t> to all the ordinances of the </a:t>
            </a:r>
            <a:r>
              <a:rPr lang="en-US" sz="1500" dirty="0" err="1">
                <a:solidFill>
                  <a:srgbClr val="002060"/>
                </a:solidFill>
                <a:latin typeface="Calibri" pitchFamily="34" charset="0"/>
                <a:cs typeface="Calibri" pitchFamily="34" charset="0"/>
              </a:rPr>
              <a:t>p</a:t>
            </a:r>
            <a:r>
              <a:rPr lang="en-US" sz="1500" u="sng" dirty="0" err="1">
                <a:solidFill>
                  <a:srgbClr val="002060"/>
                </a:solidFill>
                <a:latin typeface="Calibri" pitchFamily="34" charset="0"/>
                <a:cs typeface="Calibri" pitchFamily="34" charset="0"/>
              </a:rPr>
              <a:t>assover</a:t>
            </a:r>
            <a:r>
              <a:rPr lang="en-US" sz="1500" u="sng" dirty="0">
                <a:solidFill>
                  <a:srgbClr val="002060"/>
                </a:solidFill>
                <a:latin typeface="Calibri" pitchFamily="34" charset="0"/>
                <a:cs typeface="Calibri" pitchFamily="34" charset="0"/>
              </a:rPr>
              <a:t> </a:t>
            </a:r>
            <a:br>
              <a:rPr lang="en-US" sz="1500" u="sng" dirty="0">
                <a:solidFill>
                  <a:srgbClr val="002060"/>
                </a:solidFill>
                <a:latin typeface="Calibri" pitchFamily="34" charset="0"/>
                <a:cs typeface="Calibri" pitchFamily="34" charset="0"/>
              </a:rPr>
            </a:br>
            <a:r>
              <a:rPr lang="en-US" sz="1500" dirty="0">
                <a:solidFill>
                  <a:srgbClr val="002060"/>
                </a:solidFill>
                <a:latin typeface="Calibri" pitchFamily="34" charset="0"/>
                <a:cs typeface="Calibri" pitchFamily="34" charset="0"/>
              </a:rPr>
              <a:t>      </a:t>
            </a:r>
            <a:r>
              <a:rPr lang="en-US" sz="1500" u="sng" dirty="0">
                <a:solidFill>
                  <a:srgbClr val="002060"/>
                </a:solidFill>
                <a:latin typeface="Calibri" pitchFamily="34" charset="0"/>
                <a:cs typeface="Calibri" pitchFamily="34" charset="0"/>
              </a:rPr>
              <a:t>the</a:t>
            </a:r>
            <a:r>
              <a:rPr lang="en-US" sz="1500" dirty="0">
                <a:solidFill>
                  <a:srgbClr val="002060"/>
                </a:solidFill>
                <a:latin typeface="Calibri" pitchFamily="34" charset="0"/>
                <a:cs typeface="Calibri" pitchFamily="34" charset="0"/>
              </a:rPr>
              <a:t>y</a:t>
            </a:r>
            <a:r>
              <a:rPr lang="en-US" sz="1500" u="sng" dirty="0">
                <a:solidFill>
                  <a:srgbClr val="002060"/>
                </a:solidFill>
                <a:latin typeface="Calibri" pitchFamily="34" charset="0"/>
                <a:cs typeface="Calibri" pitchFamily="34" charset="0"/>
              </a:rPr>
              <a:t> shall kee</a:t>
            </a:r>
            <a:r>
              <a:rPr lang="en-US" sz="1500" dirty="0">
                <a:solidFill>
                  <a:srgbClr val="002060"/>
                </a:solidFill>
                <a:latin typeface="Calibri" pitchFamily="34" charset="0"/>
                <a:cs typeface="Calibri" pitchFamily="34" charset="0"/>
              </a:rPr>
              <a:t>p</a:t>
            </a:r>
            <a:r>
              <a:rPr lang="en-US" sz="1500" u="sng" dirty="0">
                <a:solidFill>
                  <a:srgbClr val="002060"/>
                </a:solidFill>
                <a:latin typeface="Calibri" pitchFamily="34" charset="0"/>
                <a:cs typeface="Calibri" pitchFamily="34" charset="0"/>
              </a:rPr>
              <a:t> it</a:t>
            </a:r>
            <a:r>
              <a:rPr lang="en-US" sz="1500" dirty="0">
                <a:solidFill>
                  <a:srgbClr val="002060"/>
                </a:solidFill>
                <a:latin typeface="Calibri" pitchFamily="34" charset="0"/>
                <a:cs typeface="Calibri" pitchFamily="34" charset="0"/>
              </a:rPr>
              <a:t>.</a:t>
            </a:r>
          </a:p>
          <a:p>
            <a:endParaRPr lang="en-US" sz="400" dirty="0">
              <a:solidFill>
                <a:srgbClr val="0070C0"/>
              </a:solidFill>
              <a:latin typeface="Calibri" pitchFamily="34" charset="0"/>
              <a:cs typeface="Calibri" pitchFamily="34" charset="0"/>
            </a:endParaRPr>
          </a:p>
          <a:p>
            <a:r>
              <a:rPr lang="en-US" sz="1500" dirty="0">
                <a:solidFill>
                  <a:srgbClr val="002060"/>
                </a:solidFill>
                <a:latin typeface="Calibri" pitchFamily="34" charset="0"/>
                <a:cs typeface="Calibri" pitchFamily="34" charset="0"/>
              </a:rPr>
              <a:t>13</a:t>
            </a:r>
            <a:r>
              <a:rPr lang="en-US" sz="1500" dirty="0">
                <a:solidFill>
                  <a:srgbClr val="0070C0"/>
                </a:solidFill>
                <a:latin typeface="Calibri" pitchFamily="34" charset="0"/>
                <a:cs typeface="Calibri" pitchFamily="34" charset="0"/>
              </a:rPr>
              <a:t> </a:t>
            </a:r>
            <a:r>
              <a:rPr lang="en-US" sz="1500" b="1" dirty="0">
                <a:solidFill>
                  <a:srgbClr val="002060"/>
                </a:solidFill>
                <a:latin typeface="Calibri" pitchFamily="34" charset="0"/>
                <a:cs typeface="Calibri" pitchFamily="34" charset="0"/>
              </a:rPr>
              <a:t>But the man that is clean, and is not in a journey, and </a:t>
            </a:r>
            <a:r>
              <a:rPr lang="en-US" sz="1500" b="1" dirty="0" err="1">
                <a:solidFill>
                  <a:srgbClr val="002060"/>
                </a:solidFill>
                <a:latin typeface="Calibri" pitchFamily="34" charset="0"/>
                <a:cs typeface="Calibri" pitchFamily="34" charset="0"/>
              </a:rPr>
              <a:t>forbeareth</a:t>
            </a:r>
            <a:r>
              <a:rPr lang="en-US" sz="1500" b="1" dirty="0">
                <a:solidFill>
                  <a:srgbClr val="002060"/>
                </a:solidFill>
                <a:latin typeface="Calibri" pitchFamily="34" charset="0"/>
                <a:cs typeface="Calibri" pitchFamily="34" charset="0"/>
              </a:rPr>
              <a:t> to keep the </a:t>
            </a:r>
            <a:r>
              <a:rPr lang="en-US" sz="1500" b="1" dirty="0" err="1">
                <a:solidFill>
                  <a:srgbClr val="002060"/>
                </a:solidFill>
                <a:latin typeface="Calibri" pitchFamily="34" charset="0"/>
                <a:cs typeface="Calibri" pitchFamily="34" charset="0"/>
              </a:rPr>
              <a:t>passover</a:t>
            </a:r>
            <a:r>
              <a:rPr lang="en-US" sz="1500" b="1" dirty="0">
                <a:solidFill>
                  <a:srgbClr val="002060"/>
                </a:solidFill>
                <a:latin typeface="Calibri" pitchFamily="34" charset="0"/>
                <a:cs typeface="Calibri" pitchFamily="34" charset="0"/>
              </a:rPr>
              <a:t>, even the same soul shall be cut off </a:t>
            </a:r>
            <a:br>
              <a:rPr lang="en-US" sz="1500" b="1" dirty="0">
                <a:solidFill>
                  <a:srgbClr val="002060"/>
                </a:solidFill>
                <a:latin typeface="Calibri" pitchFamily="34" charset="0"/>
                <a:cs typeface="Calibri" pitchFamily="34" charset="0"/>
              </a:rPr>
            </a:br>
            <a:r>
              <a:rPr lang="en-US" sz="1500" b="1" dirty="0">
                <a:solidFill>
                  <a:srgbClr val="002060"/>
                </a:solidFill>
                <a:latin typeface="Calibri" pitchFamily="34" charset="0"/>
                <a:cs typeface="Calibri" pitchFamily="34" charset="0"/>
              </a:rPr>
              <a:t>     from among his people</a:t>
            </a:r>
            <a:r>
              <a:rPr lang="en-US" sz="1500" dirty="0">
                <a:solidFill>
                  <a:srgbClr val="002060"/>
                </a:solidFill>
                <a:latin typeface="Calibri" pitchFamily="34" charset="0"/>
                <a:cs typeface="Calibri" pitchFamily="34" charset="0"/>
              </a:rPr>
              <a:t>: because he brought not the offering of </a:t>
            </a:r>
            <a:r>
              <a:rPr lang="en-US" sz="1500" b="1" dirty="0">
                <a:solidFill>
                  <a:srgbClr val="0070C0"/>
                </a:solidFill>
                <a:latin typeface="Calibri" pitchFamily="34" charset="0"/>
                <a:cs typeface="Calibri" pitchFamily="34" charset="0"/>
              </a:rPr>
              <a:t>Yahuah</a:t>
            </a:r>
            <a:r>
              <a:rPr lang="en-US" sz="1500" dirty="0">
                <a:solidFill>
                  <a:srgbClr val="002060"/>
                </a:solidFill>
                <a:latin typeface="Calibri" pitchFamily="34" charset="0"/>
                <a:cs typeface="Calibri" pitchFamily="34" charset="0"/>
              </a:rPr>
              <a:t> in his appointed season, that man shall bear his sin.</a:t>
            </a:r>
          </a:p>
          <a:p>
            <a:endParaRPr lang="en-US" sz="400" dirty="0">
              <a:solidFill>
                <a:srgbClr val="0070C0"/>
              </a:solidFill>
              <a:latin typeface="Calibri" pitchFamily="34" charset="0"/>
              <a:cs typeface="Calibri" pitchFamily="34" charset="0"/>
            </a:endParaRPr>
          </a:p>
          <a:p>
            <a:r>
              <a:rPr lang="en-US" sz="1500" dirty="0">
                <a:solidFill>
                  <a:srgbClr val="002060"/>
                </a:solidFill>
                <a:latin typeface="Calibri" pitchFamily="34" charset="0"/>
                <a:cs typeface="Calibri" pitchFamily="34" charset="0"/>
              </a:rPr>
              <a:t>14</a:t>
            </a:r>
            <a:r>
              <a:rPr lang="en-US" sz="1500" dirty="0">
                <a:solidFill>
                  <a:srgbClr val="0070C0"/>
                </a:solidFill>
                <a:latin typeface="Calibri" pitchFamily="34" charset="0"/>
                <a:cs typeface="Calibri" pitchFamily="34" charset="0"/>
              </a:rPr>
              <a:t> </a:t>
            </a:r>
            <a:r>
              <a:rPr lang="en-US" sz="1500" dirty="0">
                <a:solidFill>
                  <a:srgbClr val="002060"/>
                </a:solidFill>
                <a:latin typeface="Calibri" pitchFamily="34" charset="0"/>
                <a:cs typeface="Calibri" pitchFamily="34" charset="0"/>
              </a:rPr>
              <a:t>And if a stranger shall sojourn among you, and will keep the </a:t>
            </a:r>
            <a:r>
              <a:rPr lang="en-US" sz="1500" dirty="0" err="1">
                <a:solidFill>
                  <a:srgbClr val="002060"/>
                </a:solidFill>
                <a:latin typeface="Calibri" pitchFamily="34" charset="0"/>
                <a:cs typeface="Calibri" pitchFamily="34" charset="0"/>
              </a:rPr>
              <a:t>passover</a:t>
            </a:r>
            <a:r>
              <a:rPr lang="en-US" sz="1500" dirty="0">
                <a:solidFill>
                  <a:srgbClr val="002060"/>
                </a:solidFill>
                <a:latin typeface="Calibri" pitchFamily="34" charset="0"/>
                <a:cs typeface="Calibri" pitchFamily="34" charset="0"/>
              </a:rPr>
              <a:t> unto </a:t>
            </a:r>
            <a:r>
              <a:rPr lang="en-US" sz="1500" b="1" dirty="0">
                <a:solidFill>
                  <a:srgbClr val="0070C0"/>
                </a:solidFill>
                <a:latin typeface="Calibri" pitchFamily="34" charset="0"/>
                <a:cs typeface="Calibri" pitchFamily="34" charset="0"/>
              </a:rPr>
              <a:t>Yahuah</a:t>
            </a:r>
            <a:r>
              <a:rPr lang="en-US" sz="1500" dirty="0">
                <a:solidFill>
                  <a:srgbClr val="0070C0"/>
                </a:solidFill>
                <a:latin typeface="Calibri" pitchFamily="34" charset="0"/>
                <a:cs typeface="Calibri" pitchFamily="34" charset="0"/>
              </a:rPr>
              <a:t>; </a:t>
            </a:r>
            <a:r>
              <a:rPr lang="en-US" sz="1500" dirty="0">
                <a:solidFill>
                  <a:srgbClr val="002060"/>
                </a:solidFill>
                <a:latin typeface="Calibri" pitchFamily="34" charset="0"/>
                <a:cs typeface="Calibri" pitchFamily="34" charset="0"/>
              </a:rPr>
              <a:t>according to the ordinance of the </a:t>
            </a:r>
            <a:br>
              <a:rPr lang="en-US" sz="1500" dirty="0">
                <a:solidFill>
                  <a:srgbClr val="002060"/>
                </a:solidFill>
                <a:latin typeface="Calibri" pitchFamily="34" charset="0"/>
                <a:cs typeface="Calibri" pitchFamily="34" charset="0"/>
              </a:rPr>
            </a:br>
            <a:r>
              <a:rPr lang="en-US" sz="1500" dirty="0">
                <a:solidFill>
                  <a:srgbClr val="002060"/>
                </a:solidFill>
                <a:latin typeface="Calibri" pitchFamily="34" charset="0"/>
                <a:cs typeface="Calibri" pitchFamily="34" charset="0"/>
              </a:rPr>
              <a:t>     </a:t>
            </a:r>
            <a:r>
              <a:rPr lang="en-US" sz="1500" dirty="0" err="1">
                <a:solidFill>
                  <a:srgbClr val="002060"/>
                </a:solidFill>
                <a:latin typeface="Calibri" pitchFamily="34" charset="0"/>
                <a:cs typeface="Calibri" pitchFamily="34" charset="0"/>
              </a:rPr>
              <a:t>passover</a:t>
            </a:r>
            <a:r>
              <a:rPr lang="en-US" sz="1500" dirty="0">
                <a:solidFill>
                  <a:srgbClr val="002060"/>
                </a:solidFill>
                <a:latin typeface="Calibri" pitchFamily="34" charset="0"/>
                <a:cs typeface="Calibri" pitchFamily="34" charset="0"/>
              </a:rPr>
              <a:t>, and according to the manner thereof, so shall he do: ye shall have one ordinance, both for the stranger, and </a:t>
            </a:r>
            <a:br>
              <a:rPr lang="en-US" sz="1500" dirty="0">
                <a:solidFill>
                  <a:srgbClr val="002060"/>
                </a:solidFill>
                <a:latin typeface="Calibri" pitchFamily="34" charset="0"/>
                <a:cs typeface="Calibri" pitchFamily="34" charset="0"/>
              </a:rPr>
            </a:br>
            <a:r>
              <a:rPr lang="en-US" sz="1500" dirty="0">
                <a:solidFill>
                  <a:srgbClr val="002060"/>
                </a:solidFill>
                <a:latin typeface="Calibri" pitchFamily="34" charset="0"/>
                <a:cs typeface="Calibri" pitchFamily="34" charset="0"/>
              </a:rPr>
              <a:t>     for him that was born in the land.</a:t>
            </a:r>
          </a:p>
        </p:txBody>
      </p:sp>
      <p:sp>
        <p:nvSpPr>
          <p:cNvPr id="8"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28</a:t>
            </a:fld>
            <a:endParaRPr lang="en-US" sz="1200" dirty="0">
              <a:latin typeface="Comic Sans MS" pitchFamily="66" charset="0"/>
            </a:endParaRPr>
          </a:p>
        </p:txBody>
      </p:sp>
    </p:spTree>
    <p:extLst>
      <p:ext uri="{BB962C8B-B14F-4D97-AF65-F5344CB8AC3E}">
        <p14:creationId xmlns:p14="http://schemas.microsoft.com/office/powerpoint/2010/main" val="3454238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7868" y="850002"/>
            <a:ext cx="10771718" cy="5242204"/>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Did you notice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Numbers 9</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does not mention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D0D0D"/>
                </a:solidFill>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u="sng" dirty="0">
                <a:latin typeface="Calibri" panose="020F0502020204030204" pitchFamily="34" charset="0"/>
                <a:ea typeface="Calibri" panose="020F0502020204030204" pitchFamily="34" charset="0"/>
                <a:cs typeface="Times New Roman" panose="02020603050405020304" pitchFamily="18" charset="0"/>
              </a:rPr>
              <a:t>seven-da</a:t>
            </a:r>
            <a:r>
              <a:rPr lang="en-US" dirty="0">
                <a:latin typeface="Calibri" panose="020F0502020204030204" pitchFamily="34" charset="0"/>
                <a:ea typeface="Calibri" panose="020F0502020204030204" pitchFamily="34" charset="0"/>
                <a:cs typeface="Times New Roman" panose="02020603050405020304" pitchFamily="18" charset="0"/>
              </a:rPr>
              <a:t>y </a:t>
            </a:r>
            <a:r>
              <a:rPr lang="en-US" u="sng" dirty="0">
                <a:latin typeface="Calibri" panose="020F0502020204030204" pitchFamily="34" charset="0"/>
                <a:ea typeface="Calibri" panose="020F0502020204030204" pitchFamily="34" charset="0"/>
                <a:cs typeface="Times New Roman" panose="02020603050405020304" pitchFamily="18" charset="0"/>
              </a:rPr>
              <a:t>Festival of Unleavened Bread in the second month</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 unleavened bread is eaten at the Passover meal in the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month, but there seems to be a deafening silence regarding the seven-cycle Festival of Unleavened Bread during the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month from the 15</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 21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This obvious silence</a:t>
            </a:r>
            <a:r>
              <a:rPr lang="en-US" sz="24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3200" b="1" u="heavy" dirty="0">
                <a:solidFill>
                  <a:srgbClr val="00206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should be</a:t>
            </a:r>
            <a:r>
              <a:rPr lang="en-US" sz="3200" b="1" dirty="0">
                <a:solidFill>
                  <a:srgbClr val="00206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4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a:t>
            </a:r>
            <a:r>
              <a:rPr lang="en-US" sz="24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a:t>
            </a:r>
            <a:r>
              <a:rPr lang="en-US" sz="24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eakin</a:t>
            </a:r>
            <a:r>
              <a:rPr lang="en-US" sz="24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g </a:t>
            </a:r>
            <a:r>
              <a:rPr lang="en-US" sz="24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and</a:t>
            </a:r>
            <a:r>
              <a:rPr lang="en-US" sz="24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g</a:t>
            </a:r>
            <a:r>
              <a:rPr lang="en-US" sz="24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ettin</a:t>
            </a:r>
            <a:r>
              <a:rPr lang="en-US" sz="24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g </a:t>
            </a:r>
            <a:r>
              <a:rPr lang="en-US" sz="24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our </a:t>
            </a:r>
            <a:r>
              <a:rPr lang="en-US" sz="2400" b="1" u="heavy" dirty="0" smtClean="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attention</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u="sng" dirty="0">
                <a:solidFill>
                  <a:srgbClr val="9900FF"/>
                </a:solidFill>
                <a:latin typeface="Calibri" panose="020F0502020204030204" pitchFamily="34" charset="0"/>
                <a:ea typeface="Calibri" panose="020F0502020204030204" pitchFamily="34" charset="0"/>
                <a:cs typeface="Times New Roman" panose="02020603050405020304" pitchFamily="18" charset="0"/>
              </a:rPr>
              <a:t>What are </a:t>
            </a:r>
            <a:r>
              <a:rPr lang="en-US"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y</a:t>
            </a:r>
            <a:r>
              <a:rPr lang="en-US" b="1" u="sng" dirty="0">
                <a:solidFill>
                  <a:srgbClr val="9900FF"/>
                </a:solidFill>
                <a:latin typeface="Calibri" panose="020F0502020204030204" pitchFamily="34" charset="0"/>
                <a:ea typeface="Calibri" panose="020F0502020204030204" pitchFamily="34" charset="0"/>
                <a:cs typeface="Times New Roman" panose="02020603050405020304" pitchFamily="18" charset="0"/>
              </a:rPr>
              <a:t>our answers to </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followin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g</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four</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perce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tions or misconce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tions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chemeClr val="tx1"/>
              </a:buClr>
              <a:buFont typeface="+mj-lt"/>
              <a:buAutoNum type="romanLcPeriod"/>
            </a:pPr>
            <a:r>
              <a:rPr lang="en-US"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ordered the Festival of Unleavened Bread </a:t>
            </a:r>
            <a:r>
              <a:rPr lang="en-US"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be</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with sunset</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True?</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False?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chemeClr val="tx1"/>
              </a:buClr>
              <a:buFont typeface="+mj-lt"/>
              <a:buAutoNum type="romanLcPeriod"/>
            </a:pPr>
            <a:r>
              <a:rPr lang="en-US" b="1"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required</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a:t>
            </a:r>
            <a:r>
              <a:rPr lang="en-US"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celebration of a </a:t>
            </a:r>
            <a:r>
              <a:rPr lang="en-US" sz="24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second</a:t>
            </a:r>
            <a:r>
              <a:rPr lang="en-US"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Festival of Unleavened Bread</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True?</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False?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LcPeriod"/>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eating of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unleavened bread at the second Passover meal automatically ushered in another </a:t>
            </a:r>
            <a:b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Festival of Unleavened Bread …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True?</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False?</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LcPeriod"/>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According to </a:t>
            </a:r>
            <a:r>
              <a:rPr lang="en-US"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Sunset Theory</a:t>
            </a: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as the sunset ushers in the 15</a:t>
            </a:r>
            <a:r>
              <a:rPr lang="en-US"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day the Passover </a:t>
            </a: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ends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the </a:t>
            </a:r>
            <a:b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Festival of Unleavened Bread </a:t>
            </a: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be</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g</a:t>
            </a: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ins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True?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False?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660033"/>
                </a:solidFill>
                <a:latin typeface="Calibri" panose="020F0502020204030204" pitchFamily="34" charset="0"/>
                <a:ea typeface="Calibri" panose="020F0502020204030204" pitchFamily="34" charset="0"/>
                <a:cs typeface="Times New Roman" panose="02020603050405020304" pitchFamily="18" charset="0"/>
              </a:rPr>
              <a:t>(Note: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Does the Passover Festival </a:t>
            </a:r>
            <a:r>
              <a:rPr lang="en-US" sz="2400" b="1" u="sng" dirty="0">
                <a:ln>
                  <a:solidFill>
                    <a:srgbClr val="002060"/>
                  </a:solidFill>
                </a:ln>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end at sunset</a:t>
            </a:r>
            <a:r>
              <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even if the Passover meal is still in pro</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g</a:t>
            </a: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ress</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Yes?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7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The answers to the –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True</a:t>
            </a:r>
            <a:r>
              <a:rPr lang="en-US"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or</a:t>
            </a:r>
            <a:r>
              <a:rPr lang="en-US"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False</a:t>
            </a:r>
            <a:r>
              <a:rPr lang="en-US" dirty="0">
                <a:latin typeface="Calibri" panose="020F0502020204030204" pitchFamily="34" charset="0"/>
                <a:ea typeface="Calibri" panose="020F0502020204030204" pitchFamily="34" charset="0"/>
                <a:cs typeface="Times New Roman" panose="02020603050405020304" pitchFamily="18" charset="0"/>
              </a:rPr>
              <a:t> - questions are in this study with a basic search!  </a:t>
            </a:r>
            <a:r>
              <a:rPr lang="en-US" sz="2400" b="1" dirty="0">
                <a:solidFill>
                  <a:srgbClr val="984204"/>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29</a:t>
            </a:fld>
            <a:endParaRPr lang="en-US" sz="1200" dirty="0">
              <a:latin typeface="Comic Sans MS" pitchFamily="66" charset="0"/>
            </a:endParaRPr>
          </a:p>
        </p:txBody>
      </p:sp>
    </p:spTree>
    <p:extLst>
      <p:ext uri="{BB962C8B-B14F-4D97-AF65-F5344CB8AC3E}">
        <p14:creationId xmlns:p14="http://schemas.microsoft.com/office/powerpoint/2010/main" val="2957868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5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1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42" presetClass="entr" presetSubtype="0" fill="hold" nodeType="afterEffect">
                                  <p:stCondLst>
                                    <p:cond delay="15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79586" y="6484566"/>
            <a:ext cx="542697" cy="279400"/>
          </a:xfrm>
        </p:spPr>
        <p:txBody>
          <a:bodyPr/>
          <a:lstStyle/>
          <a:p>
            <a:fld id="{D57F1E4F-1CFF-5643-939E-217C01CDF565}" type="slidenum">
              <a:rPr lang="en-US" sz="1200" smtClean="0">
                <a:latin typeface="Comic Sans MS" pitchFamily="66" charset="0"/>
              </a:rPr>
              <a:pPr/>
              <a:t>3</a:t>
            </a:fld>
            <a:endParaRPr lang="en-US" sz="1200" dirty="0">
              <a:latin typeface="Comic Sans MS" pitchFamily="66" charset="0"/>
            </a:endParaRPr>
          </a:p>
        </p:txBody>
      </p:sp>
      <p:sp>
        <p:nvSpPr>
          <p:cNvPr id="6" name="Snip Diagonal Corner Rectangle 5"/>
          <p:cNvSpPr/>
          <p:nvPr/>
        </p:nvSpPr>
        <p:spPr>
          <a:xfrm>
            <a:off x="1103087" y="605507"/>
            <a:ext cx="10054540" cy="5563063"/>
          </a:xfrm>
          <a:prstGeom prst="snip2DiagRect">
            <a:avLst>
              <a:gd name="adj1" fmla="val 0"/>
              <a:gd name="adj2" fmla="val 12750"/>
            </a:avLst>
          </a:prstGeom>
          <a:solidFill>
            <a:srgbClr val="254B7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omic Sans MS" pitchFamily="66" charset="0"/>
            </a:endParaRPr>
          </a:p>
        </p:txBody>
      </p:sp>
      <p:pic>
        <p:nvPicPr>
          <p:cNvPr id="8" name="Picture 2" descr="C:\Users\Rae\Desktop\Grammar Art\email mouse best.pn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2399401" y="4947180"/>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03087" y="892008"/>
            <a:ext cx="9768113" cy="5276561"/>
          </a:xfrm>
        </p:spPr>
        <p:txBody>
          <a:bodyPr>
            <a:noAutofit/>
            <a:scene3d>
              <a:camera prst="orthographicFront"/>
              <a:lightRig rig="threePt" dir="t"/>
            </a:scene3d>
            <a:sp3d extrusionH="57150">
              <a:bevelT w="38100" h="38100"/>
            </a:sp3d>
          </a:bodyPr>
          <a:lstStyle/>
          <a:p>
            <a:pPr marL="742950" indent="-742950">
              <a:buFont typeface="+mj-lt"/>
              <a:buAutoNum type="alphaLcParenR"/>
            </a:pPr>
            <a:r>
              <a:rPr lang="en-US" sz="2800" b="1" dirty="0">
                <a:solidFill>
                  <a:schemeClr val="bg1"/>
                </a:solidFill>
                <a:latin typeface="Comic Sans MS" pitchFamily="66" charset="0"/>
              </a:rPr>
              <a:t>Why is this such an important question about </a:t>
            </a:r>
            <a:br>
              <a:rPr lang="en-US" sz="2800" b="1" dirty="0">
                <a:solidFill>
                  <a:schemeClr val="bg1"/>
                </a:solidFill>
                <a:latin typeface="Comic Sans MS" pitchFamily="66" charset="0"/>
              </a:rPr>
            </a:br>
            <a:r>
              <a:rPr lang="en-US" sz="2800" b="1" dirty="0">
                <a:solidFill>
                  <a:schemeClr val="bg1"/>
                </a:solidFill>
                <a:latin typeface="Comic Sans MS" pitchFamily="66" charset="0"/>
              </a:rPr>
              <a:t>the 2</a:t>
            </a:r>
            <a:r>
              <a:rPr lang="en-US" sz="2800" b="1" baseline="30000" dirty="0">
                <a:solidFill>
                  <a:schemeClr val="bg1"/>
                </a:solidFill>
                <a:latin typeface="Comic Sans MS" pitchFamily="66" charset="0"/>
              </a:rPr>
              <a:t>nd</a:t>
            </a:r>
            <a:r>
              <a:rPr lang="en-US" sz="2800" b="1" dirty="0">
                <a:solidFill>
                  <a:schemeClr val="bg1"/>
                </a:solidFill>
                <a:latin typeface="Comic Sans MS" pitchFamily="66" charset="0"/>
              </a:rPr>
              <a:t> month Passover and celebration of </a:t>
            </a:r>
            <a:br>
              <a:rPr lang="en-US" sz="2800" b="1" dirty="0">
                <a:solidFill>
                  <a:schemeClr val="bg1"/>
                </a:solidFill>
                <a:latin typeface="Comic Sans MS" pitchFamily="66" charset="0"/>
              </a:rPr>
            </a:br>
            <a:r>
              <a:rPr lang="en-US" sz="2800" b="1" dirty="0">
                <a:solidFill>
                  <a:schemeClr val="bg1"/>
                </a:solidFill>
                <a:latin typeface="Comic Sans MS" pitchFamily="66" charset="0"/>
              </a:rPr>
              <a:t>the Unleavened Bread Festival?</a:t>
            </a:r>
            <a:br>
              <a:rPr lang="en-US" sz="2800" b="1" dirty="0">
                <a:solidFill>
                  <a:schemeClr val="bg1"/>
                </a:solidFill>
                <a:latin typeface="Comic Sans MS" pitchFamily="66" charset="0"/>
              </a:rPr>
            </a:br>
            <a:r>
              <a:rPr lang="en-US" sz="2800" b="1" dirty="0">
                <a:solidFill>
                  <a:schemeClr val="bg1"/>
                </a:solidFill>
                <a:latin typeface="Comic Sans MS" pitchFamily="66" charset="0"/>
              </a:rPr>
              <a:t>  </a:t>
            </a:r>
            <a:br>
              <a:rPr lang="en-US" sz="2800" b="1" dirty="0">
                <a:solidFill>
                  <a:schemeClr val="bg1"/>
                </a:solidFill>
                <a:latin typeface="Comic Sans MS" pitchFamily="66" charset="0"/>
              </a:rPr>
            </a:br>
            <a:r>
              <a:rPr lang="en-US" sz="2800" b="1" dirty="0">
                <a:solidFill>
                  <a:schemeClr val="bg1"/>
                </a:solidFill>
                <a:latin typeface="Comic Sans MS" pitchFamily="66" charset="0"/>
              </a:rPr>
              <a:t>b)  </a:t>
            </a:r>
            <a:r>
              <a:rPr lang="en-US" sz="2800" b="1" dirty="0">
                <a:solidFill>
                  <a:schemeClr val="accent1"/>
                </a:solidFill>
                <a:latin typeface="Comic Sans MS" pitchFamily="66" charset="0"/>
              </a:rPr>
              <a:t>Is it a “salvational” issue?</a:t>
            </a:r>
            <a:br>
              <a:rPr lang="en-US" sz="2800" b="1" dirty="0">
                <a:solidFill>
                  <a:schemeClr val="accent1"/>
                </a:solidFill>
                <a:latin typeface="Comic Sans MS" pitchFamily="66" charset="0"/>
              </a:rPr>
            </a:br>
            <a:r>
              <a:rPr lang="en-US" sz="2800" b="1" dirty="0">
                <a:solidFill>
                  <a:schemeClr val="bg1"/>
                </a:solidFill>
                <a:latin typeface="Comic Sans MS" pitchFamily="66" charset="0"/>
              </a:rPr>
              <a:t/>
            </a:r>
            <a:br>
              <a:rPr lang="en-US" sz="2800" b="1" dirty="0">
                <a:solidFill>
                  <a:schemeClr val="bg1"/>
                </a:solidFill>
                <a:latin typeface="Comic Sans MS" pitchFamily="66" charset="0"/>
              </a:rPr>
            </a:br>
            <a:r>
              <a:rPr lang="en-US" sz="2800" b="1" dirty="0">
                <a:solidFill>
                  <a:schemeClr val="bg1"/>
                </a:solidFill>
                <a:latin typeface="Comic Sans MS" pitchFamily="66" charset="0"/>
              </a:rPr>
              <a:t>NOTE:  As many around the world discover the covenant commands of </a:t>
            </a:r>
            <a:r>
              <a:rPr lang="en-US" sz="2800" b="1" dirty="0" err="1" smtClean="0">
                <a:solidFill>
                  <a:srgbClr val="00B0F0"/>
                </a:solidFill>
                <a:latin typeface="Comic Sans MS" pitchFamily="66" charset="0"/>
              </a:rPr>
              <a:t>Yahuah’s</a:t>
            </a:r>
            <a:r>
              <a:rPr lang="en-US" sz="2800" b="1" dirty="0" smtClean="0">
                <a:solidFill>
                  <a:schemeClr val="bg1"/>
                </a:solidFill>
                <a:latin typeface="Comic Sans MS" pitchFamily="66" charset="0"/>
              </a:rPr>
              <a:t> </a:t>
            </a:r>
            <a:r>
              <a:rPr lang="en-US" sz="2800" b="1" dirty="0">
                <a:solidFill>
                  <a:schemeClr val="bg1"/>
                </a:solidFill>
                <a:latin typeface="Comic Sans MS" pitchFamily="66" charset="0"/>
              </a:rPr>
              <a:t>calendar, they prepare to honor those commands.</a:t>
            </a:r>
            <a:br>
              <a:rPr lang="en-US" sz="2800" b="1" dirty="0">
                <a:solidFill>
                  <a:schemeClr val="bg1"/>
                </a:solidFill>
                <a:latin typeface="Comic Sans MS" pitchFamily="66" charset="0"/>
              </a:rPr>
            </a:br>
            <a:r>
              <a:rPr lang="en-US" sz="2800" b="1" dirty="0">
                <a:solidFill>
                  <a:schemeClr val="bg1"/>
                </a:solidFill>
                <a:latin typeface="Comic Sans MS" pitchFamily="66" charset="0"/>
              </a:rPr>
              <a:t/>
            </a:r>
            <a:br>
              <a:rPr lang="en-US" sz="2800" b="1" dirty="0">
                <a:solidFill>
                  <a:schemeClr val="bg1"/>
                </a:solidFill>
                <a:latin typeface="Comic Sans MS" pitchFamily="66" charset="0"/>
              </a:rPr>
            </a:br>
            <a:r>
              <a:rPr lang="en-US" sz="2800" b="1" dirty="0" smtClean="0">
                <a:solidFill>
                  <a:schemeClr val="bg1"/>
                </a:solidFill>
                <a:latin typeface="Comic Sans MS" pitchFamily="66" charset="0"/>
              </a:rPr>
              <a:t>Email questions are </a:t>
            </a:r>
            <a:br>
              <a:rPr lang="en-US" sz="2800" b="1" dirty="0" smtClean="0">
                <a:solidFill>
                  <a:schemeClr val="bg1"/>
                </a:solidFill>
                <a:latin typeface="Comic Sans MS" pitchFamily="66" charset="0"/>
              </a:rPr>
            </a:br>
            <a:r>
              <a:rPr lang="en-US" sz="2800" b="1" dirty="0" smtClean="0">
                <a:solidFill>
                  <a:schemeClr val="bg1"/>
                </a:solidFill>
                <a:latin typeface="Comic Sans MS" pitchFamily="66" charset="0"/>
              </a:rPr>
              <a:t>something </a:t>
            </a:r>
            <a:r>
              <a:rPr lang="en-US" sz="2800" b="1" dirty="0">
                <a:solidFill>
                  <a:schemeClr val="bg1"/>
                </a:solidFill>
                <a:latin typeface="Comic Sans MS" pitchFamily="66" charset="0"/>
              </a:rPr>
              <a:t>like this:</a:t>
            </a:r>
            <a:endParaRPr lang="en-US" sz="3600" dirty="0">
              <a:latin typeface="Comic Sans MS" pitchFamily="66" charset="0"/>
            </a:endParaRPr>
          </a:p>
        </p:txBody>
      </p:sp>
    </p:spTree>
    <p:extLst>
      <p:ext uri="{BB962C8B-B14F-4D97-AF65-F5344CB8AC3E}">
        <p14:creationId xmlns:p14="http://schemas.microsoft.com/office/powerpoint/2010/main" val="3658119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2256" y="101867"/>
            <a:ext cx="10484528" cy="2729209"/>
          </a:xfrm>
          <a:prstGeom prst="rect">
            <a:avLst/>
          </a:prstGeom>
        </p:spPr>
        <p:txBody>
          <a:bodyPr wrap="square">
            <a:spAutoFit/>
            <a:scene3d>
              <a:camera prst="orthographicFront"/>
              <a:lightRig rig="threePt" dir="t"/>
            </a:scene3d>
            <a:sp3d extrusionH="57150">
              <a:bevelT w="38100" h="38100"/>
            </a:sp3d>
          </a:bodyPr>
          <a:lstStyle/>
          <a:p>
            <a:pPr marR="0" lvl="0">
              <a:lnSpc>
                <a:spcPct val="115000"/>
              </a:lnSpc>
              <a:spcBef>
                <a:spcPts val="0"/>
              </a:spcBef>
              <a:spcAft>
                <a:spcPts val="0"/>
              </a:spcAft>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term </a:t>
            </a:r>
            <a:r>
              <a:rPr lang="en-US" sz="2000" b="1" dirty="0">
                <a:solidFill>
                  <a:srgbClr val="002060"/>
                </a:solidFill>
                <a:effectLst>
                  <a:glow rad="215900">
                    <a:srgbClr val="FFFF00"/>
                  </a:glow>
                </a:effectLst>
                <a:latin typeface="Calibri" panose="020F0502020204030204" pitchFamily="34" charset="0"/>
                <a:ea typeface="Calibri" panose="020F0502020204030204" pitchFamily="34" charset="0"/>
                <a:cs typeface="Times New Roman" panose="02020603050405020304" pitchFamily="18" charset="0"/>
              </a:rPr>
              <a:t>Sunset Theory</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has been mentioned several times.  What does this really mean?</a:t>
            </a:r>
          </a:p>
          <a:p>
            <a:pPr marR="0" lvl="0">
              <a:lnSpc>
                <a:spcPct val="115000"/>
              </a:lnSpc>
              <a:spcBef>
                <a:spcPts val="0"/>
              </a:spcBef>
              <a:spcAft>
                <a:spcPts val="0"/>
              </a:spcAft>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latin typeface="Calibri" panose="020F0502020204030204" pitchFamily="34" charset="0"/>
                <a:ea typeface="Calibri" panose="020F0502020204030204" pitchFamily="34" charset="0"/>
                <a:cs typeface="Times New Roman" panose="02020603050405020304" pitchFamily="18" charset="0"/>
              </a:rPr>
              <a:t>What is a </a:t>
            </a:r>
            <a:r>
              <a:rPr lang="en-US" sz="1600" b="1" u="sng" dirty="0">
                <a:latin typeface="Calibri" panose="020F0502020204030204" pitchFamily="34" charset="0"/>
                <a:ea typeface="Calibri" panose="020F0502020204030204" pitchFamily="34" charset="0"/>
                <a:cs typeface="Times New Roman" panose="02020603050405020304" pitchFamily="18" charset="0"/>
              </a:rPr>
              <a:t>theory</a:t>
            </a:r>
            <a:r>
              <a:rPr lang="en-US" sz="1600" dirty="0">
                <a:latin typeface="Calibri" panose="020F0502020204030204" pitchFamily="34" charset="0"/>
                <a:ea typeface="Calibri" panose="020F0502020204030204" pitchFamily="34" charset="0"/>
                <a:cs typeface="Times New Roman" panose="02020603050405020304" pitchFamily="18" charset="0"/>
              </a:rPr>
              <a:t>?  (Webster’s 1828 note:  only the first definition applies.)</a:t>
            </a:r>
          </a:p>
          <a:p>
            <a:pPr>
              <a:lnSpc>
                <a:spcPct val="115000"/>
              </a:lnSpc>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THEORY</a:t>
            </a:r>
            <a:r>
              <a:rPr lang="en-US" sz="1600" dirty="0">
                <a:latin typeface="Calibri" panose="020F0502020204030204" pitchFamily="34" charset="0"/>
                <a:ea typeface="Calibri" panose="020F0502020204030204" pitchFamily="34" charset="0"/>
                <a:cs typeface="Times New Roman" panose="02020603050405020304" pitchFamily="18" charset="0"/>
              </a:rPr>
              <a:t>, n. 1. Speculation; </a:t>
            </a:r>
            <a:r>
              <a:rPr lang="en-US" sz="1600" b="1" u="sng" dirty="0">
                <a:latin typeface="Calibri" panose="020F0502020204030204" pitchFamily="34" charset="0"/>
                <a:ea typeface="Calibri" panose="020F0502020204030204" pitchFamily="34" charset="0"/>
                <a:cs typeface="Times New Roman" panose="02020603050405020304" pitchFamily="18" charset="0"/>
              </a:rPr>
              <a:t>a doctrine</a:t>
            </a:r>
            <a:r>
              <a:rPr lang="en-US" sz="1600" dirty="0">
                <a:latin typeface="Calibri" panose="020F0502020204030204" pitchFamily="34" charset="0"/>
                <a:ea typeface="Calibri" panose="020F0502020204030204" pitchFamily="34" charset="0"/>
                <a:cs typeface="Times New Roman" panose="02020603050405020304" pitchFamily="18" charset="0"/>
              </a:rPr>
              <a:t> or scheme of things, which terminates </a:t>
            </a:r>
            <a:r>
              <a:rPr lang="en-US" sz="1600" b="1" u="sng" dirty="0">
                <a:latin typeface="Calibri" panose="020F0502020204030204" pitchFamily="34" charset="0"/>
                <a:ea typeface="Calibri" panose="020F0502020204030204" pitchFamily="34" charset="0"/>
                <a:cs typeface="Times New Roman" panose="02020603050405020304" pitchFamily="18" charset="0"/>
              </a:rPr>
              <a:t>in s</a:t>
            </a:r>
            <a:r>
              <a:rPr lang="en-US" sz="1600" b="1" dirty="0">
                <a:latin typeface="Calibri" panose="020F0502020204030204" pitchFamily="34" charset="0"/>
                <a:ea typeface="Calibri" panose="020F0502020204030204" pitchFamily="34" charset="0"/>
                <a:cs typeface="Times New Roman" panose="02020603050405020304" pitchFamily="18" charset="0"/>
              </a:rPr>
              <a:t>p</a:t>
            </a:r>
            <a:r>
              <a:rPr lang="en-US" sz="1600" b="1" u="sng" dirty="0">
                <a:latin typeface="Calibri" panose="020F0502020204030204" pitchFamily="34" charset="0"/>
                <a:ea typeface="Calibri" panose="020F0502020204030204" pitchFamily="34" charset="0"/>
                <a:cs typeface="Times New Roman" panose="02020603050405020304" pitchFamily="18" charset="0"/>
              </a:rPr>
              <a:t>eculation or contem</a:t>
            </a:r>
            <a:r>
              <a:rPr lang="en-US" sz="1600" b="1" dirty="0">
                <a:latin typeface="Calibri" panose="020F0502020204030204" pitchFamily="34" charset="0"/>
                <a:ea typeface="Calibri" panose="020F0502020204030204" pitchFamily="34" charset="0"/>
                <a:cs typeface="Times New Roman" panose="02020603050405020304" pitchFamily="18" charset="0"/>
              </a:rPr>
              <a:t>p</a:t>
            </a:r>
            <a:r>
              <a:rPr lang="en-US" sz="1600" b="1" u="sng" dirty="0">
                <a:latin typeface="Calibri" panose="020F0502020204030204" pitchFamily="34" charset="0"/>
                <a:ea typeface="Calibri" panose="020F0502020204030204" pitchFamily="34" charset="0"/>
                <a:cs typeface="Times New Roman" panose="02020603050405020304" pitchFamily="18" charset="0"/>
              </a:rPr>
              <a:t>lation</a:t>
            </a:r>
            <a:r>
              <a:rPr lang="en-US" sz="1600" dirty="0">
                <a:latin typeface="Calibri" panose="020F0502020204030204" pitchFamily="34" charset="0"/>
                <a:ea typeface="Calibri" panose="020F0502020204030204" pitchFamily="34" charset="0"/>
                <a:cs typeface="Times New Roman" panose="02020603050405020304" pitchFamily="18" charset="0"/>
              </a:rPr>
              <a:t>,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u="sng" dirty="0">
                <a:latin typeface="Calibri" panose="020F0502020204030204" pitchFamily="34" charset="0"/>
                <a:ea typeface="Calibri" panose="020F0502020204030204" pitchFamily="34" charset="0"/>
                <a:cs typeface="Times New Roman" panose="02020603050405020304" pitchFamily="18" charset="0"/>
              </a:rPr>
              <a:t>without a view to</a:t>
            </a:r>
            <a:r>
              <a:rPr lang="en-US" sz="1600" b="1" dirty="0">
                <a:latin typeface="Calibri" panose="020F0502020204030204" pitchFamily="34" charset="0"/>
                <a:ea typeface="Calibri" panose="020F0502020204030204" pitchFamily="34" charset="0"/>
                <a:cs typeface="Times New Roman" panose="02020603050405020304" pitchFamily="18" charset="0"/>
              </a:rPr>
              <a:t> p</a:t>
            </a:r>
            <a:r>
              <a:rPr lang="en-US" sz="1600" b="1" u="sng" dirty="0">
                <a:latin typeface="Calibri" panose="020F0502020204030204" pitchFamily="34" charset="0"/>
                <a:ea typeface="Calibri" panose="020F0502020204030204" pitchFamily="34" charset="0"/>
                <a:cs typeface="Times New Roman" panose="02020603050405020304" pitchFamily="18" charset="0"/>
              </a:rPr>
              <a:t>ractice</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457200" marR="0">
              <a:lnSpc>
                <a:spcPct val="115000"/>
              </a:lnSpc>
              <a:spcBef>
                <a:spcPts val="0"/>
              </a:spcBef>
              <a:spcAft>
                <a:spcPts val="0"/>
              </a:spcAft>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Note</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If the sunset-day commencement cannot be found in Torah or the rest of Scripture, </a:t>
            </a:r>
            <a:b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then there is no “view to practice” – it is merely speculation.</a:t>
            </a:r>
          </a:p>
          <a:p>
            <a:pPr algn="ctr">
              <a:lnSpc>
                <a:spcPct val="115000"/>
              </a:lnSpc>
            </a:pPr>
            <a:r>
              <a:rPr lang="en-US" sz="2000" dirty="0"/>
              <a:t>The passages from </a:t>
            </a:r>
            <a:r>
              <a:rPr lang="en-US" sz="2000" b="1" dirty="0">
                <a:solidFill>
                  <a:srgbClr val="00B050"/>
                </a:solidFill>
              </a:rPr>
              <a:t>Numbers 9:10-12 </a:t>
            </a:r>
            <a:r>
              <a:rPr lang="en-US" sz="2000" dirty="0"/>
              <a:t>are in need of a closer review!</a:t>
            </a:r>
          </a:p>
          <a:p>
            <a:pPr algn="ctr">
              <a:lnSpc>
                <a:spcPct val="115000"/>
              </a:lnSpc>
            </a:pP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52255" y="2543743"/>
            <a:ext cx="10484527" cy="2054409"/>
          </a:xfrm>
          <a:prstGeom prst="rect">
            <a:avLst/>
          </a:prstGeom>
        </p:spPr>
        <p:txBody>
          <a:bodyPr wrap="square">
            <a:spAutoFit/>
            <a:scene3d>
              <a:camera prst="orthographicFront"/>
              <a:lightRig rig="threePt" dir="t"/>
            </a:scene3d>
            <a:sp3d extrusionH="57150">
              <a:bevelT w="38100" h="38100"/>
            </a:sp3d>
          </a:bodyPr>
          <a:lstStyle/>
          <a:p>
            <a:pPr marL="342900" indent="-342900">
              <a:lnSpc>
                <a:spcPct val="150000"/>
              </a:lnSpc>
              <a:buAutoNum type="arabicPlain" startAt="10"/>
            </a:pPr>
            <a:r>
              <a:rPr lang="en-US" sz="1600" dirty="0">
                <a:solidFill>
                  <a:srgbClr val="0070C0"/>
                </a:solidFill>
                <a:latin typeface="Calibri" pitchFamily="34" charset="0"/>
                <a:cs typeface="Calibri" pitchFamily="34" charset="0"/>
              </a:rPr>
              <a:t>Speak unto the children of Israel, saying, If any man of you or of your posterity </a:t>
            </a:r>
            <a:r>
              <a:rPr lang="en-US" sz="1600" b="1" dirty="0">
                <a:solidFill>
                  <a:schemeClr val="accent4">
                    <a:lumMod val="75000"/>
                  </a:schemeClr>
                </a:solidFill>
                <a:latin typeface="Calibri" pitchFamily="34" charset="0"/>
                <a:cs typeface="Calibri" pitchFamily="34" charset="0"/>
              </a:rPr>
              <a:t>shall be unclean by reason of a dead body</a:t>
            </a:r>
            <a:r>
              <a:rPr lang="en-US" sz="1600" dirty="0">
                <a:solidFill>
                  <a:schemeClr val="accent4">
                    <a:lumMod val="75000"/>
                  </a:schemeClr>
                </a:solidFill>
                <a:latin typeface="Calibri" pitchFamily="34" charset="0"/>
                <a:cs typeface="Calibri" pitchFamily="34" charset="0"/>
              </a:rPr>
              <a:t>,</a:t>
            </a:r>
            <a:r>
              <a:rPr lang="en-US" sz="1600" dirty="0">
                <a:solidFill>
                  <a:srgbClr val="0070C0"/>
                </a:solidFill>
                <a:latin typeface="Calibri" pitchFamily="34" charset="0"/>
                <a:cs typeface="Calibri" pitchFamily="34" charset="0"/>
              </a:rPr>
              <a:t> </a:t>
            </a:r>
            <a:r>
              <a:rPr lang="en-US" sz="1600" b="1" dirty="0">
                <a:solidFill>
                  <a:srgbClr val="00B050"/>
                </a:solidFill>
                <a:latin typeface="Calibri" pitchFamily="34" charset="0"/>
                <a:cs typeface="Calibri" pitchFamily="34" charset="0"/>
              </a:rPr>
              <a:t>or be in a journey afar off</a:t>
            </a:r>
            <a:r>
              <a:rPr lang="en-US" sz="1600" dirty="0">
                <a:solidFill>
                  <a:srgbClr val="00B050"/>
                </a:solidFill>
                <a:latin typeface="Calibri" pitchFamily="34" charset="0"/>
                <a:cs typeface="Calibri" pitchFamily="34" charset="0"/>
              </a:rPr>
              <a:t>,</a:t>
            </a:r>
            <a:r>
              <a:rPr lang="en-US" sz="1600" b="1" dirty="0">
                <a:solidFill>
                  <a:srgbClr val="00B050"/>
                </a:solidFill>
                <a:latin typeface="Calibri" pitchFamily="34" charset="0"/>
                <a:cs typeface="Calibri" pitchFamily="34" charset="0"/>
              </a:rPr>
              <a:t> </a:t>
            </a:r>
            <a:r>
              <a:rPr lang="en-US" sz="1600" dirty="0">
                <a:solidFill>
                  <a:srgbClr val="0070C0"/>
                </a:solidFill>
                <a:latin typeface="Calibri" pitchFamily="34" charset="0"/>
                <a:cs typeface="Calibri" pitchFamily="34" charset="0"/>
              </a:rPr>
              <a:t>yet he shall keep </a:t>
            </a:r>
            <a:r>
              <a:rPr lang="en-US" sz="1600" b="1" dirty="0">
                <a:solidFill>
                  <a:srgbClr val="FF0000"/>
                </a:solidFill>
                <a:latin typeface="Calibri" pitchFamily="34" charset="0"/>
                <a:cs typeface="Calibri" pitchFamily="34" charset="0"/>
              </a:rPr>
              <a:t>the Passover </a:t>
            </a:r>
            <a:r>
              <a:rPr lang="en-US" sz="1600" dirty="0">
                <a:solidFill>
                  <a:srgbClr val="0070C0"/>
                </a:solidFill>
                <a:latin typeface="Calibri" pitchFamily="34" charset="0"/>
                <a:cs typeface="Calibri" pitchFamily="34" charset="0"/>
              </a:rPr>
              <a:t>unto </a:t>
            </a:r>
            <a:r>
              <a:rPr lang="en-US" sz="1600" b="1" dirty="0">
                <a:solidFill>
                  <a:srgbClr val="0070C0"/>
                </a:solidFill>
                <a:latin typeface="Calibri" pitchFamily="34" charset="0"/>
                <a:cs typeface="Calibri" pitchFamily="34" charset="0"/>
              </a:rPr>
              <a:t>Yahuah</a:t>
            </a:r>
            <a:r>
              <a:rPr lang="en-US" sz="1600" dirty="0">
                <a:solidFill>
                  <a:srgbClr val="0070C0"/>
                </a:solidFill>
                <a:latin typeface="Calibri" pitchFamily="34" charset="0"/>
                <a:cs typeface="Calibri" pitchFamily="34" charset="0"/>
              </a:rPr>
              <a:t>.</a:t>
            </a:r>
          </a:p>
          <a:p>
            <a:pPr>
              <a:lnSpc>
                <a:spcPct val="150000"/>
              </a:lnSpc>
            </a:pPr>
            <a:r>
              <a:rPr lang="en-US" sz="1600" dirty="0">
                <a:solidFill>
                  <a:srgbClr val="0070C0"/>
                </a:solidFill>
                <a:latin typeface="Calibri" pitchFamily="34" charset="0"/>
                <a:cs typeface="Calibri" pitchFamily="34" charset="0"/>
              </a:rPr>
              <a:t>11  The </a:t>
            </a:r>
            <a:r>
              <a:rPr lang="en-US" sz="1600" b="1" dirty="0">
                <a:solidFill>
                  <a:srgbClr val="FF0000"/>
                </a:solidFill>
                <a:latin typeface="Calibri" pitchFamily="34" charset="0"/>
                <a:cs typeface="Calibri" pitchFamily="34" charset="0"/>
              </a:rPr>
              <a:t>fourteenth day </a:t>
            </a:r>
            <a:r>
              <a:rPr lang="en-US" sz="1600" dirty="0">
                <a:solidFill>
                  <a:srgbClr val="0070C0"/>
                </a:solidFill>
                <a:latin typeface="Calibri" pitchFamily="34" charset="0"/>
                <a:cs typeface="Calibri" pitchFamily="34" charset="0"/>
              </a:rPr>
              <a:t>of the second month </a:t>
            </a:r>
            <a:r>
              <a:rPr lang="en-US" sz="1600" b="1" dirty="0">
                <a:solidFill>
                  <a:schemeClr val="accent1">
                    <a:lumMod val="50000"/>
                  </a:schemeClr>
                </a:solidFill>
                <a:latin typeface="Calibri" pitchFamily="34" charset="0"/>
                <a:cs typeface="Calibri" pitchFamily="34" charset="0"/>
              </a:rPr>
              <a:t>AT EVEN </a:t>
            </a:r>
            <a:r>
              <a:rPr lang="en-US" sz="1600" dirty="0">
                <a:solidFill>
                  <a:srgbClr val="0070C0"/>
                </a:solidFill>
                <a:latin typeface="Calibri" pitchFamily="34" charset="0"/>
                <a:cs typeface="Calibri" pitchFamily="34" charset="0"/>
              </a:rPr>
              <a:t>they shall keep it, and eat it </a:t>
            </a:r>
            <a:r>
              <a:rPr lang="en-US" sz="1600" b="1" dirty="0">
                <a:solidFill>
                  <a:schemeClr val="accent1">
                    <a:lumMod val="50000"/>
                  </a:schemeClr>
                </a:solidFill>
                <a:latin typeface="Calibri" pitchFamily="34" charset="0"/>
                <a:cs typeface="Calibri" pitchFamily="34" charset="0"/>
              </a:rPr>
              <a:t>with unleavened bread </a:t>
            </a:r>
            <a:r>
              <a:rPr lang="en-US" sz="1600" dirty="0">
                <a:solidFill>
                  <a:srgbClr val="0070C0"/>
                </a:solidFill>
                <a:latin typeface="Calibri" pitchFamily="34" charset="0"/>
                <a:cs typeface="Calibri" pitchFamily="34" charset="0"/>
              </a:rPr>
              <a:t>and bitter </a:t>
            </a:r>
            <a:r>
              <a:rPr lang="en-US" sz="1600" i="1" dirty="0">
                <a:solidFill>
                  <a:srgbClr val="0070C0"/>
                </a:solidFill>
                <a:latin typeface="Calibri" pitchFamily="34" charset="0"/>
                <a:cs typeface="Calibri" pitchFamily="34" charset="0"/>
              </a:rPr>
              <a:t>herbs</a:t>
            </a:r>
            <a:r>
              <a:rPr lang="en-US" sz="1600" dirty="0">
                <a:solidFill>
                  <a:srgbClr val="0070C0"/>
                </a:solidFill>
                <a:latin typeface="Calibri" pitchFamily="34" charset="0"/>
                <a:cs typeface="Calibri" pitchFamily="34" charset="0"/>
              </a:rPr>
              <a:t>.</a:t>
            </a:r>
          </a:p>
          <a:p>
            <a:pPr>
              <a:lnSpc>
                <a:spcPct val="150000"/>
              </a:lnSpc>
            </a:pPr>
            <a:endParaRPr lang="en-US" sz="500" dirty="0">
              <a:solidFill>
                <a:srgbClr val="0070C0"/>
              </a:solidFill>
              <a:latin typeface="Calibri" pitchFamily="34" charset="0"/>
              <a:cs typeface="Calibri" pitchFamily="34" charset="0"/>
            </a:endParaRPr>
          </a:p>
          <a:p>
            <a:pPr>
              <a:lnSpc>
                <a:spcPct val="150000"/>
              </a:lnSpc>
            </a:pPr>
            <a:r>
              <a:rPr lang="en-US" sz="1600" dirty="0">
                <a:solidFill>
                  <a:srgbClr val="0070C0"/>
                </a:solidFill>
                <a:latin typeface="Calibri" pitchFamily="34" charset="0"/>
                <a:cs typeface="Calibri" pitchFamily="34" charset="0"/>
              </a:rPr>
              <a:t>12  They shall leave none of it unto the morning, nor break any bone of it: according to all the </a:t>
            </a:r>
            <a:r>
              <a:rPr lang="en-US" sz="1600" b="1" dirty="0">
                <a:solidFill>
                  <a:srgbClr val="002060"/>
                </a:solidFill>
                <a:latin typeface="Calibri" pitchFamily="34" charset="0"/>
                <a:cs typeface="Calibri" pitchFamily="34" charset="0"/>
              </a:rPr>
              <a:t>ordinances</a:t>
            </a:r>
            <a:r>
              <a:rPr lang="en-US" sz="1600" dirty="0">
                <a:solidFill>
                  <a:srgbClr val="0070C0"/>
                </a:solidFill>
                <a:latin typeface="Calibri" pitchFamily="34" charset="0"/>
                <a:cs typeface="Calibri" pitchFamily="34" charset="0"/>
              </a:rPr>
              <a:t> of the </a:t>
            </a:r>
            <a:r>
              <a:rPr lang="en-US" sz="1600" dirty="0" err="1">
                <a:solidFill>
                  <a:srgbClr val="0070C0"/>
                </a:solidFill>
                <a:latin typeface="Calibri" pitchFamily="34" charset="0"/>
                <a:cs typeface="Calibri" pitchFamily="34" charset="0"/>
              </a:rPr>
              <a:t>passover</a:t>
            </a:r>
            <a:r>
              <a:rPr lang="en-US" sz="1600" dirty="0">
                <a:solidFill>
                  <a:srgbClr val="0070C0"/>
                </a:solidFill>
                <a:latin typeface="Calibri" pitchFamily="34" charset="0"/>
                <a:cs typeface="Calibri" pitchFamily="34" charset="0"/>
              </a:rPr>
              <a:t> </a:t>
            </a:r>
            <a:br>
              <a:rPr lang="en-US" sz="1600" dirty="0">
                <a:solidFill>
                  <a:srgbClr val="0070C0"/>
                </a:solidFill>
                <a:latin typeface="Calibri" pitchFamily="34" charset="0"/>
                <a:cs typeface="Calibri" pitchFamily="34" charset="0"/>
              </a:rPr>
            </a:br>
            <a:r>
              <a:rPr lang="en-US" sz="1600" dirty="0">
                <a:solidFill>
                  <a:srgbClr val="0070C0"/>
                </a:solidFill>
                <a:latin typeface="Calibri" pitchFamily="34" charset="0"/>
                <a:cs typeface="Calibri" pitchFamily="34" charset="0"/>
              </a:rPr>
              <a:t>      they shall keep it.</a:t>
            </a:r>
          </a:p>
        </p:txBody>
      </p:sp>
      <p:sp>
        <p:nvSpPr>
          <p:cNvPr id="5" name="Rectangle 4"/>
          <p:cNvSpPr/>
          <p:nvPr/>
        </p:nvSpPr>
        <p:spPr>
          <a:xfrm>
            <a:off x="852257" y="4627982"/>
            <a:ext cx="10484526" cy="1764586"/>
          </a:xfrm>
          <a:prstGeom prst="rect">
            <a:avLst/>
          </a:prstGeom>
        </p:spPr>
        <p:txBody>
          <a:bodyPr wrap="square">
            <a:spAutoFit/>
            <a:scene3d>
              <a:camera prst="orthographicFront"/>
              <a:lightRig rig="threePt" dir="t"/>
            </a:scene3d>
            <a:sp3d extrusionH="57150">
              <a:bevelT w="38100" h="38100"/>
            </a:sp3d>
          </a:bodyPr>
          <a:lstStyle/>
          <a:p>
            <a:pPr>
              <a:lnSpc>
                <a:spcPct val="115000"/>
              </a:lnSpc>
              <a:spcAft>
                <a:spcPts val="1000"/>
              </a:spcAft>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Let’s define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ordinances</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to be sure of the meanings.  We’ll compare </a:t>
            </a:r>
            <a:r>
              <a:rPr lang="en-US" sz="16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H2706</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with </a:t>
            </a:r>
            <a:r>
              <a:rPr lang="en-US" sz="1600" b="1" u="sng" dirty="0">
                <a:solidFill>
                  <a:srgbClr val="892D4D"/>
                </a:solidFill>
                <a:latin typeface="Calibri" panose="020F0502020204030204" pitchFamily="34" charset="0"/>
                <a:ea typeface="Times New Roman" panose="02020603050405020304" pitchFamily="18" charset="0"/>
                <a:cs typeface="Calibri" panose="020F0502020204030204" pitchFamily="34" charset="0"/>
              </a:rPr>
              <a:t>H2708</a:t>
            </a:r>
            <a:r>
              <a:rPr lang="en-US" sz="1600" b="1" dirty="0">
                <a:solidFill>
                  <a:srgbClr val="892D4D"/>
                </a:solidFill>
                <a:latin typeface="Calibri" panose="020F0502020204030204" pitchFamily="34" charset="0"/>
                <a:ea typeface="Times New Roman" panose="02020603050405020304" pitchFamily="18" charset="0"/>
                <a:cs typeface="Calibri" panose="020F0502020204030204" pitchFamily="34" charset="0"/>
              </a:rPr>
              <a:t>: </a:t>
            </a:r>
          </a:p>
          <a:p>
            <a:pPr>
              <a:lnSpc>
                <a:spcPct val="115000"/>
              </a:lnSpc>
              <a:spcAft>
                <a:spcPts val="1000"/>
              </a:spcAft>
            </a:pPr>
            <a:r>
              <a:rPr lang="en-US" sz="1600" b="1" i="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Ordinances</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r>
              <a:rPr lang="en-US" sz="16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H2706</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choq</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khoke</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from H2710; an enactment; hence, an appointment </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time, space, quantity, labor or usage):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Now compare to “</a:t>
            </a:r>
            <a:r>
              <a:rPr lang="en-US" sz="1600" b="1" dirty="0">
                <a:solidFill>
                  <a:srgbClr val="892D4D"/>
                </a:solidFill>
                <a:latin typeface="Calibri" panose="020F0502020204030204" pitchFamily="34" charset="0"/>
                <a:ea typeface="Times New Roman" panose="02020603050405020304" pitchFamily="18" charset="0"/>
                <a:cs typeface="Calibri" panose="020F0502020204030204" pitchFamily="34" charset="0"/>
              </a:rPr>
              <a:t>ordinances</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600" b="1" u="sng" dirty="0">
                <a:solidFill>
                  <a:srgbClr val="892D4D"/>
                </a:solidFill>
                <a:latin typeface="Calibri" panose="020F0502020204030204" pitchFamily="34" charset="0"/>
                <a:ea typeface="Times New Roman" panose="02020603050405020304" pitchFamily="18" charset="0"/>
                <a:cs typeface="Calibri" panose="020F0502020204030204" pitchFamily="34" charset="0"/>
              </a:rPr>
              <a:t>H2708</a:t>
            </a:r>
            <a:r>
              <a:rPr lang="en-US" sz="1600" b="1" dirty="0">
                <a:solidFill>
                  <a:srgbClr val="892D4D"/>
                </a:solidFill>
                <a:latin typeface="Calibri" panose="020F0502020204030204" pitchFamily="34" charset="0"/>
                <a:ea typeface="Times New Roman" panose="02020603050405020304" pitchFamily="18" charset="0"/>
                <a:cs typeface="Calibri" panose="020F0502020204030204" pitchFamily="34" charset="0"/>
              </a:rPr>
              <a:t>:</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b="1" i="1" u="sng" dirty="0">
                <a:solidFill>
                  <a:srgbClr val="892D4D"/>
                </a:solidFill>
                <a:latin typeface="Calibri" panose="020F0502020204030204" pitchFamily="34" charset="0"/>
                <a:ea typeface="Times New Roman" panose="02020603050405020304" pitchFamily="18" charset="0"/>
                <a:cs typeface="Calibri" panose="020F0502020204030204" pitchFamily="34" charset="0"/>
              </a:rPr>
              <a:t>Ordinances</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r>
              <a:rPr lang="en-US" sz="1600" b="1" u="sng" dirty="0">
                <a:solidFill>
                  <a:srgbClr val="892D4D"/>
                </a:solidFill>
                <a:latin typeface="Calibri" panose="020F0502020204030204" pitchFamily="34" charset="0"/>
                <a:ea typeface="Times New Roman" panose="02020603050405020304" pitchFamily="18" charset="0"/>
                <a:cs typeface="Calibri" panose="020F0502020204030204" pitchFamily="34" charset="0"/>
              </a:rPr>
              <a:t>H2708</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chuqqah</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khook-kaw</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b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600" b="1" dirty="0">
                <a:solidFill>
                  <a:srgbClr val="892D4D"/>
                </a:solidFill>
                <a:latin typeface="Calibri" panose="020F0502020204030204" pitchFamily="34" charset="0"/>
                <a:ea typeface="Times New Roman" panose="02020603050405020304" pitchFamily="18" charset="0"/>
                <a:cs typeface="Calibri" panose="020F0502020204030204" pitchFamily="34" charset="0"/>
              </a:rPr>
              <a:t>feminine of </a:t>
            </a:r>
            <a:r>
              <a:rPr lang="en-US" sz="1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H2706</a:t>
            </a:r>
            <a:r>
              <a:rPr lang="en-US" sz="1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a:t>
            </a:r>
            <a:r>
              <a:rPr 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meanin</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 substantially </a:t>
            </a:r>
            <a:r>
              <a:rPr 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same</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30</a:t>
            </a:fld>
            <a:endParaRPr lang="en-US" sz="1200" dirty="0">
              <a:latin typeface="Comic Sans MS" pitchFamily="66" charset="0"/>
            </a:endParaRPr>
          </a:p>
        </p:txBody>
      </p:sp>
    </p:spTree>
    <p:extLst>
      <p:ext uri="{BB962C8B-B14F-4D97-AF65-F5344CB8AC3E}">
        <p14:creationId xmlns:p14="http://schemas.microsoft.com/office/powerpoint/2010/main" val="666237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585" y="514108"/>
            <a:ext cx="10528915" cy="1990288"/>
          </a:xfrm>
          <a:prstGeom prst="rect">
            <a:avLst/>
          </a:prstGeom>
        </p:spPr>
        <p:txBody>
          <a:bodyPr wrap="square">
            <a:spAutoFit/>
            <a:scene3d>
              <a:camera prst="orthographicFront"/>
              <a:lightRig rig="threePt" dir="t"/>
            </a:scene3d>
            <a:sp3d extrusionH="57150">
              <a:bevelT w="38100" h="38100"/>
            </a:sp3d>
          </a:bodyPr>
          <a:lstStyle/>
          <a:p>
            <a:pPr>
              <a:lnSpc>
                <a:spcPct val="115000"/>
              </a:lnSpc>
              <a:spcAft>
                <a:spcPts val="1000"/>
              </a:spcAft>
            </a:pPr>
            <a:r>
              <a:rPr lang="en-US" sz="20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Conclusion</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The “</a:t>
            </a: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ordinances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vs 12 as masculine </a:t>
            </a:r>
            <a:r>
              <a:rPr lang="en-US" sz="2000"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H2706</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relate to </a:t>
            </a: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Yahuah’s ordinances</a:t>
            </a: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or His appointed times </a:t>
            </a:r>
            <a:r>
              <a:rPr lang="en-US"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that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are to be honored according to His instructions.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sz="2000" b="1" dirty="0">
                <a:solidFill>
                  <a:srgbClr val="892D4D"/>
                </a:solidFill>
                <a:latin typeface="Calibri" panose="020F0502020204030204" pitchFamily="34" charset="0"/>
                <a:ea typeface="Times New Roman" panose="02020603050405020304" pitchFamily="18" charset="0"/>
                <a:cs typeface="Calibri" panose="020F0502020204030204" pitchFamily="34" charset="0"/>
              </a:rPr>
              <a:t>ordinances</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2000" b="1" u="sng" dirty="0">
                <a:solidFill>
                  <a:srgbClr val="892D4D"/>
                </a:solidFill>
                <a:latin typeface="Calibri" panose="020F0502020204030204" pitchFamily="34" charset="0"/>
                <a:ea typeface="Times New Roman" panose="02020603050405020304" pitchFamily="18" charset="0"/>
                <a:cs typeface="Calibri" panose="020F0502020204030204" pitchFamily="34" charset="0"/>
              </a:rPr>
              <a:t>H2708</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belong to the </a:t>
            </a:r>
            <a:r>
              <a:rPr lang="en-US" sz="2000" b="1" dirty="0">
                <a:solidFill>
                  <a:srgbClr val="892D4D"/>
                </a:solidFill>
                <a:effectLst>
                  <a:glow rad="127000">
                    <a:srgbClr val="FF66FF">
                      <a:alpha val="64000"/>
                    </a:srgbClr>
                  </a:glow>
                </a:effectLst>
                <a:latin typeface="Calibri" panose="020F0502020204030204" pitchFamily="34" charset="0"/>
                <a:ea typeface="Times New Roman" panose="02020603050405020304" pitchFamily="18" charset="0"/>
                <a:cs typeface="Calibri" panose="020F0502020204030204" pitchFamily="34" charset="0"/>
              </a:rPr>
              <a:t>Bride</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r>
              <a:rPr lang="en-US" sz="2000" b="1" dirty="0">
                <a:solidFill>
                  <a:srgbClr val="892D4D"/>
                </a:solidFill>
                <a:latin typeface="Calibri" panose="020F0502020204030204" pitchFamily="34" charset="0"/>
                <a:ea typeface="Times New Roman" panose="02020603050405020304" pitchFamily="18" charset="0"/>
                <a:cs typeface="Calibri" panose="020F0502020204030204" pitchFamily="34" charset="0"/>
              </a:rPr>
              <a:t>she is instructed to keep the exact same appointed times – and to guard them. </a:t>
            </a:r>
            <a:r>
              <a:rPr lang="en-US" sz="2000" dirty="0">
                <a:solidFill>
                  <a:srgbClr val="892D4D"/>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Passover in the second month also qualifies as an “ordinance” to be kept, upon certain conditions such as uncleanness, or delay from a long journey.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19"/>
          <p:cNvSpPr>
            <a:spLocks noChangeArrowheads="1"/>
          </p:cNvSpPr>
          <p:nvPr/>
        </p:nvSpPr>
        <p:spPr bwMode="auto">
          <a:xfrm>
            <a:off x="846584" y="2905793"/>
            <a:ext cx="1052891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context of Verse </a:t>
            </a:r>
            <a:r>
              <a:rPr kumimoji="0" lang="en-US" altLang="en-US"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10</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is …</a:t>
            </a:r>
            <a:r>
              <a:rPr kumimoji="0" lang="en-US" altLang="en-US" b="0" i="0" u="none" strike="noStrike" cap="none" normalizeH="0" baseline="0" dirty="0">
                <a:ln>
                  <a:noFill/>
                </a:ln>
                <a:solidFill>
                  <a:schemeClr val="tx1"/>
                </a:solidFill>
                <a:effectLst/>
                <a:ea typeface="Times New Roman" panose="02020603050405020304" pitchFamily="18" charset="0"/>
              </a:rPr>
              <a:t> </a:t>
            </a:r>
            <a:r>
              <a:rPr kumimoji="0" lang="en-US" altLang="en-US" b="1" i="0" u="sng"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Kee</a:t>
            </a:r>
            <a:r>
              <a:rPr kumimoji="0" lang="en-US" altLang="en-US" b="1" i="0"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p</a:t>
            </a:r>
            <a:r>
              <a:rPr kumimoji="0" lang="en-US" altLang="en-US" b="1" i="0" u="sng"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 the Passover</a:t>
            </a:r>
            <a:r>
              <a:rPr kumimoji="0" lang="en-US" altLang="en-US" sz="1100" b="1" i="0" u="none"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a:t>
            </a:r>
            <a:r>
              <a:rPr kumimoji="0" lang="en-US" altLang="en-US" b="1" i="0" u="none"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 </a:t>
            </a:r>
            <a:r>
              <a:rPr kumimoji="0" lang="en-US" altLang="en-US" b="1" i="0" u="sng"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after dusk</a:t>
            </a:r>
            <a:r>
              <a:rPr kumimoji="0" lang="en-US" altLang="en-US" sz="1100" b="0" i="0" u="none"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a:t>
            </a:r>
            <a:r>
              <a:rPr kumimoji="0" lang="en-US" altLang="en-US" b="1" i="0" u="none" strike="noStrike" cap="none" normalizeH="0" baseline="0" dirty="0">
                <a:ln>
                  <a:noFill/>
                </a:ln>
                <a:solidFill>
                  <a:srgbClr val="9900FF"/>
                </a:solidFill>
                <a:effectLst/>
                <a:latin typeface="Arial Black" panose="020B0A04020102020204" pitchFamily="34" charset="0"/>
                <a:ea typeface="Times New Roman" panose="02020603050405020304" pitchFamily="18" charset="0"/>
              </a:rPr>
              <a:t> </a:t>
            </a:r>
            <a:r>
              <a:rPr kumimoji="0" lang="en-US" altLang="en-US" b="1" i="0" u="none" strike="noStrike" cap="none" normalizeH="0" baseline="0" dirty="0">
                <a:ln>
                  <a:noFill/>
                </a:ln>
                <a:solidFill>
                  <a:srgbClr val="000000"/>
                </a:solidFill>
                <a:effectLst/>
                <a:latin typeface="Arial Black" panose="020B0A04020102020204" pitchFamily="34" charset="0"/>
                <a:ea typeface="Times New Roman" panose="02020603050405020304" pitchFamily="18" charset="0"/>
              </a:rPr>
              <a:t>or – in the </a:t>
            </a:r>
            <a:r>
              <a:rPr kumimoji="0" lang="en-US" altLang="en-US" b="1" i="0" u="sng" strike="noStrike" cap="none" normalizeH="0" baseline="0" dirty="0">
                <a:ln>
                  <a:noFill/>
                </a:ln>
                <a:solidFill>
                  <a:srgbClr val="000000"/>
                </a:solidFill>
                <a:effectLst/>
                <a:latin typeface="Arial Black" panose="020B0A04020102020204" pitchFamily="34" charset="0"/>
                <a:ea typeface="Times New Roman" panose="02020603050405020304" pitchFamily="18" charset="0"/>
              </a:rPr>
              <a:t>NIGHT SEASON</a:t>
            </a:r>
            <a:r>
              <a:rPr kumimoji="0" lang="en-US" altLang="en-US" b="1" i="0" u="none" strike="noStrike" cap="none" normalizeH="0" baseline="0" dirty="0">
                <a:ln>
                  <a:noFill/>
                </a:ln>
                <a:solidFill>
                  <a:srgbClr val="000000"/>
                </a:solidFill>
                <a:effectLst/>
                <a:latin typeface="Arial Black" panose="020B0A04020102020204" pitchFamily="34" charset="0"/>
                <a:ea typeface="Times New Roman" panose="02020603050405020304" pitchFamily="18" charset="0"/>
              </a:rPr>
              <a:t>!!!</a:t>
            </a:r>
            <a:endParaRPr kumimoji="0" lang="en-US" altLang="en-US" sz="1050" b="0" i="0" u="none" strike="noStrike" cap="none" normalizeH="0" baseline="0" dirty="0">
              <a:ln>
                <a:noFill/>
              </a:ln>
              <a:solidFill>
                <a:schemeClr val="tx1"/>
              </a:solidFill>
              <a:effectLst/>
            </a:endParaRPr>
          </a:p>
        </p:txBody>
      </p:sp>
      <p:sp>
        <p:nvSpPr>
          <p:cNvPr id="25" name="Rectangle 20"/>
          <p:cNvSpPr>
            <a:spLocks noChangeArrowheads="1"/>
          </p:cNvSpPr>
          <p:nvPr/>
        </p:nvSpPr>
        <p:spPr bwMode="auto">
          <a:xfrm>
            <a:off x="846585" y="3275124"/>
            <a:ext cx="1052891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0000FF"/>
                </a:solidFill>
                <a:effectLst/>
                <a:latin typeface="Arial Black" panose="020B0A04020102020204" pitchFamily="34" charset="0"/>
                <a:ea typeface="Times New Roman" panose="02020603050405020304" pitchFamily="18" charset="0"/>
              </a:rPr>
              <a:t>Yahusha</a:t>
            </a:r>
            <a:r>
              <a:rPr kumimoji="0" lang="en-US" altLang="en-US" b="1" i="0" u="none" strike="noStrike" cap="none" normalizeH="0" baseline="0" dirty="0">
                <a:ln>
                  <a:noFill/>
                </a:ln>
                <a:solidFill>
                  <a:srgbClr val="0000FF"/>
                </a:solidFill>
                <a:effectLst/>
                <a:latin typeface="Arial Black" panose="020B0A04020102020204" pitchFamily="34" charset="0"/>
                <a:ea typeface="Times New Roman" panose="02020603050405020304" pitchFamily="18" charset="0"/>
              </a:rPr>
              <a:t> </a:t>
            </a:r>
            <a:r>
              <a:rPr kumimoji="0" lang="en-US" altLang="en-US" b="0" i="0" u="none" strike="noStrike" cap="none" normalizeH="0" baseline="0" dirty="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declares the</a:t>
            </a:r>
            <a:r>
              <a:rPr kumimoji="0" lang="en-US" altLang="en-US" b="1" i="0" u="none" strike="noStrike" cap="none" normalizeH="0" baseline="0" dirty="0">
                <a:ln>
                  <a:noFill/>
                </a:ln>
                <a:solidFill>
                  <a:srgbClr val="0D0D0D"/>
                </a:solidFill>
                <a:effectLst/>
                <a:latin typeface="Arial Black" panose="020B0A04020102020204" pitchFamily="34" charset="0"/>
                <a:ea typeface="Times New Roman" panose="02020603050405020304" pitchFamily="18" charset="0"/>
              </a:rPr>
              <a:t> </a:t>
            </a:r>
            <a:r>
              <a:rPr kumimoji="0" lang="en-US" altLang="en-US" b="1" i="0" u="sng" strike="noStrike" cap="none" normalizeH="0" baseline="0" dirty="0">
                <a:ln>
                  <a:noFill/>
                </a:ln>
                <a:solidFill>
                  <a:srgbClr val="A34B73"/>
                </a:solidFill>
                <a:effectLst/>
                <a:latin typeface="Arial Black" panose="020B0A04020102020204" pitchFamily="34" charset="0"/>
                <a:ea typeface="Times New Roman" panose="02020603050405020304" pitchFamily="18" charset="0"/>
              </a:rPr>
              <a:t>TIMING</a:t>
            </a:r>
            <a:r>
              <a:rPr kumimoji="0" lang="en-US" altLang="en-US" b="1" i="0" u="none" strike="noStrike" cap="none" normalizeH="0" baseline="0" dirty="0">
                <a:ln>
                  <a:noFill/>
                </a:ln>
                <a:solidFill>
                  <a:srgbClr val="0000FF"/>
                </a:solidFill>
                <a:effectLst/>
                <a:latin typeface="Arial Black" panose="020B0A04020102020204" pitchFamily="34" charset="0"/>
                <a:ea typeface="Times New Roman" panose="02020603050405020304" pitchFamily="18" charset="0"/>
              </a:rPr>
              <a:t> </a:t>
            </a:r>
            <a:r>
              <a:rPr kumimoji="0" lang="en-US" altLang="en-US" b="0" i="0" u="none" strike="noStrike" cap="none" normalizeH="0" baseline="0" dirty="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with His voice, to Moses, in </a:t>
            </a:r>
            <a:r>
              <a:rPr kumimoji="0" lang="en-US" altLang="en-US" b="1" i="0" u="none" strike="noStrike" cap="none" normalizeH="0" baseline="0" dirty="0" err="1">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Num</a:t>
            </a:r>
            <a:r>
              <a:rPr kumimoji="0" lang="en-US" altLang="en-US"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9:11</a:t>
            </a:r>
            <a:r>
              <a:rPr kumimoji="0" lang="en-US" altLang="en-US" b="0" i="0" u="none" strike="noStrike" cap="none" normalizeH="0" baseline="0" dirty="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&gt;</a:t>
            </a:r>
            <a:endParaRPr kumimoji="0" lang="en-US" altLang="en-US" sz="1050" b="0" i="0" u="none" strike="noStrike" cap="none" normalizeH="0" baseline="0" dirty="0">
              <a:ln>
                <a:noFill/>
              </a:ln>
              <a:solidFill>
                <a:schemeClr val="tx1"/>
              </a:solidFill>
              <a:effectLst/>
            </a:endParaRPr>
          </a:p>
        </p:txBody>
      </p:sp>
      <p:sp>
        <p:nvSpPr>
          <p:cNvPr id="26" name="Rectangle 21"/>
          <p:cNvSpPr>
            <a:spLocks noChangeArrowheads="1"/>
          </p:cNvSpPr>
          <p:nvPr/>
        </p:nvSpPr>
        <p:spPr bwMode="auto">
          <a:xfrm>
            <a:off x="846585" y="3939090"/>
            <a:ext cx="10528915" cy="1154162"/>
          </a:xfrm>
          <a:prstGeom prst="rect">
            <a:avLst/>
          </a:prstGeom>
          <a:noFill/>
          <a:ln>
            <a:noFill/>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657350" lvl="3" indent="-285750" defTabSz="914400">
              <a:buBlip>
                <a:blip r:embed="rId2"/>
              </a:buBlip>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US" altLang="en-US" sz="2400" b="1" i="0" u="sng"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fourteenth da</a:t>
            </a:r>
            <a:r>
              <a:rPr kumimoji="0" lang="en-US" altLang="en-US" sz="2400" b="1" i="0"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y</a:t>
            </a:r>
            <a:r>
              <a:rPr kumimoji="0" lang="en-US" altLang="en-US" sz="16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1" i="0" u="none" strike="noStrike" cap="none" normalizeH="0" baseline="0" dirty="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&lt;</a:t>
            </a:r>
            <a:r>
              <a:rPr kumimoji="0" lang="en-US" altLang="en-US" sz="16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yowm</a:t>
            </a:r>
            <a:r>
              <a:rPr kumimoji="0" lang="en-US" altLang="en-US" sz="1600" b="1" i="0" u="none" strike="noStrike" cap="none" normalizeH="0" baseline="0" dirty="0">
                <a:ln>
                  <a:noFill/>
                </a:ln>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&gt; </a:t>
            </a: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 the second month </a:t>
            </a:r>
            <a:r>
              <a:rPr lang="en-US" altLang="en-US" b="1" u="sng"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Between the</a:t>
            </a:r>
            <a:r>
              <a:rPr kumimoji="0" lang="en-US" altLang="en-US" b="1" i="0" u="sng"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Evenin</a:t>
            </a:r>
            <a:r>
              <a:rPr kumimoji="0" lang="en-US" altLang="en-US" b="1" i="0"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g</a:t>
            </a:r>
            <a:r>
              <a:rPr kumimoji="0" lang="en-US" altLang="en-US" b="1" i="0" u="sng"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a:t>
            </a:r>
            <a:r>
              <a:rPr kumimoji="0" lang="en-US" altLang="en-US" sz="1200" b="1" i="0" u="none"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100" b="1" i="0" u="none" strike="noStrike" cap="none" normalizeH="0" baseline="0" dirty="0">
                <a:ln>
                  <a:noFill/>
                </a:ln>
                <a:solidFill>
                  <a:srgbClr val="990033"/>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1100" b="1" i="0" u="sng" strike="noStrike" cap="none" normalizeH="0" baseline="0" dirty="0">
                <a:ln>
                  <a:noFill/>
                </a:ln>
                <a:solidFill>
                  <a:srgbClr val="990033"/>
                </a:solidFill>
                <a:effectLst/>
                <a:latin typeface="Calibri" panose="020F0502020204030204" pitchFamily="34" charset="0"/>
                <a:ea typeface="Times New Roman" panose="02020603050405020304" pitchFamily="18" charset="0"/>
                <a:cs typeface="Calibri" panose="020F0502020204030204" pitchFamily="34" charset="0"/>
              </a:rPr>
              <a:t>DARKNESS</a:t>
            </a:r>
            <a:r>
              <a:rPr kumimoji="0" lang="en-US" altLang="en-US" sz="1100" b="1" i="0" u="none" strike="noStrike" cap="none" normalizeH="0" baseline="0" dirty="0">
                <a:ln>
                  <a:noFill/>
                </a:ln>
                <a:solidFill>
                  <a:srgbClr val="990033"/>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1600" b="1" i="0" u="none" strike="noStrike" cap="none" normalizeH="0" baseline="0" dirty="0">
                <a:ln>
                  <a:noFill/>
                </a:ln>
                <a:solidFill>
                  <a:srgbClr val="990033"/>
                </a:solidFill>
                <a:effectLst/>
                <a:latin typeface="Calibri" panose="020F0502020204030204" pitchFamily="34" charset="0"/>
                <a:ea typeface="Times New Roman" panose="02020603050405020304" pitchFamily="18" charset="0"/>
                <a:cs typeface="Calibri" panose="020F0502020204030204" pitchFamily="34" charset="0"/>
              </a:rPr>
              <a:t> </a:t>
            </a:r>
            <a:br>
              <a:rPr kumimoji="0" lang="en-US" altLang="en-US" sz="1600" b="1" i="0" u="none" strike="noStrike" cap="none" normalizeH="0" baseline="0" dirty="0">
                <a:ln>
                  <a:noFill/>
                </a:ln>
                <a:solidFill>
                  <a:srgbClr val="990033"/>
                </a:solidFill>
                <a:effectLst/>
                <a:latin typeface="Calibri" panose="020F0502020204030204" pitchFamily="34" charset="0"/>
                <a:ea typeface="Times New Roman" panose="02020603050405020304" pitchFamily="18" charset="0"/>
                <a:cs typeface="Calibri" panose="020F0502020204030204" pitchFamily="34" charset="0"/>
              </a:rPr>
            </a:br>
            <a:r>
              <a:rPr lang="en-US" altLang="en-US" sz="1600" b="1" dirty="0">
                <a:solidFill>
                  <a:srgbClr val="990033"/>
                </a:solidFill>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they shall keep it, </a:t>
            </a:r>
            <a:r>
              <a:rPr kumimoji="0" lang="en-US" altLang="en-US" sz="16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eat it</a:t>
            </a: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(See </a:t>
            </a:r>
            <a:r>
              <a:rPr kumimoji="0" lang="en-US" altLang="en-US" sz="16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Exo 12:8 &gt;&gt; </a:t>
            </a: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night = &lt;</a:t>
            </a:r>
            <a:r>
              <a:rPr kumimoji="0" lang="en-US" altLang="en-US" sz="16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layil</a:t>
            </a:r>
            <a: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&gt;!)</a:t>
            </a:r>
            <a:br>
              <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700" b="0" i="0" u="none" strike="noStrike" cap="none" normalizeH="0" baseline="0" dirty="0">
              <a:ln>
                <a:noFill/>
              </a:ln>
              <a:solidFill>
                <a:schemeClr val="tx1"/>
              </a:solidFill>
              <a:effectLst/>
            </a:endParaRPr>
          </a:p>
        </p:txBody>
      </p:sp>
      <p:sp>
        <p:nvSpPr>
          <p:cNvPr id="23" name="Straight Arrow Connector 60"/>
          <p:cNvSpPr>
            <a:spLocks/>
          </p:cNvSpPr>
          <p:nvPr/>
        </p:nvSpPr>
        <p:spPr bwMode="auto">
          <a:xfrm flipH="1">
            <a:off x="9947701" y="3249818"/>
            <a:ext cx="45719" cy="855838"/>
          </a:xfrm>
          <a:prstGeom prst="straightConnector1">
            <a:avLst/>
          </a:prstGeom>
          <a:noFill/>
          <a:ln w="76200">
            <a:solidFill>
              <a:schemeClr val="tx1">
                <a:lumMod val="85000"/>
                <a:lumOff val="15000"/>
              </a:schemeClr>
            </a:solidFill>
            <a:round/>
            <a:headEnd/>
            <a:tailEnd type="arrow"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30"/>
          <p:cNvGrpSpPr>
            <a:grpSpLocks/>
          </p:cNvGrpSpPr>
          <p:nvPr/>
        </p:nvGrpSpPr>
        <p:grpSpPr bwMode="auto">
          <a:xfrm rot="19984986">
            <a:off x="8459697" y="4344039"/>
            <a:ext cx="392139" cy="836147"/>
            <a:chOff x="7558" y="13635"/>
            <a:chExt cx="783" cy="1257"/>
          </a:xfrm>
        </p:grpSpPr>
        <p:sp>
          <p:nvSpPr>
            <p:cNvPr id="22" name="Straight Connector 4"/>
            <p:cNvSpPr>
              <a:spLocks noChangeShapeType="1"/>
            </p:cNvSpPr>
            <p:nvPr/>
          </p:nvSpPr>
          <p:spPr bwMode="auto">
            <a:xfrm flipH="1" flipV="1">
              <a:off x="7558" y="14181"/>
              <a:ext cx="783" cy="711"/>
            </a:xfrm>
            <a:prstGeom prst="line">
              <a:avLst/>
            </a:prstGeom>
            <a:noFill/>
            <a:ln w="76200">
              <a:solidFill>
                <a:srgbClr val="663816"/>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traight Arrow Connector 3"/>
            <p:cNvSpPr>
              <a:spLocks noChangeShapeType="1"/>
            </p:cNvSpPr>
            <p:nvPr/>
          </p:nvSpPr>
          <p:spPr bwMode="auto">
            <a:xfrm flipV="1">
              <a:off x="7559" y="13635"/>
              <a:ext cx="337" cy="590"/>
            </a:xfrm>
            <a:prstGeom prst="straightConnector1">
              <a:avLst/>
            </a:prstGeom>
            <a:noFill/>
            <a:ln w="76200">
              <a:solidFill>
                <a:srgbClr val="663816"/>
              </a:solidFill>
              <a:round/>
              <a:headEnd/>
              <a:tailEnd type="arrow"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31</a:t>
            </a:fld>
            <a:endParaRPr lang="en-US" sz="1200" dirty="0">
              <a:latin typeface="Comic Sans MS" pitchFamily="66" charset="0"/>
            </a:endParaRPr>
          </a:p>
        </p:txBody>
      </p:sp>
      <p:sp>
        <p:nvSpPr>
          <p:cNvPr id="12" name="Rectangle 21"/>
          <p:cNvSpPr>
            <a:spLocks noChangeArrowheads="1"/>
          </p:cNvSpPr>
          <p:nvPr/>
        </p:nvSpPr>
        <p:spPr bwMode="auto">
          <a:xfrm>
            <a:off x="833731" y="4933070"/>
            <a:ext cx="10528915" cy="1338828"/>
          </a:xfrm>
          <a:prstGeom prst="rect">
            <a:avLst/>
          </a:prstGeom>
          <a:noFill/>
          <a:ln>
            <a:noFill/>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4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What </a:t>
            </a:r>
            <a:r>
              <a:rPr kumimoji="0" lang="en-US" altLang="en-US" sz="2400" b="0"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t>
            </a:r>
            <a:r>
              <a:rPr kumimoji="0" lang="en-US" altLang="en-US" sz="2400" b="0" i="0"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kumimoji="0" lang="en-US" altLang="en-US" sz="2400" b="0"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ecific time</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was the second-month Passover meal to be </a:t>
            </a:r>
            <a:r>
              <a:rPr kumimoji="0" lang="en-US" altLang="en-US" sz="2400" b="1" i="0" u="sng" strike="noStrike" normalizeH="0" baseline="0" dirty="0" smtClean="0">
                <a:ln w="1905"/>
                <a:solidFill>
                  <a:srgbClr val="663816"/>
                </a:solidFill>
                <a:effectLst>
                  <a:innerShdw blurRad="69850" dist="43180" dir="5400000">
                    <a:srgbClr val="000000">
                      <a:alpha val="65000"/>
                    </a:srgbClr>
                  </a:innerShdw>
                </a:effectLst>
                <a:latin typeface="Calibri" panose="020F0502020204030204" pitchFamily="34" charset="0"/>
                <a:ea typeface="Times New Roman" panose="02020603050405020304" pitchFamily="18" charset="0"/>
                <a:cs typeface="Calibri" panose="020F0502020204030204" pitchFamily="34" charset="0"/>
              </a:rPr>
              <a:t>eaten</a:t>
            </a:r>
            <a:r>
              <a:rPr kumimoji="0" lang="en-US" altLang="en-US" sz="2400" b="1" i="0" strike="noStrike" normalizeH="0" baseline="0" dirty="0" smtClean="0">
                <a:ln w="1905"/>
                <a:solidFill>
                  <a:srgbClr val="663816"/>
                </a:solidFill>
                <a:effectLst>
                  <a:innerShdw blurRad="69850" dist="43180" dir="5400000">
                    <a:srgbClr val="000000">
                      <a:alpha val="65000"/>
                    </a:srgbClr>
                  </a:innerShdw>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smtClean="0">
                <a:ln>
                  <a:noFill/>
                </a:ln>
                <a:solidFill>
                  <a:srgbClr val="663816"/>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200" b="0" i="0" u="none" strike="noStrike" cap="none" normalizeH="0" baseline="0" dirty="0">
              <a:ln>
                <a:noFill/>
              </a:ln>
              <a:solidFill>
                <a:srgbClr val="663816"/>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400" b="1" i="0" u="none" strike="noStrike" cap="none" normalizeH="0" baseline="0" dirty="0" smtClean="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1" i="0" u="none"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After </a:t>
            </a:r>
            <a:r>
              <a:rPr kumimoji="0" lang="en-US" altLang="en-US" sz="2400" b="1" i="0" u="none" strike="noStrike" cap="none" normalizeH="0" baseline="0" dirty="0" smtClean="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even – or</a:t>
            </a:r>
            <a:r>
              <a:rPr kumimoji="0" lang="en-US" altLang="en-US" sz="2400" b="1" i="0" u="none" strike="noStrike" cap="none" normalizeH="0" dirty="0" smtClean="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 in </a:t>
            </a:r>
            <a:r>
              <a:rPr kumimoji="0" lang="en-US" altLang="en-US" sz="2400" b="1" i="0" u="none" strike="noStrike" cap="none" normalizeH="0" baseline="0" dirty="0" smtClean="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US" altLang="en-US" sz="2400" b="1" i="0" u="none" strike="noStrike" cap="none" normalizeH="0" baseline="0" dirty="0">
                <a:ln>
                  <a:noFill/>
                </a:ln>
                <a:solidFill>
                  <a:schemeClr val="accent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night!”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That’s </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same pattern </a:t>
            </a:r>
            <a:r>
              <a:rPr kumimoji="0" lang="en-US" altLang="en-US" sz="2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found in </a:t>
            </a:r>
            <a:r>
              <a:rPr kumimoji="0" lang="en-US" altLang="en-US"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Exo 12:8 </a:t>
            </a:r>
            <a:r>
              <a:rPr kumimoji="0" lang="en-US" altLang="en-US"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a:t>
            </a:r>
            <a:r>
              <a:rPr kumimoji="0" lang="en-US" altLang="en-US" sz="24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Lev 23:5,</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addressed earlier.</a:t>
            </a:r>
            <a:endParaRPr lang="en-US" altLang="en-US" sz="2400" b="1"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98717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grpId="0" nodeType="afterEffect">
                                  <p:stCondLst>
                                    <p:cond delay="10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500"/>
                                        <p:tgtEl>
                                          <p:spTgt spid="23"/>
                                        </p:tgtEl>
                                      </p:cBhvr>
                                    </p:animEffect>
                                    <p:anim calcmode="lin" valueType="num">
                                      <p:cBhvr>
                                        <p:cTn id="28" dur="1500" fill="hold"/>
                                        <p:tgtEl>
                                          <p:spTgt spid="23"/>
                                        </p:tgtEl>
                                        <p:attrNameLst>
                                          <p:attrName>ppt_x</p:attrName>
                                        </p:attrNameLst>
                                      </p:cBhvr>
                                      <p:tavLst>
                                        <p:tav tm="0">
                                          <p:val>
                                            <p:strVal val="#ppt_x"/>
                                          </p:val>
                                        </p:tav>
                                        <p:tav tm="100000">
                                          <p:val>
                                            <p:strVal val="#ppt_x"/>
                                          </p:val>
                                        </p:tav>
                                      </p:tavLst>
                                    </p:anim>
                                    <p:anim calcmode="lin" valueType="num">
                                      <p:cBhvr>
                                        <p:cTn id="29" dur="1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1000"/>
                                        <p:tgtEl>
                                          <p:spTgt spid="12">
                                            <p:txEl>
                                              <p:pRg st="0" end="0"/>
                                            </p:txEl>
                                          </p:spTgt>
                                        </p:tgtEl>
                                      </p:cBhvr>
                                    </p:animEffect>
                                    <p:anim calcmode="lin" valueType="num">
                                      <p:cBhvr>
                                        <p:cTn id="3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100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500" fill="hold"/>
                                        <p:tgtEl>
                                          <p:spTgt spid="20"/>
                                        </p:tgtEl>
                                        <p:attrNameLst>
                                          <p:attrName>ppt_w</p:attrName>
                                        </p:attrNameLst>
                                      </p:cBhvr>
                                      <p:tavLst>
                                        <p:tav tm="0">
                                          <p:val>
                                            <p:fltVal val="0"/>
                                          </p:val>
                                        </p:tav>
                                        <p:tav tm="100000">
                                          <p:val>
                                            <p:strVal val="#ppt_w"/>
                                          </p:val>
                                        </p:tav>
                                      </p:tavLst>
                                    </p:anim>
                                    <p:anim calcmode="lin" valueType="num">
                                      <p:cBhvr>
                                        <p:cTn id="41" dur="1500" fill="hold"/>
                                        <p:tgtEl>
                                          <p:spTgt spid="20"/>
                                        </p:tgtEl>
                                        <p:attrNameLst>
                                          <p:attrName>ppt_h</p:attrName>
                                        </p:attrNameLst>
                                      </p:cBhvr>
                                      <p:tavLst>
                                        <p:tav tm="0">
                                          <p:val>
                                            <p:fltVal val="0"/>
                                          </p:val>
                                        </p:tav>
                                        <p:tav tm="100000">
                                          <p:val>
                                            <p:strVal val="#ppt_h"/>
                                          </p:val>
                                        </p:tav>
                                      </p:tavLst>
                                    </p:anim>
                                    <p:animEffect transition="in" filter="fade">
                                      <p:cBhvr>
                                        <p:cTn id="42" dur="1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fade">
                                      <p:cBhvr>
                                        <p:cTn id="47" dur="1000"/>
                                        <p:tgtEl>
                                          <p:spTgt spid="12">
                                            <p:txEl>
                                              <p:pRg st="1" end="1"/>
                                            </p:txEl>
                                          </p:spTgt>
                                        </p:tgtEl>
                                      </p:cBhvr>
                                    </p:animEffect>
                                    <p:anim calcmode="lin" valueType="num">
                                      <p:cBhvr>
                                        <p:cTn id="4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846585" y="760810"/>
            <a:ext cx="9102088" cy="1923604"/>
          </a:xfrm>
          <a:prstGeom prst="rect">
            <a:avLst/>
          </a:prstGeom>
          <a:noFill/>
          <a:ln>
            <a:noFill/>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normalizeH="0" baseline="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Times New Roman" panose="02020603050405020304" pitchFamily="18" charset="0"/>
                <a:cs typeface="Calibri" panose="020F0502020204030204" pitchFamily="34" charset="0"/>
              </a:rPr>
              <a:t>Remember</a:t>
            </a: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800" b="1" i="0" u="none" strike="noStrike" cap="none" normalizeH="0" baseline="0" dirty="0">
                <a:ln>
                  <a:noFill/>
                </a:ln>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Num 9:12 </a:t>
            </a: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reinforces this truth:  </a:t>
            </a:r>
            <a:endParaRPr kumimoji="0" lang="en-US" altLang="en-US" sz="28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altLang="en-US" sz="28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full 14</a:t>
            </a:r>
            <a:r>
              <a:rPr kumimoji="0" lang="en-US" altLang="en-US" sz="28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cycle of 2</a:t>
            </a:r>
            <a:r>
              <a:rPr kumimoji="0" lang="en-US" altLang="en-US" sz="28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nd</a:t>
            </a: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month stretches to dawn of</a:t>
            </a:r>
            <a:r>
              <a:rPr kumimoji="0" lang="en-US" altLang="en-US" sz="28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15</a:t>
            </a:r>
            <a:r>
              <a:rPr kumimoji="0" lang="en-US" altLang="en-US" sz="28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kumimoji="0" lang="en-US" altLang="en-US" sz="28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cycle</a:t>
            </a: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giving the people the full</a:t>
            </a:r>
            <a:r>
              <a:rPr kumimoji="0" lang="en-US" altLang="en-US" sz="2800" b="0" i="0" u="none" strike="noStrike" cap="none" normalizeH="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Passover Night-Season to take care of the Passover Lamb leftovers.</a:t>
            </a:r>
            <a:endParaRPr kumimoji="0" lang="en-US" altLang="en-US" sz="2800" b="0" i="0" u="none" strike="noStrike" cap="none" normalizeH="0" baseline="0" dirty="0">
              <a:ln>
                <a:noFill/>
              </a:ln>
              <a:solidFill>
                <a:schemeClr val="tx1"/>
              </a:solidFill>
              <a:effectLst/>
            </a:endParaRPr>
          </a:p>
        </p:txBody>
      </p:sp>
      <p:sp>
        <p:nvSpPr>
          <p:cNvPr id="31" name="Rectangle 30"/>
          <p:cNvSpPr/>
          <p:nvPr/>
        </p:nvSpPr>
        <p:spPr>
          <a:xfrm>
            <a:off x="709711" y="2762759"/>
            <a:ext cx="10741327" cy="3400931"/>
          </a:xfrm>
          <a:prstGeom prst="rect">
            <a:avLst/>
          </a:prstGeom>
        </p:spPr>
        <p:txBody>
          <a:bodyPr wrap="square">
            <a:spAutoFit/>
            <a:scene3d>
              <a:camera prst="orthographicFront"/>
              <a:lightRig rig="threePt" dir="t"/>
            </a:scene3d>
            <a:sp3d extrusionH="57150">
              <a:bevelT w="38100" h="38100"/>
            </a:sp3d>
          </a:bodyPr>
          <a:lstStyle/>
          <a:p>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9:12</a:t>
            </a:r>
            <a:r>
              <a:rPr lang="en-US" sz="2400" dirty="0">
                <a:latin typeface="Calibri" panose="020F0502020204030204" pitchFamily="34" charset="0"/>
                <a:ea typeface="Calibri" panose="020F0502020204030204" pitchFamily="34" charset="0"/>
                <a:cs typeface="Times New Roman" panose="02020603050405020304" pitchFamily="18" charset="0"/>
              </a:rPr>
              <a:t> of the New Living Translation states this:  </a:t>
            </a:r>
            <a:r>
              <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“They must </a:t>
            </a:r>
            <a:r>
              <a:rPr lang="en-US" sz="24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 leave </a:t>
            </a:r>
            <a:r>
              <a:rPr lang="en-US" sz="2400"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an</a:t>
            </a:r>
            <a:r>
              <a:rPr lang="en-US"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y</a:t>
            </a:r>
            <a:br>
              <a:rPr lang="en-US"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2400"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of </a:t>
            </a:r>
            <a:r>
              <a:rPr lang="en-US" sz="24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lamb until the </a:t>
            </a:r>
            <a:r>
              <a:rPr lang="en-US" sz="2400" b="1" u="sng"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next mornin</a:t>
            </a:r>
            <a:r>
              <a:rPr lang="en-US" sz="24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g,</a:t>
            </a:r>
            <a:r>
              <a:rPr lang="en-US" sz="1400" b="1"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a:t>
            </a:r>
            <a:r>
              <a:rPr lang="en-US"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and </a:t>
            </a:r>
            <a:r>
              <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they must not break any of its bones.  </a:t>
            </a:r>
            <a:r>
              <a:rPr lang="en-US"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They </a:t>
            </a:r>
            <a:r>
              <a:rPr lang="en-US"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must follow all the normal regulations concerning the Passover.”</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en-US"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includes “no adding” and “no taking away” of any Torah </a:t>
            </a:r>
            <a: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commands as found in </a:t>
            </a:r>
            <a:r>
              <a:rPr lang="en-US" sz="200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Deut</a:t>
            </a:r>
            <a:r>
              <a:rPr 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4:2; 12:32.)</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400" b="1" u="sng"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Times New Roman" panose="02020603050405020304" pitchFamily="18" charset="0"/>
              </a:rPr>
              <a:t>Remember</a:t>
            </a:r>
            <a:r>
              <a:rPr lang="en-US" sz="2400" dirty="0">
                <a:latin typeface="Calibri" panose="020F0502020204030204" pitchFamily="34" charset="0"/>
                <a:ea typeface="Calibri" panose="020F0502020204030204" pitchFamily="34" charset="0"/>
                <a:cs typeface="Times New Roman" panose="02020603050405020304" pitchFamily="18" charset="0"/>
              </a:rPr>
              <a:t> – if any part of the lamb is “left over,”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12:10</a:t>
            </a:r>
            <a:r>
              <a:rPr lang="en-US" sz="2400" dirty="0">
                <a:latin typeface="Calibri" panose="020F0502020204030204" pitchFamily="34" charset="0"/>
                <a:ea typeface="Calibri" panose="020F0502020204030204" pitchFamily="34" charset="0"/>
                <a:cs typeface="Times New Roman" panose="02020603050405020304" pitchFamily="18" charset="0"/>
              </a:rPr>
              <a:t> had the first explicit instructions:  </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“Do not leave any of it until the next day.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u="sng" dirty="0">
                <a:latin typeface="Calibri" panose="020F0502020204030204" pitchFamily="34" charset="0"/>
                <a:ea typeface="Calibri" panose="020F0502020204030204" pitchFamily="34" charset="0"/>
                <a:cs typeface="Times New Roman" panose="02020603050405020304" pitchFamily="18" charset="0"/>
              </a:rPr>
              <a:t>Whatever is not eaten </a:t>
            </a:r>
            <a:r>
              <a:rPr lang="en-US" sz="2400" b="1" u="sng" dirty="0" smtClean="0">
                <a:latin typeface="Calibri" panose="020F0502020204030204" pitchFamily="34" charset="0"/>
                <a:ea typeface="Calibri" panose="020F0502020204030204" pitchFamily="34" charset="0"/>
                <a:cs typeface="Times New Roman" panose="02020603050405020304" pitchFamily="18" charset="0"/>
              </a:rPr>
              <a:t/>
            </a:r>
            <a:br>
              <a:rPr lang="en-US" sz="2400" b="1" u="sng" dirty="0" smtClean="0">
                <a:latin typeface="Calibri" panose="020F0502020204030204" pitchFamily="34" charset="0"/>
                <a:ea typeface="Calibri" panose="020F0502020204030204" pitchFamily="34" charset="0"/>
                <a:cs typeface="Times New Roman" panose="02020603050405020304" pitchFamily="18" charset="0"/>
              </a:rPr>
            </a:br>
            <a:r>
              <a:rPr lang="en-US" sz="2400" b="1" u="sng" dirty="0" smtClean="0">
                <a:latin typeface="Calibri" panose="020F0502020204030204" pitchFamily="34" charset="0"/>
                <a:ea typeface="Calibri" panose="020F0502020204030204" pitchFamily="34" charset="0"/>
                <a:cs typeface="Times New Roman" panose="02020603050405020304" pitchFamily="18" charset="0"/>
              </a:rPr>
              <a:t>that </a:t>
            </a:r>
            <a:r>
              <a:rPr lang="en-US" sz="2400" b="1" u="sng" dirty="0">
                <a:latin typeface="Calibri" panose="020F0502020204030204" pitchFamily="34" charset="0"/>
                <a:ea typeface="Calibri" panose="020F0502020204030204" pitchFamily="34" charset="0"/>
                <a:cs typeface="Times New Roman" panose="02020603050405020304" pitchFamily="18" charset="0"/>
              </a:rPr>
              <a:t>ni</a:t>
            </a:r>
            <a:r>
              <a:rPr lang="en-US" sz="2400" b="1" dirty="0">
                <a:latin typeface="Calibri" panose="020F0502020204030204" pitchFamily="34" charset="0"/>
                <a:ea typeface="Calibri" panose="020F0502020204030204" pitchFamily="34" charset="0"/>
                <a:cs typeface="Times New Roman" panose="02020603050405020304" pitchFamily="18" charset="0"/>
              </a:rPr>
              <a:t>g</a:t>
            </a:r>
            <a:r>
              <a:rPr lang="en-US" sz="2400" b="1" u="sng" dirty="0">
                <a:latin typeface="Calibri" panose="020F0502020204030204" pitchFamily="34" charset="0"/>
                <a:ea typeface="Calibri" panose="020F0502020204030204" pitchFamily="34" charset="0"/>
                <a:cs typeface="Times New Roman" panose="02020603050405020304" pitchFamily="18" charset="0"/>
              </a:rPr>
              <a:t>ht</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must be burned before mornin</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(New Living Translation)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b="1" dirty="0" smtClean="0">
                <a:solidFill>
                  <a:srgbClr val="842F73"/>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rgbClr val="842F73"/>
                </a:solidFill>
                <a:latin typeface="Calibri" panose="020F0502020204030204" pitchFamily="34" charset="0"/>
                <a:ea typeface="Calibri" panose="020F0502020204030204" pitchFamily="34" charset="0"/>
                <a:cs typeface="Times New Roman" panose="02020603050405020304" pitchFamily="18" charset="0"/>
              </a:rPr>
              <a:t>Recall the </a:t>
            </a:r>
            <a:r>
              <a:rPr lang="en-US" sz="2000" b="1" dirty="0">
                <a:solidFill>
                  <a:srgbClr val="842F73"/>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Type/Antitype</a:t>
            </a:r>
            <a:r>
              <a:rPr lang="en-US" sz="2000" b="1" dirty="0">
                <a:solidFill>
                  <a:srgbClr val="842F73"/>
                </a:solidFill>
                <a:latin typeface="Calibri" panose="020F0502020204030204" pitchFamily="34" charset="0"/>
                <a:ea typeface="Calibri" panose="020F0502020204030204" pitchFamily="34" charset="0"/>
                <a:cs typeface="Times New Roman" panose="02020603050405020304" pitchFamily="18" charset="0"/>
              </a:rPr>
              <a:t> comparison given earlier!}</a:t>
            </a:r>
            <a:endParaRPr lang="en-US" sz="3600" dirty="0"/>
          </a:p>
        </p:txBody>
      </p:sp>
      <p:sp>
        <p:nvSpPr>
          <p:cNvPr id="13"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32</a:t>
            </a:fld>
            <a:endParaRPr lang="en-US" sz="1200" dirty="0">
              <a:latin typeface="Comic Sans MS" pitchFamily="66" charset="0"/>
            </a:endParaRPr>
          </a:p>
        </p:txBody>
      </p:sp>
      <p:pic>
        <p:nvPicPr>
          <p:cNvPr id="12" name="Picture 9" descr="F:\Art on Desktop - 1\All white man clip art\yellow-blue smiley faces\smiley remind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57302" y="803449"/>
            <a:ext cx="18573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0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6">
                                            <p:txEl>
                                              <p:pRg st="2" end="2"/>
                                            </p:txEl>
                                          </p:spTgt>
                                        </p:tgtEl>
                                        <p:attrNameLst>
                                          <p:attrName>style.visibility</p:attrName>
                                        </p:attrNameLst>
                                      </p:cBhvr>
                                      <p:to>
                                        <p:strVal val="visible"/>
                                      </p:to>
                                    </p:set>
                                    <p:animEffect transition="in" filter="fade">
                                      <p:cBhvr>
                                        <p:cTn id="7" dur="1000"/>
                                        <p:tgtEl>
                                          <p:spTgt spid="26">
                                            <p:txEl>
                                              <p:pRg st="2" end="2"/>
                                            </p:txEl>
                                          </p:spTgt>
                                        </p:tgtEl>
                                      </p:cBhvr>
                                    </p:animEffect>
                                    <p:anim calcmode="lin" valueType="num">
                                      <p:cBhvr>
                                        <p:cTn id="8"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33</a:t>
            </a:fld>
            <a:endParaRPr lang="en-US" sz="1200" dirty="0">
              <a:latin typeface="Comic Sans MS" pitchFamily="66" charset="0"/>
            </a:endParaRPr>
          </a:p>
        </p:txBody>
      </p:sp>
      <p:sp>
        <p:nvSpPr>
          <p:cNvPr id="8" name="Rectangle 6"/>
          <p:cNvSpPr>
            <a:spLocks noChangeArrowheads="1"/>
          </p:cNvSpPr>
          <p:nvPr/>
        </p:nvSpPr>
        <p:spPr bwMode="auto">
          <a:xfrm>
            <a:off x="885824" y="486345"/>
            <a:ext cx="104489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Now let us put these points together for a summary of the 2</a:t>
            </a:r>
            <a:r>
              <a:rPr kumimoji="0" lang="en-US" sz="2000" b="0" i="0" u="none" strike="noStrike" cap="none" normalizeH="0" baseline="30000" dirty="0">
                <a:ln>
                  <a:noFill/>
                </a:ln>
                <a:solidFill>
                  <a:schemeClr val="tx1"/>
                </a:solidFill>
                <a:effectLst/>
                <a:latin typeface="Calibri" pitchFamily="34" charset="0"/>
                <a:ea typeface="Calibri" pitchFamily="34" charset="0"/>
                <a:cs typeface="Times New Roman" pitchFamily="18" charset="0"/>
              </a:rPr>
              <a:t>nd</a:t>
            </a: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Passover.  </a:t>
            </a:r>
            <a:r>
              <a:rPr kumimoji="0" lang="en-US" sz="2000" b="1" i="0" u="none" strike="noStrike" cap="none" normalizeH="0" baseline="0" dirty="0">
                <a:ln>
                  <a:noFill/>
                </a:ln>
                <a:solidFill>
                  <a:srgbClr val="0000FF"/>
                </a:solidFill>
                <a:effectLst/>
                <a:latin typeface="Calibri" pitchFamily="34" charset="0"/>
                <a:ea typeface="Calibri" pitchFamily="34" charset="0"/>
                <a:cs typeface="Times New Roman" pitchFamily="18" charset="0"/>
              </a:rPr>
              <a:t>Yahusha’s </a:t>
            </a: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voice states:</a:t>
            </a:r>
            <a: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
                <a:schemeClr val="bg2">
                  <a:lumMod val="25000"/>
                </a:schemeClr>
              </a:buClr>
              <a:buSzPct val="85000"/>
              <a:buFont typeface="+mj-lt"/>
              <a:buAutoNum type="arabicPeriod"/>
              <a:tabLst/>
            </a:pPr>
            <a:r>
              <a:rPr kumimoji="0" lang="en-US" sz="2000" b="1" i="0" u="none" strike="noStrike" cap="none" normalizeH="0" baseline="0" dirty="0">
                <a:ln>
                  <a:noFill/>
                </a:ln>
                <a:solidFill>
                  <a:srgbClr val="C00000"/>
                </a:solidFill>
                <a:effectLst/>
                <a:latin typeface="Calibri" pitchFamily="34" charset="0"/>
                <a:ea typeface="Calibri" pitchFamily="34" charset="0"/>
                <a:cs typeface="Times New Roman" pitchFamily="18" charset="0"/>
              </a:rPr>
              <a:t>Passover Festival: </a:t>
            </a:r>
            <a:r>
              <a:rPr kumimoji="0" lang="en-US" sz="2000" b="0" i="0" u="none" strike="noStrike" cap="none" normalizeH="0" baseline="0" dirty="0">
                <a:ln>
                  <a:noFill/>
                </a:ln>
                <a:solidFill>
                  <a:srgbClr val="C00000"/>
                </a:solidFill>
                <a:effectLst/>
                <a:latin typeface="Calibri" pitchFamily="34" charset="0"/>
                <a:ea typeface="Calibri" pitchFamily="34" charset="0"/>
                <a:cs typeface="Times New Roman" pitchFamily="18" charset="0"/>
              </a:rPr>
              <a:t> </a:t>
            </a: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could be observed in the 2</a:t>
            </a:r>
            <a:r>
              <a:rPr kumimoji="0" lang="en-US" sz="2000" b="0" i="0" u="none" strike="noStrike" cap="none" normalizeH="0" baseline="30000" dirty="0">
                <a:ln>
                  <a:noFill/>
                </a:ln>
                <a:solidFill>
                  <a:schemeClr val="tx1"/>
                </a:solidFill>
                <a:effectLst/>
                <a:latin typeface="Calibri" pitchFamily="34" charset="0"/>
                <a:ea typeface="Calibri" pitchFamily="34" charset="0"/>
                <a:cs typeface="Times New Roman" pitchFamily="18" charset="0"/>
              </a:rPr>
              <a:t>nd</a:t>
            </a:r>
            <a:r>
              <a:rPr kumimoji="0" 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month</a:t>
            </a:r>
          </a:p>
          <a:p>
            <a:pPr marL="457200" lvl="0" indent="-457200" defTabSz="914400" fontAlgn="base">
              <a:spcBef>
                <a:spcPct val="0"/>
              </a:spcBef>
              <a:spcAft>
                <a:spcPct val="0"/>
              </a:spcAft>
              <a:buClr>
                <a:schemeClr val="bg2">
                  <a:lumMod val="25000"/>
                </a:schemeClr>
              </a:buClr>
              <a:buSzPct val="85000"/>
              <a:buFont typeface="+mj-lt"/>
              <a:buAutoNum type="arabicPeriod"/>
            </a:pPr>
            <a:r>
              <a:rPr lang="en-US" sz="2000" b="1" dirty="0">
                <a:solidFill>
                  <a:srgbClr val="C00000"/>
                </a:solidFill>
                <a:latin typeface="Calibri" pitchFamily="34" charset="0"/>
                <a:ea typeface="Calibri" pitchFamily="34" charset="0"/>
                <a:cs typeface="Times New Roman" pitchFamily="18" charset="0"/>
              </a:rPr>
              <a:t>Passover Requirements:</a:t>
            </a:r>
            <a:r>
              <a:rPr lang="en-US" sz="2000" dirty="0">
                <a:solidFill>
                  <a:srgbClr val="C00000"/>
                </a:solidFill>
                <a:latin typeface="Calibri" pitchFamily="34" charset="0"/>
                <a:ea typeface="Calibri" pitchFamily="34" charset="0"/>
                <a:cs typeface="Times New Roman" pitchFamily="18" charset="0"/>
              </a:rPr>
              <a:t>  </a:t>
            </a:r>
            <a:r>
              <a:rPr lang="en-US" sz="2000" dirty="0">
                <a:latin typeface="Calibri" pitchFamily="34" charset="0"/>
                <a:ea typeface="Calibri" pitchFamily="34" charset="0"/>
                <a:cs typeface="Times New Roman" pitchFamily="18" charset="0"/>
              </a:rPr>
              <a:t>Missed the 1</a:t>
            </a:r>
            <a:r>
              <a:rPr lang="en-US" sz="2000" baseline="30000" dirty="0">
                <a:latin typeface="Calibri" pitchFamily="34" charset="0"/>
                <a:ea typeface="Calibri" pitchFamily="34" charset="0"/>
                <a:cs typeface="Times New Roman" pitchFamily="18" charset="0"/>
              </a:rPr>
              <a:t>st</a:t>
            </a:r>
            <a:r>
              <a:rPr lang="en-US" sz="2000" dirty="0">
                <a:latin typeface="Calibri" pitchFamily="34" charset="0"/>
                <a:ea typeface="Calibri" pitchFamily="34" charset="0"/>
                <a:cs typeface="Times New Roman" pitchFamily="18" charset="0"/>
              </a:rPr>
              <a:t> Passover due to being </a:t>
            </a:r>
            <a:r>
              <a:rPr lang="en-US" sz="2000" dirty="0">
                <a:solidFill>
                  <a:srgbClr val="D917B4"/>
                </a:solidFill>
                <a:latin typeface="Comic Sans MS" panose="030F0702030302020204" pitchFamily="66" charset="0"/>
                <a:ea typeface="Calibri" pitchFamily="34" charset="0"/>
                <a:cs typeface="Times New Roman" pitchFamily="18" charset="0"/>
              </a:rPr>
              <a:t>unclean</a:t>
            </a:r>
            <a:r>
              <a:rPr lang="en-US" sz="2000" dirty="0">
                <a:latin typeface="Calibri" pitchFamily="34" charset="0"/>
                <a:ea typeface="Calibri" pitchFamily="34" charset="0"/>
                <a:cs typeface="Times New Roman" pitchFamily="18" charset="0"/>
              </a:rPr>
              <a:t> or on a </a:t>
            </a:r>
            <a:r>
              <a:rPr lang="en-US" sz="2000" dirty="0">
                <a:solidFill>
                  <a:srgbClr val="D917B4"/>
                </a:solidFill>
                <a:latin typeface="Comic Sans MS" panose="030F0702030302020204" pitchFamily="66" charset="0"/>
                <a:ea typeface="Calibri" pitchFamily="34" charset="0"/>
                <a:cs typeface="Times New Roman" pitchFamily="18" charset="0"/>
              </a:rPr>
              <a:t>journey</a:t>
            </a:r>
            <a:endParaRPr lang="en-US" sz="2000" dirty="0">
              <a:solidFill>
                <a:srgbClr val="D917B4"/>
              </a:solidFill>
              <a:latin typeface="Comic Sans MS" panose="030F0702030302020204" pitchFamily="66" charset="0"/>
              <a:cs typeface="Arial" pitchFamily="34" charset="0"/>
            </a:endParaRPr>
          </a:p>
          <a:p>
            <a:pPr marL="457200" lvl="0" indent="-457200" defTabSz="914400" eaLnBrk="0" fontAlgn="base" hangingPunct="0">
              <a:spcBef>
                <a:spcPct val="0"/>
              </a:spcBef>
              <a:spcAft>
                <a:spcPct val="0"/>
              </a:spcAft>
              <a:buClr>
                <a:schemeClr val="bg2">
                  <a:lumMod val="25000"/>
                </a:schemeClr>
              </a:buClr>
              <a:buSzPct val="85000"/>
              <a:buFont typeface="+mj-lt"/>
              <a:buAutoNum type="arabicPeriod"/>
            </a:pPr>
            <a:r>
              <a:rPr lang="en-US" sz="2000" b="1" dirty="0">
                <a:solidFill>
                  <a:srgbClr val="C00000"/>
                </a:solidFill>
                <a:latin typeface="Calibri" pitchFamily="34" charset="0"/>
                <a:ea typeface="Calibri" pitchFamily="34" charset="0"/>
                <a:cs typeface="Times New Roman" pitchFamily="18" charset="0"/>
              </a:rPr>
              <a:t>Passover Sacrifice at Sanctuary:</a:t>
            </a:r>
            <a:r>
              <a:rPr lang="en-US" sz="2000" dirty="0">
                <a:solidFill>
                  <a:srgbClr val="C00000"/>
                </a:solidFill>
                <a:latin typeface="Calibri" pitchFamily="34" charset="0"/>
                <a:ea typeface="Calibri" pitchFamily="34" charset="0"/>
                <a:cs typeface="Times New Roman" pitchFamily="18" charset="0"/>
              </a:rPr>
              <a:t>  </a:t>
            </a:r>
            <a:r>
              <a:rPr lang="en-US" sz="2000" dirty="0">
                <a:latin typeface="Calibri" pitchFamily="34" charset="0"/>
                <a:ea typeface="Calibri" pitchFamily="34" charset="0"/>
                <a:cs typeface="Times New Roman" pitchFamily="18" charset="0"/>
              </a:rPr>
              <a:t>Offered at the “evening twilight” </a:t>
            </a:r>
          </a:p>
          <a:p>
            <a:pPr marL="457200" lvl="0" indent="-457200" defTabSz="914400" eaLnBrk="0" fontAlgn="base" hangingPunct="0">
              <a:spcBef>
                <a:spcPct val="0"/>
              </a:spcBef>
              <a:spcAft>
                <a:spcPct val="0"/>
              </a:spcAft>
              <a:buClr>
                <a:schemeClr val="bg2">
                  <a:lumMod val="25000"/>
                </a:schemeClr>
              </a:buClr>
              <a:buSzPct val="85000"/>
              <a:buFont typeface="+mj-lt"/>
              <a:buAutoNum type="arabicPeriod"/>
            </a:pPr>
            <a:r>
              <a:rPr lang="en-US" sz="2000" b="1" dirty="0">
                <a:solidFill>
                  <a:srgbClr val="C00000"/>
                </a:solidFill>
                <a:latin typeface="Calibri" pitchFamily="34" charset="0"/>
                <a:ea typeface="Calibri" pitchFamily="34" charset="0"/>
                <a:cs typeface="Times New Roman" pitchFamily="18" charset="0"/>
              </a:rPr>
              <a:t>Passover Meal:</a:t>
            </a:r>
            <a:r>
              <a:rPr lang="en-US" sz="2000" dirty="0">
                <a:solidFill>
                  <a:srgbClr val="C00000"/>
                </a:solidFill>
                <a:latin typeface="Calibri" pitchFamily="34" charset="0"/>
                <a:ea typeface="Calibri" pitchFamily="34" charset="0"/>
                <a:cs typeface="Times New Roman" pitchFamily="18" charset="0"/>
              </a:rPr>
              <a:t>  </a:t>
            </a:r>
            <a:r>
              <a:rPr lang="en-US" sz="2000" dirty="0">
                <a:latin typeface="Calibri" pitchFamily="34" charset="0"/>
                <a:ea typeface="Calibri" pitchFamily="34" charset="0"/>
                <a:cs typeface="Times New Roman" pitchFamily="18" charset="0"/>
              </a:rPr>
              <a:t>Begins </a:t>
            </a:r>
            <a:r>
              <a:rPr lang="en-US" sz="2000" b="1" dirty="0">
                <a:solidFill>
                  <a:srgbClr val="660033"/>
                </a:solidFill>
                <a:latin typeface="Calibri" pitchFamily="34" charset="0"/>
                <a:ea typeface="Calibri" pitchFamily="34" charset="0"/>
                <a:cs typeface="Times New Roman" pitchFamily="18" charset="0"/>
              </a:rPr>
              <a:t>“between the evenings”</a:t>
            </a:r>
            <a:r>
              <a:rPr lang="en-US" sz="2000" dirty="0">
                <a:solidFill>
                  <a:srgbClr val="660033"/>
                </a:solidFill>
                <a:latin typeface="Calibri" pitchFamily="34" charset="0"/>
                <a:ea typeface="Calibri" pitchFamily="34" charset="0"/>
                <a:cs typeface="Times New Roman" pitchFamily="18" charset="0"/>
              </a:rPr>
              <a:t> </a:t>
            </a:r>
            <a:r>
              <a:rPr lang="en-US" sz="2000" dirty="0">
                <a:latin typeface="Calibri" pitchFamily="34" charset="0"/>
                <a:ea typeface="Calibri" pitchFamily="34" charset="0"/>
                <a:cs typeface="Times New Roman" pitchFamily="18" charset="0"/>
              </a:rPr>
              <a:t>on the </a:t>
            </a:r>
            <a:r>
              <a:rPr lang="en-US" sz="2000" b="1" u="sng" dirty="0">
                <a:solidFill>
                  <a:srgbClr val="C00000"/>
                </a:solidFill>
                <a:latin typeface="Calibri" pitchFamily="34" charset="0"/>
                <a:ea typeface="Calibri" pitchFamily="34" charset="0"/>
                <a:cs typeface="Times New Roman" pitchFamily="18" charset="0"/>
              </a:rPr>
              <a:t>14</a:t>
            </a:r>
            <a:r>
              <a:rPr lang="en-US" sz="2000" b="1" u="sng" baseline="30000" dirty="0">
                <a:solidFill>
                  <a:srgbClr val="C00000"/>
                </a:solidFill>
                <a:latin typeface="Calibri" pitchFamily="34" charset="0"/>
                <a:ea typeface="Calibri" pitchFamily="34" charset="0"/>
                <a:cs typeface="Times New Roman" pitchFamily="18" charset="0"/>
              </a:rPr>
              <a:t>th</a:t>
            </a:r>
            <a:r>
              <a:rPr lang="en-US" sz="2000" dirty="0">
                <a:latin typeface="Calibri" pitchFamily="34" charset="0"/>
                <a:ea typeface="Calibri" pitchFamily="34" charset="0"/>
                <a:cs typeface="Times New Roman" pitchFamily="18" charset="0"/>
              </a:rPr>
              <a:t> cycle (&lt;</a:t>
            </a:r>
            <a:r>
              <a:rPr lang="en-US" sz="2000" dirty="0">
                <a:solidFill>
                  <a:srgbClr val="00B050"/>
                </a:solidFill>
                <a:latin typeface="Calibri" pitchFamily="34" charset="0"/>
                <a:ea typeface="Calibri" pitchFamily="34" charset="0"/>
                <a:cs typeface="Times New Roman" pitchFamily="18" charset="0"/>
              </a:rPr>
              <a:t>yowm</a:t>
            </a:r>
            <a:r>
              <a:rPr lang="en-US" sz="2000" dirty="0">
                <a:latin typeface="Calibri" pitchFamily="34" charset="0"/>
                <a:ea typeface="Calibri" pitchFamily="34" charset="0"/>
                <a:cs typeface="Times New Roman" pitchFamily="18" charset="0"/>
              </a:rPr>
              <a:t>&gt;) </a:t>
            </a:r>
            <a:endParaRPr lang="en-US" sz="2000" dirty="0">
              <a:latin typeface="Arial" pitchFamily="34" charset="0"/>
              <a:cs typeface="Arial" pitchFamily="34" charset="0"/>
            </a:endParaRPr>
          </a:p>
          <a:p>
            <a:pPr marL="457200" lvl="0" indent="-457200" defTabSz="914400" eaLnBrk="0" fontAlgn="base" hangingPunct="0">
              <a:spcBef>
                <a:spcPct val="0"/>
              </a:spcBef>
              <a:spcAft>
                <a:spcPct val="0"/>
              </a:spcAft>
              <a:buClr>
                <a:schemeClr val="bg2">
                  <a:lumMod val="25000"/>
                </a:schemeClr>
              </a:buClr>
              <a:buSzPct val="85000"/>
              <a:buFont typeface="+mj-lt"/>
              <a:buAutoNum type="arabicPeriod"/>
            </a:pPr>
            <a:r>
              <a:rPr lang="en-US" sz="2000" b="1" dirty="0">
                <a:solidFill>
                  <a:srgbClr val="C00000"/>
                </a:solidFill>
                <a:latin typeface="Calibri" pitchFamily="34" charset="0"/>
                <a:ea typeface="Calibri" pitchFamily="34" charset="0"/>
                <a:cs typeface="Times New Roman" pitchFamily="18" charset="0"/>
              </a:rPr>
              <a:t>Passover Food:</a:t>
            </a:r>
            <a:r>
              <a:rPr lang="en-US" sz="2000" dirty="0">
                <a:solidFill>
                  <a:srgbClr val="C00000"/>
                </a:solidFill>
                <a:latin typeface="Calibri" pitchFamily="34" charset="0"/>
                <a:ea typeface="Calibri" pitchFamily="34" charset="0"/>
                <a:cs typeface="Times New Roman" pitchFamily="18" charset="0"/>
              </a:rPr>
              <a:t>  </a:t>
            </a:r>
            <a:r>
              <a:rPr lang="en-US" sz="2000" dirty="0">
                <a:latin typeface="Calibri" pitchFamily="34" charset="0"/>
                <a:ea typeface="Calibri" pitchFamily="34" charset="0"/>
                <a:cs typeface="Times New Roman" pitchFamily="18" charset="0"/>
              </a:rPr>
              <a:t>Unleavened Bread is commanded to be eaten with the lamb</a:t>
            </a:r>
          </a:p>
          <a:p>
            <a:pPr marL="457200" indent="-457200" defTabSz="914400" eaLnBrk="0" fontAlgn="base" hangingPunct="0">
              <a:spcBef>
                <a:spcPct val="0"/>
              </a:spcBef>
              <a:spcAft>
                <a:spcPct val="0"/>
              </a:spcAft>
              <a:buClr>
                <a:schemeClr val="bg2">
                  <a:lumMod val="25000"/>
                </a:schemeClr>
              </a:buClr>
              <a:buSzPct val="85000"/>
              <a:buFont typeface="+mj-lt"/>
              <a:buAutoNum type="arabicPeriod"/>
            </a:pPr>
            <a:r>
              <a:rPr lang="en-US" sz="2000" b="1" dirty="0">
                <a:solidFill>
                  <a:srgbClr val="C00000"/>
                </a:solidFill>
                <a:latin typeface="Calibri" pitchFamily="34" charset="0"/>
                <a:ea typeface="Calibri" pitchFamily="34" charset="0"/>
                <a:cs typeface="Calibri" pitchFamily="34" charset="0"/>
              </a:rPr>
              <a:t>Passover Lamb left-overs:</a:t>
            </a:r>
            <a:r>
              <a:rPr lang="en-US" sz="2000" dirty="0">
                <a:solidFill>
                  <a:srgbClr val="C00000"/>
                </a:solidFill>
                <a:latin typeface="Calibri" pitchFamily="34" charset="0"/>
                <a:ea typeface="Calibri" pitchFamily="34" charset="0"/>
                <a:cs typeface="Calibri" pitchFamily="34" charset="0"/>
              </a:rPr>
              <a:t>   </a:t>
            </a:r>
            <a:r>
              <a:rPr lang="en-US" sz="2000" u="sng" dirty="0">
                <a:latin typeface="Calibri" pitchFamily="34" charset="0"/>
                <a:ea typeface="Calibri" pitchFamily="34" charset="0"/>
                <a:cs typeface="Calibri" pitchFamily="34" charset="0"/>
              </a:rPr>
              <a:t>dis</a:t>
            </a:r>
            <a:r>
              <a:rPr lang="en-US" sz="2000" dirty="0">
                <a:latin typeface="Calibri" pitchFamily="34" charset="0"/>
                <a:ea typeface="Calibri" pitchFamily="34" charset="0"/>
                <a:cs typeface="Calibri" pitchFamily="34" charset="0"/>
              </a:rPr>
              <a:t>p</a:t>
            </a:r>
            <a:r>
              <a:rPr lang="en-US" sz="2000" u="sng" dirty="0">
                <a:latin typeface="Calibri" pitchFamily="34" charset="0"/>
                <a:ea typeface="Calibri" pitchFamily="34" charset="0"/>
                <a:cs typeface="Calibri" pitchFamily="34" charset="0"/>
              </a:rPr>
              <a:t>ose of before the </a:t>
            </a:r>
            <a:r>
              <a:rPr lang="en-US" sz="2000" b="1" u="sng" dirty="0">
                <a:latin typeface="Calibri" pitchFamily="34" charset="0"/>
                <a:ea typeface="Calibri" pitchFamily="34" charset="0"/>
                <a:cs typeface="Calibri" pitchFamily="34" charset="0"/>
              </a:rPr>
              <a:t>mornin</a:t>
            </a:r>
            <a:r>
              <a:rPr lang="en-US" sz="2000" b="1" dirty="0">
                <a:latin typeface="Calibri" pitchFamily="34" charset="0"/>
                <a:ea typeface="Calibri" pitchFamily="34" charset="0"/>
                <a:cs typeface="Calibri" pitchFamily="34" charset="0"/>
              </a:rPr>
              <a:t>g</a:t>
            </a:r>
            <a:r>
              <a:rPr lang="en-US" sz="2000" dirty="0">
                <a:latin typeface="Calibri" pitchFamily="34" charset="0"/>
                <a:ea typeface="Calibri" pitchFamily="34" charset="0"/>
                <a:cs typeface="Calibri" pitchFamily="34" charset="0"/>
              </a:rPr>
              <a:t> of the 15</a:t>
            </a:r>
            <a:r>
              <a:rPr lang="en-US" sz="2000" baseline="30000" dirty="0">
                <a:latin typeface="Calibri" pitchFamily="34" charset="0"/>
                <a:ea typeface="Calibri" pitchFamily="34" charset="0"/>
                <a:cs typeface="Calibri" pitchFamily="34" charset="0"/>
              </a:rPr>
              <a:t>th</a:t>
            </a:r>
            <a:r>
              <a:rPr lang="en-US" sz="2000" dirty="0">
                <a:latin typeface="Calibri" pitchFamily="34" charset="0"/>
                <a:ea typeface="Calibri" pitchFamily="34" charset="0"/>
                <a:cs typeface="Calibri" pitchFamily="34" charset="0"/>
              </a:rPr>
              <a:t> </a:t>
            </a:r>
            <a:endParaRPr kumimoji="0" lang="en-US" sz="2000" b="0" i="0" u="none" strike="noStrike" cap="none" normalizeH="0" baseline="0" dirty="0">
              <a:ln>
                <a:noFill/>
              </a:ln>
              <a:solidFill>
                <a:schemeClr val="tx1"/>
              </a:solidFill>
              <a:effectLst/>
              <a:latin typeface="Calibri" pitchFamily="34" charset="0"/>
              <a:cs typeface="Calibri" pitchFamily="34" charset="0"/>
            </a:endParaRPr>
          </a:p>
        </p:txBody>
      </p:sp>
      <p:sp>
        <p:nvSpPr>
          <p:cNvPr id="11" name="Curved Down Arrow 56"/>
          <p:cNvSpPr>
            <a:spLocks/>
          </p:cNvSpPr>
          <p:nvPr/>
        </p:nvSpPr>
        <p:spPr bwMode="auto">
          <a:xfrm rot="3845792">
            <a:off x="9196890" y="1534004"/>
            <a:ext cx="2668024" cy="925513"/>
          </a:xfrm>
          <a:prstGeom prst="curvedDownArrow">
            <a:avLst>
              <a:gd name="adj1" fmla="val 22024"/>
              <a:gd name="adj2" fmla="val 105451"/>
              <a:gd name="adj3" fmla="val 52832"/>
            </a:avLst>
          </a:prstGeom>
          <a:solidFill>
            <a:srgbClr val="05E6F1"/>
          </a:solidFill>
          <a:ln w="38100">
            <a:solidFill>
              <a:srgbClr val="440600"/>
            </a:solidFill>
            <a:miter lim="800000"/>
            <a:headEnd/>
            <a:tailEnd/>
          </a:ln>
          <a:effectLst>
            <a:innerShdw blurRad="63500" dist="50800" dir="16200000">
              <a:prstClr val="black">
                <a:alpha val="50000"/>
              </a:prstClr>
            </a:innerShdw>
          </a:effectLst>
        </p:spPr>
        <p:txBody>
          <a:bodyPr vert="horz" wrap="square" lIns="91440" tIns="45720" rIns="91440" bIns="45720" numCol="1" anchor="ctr" anchorCtr="0" compatLnSpc="1">
            <a:prstTxWarp prst="textNoShape">
              <a:avLst/>
            </a:prstTxWarp>
          </a:bodyPr>
          <a:lstStyle/>
          <a:p>
            <a:endParaRPr lang="en-US"/>
          </a:p>
        </p:txBody>
      </p:sp>
      <p:grpSp>
        <p:nvGrpSpPr>
          <p:cNvPr id="12" name="Group 34"/>
          <p:cNvGrpSpPr>
            <a:grpSpLocks/>
          </p:cNvGrpSpPr>
          <p:nvPr/>
        </p:nvGrpSpPr>
        <p:grpSpPr bwMode="auto">
          <a:xfrm>
            <a:off x="4622439" y="2864992"/>
            <a:ext cx="6659563" cy="1817687"/>
            <a:chOff x="902" y="6752"/>
            <a:chExt cx="10488" cy="2863"/>
          </a:xfrm>
          <a:solidFill>
            <a:schemeClr val="accent1">
              <a:lumMod val="40000"/>
              <a:lumOff val="60000"/>
            </a:schemeClr>
          </a:solidFill>
          <a:scene3d>
            <a:camera prst="orthographicFront">
              <a:rot lat="0" lon="0" rev="0"/>
            </a:camera>
            <a:lightRig rig="glow" dir="t">
              <a:rot lat="0" lon="0" rev="4800000"/>
            </a:lightRig>
          </a:scene3d>
        </p:grpSpPr>
        <p:sp>
          <p:nvSpPr>
            <p:cNvPr id="13" name="Oval 19"/>
            <p:cNvSpPr>
              <a:spLocks/>
            </p:cNvSpPr>
            <p:nvPr/>
          </p:nvSpPr>
          <p:spPr bwMode="auto">
            <a:xfrm>
              <a:off x="902" y="6752"/>
              <a:ext cx="10488" cy="2863"/>
            </a:xfrm>
            <a:prstGeom prst="ellipse">
              <a:avLst/>
            </a:prstGeom>
            <a:grpFill/>
            <a:ln w="38100">
              <a:solidFill>
                <a:srgbClr val="002060"/>
              </a:solidFill>
              <a:round/>
              <a:headEnd/>
              <a:tailEnd/>
            </a:ln>
            <a:effectLst>
              <a:outerShdw blurRad="190500" dist="228600" dir="2700000" algn="ctr">
                <a:srgbClr val="000000">
                  <a:alpha val="30000"/>
                </a:srgbClr>
              </a:outerShdw>
            </a:effectLst>
            <a:sp3d prstMaterial="matte">
              <a:bevelT w="127000" h="63500"/>
            </a:sp3d>
          </p:spPr>
          <p:txBody>
            <a:bodyPr vert="horz" wrap="square" lIns="91440" tIns="45720" rIns="91440" bIns="45720" numCol="1" anchor="ctr" anchorCtr="0" compatLnSpc="1">
              <a:prstTxWarp prst="textNoShape">
                <a:avLst/>
              </a:prstTxWarp>
              <a:sp3d extrusionH="57150">
                <a:bevelT w="38100" h="38100"/>
              </a:sp3d>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a:ln>
                    <a:noFill/>
                  </a:ln>
                  <a:solidFill>
                    <a:srgbClr val="C00000"/>
                  </a:solidFill>
                  <a:effectLst/>
                  <a:latin typeface="Arial Black" pitchFamily="34" charset="0"/>
                  <a:cs typeface="Arial" pitchFamily="34" charset="0"/>
                </a:rPr>
                <a:t>Witness</a:t>
              </a:r>
              <a:r>
                <a:rPr kumimoji="0" lang="en-US" sz="1500" b="1" i="0" u="none" strike="noStrike" cap="none" normalizeH="0" baseline="0" dirty="0">
                  <a:ln>
                    <a:noFill/>
                  </a:ln>
                  <a:solidFill>
                    <a:srgbClr val="C00000"/>
                  </a:solidFill>
                  <a:effectLst/>
                  <a:latin typeface="Calibri" pitchFamily="34" charset="0"/>
                  <a:cs typeface="Arial" pitchFamily="34" charset="0"/>
                </a:rPr>
                <a:t>: </a:t>
              </a:r>
              <a:r>
                <a:rPr kumimoji="0" lang="en-US" sz="1500" b="0" i="0" u="none" strike="noStrike" cap="none" normalizeH="0" baseline="0" dirty="0">
                  <a:ln>
                    <a:noFill/>
                  </a:ln>
                  <a:solidFill>
                    <a:schemeClr val="tx1"/>
                  </a:solidFill>
                  <a:effectLst/>
                  <a:latin typeface="Calibri" pitchFamily="34" charset="0"/>
                  <a:cs typeface="Arial" pitchFamily="34" charset="0"/>
                </a:rPr>
                <a:t> </a:t>
              </a:r>
              <a:r>
                <a:rPr kumimoji="0" lang="en-US" sz="1500" b="1" i="0" u="none" strike="noStrike" cap="none" normalizeH="0" baseline="0" dirty="0">
                  <a:ln>
                    <a:noFill/>
                  </a:ln>
                  <a:solidFill>
                    <a:srgbClr val="0000FF"/>
                  </a:solidFill>
                  <a:effectLst/>
                  <a:latin typeface="Calibri" pitchFamily="34" charset="0"/>
                  <a:cs typeface="Arial" pitchFamily="34" charset="0"/>
                </a:rPr>
                <a:t>Yahusha</a:t>
              </a:r>
              <a:r>
                <a:rPr kumimoji="0" lang="en-US" sz="1500" b="0" i="0" u="none" strike="noStrike" cap="none" normalizeH="0" baseline="0" dirty="0">
                  <a:ln>
                    <a:noFill/>
                  </a:ln>
                  <a:solidFill>
                    <a:schemeClr val="tx1"/>
                  </a:solidFill>
                  <a:effectLst/>
                  <a:latin typeface="Calibri" pitchFamily="34" charset="0"/>
                  <a:cs typeface="Arial" pitchFamily="34" charset="0"/>
                </a:rPr>
                <a:t> </a:t>
              </a:r>
              <a:r>
                <a:rPr kumimoji="0" lang="en-US" sz="1500" b="1" i="0" u="none" strike="noStrike" cap="none" normalizeH="0" baseline="0" dirty="0">
                  <a:ln>
                    <a:noFill/>
                  </a:ln>
                  <a:solidFill>
                    <a:srgbClr val="C00000"/>
                  </a:solidFill>
                  <a:effectLst/>
                  <a:latin typeface="Calibri" pitchFamily="34" charset="0"/>
                  <a:cs typeface="Arial" pitchFamily="34" charset="0"/>
                </a:rPr>
                <a:t>declares the details of the second</a:t>
              </a:r>
              <a:endParaRPr kumimoji="0" lang="en-US" sz="1500" b="0" i="0" u="none" strike="noStrike" cap="none" normalizeH="0" baseline="0" dirty="0">
                <a:ln>
                  <a:noFill/>
                </a:ln>
                <a:solidFill>
                  <a:srgbClr val="C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a:ln>
                    <a:noFill/>
                  </a:ln>
                  <a:solidFill>
                    <a:srgbClr val="0000FF"/>
                  </a:solidFill>
                  <a:effectLst/>
                  <a:latin typeface="Arial Black" pitchFamily="34" charset="0"/>
                  <a:cs typeface="Arial" pitchFamily="34" charset="0"/>
                </a:rPr>
                <a:t>PASSOVER </a:t>
              </a:r>
              <a:r>
                <a:rPr kumimoji="0" lang="en-US" sz="1500" b="1" i="0" u="none" strike="noStrike" cap="none" normalizeH="0" baseline="0" dirty="0">
                  <a:ln>
                    <a:noFill/>
                  </a:ln>
                  <a:solidFill>
                    <a:srgbClr val="0D0D0D"/>
                  </a:solidFill>
                  <a:effectLst/>
                  <a:latin typeface="Arial Black" pitchFamily="34" charset="0"/>
                  <a:cs typeface="Arial" pitchFamily="34" charset="0"/>
                </a:rPr>
                <a:t>NIGHT SEASON</a:t>
              </a:r>
              <a:r>
                <a:rPr kumimoji="0" lang="en-US" sz="1500" b="1" i="0" u="none" strike="noStrike" cap="none" normalizeH="0" baseline="0" dirty="0">
                  <a:ln>
                    <a:noFill/>
                  </a:ln>
                  <a:solidFill>
                    <a:srgbClr val="0D0D0D"/>
                  </a:solidFill>
                  <a:effectLst/>
                  <a:latin typeface="Calibri" pitchFamily="34" charset="0"/>
                  <a:cs typeface="Arial" pitchFamily="34" charset="0"/>
                </a:rPr>
                <a:t> </a:t>
              </a:r>
              <a:r>
                <a:rPr kumimoji="0" lang="en-US" sz="1500" b="1" i="0" u="none" strike="noStrike" cap="none" normalizeH="0" baseline="0" dirty="0">
                  <a:ln>
                    <a:noFill/>
                  </a:ln>
                  <a:solidFill>
                    <a:srgbClr val="C00000"/>
                  </a:solidFill>
                  <a:effectLst/>
                  <a:latin typeface="Calibri" pitchFamily="34" charset="0"/>
                  <a:cs typeface="Arial" pitchFamily="34" charset="0"/>
                </a:rPr>
                <a:t>ON THE </a:t>
              </a:r>
              <a:r>
                <a:rPr kumimoji="0" lang="en-US" sz="2600" b="1" i="0" u="none" strike="noStrike" cap="none" normalizeH="0" baseline="0" dirty="0">
                  <a:ln>
                    <a:noFill/>
                  </a:ln>
                  <a:solidFill>
                    <a:srgbClr val="0000FF"/>
                  </a:solidFill>
                  <a:effectLst/>
                  <a:latin typeface="Calibri" pitchFamily="34" charset="0"/>
                  <a:cs typeface="Arial" pitchFamily="34" charset="0"/>
                </a:rPr>
                <a:t>14</a:t>
              </a:r>
              <a:r>
                <a:rPr kumimoji="0" lang="en-US" sz="2600" b="1" i="0" u="none" strike="noStrike" cap="none" normalizeH="0" baseline="30000" dirty="0">
                  <a:ln>
                    <a:noFill/>
                  </a:ln>
                  <a:solidFill>
                    <a:srgbClr val="0000FF"/>
                  </a:solidFill>
                  <a:effectLst/>
                  <a:latin typeface="Calibri" pitchFamily="34" charset="0"/>
                  <a:cs typeface="Arial" pitchFamily="34" charset="0"/>
                </a:rPr>
                <a:t>TH</a:t>
              </a:r>
              <a:r>
                <a:rPr kumimoji="0" lang="en-US" sz="1500" b="1" i="0" u="none" strike="noStrike" cap="none" normalizeH="0" baseline="0" dirty="0">
                  <a:ln>
                    <a:noFill/>
                  </a:ln>
                  <a:solidFill>
                    <a:srgbClr val="C00000"/>
                  </a:solidFill>
                  <a:effectLst/>
                  <a:latin typeface="Calibri" pitchFamily="34" charset="0"/>
                  <a:cs typeface="Arial" pitchFamily="34" charset="0"/>
                </a:rPr>
                <a:t> OF THE 2</a:t>
              </a:r>
              <a:r>
                <a:rPr kumimoji="0" lang="en-US" sz="1500" b="1" i="0" u="none" strike="noStrike" cap="none" normalizeH="0" baseline="30000" dirty="0">
                  <a:ln>
                    <a:noFill/>
                  </a:ln>
                  <a:solidFill>
                    <a:srgbClr val="C00000"/>
                  </a:solidFill>
                  <a:effectLst/>
                  <a:latin typeface="Calibri" pitchFamily="34" charset="0"/>
                  <a:cs typeface="Arial" pitchFamily="34" charset="0"/>
                </a:rPr>
                <a:t>ND</a:t>
              </a:r>
              <a:r>
                <a:rPr kumimoji="0" lang="en-US" sz="1500" b="1" i="0" u="none" strike="noStrike" cap="none" normalizeH="0" baseline="0" dirty="0">
                  <a:ln>
                    <a:noFill/>
                  </a:ln>
                  <a:solidFill>
                    <a:srgbClr val="C00000"/>
                  </a:solidFill>
                  <a:effectLst/>
                  <a:latin typeface="Calibri" pitchFamily="34" charset="0"/>
                  <a:cs typeface="Arial" pitchFamily="34" charset="0"/>
                </a:rPr>
                <a:t> MONTH </a:t>
              </a:r>
              <a:r>
                <a:rPr kumimoji="0" lang="en-US" sz="1500" b="1" i="0" u="none" strike="noStrike" cap="none" normalizeH="0" baseline="0" dirty="0">
                  <a:ln>
                    <a:noFill/>
                  </a:ln>
                  <a:solidFill>
                    <a:srgbClr val="404040"/>
                  </a:solidFill>
                  <a:effectLst/>
                  <a:latin typeface="Calibri" pitchFamily="34" charset="0"/>
                  <a:cs typeface="Arial" pitchFamily="34" charset="0"/>
                </a:rPr>
                <a:t>[is the same as the 1</a:t>
              </a:r>
              <a:r>
                <a:rPr kumimoji="0" lang="en-US" sz="1500" b="1" i="0" u="none" strike="noStrike" cap="none" normalizeH="0" baseline="30000" dirty="0">
                  <a:ln>
                    <a:noFill/>
                  </a:ln>
                  <a:solidFill>
                    <a:srgbClr val="404040"/>
                  </a:solidFill>
                  <a:effectLst/>
                  <a:latin typeface="Calibri" pitchFamily="34" charset="0"/>
                  <a:cs typeface="Arial" pitchFamily="34" charset="0"/>
                </a:rPr>
                <a:t>st</a:t>
              </a:r>
              <a:r>
                <a:rPr kumimoji="0" lang="en-US" sz="1500" b="1" i="0" u="none" strike="noStrike" cap="none" normalizeH="0" baseline="0" dirty="0">
                  <a:ln>
                    <a:noFill/>
                  </a:ln>
                  <a:solidFill>
                    <a:srgbClr val="404040"/>
                  </a:solidFill>
                  <a:effectLst/>
                  <a:latin typeface="Calibri" pitchFamily="34" charset="0"/>
                  <a:cs typeface="Arial" pitchFamily="34" charset="0"/>
                </a:rPr>
                <a:t> month]</a:t>
              </a:r>
              <a:r>
                <a:rPr kumimoji="0" lang="en-US" sz="1800" b="1" i="0" u="none" strike="noStrike" cap="none" normalizeH="0" baseline="0" dirty="0">
                  <a:ln>
                    <a:noFill/>
                  </a:ln>
                  <a:solidFill>
                    <a:srgbClr val="404040"/>
                  </a:solidFill>
                  <a:effectLst/>
                  <a:latin typeface="Calibri" pitchFamily="34"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6" name="Notched Right Arrow 55"/>
          <p:cNvSpPr>
            <a:spLocks/>
          </p:cNvSpPr>
          <p:nvPr/>
        </p:nvSpPr>
        <p:spPr bwMode="auto">
          <a:xfrm rot="2743092">
            <a:off x="591114" y="2971072"/>
            <a:ext cx="1179928" cy="312737"/>
          </a:xfrm>
          <a:prstGeom prst="notchedRightArrow">
            <a:avLst>
              <a:gd name="adj1" fmla="val 50000"/>
              <a:gd name="adj2" fmla="val 142666"/>
            </a:avLst>
          </a:prstGeom>
          <a:solidFill>
            <a:srgbClr val="C00000"/>
          </a:solidFill>
          <a:ln w="38100">
            <a:solidFill>
              <a:srgbClr val="002060"/>
            </a:solid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endParaRPr lang="en-US"/>
          </a:p>
        </p:txBody>
      </p:sp>
      <p:sp>
        <p:nvSpPr>
          <p:cNvPr id="17" name="Lightning Bolt 20"/>
          <p:cNvSpPr>
            <a:spLocks/>
          </p:cNvSpPr>
          <p:nvPr/>
        </p:nvSpPr>
        <p:spPr bwMode="auto">
          <a:xfrm rot="7427070">
            <a:off x="10190572" y="3120133"/>
            <a:ext cx="914400" cy="914400"/>
          </a:xfrm>
          <a:prstGeom prst="lightningBolt">
            <a:avLst/>
          </a:prstGeom>
          <a:solidFill>
            <a:srgbClr val="FFFF00"/>
          </a:solidFill>
          <a:ln w="38100">
            <a:solidFill>
              <a:srgbClr val="0000FF"/>
            </a:solidFill>
            <a:miter lim="800000"/>
            <a:headEnd/>
            <a:tailEnd/>
          </a:ln>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bodyPr>
          <a:lstStyle/>
          <a:p>
            <a:endParaRPr lang="en-US"/>
          </a:p>
        </p:txBody>
      </p:sp>
      <p:sp>
        <p:nvSpPr>
          <p:cNvPr id="18" name="Rectangle 17"/>
          <p:cNvSpPr/>
          <p:nvPr/>
        </p:nvSpPr>
        <p:spPr>
          <a:xfrm>
            <a:off x="728394" y="3407183"/>
            <a:ext cx="3862388" cy="1338828"/>
          </a:xfrm>
          <a:prstGeom prst="rect">
            <a:avLst/>
          </a:prstGeom>
        </p:spPr>
        <p:txBody>
          <a:bodyPr wrap="square">
            <a:spAutoFit/>
            <a:scene3d>
              <a:camera prst="orthographicFront"/>
              <a:lightRig rig="threePt" dir="t"/>
            </a:scene3d>
            <a:sp3d extrusionH="57150">
              <a:bevelT w="38100" h="38100"/>
            </a:sp3d>
          </a:bodyPr>
          <a:lstStyle/>
          <a:p>
            <a:pPr algn="ctr">
              <a:lnSpc>
                <a:spcPct val="150000"/>
              </a:lnSpc>
            </a:pPr>
            <a:r>
              <a:rPr lang="en-US" sz="2400" b="1" dirty="0">
                <a:latin typeface="Calibri" pitchFamily="34" charset="0"/>
                <a:cs typeface="Calibri" pitchFamily="34" charset="0"/>
              </a:rPr>
              <a:t>For the </a:t>
            </a:r>
            <a:r>
              <a:rPr lang="en-US" sz="2400" b="1" u="sng" dirty="0">
                <a:latin typeface="Calibri" pitchFamily="34" charset="0"/>
                <a:cs typeface="Calibri" pitchFamily="34" charset="0"/>
              </a:rPr>
              <a:t>Second Passover</a:t>
            </a:r>
            <a:r>
              <a:rPr lang="en-US" sz="2400" b="1" dirty="0">
                <a:latin typeface="Calibri" pitchFamily="34" charset="0"/>
                <a:cs typeface="Calibri" pitchFamily="34" charset="0"/>
              </a:rPr>
              <a:t>, </a:t>
            </a:r>
            <a:r>
              <a:rPr lang="en-US" b="1" dirty="0">
                <a:latin typeface="Calibri" pitchFamily="34" charset="0"/>
                <a:cs typeface="Calibri" pitchFamily="34" charset="0"/>
              </a:rPr>
              <a:t/>
            </a:r>
            <a:br>
              <a:rPr lang="en-US" b="1" dirty="0">
                <a:latin typeface="Calibri" pitchFamily="34" charset="0"/>
                <a:cs typeface="Calibri" pitchFamily="34" charset="0"/>
              </a:rPr>
            </a:br>
            <a:r>
              <a:rPr lang="en-US" b="1" dirty="0">
                <a:solidFill>
                  <a:srgbClr val="C00000"/>
                </a:solidFill>
                <a:latin typeface="Calibri" pitchFamily="34" charset="0"/>
                <a:cs typeface="Calibri" pitchFamily="34" charset="0"/>
              </a:rPr>
              <a:t>THERE WAS ONLY </a:t>
            </a:r>
            <a:r>
              <a:rPr lang="en-US" b="1" u="sng" dirty="0">
                <a:solidFill>
                  <a:srgbClr val="C00000"/>
                </a:solidFill>
                <a:latin typeface="Calibri" pitchFamily="34" charset="0"/>
                <a:cs typeface="Calibri" pitchFamily="34" charset="0"/>
              </a:rPr>
              <a:t>ONE</a:t>
            </a:r>
            <a:r>
              <a:rPr lang="en-US" b="1" dirty="0">
                <a:solidFill>
                  <a:srgbClr val="C00000"/>
                </a:solidFill>
                <a:latin typeface="Calibri" pitchFamily="34" charset="0"/>
                <a:cs typeface="Calibri" pitchFamily="34" charset="0"/>
              </a:rPr>
              <a:t> DIFFERENCE!</a:t>
            </a:r>
            <a:endParaRPr lang="en-US" dirty="0">
              <a:solidFill>
                <a:srgbClr val="C00000"/>
              </a:solidFill>
              <a:latin typeface="Calibri" pitchFamily="34" charset="0"/>
              <a:cs typeface="Calibri" pitchFamily="34" charset="0"/>
            </a:endParaRPr>
          </a:p>
          <a:p>
            <a:r>
              <a:rPr lang="en-US" dirty="0"/>
              <a:t> </a:t>
            </a:r>
          </a:p>
        </p:txBody>
      </p:sp>
      <p:sp>
        <p:nvSpPr>
          <p:cNvPr id="23" name="Rectangle 22"/>
          <p:cNvSpPr>
            <a:spLocks noChangeArrowheads="1"/>
          </p:cNvSpPr>
          <p:nvPr/>
        </p:nvSpPr>
        <p:spPr bwMode="auto">
          <a:xfrm>
            <a:off x="1419226" y="-513080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4337051" y="-513080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5159376" y="-513080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34" name="Rectangle 33"/>
          <p:cNvSpPr>
            <a:spLocks noChangeArrowheads="1"/>
          </p:cNvSpPr>
          <p:nvPr/>
        </p:nvSpPr>
        <p:spPr bwMode="auto">
          <a:xfrm>
            <a:off x="7289801" y="-51196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35" name="Rectangle 34"/>
          <p:cNvSpPr>
            <a:spLocks noChangeArrowheads="1"/>
          </p:cNvSpPr>
          <p:nvPr/>
        </p:nvSpPr>
        <p:spPr bwMode="auto">
          <a:xfrm>
            <a:off x="7321551" y="-51196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36" name="Rectangle 35"/>
          <p:cNvSpPr>
            <a:spLocks noChangeArrowheads="1"/>
          </p:cNvSpPr>
          <p:nvPr/>
        </p:nvSpPr>
        <p:spPr bwMode="auto">
          <a:xfrm>
            <a:off x="7351713" y="-511968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38" name="Rectangle 37"/>
          <p:cNvSpPr>
            <a:spLocks noChangeArrowheads="1"/>
          </p:cNvSpPr>
          <p:nvPr/>
        </p:nvSpPr>
        <p:spPr bwMode="auto">
          <a:xfrm>
            <a:off x="1474788" y="-4779963"/>
            <a:ext cx="1095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41" name="Rectangle 39"/>
          <p:cNvSpPr>
            <a:spLocks noChangeArrowheads="1"/>
          </p:cNvSpPr>
          <p:nvPr/>
        </p:nvSpPr>
        <p:spPr bwMode="auto">
          <a:xfrm>
            <a:off x="2149476" y="-4787900"/>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43" name="Rectangle 41"/>
          <p:cNvSpPr>
            <a:spLocks noChangeArrowheads="1"/>
          </p:cNvSpPr>
          <p:nvPr/>
        </p:nvSpPr>
        <p:spPr bwMode="auto">
          <a:xfrm>
            <a:off x="2667001" y="-478790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47" name="Rectangle 45"/>
          <p:cNvSpPr>
            <a:spLocks noChangeArrowheads="1"/>
          </p:cNvSpPr>
          <p:nvPr/>
        </p:nvSpPr>
        <p:spPr bwMode="auto">
          <a:xfrm>
            <a:off x="5732463" y="-478790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49" name="Rectangle 47"/>
          <p:cNvSpPr>
            <a:spLocks noChangeArrowheads="1"/>
          </p:cNvSpPr>
          <p:nvPr/>
        </p:nvSpPr>
        <p:spPr bwMode="auto">
          <a:xfrm>
            <a:off x="5921376" y="-478790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51" name="Rectangle 49"/>
          <p:cNvSpPr>
            <a:spLocks noChangeArrowheads="1"/>
          </p:cNvSpPr>
          <p:nvPr/>
        </p:nvSpPr>
        <p:spPr bwMode="auto">
          <a:xfrm>
            <a:off x="1466851" y="-4556125"/>
            <a:ext cx="1000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53" name="Rectangle 51"/>
          <p:cNvSpPr>
            <a:spLocks noChangeArrowheads="1"/>
          </p:cNvSpPr>
          <p:nvPr/>
        </p:nvSpPr>
        <p:spPr bwMode="auto">
          <a:xfrm>
            <a:off x="2149476" y="-4575175"/>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55" name="Rectangle 53"/>
          <p:cNvSpPr>
            <a:spLocks noChangeArrowheads="1"/>
          </p:cNvSpPr>
          <p:nvPr/>
        </p:nvSpPr>
        <p:spPr bwMode="auto">
          <a:xfrm>
            <a:off x="3116263" y="-4575175"/>
            <a:ext cx="149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58" name="Rectangle 56"/>
          <p:cNvSpPr>
            <a:spLocks noChangeArrowheads="1"/>
          </p:cNvSpPr>
          <p:nvPr/>
        </p:nvSpPr>
        <p:spPr bwMode="auto">
          <a:xfrm>
            <a:off x="4262438" y="-4575175"/>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61" name="Rectangle 59"/>
          <p:cNvSpPr>
            <a:spLocks noChangeArrowheads="1"/>
          </p:cNvSpPr>
          <p:nvPr/>
        </p:nvSpPr>
        <p:spPr bwMode="auto">
          <a:xfrm>
            <a:off x="6962776" y="-456406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65" name="Rectangle 63"/>
          <p:cNvSpPr>
            <a:spLocks noChangeArrowheads="1"/>
          </p:cNvSpPr>
          <p:nvPr/>
        </p:nvSpPr>
        <p:spPr bwMode="auto">
          <a:xfrm>
            <a:off x="2149476" y="-4360863"/>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67" name="Rectangle 65"/>
          <p:cNvSpPr>
            <a:spLocks noChangeArrowheads="1"/>
          </p:cNvSpPr>
          <p:nvPr/>
        </p:nvSpPr>
        <p:spPr bwMode="auto">
          <a:xfrm>
            <a:off x="2714626" y="-4360863"/>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70" name="Rectangle 68"/>
          <p:cNvSpPr>
            <a:spLocks noChangeArrowheads="1"/>
          </p:cNvSpPr>
          <p:nvPr/>
        </p:nvSpPr>
        <p:spPr bwMode="auto">
          <a:xfrm>
            <a:off x="3581401" y="-4360863"/>
            <a:ext cx="149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72" name="Rectangle 70"/>
          <p:cNvSpPr>
            <a:spLocks noChangeArrowheads="1"/>
          </p:cNvSpPr>
          <p:nvPr/>
        </p:nvSpPr>
        <p:spPr bwMode="auto">
          <a:xfrm>
            <a:off x="4887913" y="-4360863"/>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74" name="Rectangle 72"/>
          <p:cNvSpPr>
            <a:spLocks noChangeArrowheads="1"/>
          </p:cNvSpPr>
          <p:nvPr/>
        </p:nvSpPr>
        <p:spPr bwMode="auto">
          <a:xfrm>
            <a:off x="5214938" y="-4360863"/>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75" name="Rectangle 73"/>
          <p:cNvSpPr>
            <a:spLocks noChangeArrowheads="1"/>
          </p:cNvSpPr>
          <p:nvPr/>
        </p:nvSpPr>
        <p:spPr bwMode="auto">
          <a:xfrm>
            <a:off x="5248276" y="-4349750"/>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79" name="Rectangle 77"/>
          <p:cNvSpPr>
            <a:spLocks noChangeArrowheads="1"/>
          </p:cNvSpPr>
          <p:nvPr/>
        </p:nvSpPr>
        <p:spPr bwMode="auto">
          <a:xfrm>
            <a:off x="2149476" y="-4146550"/>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82" name="Rectangle 80"/>
          <p:cNvSpPr>
            <a:spLocks noChangeArrowheads="1"/>
          </p:cNvSpPr>
          <p:nvPr/>
        </p:nvSpPr>
        <p:spPr bwMode="auto">
          <a:xfrm>
            <a:off x="2540001" y="-4146550"/>
            <a:ext cx="149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87" name="Rectangle 85"/>
          <p:cNvSpPr>
            <a:spLocks noChangeArrowheads="1"/>
          </p:cNvSpPr>
          <p:nvPr/>
        </p:nvSpPr>
        <p:spPr bwMode="auto">
          <a:xfrm>
            <a:off x="3648076" y="-414655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660033"/>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96" name="Rectangle 94"/>
          <p:cNvSpPr>
            <a:spLocks noChangeArrowheads="1"/>
          </p:cNvSpPr>
          <p:nvPr/>
        </p:nvSpPr>
        <p:spPr bwMode="auto">
          <a:xfrm>
            <a:off x="5367338" y="-414655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97" name="Rectangle 95"/>
          <p:cNvSpPr>
            <a:spLocks noChangeArrowheads="1"/>
          </p:cNvSpPr>
          <p:nvPr/>
        </p:nvSpPr>
        <p:spPr bwMode="auto">
          <a:xfrm>
            <a:off x="5402263" y="-413543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00" name="Rectangle 98"/>
          <p:cNvSpPr>
            <a:spLocks noChangeArrowheads="1"/>
          </p:cNvSpPr>
          <p:nvPr/>
        </p:nvSpPr>
        <p:spPr bwMode="auto">
          <a:xfrm>
            <a:off x="1466851" y="-3913188"/>
            <a:ext cx="1000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02" name="Rectangle 100"/>
          <p:cNvSpPr>
            <a:spLocks noChangeArrowheads="1"/>
          </p:cNvSpPr>
          <p:nvPr/>
        </p:nvSpPr>
        <p:spPr bwMode="auto">
          <a:xfrm>
            <a:off x="2149476" y="-3932238"/>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04" name="Rectangle 102"/>
          <p:cNvSpPr>
            <a:spLocks noChangeArrowheads="1"/>
          </p:cNvSpPr>
          <p:nvPr/>
        </p:nvSpPr>
        <p:spPr bwMode="auto">
          <a:xfrm>
            <a:off x="2541588" y="-3932238"/>
            <a:ext cx="149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06" name="Rectangle 104"/>
          <p:cNvSpPr>
            <a:spLocks noChangeArrowheads="1"/>
          </p:cNvSpPr>
          <p:nvPr/>
        </p:nvSpPr>
        <p:spPr bwMode="auto">
          <a:xfrm>
            <a:off x="4691063" y="-3921125"/>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08" name="Rectangle 106"/>
          <p:cNvSpPr>
            <a:spLocks noChangeArrowheads="1"/>
          </p:cNvSpPr>
          <p:nvPr/>
        </p:nvSpPr>
        <p:spPr bwMode="auto">
          <a:xfrm>
            <a:off x="1466851" y="-3698875"/>
            <a:ext cx="1000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10" name="Rectangle 108"/>
          <p:cNvSpPr>
            <a:spLocks noChangeArrowheads="1"/>
          </p:cNvSpPr>
          <p:nvPr/>
        </p:nvSpPr>
        <p:spPr bwMode="auto">
          <a:xfrm>
            <a:off x="2149476" y="-3717925"/>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9900FF"/>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14" name="Rectangle 112"/>
          <p:cNvSpPr>
            <a:spLocks noChangeArrowheads="1"/>
          </p:cNvSpPr>
          <p:nvPr/>
        </p:nvSpPr>
        <p:spPr bwMode="auto">
          <a:xfrm>
            <a:off x="3167063" y="-3717925"/>
            <a:ext cx="149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15" name="Rectangle 113"/>
          <p:cNvSpPr>
            <a:spLocks noChangeArrowheads="1"/>
          </p:cNvSpPr>
          <p:nvPr/>
        </p:nvSpPr>
        <p:spPr bwMode="auto">
          <a:xfrm>
            <a:off x="3235326" y="-3717925"/>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70C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18" name="Rectangle 116"/>
          <p:cNvSpPr>
            <a:spLocks noChangeArrowheads="1"/>
          </p:cNvSpPr>
          <p:nvPr/>
        </p:nvSpPr>
        <p:spPr bwMode="auto">
          <a:xfrm>
            <a:off x="4913313" y="-3717925"/>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22" name="Rectangle 120"/>
          <p:cNvSpPr>
            <a:spLocks noChangeArrowheads="1"/>
          </p:cNvSpPr>
          <p:nvPr/>
        </p:nvSpPr>
        <p:spPr bwMode="auto">
          <a:xfrm>
            <a:off x="5494338" y="-3717925"/>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25" name="Rectangle 123"/>
          <p:cNvSpPr>
            <a:spLocks noChangeArrowheads="1"/>
          </p:cNvSpPr>
          <p:nvPr/>
        </p:nvSpPr>
        <p:spPr bwMode="auto">
          <a:xfrm>
            <a:off x="5716588" y="-3717925"/>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27" name="Rectangle 125"/>
          <p:cNvSpPr>
            <a:spLocks noChangeArrowheads="1"/>
          </p:cNvSpPr>
          <p:nvPr/>
        </p:nvSpPr>
        <p:spPr bwMode="auto">
          <a:xfrm>
            <a:off x="3270251" y="-3546475"/>
            <a:ext cx="1643063" cy="63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8" name="Rectangle 126"/>
          <p:cNvSpPr>
            <a:spLocks noChangeArrowheads="1"/>
          </p:cNvSpPr>
          <p:nvPr/>
        </p:nvSpPr>
        <p:spPr bwMode="auto">
          <a:xfrm>
            <a:off x="1587501" y="-3505200"/>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29" name="Rectangle 127"/>
          <p:cNvSpPr>
            <a:spLocks noChangeArrowheads="1"/>
          </p:cNvSpPr>
          <p:nvPr/>
        </p:nvSpPr>
        <p:spPr bwMode="auto">
          <a:xfrm>
            <a:off x="1131888" y="-3181350"/>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30" name="Rectangle 128"/>
          <p:cNvSpPr>
            <a:spLocks noChangeArrowheads="1"/>
          </p:cNvSpPr>
          <p:nvPr/>
        </p:nvSpPr>
        <p:spPr bwMode="auto">
          <a:xfrm>
            <a:off x="1131888" y="-2840038"/>
            <a:ext cx="1412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31" name="Rectangle 129"/>
          <p:cNvSpPr>
            <a:spLocks noChangeArrowheads="1"/>
          </p:cNvSpPr>
          <p:nvPr/>
        </p:nvSpPr>
        <p:spPr bwMode="auto">
          <a:xfrm>
            <a:off x="1131888" y="-2444750"/>
            <a:ext cx="1412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32" name="Rectangle 130"/>
          <p:cNvSpPr>
            <a:spLocks noChangeArrowheads="1"/>
          </p:cNvSpPr>
          <p:nvPr/>
        </p:nvSpPr>
        <p:spPr bwMode="auto">
          <a:xfrm>
            <a:off x="1131888" y="-2051050"/>
            <a:ext cx="1412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33" name="Rectangle 131"/>
          <p:cNvSpPr>
            <a:spLocks noChangeArrowheads="1"/>
          </p:cNvSpPr>
          <p:nvPr/>
        </p:nvSpPr>
        <p:spPr bwMode="auto">
          <a:xfrm>
            <a:off x="4556126" y="-1655763"/>
            <a:ext cx="11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34" name="Rectangle 132"/>
          <p:cNvSpPr>
            <a:spLocks noChangeArrowheads="1"/>
          </p:cNvSpPr>
          <p:nvPr/>
        </p:nvSpPr>
        <p:spPr bwMode="auto">
          <a:xfrm>
            <a:off x="4556126" y="-1314450"/>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35" name="Rectangle 133"/>
          <p:cNvSpPr>
            <a:spLocks noChangeArrowheads="1"/>
          </p:cNvSpPr>
          <p:nvPr/>
        </p:nvSpPr>
        <p:spPr bwMode="auto">
          <a:xfrm>
            <a:off x="1131888" y="-1082675"/>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36" name="Rectangle 134"/>
          <p:cNvSpPr>
            <a:spLocks noChangeArrowheads="1"/>
          </p:cNvSpPr>
          <p:nvPr/>
        </p:nvSpPr>
        <p:spPr bwMode="auto">
          <a:xfrm>
            <a:off x="1401763" y="-1082675"/>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42" name="Rectangle 140"/>
          <p:cNvSpPr>
            <a:spLocks noChangeArrowheads="1"/>
          </p:cNvSpPr>
          <p:nvPr/>
        </p:nvSpPr>
        <p:spPr bwMode="auto">
          <a:xfrm>
            <a:off x="5930901" y="-1082675"/>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FF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44" name="Rectangle 142"/>
          <p:cNvSpPr>
            <a:spLocks noChangeArrowheads="1"/>
          </p:cNvSpPr>
          <p:nvPr/>
        </p:nvSpPr>
        <p:spPr bwMode="auto">
          <a:xfrm>
            <a:off x="6992938" y="-1046163"/>
            <a:ext cx="114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47" name="Rectangle 145"/>
          <p:cNvSpPr>
            <a:spLocks noChangeArrowheads="1"/>
          </p:cNvSpPr>
          <p:nvPr/>
        </p:nvSpPr>
        <p:spPr bwMode="auto">
          <a:xfrm>
            <a:off x="1131888" y="-850900"/>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48" name="Rectangle 146"/>
          <p:cNvSpPr>
            <a:spLocks noChangeArrowheads="1"/>
          </p:cNvSpPr>
          <p:nvPr/>
        </p:nvSpPr>
        <p:spPr bwMode="auto">
          <a:xfrm>
            <a:off x="4556126" y="165100"/>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51" name="Rectangle 149"/>
          <p:cNvSpPr>
            <a:spLocks noChangeArrowheads="1"/>
          </p:cNvSpPr>
          <p:nvPr/>
        </p:nvSpPr>
        <p:spPr bwMode="auto">
          <a:xfrm>
            <a:off x="5965826" y="336550"/>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57" name="Rectangle 163"/>
          <p:cNvSpPr>
            <a:spLocks noChangeArrowheads="1"/>
          </p:cNvSpPr>
          <p:nvPr/>
        </p:nvSpPr>
        <p:spPr bwMode="auto">
          <a:xfrm>
            <a:off x="3167063" y="-3073400"/>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C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58" name="Rectangle 164"/>
          <p:cNvSpPr>
            <a:spLocks noChangeArrowheads="1"/>
          </p:cNvSpPr>
          <p:nvPr/>
        </p:nvSpPr>
        <p:spPr bwMode="auto">
          <a:xfrm>
            <a:off x="3209926" y="-3073400"/>
            <a:ext cx="1412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60" name="Rectangle 166"/>
          <p:cNvSpPr>
            <a:spLocks noChangeArrowheads="1"/>
          </p:cNvSpPr>
          <p:nvPr/>
        </p:nvSpPr>
        <p:spPr bwMode="auto">
          <a:xfrm>
            <a:off x="3922713" y="-3073400"/>
            <a:ext cx="1412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63" name="Rectangle 169"/>
          <p:cNvSpPr>
            <a:spLocks noChangeArrowheads="1"/>
          </p:cNvSpPr>
          <p:nvPr/>
        </p:nvSpPr>
        <p:spPr bwMode="auto">
          <a:xfrm>
            <a:off x="6670676" y="-3073400"/>
            <a:ext cx="14128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C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69" name="Rectangle 175"/>
          <p:cNvSpPr>
            <a:spLocks noChangeArrowheads="1"/>
          </p:cNvSpPr>
          <p:nvPr/>
        </p:nvSpPr>
        <p:spPr bwMode="auto">
          <a:xfrm>
            <a:off x="5221288" y="-2533650"/>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0D0D0D"/>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1" name="Rectangle 177"/>
          <p:cNvSpPr>
            <a:spLocks noChangeArrowheads="1"/>
          </p:cNvSpPr>
          <p:nvPr/>
        </p:nvSpPr>
        <p:spPr bwMode="auto">
          <a:xfrm>
            <a:off x="5868988" y="-2533650"/>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C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4" name="Rectangle 180"/>
          <p:cNvSpPr>
            <a:spLocks noChangeArrowheads="1"/>
          </p:cNvSpPr>
          <p:nvPr/>
        </p:nvSpPr>
        <p:spPr bwMode="auto">
          <a:xfrm>
            <a:off x="6489701" y="-2533650"/>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C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2" name="Rectangle 188"/>
          <p:cNvSpPr>
            <a:spLocks noChangeArrowheads="1"/>
          </p:cNvSpPr>
          <p:nvPr/>
        </p:nvSpPr>
        <p:spPr bwMode="auto">
          <a:xfrm>
            <a:off x="3468688" y="-2166938"/>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C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5" name="Rectangle 191"/>
          <p:cNvSpPr>
            <a:spLocks noChangeArrowheads="1"/>
          </p:cNvSpPr>
          <p:nvPr/>
        </p:nvSpPr>
        <p:spPr bwMode="auto">
          <a:xfrm>
            <a:off x="4146551" y="-2166938"/>
            <a:ext cx="1444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rgbClr val="C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8" name="Rectangle 194"/>
          <p:cNvSpPr>
            <a:spLocks noChangeArrowheads="1"/>
          </p:cNvSpPr>
          <p:nvPr/>
        </p:nvSpPr>
        <p:spPr bwMode="auto">
          <a:xfrm>
            <a:off x="6667501" y="-211931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C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96" name="Rectangle 209"/>
          <p:cNvSpPr>
            <a:spLocks noChangeArrowheads="1"/>
          </p:cNvSpPr>
          <p:nvPr/>
        </p:nvSpPr>
        <p:spPr bwMode="auto">
          <a:xfrm>
            <a:off x="3614738" y="-207963"/>
            <a:ext cx="1571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B050"/>
                </a:solidFill>
                <a:effectLst/>
                <a:latin typeface="Candara" pitchFamily="34" charset="0"/>
                <a:cs typeface="Arial" pitchFamily="34" charset="0"/>
              </a:rPr>
              <a: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98" name="Rectangle 211"/>
          <p:cNvSpPr>
            <a:spLocks noChangeArrowheads="1"/>
          </p:cNvSpPr>
          <p:nvPr/>
        </p:nvSpPr>
        <p:spPr bwMode="auto">
          <a:xfrm>
            <a:off x="6602413" y="-207963"/>
            <a:ext cx="1508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B050"/>
                </a:solidFill>
                <a:effectLst/>
                <a:latin typeface="Candara"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7" name="Rounded Rectangle 216"/>
          <p:cNvSpPr/>
          <p:nvPr/>
        </p:nvSpPr>
        <p:spPr>
          <a:xfrm>
            <a:off x="765177" y="4527861"/>
            <a:ext cx="4729162" cy="1453164"/>
          </a:xfrm>
          <a:prstGeom prst="roundRect">
            <a:avLst/>
          </a:prstGeom>
          <a:solidFill>
            <a:schemeClr val="accent3">
              <a:lumMod val="20000"/>
              <a:lumOff val="80000"/>
            </a:schemeClr>
          </a:solidFill>
          <a:ln w="38100">
            <a:solidFill>
              <a:schemeClr val="accent3"/>
            </a:solidFill>
          </a:ln>
          <a:scene3d>
            <a:camera prst="orthographicFront"/>
            <a:lightRig rig="threePt" dir="t"/>
          </a:scene3d>
          <a:sp3d>
            <a:bevelT w="152400" h="50800" prst="softRound"/>
          </a:sp3d>
        </p:spPr>
        <p:txBody>
          <a:bodyPr wrap="square">
            <a:spAutoFit/>
            <a:sp3d extrusionH="57150">
              <a:bevelT w="38100" h="38100"/>
            </a:sp3d>
          </a:bodyPr>
          <a:lstStyle/>
          <a:p>
            <a:pPr marR="0" lvl="0" algn="ctr">
              <a:lnSpc>
                <a:spcPct val="115000"/>
              </a:lnSpc>
              <a:spcBef>
                <a:spcPts val="0"/>
              </a:spcBef>
              <a:spcAft>
                <a:spcPts val="1000"/>
              </a:spcAft>
            </a:pPr>
            <a:r>
              <a:rPr lang="en-US" sz="2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Numbers 9 does not mention the </a:t>
            </a:r>
            <a:br>
              <a:rPr lang="en-US" sz="2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2</a:t>
            </a:r>
            <a:r>
              <a:rPr lang="en-US" sz="2300" b="1"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nd</a:t>
            </a:r>
            <a:r>
              <a:rPr lang="en-US" sz="2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Passover is followed by another </a:t>
            </a:r>
            <a:br>
              <a:rPr lang="en-US" sz="2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7-day Festival of Unleavened Bread!</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15" name="TextBox 3414"/>
          <p:cNvSpPr txBox="1"/>
          <p:nvPr/>
        </p:nvSpPr>
        <p:spPr>
          <a:xfrm>
            <a:off x="5481638" y="5260972"/>
            <a:ext cx="5646736" cy="107721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a:ln>
                  <a:solidFill>
                    <a:schemeClr val="accent3">
                      <a:lumMod val="50000"/>
                    </a:schemeClr>
                  </a:solidFill>
                </a:ln>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Because this is so, </a:t>
            </a:r>
            <a:br>
              <a:rPr lang="en-US" sz="3200" b="1" dirty="0">
                <a:ln>
                  <a:solidFill>
                    <a:schemeClr val="accent3">
                      <a:lumMod val="50000"/>
                    </a:schemeClr>
                  </a:solidFill>
                </a:ln>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br>
            <a:r>
              <a:rPr lang="en-US" sz="3200" b="1" dirty="0">
                <a:ln>
                  <a:solidFill>
                    <a:schemeClr val="accent3">
                      <a:lumMod val="50000"/>
                    </a:schemeClr>
                  </a:solidFill>
                </a:ln>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that raises further questions.</a:t>
            </a:r>
          </a:p>
        </p:txBody>
      </p:sp>
      <p:pic>
        <p:nvPicPr>
          <p:cNvPr id="219" name="Picture 11" descr="C:\Users\Rae\Desktop\Art on Desktop\white man clip art\yellow-blue smiley faces\Smiley Decision Questions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56390" y="4703558"/>
            <a:ext cx="990600" cy="111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57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1000"/>
                                        <p:tgtEl>
                                          <p:spTgt spid="12"/>
                                        </p:tgtEl>
                                      </p:cBhvr>
                                    </p:animEffect>
                                  </p:childTnLst>
                                </p:cTn>
                              </p:par>
                            </p:childTnLst>
                          </p:cTn>
                        </p:par>
                        <p:par>
                          <p:cTn id="12" fill="hold">
                            <p:stCondLst>
                              <p:cond delay="2000"/>
                            </p:stCondLst>
                            <p:childTnLst>
                              <p:par>
                                <p:cTn id="13" presetID="45"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anim calcmode="lin" valueType="num">
                                      <p:cBhvr>
                                        <p:cTn id="16" dur="2000" fill="hold"/>
                                        <p:tgtEl>
                                          <p:spTgt spid="17"/>
                                        </p:tgtEl>
                                        <p:attrNameLst>
                                          <p:attrName>ppt_w</p:attrName>
                                        </p:attrNameLst>
                                      </p:cBhvr>
                                      <p:tavLst>
                                        <p:tav tm="0" fmla="#ppt_w*sin(2.5*pi*$)">
                                          <p:val>
                                            <p:fltVal val="0"/>
                                          </p:val>
                                        </p:tav>
                                        <p:tav tm="100000">
                                          <p:val>
                                            <p:fltVal val="1"/>
                                          </p:val>
                                        </p:tav>
                                      </p:tavLst>
                                    </p:anim>
                                    <p:anim calcmode="lin" valueType="num">
                                      <p:cBhvr>
                                        <p:cTn id="1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6" presetClass="entr" presetSubtype="21" fill="hold" nodeType="afterEffect">
                                  <p:stCondLst>
                                    <p:cond delay="500"/>
                                  </p:stCondLst>
                                  <p:childTnLst>
                                    <p:set>
                                      <p:cBhvr>
                                        <p:cTn id="32" dur="1" fill="hold">
                                          <p:stCondLst>
                                            <p:cond delay="0"/>
                                          </p:stCondLst>
                                        </p:cTn>
                                        <p:tgtEl>
                                          <p:spTgt spid="217">
                                            <p:txEl>
                                              <p:pRg st="0" end="0"/>
                                            </p:txEl>
                                          </p:spTgt>
                                        </p:tgtEl>
                                        <p:attrNameLst>
                                          <p:attrName>style.visibility</p:attrName>
                                        </p:attrNameLst>
                                      </p:cBhvr>
                                      <p:to>
                                        <p:strVal val="visible"/>
                                      </p:to>
                                    </p:set>
                                    <p:animEffect transition="in" filter="barn(inVertical)">
                                      <p:cBhvr>
                                        <p:cTn id="33" dur="1000"/>
                                        <p:tgtEl>
                                          <p:spTgt spid="2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415"/>
                                        </p:tgtEl>
                                        <p:attrNameLst>
                                          <p:attrName>style.visibility</p:attrName>
                                        </p:attrNameLst>
                                      </p:cBhvr>
                                      <p:to>
                                        <p:strVal val="visible"/>
                                      </p:to>
                                    </p:set>
                                    <p:anim calcmode="lin" valueType="num">
                                      <p:cBhvr>
                                        <p:cTn id="38" dur="1000" fill="hold"/>
                                        <p:tgtEl>
                                          <p:spTgt spid="3415"/>
                                        </p:tgtEl>
                                        <p:attrNameLst>
                                          <p:attrName>ppt_w</p:attrName>
                                        </p:attrNameLst>
                                      </p:cBhvr>
                                      <p:tavLst>
                                        <p:tav tm="0">
                                          <p:val>
                                            <p:fltVal val="0"/>
                                          </p:val>
                                        </p:tav>
                                        <p:tav tm="100000">
                                          <p:val>
                                            <p:strVal val="#ppt_w"/>
                                          </p:val>
                                        </p:tav>
                                      </p:tavLst>
                                    </p:anim>
                                    <p:anim calcmode="lin" valueType="num">
                                      <p:cBhvr>
                                        <p:cTn id="39" dur="1000" fill="hold"/>
                                        <p:tgtEl>
                                          <p:spTgt spid="3415"/>
                                        </p:tgtEl>
                                        <p:attrNameLst>
                                          <p:attrName>ppt_h</p:attrName>
                                        </p:attrNameLst>
                                      </p:cBhvr>
                                      <p:tavLst>
                                        <p:tav tm="0">
                                          <p:val>
                                            <p:fltVal val="0"/>
                                          </p:val>
                                        </p:tav>
                                        <p:tav tm="100000">
                                          <p:val>
                                            <p:strVal val="#ppt_h"/>
                                          </p:val>
                                        </p:tav>
                                      </p:tavLst>
                                    </p:anim>
                                    <p:animEffect transition="in" filter="fade">
                                      <p:cBhvr>
                                        <p:cTn id="40" dur="1000"/>
                                        <p:tgtEl>
                                          <p:spTgt spid="3415"/>
                                        </p:tgtEl>
                                      </p:cBhvr>
                                    </p:animEffect>
                                  </p:childTnLst>
                                </p:cTn>
                              </p:par>
                              <p:par>
                                <p:cTn id="41" presetID="53" presetClass="entr" presetSubtype="16" fill="hold" nodeType="withEffect">
                                  <p:stCondLst>
                                    <p:cond delay="0"/>
                                  </p:stCondLst>
                                  <p:childTnLst>
                                    <p:set>
                                      <p:cBhvr>
                                        <p:cTn id="42" dur="1" fill="hold">
                                          <p:stCondLst>
                                            <p:cond delay="0"/>
                                          </p:stCondLst>
                                        </p:cTn>
                                        <p:tgtEl>
                                          <p:spTgt spid="219"/>
                                        </p:tgtEl>
                                        <p:attrNameLst>
                                          <p:attrName>style.visibility</p:attrName>
                                        </p:attrNameLst>
                                      </p:cBhvr>
                                      <p:to>
                                        <p:strVal val="visible"/>
                                      </p:to>
                                    </p:set>
                                    <p:anim calcmode="lin" valueType="num">
                                      <p:cBhvr>
                                        <p:cTn id="43" dur="1000" fill="hold"/>
                                        <p:tgtEl>
                                          <p:spTgt spid="219"/>
                                        </p:tgtEl>
                                        <p:attrNameLst>
                                          <p:attrName>ppt_w</p:attrName>
                                        </p:attrNameLst>
                                      </p:cBhvr>
                                      <p:tavLst>
                                        <p:tav tm="0">
                                          <p:val>
                                            <p:fltVal val="0"/>
                                          </p:val>
                                        </p:tav>
                                        <p:tav tm="100000">
                                          <p:val>
                                            <p:strVal val="#ppt_w"/>
                                          </p:val>
                                        </p:tav>
                                      </p:tavLst>
                                    </p:anim>
                                    <p:anim calcmode="lin" valueType="num">
                                      <p:cBhvr>
                                        <p:cTn id="44" dur="1000" fill="hold"/>
                                        <p:tgtEl>
                                          <p:spTgt spid="219"/>
                                        </p:tgtEl>
                                        <p:attrNameLst>
                                          <p:attrName>ppt_h</p:attrName>
                                        </p:attrNameLst>
                                      </p:cBhvr>
                                      <p:tavLst>
                                        <p:tav tm="0">
                                          <p:val>
                                            <p:fltVal val="0"/>
                                          </p:val>
                                        </p:tav>
                                        <p:tav tm="100000">
                                          <p:val>
                                            <p:strVal val="#ppt_h"/>
                                          </p:val>
                                        </p:tav>
                                      </p:tavLst>
                                    </p:anim>
                                    <p:animEffect transition="in" filter="fade">
                                      <p:cBhvr>
                                        <p:cTn id="45"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p:bldP spid="34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3488" y="519496"/>
            <a:ext cx="10483296" cy="5878532"/>
          </a:xfrm>
          <a:prstGeom prst="rect">
            <a:avLst/>
          </a:prstGeom>
        </p:spPr>
        <p:txBody>
          <a:bodyPr wrap="square">
            <a:spAutoFit/>
            <a:scene3d>
              <a:camera prst="orthographicFront"/>
              <a:lightRig rig="threePt" dir="t"/>
            </a:scene3d>
            <a:sp3d extrusionH="57150">
              <a:bevelT w="38100" h="38100"/>
            </a:sp3d>
          </a:bodyPr>
          <a:lstStyle/>
          <a:p>
            <a:pPr>
              <a:lnSpc>
                <a:spcPct val="150000"/>
              </a:lnSpc>
            </a:pPr>
            <a:r>
              <a:rPr lang="en-US" sz="2800" b="1" dirty="0">
                <a:solidFill>
                  <a:srgbClr val="7030A0"/>
                </a:solidFill>
                <a:uFill>
                  <a:solidFill>
                    <a:srgbClr val="FF00FF"/>
                  </a:solidFill>
                </a:uFill>
                <a:latin typeface="Calibri" panose="020F0502020204030204" pitchFamily="34" charset="0"/>
                <a:ea typeface="Calibri" panose="020F0502020204030204" pitchFamily="34" charset="0"/>
                <a:cs typeface="Times New Roman" panose="02020603050405020304" pitchFamily="18" charset="0"/>
              </a:rPr>
              <a:t>Question #1</a:t>
            </a:r>
            <a:r>
              <a:rPr lang="en-US" sz="2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CAN</a:t>
            </a:r>
            <a:r>
              <a:rPr lang="en-US" sz="2400"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WE</a:t>
            </a:r>
            <a:r>
              <a:rPr lang="en-US" sz="2400" dirty="0">
                <a:latin typeface="Calibri" panose="020F0502020204030204" pitchFamily="34" charset="0"/>
                <a:ea typeface="Calibri" panose="020F0502020204030204" pitchFamily="34" charset="0"/>
                <a:cs typeface="Times New Roman" panose="02020603050405020304" pitchFamily="18" charset="0"/>
              </a:rPr>
              <a:t> identify a </a:t>
            </a:r>
            <a:r>
              <a:rPr lang="en-US" sz="2400" b="1" u="sng" dirty="0">
                <a:uFill>
                  <a:solidFill>
                    <a:srgbClr val="FF00FF"/>
                  </a:solidFill>
                </a:uFill>
                <a:latin typeface="Comic Sans MS" panose="030F0702030302020204" pitchFamily="66" charset="0"/>
                <a:ea typeface="Calibri" panose="020F0502020204030204" pitchFamily="34" charset="0"/>
                <a:cs typeface="Times New Roman" panose="02020603050405020304" pitchFamily="18" charset="0"/>
              </a:rPr>
              <a:t>minimum of 2-3 witnesses from the Scri</a:t>
            </a:r>
            <a:r>
              <a:rPr lang="en-US" sz="2400" b="1" dirty="0">
                <a:uFill>
                  <a:solidFill>
                    <a:srgbClr val="FF00FF"/>
                  </a:solidFill>
                </a:uFill>
                <a:latin typeface="Comic Sans MS" panose="030F0702030302020204" pitchFamily="66" charset="0"/>
                <a:ea typeface="Calibri" panose="020F0502020204030204" pitchFamily="34" charset="0"/>
                <a:cs typeface="Times New Roman" panose="02020603050405020304" pitchFamily="18" charset="0"/>
              </a:rPr>
              <a:t>p</a:t>
            </a:r>
            <a:r>
              <a:rPr lang="en-US" sz="2400" b="1" u="sng" dirty="0">
                <a:uFill>
                  <a:solidFill>
                    <a:srgbClr val="FF00FF"/>
                  </a:solidFill>
                </a:uFill>
                <a:latin typeface="Comic Sans MS" panose="030F0702030302020204" pitchFamily="66" charset="0"/>
                <a:ea typeface="Calibri" panose="020F0502020204030204" pitchFamily="34" charset="0"/>
                <a:cs typeface="Times New Roman" panose="02020603050405020304" pitchFamily="18" charset="0"/>
              </a:rPr>
              <a:t>tures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that will assure us </a:t>
            </a:r>
            <a:r>
              <a:rPr lang="en-US" sz="2000" b="1" u="dash" dirty="0">
                <a:solidFill>
                  <a:srgbClr val="0000FF"/>
                </a:solidFill>
                <a:uFill>
                  <a:solidFill>
                    <a:srgbClr val="CC6600"/>
                  </a:solidFill>
                </a:uFill>
                <a:latin typeface="Calibri" panose="020F0502020204030204" pitchFamily="34" charset="0"/>
                <a:ea typeface="Calibri" panose="020F0502020204030204" pitchFamily="34" charset="0"/>
                <a:cs typeface="Times New Roman" panose="02020603050405020304" pitchFamily="18" charset="0"/>
              </a:rPr>
              <a:t>Yahusha has NOT </a:t>
            </a:r>
            <a:r>
              <a:rPr lang="en-US" sz="2000" b="1" dirty="0">
                <a:solidFill>
                  <a:srgbClr val="0000FF"/>
                </a:solidFill>
                <a:uFill>
                  <a:solidFill>
                    <a:srgbClr val="CC6600"/>
                  </a:solidFill>
                </a:uFill>
                <a:latin typeface="Calibri" panose="020F0502020204030204" pitchFamily="34" charset="0"/>
                <a:ea typeface="Calibri" panose="020F0502020204030204" pitchFamily="34" charset="0"/>
                <a:cs typeface="Times New Roman" panose="02020603050405020304" pitchFamily="18" charset="0"/>
              </a:rPr>
              <a:t>g</a:t>
            </a:r>
            <a:r>
              <a:rPr lang="en-US" sz="2000" b="1" u="dash" dirty="0">
                <a:solidFill>
                  <a:srgbClr val="0000FF"/>
                </a:solidFill>
                <a:uFill>
                  <a:solidFill>
                    <a:srgbClr val="CC6600"/>
                  </a:solidFill>
                </a:uFill>
                <a:latin typeface="Calibri" panose="020F0502020204030204" pitchFamily="34" charset="0"/>
                <a:ea typeface="Calibri" panose="020F0502020204030204" pitchFamily="34" charset="0"/>
                <a:cs typeface="Times New Roman" panose="02020603050405020304" pitchFamily="18" charset="0"/>
              </a:rPr>
              <a:t>iven a definite command</a:t>
            </a:r>
            <a:r>
              <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to celebrate the Festival of Unleavened Bread </a:t>
            </a:r>
            <a:r>
              <a:rPr lang="en-US" sz="2000" b="1" dirty="0">
                <a:solidFill>
                  <a:srgbClr val="9933FF"/>
                </a:solidFill>
                <a:uFill>
                  <a:solidFill>
                    <a:srgbClr val="FF00FF"/>
                  </a:solidFill>
                </a:uFill>
                <a:latin typeface="Comic Sans MS" panose="030F0702030302020204" pitchFamily="66" charset="0"/>
                <a:ea typeface="Calibri" panose="020F0502020204030204" pitchFamily="34" charset="0"/>
                <a:cs typeface="Times New Roman" panose="02020603050405020304" pitchFamily="18" charset="0"/>
              </a:rPr>
              <a:t>IMMEDIATELY FOLLOWING</a:t>
            </a:r>
            <a:r>
              <a:rPr lang="en-US" sz="2000" dirty="0">
                <a:latin typeface="Calibri" panose="020F0502020204030204" pitchFamily="34" charset="0"/>
                <a:ea typeface="Calibri" panose="020F0502020204030204" pitchFamily="34" charset="0"/>
                <a:cs typeface="Times New Roman" panose="02020603050405020304" pitchFamily="18" charset="0"/>
              </a:rPr>
              <a:t> the 2</a:t>
            </a:r>
            <a:r>
              <a:rPr lang="en-US" sz="2000" baseline="30000" dirty="0">
                <a:latin typeface="Calibri" panose="020F0502020204030204" pitchFamily="34" charset="0"/>
                <a:ea typeface="Calibri" panose="020F0502020204030204" pitchFamily="34" charset="0"/>
                <a:cs typeface="Times New Roman" panose="02020603050405020304" pitchFamily="18" charset="0"/>
              </a:rPr>
              <a:t>nd</a:t>
            </a:r>
            <a:r>
              <a:rPr lang="en-US" sz="2000" dirty="0">
                <a:latin typeface="Calibri" panose="020F0502020204030204" pitchFamily="34" charset="0"/>
                <a:ea typeface="Calibri" panose="020F0502020204030204" pitchFamily="34" charset="0"/>
                <a:cs typeface="Times New Roman" panose="02020603050405020304" pitchFamily="18" charset="0"/>
              </a:rPr>
              <a:t> Passover Festival?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b="1" dirty="0">
                <a:solidFill>
                  <a:srgbClr val="7030A0"/>
                </a:solidFill>
                <a:uFill>
                  <a:solidFill>
                    <a:srgbClr val="FF00FF"/>
                  </a:solidFill>
                </a:uFill>
                <a:latin typeface="Calibri" panose="020F0502020204030204" pitchFamily="34" charset="0"/>
                <a:ea typeface="Calibri" panose="020F0502020204030204" pitchFamily="34" charset="0"/>
                <a:cs typeface="Times New Roman" panose="02020603050405020304" pitchFamily="18" charset="0"/>
              </a:rPr>
              <a:t>Question #2</a:t>
            </a:r>
            <a:r>
              <a:rPr lang="en-US" sz="2800"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If there is another festival of seven days of Unleavened Bread,</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would that </a:t>
            </a:r>
            <a:r>
              <a:rPr lang="en-US" sz="2000" b="1" u="sng" dirty="0">
                <a:solidFill>
                  <a:srgbClr val="D917B4"/>
                </a:solidFill>
                <a:latin typeface="Comic Sans MS" panose="030F0702030302020204" pitchFamily="66" charset="0"/>
                <a:ea typeface="Calibri" panose="020F0502020204030204" pitchFamily="34" charset="0"/>
                <a:cs typeface="Times New Roman" panose="02020603050405020304" pitchFamily="18" charset="0"/>
              </a:rPr>
              <a:t>chan</a:t>
            </a:r>
            <a:r>
              <a:rPr lang="en-US" sz="2000" b="1" dirty="0">
                <a:solidFill>
                  <a:srgbClr val="D917B4"/>
                </a:solidFill>
                <a:latin typeface="Comic Sans MS" panose="030F0702030302020204" pitchFamily="66" charset="0"/>
                <a:ea typeface="Calibri" panose="020F0502020204030204" pitchFamily="34" charset="0"/>
                <a:cs typeface="Times New Roman" panose="02020603050405020304" pitchFamily="18" charset="0"/>
              </a:rPr>
              <a:t>g</a:t>
            </a:r>
            <a:r>
              <a:rPr lang="en-US" sz="2000" b="1" u="sng" dirty="0">
                <a:solidFill>
                  <a:srgbClr val="D917B4"/>
                </a:solidFill>
                <a:latin typeface="Comic Sans MS" panose="030F0702030302020204" pitchFamily="66" charset="0"/>
                <a:ea typeface="Calibri" panose="020F0502020204030204" pitchFamily="34" charset="0"/>
                <a:cs typeface="Times New Roman" panose="02020603050405020304" pitchFamily="18" charset="0"/>
              </a:rPr>
              <a:t>e the Omer count</a:t>
            </a:r>
            <a:r>
              <a:rPr lang="en-US" sz="2000" b="1" dirty="0">
                <a:solidFill>
                  <a:srgbClr val="D917B4"/>
                </a:solidFill>
                <a:latin typeface="Comic Sans MS" panose="030F0702030302020204" pitchFamily="66"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and the specific appointed times of all feast Sabbaths &amp; Festivals to follow?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Following are seven witnesses that can be found.  </a:t>
            </a:r>
            <a:r>
              <a:rPr lang="en-US" sz="2000" b="1" u="sng" dirty="0">
                <a:uFill>
                  <a:solidFill>
                    <a:srgbClr val="FF00FF"/>
                  </a:solidFill>
                </a:uFill>
                <a:latin typeface="Calibri" panose="020F0502020204030204" pitchFamily="34" charset="0"/>
                <a:ea typeface="Calibri" panose="020F0502020204030204" pitchFamily="34" charset="0"/>
                <a:cs typeface="Times New Roman" panose="02020603050405020304" pitchFamily="18" charset="0"/>
              </a:rPr>
              <a:t>All of them mention</a:t>
            </a:r>
            <a:r>
              <a:rPr lang="en-US" sz="2000" b="1" dirty="0">
                <a:latin typeface="Calibri" panose="020F0502020204030204" pitchFamily="34" charset="0"/>
                <a:ea typeface="Calibri" panose="020F0502020204030204" pitchFamily="34" charset="0"/>
                <a:cs typeface="Times New Roman" panose="02020603050405020304" pitchFamily="18" charset="0"/>
              </a:rPr>
              <a:t>: </a:t>
            </a:r>
          </a:p>
          <a:p>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spcAft>
                <a:spcPts val="600"/>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a:t>
            </a:r>
            <a:r>
              <a:rPr lang="en-US" sz="2000" b="1" u="dbl"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Abib</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or the</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dbl"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first month</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spcAft>
                <a:spcPts val="6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command to</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“eat unleavened bread,”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either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6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for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“seven days”  </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OR …</a:t>
            </a:r>
          </a:p>
          <a:p>
            <a:pPr marL="2057400" lvl="4" indent="-228600">
              <a:spcAft>
                <a:spcPts val="6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from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a:t>
            </a:r>
            <a:r>
              <a:rPr lang="en-US" sz="2000" b="1" cap="small" dirty="0">
                <a:solidFill>
                  <a:srgbClr val="FF0000"/>
                </a:solidFill>
                <a:latin typeface="Calibri" panose="020F0502020204030204" pitchFamily="34" charset="0"/>
                <a:ea typeface="Calibri" panose="020F0502020204030204" pitchFamily="34" charset="0"/>
                <a:cs typeface="Times New Roman" panose="02020603050405020304" pitchFamily="18" charset="0"/>
              </a:rPr>
              <a:t>15</a:t>
            </a:r>
            <a:r>
              <a:rPr lang="en-US" sz="2000" b="1" cap="small"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to the </a:t>
            </a:r>
            <a:r>
              <a:rPr lang="en-US" sz="2000" b="1" cap="small" dirty="0">
                <a:solidFill>
                  <a:srgbClr val="FF0000"/>
                </a:solidFill>
                <a:latin typeface="Calibri" panose="020F0502020204030204" pitchFamily="34" charset="0"/>
                <a:ea typeface="Calibri" panose="020F0502020204030204" pitchFamily="34" charset="0"/>
                <a:cs typeface="Times New Roman" panose="02020603050405020304" pitchFamily="18" charset="0"/>
              </a:rPr>
              <a:t>21</a:t>
            </a:r>
            <a:r>
              <a:rPr lang="en-US" sz="2000" b="1" cap="small"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day of the </a:t>
            </a:r>
            <a:r>
              <a:rPr lang="en-US" sz="2000" b="1" u="dbl" dirty="0">
                <a:solidFill>
                  <a:srgbClr val="00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first month</a:t>
            </a: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en-US" sz="5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34</a:t>
            </a:fld>
            <a:endParaRPr lang="en-US" sz="1200" dirty="0">
              <a:latin typeface="Comic Sans MS" pitchFamily="66" charset="0"/>
            </a:endParaRPr>
          </a:p>
        </p:txBody>
      </p:sp>
      <p:sp>
        <p:nvSpPr>
          <p:cNvPr id="2" name="Arrow: Bent 1">
            <a:extLst>
              <a:ext uri="{FF2B5EF4-FFF2-40B4-BE49-F238E27FC236}">
                <a16:creationId xmlns="" xmlns:a16="http://schemas.microsoft.com/office/drawing/2014/main" id="{0B0BD9BF-56E1-4CFC-8E36-607320840E0D}"/>
              </a:ext>
            </a:extLst>
          </p:cNvPr>
          <p:cNvSpPr/>
          <p:nvPr/>
        </p:nvSpPr>
        <p:spPr>
          <a:xfrm flipV="1">
            <a:off x="4110361" y="3586578"/>
            <a:ext cx="4696288" cy="781234"/>
          </a:xfrm>
          <a:prstGeom prst="bentArrow">
            <a:avLst>
              <a:gd name="adj1" fmla="val 19845"/>
              <a:gd name="adj2" fmla="val 35119"/>
              <a:gd name="adj3" fmla="val 50000"/>
              <a:gd name="adj4" fmla="val 87500"/>
            </a:avLst>
          </a:prstGeom>
          <a:solidFill>
            <a:srgbClr val="66FF33"/>
          </a:soli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5" name="Picture 8">
            <a:extLst>
              <a:ext uri="{FF2B5EF4-FFF2-40B4-BE49-F238E27FC236}">
                <a16:creationId xmlns="" xmlns:a16="http://schemas.microsoft.com/office/drawing/2014/main" id="{4E2BE085-B6A1-42CB-ADEF-6F3BF8FC8DD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8910718" y="3586578"/>
            <a:ext cx="1902283" cy="206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356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325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p:stCondLst>
                              <p:cond delay="525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5507" y="1165255"/>
            <a:ext cx="10483296" cy="6099106"/>
          </a:xfrm>
          <a:prstGeom prst="rect">
            <a:avLst/>
          </a:prstGeom>
        </p:spPr>
        <p:txBody>
          <a:bodyPr wrap="square">
            <a:spAutoFit/>
            <a:scene3d>
              <a:camera prst="orthographicFront"/>
              <a:lightRig rig="threePt" dir="t"/>
            </a:scene3d>
            <a:sp3d extrusionH="57150">
              <a:bevelT w="38100" h="38100"/>
            </a:sp3d>
          </a:bodyPr>
          <a:lstStyle/>
          <a:p>
            <a:pPr algn="ctr"/>
            <a:r>
              <a:rPr lang="en-US" sz="5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Clr>
                <a:srgbClr val="0000FF"/>
              </a:buClr>
              <a:buFont typeface="+mj-lt"/>
              <a:buAutoNum type="arabicPeriod"/>
            </a:pP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12:2, 15, 18</a:t>
            </a:r>
            <a:r>
              <a:rPr lang="en-US" sz="1600" dirty="0">
                <a:latin typeface="Calibri" panose="020F0502020204030204" pitchFamily="34" charset="0"/>
                <a:ea typeface="Calibri" panose="020F0502020204030204" pitchFamily="34" charset="0"/>
                <a:cs typeface="Times New Roman" panose="02020603050405020304" pitchFamily="18" charset="0"/>
              </a:rPr>
              <a:t>   This month shall be unto you the beginning of months: it shall be the </a:t>
            </a:r>
            <a:r>
              <a:rPr lang="en-US" sz="1600" b="1" u="dbl"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first month</a:t>
            </a:r>
            <a:r>
              <a:rPr lang="en-US" sz="1600" dirty="0">
                <a:latin typeface="Calibri" panose="020F0502020204030204" pitchFamily="34" charset="0"/>
                <a:ea typeface="Calibri" panose="020F0502020204030204" pitchFamily="34" charset="0"/>
                <a:cs typeface="Times New Roman" panose="02020603050405020304" pitchFamily="18" charset="0"/>
              </a:rPr>
              <a:t> of the year to you.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15</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Seven days shall ye eat unleavened bread</a:t>
            </a:r>
            <a:r>
              <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en-US" sz="16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18</a:t>
            </a:r>
            <a:r>
              <a:rPr lang="en-US" sz="1600" dirty="0">
                <a:latin typeface="Calibri" panose="020F0502020204030204" pitchFamily="34" charset="0"/>
                <a:ea typeface="Calibri" panose="020F0502020204030204" pitchFamily="34" charset="0"/>
                <a:cs typeface="Times New Roman" panose="02020603050405020304" pitchFamily="18" charset="0"/>
              </a:rPr>
              <a:t> In the </a:t>
            </a:r>
            <a:r>
              <a:rPr lang="en-US" sz="1600" b="1" u="dbl"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first month</a:t>
            </a:r>
            <a:r>
              <a:rPr lang="en-US" sz="1600" dirty="0">
                <a:latin typeface="Calibri" panose="020F0502020204030204" pitchFamily="34" charset="0"/>
                <a:ea typeface="Calibri" panose="020F0502020204030204" pitchFamily="34" charset="0"/>
                <a:cs typeface="Times New Roman" panose="02020603050405020304" pitchFamily="18" charset="0"/>
              </a:rPr>
              <a:t>, on the fourteenth day of the month </a:t>
            </a:r>
            <a:r>
              <a:rPr lang="en-US" sz="1600" dirty="0">
                <a:solidFill>
                  <a:srgbClr val="0D0D0D"/>
                </a:solidFill>
                <a:latin typeface="Calibri" panose="020F0502020204030204" pitchFamily="34" charset="0"/>
                <a:ea typeface="Calibri" panose="020F0502020204030204" pitchFamily="34" charset="0"/>
                <a:cs typeface="Times New Roman" panose="02020603050405020304" pitchFamily="18" charset="0"/>
              </a:rPr>
              <a:t>at</a:t>
            </a:r>
            <a:r>
              <a:rPr lang="en-US" sz="1600" dirty="0">
                <a:latin typeface="Calibri" panose="020F0502020204030204" pitchFamily="34" charset="0"/>
                <a:ea typeface="Calibri" panose="020F0502020204030204" pitchFamily="34" charset="0"/>
                <a:cs typeface="Times New Roman" panose="02020603050405020304" pitchFamily="18" charset="0"/>
              </a:rPr>
              <a:t> even,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ye shall eat unleavened bread,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until the one and twentieth day of the month at even</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Clr>
                <a:srgbClr val="0000FF"/>
              </a:buClr>
              <a:buFont typeface="+mj-lt"/>
              <a:buAutoNum type="arabicPeriod"/>
            </a:pP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13:4, 6</a:t>
            </a:r>
            <a:r>
              <a:rPr lang="en-US" sz="1600" dirty="0">
                <a:latin typeface="Calibri" panose="020F0502020204030204" pitchFamily="34" charset="0"/>
                <a:ea typeface="Calibri" panose="020F0502020204030204" pitchFamily="34" charset="0"/>
                <a:cs typeface="Times New Roman" panose="02020603050405020304" pitchFamily="18" charset="0"/>
              </a:rPr>
              <a:t>   This day came ye out in the month </a:t>
            </a:r>
            <a:r>
              <a:rPr lang="en-US" sz="1600" b="1" u="dbl"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Abib</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Seven days thou shalt eat unleavened bread</a:t>
            </a:r>
            <a:r>
              <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 </a:t>
            </a:r>
          </a:p>
          <a:p>
            <a:pPr marL="342900" marR="0" lvl="0" indent="-342900">
              <a:spcBef>
                <a:spcPts val="0"/>
              </a:spcBef>
              <a:spcAft>
                <a:spcPts val="1000"/>
              </a:spcAft>
              <a:buClr>
                <a:srgbClr val="0000FF"/>
              </a:buClr>
              <a:buFont typeface="+mj-lt"/>
              <a:buAutoNum type="arabicPeriod"/>
            </a:pP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23:15</a:t>
            </a:r>
            <a:r>
              <a:rPr lang="en-US" sz="1600" dirty="0">
                <a:latin typeface="Calibri" panose="020F0502020204030204" pitchFamily="34" charset="0"/>
                <a:ea typeface="Calibri" panose="020F0502020204030204" pitchFamily="34" charset="0"/>
                <a:cs typeface="Times New Roman" panose="02020603050405020304" pitchFamily="18" charset="0"/>
              </a:rPr>
              <a:t> Thou shalt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keep the feast of unleavened bread</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thou shalt eat unleavened bread </a:t>
            </a:r>
            <a:r>
              <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seven days</a:t>
            </a:r>
            <a:r>
              <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as I commanded thee, in the time appointed of the month </a:t>
            </a:r>
            <a:r>
              <a:rPr lang="en-US" sz="1600" b="1" u="dbl" dirty="0">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Abib</a:t>
            </a:r>
            <a:r>
              <a:rPr lang="en-US" sz="1600" dirty="0">
                <a:latin typeface="Calibri" panose="020F0502020204030204" pitchFamily="34" charset="0"/>
                <a:ea typeface="Calibri" panose="020F0502020204030204" pitchFamily="34" charset="0"/>
                <a:cs typeface="Times New Roman" panose="02020603050405020304" pitchFamily="18" charset="0"/>
              </a:rPr>
              <a:t> …)  </a:t>
            </a:r>
          </a:p>
          <a:p>
            <a:pPr marL="342900" marR="0" lvl="0" indent="-342900">
              <a:spcBef>
                <a:spcPts val="0"/>
              </a:spcBef>
              <a:spcAft>
                <a:spcPts val="1000"/>
              </a:spcAft>
              <a:buClr>
                <a:srgbClr val="0000FF"/>
              </a:buClr>
              <a:buFont typeface="+mj-lt"/>
              <a:buAutoNum type="arabicPeriod"/>
            </a:pPr>
            <a:r>
              <a:rPr lang="en-US" sz="1600" b="1" dirty="0" err="1">
                <a:solidFill>
                  <a:srgbClr val="00B050"/>
                </a:solidFill>
                <a:latin typeface="Calibri" pitchFamily="34" charset="0"/>
                <a:ea typeface="Calibri" pitchFamily="34" charset="0"/>
                <a:cs typeface="Times New Roman" pitchFamily="18" charset="0"/>
              </a:rPr>
              <a:t>Exo</a:t>
            </a:r>
            <a:r>
              <a:rPr lang="en-US" sz="1600" b="1" dirty="0">
                <a:solidFill>
                  <a:srgbClr val="00B050"/>
                </a:solidFill>
                <a:latin typeface="Calibri" pitchFamily="34" charset="0"/>
                <a:ea typeface="Calibri" pitchFamily="34" charset="0"/>
                <a:cs typeface="Times New Roman" pitchFamily="18" charset="0"/>
              </a:rPr>
              <a:t> 34:18</a:t>
            </a:r>
            <a:r>
              <a:rPr lang="en-US" sz="1600" dirty="0">
                <a:latin typeface="Calibri" pitchFamily="34" charset="0"/>
                <a:ea typeface="Calibri" pitchFamily="34" charset="0"/>
                <a:cs typeface="Times New Roman" pitchFamily="18" charset="0"/>
              </a:rPr>
              <a:t> The </a:t>
            </a:r>
            <a:r>
              <a:rPr lang="en-US" sz="1600" b="1" dirty="0">
                <a:solidFill>
                  <a:srgbClr val="0070C0"/>
                </a:solidFill>
                <a:latin typeface="Calibri" pitchFamily="34" charset="0"/>
                <a:ea typeface="Calibri" pitchFamily="34" charset="0"/>
                <a:cs typeface="Times New Roman" pitchFamily="18" charset="0"/>
              </a:rPr>
              <a:t>feast of unleavened bread shalt thou keep.  </a:t>
            </a:r>
            <a:r>
              <a:rPr lang="en-US" sz="1600" b="1" dirty="0">
                <a:solidFill>
                  <a:schemeClr val="accent2">
                    <a:lumMod val="75000"/>
                  </a:schemeClr>
                </a:solidFill>
                <a:latin typeface="Calibri" pitchFamily="34" charset="0"/>
                <a:ea typeface="Calibri" pitchFamily="34" charset="0"/>
                <a:cs typeface="Times New Roman" pitchFamily="18" charset="0"/>
              </a:rPr>
              <a:t>Seven days thou shalt eat unleavened bread, </a:t>
            </a:r>
            <a:br>
              <a:rPr lang="en-US" sz="1600" b="1" dirty="0">
                <a:solidFill>
                  <a:schemeClr val="accent2">
                    <a:lumMod val="75000"/>
                  </a:schemeClr>
                </a:solidFill>
                <a:latin typeface="Calibri" pitchFamily="34" charset="0"/>
                <a:ea typeface="Calibri" pitchFamily="34" charset="0"/>
                <a:cs typeface="Times New Roman" pitchFamily="18" charset="0"/>
              </a:rPr>
            </a:br>
            <a:r>
              <a:rPr lang="en-US" sz="1600" b="1" dirty="0">
                <a:solidFill>
                  <a:schemeClr val="accent2">
                    <a:lumMod val="75000"/>
                  </a:schemeClr>
                </a:solidFill>
                <a:latin typeface="Calibri" pitchFamily="34" charset="0"/>
                <a:ea typeface="Calibri" pitchFamily="34" charset="0"/>
                <a:cs typeface="Times New Roman" pitchFamily="18" charset="0"/>
              </a:rPr>
              <a:t>as I commanded thee</a:t>
            </a:r>
            <a:r>
              <a:rPr lang="en-US" sz="1600" dirty="0">
                <a:solidFill>
                  <a:schemeClr val="accent2">
                    <a:lumMod val="75000"/>
                  </a:schemeClr>
                </a:solidFill>
                <a:latin typeface="Calibri" pitchFamily="34" charset="0"/>
                <a:ea typeface="Calibri" pitchFamily="34" charset="0"/>
                <a:cs typeface="Times New Roman" pitchFamily="18" charset="0"/>
              </a:rPr>
              <a:t>,</a:t>
            </a:r>
            <a:r>
              <a:rPr lang="en-US" sz="1600" dirty="0">
                <a:solidFill>
                  <a:srgbClr val="FF0000"/>
                </a:solidFill>
                <a:latin typeface="Calibri" pitchFamily="34" charset="0"/>
                <a:ea typeface="Calibri" pitchFamily="34" charset="0"/>
                <a:cs typeface="Times New Roman" pitchFamily="18" charset="0"/>
              </a:rPr>
              <a:t> </a:t>
            </a:r>
            <a:r>
              <a:rPr lang="en-US" sz="1600" dirty="0">
                <a:latin typeface="Calibri" pitchFamily="34" charset="0"/>
                <a:ea typeface="Calibri" pitchFamily="34" charset="0"/>
                <a:cs typeface="Times New Roman" pitchFamily="18" charset="0"/>
              </a:rPr>
              <a:t>in the time of the month </a:t>
            </a:r>
            <a:r>
              <a:rPr lang="en-US" sz="1600" b="1" u="sng" dirty="0">
                <a:latin typeface="Calibri" pitchFamily="34" charset="0"/>
                <a:ea typeface="Calibri" pitchFamily="34" charset="0"/>
                <a:cs typeface="Times New Roman" pitchFamily="18" charset="0"/>
              </a:rPr>
              <a:t>Abib</a:t>
            </a:r>
            <a:r>
              <a:rPr lang="en-US" sz="1600" dirty="0">
                <a:latin typeface="Calibri" pitchFamily="34" charset="0"/>
                <a:ea typeface="Calibri" pitchFamily="34" charset="0"/>
                <a:cs typeface="Times New Roman" pitchFamily="18" charset="0"/>
              </a:rPr>
              <a:t>: for in the month </a:t>
            </a:r>
            <a:r>
              <a:rPr lang="en-US" sz="1600" b="1" u="sng" dirty="0">
                <a:latin typeface="Calibri" pitchFamily="34" charset="0"/>
                <a:ea typeface="Calibri" pitchFamily="34" charset="0"/>
                <a:cs typeface="Times New Roman" pitchFamily="18" charset="0"/>
              </a:rPr>
              <a:t>Abib</a:t>
            </a:r>
            <a:r>
              <a:rPr lang="en-US" sz="1600" dirty="0">
                <a:latin typeface="Calibri" pitchFamily="34" charset="0"/>
                <a:ea typeface="Calibri" pitchFamily="34" charset="0"/>
                <a:cs typeface="Times New Roman" pitchFamily="18" charset="0"/>
              </a:rPr>
              <a:t> thou </a:t>
            </a:r>
            <a:r>
              <a:rPr lang="en-US" sz="1600" dirty="0" err="1">
                <a:latin typeface="Calibri" pitchFamily="34" charset="0"/>
                <a:ea typeface="Calibri" pitchFamily="34" charset="0"/>
                <a:cs typeface="Times New Roman" pitchFamily="18" charset="0"/>
              </a:rPr>
              <a:t>camest</a:t>
            </a:r>
            <a:r>
              <a:rPr lang="en-US" sz="1600" dirty="0">
                <a:latin typeface="Calibri" pitchFamily="34" charset="0"/>
                <a:ea typeface="Calibri" pitchFamily="34" charset="0"/>
                <a:cs typeface="Times New Roman" pitchFamily="18" charset="0"/>
              </a:rPr>
              <a:t> out from Egypt.  </a:t>
            </a:r>
          </a:p>
          <a:p>
            <a:pPr marL="342900" marR="0" lvl="0" indent="-342900">
              <a:lnSpc>
                <a:spcPct val="150000"/>
              </a:lnSpc>
              <a:spcBef>
                <a:spcPts val="0"/>
              </a:spcBef>
              <a:spcAft>
                <a:spcPts val="1000"/>
              </a:spcAft>
              <a:buClr>
                <a:srgbClr val="0000FF"/>
              </a:buClr>
              <a:buFont typeface="+mj-lt"/>
              <a:buAutoNum type="arabicPeriod"/>
            </a:pPr>
            <a:r>
              <a:rPr lang="en-US" sz="1600" b="1" dirty="0">
                <a:solidFill>
                  <a:srgbClr val="00B050"/>
                </a:solidFill>
                <a:latin typeface="Calibri" pitchFamily="34" charset="0"/>
                <a:ea typeface="Calibri" pitchFamily="34" charset="0"/>
                <a:cs typeface="Times New Roman" pitchFamily="18" charset="0"/>
              </a:rPr>
              <a:t>Lev 23:5-6</a:t>
            </a:r>
            <a:r>
              <a:rPr lang="en-US" sz="1600" dirty="0">
                <a:latin typeface="Calibri" pitchFamily="34" charset="0"/>
                <a:ea typeface="Calibri" pitchFamily="34" charset="0"/>
                <a:cs typeface="Times New Roman" pitchFamily="18" charset="0"/>
              </a:rPr>
              <a:t> In the </a:t>
            </a:r>
            <a:r>
              <a:rPr lang="en-US" sz="1600" b="1" u="sng" dirty="0">
                <a:solidFill>
                  <a:srgbClr val="FF00FF"/>
                </a:solidFill>
                <a:latin typeface="Calibri" pitchFamily="34" charset="0"/>
                <a:ea typeface="Calibri" pitchFamily="34" charset="0"/>
                <a:cs typeface="Times New Roman" pitchFamily="18" charset="0"/>
              </a:rPr>
              <a:t>fourteenth da</a:t>
            </a:r>
            <a:r>
              <a:rPr lang="en-US" sz="1600" b="1" dirty="0">
                <a:solidFill>
                  <a:srgbClr val="FF00FF"/>
                </a:solidFill>
                <a:latin typeface="Calibri" pitchFamily="34" charset="0"/>
                <a:ea typeface="Calibri" pitchFamily="34" charset="0"/>
                <a:cs typeface="Times New Roman" pitchFamily="18" charset="0"/>
              </a:rPr>
              <a:t>y</a:t>
            </a:r>
            <a:r>
              <a:rPr lang="en-US" sz="1600" dirty="0">
                <a:solidFill>
                  <a:srgbClr val="FF00FF"/>
                </a:solidFill>
                <a:latin typeface="Calibri" pitchFamily="34" charset="0"/>
                <a:ea typeface="Calibri" pitchFamily="34" charset="0"/>
                <a:cs typeface="Times New Roman" pitchFamily="18" charset="0"/>
              </a:rPr>
              <a:t> </a:t>
            </a:r>
            <a:r>
              <a:rPr lang="en-US" sz="1600" dirty="0">
                <a:latin typeface="Calibri" pitchFamily="34" charset="0"/>
                <a:ea typeface="Calibri" pitchFamily="34" charset="0"/>
                <a:cs typeface="Times New Roman" pitchFamily="18" charset="0"/>
              </a:rPr>
              <a:t>of </a:t>
            </a:r>
            <a:r>
              <a:rPr lang="en-US" sz="1600" b="1" u="sng" dirty="0">
                <a:latin typeface="Calibri" pitchFamily="34" charset="0"/>
                <a:ea typeface="Calibri" pitchFamily="34" charset="0"/>
                <a:cs typeface="Times New Roman" pitchFamily="18" charset="0"/>
              </a:rPr>
              <a:t>the first month</a:t>
            </a:r>
            <a:r>
              <a:rPr lang="en-US" sz="1600" dirty="0">
                <a:latin typeface="Calibri" pitchFamily="34" charset="0"/>
                <a:ea typeface="Calibri" pitchFamily="34" charset="0"/>
                <a:cs typeface="Times New Roman" pitchFamily="18" charset="0"/>
              </a:rPr>
              <a:t> </a:t>
            </a:r>
            <a:r>
              <a:rPr lang="en-US" sz="1600" b="1" u="sng" dirty="0">
                <a:solidFill>
                  <a:srgbClr val="FF00FF"/>
                </a:solidFill>
                <a:latin typeface="Calibri" pitchFamily="34" charset="0"/>
                <a:ea typeface="Calibri" pitchFamily="34" charset="0"/>
                <a:cs typeface="Times New Roman" pitchFamily="18" charset="0"/>
              </a:rPr>
              <a:t>at even is</a:t>
            </a:r>
            <a:r>
              <a:rPr lang="en-US" sz="1600" b="1" dirty="0">
                <a:solidFill>
                  <a:srgbClr val="FF00FF"/>
                </a:solidFill>
                <a:latin typeface="Calibri" pitchFamily="34" charset="0"/>
                <a:ea typeface="Calibri" pitchFamily="34" charset="0"/>
                <a:cs typeface="Times New Roman" pitchFamily="18" charset="0"/>
              </a:rPr>
              <a:t> </a:t>
            </a:r>
            <a:r>
              <a:rPr lang="en-US" sz="1600" b="1" u="sng" dirty="0">
                <a:solidFill>
                  <a:srgbClr val="0070C0"/>
                </a:solidFill>
                <a:latin typeface="Calibri" pitchFamily="34" charset="0"/>
                <a:ea typeface="Calibri" pitchFamily="34" charset="0"/>
                <a:cs typeface="Times New Roman" pitchFamily="18" charset="0"/>
              </a:rPr>
              <a:t>Yahuah’s</a:t>
            </a:r>
            <a:r>
              <a:rPr lang="en-US" sz="1600" b="1" dirty="0">
                <a:solidFill>
                  <a:srgbClr val="FF00FF"/>
                </a:solidFill>
                <a:latin typeface="Calibri" pitchFamily="34" charset="0"/>
                <a:ea typeface="Calibri" pitchFamily="34" charset="0"/>
                <a:cs typeface="Times New Roman" pitchFamily="18" charset="0"/>
              </a:rPr>
              <a:t> </a:t>
            </a:r>
            <a:r>
              <a:rPr lang="en-US" sz="1600" b="1" dirty="0" err="1">
                <a:solidFill>
                  <a:srgbClr val="FF00FF"/>
                </a:solidFill>
                <a:latin typeface="Calibri" pitchFamily="34" charset="0"/>
                <a:ea typeface="Calibri" pitchFamily="34" charset="0"/>
                <a:cs typeface="Times New Roman" pitchFamily="18" charset="0"/>
              </a:rPr>
              <a:t>p</a:t>
            </a:r>
            <a:r>
              <a:rPr lang="en-US" sz="1600" b="1" u="sng" dirty="0" err="1">
                <a:solidFill>
                  <a:srgbClr val="FF00FF"/>
                </a:solidFill>
                <a:latin typeface="Calibri" pitchFamily="34" charset="0"/>
                <a:ea typeface="Calibri" pitchFamily="34" charset="0"/>
                <a:cs typeface="Times New Roman" pitchFamily="18" charset="0"/>
              </a:rPr>
              <a:t>assover</a:t>
            </a:r>
            <a:r>
              <a:rPr lang="en-US" sz="1600" b="1" dirty="0">
                <a:solidFill>
                  <a:srgbClr val="FF00FF"/>
                </a:solidFill>
                <a:latin typeface="Calibri" pitchFamily="34" charset="0"/>
                <a:ea typeface="Calibri" pitchFamily="34" charset="0"/>
                <a:cs typeface="Times New Roman" pitchFamily="18" charset="0"/>
              </a:rPr>
              <a:t>.</a:t>
            </a:r>
            <a:r>
              <a:rPr lang="en-US" sz="1600" dirty="0">
                <a:latin typeface="Calibri" pitchFamily="34" charset="0"/>
                <a:ea typeface="Calibri" pitchFamily="34" charset="0"/>
                <a:cs typeface="Times New Roman" pitchFamily="18" charset="0"/>
              </a:rPr>
              <a:t>  </a:t>
            </a:r>
            <a:r>
              <a:rPr lang="en-US" sz="1600" baseline="30000" dirty="0">
                <a:latin typeface="Calibri" pitchFamily="34" charset="0"/>
                <a:ea typeface="Calibri" pitchFamily="34" charset="0"/>
                <a:cs typeface="Times New Roman" pitchFamily="18" charset="0"/>
              </a:rPr>
              <a:t>6</a:t>
            </a:r>
            <a:r>
              <a:rPr lang="en-US" sz="1600" dirty="0">
                <a:latin typeface="Calibri" pitchFamily="34" charset="0"/>
                <a:ea typeface="Calibri" pitchFamily="34" charset="0"/>
                <a:cs typeface="Times New Roman" pitchFamily="18" charset="0"/>
              </a:rPr>
              <a:t>  And on the </a:t>
            </a:r>
            <a:r>
              <a:rPr lang="en-US" sz="1600" b="1" dirty="0">
                <a:solidFill>
                  <a:srgbClr val="0070C0"/>
                </a:solidFill>
                <a:latin typeface="Calibri" pitchFamily="34" charset="0"/>
                <a:ea typeface="Calibri" pitchFamily="34" charset="0"/>
                <a:cs typeface="Times New Roman" pitchFamily="18" charset="0"/>
              </a:rPr>
              <a:t>fifteenth day 	</a:t>
            </a:r>
            <a:br>
              <a:rPr lang="en-US" sz="1600" b="1" dirty="0">
                <a:solidFill>
                  <a:srgbClr val="0070C0"/>
                </a:solidFill>
                <a:latin typeface="Calibri" pitchFamily="34" charset="0"/>
                <a:ea typeface="Calibri" pitchFamily="34" charset="0"/>
                <a:cs typeface="Times New Roman" pitchFamily="18" charset="0"/>
              </a:rPr>
            </a:br>
            <a:r>
              <a:rPr lang="en-US" sz="1600" b="1" dirty="0">
                <a:solidFill>
                  <a:srgbClr val="0070C0"/>
                </a:solidFill>
                <a:latin typeface="Calibri" pitchFamily="34" charset="0"/>
                <a:ea typeface="Calibri" pitchFamily="34" charset="0"/>
                <a:cs typeface="Times New Roman" pitchFamily="18" charset="0"/>
              </a:rPr>
              <a:t>of the same month is the feast of unleavened bread</a:t>
            </a:r>
            <a:r>
              <a:rPr lang="en-US" sz="1600" dirty="0">
                <a:latin typeface="Calibri" pitchFamily="34" charset="0"/>
                <a:ea typeface="Calibri" pitchFamily="34" charset="0"/>
                <a:cs typeface="Times New Roman" pitchFamily="18" charset="0"/>
              </a:rPr>
              <a:t> unto </a:t>
            </a:r>
            <a:r>
              <a:rPr lang="en-US" sz="1600" b="1" dirty="0">
                <a:solidFill>
                  <a:srgbClr val="0070C0"/>
                </a:solidFill>
                <a:latin typeface="Calibri" pitchFamily="34" charset="0"/>
                <a:ea typeface="Calibri" pitchFamily="34" charset="0"/>
                <a:cs typeface="Times New Roman" pitchFamily="18" charset="0"/>
              </a:rPr>
              <a:t>Yahuah</a:t>
            </a:r>
            <a:r>
              <a:rPr lang="en-US" sz="1600" dirty="0">
                <a:solidFill>
                  <a:srgbClr val="0070C0"/>
                </a:solidFill>
                <a:latin typeface="Calibri" pitchFamily="34" charset="0"/>
                <a:ea typeface="Calibri" pitchFamily="34" charset="0"/>
                <a:cs typeface="Times New Roman" pitchFamily="18" charset="0"/>
              </a:rPr>
              <a:t>:</a:t>
            </a:r>
            <a:r>
              <a:rPr lang="en-US" sz="1600" dirty="0">
                <a:latin typeface="Calibri" pitchFamily="34" charset="0"/>
                <a:ea typeface="Calibri" pitchFamily="34" charset="0"/>
                <a:cs typeface="Times New Roman" pitchFamily="18" charset="0"/>
              </a:rPr>
              <a:t>  </a:t>
            </a:r>
            <a:r>
              <a:rPr lang="en-US" sz="1600" b="1" dirty="0">
                <a:solidFill>
                  <a:schemeClr val="accent2">
                    <a:lumMod val="75000"/>
                  </a:schemeClr>
                </a:solidFill>
                <a:latin typeface="Calibri" pitchFamily="34" charset="0"/>
                <a:ea typeface="Calibri" pitchFamily="34" charset="0"/>
                <a:cs typeface="Times New Roman" pitchFamily="18" charset="0"/>
              </a:rPr>
              <a:t>seven days ye must eat unleavened bread</a:t>
            </a:r>
            <a:r>
              <a:rPr lang="en-US" sz="1600" dirty="0">
                <a:solidFill>
                  <a:schemeClr val="accent2">
                    <a:lumMod val="75000"/>
                  </a:schemeClr>
                </a:solidFill>
                <a:latin typeface="Calibri" pitchFamily="34" charset="0"/>
                <a:ea typeface="Calibri" pitchFamily="34" charset="0"/>
                <a:cs typeface="Times New Roman" pitchFamily="18" charset="0"/>
              </a:rPr>
              <a:t>.</a:t>
            </a:r>
          </a:p>
          <a:p>
            <a:pPr marL="342900" marR="0" lvl="0" indent="-342900">
              <a:spcBef>
                <a:spcPts val="0"/>
              </a:spcBef>
              <a:spcAft>
                <a:spcPts val="0"/>
              </a:spcAft>
              <a:buClr>
                <a:srgbClr val="0000FF"/>
              </a:buClr>
              <a:buFont typeface="+mj-lt"/>
              <a:buAutoNum type="arabicPeriod"/>
            </a:pP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Deut 16:1, 3, 8</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Observe the month of </a:t>
            </a:r>
            <a:r>
              <a:rPr lang="en-US" sz="1600" b="1" u="dbl" dirty="0">
                <a:solidFill>
                  <a:srgbClr val="00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Abib</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keep the </a:t>
            </a:r>
            <a:r>
              <a:rPr 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passover</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for… </a:t>
            </a:r>
          </a:p>
          <a:p>
            <a:pPr marL="1257300" lvl="2" indent="-342900">
              <a:buClr>
                <a:srgbClr val="0000FF"/>
              </a:buClr>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the month of </a:t>
            </a:r>
            <a:r>
              <a:rPr lang="en-US" sz="1600" b="1" u="dbl" dirty="0">
                <a:solidFill>
                  <a:srgbClr val="000000"/>
                </a:solidFill>
                <a:uFill>
                  <a:solidFill>
                    <a:srgbClr val="0000FF"/>
                  </a:solidFill>
                </a:uFill>
                <a:latin typeface="Calibri" panose="020F0502020204030204" pitchFamily="34" charset="0"/>
                <a:ea typeface="Calibri" panose="020F0502020204030204" pitchFamily="34" charset="0"/>
                <a:cs typeface="Times New Roman" panose="02020603050405020304" pitchFamily="18" charset="0"/>
              </a:rPr>
              <a:t>Abib</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thy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spcBef>
                <a:spcPts val="0"/>
              </a:spcBef>
              <a:spcAft>
                <a:spcPts val="0"/>
              </a:spcAft>
              <a:buClr>
                <a:srgbClr val="0000FF"/>
              </a:buClr>
              <a:buFont typeface="+mj-lt"/>
              <a:buAutoNum type="arabicPeriod"/>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Elohim brought thee forth out of Egypt by night.  </a:t>
            </a:r>
            <a:r>
              <a:rPr lang="en-US" sz="16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 </a:t>
            </a:r>
            <a:r>
              <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seven days shalt thou eat unleavened bread</a:t>
            </a:r>
            <a:r>
              <a:rPr lang="en-US"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   </a:t>
            </a:r>
          </a:p>
          <a:p>
            <a:pPr marL="1257300" marR="0" lvl="2" indent="-342900">
              <a:spcBef>
                <a:spcPts val="0"/>
              </a:spcBef>
              <a:spcAft>
                <a:spcPts val="0"/>
              </a:spcAft>
              <a:buClr>
                <a:srgbClr val="0000FF"/>
              </a:buClr>
              <a:buFont typeface="+mj-lt"/>
              <a:buAutoNum type="arabicPeriod"/>
            </a:pPr>
            <a:r>
              <a:rPr lang="en-US" sz="1600" baseline="30000" dirty="0">
                <a:latin typeface="Calibri" panose="020F0502020204030204" pitchFamily="34" charset="0"/>
                <a:ea typeface="Calibri" panose="020F0502020204030204" pitchFamily="34" charset="0"/>
                <a:cs typeface="Times New Roman" panose="02020603050405020304" pitchFamily="18" charset="0"/>
              </a:rPr>
              <a:t>8</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Six days thou shalt eat unleavened bread:</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and on the seventh day shall be a solemn assembly</a:t>
            </a:r>
            <a:b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to Yahuah thy Elohim</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buClr>
                <a:srgbClr val="0000FF"/>
              </a:buClr>
              <a:buFont typeface="+mj-lt"/>
              <a:buAutoNum type="arabicPeriod"/>
            </a:pPr>
            <a:r>
              <a:rPr lang="en-US" altLang="en-US" sz="1600" b="1" dirty="0">
                <a:solidFill>
                  <a:srgbClr val="00B050"/>
                </a:solidFill>
                <a:latin typeface="Calibri" panose="020F0502020204030204" pitchFamily="34" charset="0"/>
              </a:rPr>
              <a:t>Num 28: 16, 17  </a:t>
            </a:r>
            <a:r>
              <a:rPr lang="en-US" altLang="en-US" sz="1600" dirty="0">
                <a:latin typeface="Calibri" panose="020F0502020204030204" pitchFamily="34" charset="0"/>
              </a:rPr>
              <a:t>And in the </a:t>
            </a:r>
            <a:r>
              <a:rPr lang="en-US" altLang="en-US" sz="1600" b="1" dirty="0">
                <a:solidFill>
                  <a:srgbClr val="0000FF"/>
                </a:solidFill>
                <a:effectLst>
                  <a:glow rad="215900">
                    <a:srgbClr val="66FF33"/>
                  </a:glow>
                </a:effectLst>
                <a:latin typeface="Calibri" panose="020F0502020204030204" pitchFamily="34" charset="0"/>
              </a:rPr>
              <a:t>fourteenth day</a:t>
            </a:r>
            <a:r>
              <a:rPr lang="en-US" altLang="en-US" sz="1600" dirty="0">
                <a:solidFill>
                  <a:srgbClr val="0000FF"/>
                </a:solidFill>
                <a:effectLst>
                  <a:glow rad="215900">
                    <a:srgbClr val="66FF33"/>
                  </a:glow>
                </a:effectLst>
                <a:latin typeface="Calibri" panose="020F0502020204030204" pitchFamily="34" charset="0"/>
              </a:rPr>
              <a:t> </a:t>
            </a:r>
            <a:r>
              <a:rPr lang="en-US" altLang="en-US" sz="1600" dirty="0">
                <a:latin typeface="Calibri" panose="020F0502020204030204" pitchFamily="34" charset="0"/>
              </a:rPr>
              <a:t>of the </a:t>
            </a:r>
            <a:r>
              <a:rPr lang="en-US" altLang="en-US" sz="1600" b="1" dirty="0">
                <a:latin typeface="Calibri" panose="020F0502020204030204" pitchFamily="34" charset="0"/>
              </a:rPr>
              <a:t>first month</a:t>
            </a:r>
            <a:r>
              <a:rPr lang="en-US" altLang="en-US" sz="1600" dirty="0">
                <a:latin typeface="Calibri" panose="020F0502020204030204" pitchFamily="34" charset="0"/>
              </a:rPr>
              <a:t> </a:t>
            </a:r>
            <a:r>
              <a:rPr lang="en-US" altLang="en-US" sz="1600" i="1" dirty="0">
                <a:latin typeface="Calibri" panose="020F0502020204030204" pitchFamily="34" charset="0"/>
              </a:rPr>
              <a:t>is</a:t>
            </a:r>
            <a:r>
              <a:rPr lang="en-US" altLang="en-US" sz="1600" dirty="0">
                <a:latin typeface="Calibri" panose="020F0502020204030204" pitchFamily="34" charset="0"/>
              </a:rPr>
              <a:t> the </a:t>
            </a:r>
            <a:r>
              <a:rPr lang="en-US" altLang="en-US" sz="1600" dirty="0" err="1">
                <a:latin typeface="Calibri" panose="020F0502020204030204" pitchFamily="34" charset="0"/>
              </a:rPr>
              <a:t>passover</a:t>
            </a:r>
            <a:r>
              <a:rPr lang="en-US" altLang="en-US" sz="1600" dirty="0">
                <a:latin typeface="Calibri" panose="020F0502020204030204" pitchFamily="34" charset="0"/>
              </a:rPr>
              <a:t> of </a:t>
            </a:r>
            <a:r>
              <a:rPr lang="en-US" altLang="en-US" sz="1600" b="1" dirty="0">
                <a:solidFill>
                  <a:srgbClr val="0000FF"/>
                </a:solidFill>
                <a:latin typeface="Calibri" panose="020F0502020204030204" pitchFamily="34" charset="0"/>
              </a:rPr>
              <a:t>Yahuah</a:t>
            </a:r>
            <a:r>
              <a:rPr lang="en-US" altLang="en-US" sz="1600" dirty="0">
                <a:solidFill>
                  <a:srgbClr val="0000FF"/>
                </a:solidFill>
                <a:latin typeface="Calibri" panose="020F0502020204030204" pitchFamily="34" charset="0"/>
              </a:rPr>
              <a:t>. </a:t>
            </a:r>
            <a:br>
              <a:rPr lang="en-US" altLang="en-US" sz="1600" dirty="0">
                <a:solidFill>
                  <a:srgbClr val="0000FF"/>
                </a:solidFill>
                <a:latin typeface="Calibri" panose="020F0502020204030204" pitchFamily="34" charset="0"/>
              </a:rPr>
            </a:br>
            <a:r>
              <a:rPr lang="en-US" sz="16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17</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altLang="en-US" sz="1600" dirty="0">
                <a:latin typeface="Calibri" panose="020F0502020204030204" pitchFamily="34" charset="0"/>
              </a:rPr>
              <a:t>And in the </a:t>
            </a:r>
            <a:r>
              <a:rPr lang="en-US" altLang="en-US" sz="1600" b="1" dirty="0">
                <a:solidFill>
                  <a:srgbClr val="7030A0"/>
                </a:solidFill>
                <a:effectLst>
                  <a:glow rad="215900">
                    <a:srgbClr val="FFFF00"/>
                  </a:glow>
                </a:effectLst>
                <a:latin typeface="Calibri" panose="020F0502020204030204" pitchFamily="34" charset="0"/>
              </a:rPr>
              <a:t>fifteenth day</a:t>
            </a:r>
            <a:r>
              <a:rPr lang="en-US" altLang="en-US" sz="1600" dirty="0">
                <a:solidFill>
                  <a:srgbClr val="0000FF"/>
                </a:solidFill>
                <a:latin typeface="Calibri" panose="020F0502020204030204" pitchFamily="34" charset="0"/>
              </a:rPr>
              <a:t> </a:t>
            </a:r>
            <a:r>
              <a:rPr lang="en-US" altLang="en-US" sz="1600" dirty="0">
                <a:latin typeface="Calibri" panose="020F0502020204030204" pitchFamily="34" charset="0"/>
              </a:rPr>
              <a:t>of this month </a:t>
            </a:r>
            <a:r>
              <a:rPr lang="en-US" altLang="en-US" sz="1600" i="1" dirty="0">
                <a:latin typeface="Calibri" panose="020F0502020204030204" pitchFamily="34" charset="0"/>
              </a:rPr>
              <a:t>is</a:t>
            </a:r>
            <a:r>
              <a:rPr lang="en-US" altLang="en-US" sz="1600" dirty="0">
                <a:latin typeface="Calibri" panose="020F0502020204030204" pitchFamily="34" charset="0"/>
              </a:rPr>
              <a:t> the feast:  </a:t>
            </a:r>
            <a:r>
              <a:rPr lang="en-US" altLang="en-US" sz="1600" b="1" dirty="0">
                <a:solidFill>
                  <a:schemeClr val="accent2">
                    <a:lumMod val="75000"/>
                  </a:schemeClr>
                </a:solidFill>
                <a:latin typeface="Calibri" panose="020F0502020204030204" pitchFamily="34" charset="0"/>
              </a:rPr>
              <a:t>seven days shall unleavened bread be eaten. </a:t>
            </a:r>
            <a:endParaRPr lang="en-US" altLang="en-US" sz="2400" dirty="0">
              <a:solidFill>
                <a:schemeClr val="accent2">
                  <a:lumMod val="75000"/>
                </a:schemeClr>
              </a:solidFill>
              <a:latin typeface="Arial" panose="020B0604020202020204" pitchFamily="34" charset="0"/>
            </a:endParaRPr>
          </a:p>
          <a:p>
            <a:pPr marL="285750" indent="-285750">
              <a:buFont typeface="+mj-lt"/>
              <a:buAutoNum type="arabicPeriod"/>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Clr>
                <a:srgbClr val="0000FF"/>
              </a:buClr>
              <a:buFont typeface="+mj-lt"/>
              <a:buAutoNum type="arabicPeriod"/>
            </a:pPr>
            <a:endParaRPr lang="en-US" sz="1600" dirty="0">
              <a:solidFill>
                <a:srgbClr val="FF0000"/>
              </a:solidFill>
              <a:latin typeface="Calibri" pitchFamily="34" charset="0"/>
              <a:ea typeface="Calibri" pitchFamily="34" charset="0"/>
              <a:cs typeface="Times New Roman" pitchFamily="18" charset="0"/>
            </a:endParaRPr>
          </a:p>
          <a:p>
            <a:pPr marL="342900" marR="0" lvl="0" indent="-342900">
              <a:lnSpc>
                <a:spcPct val="150000"/>
              </a:lnSpc>
              <a:spcBef>
                <a:spcPts val="0"/>
              </a:spcBef>
              <a:spcAft>
                <a:spcPts val="1000"/>
              </a:spcAft>
              <a:buClr>
                <a:srgbClr val="0000FF"/>
              </a:buClr>
              <a:buFont typeface="+mj-lt"/>
              <a:buAutoNum type="arabicPeriod"/>
            </a:pPr>
            <a:endParaRPr lang="en-US" sz="1600" dirty="0">
              <a:latin typeface="Arial" pitchFamily="34" charset="0"/>
              <a:cs typeface="Arial" pitchFamily="34" charset="0"/>
            </a:endParaRP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35</a:t>
            </a:fld>
            <a:endParaRPr lang="en-US" sz="1200" dirty="0">
              <a:latin typeface="Comic Sans MS" pitchFamily="66" charset="0"/>
            </a:endParaRPr>
          </a:p>
        </p:txBody>
      </p:sp>
      <p:sp>
        <p:nvSpPr>
          <p:cNvPr id="2" name="Right Bracket 45"/>
          <p:cNvSpPr>
            <a:spLocks/>
          </p:cNvSpPr>
          <p:nvPr/>
        </p:nvSpPr>
        <p:spPr bwMode="auto">
          <a:xfrm rot="-5400000">
            <a:off x="6718700" y="2299927"/>
            <a:ext cx="200288" cy="2390751"/>
          </a:xfrm>
          <a:prstGeom prst="rightBracket">
            <a:avLst>
              <a:gd name="adj" fmla="val 440498"/>
            </a:avLst>
          </a:prstGeom>
          <a:solidFill>
            <a:srgbClr val="FFFF00"/>
          </a:solidFill>
          <a:ln w="19050">
            <a:solidFill>
              <a:srgbClr val="9933FF"/>
            </a:solidFill>
            <a:round/>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endParaRPr lang="en-US"/>
          </a:p>
        </p:txBody>
      </p:sp>
      <p:sp>
        <p:nvSpPr>
          <p:cNvPr id="130"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8" name="Rounded Rectangle 177"/>
          <p:cNvSpPr/>
          <p:nvPr/>
        </p:nvSpPr>
        <p:spPr>
          <a:xfrm>
            <a:off x="1032933" y="228600"/>
            <a:ext cx="9865808" cy="783193"/>
          </a:xfrm>
          <a:prstGeom prst="roundRect">
            <a:avLst/>
          </a:prstGeom>
          <a:solidFill>
            <a:schemeClr val="accent3">
              <a:lumMod val="20000"/>
              <a:lumOff val="80000"/>
            </a:schemeClr>
          </a:solidFill>
          <a:ln w="38100">
            <a:solidFill>
              <a:schemeClr val="accent3"/>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US" sz="2000" dirty="0">
                <a:latin typeface="Calibri" panose="020F0502020204030204" pitchFamily="34" charset="0"/>
                <a:ea typeface="Calibri" panose="020F0502020204030204" pitchFamily="34" charset="0"/>
                <a:cs typeface="Times New Roman" panose="02020603050405020304" pitchFamily="18" charset="0"/>
              </a:rPr>
              <a:t>Take note in the 7 witnesses below if there is </a:t>
            </a: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an extra command given </a:t>
            </a:r>
            <a:r>
              <a:rPr lang="en-US" sz="2000" dirty="0">
                <a:latin typeface="Calibri" panose="020F0502020204030204" pitchFamily="34" charset="0"/>
                <a:ea typeface="Calibri" panose="020F0502020204030204" pitchFamily="34" charset="0"/>
                <a:cs typeface="Times New Roman" panose="02020603050405020304" pitchFamily="18" charset="0"/>
              </a:rPr>
              <a:t>regarding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eating of unleavened bread for a seven-day festival </a:t>
            </a:r>
            <a:r>
              <a:rPr lang="en-US" sz="2000" b="1"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in the second month</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81243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2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anim calcmode="lin" valueType="num">
                                      <p:cBhvr>
                                        <p:cTn id="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302"/>
          <p:cNvSpPr>
            <a:spLocks noChangeArrowheads="1"/>
          </p:cNvSpPr>
          <p:nvPr/>
        </p:nvSpPr>
        <p:spPr bwMode="auto">
          <a:xfrm>
            <a:off x="883191" y="3724199"/>
            <a:ext cx="10580981" cy="214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a:sp3d>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Num 9:9-12</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kumimoji="0" lang="en-US" altLang="en-US" sz="16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Yahuah</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spake unto Moses, saying,  </a:t>
            </a: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Speak unto the children of Israel, saying, If any man of you</a:t>
            </a:r>
          </a:p>
          <a:p>
            <a:pPr marL="0" marR="0" lvl="0" indent="0" algn="l" defTabSz="914400" rtl="0" eaLnBrk="0" fontAlgn="base" latinLnBrk="0" hangingPunct="0">
              <a:lnSpc>
                <a:spcPct val="100000"/>
              </a:lnSpc>
              <a:spcBef>
                <a:spcPts val="3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or of your posterity shall be unclean by reason of a dead body, or be in a journey afar off, yet he shall keep the </a:t>
            </a:r>
            <a:r>
              <a:rPr kumimoji="0" lang="en-US"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passover</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unto </a:t>
            </a:r>
            <a:r>
              <a:rPr kumimoji="0" lang="en-US" altLang="en-US" sz="16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Yahuah</a:t>
            </a:r>
            <a:r>
              <a:rPr kumimoji="0" lang="en-US" altLang="en-US" sz="16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br>
              <a:rPr kumimoji="0" lang="en-US" altLang="en-US" sz="16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11</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a:t>
            </a:r>
            <a:r>
              <a:rPr kumimoji="0" lang="en-US" altLang="en-US" sz="1600" b="1" i="0" u="heavy" strike="noStrike" cap="none" normalizeH="0" dirty="0">
                <a:ln>
                  <a:noFill/>
                </a:ln>
                <a:solidFill>
                  <a:srgbClr val="0000FF"/>
                </a:solidFill>
                <a:effectLst/>
                <a:uFill>
                  <a:solidFill>
                    <a:srgbClr val="00B050"/>
                  </a:solidFill>
                </a:uFill>
                <a:latin typeface="Arial" panose="020B0604020202020204" pitchFamily="34" charset="0"/>
                <a:ea typeface="Calibri" panose="020F0502020204030204" pitchFamily="34" charset="0"/>
                <a:cs typeface="Times New Roman" panose="02020603050405020304" pitchFamily="18" charset="0"/>
              </a:rPr>
              <a:t>fourteenth da</a:t>
            </a:r>
            <a:r>
              <a:rPr kumimoji="0" lang="en-US" altLang="en-US" sz="1600" b="1" i="0" strike="noStrike" cap="none" normalizeH="0" dirty="0">
                <a:ln>
                  <a:noFill/>
                </a:ln>
                <a:solidFill>
                  <a:srgbClr val="0000FF"/>
                </a:solidFill>
                <a:effectLst/>
                <a:uFill>
                  <a:solidFill>
                    <a:srgbClr val="00B050"/>
                  </a:solidFill>
                </a:uFill>
                <a:latin typeface="Arial" panose="020B0604020202020204" pitchFamily="34" charset="0"/>
                <a:ea typeface="Calibri" panose="020F0502020204030204" pitchFamily="34" charset="0"/>
                <a:cs typeface="Times New Roman" panose="02020603050405020304" pitchFamily="18" charset="0"/>
              </a:rPr>
              <a:t>y</a:t>
            </a:r>
            <a:r>
              <a:rPr kumimoji="0" lang="en-US" altLang="en-US" sz="1600" b="0" i="0" strike="noStrike" cap="none" normalizeH="0" dirty="0">
                <a:ln>
                  <a:noFill/>
                </a:ln>
                <a:solidFill>
                  <a:srgbClr val="0000FF"/>
                </a:solidFill>
                <a:effectLst/>
                <a:uFill>
                  <a:solidFill>
                    <a:srgbClr val="00B050"/>
                  </a:solidFill>
                </a:uFill>
                <a:latin typeface="Arial" panose="020B060402020202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 the </a:t>
            </a:r>
            <a:r>
              <a:rPr kumimoji="0" lang="en-US" altLang="en-US"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second month</a:t>
            </a:r>
            <a:r>
              <a:rPr kumimoji="0" lang="en-US" altLang="en-US" b="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1" i="0" u="heavy" strike="noStrike" cap="none" normalizeH="0" dirty="0">
                <a:ln>
                  <a:noFill/>
                </a:ln>
                <a:solidFill>
                  <a:srgbClr val="0070C0"/>
                </a:solidFill>
                <a:effectLst/>
                <a:uFill>
                  <a:solidFill>
                    <a:srgbClr val="00B050"/>
                  </a:solidFill>
                </a:uFill>
                <a:latin typeface="Arial" panose="020B0604020202020204" pitchFamily="34" charset="0"/>
                <a:ea typeface="Calibri" panose="020F0502020204030204" pitchFamily="34" charset="0"/>
                <a:cs typeface="Times New Roman" panose="02020603050405020304" pitchFamily="18" charset="0"/>
              </a:rPr>
              <a:t>at even</a:t>
            </a:r>
            <a:r>
              <a:rPr kumimoji="0" lang="en-US" altLang="en-US"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a:t>
            </a:r>
            <a:r>
              <a:rPr kumimoji="0" lang="en-US" altLang="en-US" b="1" i="0"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y</a:t>
            </a:r>
            <a:r>
              <a:rPr kumimoji="0" lang="en-US" altLang="en-US"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shall kee</a:t>
            </a:r>
            <a:r>
              <a:rPr kumimoji="0" lang="en-US" altLang="en-US" b="1" i="0"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a:t>
            </a:r>
            <a:r>
              <a:rPr kumimoji="0" lang="en-US" altLang="en-US"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it</a:t>
            </a:r>
            <a:r>
              <a:rPr kumimoji="0" lang="en-US" altLang="en-US"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and eat it</a:t>
            </a:r>
            <a:r>
              <a:rPr kumimoji="0" lang="en-US" altLang="en-US"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with</a:t>
            </a:r>
            <a:r>
              <a:rPr kumimoji="0" lang="en-US" altLang="en-US" b="1" i="0"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ts val="300"/>
              </a:spcAft>
              <a:buClrTx/>
              <a:buSzTx/>
              <a:buFontTx/>
              <a:buNone/>
              <a:tabLst/>
            </a:pPr>
            <a:r>
              <a:rPr kumimoji="0" lang="en-US" altLang="en-US" b="1" i="0"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unleavened bread and bitter herbs</a:t>
            </a:r>
            <a:r>
              <a:rPr kumimoji="0" lang="en-US" altLang="en-US" sz="1400" b="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b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They shall leave none of it unto the morning, nor break any bone of it: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according to all the </a:t>
            </a:r>
            <a:r>
              <a:rPr kumimoji="0" lang="en-US" altLang="en-US" sz="14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ordinances</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of the </a:t>
            </a:r>
            <a:r>
              <a:rPr kumimoji="0" lang="en-US"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passover</a:t>
            </a: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they shall keep it.  </a:t>
            </a:r>
            <a:r>
              <a:rPr lang="en-US" altLang="en-US" sz="1400" b="1" dirty="0">
                <a:solidFill>
                  <a:srgbClr val="00A84C"/>
                </a:solidFill>
                <a:latin typeface="Arial" panose="020B0604020202020204" pitchFamily="34" charset="0"/>
                <a:ea typeface="Calibri" panose="020F0502020204030204" pitchFamily="34" charset="0"/>
                <a:cs typeface="Times New Roman" panose="02020603050405020304" pitchFamily="18" charset="0"/>
              </a:rPr>
              <a:t>(</a:t>
            </a:r>
            <a:r>
              <a:rPr kumimoji="0" lang="en-US" altLang="en-US" sz="1400" b="1" i="0" u="none"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See Exo 12:8 for “</a:t>
            </a:r>
            <a:r>
              <a:rPr kumimoji="0" lang="en-US" altLang="en-US" sz="1400" b="1" i="0" u="sng"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at even</a:t>
            </a:r>
            <a:r>
              <a:rPr kumimoji="0" lang="en-US" altLang="en-US" sz="1400" b="1" i="0"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400" b="1" i="0" u="sng"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eatin</a:t>
            </a:r>
            <a:r>
              <a:rPr kumimoji="0" lang="en-US" altLang="en-US" sz="1400" b="1" i="0"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g </a:t>
            </a:r>
            <a:r>
              <a:rPr kumimoji="0" lang="en-US" altLang="en-US" sz="1400" b="1" i="0" u="sng"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timin</a:t>
            </a:r>
            <a:r>
              <a:rPr kumimoji="0" lang="en-US" altLang="en-US" sz="1400" b="1" i="0"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g</a:t>
            </a:r>
            <a:r>
              <a:rPr kumimoji="0" lang="en-US" altLang="en-US" sz="1400" b="1" i="0" u="none" strike="noStrike" cap="none" normalizeH="0" baseline="0" dirty="0">
                <a:ln>
                  <a:noFill/>
                </a:ln>
                <a:solidFill>
                  <a:srgbClr val="00A84C"/>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896644" y="414865"/>
            <a:ext cx="6977356" cy="517065"/>
          </a:xfrm>
          <a:prstGeom prst="rect">
            <a:avLst/>
          </a:prstGeom>
        </p:spPr>
        <p:txBody>
          <a:bodyPr wrap="square">
            <a:spAutoFit/>
          </a:bodyPr>
          <a:lstStyle/>
          <a:p>
            <a:pPr>
              <a:lnSpc>
                <a:spcPct val="115000"/>
              </a:lnSpc>
              <a:spcAft>
                <a:spcPts val="1000"/>
              </a:spcAft>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Let’s review how Numbers 9 is laid out: </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91256" y="816519"/>
            <a:ext cx="10383382" cy="2556597"/>
          </a:xfrm>
          <a:prstGeom prst="rect">
            <a:avLst/>
          </a:prstGeom>
        </p:spPr>
        <p:txBody>
          <a:bodyPr wrap="square">
            <a:spAutoFit/>
            <a:scene3d>
              <a:camera prst="orthographicFront"/>
              <a:lightRig rig="threePt" dir="t"/>
            </a:scene3d>
            <a:sp3d extrusionH="57150">
              <a:bevelT w="38100" h="38100"/>
            </a:sp3d>
          </a:bodyPr>
          <a:lstStyle/>
          <a:p>
            <a:pPr>
              <a:lnSpc>
                <a:spcPct val="115000"/>
              </a:lnSpc>
              <a:spcAft>
                <a:spcPts val="10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Numbers 9</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Re</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q</a:t>
            </a:r>
            <a:r>
              <a:rPr lang="en-US"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uirement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for Second Passover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Conse</a:t>
            </a:r>
            <a:r>
              <a:rPr lang="en-US" sz="2000" b="1" dirty="0">
                <a:latin typeface="Calibri" panose="020F0502020204030204" pitchFamily="34" charset="0"/>
                <a:ea typeface="Calibri" panose="020F0502020204030204" pitchFamily="34" charset="0"/>
                <a:cs typeface="Times New Roman" panose="02020603050405020304" pitchFamily="18" charset="0"/>
              </a:rPr>
              <a:t>q</a:t>
            </a:r>
            <a:r>
              <a:rPr lang="en-US" sz="2000" b="1" u="sng" dirty="0">
                <a:latin typeface="Calibri" panose="020F0502020204030204" pitchFamily="34" charset="0"/>
                <a:ea typeface="Calibri" panose="020F0502020204030204" pitchFamily="34" charset="0"/>
                <a:cs typeface="Times New Roman" panose="02020603050405020304" pitchFamily="18" charset="0"/>
              </a:rPr>
              <a:t>uence </a:t>
            </a:r>
            <a:r>
              <a:rPr lang="en-US" sz="2000" b="1" u="sng" dirty="0" smtClean="0">
                <a:latin typeface="Calibri" panose="020F0502020204030204" pitchFamily="34" charset="0"/>
                <a:ea typeface="Calibri" panose="020F0502020204030204" pitchFamily="34" charset="0"/>
                <a:cs typeface="Times New Roman" panose="02020603050405020304" pitchFamily="18" charset="0"/>
              </a:rPr>
              <a:t>for bein</a:t>
            </a:r>
            <a:r>
              <a:rPr lang="en-US" sz="2000" b="1" dirty="0" smtClean="0">
                <a:latin typeface="Calibri" panose="020F0502020204030204" pitchFamily="34" charset="0"/>
                <a:ea typeface="Calibri" panose="020F0502020204030204" pitchFamily="34" charset="0"/>
                <a:cs typeface="Times New Roman" panose="02020603050405020304" pitchFamily="18" charset="0"/>
              </a:rPr>
              <a:t>g</a:t>
            </a:r>
            <a:r>
              <a:rPr lang="en-US" sz="2000" b="1" u="sng"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unclean for First Passover</a:t>
            </a:r>
          </a:p>
          <a:p>
            <a:pPr>
              <a:lnSpc>
                <a:spcPct val="115000"/>
              </a:lnSpc>
              <a:spcAft>
                <a:spcPts val="1000"/>
              </a:spcAft>
            </a:pP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9:3-6</a:t>
            </a:r>
            <a:r>
              <a:rPr lang="en-US" sz="1600" dirty="0">
                <a:latin typeface="Calibri" panose="020F0502020204030204" pitchFamily="34" charset="0"/>
                <a:ea typeface="Calibri" panose="020F0502020204030204" pitchFamily="34" charset="0"/>
                <a:cs typeface="Times New Roman" panose="02020603050405020304" pitchFamily="18" charset="0"/>
              </a:rPr>
              <a:t>  In the fourteenth day of this month, at even, ye shall keep it in his appointed season: according to all the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rites of it, and according to all the ceremonies thereof, shall ye keep it.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aseline="30000" dirty="0">
                <a:latin typeface="Calibri" panose="020F0502020204030204" pitchFamily="34" charset="0"/>
                <a:ea typeface="Calibri" panose="020F0502020204030204" pitchFamily="34" charset="0"/>
                <a:cs typeface="Times New Roman" panose="02020603050405020304" pitchFamily="18" charset="0"/>
              </a:rPr>
              <a:t>4  </a:t>
            </a:r>
            <a:r>
              <a:rPr lang="en-US" sz="1600" dirty="0">
                <a:latin typeface="Calibri" panose="020F0502020204030204" pitchFamily="34" charset="0"/>
                <a:ea typeface="Calibri" panose="020F0502020204030204" pitchFamily="34" charset="0"/>
                <a:cs typeface="Times New Roman" panose="02020603050405020304" pitchFamily="18" charset="0"/>
              </a:rPr>
              <a:t>And Moses spake unto the children of Israel, that they should keep the </a:t>
            </a:r>
            <a:r>
              <a:rPr lang="en-US" sz="1600" dirty="0" err="1">
                <a:latin typeface="Calibri" panose="020F0502020204030204" pitchFamily="34" charset="0"/>
                <a:ea typeface="Calibri" panose="020F0502020204030204" pitchFamily="34" charset="0"/>
                <a:cs typeface="Times New Roman" panose="02020603050405020304" pitchFamily="18" charset="0"/>
              </a:rPr>
              <a:t>passover</a:t>
            </a:r>
            <a:r>
              <a:rPr lang="en-US" sz="1600" dirty="0">
                <a:latin typeface="Calibri" panose="020F0502020204030204" pitchFamily="34" charset="0"/>
                <a:ea typeface="Calibri" panose="020F0502020204030204" pitchFamily="34" charset="0"/>
                <a:cs typeface="Times New Roman" panose="02020603050405020304" pitchFamily="18" charset="0"/>
              </a:rPr>
              <a:t>.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aseline="30000" dirty="0">
                <a:latin typeface="Calibri" panose="020F0502020204030204" pitchFamily="34" charset="0"/>
                <a:ea typeface="Calibri" panose="020F0502020204030204" pitchFamily="34" charset="0"/>
                <a:cs typeface="Times New Roman" panose="02020603050405020304" pitchFamily="18" charset="0"/>
              </a:rPr>
              <a:t>5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u="sng" dirty="0">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And the</a:t>
            </a:r>
            <a:r>
              <a:rPr lang="en-US" sz="1600" b="1" dirty="0">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sng" dirty="0">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 ke</a:t>
            </a:r>
            <a:r>
              <a:rPr lang="en-US" sz="1600" b="1" dirty="0">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p</a:t>
            </a:r>
            <a:r>
              <a:rPr lang="en-US" sz="1600" b="1" u="sng" dirty="0">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t the </a:t>
            </a:r>
            <a:r>
              <a:rPr lang="en-US" sz="1600" b="1" dirty="0" err="1">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p</a:t>
            </a:r>
            <a:r>
              <a:rPr lang="en-US" sz="1600" b="1" u="sng" dirty="0" err="1">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assover</a:t>
            </a:r>
            <a:r>
              <a:rPr lang="en-US" sz="1600" dirty="0">
                <a:latin typeface="Calibri" panose="020F0502020204030204" pitchFamily="34" charset="0"/>
                <a:ea typeface="Calibri" panose="020F0502020204030204" pitchFamily="34" charset="0"/>
                <a:cs typeface="Times New Roman" panose="02020603050405020304" pitchFamily="18" charset="0"/>
              </a:rPr>
              <a:t> on the fourteenth day of the </a:t>
            </a:r>
            <a:r>
              <a:rPr lang="en-US" sz="1600" b="1" u="sng" dirty="0">
                <a:latin typeface="Calibri" panose="020F0502020204030204" pitchFamily="34" charset="0"/>
                <a:ea typeface="Calibri" panose="020F0502020204030204" pitchFamily="34" charset="0"/>
                <a:cs typeface="Times New Roman" panose="02020603050405020304" pitchFamily="18" charset="0"/>
              </a:rPr>
              <a:t>first month</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u="heavy" dirty="0">
                <a:uFill>
                  <a:solidFill>
                    <a:srgbClr val="00A84C"/>
                  </a:solidFill>
                </a:uFill>
                <a:latin typeface="Calibri" panose="020F0502020204030204" pitchFamily="34" charset="0"/>
                <a:ea typeface="Calibri" panose="020F0502020204030204" pitchFamily="34" charset="0"/>
                <a:cs typeface="Times New Roman" panose="02020603050405020304" pitchFamily="18" charset="0"/>
              </a:rPr>
              <a:t>AT EVEN</a:t>
            </a:r>
            <a:r>
              <a:rPr lang="en-US" sz="1600" dirty="0">
                <a:latin typeface="Calibri" panose="020F0502020204030204" pitchFamily="34" charset="0"/>
                <a:ea typeface="Calibri" panose="020F0502020204030204" pitchFamily="34" charset="0"/>
                <a:cs typeface="Times New Roman" panose="02020603050405020304" pitchFamily="18" charset="0"/>
              </a:rPr>
              <a:t> in the wilderness of Sinai: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according to all that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latin typeface="Calibri" panose="020F0502020204030204" pitchFamily="34" charset="0"/>
                <a:ea typeface="Calibri" panose="020F0502020204030204" pitchFamily="34" charset="0"/>
                <a:cs typeface="Times New Roman" panose="02020603050405020304" pitchFamily="18" charset="0"/>
              </a:rPr>
              <a:t> commanded Moses, so did the children of Israel.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aseline="30000" dirty="0">
                <a:latin typeface="Calibri" panose="020F0502020204030204" pitchFamily="34" charset="0"/>
                <a:ea typeface="Calibri" panose="020F0502020204030204" pitchFamily="34" charset="0"/>
                <a:cs typeface="Times New Roman" panose="02020603050405020304" pitchFamily="18" charset="0"/>
              </a:rPr>
              <a:t>6</a:t>
            </a:r>
            <a:r>
              <a:rPr lang="en-US" sz="1600" dirty="0">
                <a:latin typeface="Calibri" panose="020F0502020204030204" pitchFamily="34" charset="0"/>
                <a:ea typeface="Calibri" panose="020F0502020204030204" pitchFamily="34" charset="0"/>
                <a:cs typeface="Times New Roman" panose="02020603050405020304" pitchFamily="18" charset="0"/>
              </a:rPr>
              <a:t> And there were certain men, who were defiled by the dead body of a man, that </a:t>
            </a:r>
            <a:r>
              <a:rPr lang="en-US" sz="1600" dirty="0">
                <a:effectLst>
                  <a:glow rad="228600">
                    <a:srgbClr val="FFFF00"/>
                  </a:glow>
                </a:effectLst>
                <a:latin typeface="Calibri" panose="020F0502020204030204" pitchFamily="34" charset="0"/>
                <a:ea typeface="Calibri" panose="020F0502020204030204" pitchFamily="34" charset="0"/>
                <a:cs typeface="Times New Roman" panose="02020603050405020304" pitchFamily="18" charset="0"/>
              </a:rPr>
              <a:t>they could not keep the </a:t>
            </a:r>
            <a:r>
              <a:rPr lang="en-US" sz="1600" dirty="0" err="1">
                <a:effectLst>
                  <a:glow rad="228600">
                    <a:srgbClr val="FFFF00"/>
                  </a:glow>
                </a:effectLst>
                <a:latin typeface="Calibri" panose="020F0502020204030204" pitchFamily="34" charset="0"/>
                <a:ea typeface="Calibri" panose="020F0502020204030204" pitchFamily="34" charset="0"/>
                <a:cs typeface="Times New Roman" panose="02020603050405020304" pitchFamily="18" charset="0"/>
              </a:rPr>
              <a:t>passover</a:t>
            </a:r>
            <a:r>
              <a:rPr lang="en-US" sz="1600" dirty="0">
                <a:effectLst>
                  <a:glow rad="228600">
                    <a:srgbClr val="FFFF00"/>
                  </a:glow>
                </a:effectLst>
                <a:latin typeface="Calibri" panose="020F0502020204030204" pitchFamily="34" charset="0"/>
                <a:ea typeface="Calibri" panose="020F0502020204030204" pitchFamily="34" charset="0"/>
                <a:cs typeface="Times New Roman" panose="02020603050405020304" pitchFamily="18" charset="0"/>
              </a:rPr>
              <a:t> on </a:t>
            </a:r>
            <a:br>
              <a:rPr lang="en-US" sz="1600" dirty="0">
                <a:effectLst>
                  <a:glow rad="228600">
                    <a:srgbClr val="FFFF00"/>
                  </a:glow>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glow rad="228600">
                    <a:srgbClr val="FFFF00"/>
                  </a:glow>
                </a:effectLst>
                <a:latin typeface="Calibri" panose="020F0502020204030204" pitchFamily="34" charset="0"/>
                <a:ea typeface="Calibri" panose="020F0502020204030204" pitchFamily="34" charset="0"/>
                <a:cs typeface="Times New Roman" panose="02020603050405020304" pitchFamily="18" charset="0"/>
              </a:rPr>
              <a:t>  that day</a:t>
            </a:r>
            <a:r>
              <a:rPr lang="en-US" sz="1600" dirty="0">
                <a:latin typeface="Calibri" panose="020F0502020204030204" pitchFamily="34" charset="0"/>
                <a:ea typeface="Calibri" panose="020F0502020204030204" pitchFamily="34" charset="0"/>
                <a:cs typeface="Times New Roman" panose="02020603050405020304" pitchFamily="18" charset="0"/>
              </a:rPr>
              <a:t> …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6" name="Rectangle 301"/>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p:cNvGrpSpPr/>
          <p:nvPr/>
        </p:nvGrpSpPr>
        <p:grpSpPr>
          <a:xfrm>
            <a:off x="2402423" y="4796678"/>
            <a:ext cx="6175797" cy="130969"/>
            <a:chOff x="3601613" y="4159023"/>
            <a:chExt cx="6175797" cy="130969"/>
          </a:xfrm>
        </p:grpSpPr>
        <p:sp>
          <p:nvSpPr>
            <p:cNvPr id="302" name="Straight Arrow Connector 55"/>
            <p:cNvSpPr>
              <a:spLocks/>
            </p:cNvSpPr>
            <p:nvPr/>
          </p:nvSpPr>
          <p:spPr bwMode="auto">
            <a:xfrm flipH="1" flipV="1">
              <a:off x="3601613" y="4188635"/>
              <a:ext cx="52388" cy="85725"/>
            </a:xfrm>
            <a:prstGeom prst="straightConnector1">
              <a:avLst/>
            </a:prstGeom>
            <a:noFill/>
            <a:ln w="19050">
              <a:solidFill>
                <a:srgbClr val="AE3A62"/>
              </a:solidFill>
              <a:round/>
              <a:headEnd/>
              <a:tailEnd type="arrow"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Straight Arrow Connector 56"/>
            <p:cNvSpPr>
              <a:spLocks/>
            </p:cNvSpPr>
            <p:nvPr/>
          </p:nvSpPr>
          <p:spPr bwMode="auto">
            <a:xfrm flipV="1">
              <a:off x="9705972" y="4204267"/>
              <a:ext cx="71438" cy="85725"/>
            </a:xfrm>
            <a:prstGeom prst="straightConnector1">
              <a:avLst/>
            </a:prstGeom>
            <a:noFill/>
            <a:ln w="19050">
              <a:solidFill>
                <a:srgbClr val="AE3A62"/>
              </a:solidFill>
              <a:round/>
              <a:headEnd/>
              <a:tailEnd type="arrow"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AutoShape 299"/>
            <p:cNvSpPr>
              <a:spLocks/>
            </p:cNvSpPr>
            <p:nvPr/>
          </p:nvSpPr>
          <p:spPr bwMode="auto">
            <a:xfrm flipV="1">
              <a:off x="7011643" y="4159023"/>
              <a:ext cx="0" cy="114300"/>
            </a:xfrm>
            <a:prstGeom prst="straightConnector1">
              <a:avLst/>
            </a:prstGeom>
            <a:noFill/>
            <a:ln w="19050">
              <a:solidFill>
                <a:srgbClr val="AE3A62"/>
              </a:solidFill>
              <a:round/>
              <a:headEnd/>
              <a:tailEnd type="arrow"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Straight Connector 54"/>
            <p:cNvSpPr>
              <a:spLocks/>
            </p:cNvSpPr>
            <p:nvPr/>
          </p:nvSpPr>
          <p:spPr bwMode="auto">
            <a:xfrm>
              <a:off x="3649239" y="4275704"/>
              <a:ext cx="6056736" cy="14288"/>
            </a:xfrm>
            <a:prstGeom prst="line">
              <a:avLst/>
            </a:prstGeom>
            <a:noFill/>
            <a:ln w="19050">
              <a:solidFill>
                <a:srgbClr val="AE3A6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8" name="Rectangle 307"/>
          <p:cNvSpPr/>
          <p:nvPr/>
        </p:nvSpPr>
        <p:spPr>
          <a:xfrm>
            <a:off x="887766" y="3371835"/>
            <a:ext cx="10209321" cy="446276"/>
          </a:xfrm>
          <a:prstGeom prst="rect">
            <a:avLst/>
          </a:prstGeom>
        </p:spPr>
        <p:txBody>
          <a:bodyPr wrap="square">
            <a:spAutoFit/>
            <a:scene3d>
              <a:camera prst="orthographicFront"/>
              <a:lightRig rig="threePt" dir="t"/>
            </a:scene3d>
            <a:sp3d extrusionH="57150">
              <a:bevelT w="38100" h="38100"/>
            </a:sp3d>
          </a:bodyPr>
          <a:lstStyle/>
          <a:p>
            <a:pPr>
              <a:lnSpc>
                <a:spcPct val="115000"/>
              </a:lnSpc>
              <a:spcAft>
                <a:spcPts val="10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Numbers 9</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Solution for</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Partici</a:t>
            </a:r>
            <a:r>
              <a:rPr lang="en-US" sz="2000" b="1" dirty="0">
                <a:latin typeface="Calibri" panose="020F0502020204030204" pitchFamily="34" charset="0"/>
                <a:ea typeface="Calibri" panose="020F0502020204030204" pitchFamily="34" charset="0"/>
                <a:cs typeface="Times New Roman" panose="02020603050405020304" pitchFamily="18" charset="0"/>
              </a:rPr>
              <a:t>p</a:t>
            </a:r>
            <a:r>
              <a:rPr lang="en-US" sz="2000" b="1" u="sng" dirty="0">
                <a:latin typeface="Calibri" panose="020F0502020204030204" pitchFamily="34" charset="0"/>
                <a:ea typeface="Calibri" panose="020F0502020204030204" pitchFamily="34" charset="0"/>
                <a:cs typeface="Times New Roman" panose="02020603050405020304" pitchFamily="18" charset="0"/>
              </a:rPr>
              <a:t>atin</a:t>
            </a:r>
            <a:r>
              <a:rPr lang="en-US" sz="2000" b="1" dirty="0">
                <a:latin typeface="Calibri" panose="020F0502020204030204" pitchFamily="34" charset="0"/>
                <a:ea typeface="Calibri" panose="020F0502020204030204" pitchFamily="34" charset="0"/>
                <a:cs typeface="Times New Roman" panose="02020603050405020304" pitchFamily="18" charset="0"/>
              </a:rPr>
              <a:t>g</a:t>
            </a:r>
            <a:r>
              <a:rPr lang="en-US" sz="2000" b="1" u="sng" dirty="0">
                <a:latin typeface="Calibri" panose="020F0502020204030204" pitchFamily="34" charset="0"/>
                <a:ea typeface="Calibri" panose="020F0502020204030204" pitchFamily="34" charset="0"/>
                <a:cs typeface="Times New Roman" panose="02020603050405020304" pitchFamily="18" charset="0"/>
              </a:rPr>
              <a:t> in the Second Passover</a:t>
            </a:r>
            <a:r>
              <a:rPr lang="en-US" sz="2000" b="1"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36</a:t>
            </a:fld>
            <a:endParaRPr lang="en-US" sz="1200" dirty="0">
              <a:latin typeface="Comic Sans MS" pitchFamily="66" charset="0"/>
            </a:endParaRPr>
          </a:p>
        </p:txBody>
      </p:sp>
      <p:sp>
        <p:nvSpPr>
          <p:cNvPr id="14" name="Rounded Rectangle 13"/>
          <p:cNvSpPr/>
          <p:nvPr/>
        </p:nvSpPr>
        <p:spPr>
          <a:xfrm>
            <a:off x="1397000" y="5993473"/>
            <a:ext cx="9433138" cy="510778"/>
          </a:xfrm>
          <a:prstGeom prst="roundRect">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Next:  Chart #2 lays out the requirements for Passover in the 2</a:t>
            </a:r>
            <a:r>
              <a:rPr lang="en-US" sz="2400" b="1"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nd</a:t>
            </a: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month.</a:t>
            </a:r>
            <a:endPar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103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anim calcmode="lin" valueType="num">
                                      <p:cBhvr>
                                        <p:cTn id="8" dur="1000" fill="hold"/>
                                        <p:tgtEl>
                                          <p:spTgt spid="308"/>
                                        </p:tgtEl>
                                        <p:attrNameLst>
                                          <p:attrName>ppt_x</p:attrName>
                                        </p:attrNameLst>
                                      </p:cBhvr>
                                      <p:tavLst>
                                        <p:tav tm="0">
                                          <p:val>
                                            <p:strVal val="#ppt_x"/>
                                          </p:val>
                                        </p:tav>
                                        <p:tav tm="100000">
                                          <p:val>
                                            <p:strVal val="#ppt_x"/>
                                          </p:val>
                                        </p:tav>
                                      </p:tavLst>
                                    </p:anim>
                                    <p:anim calcmode="lin" valueType="num">
                                      <p:cBhvr>
                                        <p:cTn id="9" dur="1000" fill="hold"/>
                                        <p:tgtEl>
                                          <p:spTgt spid="3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250"/>
                                  </p:stCondLst>
                                  <p:childTnLst>
                                    <p:set>
                                      <p:cBhvr>
                                        <p:cTn id="12" dur="1" fill="hold">
                                          <p:stCondLst>
                                            <p:cond delay="0"/>
                                          </p:stCondLst>
                                        </p:cTn>
                                        <p:tgtEl>
                                          <p:spTgt spid="307"/>
                                        </p:tgtEl>
                                        <p:attrNameLst>
                                          <p:attrName>style.visibility</p:attrName>
                                        </p:attrNameLst>
                                      </p:cBhvr>
                                      <p:to>
                                        <p:strVal val="visible"/>
                                      </p:to>
                                    </p:set>
                                    <p:animEffect transition="in" filter="fade">
                                      <p:cBhvr>
                                        <p:cTn id="13" dur="1000"/>
                                        <p:tgtEl>
                                          <p:spTgt spid="307"/>
                                        </p:tgtEl>
                                      </p:cBhvr>
                                    </p:animEffect>
                                    <p:anim calcmode="lin" valueType="num">
                                      <p:cBhvr>
                                        <p:cTn id="14" dur="1000" fill="hold"/>
                                        <p:tgtEl>
                                          <p:spTgt spid="307"/>
                                        </p:tgtEl>
                                        <p:attrNameLst>
                                          <p:attrName>ppt_x</p:attrName>
                                        </p:attrNameLst>
                                      </p:cBhvr>
                                      <p:tavLst>
                                        <p:tav tm="0">
                                          <p:val>
                                            <p:strVal val="#ppt_x"/>
                                          </p:val>
                                        </p:tav>
                                        <p:tav tm="100000">
                                          <p:val>
                                            <p:strVal val="#ppt_x"/>
                                          </p:val>
                                        </p:tav>
                                      </p:tavLst>
                                    </p:anim>
                                    <p:anim calcmode="lin" valueType="num">
                                      <p:cBhvr>
                                        <p:cTn id="1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barn(inVertical)">
                                      <p:cBhvr>
                                        <p:cTn id="25"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p:bldP spid="30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Arrow Connector 30"/>
          <p:cNvCxnSpPr/>
          <p:nvPr/>
        </p:nvCxnSpPr>
        <p:spPr>
          <a:xfrm flipH="1" flipV="1">
            <a:off x="9191625" y="2238214"/>
            <a:ext cx="365920" cy="691602"/>
          </a:xfrm>
          <a:prstGeom prst="straightConnector1">
            <a:avLst/>
          </a:prstGeom>
          <a:ln w="50800">
            <a:solidFill>
              <a:srgbClr val="FF3399"/>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543347" y="2439341"/>
            <a:ext cx="1438274" cy="2692378"/>
          </a:xfrm>
          <a:prstGeom prst="rect">
            <a:avLst/>
          </a:prstGeom>
          <a:solidFill>
            <a:srgbClr val="002060"/>
          </a:solidFill>
          <a:ln w="57150">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000" b="1" dirty="0">
                <a:solidFill>
                  <a:schemeClr val="bg1"/>
                </a:solidFill>
                <a:latin typeface="Calibri" pitchFamily="34" charset="0"/>
                <a:cs typeface="Calibri" pitchFamily="34" charset="0"/>
              </a:rPr>
              <a:t>5. Leave </a:t>
            </a:r>
            <a:r>
              <a:rPr lang="en-US" sz="2000" b="1" dirty="0">
                <a:solidFill>
                  <a:srgbClr val="FF0000"/>
                </a:solidFill>
                <a:effectLst>
                  <a:glow rad="127000">
                    <a:schemeClr val="bg1"/>
                  </a:glow>
                </a:effectLst>
                <a:latin typeface="Calibri" pitchFamily="34" charset="0"/>
                <a:cs typeface="Calibri" pitchFamily="34" charset="0"/>
              </a:rPr>
              <a:t>none</a:t>
            </a:r>
            <a:r>
              <a:rPr lang="en-US" sz="2000" b="1" dirty="0">
                <a:solidFill>
                  <a:schemeClr val="bg1"/>
                </a:solidFill>
                <a:latin typeface="Calibri" pitchFamily="34" charset="0"/>
                <a:cs typeface="Calibri" pitchFamily="34" charset="0"/>
              </a:rPr>
              <a:t> of </a:t>
            </a:r>
            <a:br>
              <a:rPr lang="en-US" sz="2000" b="1" dirty="0">
                <a:solidFill>
                  <a:schemeClr val="bg1"/>
                </a:solidFill>
                <a:latin typeface="Calibri" pitchFamily="34" charset="0"/>
                <a:cs typeface="Calibri" pitchFamily="34" charset="0"/>
              </a:rPr>
            </a:br>
            <a:r>
              <a:rPr lang="en-US" sz="2000" b="1" dirty="0">
                <a:solidFill>
                  <a:schemeClr val="bg1"/>
                </a:solidFill>
                <a:latin typeface="Calibri" pitchFamily="34" charset="0"/>
                <a:cs typeface="Calibri" pitchFamily="34" charset="0"/>
              </a:rPr>
              <a:t>the lamb’s remains until the </a:t>
            </a:r>
            <a:r>
              <a:rPr lang="en-US" sz="2000" b="1" dirty="0">
                <a:solidFill>
                  <a:srgbClr val="FF3399"/>
                </a:solidFill>
                <a:effectLst>
                  <a:glow rad="165100">
                    <a:schemeClr val="accent3">
                      <a:lumMod val="20000"/>
                      <a:lumOff val="80000"/>
                      <a:alpha val="89000"/>
                    </a:schemeClr>
                  </a:glow>
                </a:effectLst>
                <a:latin typeface="Calibri" pitchFamily="34" charset="0"/>
                <a:cs typeface="Calibri" pitchFamily="34" charset="0"/>
              </a:rPr>
              <a:t>morning. </a:t>
            </a:r>
            <a:br>
              <a:rPr lang="en-US" sz="2000" b="1" dirty="0">
                <a:solidFill>
                  <a:srgbClr val="FF3399"/>
                </a:solidFill>
                <a:effectLst>
                  <a:glow rad="165100">
                    <a:schemeClr val="accent3">
                      <a:lumMod val="20000"/>
                      <a:lumOff val="80000"/>
                      <a:alpha val="89000"/>
                    </a:schemeClr>
                  </a:glow>
                </a:effectLst>
                <a:latin typeface="Calibri" pitchFamily="34" charset="0"/>
                <a:cs typeface="Calibri" pitchFamily="34" charset="0"/>
              </a:rPr>
            </a:br>
            <a:r>
              <a:rPr lang="en-US" sz="2000" b="1" dirty="0">
                <a:solidFill>
                  <a:srgbClr val="00B050"/>
                </a:solidFill>
                <a:latin typeface="Calibri" pitchFamily="34" charset="0"/>
                <a:cs typeface="Calibri" pitchFamily="34" charset="0"/>
              </a:rPr>
              <a:t>Num 9:12 </a:t>
            </a:r>
            <a:r>
              <a:rPr lang="en-US" sz="2000" b="1" dirty="0" err="1">
                <a:solidFill>
                  <a:srgbClr val="00B050"/>
                </a:solidFill>
                <a:latin typeface="Calibri" pitchFamily="34" charset="0"/>
                <a:cs typeface="Calibri" pitchFamily="34" charset="0"/>
              </a:rPr>
              <a:t>Exo</a:t>
            </a:r>
            <a:r>
              <a:rPr lang="en-US" sz="2000" b="1" dirty="0">
                <a:solidFill>
                  <a:srgbClr val="00B050"/>
                </a:solidFill>
                <a:latin typeface="Calibri" pitchFamily="34" charset="0"/>
                <a:cs typeface="Calibri" pitchFamily="34" charset="0"/>
              </a:rPr>
              <a:t> 12:10</a:t>
            </a:r>
          </a:p>
        </p:txBody>
      </p:sp>
      <p:sp>
        <p:nvSpPr>
          <p:cNvPr id="25" name="Rectangle 24"/>
          <p:cNvSpPr/>
          <p:nvPr/>
        </p:nvSpPr>
        <p:spPr>
          <a:xfrm>
            <a:off x="2438400" y="2871649"/>
            <a:ext cx="2143126" cy="2584055"/>
          </a:xfrm>
          <a:prstGeom prst="rect">
            <a:avLst/>
          </a:prstGeom>
          <a:gradFill>
            <a:gsLst>
              <a:gs pos="0">
                <a:schemeClr val="accent1">
                  <a:lumMod val="75000"/>
                </a:schemeClr>
              </a:gs>
              <a:gs pos="40000">
                <a:srgbClr val="FEE7F2"/>
              </a:gs>
              <a:gs pos="91000">
                <a:schemeClr val="accent1">
                  <a:lumMod val="75000"/>
                </a:schemeClr>
              </a:gs>
              <a:gs pos="100000">
                <a:srgbClr val="FEE7F2"/>
              </a:gs>
            </a:gsLst>
            <a:lin ang="18900000" scaled="1"/>
          </a:gradFill>
          <a:ln w="57150">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000" dirty="0">
                <a:solidFill>
                  <a:schemeClr val="tx1"/>
                </a:solidFill>
                <a:latin typeface="Calibri" pitchFamily="34" charset="0"/>
                <a:cs typeface="Calibri" pitchFamily="34" charset="0"/>
              </a:rPr>
              <a:t>1.  Passover </a:t>
            </a:r>
            <a:r>
              <a:rPr lang="en-US" sz="2000" dirty="0" smtClean="0">
                <a:solidFill>
                  <a:schemeClr val="tx1"/>
                </a:solidFill>
                <a:latin typeface="Calibri" pitchFamily="34" charset="0"/>
                <a:cs typeface="Calibri" pitchFamily="34" charset="0"/>
              </a:rPr>
              <a:t>sacrifice slain in </a:t>
            </a:r>
            <a:r>
              <a:rPr lang="en-US" sz="2000" dirty="0">
                <a:solidFill>
                  <a:schemeClr val="tx1"/>
                </a:solidFill>
                <a:latin typeface="Calibri" pitchFamily="34" charset="0"/>
                <a:cs typeface="Calibri" pitchFamily="34" charset="0"/>
              </a:rPr>
              <a:t>the 2</a:t>
            </a:r>
            <a:r>
              <a:rPr lang="en-US" sz="2000" baseline="30000" dirty="0">
                <a:solidFill>
                  <a:schemeClr val="tx1"/>
                </a:solidFill>
                <a:latin typeface="Calibri" pitchFamily="34" charset="0"/>
                <a:cs typeface="Calibri" pitchFamily="34" charset="0"/>
              </a:rPr>
              <a:t>nd</a:t>
            </a:r>
            <a:r>
              <a:rPr lang="en-US" sz="2000" dirty="0">
                <a:solidFill>
                  <a:schemeClr val="tx1"/>
                </a:solidFill>
                <a:latin typeface="Calibri" pitchFamily="34" charset="0"/>
                <a:cs typeface="Calibri" pitchFamily="34" charset="0"/>
              </a:rPr>
              <a:t> month </a:t>
            </a:r>
            <a:br>
              <a:rPr lang="en-US" sz="2000" dirty="0">
                <a:solidFill>
                  <a:schemeClr val="tx1"/>
                </a:solidFill>
                <a:latin typeface="Calibri" pitchFamily="34" charset="0"/>
                <a:cs typeface="Calibri" pitchFamily="34" charset="0"/>
              </a:rPr>
            </a:br>
            <a:r>
              <a:rPr lang="en-US" sz="2000" dirty="0">
                <a:solidFill>
                  <a:schemeClr val="tx1"/>
                </a:solidFill>
                <a:latin typeface="Calibri" pitchFamily="34" charset="0"/>
                <a:cs typeface="Calibri" pitchFamily="34" charset="0"/>
              </a:rPr>
              <a:t>&amp; 14</a:t>
            </a:r>
            <a:r>
              <a:rPr lang="en-US" sz="2000" baseline="30000" dirty="0">
                <a:solidFill>
                  <a:schemeClr val="tx1"/>
                </a:solidFill>
                <a:latin typeface="Calibri" pitchFamily="34" charset="0"/>
                <a:cs typeface="Calibri" pitchFamily="34" charset="0"/>
              </a:rPr>
              <a:t>th</a:t>
            </a:r>
            <a:r>
              <a:rPr lang="en-US" sz="2000" dirty="0">
                <a:solidFill>
                  <a:schemeClr val="tx1"/>
                </a:solidFill>
                <a:latin typeface="Calibri" pitchFamily="34" charset="0"/>
                <a:cs typeface="Calibri" pitchFamily="34" charset="0"/>
              </a:rPr>
              <a:t> day </a:t>
            </a:r>
            <a:r>
              <a:rPr lang="en-US" sz="2000" dirty="0" smtClean="0">
                <a:solidFill>
                  <a:schemeClr val="tx1"/>
                </a:solidFill>
                <a:latin typeface="Calibri" pitchFamily="34" charset="0"/>
                <a:cs typeface="Calibri" pitchFamily="34" charset="0"/>
              </a:rPr>
              <a:t/>
            </a:r>
            <a:br>
              <a:rPr lang="en-US" sz="2000" dirty="0" smtClean="0">
                <a:solidFill>
                  <a:schemeClr val="tx1"/>
                </a:solidFill>
                <a:latin typeface="Calibri" pitchFamily="34" charset="0"/>
                <a:cs typeface="Calibri" pitchFamily="34" charset="0"/>
              </a:rPr>
            </a:br>
            <a:r>
              <a:rPr lang="en-US" sz="2000" u="sng" dirty="0" smtClean="0">
                <a:solidFill>
                  <a:schemeClr val="tx1"/>
                </a:solidFill>
                <a:latin typeface="Calibri" pitchFamily="34" charset="0"/>
                <a:cs typeface="Calibri" pitchFamily="34" charset="0"/>
              </a:rPr>
              <a:t>DURING</a:t>
            </a:r>
            <a:r>
              <a:rPr lang="en-US" sz="2000" dirty="0" smtClean="0">
                <a:solidFill>
                  <a:schemeClr val="tx1"/>
                </a:solidFill>
                <a:latin typeface="Calibri" pitchFamily="34" charset="0"/>
                <a:cs typeface="Calibri" pitchFamily="34" charset="0"/>
              </a:rPr>
              <a:t> </a:t>
            </a:r>
            <a:r>
              <a:rPr lang="en-US" sz="2000" b="1" dirty="0" smtClean="0">
                <a:solidFill>
                  <a:schemeClr val="accent3">
                    <a:lumMod val="75000"/>
                  </a:schemeClr>
                </a:solidFill>
                <a:latin typeface="Calibri" pitchFamily="34" charset="0"/>
                <a:cs typeface="Calibri" pitchFamily="34" charset="0"/>
              </a:rPr>
              <a:t>DUSK.  </a:t>
            </a:r>
            <a:r>
              <a:rPr lang="en-US" sz="2000" dirty="0" smtClean="0">
                <a:solidFill>
                  <a:schemeClr val="accent3">
                    <a:lumMod val="75000"/>
                  </a:schemeClr>
                </a:solidFill>
                <a:latin typeface="Calibri" pitchFamily="34" charset="0"/>
                <a:cs typeface="Calibri" pitchFamily="34" charset="0"/>
              </a:rPr>
              <a:t> </a:t>
            </a:r>
            <a:r>
              <a:rPr lang="en-US" sz="2000" dirty="0">
                <a:solidFill>
                  <a:schemeClr val="accent3">
                    <a:lumMod val="75000"/>
                  </a:schemeClr>
                </a:solidFill>
                <a:latin typeface="Calibri" pitchFamily="34" charset="0"/>
                <a:cs typeface="Calibri" pitchFamily="34" charset="0"/>
              </a:rPr>
              <a:t/>
            </a:r>
            <a:br>
              <a:rPr lang="en-US" sz="2000" dirty="0">
                <a:solidFill>
                  <a:schemeClr val="accent3">
                    <a:lumMod val="75000"/>
                  </a:schemeClr>
                </a:solidFill>
                <a:latin typeface="Calibri" pitchFamily="34" charset="0"/>
                <a:cs typeface="Calibri" pitchFamily="34" charset="0"/>
              </a:rPr>
            </a:br>
            <a:r>
              <a:rPr lang="en-US" sz="2000" b="1" dirty="0" smtClean="0">
                <a:solidFill>
                  <a:srgbClr val="C00000"/>
                </a:solidFill>
                <a:latin typeface="Calibri" pitchFamily="34" charset="0"/>
                <a:cs typeface="Calibri" pitchFamily="34" charset="0"/>
              </a:rPr>
              <a:t>Prepare to eat </a:t>
            </a:r>
            <a:br>
              <a:rPr lang="en-US" sz="2000" b="1" dirty="0" smtClean="0">
                <a:solidFill>
                  <a:srgbClr val="C00000"/>
                </a:solidFill>
                <a:latin typeface="Calibri" pitchFamily="34" charset="0"/>
                <a:cs typeface="Calibri" pitchFamily="34" charset="0"/>
              </a:rPr>
            </a:br>
            <a:r>
              <a:rPr lang="en-US" sz="2000" b="1" dirty="0" smtClean="0">
                <a:solidFill>
                  <a:srgbClr val="C00000"/>
                </a:solidFill>
                <a:latin typeface="Calibri" pitchFamily="34" charset="0"/>
                <a:cs typeface="Calibri" pitchFamily="34" charset="0"/>
              </a:rPr>
              <a:t>the lamb </a:t>
            </a:r>
            <a:br>
              <a:rPr lang="en-US" sz="2000" b="1" dirty="0" smtClean="0">
                <a:solidFill>
                  <a:srgbClr val="C00000"/>
                </a:solidFill>
                <a:latin typeface="Calibri" pitchFamily="34" charset="0"/>
                <a:cs typeface="Calibri" pitchFamily="34" charset="0"/>
              </a:rPr>
            </a:br>
            <a:r>
              <a:rPr lang="en-US" sz="2000" b="1" dirty="0" smtClean="0">
                <a:solidFill>
                  <a:srgbClr val="C00000"/>
                </a:solidFill>
                <a:latin typeface="Calibri" pitchFamily="34" charset="0"/>
                <a:cs typeface="Calibri" pitchFamily="34" charset="0"/>
              </a:rPr>
              <a:t>when roasted.</a:t>
            </a:r>
            <a:endParaRPr lang="en-US" sz="2000" dirty="0">
              <a:solidFill>
                <a:srgbClr val="C00000"/>
              </a:solidFill>
              <a:latin typeface="Calibri" pitchFamily="34" charset="0"/>
              <a:cs typeface="Calibri" pitchFamily="34" charset="0"/>
            </a:endParaRPr>
          </a:p>
        </p:txBody>
      </p:sp>
      <p:sp>
        <p:nvSpPr>
          <p:cNvPr id="26" name="Cloud Callout 25"/>
          <p:cNvSpPr/>
          <p:nvPr/>
        </p:nvSpPr>
        <p:spPr>
          <a:xfrm>
            <a:off x="4581526" y="2584016"/>
            <a:ext cx="4951284" cy="3151088"/>
          </a:xfrm>
          <a:prstGeom prst="cloudCallout">
            <a:avLst>
              <a:gd name="adj1" fmla="val -14577"/>
              <a:gd name="adj2" fmla="val -78013"/>
            </a:avLst>
          </a:prstGeom>
          <a:solidFill>
            <a:srgbClr val="002060"/>
          </a:solidFill>
          <a:ln w="73025">
            <a:solidFill>
              <a:schemeClr val="accent1">
                <a:lumMod val="75000"/>
              </a:schemeClr>
            </a:solid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endParaRPr lang="en-US" sz="2400" b="1" dirty="0">
              <a:ln>
                <a:solidFill>
                  <a:srgbClr val="002060"/>
                </a:solidFill>
              </a:ln>
              <a:solidFill>
                <a:srgbClr val="0070C0"/>
              </a:solidFill>
              <a:effectLst>
                <a:glow rad="241300">
                  <a:schemeClr val="bg1">
                    <a:alpha val="76000"/>
                  </a:schemeClr>
                </a:glow>
              </a:effectLst>
              <a:latin typeface="Calibri" pitchFamily="34" charset="0"/>
              <a:cs typeface="Calibri" pitchFamily="34" charset="0"/>
            </a:endParaRPr>
          </a:p>
        </p:txBody>
      </p:sp>
      <p:sp>
        <p:nvSpPr>
          <p:cNvPr id="29" name="Rounded Rectangle 28"/>
          <p:cNvSpPr/>
          <p:nvPr/>
        </p:nvSpPr>
        <p:spPr>
          <a:xfrm>
            <a:off x="1571625" y="5706606"/>
            <a:ext cx="9009138" cy="783193"/>
          </a:xfrm>
          <a:prstGeom prst="roundRect">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It’s easy to calculate when the 15</a:t>
            </a:r>
            <a:r>
              <a:rPr lang="en-US" sz="2000" b="1"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th</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cycle begins, whether in the 1</a:t>
            </a:r>
            <a:r>
              <a:rPr lang="en-US" sz="2000" b="1"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st</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or 2</a:t>
            </a:r>
            <a:r>
              <a:rPr lang="en-US" sz="2000" b="1"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nd</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month.  </a:t>
            </a:r>
            <a:b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traditions of the </a:t>
            </a:r>
            <a:r>
              <a:rPr lang="en-US" sz="2000" b="1" dirty="0">
                <a:solidFill>
                  <a:srgbClr val="FF0000"/>
                </a:solidFill>
                <a:effectLst>
                  <a:glow rad="190500">
                    <a:srgbClr val="FFFF00"/>
                  </a:glow>
                </a:effectLst>
                <a:latin typeface="Calibri" panose="020F0502020204030204" pitchFamily="34" charset="0"/>
                <a:ea typeface="Calibri" panose="020F0502020204030204" pitchFamily="34" charset="0"/>
                <a:cs typeface="Times New Roman" panose="02020603050405020304" pitchFamily="18" charset="0"/>
              </a:rPr>
              <a:t>Sunset Theory</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cannot be supported with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Scriptural proof.</a:t>
            </a:r>
            <a:endPar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p:cNvSpPr/>
          <p:nvPr/>
        </p:nvSpPr>
        <p:spPr>
          <a:xfrm>
            <a:off x="8715409" y="1070475"/>
            <a:ext cx="2606675" cy="420949"/>
          </a:xfrm>
          <a:prstGeom prst="rect">
            <a:avLst/>
          </a:prstGeom>
          <a:solidFill>
            <a:srgbClr val="B3D9FF"/>
          </a:solid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1600" b="1" u="sng" dirty="0">
                <a:solidFill>
                  <a:srgbClr val="FF3399"/>
                </a:solidFill>
                <a:latin typeface="Calibri" pitchFamily="34" charset="0"/>
                <a:cs typeface="Calibri" pitchFamily="34" charset="0"/>
              </a:rPr>
              <a:t>Dawn</a:t>
            </a:r>
            <a:r>
              <a:rPr lang="en-US" sz="1600" dirty="0">
                <a:solidFill>
                  <a:schemeClr val="tx1"/>
                </a:solidFill>
                <a:latin typeface="Calibri" pitchFamily="34" charset="0"/>
                <a:cs typeface="Calibri" pitchFamily="34" charset="0"/>
              </a:rPr>
              <a:t> begins the 15</a:t>
            </a:r>
            <a:r>
              <a:rPr lang="en-US" sz="1600" baseline="30000" dirty="0">
                <a:solidFill>
                  <a:schemeClr val="tx1"/>
                </a:solidFill>
                <a:latin typeface="Calibri" pitchFamily="34" charset="0"/>
                <a:cs typeface="Calibri" pitchFamily="34" charset="0"/>
              </a:rPr>
              <a:t>th</a:t>
            </a:r>
            <a:r>
              <a:rPr lang="en-US" sz="1600" dirty="0">
                <a:solidFill>
                  <a:schemeClr val="tx1"/>
                </a:solidFill>
                <a:latin typeface="Calibri" pitchFamily="34" charset="0"/>
                <a:cs typeface="Calibri" pitchFamily="34" charset="0"/>
              </a:rPr>
              <a:t> cycle.</a:t>
            </a:r>
          </a:p>
        </p:txBody>
      </p:sp>
      <p:sp>
        <p:nvSpPr>
          <p:cNvPr id="35" name="Rectangle 34"/>
          <p:cNvSpPr/>
          <p:nvPr/>
        </p:nvSpPr>
        <p:spPr>
          <a:xfrm>
            <a:off x="1050925" y="1062855"/>
            <a:ext cx="2606675" cy="420949"/>
          </a:xfrm>
          <a:prstGeom prst="rect">
            <a:avLst/>
          </a:prstGeom>
          <a:solidFill>
            <a:srgbClr val="B3D9FF"/>
          </a:solid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1600" b="1" u="sng" dirty="0">
                <a:solidFill>
                  <a:srgbClr val="FF3399"/>
                </a:solidFill>
                <a:latin typeface="Calibri" pitchFamily="34" charset="0"/>
                <a:cs typeface="Calibri" pitchFamily="34" charset="0"/>
              </a:rPr>
              <a:t>Dawn</a:t>
            </a:r>
            <a:r>
              <a:rPr lang="en-US" sz="1600" dirty="0">
                <a:solidFill>
                  <a:schemeClr val="tx1"/>
                </a:solidFill>
                <a:latin typeface="Calibri" pitchFamily="34" charset="0"/>
                <a:cs typeface="Calibri" pitchFamily="34" charset="0"/>
              </a:rPr>
              <a:t> begins the 14</a:t>
            </a:r>
            <a:r>
              <a:rPr lang="en-US" sz="1600" baseline="30000" dirty="0">
                <a:solidFill>
                  <a:schemeClr val="tx1"/>
                </a:solidFill>
                <a:latin typeface="Calibri" pitchFamily="34" charset="0"/>
                <a:cs typeface="Calibri" pitchFamily="34" charset="0"/>
              </a:rPr>
              <a:t>th</a:t>
            </a:r>
            <a:r>
              <a:rPr lang="en-US" sz="1600" dirty="0">
                <a:solidFill>
                  <a:schemeClr val="tx1"/>
                </a:solidFill>
                <a:latin typeface="Calibri" pitchFamily="34" charset="0"/>
                <a:cs typeface="Calibri" pitchFamily="34" charset="0"/>
              </a:rPr>
              <a:t> cycle.</a:t>
            </a:r>
          </a:p>
        </p:txBody>
      </p:sp>
      <p:sp>
        <p:nvSpPr>
          <p:cNvPr id="11" name="Right Brace 10"/>
          <p:cNvSpPr/>
          <p:nvPr/>
        </p:nvSpPr>
        <p:spPr>
          <a:xfrm rot="16200000">
            <a:off x="5030195" y="-2252673"/>
            <a:ext cx="477436" cy="7648575"/>
          </a:xfrm>
          <a:prstGeom prst="rightBrace">
            <a:avLst>
              <a:gd name="adj1" fmla="val 70833"/>
              <a:gd name="adj2" fmla="val 70547"/>
            </a:avLst>
          </a:prstGeom>
          <a:gradFill flip="none" rotWithShape="1">
            <a:gsLst>
              <a:gs pos="39000">
                <a:srgbClr val="000040"/>
              </a:gs>
              <a:gs pos="46000">
                <a:srgbClr val="400040"/>
              </a:gs>
              <a:gs pos="47000">
                <a:srgbClr val="8F0040"/>
              </a:gs>
              <a:gs pos="51000">
                <a:srgbClr val="F27300"/>
              </a:gs>
              <a:gs pos="59000">
                <a:srgbClr val="FFBF00"/>
              </a:gs>
            </a:gsLst>
            <a:lin ang="16200000" scaled="1"/>
            <a:tileRect/>
          </a:gradFill>
          <a:ln w="22225">
            <a:solidFill>
              <a:schemeClr val="accent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836580" y="14933"/>
            <a:ext cx="10576504" cy="558743"/>
          </a:xfrm>
          <a:prstGeom prst="rect">
            <a:avLst/>
          </a:prstGeom>
        </p:spPr>
        <p:txBody>
          <a:bodyPr wrap="square">
            <a:spAutoFit/>
            <a:scene3d>
              <a:camera prst="orthographicFront"/>
              <a:lightRig rig="threePt" dir="t"/>
            </a:scene3d>
            <a:sp3d extrusionH="57150">
              <a:bevelT w="38100" h="38100" prst="angle"/>
            </a:sp3d>
          </a:bodyPr>
          <a:lstStyle/>
          <a:p>
            <a:pPr algn="ctr">
              <a:lnSpc>
                <a:spcPct val="115000"/>
              </a:lnSpc>
              <a:spcAft>
                <a:spcPts val="1000"/>
              </a:spcAft>
            </a:pPr>
            <a:r>
              <a:rPr lang="en-US" sz="2800" b="1" dirty="0">
                <a:latin typeface="Calibri" panose="020F0502020204030204" pitchFamily="34" charset="0"/>
                <a:ea typeface="Calibri" panose="020F0502020204030204" pitchFamily="34" charset="0"/>
                <a:cs typeface="Times New Roman" panose="02020603050405020304" pitchFamily="18" charset="0"/>
              </a:rPr>
              <a:t>Chart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2</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a:t>
            </a:r>
            <a:r>
              <a:rPr lang="en-US" sz="28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nd</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Month Passover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ln>
                  <a:solidFill>
                    <a:srgbClr val="002060"/>
                  </a:solidFill>
                </a:ln>
                <a:solidFill>
                  <a:srgbClr val="FF00FF"/>
                </a:solidFill>
                <a:uFill>
                  <a:solidFill>
                    <a:srgbClr val="002060"/>
                  </a:solidFill>
                </a:uFill>
                <a:latin typeface="Calibri" panose="020F0502020204030204" pitchFamily="34" charset="0"/>
                <a:ea typeface="Calibri" panose="020F0502020204030204" pitchFamily="34" charset="0"/>
                <a:cs typeface="Times New Roman" panose="02020603050405020304" pitchFamily="18" charset="0"/>
              </a:rPr>
              <a:t>Dawn Format</a:t>
            </a:r>
            <a:r>
              <a:rPr lang="en-US" sz="2800" b="1"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37</a:t>
            </a:fld>
            <a:endParaRPr lang="en-US" sz="1200" dirty="0">
              <a:latin typeface="Comic Sans MS"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52617751"/>
              </p:ext>
            </p:extLst>
          </p:nvPr>
        </p:nvGraphicFramePr>
        <p:xfrm>
          <a:off x="1449675" y="1818733"/>
          <a:ext cx="9457616" cy="404821"/>
        </p:xfrm>
        <a:graphic>
          <a:graphicData uri="http://schemas.openxmlformats.org/drawingml/2006/table">
            <a:tbl>
              <a:tblPr firstRow="1" bandRow="1">
                <a:tableStyleId>{D7AC3CCA-C797-4891-BE02-D94E43425B78}</a:tableStyleId>
              </a:tblPr>
              <a:tblGrid>
                <a:gridCol w="208280">
                  <a:extLst>
                    <a:ext uri="{9D8B030D-6E8A-4147-A177-3AD203B41FA5}">
                      <a16:colId xmlns="" xmlns:a16="http://schemas.microsoft.com/office/drawing/2014/main" val="20000"/>
                    </a:ext>
                  </a:extLst>
                </a:gridCol>
                <a:gridCol w="781242">
                  <a:extLst>
                    <a:ext uri="{9D8B030D-6E8A-4147-A177-3AD203B41FA5}">
                      <a16:colId xmlns="" xmlns:a16="http://schemas.microsoft.com/office/drawing/2014/main" val="20001"/>
                    </a:ext>
                  </a:extLst>
                </a:gridCol>
                <a:gridCol w="2734322">
                  <a:extLst>
                    <a:ext uri="{9D8B030D-6E8A-4147-A177-3AD203B41FA5}">
                      <a16:colId xmlns="" xmlns:a16="http://schemas.microsoft.com/office/drawing/2014/main" val="20002"/>
                    </a:ext>
                  </a:extLst>
                </a:gridCol>
                <a:gridCol w="208280">
                  <a:extLst>
                    <a:ext uri="{9D8B030D-6E8A-4147-A177-3AD203B41FA5}">
                      <a16:colId xmlns="" xmlns:a16="http://schemas.microsoft.com/office/drawing/2014/main" val="20003"/>
                    </a:ext>
                  </a:extLst>
                </a:gridCol>
                <a:gridCol w="3729312">
                  <a:extLst>
                    <a:ext uri="{9D8B030D-6E8A-4147-A177-3AD203B41FA5}">
                      <a16:colId xmlns="" xmlns:a16="http://schemas.microsoft.com/office/drawing/2014/main" val="20004"/>
                    </a:ext>
                  </a:extLst>
                </a:gridCol>
                <a:gridCol w="208280">
                  <a:extLst>
                    <a:ext uri="{9D8B030D-6E8A-4147-A177-3AD203B41FA5}">
                      <a16:colId xmlns="" xmlns:a16="http://schemas.microsoft.com/office/drawing/2014/main" val="20005"/>
                    </a:ext>
                  </a:extLst>
                </a:gridCol>
                <a:gridCol w="1587900">
                  <a:extLst>
                    <a:ext uri="{9D8B030D-6E8A-4147-A177-3AD203B41FA5}">
                      <a16:colId xmlns="" xmlns:a16="http://schemas.microsoft.com/office/drawing/2014/main" val="20006"/>
                    </a:ext>
                  </a:extLst>
                </a:gridCol>
              </a:tblGrid>
              <a:tr h="404821">
                <a:tc>
                  <a:txBody>
                    <a:bodyPr/>
                    <a:lstStyle/>
                    <a:p>
                      <a:endParaRPr lang="en-US" dirty="0"/>
                    </a:p>
                  </a:txBody>
                  <a:tcPr>
                    <a:cell3D prstMaterial="dkEdge">
                      <a:bevel w="25400" h="25400" prst="angle"/>
                      <a:lightRig rig="flood" dir="t"/>
                    </a:cell3D>
                    <a:solidFill>
                      <a:schemeClr val="accent3">
                        <a:lumMod val="20000"/>
                        <a:lumOff val="80000"/>
                      </a:schemeClr>
                    </a:solidFill>
                  </a:tcPr>
                </a:tc>
                <a:tc>
                  <a:txBody>
                    <a:bodyPr/>
                    <a:lstStyle/>
                    <a:p>
                      <a:endParaRPr lang="en-US" b="0" dirty="0">
                        <a:latin typeface="Calibri" pitchFamily="34" charset="0"/>
                        <a:cs typeface="Calibri" pitchFamily="34" charset="0"/>
                      </a:endParaRPr>
                    </a:p>
                  </a:txBody>
                  <a:tcPr>
                    <a:cell3D prstMaterial="dkEdge">
                      <a:bevel w="25400" h="25400" prst="angle"/>
                      <a:lightRig rig="flood" dir="t"/>
                    </a:cell3D>
                    <a:solidFill>
                      <a:srgbClr val="B3D9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cs typeface="Calibri" pitchFamily="34" charset="0"/>
                        </a:rPr>
                        <a:t>Passover</a:t>
                      </a:r>
                      <a:r>
                        <a:rPr lang="en-US" b="1" dirty="0">
                          <a:latin typeface="Calibri" pitchFamily="34" charset="0"/>
                          <a:cs typeface="Calibri" pitchFamily="34" charset="0"/>
                        </a:rPr>
                        <a:t>       </a:t>
                      </a:r>
                      <a:r>
                        <a:rPr lang="en-US" sz="1400" b="1" baseline="0" dirty="0">
                          <a:solidFill>
                            <a:schemeClr val="tx1"/>
                          </a:solidFill>
                          <a:latin typeface="Calibri" pitchFamily="34" charset="0"/>
                          <a:cs typeface="Calibri" pitchFamily="34" charset="0"/>
                        </a:rPr>
                        <a:t>       </a:t>
                      </a:r>
                      <a:r>
                        <a:rPr lang="en-US" sz="1600" b="1" dirty="0">
                          <a:solidFill>
                            <a:schemeClr val="tx1"/>
                          </a:solidFill>
                          <a:latin typeface="Calibri" pitchFamily="34" charset="0"/>
                          <a:cs typeface="Calibri" pitchFamily="34" charset="0"/>
                        </a:rPr>
                        <a:t> </a:t>
                      </a:r>
                      <a:r>
                        <a:rPr lang="en-US" sz="1400" b="1" dirty="0">
                          <a:solidFill>
                            <a:schemeClr val="tx1"/>
                          </a:solidFill>
                          <a:latin typeface="Calibri" pitchFamily="34" charset="0"/>
                          <a:cs typeface="Calibri" pitchFamily="34" charset="0"/>
                        </a:rPr>
                        <a:t>(Light  Season</a:t>
                      </a:r>
                      <a:r>
                        <a:rPr lang="en-US" sz="1400" b="0" dirty="0">
                          <a:solidFill>
                            <a:schemeClr val="tx1"/>
                          </a:solidFill>
                          <a:latin typeface="Calibri" pitchFamily="34" charset="0"/>
                          <a:cs typeface="Calibri" pitchFamily="34" charset="0"/>
                        </a:rPr>
                        <a:t>)</a:t>
                      </a:r>
                      <a:endParaRPr lang="en-US" b="0" dirty="0">
                        <a:latin typeface="Calibri" pitchFamily="34" charset="0"/>
                        <a:cs typeface="Calibri" pitchFamily="34" charset="0"/>
                      </a:endParaRPr>
                    </a:p>
                  </a:txBody>
                  <a:tcPr>
                    <a:cell3D prstMaterial="dkEdge">
                      <a:bevel w="25400" h="25400" prst="angle"/>
                      <a:lightRig rig="flood" dir="t"/>
                    </a:cell3D>
                    <a:solidFill>
                      <a:srgbClr val="B3D9FF"/>
                    </a:solidFill>
                  </a:tcPr>
                </a:tc>
                <a:tc>
                  <a:txBody>
                    <a:bodyPr/>
                    <a:lstStyle/>
                    <a:p>
                      <a:endParaRPr lang="en-US" b="0" dirty="0">
                        <a:latin typeface="Calibri" pitchFamily="34" charset="0"/>
                        <a:cs typeface="Calibri" pitchFamily="34" charset="0"/>
                      </a:endParaRPr>
                    </a:p>
                  </a:txBody>
                  <a:tcPr>
                    <a:cell3D prstMaterial="dkEdge">
                      <a:bevel w="25400" h="25400" prst="angle"/>
                      <a:lightRig rig="flood" dir="t"/>
                    </a:cell3D>
                    <a:solidFill>
                      <a:srgbClr val="FFC000"/>
                    </a:solidFill>
                  </a:tcPr>
                </a:tc>
                <a:tc>
                  <a:txBody>
                    <a:bodyPr/>
                    <a:lstStyle/>
                    <a:p>
                      <a:r>
                        <a:rPr lang="en-US" sz="1600" b="1" dirty="0">
                          <a:solidFill>
                            <a:schemeClr val="accent1">
                              <a:lumMod val="40000"/>
                              <a:lumOff val="60000"/>
                            </a:schemeClr>
                          </a:solidFill>
                          <a:latin typeface="Calibri" pitchFamily="34" charset="0"/>
                          <a:cs typeface="Calibri" pitchFamily="34" charset="0"/>
                        </a:rPr>
                        <a:t>2</a:t>
                      </a:r>
                      <a:r>
                        <a:rPr lang="en-US" sz="1600" b="1" baseline="30000" dirty="0">
                          <a:solidFill>
                            <a:schemeClr val="accent1">
                              <a:lumMod val="40000"/>
                              <a:lumOff val="60000"/>
                            </a:schemeClr>
                          </a:solidFill>
                          <a:latin typeface="Calibri" pitchFamily="34" charset="0"/>
                          <a:cs typeface="Calibri" pitchFamily="34" charset="0"/>
                        </a:rPr>
                        <a:t>nd</a:t>
                      </a:r>
                      <a:r>
                        <a:rPr lang="en-US" sz="1600" b="1" baseline="0" dirty="0">
                          <a:solidFill>
                            <a:schemeClr val="accent1">
                              <a:lumMod val="40000"/>
                              <a:lumOff val="60000"/>
                            </a:schemeClr>
                          </a:solidFill>
                          <a:latin typeface="Calibri" pitchFamily="34" charset="0"/>
                          <a:cs typeface="Calibri" pitchFamily="34" charset="0"/>
                        </a:rPr>
                        <a:t> Month</a:t>
                      </a:r>
                      <a:r>
                        <a:rPr lang="en-US" sz="1600" b="0" dirty="0">
                          <a:solidFill>
                            <a:schemeClr val="accent1">
                              <a:lumMod val="40000"/>
                              <a:lumOff val="60000"/>
                            </a:schemeClr>
                          </a:solidFill>
                          <a:latin typeface="Calibri" pitchFamily="34" charset="0"/>
                          <a:cs typeface="Calibri" pitchFamily="34" charset="0"/>
                        </a:rPr>
                        <a:t> </a:t>
                      </a:r>
                      <a:r>
                        <a:rPr lang="en-US" sz="1600" b="1" dirty="0">
                          <a:solidFill>
                            <a:schemeClr val="accent1">
                              <a:lumMod val="40000"/>
                              <a:lumOff val="60000"/>
                            </a:schemeClr>
                          </a:solidFill>
                          <a:latin typeface="Calibri" pitchFamily="34" charset="0"/>
                          <a:cs typeface="Calibri" pitchFamily="34" charset="0"/>
                        </a:rPr>
                        <a:t>Passover             (Night Season)</a:t>
                      </a:r>
                    </a:p>
                  </a:txBody>
                  <a:tcPr>
                    <a:cell3D prstMaterial="dkEdge">
                      <a:bevel w="25400" h="25400" prst="angle"/>
                      <a:lightRig rig="flood" dir="t"/>
                    </a:cell3D>
                    <a:solidFill>
                      <a:srgbClr val="002060"/>
                    </a:solidFill>
                  </a:tcPr>
                </a:tc>
                <a:tc>
                  <a:txBody>
                    <a:bodyPr/>
                    <a:lstStyle/>
                    <a:p>
                      <a:endParaRPr lang="en-US" sz="1400" b="0" dirty="0">
                        <a:latin typeface="Calibri" pitchFamily="34" charset="0"/>
                        <a:cs typeface="Calibri" pitchFamily="34" charset="0"/>
                      </a:endParaRPr>
                    </a:p>
                  </a:txBody>
                  <a:tcPr>
                    <a:cell3D prstMaterial="dkEdge">
                      <a:bevel w="25400" h="25400" prst="angle"/>
                      <a:lightRig rig="flood" dir="t"/>
                    </a:cell3D>
                    <a:solidFill>
                      <a:schemeClr val="accent3">
                        <a:lumMod val="20000"/>
                        <a:lumOff val="80000"/>
                      </a:schemeClr>
                    </a:solidFill>
                  </a:tcPr>
                </a:tc>
                <a:tc>
                  <a:txBody>
                    <a:bodyPr/>
                    <a:lstStyle/>
                    <a:p>
                      <a:r>
                        <a:rPr lang="en-US" sz="1400" b="0" dirty="0">
                          <a:latin typeface="Calibri" pitchFamily="34" charset="0"/>
                          <a:cs typeface="Calibri" pitchFamily="34" charset="0"/>
                        </a:rPr>
                        <a:t>(15</a:t>
                      </a:r>
                      <a:r>
                        <a:rPr lang="en-US" sz="1400" b="0" baseline="30000" dirty="0">
                          <a:latin typeface="Calibri" pitchFamily="34" charset="0"/>
                          <a:cs typeface="Calibri" pitchFamily="34" charset="0"/>
                        </a:rPr>
                        <a:t>th</a:t>
                      </a:r>
                      <a:r>
                        <a:rPr lang="en-US" sz="1400" b="0" dirty="0">
                          <a:latin typeface="Calibri" pitchFamily="34" charset="0"/>
                          <a:cs typeface="Calibri" pitchFamily="34" charset="0"/>
                        </a:rPr>
                        <a:t> Light</a:t>
                      </a:r>
                      <a:r>
                        <a:rPr lang="en-US" sz="1400" b="0" baseline="0" dirty="0">
                          <a:latin typeface="Calibri" pitchFamily="34" charset="0"/>
                          <a:cs typeface="Calibri" pitchFamily="34" charset="0"/>
                        </a:rPr>
                        <a:t> Season)</a:t>
                      </a:r>
                      <a:endParaRPr lang="en-US" sz="1400" b="0" dirty="0">
                        <a:latin typeface="Calibri" pitchFamily="34" charset="0"/>
                        <a:cs typeface="Calibri" pitchFamily="34" charset="0"/>
                      </a:endParaRPr>
                    </a:p>
                  </a:txBody>
                  <a:tcPr>
                    <a:cell3D prstMaterial="dkEdge">
                      <a:bevel w="25400" h="25400" prst="angle"/>
                      <a:lightRig rig="flood" dir="t"/>
                    </a:cell3D>
                    <a:solidFill>
                      <a:srgbClr val="B3D9FF"/>
                    </a:solidFill>
                  </a:tcPr>
                </a:tc>
                <a:extLst>
                  <a:ext uri="{0D108BD9-81ED-4DB2-BD59-A6C34878D82A}">
                    <a16:rowId xmlns="" xmlns:a16="http://schemas.microsoft.com/office/drawing/2014/main" val="10000"/>
                  </a:ext>
                </a:extLst>
              </a:tr>
            </a:tbl>
          </a:graphicData>
        </a:graphic>
      </p:graphicFrame>
      <p:cxnSp>
        <p:nvCxnSpPr>
          <p:cNvPr id="13" name="Straight Connector 12"/>
          <p:cNvCxnSpPr/>
          <p:nvPr/>
        </p:nvCxnSpPr>
        <p:spPr>
          <a:xfrm>
            <a:off x="1647825" y="1810334"/>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8400" y="1842283"/>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48050" y="1842283"/>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33875" y="1842283"/>
            <a:ext cx="0" cy="427880"/>
          </a:xfrm>
          <a:prstGeom prst="line">
            <a:avLst/>
          </a:prstGeom>
          <a:ln w="44450">
            <a:solidFill>
              <a:srgbClr val="FF0000"/>
            </a:solidFill>
            <a:headEnd type="diamond"/>
            <a:tailEnd type="diamon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457325" y="1472572"/>
            <a:ext cx="0" cy="855757"/>
          </a:xfrm>
          <a:prstGeom prst="line">
            <a:avLst/>
          </a:prstGeom>
          <a:ln w="50800">
            <a:solidFill>
              <a:srgbClr val="FF3399"/>
            </a:solidFill>
            <a:headEnd type="oval"/>
            <a:tailEnd type="ova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414964" y="885056"/>
            <a:ext cx="2937132" cy="392018"/>
          </a:xfrm>
          <a:prstGeom prst="rect">
            <a:avLst/>
          </a:prstGeom>
          <a:solidFill>
            <a:srgbClr val="B3D9FF"/>
          </a:solid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1600" dirty="0">
                <a:solidFill>
                  <a:schemeClr val="tx1"/>
                </a:solidFill>
                <a:latin typeface="Calibri" pitchFamily="34" charset="0"/>
                <a:cs typeface="Calibri" pitchFamily="34" charset="0"/>
              </a:rPr>
              <a:t>2</a:t>
            </a:r>
            <a:r>
              <a:rPr lang="en-US" sz="1600" baseline="30000" dirty="0">
                <a:solidFill>
                  <a:schemeClr val="tx1"/>
                </a:solidFill>
                <a:latin typeface="Calibri" pitchFamily="34" charset="0"/>
                <a:cs typeface="Calibri" pitchFamily="34" charset="0"/>
              </a:rPr>
              <a:t>nd</a:t>
            </a:r>
            <a:r>
              <a:rPr lang="en-US" sz="1600" dirty="0">
                <a:solidFill>
                  <a:schemeClr val="tx1"/>
                </a:solidFill>
                <a:latin typeface="Calibri" pitchFamily="34" charset="0"/>
                <a:cs typeface="Calibri" pitchFamily="34" charset="0"/>
              </a:rPr>
              <a:t> Month Passover for 24 Hours </a:t>
            </a:r>
          </a:p>
        </p:txBody>
      </p:sp>
      <p:sp>
        <p:nvSpPr>
          <p:cNvPr id="3" name="Rectangle 2"/>
          <p:cNvSpPr/>
          <p:nvPr/>
        </p:nvSpPr>
        <p:spPr>
          <a:xfrm>
            <a:off x="5123445" y="3068310"/>
            <a:ext cx="4151182" cy="1015663"/>
          </a:xfrm>
          <a:prstGeom prst="rect">
            <a:avLst/>
          </a:prstGeom>
        </p:spPr>
        <p:txBody>
          <a:bodyPr wrap="square">
            <a:spAutoFit/>
          </a:bodyPr>
          <a:lstStyle/>
          <a:p>
            <a:pPr algn="ctr"/>
            <a:r>
              <a:rPr lang="en-US" b="1" dirty="0">
                <a:effectLst>
                  <a:glow rad="152400">
                    <a:schemeClr val="bg1">
                      <a:alpha val="87000"/>
                    </a:schemeClr>
                  </a:glow>
                </a:effectLst>
                <a:latin typeface="Calibri" pitchFamily="34" charset="0"/>
                <a:cs typeface="Calibri" pitchFamily="34" charset="0"/>
              </a:rPr>
              <a:t>a</a:t>
            </a:r>
            <a:r>
              <a:rPr lang="en-US" sz="2000" b="1" dirty="0">
                <a:effectLst>
                  <a:glow rad="152400">
                    <a:schemeClr val="bg1">
                      <a:alpha val="87000"/>
                    </a:schemeClr>
                  </a:glow>
                </a:effectLst>
                <a:latin typeface="Calibri" pitchFamily="34" charset="0"/>
                <a:cs typeface="Calibri" pitchFamily="34" charset="0"/>
              </a:rPr>
              <a:t>)  </a:t>
            </a:r>
            <a:r>
              <a:rPr lang="en-US" sz="2000" b="1" dirty="0">
                <a:solidFill>
                  <a:schemeClr val="accent1">
                    <a:lumMod val="50000"/>
                  </a:schemeClr>
                </a:solidFill>
                <a:effectLst>
                  <a:glow rad="152400">
                    <a:schemeClr val="bg1">
                      <a:alpha val="87000"/>
                    </a:schemeClr>
                  </a:glow>
                </a:effectLst>
                <a:latin typeface="Calibri" pitchFamily="34" charset="0"/>
                <a:cs typeface="Calibri" pitchFamily="34" charset="0"/>
              </a:rPr>
              <a:t>Unleavened </a:t>
            </a:r>
            <a:r>
              <a:rPr lang="en-US" sz="2000" b="1" dirty="0" smtClean="0">
                <a:solidFill>
                  <a:schemeClr val="accent1">
                    <a:lumMod val="50000"/>
                  </a:schemeClr>
                </a:solidFill>
                <a:effectLst>
                  <a:glow rad="152400">
                    <a:schemeClr val="bg1">
                      <a:alpha val="87000"/>
                    </a:schemeClr>
                  </a:glow>
                </a:effectLst>
                <a:latin typeface="Calibri" pitchFamily="34" charset="0"/>
                <a:cs typeface="Calibri" pitchFamily="34" charset="0"/>
              </a:rPr>
              <a:t>Bread &amp; bitter herbs are </a:t>
            </a:r>
            <a:r>
              <a:rPr lang="en-US" sz="2000" b="1" dirty="0">
                <a:solidFill>
                  <a:schemeClr val="accent1">
                    <a:lumMod val="50000"/>
                  </a:schemeClr>
                </a:solidFill>
                <a:effectLst>
                  <a:glow rad="152400">
                    <a:schemeClr val="bg1">
                      <a:alpha val="87000"/>
                    </a:schemeClr>
                  </a:glow>
                </a:effectLst>
                <a:latin typeface="Calibri" pitchFamily="34" charset="0"/>
                <a:cs typeface="Calibri" pitchFamily="34" charset="0"/>
              </a:rPr>
              <a:t>eaten with the Passover </a:t>
            </a:r>
            <a:r>
              <a:rPr lang="en-US" sz="2000" b="1" dirty="0" smtClean="0">
                <a:solidFill>
                  <a:schemeClr val="accent1">
                    <a:lumMod val="50000"/>
                  </a:schemeClr>
                </a:solidFill>
                <a:effectLst>
                  <a:glow rad="152400">
                    <a:schemeClr val="bg1">
                      <a:alpha val="87000"/>
                    </a:schemeClr>
                  </a:glow>
                </a:effectLst>
                <a:latin typeface="Calibri" pitchFamily="34" charset="0"/>
                <a:cs typeface="Calibri" pitchFamily="34" charset="0"/>
              </a:rPr>
              <a:t>lamb </a:t>
            </a:r>
            <a:br>
              <a:rPr lang="en-US" sz="2000" b="1" dirty="0" smtClean="0">
                <a:solidFill>
                  <a:schemeClr val="accent1">
                    <a:lumMod val="50000"/>
                  </a:schemeClr>
                </a:solidFill>
                <a:effectLst>
                  <a:glow rad="152400">
                    <a:schemeClr val="bg1">
                      <a:alpha val="87000"/>
                    </a:schemeClr>
                  </a:glow>
                </a:effectLst>
                <a:latin typeface="Calibri" pitchFamily="34" charset="0"/>
                <a:cs typeface="Calibri" pitchFamily="34" charset="0"/>
              </a:rPr>
            </a:br>
            <a:r>
              <a:rPr lang="en-US" sz="2000" b="1" dirty="0" smtClean="0">
                <a:solidFill>
                  <a:schemeClr val="accent1">
                    <a:lumMod val="50000"/>
                  </a:schemeClr>
                </a:solidFill>
                <a:effectLst>
                  <a:glow rad="152400">
                    <a:schemeClr val="bg1">
                      <a:alpha val="87000"/>
                    </a:schemeClr>
                  </a:glow>
                </a:effectLst>
                <a:latin typeface="Calibri" pitchFamily="34" charset="0"/>
                <a:cs typeface="Calibri" pitchFamily="34" charset="0"/>
              </a:rPr>
              <a:t>on this Passover night of the </a:t>
            </a:r>
            <a:r>
              <a:rPr lang="en-US" sz="2000" b="1" dirty="0">
                <a:solidFill>
                  <a:schemeClr val="accent1">
                    <a:lumMod val="50000"/>
                  </a:schemeClr>
                </a:solidFill>
                <a:effectLst>
                  <a:glow rad="152400">
                    <a:schemeClr val="bg1">
                      <a:alpha val="87000"/>
                    </a:schemeClr>
                  </a:glow>
                </a:effectLst>
                <a:latin typeface="Calibri" pitchFamily="34" charset="0"/>
                <a:cs typeface="Calibri" pitchFamily="34" charset="0"/>
              </a:rPr>
              <a:t>14</a:t>
            </a:r>
            <a:r>
              <a:rPr lang="en-US" sz="2000" b="1" baseline="30000" dirty="0">
                <a:solidFill>
                  <a:schemeClr val="accent1">
                    <a:lumMod val="50000"/>
                  </a:schemeClr>
                </a:solidFill>
                <a:effectLst>
                  <a:glow rad="152400">
                    <a:schemeClr val="bg1">
                      <a:alpha val="87000"/>
                    </a:schemeClr>
                  </a:glow>
                </a:effectLst>
                <a:latin typeface="Calibri" pitchFamily="34" charset="0"/>
                <a:cs typeface="Calibri" pitchFamily="34" charset="0"/>
              </a:rPr>
              <a:t>th</a:t>
            </a:r>
            <a:r>
              <a:rPr lang="en-US" sz="2000" b="1" dirty="0">
                <a:solidFill>
                  <a:schemeClr val="accent1">
                    <a:lumMod val="50000"/>
                  </a:schemeClr>
                </a:solidFill>
                <a:effectLst>
                  <a:glow rad="152400">
                    <a:schemeClr val="bg1">
                      <a:alpha val="87000"/>
                    </a:schemeClr>
                  </a:glow>
                </a:effectLst>
                <a:latin typeface="Calibri" pitchFamily="34" charset="0"/>
                <a:cs typeface="Calibri" pitchFamily="34" charset="0"/>
              </a:rPr>
              <a:t> day.</a:t>
            </a:r>
            <a:endParaRPr lang="en-US" sz="2000" b="1" dirty="0">
              <a:ln>
                <a:solidFill>
                  <a:srgbClr val="002060"/>
                </a:solidFill>
              </a:ln>
              <a:solidFill>
                <a:srgbClr val="0070C0"/>
              </a:solidFill>
              <a:effectLst>
                <a:glow rad="152400">
                  <a:schemeClr val="bg1">
                    <a:alpha val="87000"/>
                  </a:schemeClr>
                </a:glow>
              </a:effectLst>
              <a:latin typeface="Calibri" pitchFamily="34" charset="0"/>
              <a:cs typeface="Calibri" pitchFamily="34" charset="0"/>
            </a:endParaRPr>
          </a:p>
        </p:txBody>
      </p:sp>
      <p:sp>
        <p:nvSpPr>
          <p:cNvPr id="38" name="Rectangle 37"/>
          <p:cNvSpPr/>
          <p:nvPr/>
        </p:nvSpPr>
        <p:spPr>
          <a:xfrm>
            <a:off x="5021781" y="4007777"/>
            <a:ext cx="4014787" cy="1200329"/>
          </a:xfrm>
          <a:prstGeom prst="rect">
            <a:avLst/>
          </a:prstGeom>
        </p:spPr>
        <p:txBody>
          <a:bodyPr wrap="square">
            <a:spAutoFit/>
          </a:bodyPr>
          <a:lstStyle/>
          <a:p>
            <a:pPr algn="ctr"/>
            <a:r>
              <a:rPr lang="en-US" b="1" dirty="0">
                <a:effectLst>
                  <a:glow rad="165100">
                    <a:schemeClr val="bg1">
                      <a:alpha val="88000"/>
                    </a:schemeClr>
                  </a:glow>
                </a:effectLst>
                <a:latin typeface="Calibri" pitchFamily="34" charset="0"/>
                <a:cs typeface="Calibri" pitchFamily="34" charset="0"/>
              </a:rPr>
              <a:t>b)  </a:t>
            </a:r>
            <a:r>
              <a:rPr lang="en-US" sz="2400" b="1" dirty="0">
                <a:ln>
                  <a:solidFill>
                    <a:srgbClr val="002060"/>
                  </a:solidFill>
                </a:ln>
                <a:solidFill>
                  <a:srgbClr val="0070C0"/>
                </a:solidFill>
                <a:effectLst>
                  <a:glow rad="165100">
                    <a:schemeClr val="bg1">
                      <a:alpha val="88000"/>
                    </a:schemeClr>
                  </a:glow>
                </a:effectLst>
                <a:latin typeface="Calibri" pitchFamily="34" charset="0"/>
                <a:cs typeface="Calibri" pitchFamily="34" charset="0"/>
              </a:rPr>
              <a:t>There is no claim that the ULB Festival begins at ‘even’ with this Passover meal. </a:t>
            </a:r>
            <a:endParaRPr lang="en-US" sz="2000" b="1" dirty="0">
              <a:ln>
                <a:solidFill>
                  <a:srgbClr val="002060"/>
                </a:solidFill>
              </a:ln>
              <a:solidFill>
                <a:srgbClr val="0070C0"/>
              </a:solidFill>
              <a:effectLst>
                <a:glow rad="165100">
                  <a:schemeClr val="bg1">
                    <a:alpha val="88000"/>
                  </a:schemeClr>
                </a:glow>
              </a:effectLst>
              <a:latin typeface="Calibri" pitchFamily="34" charset="0"/>
              <a:cs typeface="Calibri" pitchFamily="34" charset="0"/>
            </a:endParaRPr>
          </a:p>
        </p:txBody>
      </p:sp>
      <p:sp>
        <p:nvSpPr>
          <p:cNvPr id="39" name="Rounded Rectangle 38"/>
          <p:cNvSpPr/>
          <p:nvPr/>
        </p:nvSpPr>
        <p:spPr>
          <a:xfrm>
            <a:off x="696912" y="2777631"/>
            <a:ext cx="1495425" cy="2678073"/>
          </a:xfrm>
          <a:prstGeom prst="roundRect">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As each new cycle begins with </a:t>
            </a: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DAWN;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Zion’s style is accurate &amp; simple!  </a:t>
            </a:r>
            <a:endPar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ight Brace 32"/>
          <p:cNvSpPr/>
          <p:nvPr/>
        </p:nvSpPr>
        <p:spPr>
          <a:xfrm rot="16200000" flipH="1">
            <a:off x="6931984" y="710430"/>
            <a:ext cx="648165" cy="3674269"/>
          </a:xfrm>
          <a:prstGeom prst="rightBrace">
            <a:avLst>
              <a:gd name="adj1" fmla="val 70833"/>
              <a:gd name="adj2" fmla="val 30697"/>
            </a:avLst>
          </a:prstGeom>
          <a:gradFill flip="none" rotWithShape="1">
            <a:gsLst>
              <a:gs pos="92000">
                <a:srgbClr val="002060"/>
              </a:gs>
              <a:gs pos="18000">
                <a:srgbClr val="000040"/>
              </a:gs>
              <a:gs pos="0">
                <a:srgbClr val="400040"/>
              </a:gs>
              <a:gs pos="100000">
                <a:srgbClr val="8F0040"/>
              </a:gs>
            </a:gsLst>
            <a:lin ang="16200000" scaled="1"/>
            <a:tileRect/>
          </a:gradFill>
          <a:ln w="22225">
            <a:solidFill>
              <a:schemeClr val="accent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 rtlCol="0" anchor="ctr">
            <a:sp3d extrusionH="57150">
              <a:bevelT w="38100" h="38100"/>
            </a:sp3d>
          </a:bodyPr>
          <a:lstStyle/>
          <a:p>
            <a:pPr algn="ctr"/>
            <a:r>
              <a:rPr lang="en-US" b="1" dirty="0" smtClean="0">
                <a:solidFill>
                  <a:schemeClr val="accent1">
                    <a:lumMod val="40000"/>
                    <a:lumOff val="60000"/>
                  </a:schemeClr>
                </a:solidFill>
                <a:latin typeface="Comic Sans MS" pitchFamily="66" charset="0"/>
              </a:rPr>
              <a:t>“Between the Evenings”</a:t>
            </a:r>
            <a:endParaRPr lang="en-US" b="1" dirty="0">
              <a:solidFill>
                <a:schemeClr val="accent1">
                  <a:lumMod val="40000"/>
                  <a:lumOff val="60000"/>
                </a:schemeClr>
              </a:solidFill>
              <a:latin typeface="Comic Sans MS" pitchFamily="66" charset="0"/>
            </a:endParaRPr>
          </a:p>
        </p:txBody>
      </p:sp>
      <p:cxnSp>
        <p:nvCxnSpPr>
          <p:cNvPr id="21" name="Straight Arrow Connector 20"/>
          <p:cNvCxnSpPr/>
          <p:nvPr/>
        </p:nvCxnSpPr>
        <p:spPr>
          <a:xfrm flipV="1">
            <a:off x="4581526" y="2147074"/>
            <a:ext cx="941184" cy="782742"/>
          </a:xfrm>
          <a:prstGeom prst="straightConnector1">
            <a:avLst/>
          </a:prstGeom>
          <a:ln w="50800">
            <a:solidFill>
              <a:schemeClr val="accent1">
                <a:lumMod val="50000"/>
              </a:schemeClr>
            </a:solidFill>
            <a:headEnd type="oval"/>
            <a:tailEnd type="arrow"/>
          </a:ln>
          <a:effectLst>
            <a:glow rad="127000">
              <a:schemeClr val="bg1"/>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62550" y="1450347"/>
            <a:ext cx="0" cy="1274857"/>
          </a:xfrm>
          <a:prstGeom prst="line">
            <a:avLst/>
          </a:prstGeom>
          <a:ln w="50800">
            <a:solidFill>
              <a:schemeClr val="accent2"/>
            </a:solidFill>
            <a:headEnd type="oval"/>
            <a:tailEnd type="ova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05900" y="1472571"/>
            <a:ext cx="0" cy="855757"/>
          </a:xfrm>
          <a:prstGeom prst="line">
            <a:avLst/>
          </a:prstGeom>
          <a:ln w="50800">
            <a:solidFill>
              <a:srgbClr val="FF3399"/>
            </a:solidFill>
            <a:headEnd type="oval"/>
            <a:tailEnd type="ova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301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500"/>
                                        <p:tgtEl>
                                          <p:spTgt spid="11"/>
                                        </p:tgtEl>
                                      </p:cBhvr>
                                    </p:animEffect>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barn(inVertical)">
                                      <p:cBhvr>
                                        <p:cTn id="23" dur="10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barn(inVertical)">
                                      <p:cBhvr>
                                        <p:cTn id="40" dur="500"/>
                                        <p:tgtEl>
                                          <p:spTgt spid="25">
                                            <p:txEl>
                                              <p:pRg st="0" end="0"/>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125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2000"/>
                                        <p:tgtEl>
                                          <p:spTgt spid="33"/>
                                        </p:tgtEl>
                                      </p:cBhvr>
                                    </p:animEffect>
                                  </p:childTnLst>
                                </p:cTn>
                              </p:par>
                            </p:childTnLst>
                          </p:cTn>
                        </p:par>
                        <p:par>
                          <p:cTn id="55" fill="hold">
                            <p:stCondLst>
                              <p:cond delay="2000"/>
                            </p:stCondLst>
                            <p:childTnLst>
                              <p:par>
                                <p:cTn id="56" presetID="16" presetClass="entr" presetSubtype="21"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arn(inVertical)">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7">
                                            <p:txEl>
                                              <p:pRg st="0" end="0"/>
                                            </p:txEl>
                                          </p:spTgt>
                                        </p:tgtEl>
                                        <p:attrNameLst>
                                          <p:attrName>style.visibility</p:attrName>
                                        </p:attrNameLst>
                                      </p:cBhvr>
                                      <p:to>
                                        <p:strVal val="visible"/>
                                      </p:to>
                                    </p:set>
                                    <p:animEffect transition="in" filter="barn(inVertical)">
                                      <p:cBhvr>
                                        <p:cTn id="68" dur="500"/>
                                        <p:tgtEl>
                                          <p:spTgt spid="2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7" grpId="0" animBg="1"/>
      <p:bldP spid="35" grpId="0" animBg="1"/>
      <p:bldP spid="11" grpId="0" animBg="1"/>
      <p:bldP spid="3" grpId="0"/>
      <p:bldP spid="38" grpId="0"/>
      <p:bldP spid="39"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0253" y="447991"/>
            <a:ext cx="10443682" cy="6016006"/>
          </a:xfrm>
          <a:prstGeom prst="rect">
            <a:avLst/>
          </a:prstGeom>
        </p:spPr>
        <p:txBody>
          <a:bodyPr wrap="square">
            <a:spAutoFit/>
            <a:scene3d>
              <a:camera prst="orthographicFront"/>
              <a:lightRig rig="threePt" dir="t"/>
            </a:scene3d>
            <a:sp3d extrusionH="57150">
              <a:bevelT w="38100" h="38100"/>
            </a:sp3d>
          </a:bodyPr>
          <a:lstStyle/>
          <a:p>
            <a:pPr>
              <a:lnSpc>
                <a:spcPct val="115000"/>
              </a:lnSpc>
              <a:spcAft>
                <a:spcPts val="1000"/>
              </a:spcAft>
            </a:pPr>
            <a:r>
              <a:rPr lang="en-US" sz="24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Numbers 9</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Conclusion thus far</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a:latin typeface="Calibri" panose="020F0502020204030204" pitchFamily="34" charset="0"/>
                <a:ea typeface="Calibri" panose="020F0502020204030204" pitchFamily="34" charset="0"/>
                <a:cs typeface="Times New Roman" panose="02020603050405020304" pitchFamily="18" charset="0"/>
              </a:rPr>
              <a:t>  </a:t>
            </a: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u="sng" dirty="0">
                <a:latin typeface="Calibri" panose="020F0502020204030204" pitchFamily="34" charset="0"/>
                <a:ea typeface="Calibri" panose="020F0502020204030204" pitchFamily="34" charset="0"/>
                <a:cs typeface="Times New Roman" panose="02020603050405020304" pitchFamily="18" charset="0"/>
              </a:rPr>
              <a:t>Kee</a:t>
            </a:r>
            <a:r>
              <a:rPr lang="en-US" sz="2400" b="1" dirty="0">
                <a:latin typeface="Calibri" panose="020F0502020204030204" pitchFamily="34" charset="0"/>
                <a:ea typeface="Calibri" panose="020F0502020204030204" pitchFamily="34" charset="0"/>
                <a:cs typeface="Times New Roman" panose="02020603050405020304" pitchFamily="18" charset="0"/>
              </a:rPr>
              <a:t>p</a:t>
            </a:r>
            <a:r>
              <a:rPr lang="en-US" sz="2400" b="1" u="sng" dirty="0">
                <a:latin typeface="Calibri" panose="020F0502020204030204" pitchFamily="34" charset="0"/>
                <a:ea typeface="Calibri" panose="020F0502020204030204" pitchFamily="34" charset="0"/>
                <a:cs typeface="Times New Roman" panose="02020603050405020304" pitchFamily="18" charset="0"/>
              </a:rPr>
              <a:t> the Second Passover or</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u="dbl" dirty="0">
                <a:solidFill>
                  <a:srgbClr val="FF0066"/>
                </a:solidFill>
                <a:uFill>
                  <a:solidFill>
                    <a:srgbClr val="0000FF"/>
                  </a:solidFill>
                </a:uFill>
                <a:latin typeface="Rockwell"/>
                <a:ea typeface="Calibri" panose="020F0502020204030204" pitchFamily="34" charset="0"/>
                <a:cs typeface="Times New Roman" panose="02020603050405020304" pitchFamily="18" charset="0"/>
              </a:rPr>
              <a:t>FACE </a:t>
            </a:r>
            <a:r>
              <a:rPr lang="en-US" sz="2400" b="1" dirty="0">
                <a:solidFill>
                  <a:srgbClr val="FF0066"/>
                </a:solidFill>
                <a:uFill>
                  <a:solidFill>
                    <a:srgbClr val="0000FF"/>
                  </a:solidFill>
                </a:uFill>
                <a:latin typeface="Rockwell"/>
                <a:ea typeface="Calibri" panose="020F0502020204030204" pitchFamily="34" charset="0"/>
                <a:cs typeface="Times New Roman" panose="02020603050405020304" pitchFamily="18" charset="0"/>
              </a:rPr>
              <a:t>J</a:t>
            </a:r>
            <a:r>
              <a:rPr lang="en-US" sz="2400" b="1" u="dbl" dirty="0">
                <a:solidFill>
                  <a:srgbClr val="FF0066"/>
                </a:solidFill>
                <a:uFill>
                  <a:solidFill>
                    <a:srgbClr val="0000FF"/>
                  </a:solidFill>
                </a:uFill>
                <a:latin typeface="Rockwell"/>
                <a:ea typeface="Calibri" panose="020F0502020204030204" pitchFamily="34" charset="0"/>
                <a:cs typeface="Times New Roman" panose="02020603050405020304" pitchFamily="18" charset="0"/>
              </a:rPr>
              <a:t>UDGMENT</a:t>
            </a:r>
            <a:r>
              <a:rPr lang="en-US" sz="2400" b="1" dirty="0">
                <a:solidFill>
                  <a:srgbClr val="FF0066"/>
                </a:solidFill>
                <a:latin typeface="Rockwell"/>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Blip>
                <a:blip r:embed="rId2"/>
              </a:buBlip>
            </a:pP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9:13-14</a:t>
            </a:r>
            <a:r>
              <a:rPr lang="en-US" sz="2400" dirty="0">
                <a:latin typeface="Calibri" panose="020F0502020204030204" pitchFamily="34" charset="0"/>
                <a:ea typeface="Calibri" panose="020F0502020204030204" pitchFamily="34" charset="0"/>
                <a:cs typeface="Times New Roman" panose="02020603050405020304" pitchFamily="18" charset="0"/>
              </a:rPr>
              <a:t> … cut off if you did not keep the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even with the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alternate arrangements.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Forming a semi-conclusion on the matter: </a:t>
            </a:r>
          </a:p>
          <a:p>
            <a:pPr marL="342900" marR="0" lvl="0" indent="-342900">
              <a:lnSpc>
                <a:spcPct val="115000"/>
              </a:lnSpc>
              <a:spcBef>
                <a:spcPts val="0"/>
              </a:spcBef>
              <a:spcAft>
                <a:spcPts val="0"/>
              </a:spcAft>
              <a:buClr>
                <a:srgbClr val="9933FF"/>
              </a:buClr>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There are seven very well-defined and specific witnesses that proclaim the requirement for observing the </a:t>
            </a:r>
            <a:r>
              <a:rPr lang="en-US" sz="2400" b="1" dirty="0">
                <a:solidFill>
                  <a:srgbClr val="BC5E00"/>
                </a:solidFill>
                <a:latin typeface="Calibri" panose="020F0502020204030204" pitchFamily="34" charset="0"/>
                <a:ea typeface="Calibri" panose="020F0502020204030204" pitchFamily="34" charset="0"/>
                <a:cs typeface="Times New Roman" panose="02020603050405020304" pitchFamily="18" charset="0"/>
              </a:rPr>
              <a:t>Festival of Unleavened Bread </a:t>
            </a:r>
            <a:r>
              <a:rPr lang="en-US" sz="2400" dirty="0">
                <a:latin typeface="Calibri" panose="020F0502020204030204" pitchFamily="34" charset="0"/>
                <a:ea typeface="Calibri" panose="020F0502020204030204" pitchFamily="34" charset="0"/>
                <a:cs typeface="Times New Roman" panose="02020603050405020304" pitchFamily="18" charset="0"/>
              </a:rPr>
              <a:t>for seven days following the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2400" dirty="0">
                <a:latin typeface="Calibri" panose="020F0502020204030204" pitchFamily="34" charset="0"/>
                <a:ea typeface="Calibri" panose="020F0502020204030204" pitchFamily="34" charset="0"/>
                <a:cs typeface="Times New Roman" panose="02020603050405020304" pitchFamily="18" charset="0"/>
              </a:rPr>
              <a:t> in the </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1</a:t>
            </a:r>
            <a:r>
              <a:rPr lang="en-US" sz="2400" b="1" baseline="30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st</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month</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1000"/>
              </a:spcAft>
              <a:buClr>
                <a:srgbClr val="9933FF"/>
              </a:buClr>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However, there is </a:t>
            </a:r>
            <a:r>
              <a:rPr lang="en-US" sz="2400" b="1" u="heavy"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not one word</a:t>
            </a: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about observing the </a:t>
            </a:r>
            <a:r>
              <a:rPr lang="en-US" sz="2400" b="1" dirty="0">
                <a:solidFill>
                  <a:srgbClr val="BC5E00"/>
                </a:solidFill>
                <a:latin typeface="Calibri" panose="020F0502020204030204" pitchFamily="34" charset="0"/>
                <a:ea typeface="Calibri" panose="020F0502020204030204" pitchFamily="34" charset="0"/>
                <a:cs typeface="Times New Roman" panose="02020603050405020304" pitchFamily="18" charset="0"/>
              </a:rPr>
              <a:t>Festival of Unleavened Bread, </a:t>
            </a:r>
            <a:r>
              <a:rPr lang="en-US" sz="2400" dirty="0">
                <a:latin typeface="Calibri" panose="020F0502020204030204" pitchFamily="34" charset="0"/>
                <a:ea typeface="Calibri" panose="020F0502020204030204" pitchFamily="34" charset="0"/>
                <a:cs typeface="Times New Roman" panose="02020603050405020304" pitchFamily="18" charset="0"/>
              </a:rPr>
              <a:t>or eating unleavened bread for another seven days following the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second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2400" dirty="0">
                <a:latin typeface="Calibri" panose="020F0502020204030204" pitchFamily="34" charset="0"/>
                <a:ea typeface="Calibri" panose="020F0502020204030204" pitchFamily="34" charset="0"/>
                <a:cs typeface="Times New Roman" panose="02020603050405020304" pitchFamily="18" charset="0"/>
              </a:rPr>
              <a:t> in the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a:t>
            </a:r>
            <a:r>
              <a:rPr lang="en-US" sz="2400" b="1" baseline="30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nd</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month</a:t>
            </a:r>
            <a:r>
              <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a:p>
            <a:pPr marL="228600" indent="-228600">
              <a:buClr>
                <a:srgbClr val="9933FF"/>
              </a:buClr>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 Therefore, in the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a:t>
            </a:r>
            <a:r>
              <a:rPr lang="en-US" sz="2400" b="1" baseline="30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nd</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month</a:t>
            </a:r>
            <a:r>
              <a:rPr lang="en-US" sz="2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only the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2400" dirty="0">
                <a:latin typeface="Calibri" panose="020F0502020204030204" pitchFamily="34" charset="0"/>
                <a:ea typeface="Calibri" panose="020F0502020204030204" pitchFamily="34" charset="0"/>
                <a:cs typeface="Times New Roman" panose="02020603050405020304" pitchFamily="18" charset="0"/>
              </a:rPr>
              <a:t> (meal) was observed, </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with the command to eat unleavened bread and bitter herbs.</a:t>
            </a:r>
            <a:endParaRPr lang="en-US" sz="2400" dirty="0"/>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38</a:t>
            </a:fld>
            <a:endParaRPr lang="en-US" sz="1200" dirty="0">
              <a:latin typeface="Comic Sans MS" pitchFamily="66" charset="0"/>
            </a:endParaRPr>
          </a:p>
        </p:txBody>
      </p:sp>
    </p:spTree>
    <p:extLst>
      <p:ext uri="{BB962C8B-B14F-4D97-AF65-F5344CB8AC3E}">
        <p14:creationId xmlns:p14="http://schemas.microsoft.com/office/powerpoint/2010/main" val="2304815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Down Ribbon 2"/>
          <p:cNvSpPr/>
          <p:nvPr/>
        </p:nvSpPr>
        <p:spPr>
          <a:xfrm>
            <a:off x="885371" y="783773"/>
            <a:ext cx="10319658" cy="5225143"/>
          </a:xfrm>
          <a:prstGeom prst="ellipseRibbon">
            <a:avLst>
              <a:gd name="adj1" fmla="val 25000"/>
              <a:gd name="adj2" fmla="val 73557"/>
              <a:gd name="adj3" fmla="val 12500"/>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76200">
            <a:solidFill>
              <a:srgbClr val="353EF7"/>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39</a:t>
            </a:fld>
            <a:endParaRPr lang="en-US" sz="1200" dirty="0">
              <a:latin typeface="Comic Sans MS" pitchFamily="66" charset="0"/>
            </a:endParaRPr>
          </a:p>
        </p:txBody>
      </p:sp>
      <p:sp>
        <p:nvSpPr>
          <p:cNvPr id="5" name="Slide Number Placeholder 4"/>
          <p:cNvSpPr txBox="1">
            <a:spLocks/>
          </p:cNvSpPr>
          <p:nvPr/>
        </p:nvSpPr>
        <p:spPr>
          <a:xfrm>
            <a:off x="11731986" y="66369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39</a:t>
            </a:fld>
            <a:endParaRPr lang="en-US" sz="1200" dirty="0">
              <a:latin typeface="Comic Sans MS" pitchFamily="66" charset="0"/>
            </a:endParaRPr>
          </a:p>
        </p:txBody>
      </p:sp>
      <p:sp>
        <p:nvSpPr>
          <p:cNvPr id="7" name="TextBox 6"/>
          <p:cNvSpPr txBox="1"/>
          <p:nvPr/>
        </p:nvSpPr>
        <p:spPr>
          <a:xfrm>
            <a:off x="2336800" y="2278746"/>
            <a:ext cx="7445829" cy="3539430"/>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The Scriptures reveal this </a:t>
            </a:r>
            <a:r>
              <a:rPr lang="en-US" sz="2800" b="1" u="sng" dirty="0">
                <a:solidFill>
                  <a:srgbClr val="FF0000"/>
                </a:solidFill>
                <a:effectLst>
                  <a:outerShdw blurRad="38100" dist="38100" dir="2700000" algn="tl">
                    <a:srgbClr val="000000">
                      <a:alpha val="43137"/>
                    </a:srgbClr>
                  </a:outerShdw>
                </a:effectLst>
                <a:latin typeface="Calibri" pitchFamily="34" charset="0"/>
                <a:cs typeface="Calibri" pitchFamily="34" charset="0"/>
              </a:rPr>
              <a:t>ver</a:t>
            </a:r>
            <a:r>
              <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y</a:t>
            </a:r>
            <a:r>
              <a:rPr lang="en-US" sz="2800" b="1" u="sng" dirty="0">
                <a:solidFill>
                  <a:srgbClr val="FF0000"/>
                </a:solidFill>
                <a:effectLst>
                  <a:outerShdw blurRad="38100" dist="38100" dir="2700000" algn="tl">
                    <a:srgbClr val="000000">
                      <a:alpha val="43137"/>
                    </a:srgbClr>
                  </a:outerShdw>
                </a:effectLst>
                <a:latin typeface="Calibri" pitchFamily="34" charset="0"/>
                <a:cs typeface="Calibri" pitchFamily="34" charset="0"/>
              </a:rPr>
              <a:t> im</a:t>
            </a:r>
            <a:r>
              <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p</a:t>
            </a:r>
            <a:r>
              <a:rPr lang="en-US" sz="2800" b="1" u="sng" dirty="0">
                <a:solidFill>
                  <a:srgbClr val="FF0000"/>
                </a:solidFill>
                <a:effectLst>
                  <a:outerShdw blurRad="38100" dist="38100" dir="2700000" algn="tl">
                    <a:srgbClr val="000000">
                      <a:alpha val="43137"/>
                    </a:srgbClr>
                  </a:outerShdw>
                </a:effectLst>
                <a:latin typeface="Calibri" pitchFamily="34" charset="0"/>
                <a:cs typeface="Calibri" pitchFamily="34" charset="0"/>
              </a:rPr>
              <a:t>ortant fact</a:t>
            </a:r>
            <a:r>
              <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a:t>
            </a:r>
            <a:br>
              <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br>
            <a:endPar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2800" b="1" dirty="0">
                <a:solidFill>
                  <a:srgbClr val="0000FF"/>
                </a:solidFill>
                <a:effectLst>
                  <a:outerShdw blurRad="38100" dist="38100" dir="2700000" algn="tl">
                    <a:srgbClr val="000000">
                      <a:alpha val="43137"/>
                    </a:srgbClr>
                  </a:outerShdw>
                </a:effectLst>
                <a:latin typeface="Calibri" pitchFamily="34" charset="0"/>
                <a:cs typeface="Calibri" pitchFamily="34" charset="0"/>
              </a:rPr>
              <a:t>Yahusha</a:t>
            </a:r>
            <a:r>
              <a:rPr lang="en-US" sz="2800" b="1" dirty="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7030A0"/>
                </a:solidFill>
                <a:effectLst>
                  <a:outerShdw blurRad="38100" dist="38100" dir="2700000" algn="tl">
                    <a:srgbClr val="000000">
                      <a:alpha val="43137"/>
                    </a:srgbClr>
                  </a:outerShdw>
                </a:effectLst>
                <a:latin typeface="Calibri" pitchFamily="34" charset="0"/>
                <a:cs typeface="Calibri" pitchFamily="34" charset="0"/>
              </a:rPr>
              <a:t>did not give a command to keep the Festival of Unleavened Bread in the </a:t>
            </a:r>
            <a:r>
              <a:rPr lang="en-US" sz="2800" b="1" dirty="0">
                <a:solidFill>
                  <a:srgbClr val="00B050"/>
                </a:solidFill>
                <a:effectLst>
                  <a:outerShdw blurRad="38100" dist="38100" dir="2700000" algn="tl">
                    <a:srgbClr val="000000">
                      <a:alpha val="43137"/>
                    </a:srgbClr>
                  </a:outerShdw>
                </a:effectLst>
                <a:latin typeface="Calibri" pitchFamily="34" charset="0"/>
                <a:cs typeface="Calibri" pitchFamily="34" charset="0"/>
              </a:rPr>
              <a:t>2</a:t>
            </a:r>
            <a:r>
              <a:rPr lang="en-US" sz="2800" b="1" baseline="30000" dirty="0">
                <a:solidFill>
                  <a:srgbClr val="00B050"/>
                </a:solidFill>
                <a:effectLst>
                  <a:outerShdw blurRad="38100" dist="38100" dir="2700000" algn="tl">
                    <a:srgbClr val="000000">
                      <a:alpha val="43137"/>
                    </a:srgbClr>
                  </a:outerShdw>
                </a:effectLst>
                <a:latin typeface="Calibri" pitchFamily="34" charset="0"/>
                <a:cs typeface="Calibri" pitchFamily="34" charset="0"/>
              </a:rPr>
              <a:t>nd</a:t>
            </a:r>
            <a:r>
              <a:rPr lang="en-US" sz="2800" b="1" dirty="0">
                <a:solidFill>
                  <a:srgbClr val="00B050"/>
                </a:solidFill>
                <a:effectLst>
                  <a:outerShdw blurRad="38100" dist="38100" dir="2700000" algn="tl">
                    <a:srgbClr val="000000">
                      <a:alpha val="43137"/>
                    </a:srgbClr>
                  </a:outerShdw>
                </a:effectLst>
                <a:latin typeface="Calibri" pitchFamily="34" charset="0"/>
                <a:cs typeface="Calibri" pitchFamily="34" charset="0"/>
              </a:rPr>
              <a:t> month.</a:t>
            </a:r>
            <a:br>
              <a:rPr lang="en-US" sz="2800" b="1" dirty="0">
                <a:solidFill>
                  <a:srgbClr val="00B050"/>
                </a:solidFill>
                <a:effectLst>
                  <a:outerShdw blurRad="38100" dist="38100" dir="2700000" algn="tl">
                    <a:srgbClr val="000000">
                      <a:alpha val="43137"/>
                    </a:srgbClr>
                  </a:outerShdw>
                </a:effectLst>
                <a:latin typeface="Calibri" pitchFamily="34" charset="0"/>
                <a:cs typeface="Calibri" pitchFamily="34" charset="0"/>
              </a:rPr>
            </a:br>
            <a:endParaRPr lang="en-US" sz="2800" b="1" dirty="0">
              <a:solidFill>
                <a:srgbClr val="00B050"/>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2800" b="1" dirty="0">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Yet </a:t>
            </a:r>
            <a:r>
              <a:rPr lang="en-US" sz="2800" b="1" dirty="0">
                <a:solidFill>
                  <a:srgbClr val="0000FF"/>
                </a:solidFill>
                <a:effectLst>
                  <a:outerShdw blurRad="38100" dist="38100" dir="2700000" algn="tl">
                    <a:srgbClr val="000000">
                      <a:alpha val="43137"/>
                    </a:srgbClr>
                  </a:outerShdw>
                </a:effectLst>
                <a:latin typeface="Calibri" pitchFamily="34" charset="0"/>
                <a:cs typeface="Calibri" pitchFamily="34" charset="0"/>
              </a:rPr>
              <a:t>Yahusha</a:t>
            </a:r>
            <a:r>
              <a:rPr lang="en-US" sz="2800" b="1" dirty="0">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 gave </a:t>
            </a:r>
            <a:r>
              <a:rPr lang="en-US" sz="2800" b="1" u="sng" dirty="0">
                <a:solidFill>
                  <a:srgbClr val="FF0000"/>
                </a:solidFill>
                <a:effectLst>
                  <a:outerShdw blurRad="38100" dist="38100" dir="2700000" algn="tl">
                    <a:srgbClr val="000000">
                      <a:alpha val="43137"/>
                    </a:srgbClr>
                  </a:outerShdw>
                </a:effectLst>
                <a:latin typeface="Calibri" pitchFamily="34" charset="0"/>
                <a:cs typeface="Calibri" pitchFamily="34" charset="0"/>
              </a:rPr>
              <a:t>ver</a:t>
            </a:r>
            <a:r>
              <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y</a:t>
            </a:r>
            <a:r>
              <a:rPr lang="en-US" sz="2800" b="1" u="sng" dirty="0">
                <a:solidFill>
                  <a:srgbClr val="FF0000"/>
                </a:solidFill>
                <a:effectLst>
                  <a:outerShdw blurRad="38100" dist="38100" dir="2700000" algn="tl">
                    <a:srgbClr val="000000">
                      <a:alpha val="43137"/>
                    </a:srgbClr>
                  </a:outerShdw>
                </a:effectLst>
                <a:latin typeface="Calibri" pitchFamily="34" charset="0"/>
                <a:cs typeface="Calibri" pitchFamily="34" charset="0"/>
              </a:rPr>
              <a:t> definite instruction </a:t>
            </a:r>
            <a:r>
              <a:rPr lang="en-US" sz="2800" b="1" u="sng" dirty="0">
                <a:solidFill>
                  <a:srgbClr val="C00000"/>
                </a:solidFill>
                <a:effectLst>
                  <a:outerShdw blurRad="38100" dist="38100" dir="2700000" algn="tl">
                    <a:srgbClr val="000000">
                      <a:alpha val="43137"/>
                    </a:srgbClr>
                  </a:outerShdw>
                </a:effectLst>
                <a:latin typeface="Calibri" pitchFamily="34" charset="0"/>
                <a:cs typeface="Calibri" pitchFamily="34" charset="0"/>
              </a:rPr>
              <a:t/>
            </a:r>
            <a:br>
              <a:rPr lang="en-US" sz="2800" b="1" u="sng" dirty="0">
                <a:solidFill>
                  <a:srgbClr val="C00000"/>
                </a:solidFill>
                <a:effectLst>
                  <a:outerShdw blurRad="38100" dist="38100" dir="2700000" algn="tl">
                    <a:srgbClr val="000000">
                      <a:alpha val="43137"/>
                    </a:srgbClr>
                  </a:outerShdw>
                </a:effectLst>
                <a:latin typeface="Calibri" pitchFamily="34" charset="0"/>
                <a:cs typeface="Calibri" pitchFamily="34" charset="0"/>
              </a:rPr>
            </a:br>
            <a:r>
              <a:rPr lang="en-US" sz="2800" b="1" dirty="0">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to eat the </a:t>
            </a:r>
            <a:r>
              <a:rPr lang="en-US"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Passover meal </a:t>
            </a:r>
            <a:r>
              <a:rPr lang="en-US" sz="2800" b="1" dirty="0">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in the </a:t>
            </a:r>
            <a:r>
              <a:rPr lang="en-US" sz="2800" b="1" dirty="0">
                <a:solidFill>
                  <a:srgbClr val="00B050"/>
                </a:solidFill>
                <a:effectLst>
                  <a:outerShdw blurRad="38100" dist="38100" dir="2700000" algn="tl">
                    <a:srgbClr val="000000">
                      <a:alpha val="43137"/>
                    </a:srgbClr>
                  </a:outerShdw>
                </a:effectLst>
                <a:latin typeface="Calibri" pitchFamily="34" charset="0"/>
                <a:cs typeface="Calibri" pitchFamily="34" charset="0"/>
              </a:rPr>
              <a:t>2</a:t>
            </a:r>
            <a:r>
              <a:rPr lang="en-US" sz="2800" b="1" baseline="30000" dirty="0">
                <a:solidFill>
                  <a:srgbClr val="00B050"/>
                </a:solidFill>
                <a:effectLst>
                  <a:outerShdw blurRad="38100" dist="38100" dir="2700000" algn="tl">
                    <a:srgbClr val="000000">
                      <a:alpha val="43137"/>
                    </a:srgbClr>
                  </a:outerShdw>
                </a:effectLst>
                <a:latin typeface="Calibri" pitchFamily="34" charset="0"/>
                <a:cs typeface="Calibri" pitchFamily="34" charset="0"/>
              </a:rPr>
              <a:t>nd</a:t>
            </a:r>
            <a:r>
              <a:rPr lang="en-US" sz="2800" b="1" dirty="0">
                <a:solidFill>
                  <a:srgbClr val="00B050"/>
                </a:solidFill>
                <a:effectLst>
                  <a:outerShdw blurRad="38100" dist="38100" dir="2700000" algn="tl">
                    <a:srgbClr val="000000">
                      <a:alpha val="43137"/>
                    </a:srgbClr>
                  </a:outerShdw>
                </a:effectLst>
                <a:latin typeface="Calibri" pitchFamily="34" charset="0"/>
                <a:cs typeface="Calibri" pitchFamily="34" charset="0"/>
              </a:rPr>
              <a:t> month </a:t>
            </a:r>
            <a:r>
              <a:rPr lang="en-US" sz="2800" b="1" dirty="0">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
            </a:r>
            <a:br>
              <a:rPr lang="en-US" sz="2800" b="1" dirty="0">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br>
            <a:r>
              <a:rPr lang="en-US" sz="2800" b="1" u="sng" dirty="0">
                <a:solidFill>
                  <a:srgbClr val="FF0000"/>
                </a:solidFill>
                <a:effectLst>
                  <a:outerShdw blurRad="38100" dist="38100" dir="2700000" algn="tl">
                    <a:srgbClr val="000000">
                      <a:alpha val="43137"/>
                    </a:srgbClr>
                  </a:outerShdw>
                </a:effectLst>
                <a:latin typeface="Calibri" pitchFamily="34" charset="0"/>
                <a:cs typeface="Calibri" pitchFamily="34" charset="0"/>
              </a:rPr>
              <a:t>WITH</a:t>
            </a:r>
            <a:r>
              <a:rPr lang="en-US" sz="2800" b="1" dirty="0">
                <a:solidFill>
                  <a:schemeClr val="accent3">
                    <a:lumMod val="75000"/>
                  </a:schemeClr>
                </a:solidFill>
                <a:effectLst>
                  <a:outerShdw blurRad="38100" dist="38100" dir="2700000" algn="tl">
                    <a:srgbClr val="000000">
                      <a:alpha val="43137"/>
                    </a:srgbClr>
                  </a:outerShdw>
                </a:effectLst>
                <a:latin typeface="Calibri" pitchFamily="34" charset="0"/>
                <a:cs typeface="Calibri" pitchFamily="34" charset="0"/>
              </a:rPr>
              <a:t> Unleavened Bread.</a:t>
            </a:r>
          </a:p>
        </p:txBody>
      </p:sp>
    </p:spTree>
    <p:extLst>
      <p:ext uri="{BB962C8B-B14F-4D97-AF65-F5344CB8AC3E}">
        <p14:creationId xmlns:p14="http://schemas.microsoft.com/office/powerpoint/2010/main" val="3469948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79586" y="6484566"/>
            <a:ext cx="542697" cy="279400"/>
          </a:xfrm>
        </p:spPr>
        <p:txBody>
          <a:bodyPr/>
          <a:lstStyle/>
          <a:p>
            <a:fld id="{D57F1E4F-1CFF-5643-939E-217C01CDF565}" type="slidenum">
              <a:rPr lang="en-US" sz="1200" smtClean="0">
                <a:latin typeface="Comic Sans MS" pitchFamily="66" charset="0"/>
              </a:rPr>
              <a:pPr/>
              <a:t>4</a:t>
            </a:fld>
            <a:endParaRPr lang="en-US" sz="1200" dirty="0">
              <a:latin typeface="Comic Sans MS" pitchFamily="66" charset="0"/>
            </a:endParaRPr>
          </a:p>
        </p:txBody>
      </p:sp>
      <p:sp>
        <p:nvSpPr>
          <p:cNvPr id="6" name="Snip Diagonal Corner Rectangle 5"/>
          <p:cNvSpPr/>
          <p:nvPr/>
        </p:nvSpPr>
        <p:spPr>
          <a:xfrm>
            <a:off x="928919" y="605507"/>
            <a:ext cx="5326742" cy="5563063"/>
          </a:xfrm>
          <a:prstGeom prst="snip2DiagRect">
            <a:avLst>
              <a:gd name="adj1" fmla="val 0"/>
              <a:gd name="adj2" fmla="val 12750"/>
            </a:avLst>
          </a:prstGeom>
          <a:solidFill>
            <a:srgbClr val="254B7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omic Sans MS" pitchFamily="66" charset="0"/>
            </a:endParaRPr>
          </a:p>
        </p:txBody>
      </p:sp>
      <p:pic>
        <p:nvPicPr>
          <p:cNvPr id="8" name="Picture 2" descr="C:\Users\Rae\Desktop\Grammar Art\email mouse best.pn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897347" y="3316253"/>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86976" y="1008120"/>
            <a:ext cx="5181598" cy="5276561"/>
          </a:xfrm>
        </p:spPr>
        <p:txBody>
          <a:bodyPr>
            <a:noAutofit/>
            <a:scene3d>
              <a:camera prst="orthographicFront"/>
              <a:lightRig rig="threePt" dir="t"/>
            </a:scene3d>
            <a:sp3d extrusionH="57150">
              <a:bevelT w="38100" h="38100"/>
            </a:sp3d>
          </a:bodyPr>
          <a:lstStyle/>
          <a:p>
            <a:r>
              <a:rPr lang="en-US" sz="2800" b="1" dirty="0">
                <a:solidFill>
                  <a:schemeClr val="bg1"/>
                </a:solidFill>
                <a:latin typeface="Comic Sans MS" pitchFamily="66" charset="0"/>
              </a:rPr>
              <a:t>“We missed the Covenant Calendar Passover because we were on the lunar calendar.  Since discovering the moon has nothing to do with the Covenant month count, shall we celebrate the Passover in the </a:t>
            </a:r>
            <a:br>
              <a:rPr lang="en-US" sz="2800" b="1" dirty="0">
                <a:solidFill>
                  <a:schemeClr val="bg1"/>
                </a:solidFill>
                <a:latin typeface="Comic Sans MS" pitchFamily="66" charset="0"/>
              </a:rPr>
            </a:br>
            <a:r>
              <a:rPr lang="en-US" sz="2800" b="1" dirty="0">
                <a:solidFill>
                  <a:schemeClr val="bg1"/>
                </a:solidFill>
                <a:latin typeface="Comic Sans MS" pitchFamily="66" charset="0"/>
              </a:rPr>
              <a:t>2</a:t>
            </a:r>
            <a:r>
              <a:rPr lang="en-US" sz="2800" b="1" baseline="30000" dirty="0">
                <a:solidFill>
                  <a:schemeClr val="bg1"/>
                </a:solidFill>
                <a:latin typeface="Comic Sans MS" pitchFamily="66" charset="0"/>
              </a:rPr>
              <a:t>nd</a:t>
            </a:r>
            <a:r>
              <a:rPr lang="en-US" sz="2800" b="1" dirty="0">
                <a:solidFill>
                  <a:schemeClr val="bg1"/>
                </a:solidFill>
                <a:latin typeface="Comic Sans MS" pitchFamily="66" charset="0"/>
              </a:rPr>
              <a:t> month?  Also, do we celebrate the 7 days of Unleavened Bread Festival?”  </a:t>
            </a:r>
            <a:br>
              <a:rPr lang="en-US" sz="2800" b="1" dirty="0">
                <a:solidFill>
                  <a:schemeClr val="bg1"/>
                </a:solidFill>
                <a:latin typeface="Comic Sans MS" pitchFamily="66" charset="0"/>
              </a:rPr>
            </a:br>
            <a:endParaRPr lang="en-US" sz="3600" dirty="0">
              <a:latin typeface="Comic Sans MS" pitchFamily="66" charset="0"/>
            </a:endParaRPr>
          </a:p>
        </p:txBody>
      </p:sp>
      <p:pic>
        <p:nvPicPr>
          <p:cNvPr id="3" name="Picture 2" descr="C:\Users\Rae\Desktop\friends around the worl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4552" y="605507"/>
            <a:ext cx="5026252" cy="3350834"/>
          </a:xfrm>
          <a:prstGeom prst="ellipse">
            <a:avLst/>
          </a:prstGeom>
          <a:ln>
            <a:noFill/>
          </a:ln>
          <a:effectLst>
            <a:glow rad="330200">
              <a:srgbClr val="69B4FF">
                <a:alpha val="40000"/>
              </a:srgbClr>
            </a:glow>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255660" y="3956341"/>
            <a:ext cx="5380489" cy="2104571"/>
          </a:xfrm>
          <a:prstGeom prst="rect">
            <a:avLst/>
          </a:prstGeom>
          <a:effectLst/>
        </p:spPr>
        <p:txBody>
          <a:bodyPr vert="horz" lIns="91440" tIns="45720" rIns="91440" bIns="45720" rtlCol="0" anchor="b">
            <a:noAutofit/>
            <a:scene3d>
              <a:camera prst="orthographicFront"/>
              <a:lightRig rig="threePt" dir="t"/>
            </a:scene3d>
            <a:sp3d extrusionH="57150">
              <a:bevelT w="38100" h="38100"/>
            </a:sp3d>
          </a:bodyPr>
          <a:lstStyle>
            <a:lvl1pPr algn="ctr" defTabSz="457200" rtl="0" eaLnBrk="1" latinLnBrk="0" hangingPunct="1">
              <a:spcBef>
                <a:spcPct val="0"/>
              </a:spcBef>
              <a:buNone/>
              <a:defRPr sz="2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2060"/>
                </a:solidFill>
                <a:latin typeface="Comic Sans MS" pitchFamily="66" charset="0"/>
              </a:rPr>
              <a:t>At this time the Covenant Calendar study on Numbers 9 </a:t>
            </a:r>
            <a:br>
              <a:rPr lang="en-US" b="1" dirty="0">
                <a:solidFill>
                  <a:srgbClr val="002060"/>
                </a:solidFill>
                <a:latin typeface="Comic Sans MS" pitchFamily="66" charset="0"/>
              </a:rPr>
            </a:br>
            <a:r>
              <a:rPr lang="en-US" b="1" dirty="0">
                <a:solidFill>
                  <a:srgbClr val="002060"/>
                </a:solidFill>
                <a:latin typeface="Comic Sans MS" pitchFamily="66" charset="0"/>
              </a:rPr>
              <a:t>was not completed. </a:t>
            </a:r>
            <a:br>
              <a:rPr lang="en-US" b="1" dirty="0">
                <a:solidFill>
                  <a:srgbClr val="002060"/>
                </a:solidFill>
                <a:latin typeface="Comic Sans MS" pitchFamily="66" charset="0"/>
              </a:rPr>
            </a:br>
            <a:r>
              <a:rPr lang="en-US" b="1" dirty="0">
                <a:solidFill>
                  <a:srgbClr val="002060"/>
                </a:solidFill>
                <a:latin typeface="Comic Sans MS" pitchFamily="66" charset="0"/>
              </a:rPr>
              <a:t>This study will provide the full answer – perhaps with a surprise.</a:t>
            </a:r>
            <a:endParaRPr lang="en-US" dirty="0">
              <a:solidFill>
                <a:srgbClr val="002060"/>
              </a:solidFill>
              <a:latin typeface="Comic Sans MS" pitchFamily="66" charset="0"/>
            </a:endParaRPr>
          </a:p>
        </p:txBody>
      </p:sp>
    </p:spTree>
    <p:extLst>
      <p:ext uri="{BB962C8B-B14F-4D97-AF65-F5344CB8AC3E}">
        <p14:creationId xmlns:p14="http://schemas.microsoft.com/office/powerpoint/2010/main" val="1703848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150" y="271082"/>
            <a:ext cx="10558385" cy="3065455"/>
          </a:xfrm>
          <a:prstGeom prst="rect">
            <a:avLst/>
          </a:prstGeom>
        </p:spPr>
        <p:txBody>
          <a:bodyPr wrap="square">
            <a:spAutoFit/>
            <a:scene3d>
              <a:camera prst="orthographicFront"/>
              <a:lightRig rig="threePt" dir="t"/>
            </a:scene3d>
            <a:sp3d extrusionH="57150">
              <a:bevelT w="38100" h="38100" prst="angle"/>
            </a:sp3d>
          </a:bodyPr>
          <a:lstStyle/>
          <a:p>
            <a:pPr algn="ctr">
              <a:lnSpc>
                <a:spcPct val="115000"/>
              </a:lnSpc>
              <a:spcAft>
                <a:spcPts val="1000"/>
              </a:spcAft>
            </a:pPr>
            <a:r>
              <a:rPr lang="en-US" sz="6000" b="1" dirty="0">
                <a:ln>
                  <a:solidFill>
                    <a:srgbClr val="002060"/>
                  </a:solidFill>
                </a:ln>
                <a:solidFill>
                  <a:srgbClr val="0070C0"/>
                </a:solidFill>
                <a:effectLst>
                  <a:outerShdw blurRad="38100" dist="38100" dir="2700000" algn="tl">
                    <a:srgbClr val="000000">
                      <a:alpha val="43137"/>
                    </a:srgbClr>
                  </a:outerShdw>
                </a:effectLst>
                <a:latin typeface="French Script MT" pitchFamily="66" charset="0"/>
                <a:ea typeface="Calibri" panose="020F0502020204030204" pitchFamily="34" charset="0"/>
                <a:cs typeface="Times New Roman" panose="02020603050405020304" pitchFamily="18" charset="0"/>
              </a:rPr>
              <a:t>It is well to remember:  </a:t>
            </a:r>
            <a:r>
              <a:rPr lang="en-US" sz="3600" b="1" dirty="0">
                <a:solidFill>
                  <a:srgbClr val="0070C0"/>
                </a:solidFill>
                <a:latin typeface="French Script MT" pitchFamily="66" charset="0"/>
                <a:ea typeface="Calibri" panose="020F0502020204030204" pitchFamily="34" charset="0"/>
                <a:cs typeface="Times New Roman" panose="02020603050405020304" pitchFamily="18" charset="0"/>
              </a:rPr>
              <a:t/>
            </a:r>
            <a:br>
              <a:rPr lang="en-US" sz="3600" b="1" dirty="0">
                <a:solidFill>
                  <a:srgbClr val="0070C0"/>
                </a:solidFill>
                <a:latin typeface="French Script MT" pitchFamily="66" charset="0"/>
                <a:ea typeface="Calibri" panose="020F0502020204030204" pitchFamily="34" charset="0"/>
                <a:cs typeface="Times New Roman" panose="02020603050405020304" pitchFamily="18" charset="0"/>
              </a:rPr>
            </a:br>
            <a:r>
              <a:rPr lang="en-US" sz="3600" b="1" dirty="0">
                <a:solidFill>
                  <a:srgbClr val="7030A0"/>
                </a:solidFill>
                <a:latin typeface="French Script MT" pitchFamily="66" charset="0"/>
                <a:ea typeface="Calibri" panose="020F0502020204030204" pitchFamily="34" charset="0"/>
                <a:cs typeface="Times New Roman" panose="02020603050405020304" pitchFamily="18" charset="0"/>
              </a:rPr>
              <a:t>When we choose to serve </a:t>
            </a:r>
            <a:r>
              <a:rPr lang="en-US" sz="3600" b="1" dirty="0">
                <a:solidFill>
                  <a:srgbClr val="0000FF"/>
                </a:solidFill>
                <a:latin typeface="French Script MT" pitchFamily="66" charset="0"/>
                <a:ea typeface="Calibri" panose="020F0502020204030204" pitchFamily="34" charset="0"/>
                <a:cs typeface="Times New Roman" panose="02020603050405020304" pitchFamily="18" charset="0"/>
              </a:rPr>
              <a:t>Yahusha</a:t>
            </a:r>
            <a:r>
              <a:rPr lang="en-US" sz="3600" dirty="0">
                <a:latin typeface="French Script MT" pitchFamily="66" charset="0"/>
                <a:ea typeface="Calibri" panose="020F0502020204030204" pitchFamily="34" charset="0"/>
                <a:cs typeface="Times New Roman" panose="02020603050405020304" pitchFamily="18" charset="0"/>
              </a:rPr>
              <a:t> </a:t>
            </a:r>
            <a:r>
              <a:rPr lang="en-US" sz="3600" b="1" dirty="0">
                <a:solidFill>
                  <a:srgbClr val="7030A0"/>
                </a:solidFill>
                <a:latin typeface="French Script MT" pitchFamily="66" charset="0"/>
                <a:ea typeface="Calibri" panose="020F0502020204030204" pitchFamily="34" charset="0"/>
                <a:cs typeface="Times New Roman" panose="02020603050405020304" pitchFamily="18" charset="0"/>
              </a:rPr>
              <a:t>in everything, </a:t>
            </a:r>
            <a:br>
              <a:rPr lang="en-US" sz="3600" b="1" dirty="0">
                <a:solidFill>
                  <a:srgbClr val="7030A0"/>
                </a:solidFill>
                <a:latin typeface="French Script MT" pitchFamily="66" charset="0"/>
                <a:ea typeface="Calibri" panose="020F0502020204030204" pitchFamily="34" charset="0"/>
                <a:cs typeface="Times New Roman" panose="02020603050405020304" pitchFamily="18" charset="0"/>
              </a:rPr>
            </a:br>
            <a:r>
              <a:rPr lang="en-US" sz="3600" b="1" dirty="0">
                <a:solidFill>
                  <a:srgbClr val="7030A0"/>
                </a:solidFill>
                <a:latin typeface="French Script MT" pitchFamily="66" charset="0"/>
                <a:ea typeface="Calibri" panose="020F0502020204030204" pitchFamily="34" charset="0"/>
                <a:cs typeface="Times New Roman" panose="02020603050405020304" pitchFamily="18" charset="0"/>
              </a:rPr>
              <a:t>we also seek to be in alignment with Him in all areas, </a:t>
            </a:r>
            <a:br>
              <a:rPr lang="en-US" sz="3600" b="1" dirty="0">
                <a:solidFill>
                  <a:srgbClr val="7030A0"/>
                </a:solidFill>
                <a:latin typeface="French Script MT" pitchFamily="66" charset="0"/>
                <a:ea typeface="Calibri" panose="020F0502020204030204" pitchFamily="34" charset="0"/>
                <a:cs typeface="Times New Roman" panose="02020603050405020304" pitchFamily="18" charset="0"/>
              </a:rPr>
            </a:br>
            <a:r>
              <a:rPr lang="en-US" sz="3600" b="1" dirty="0">
                <a:solidFill>
                  <a:srgbClr val="7030A0"/>
                </a:solidFill>
                <a:latin typeface="French Script MT" pitchFamily="66" charset="0"/>
                <a:ea typeface="Calibri" panose="020F0502020204030204" pitchFamily="34" charset="0"/>
                <a:cs typeface="Times New Roman" panose="02020603050405020304" pitchFamily="18" charset="0"/>
              </a:rPr>
              <a:t>even if they seem small and insignificant. </a:t>
            </a:r>
            <a:endParaRPr lang="en-US" sz="3200" b="1" dirty="0">
              <a:solidFill>
                <a:srgbClr val="7030A0"/>
              </a:solidFill>
              <a:effectLst/>
              <a:latin typeface="French Script MT" pitchFamily="66" charset="0"/>
              <a:ea typeface="Calibri" panose="020F0502020204030204" pitchFamily="34" charset="0"/>
              <a:cs typeface="Times New Roman" panose="02020603050405020304" pitchFamily="18" charset="0"/>
            </a:endParaRPr>
          </a:p>
        </p:txBody>
      </p:sp>
      <p:sp>
        <p:nvSpPr>
          <p:cNvPr id="5" name="Rectangle 4"/>
          <p:cNvSpPr/>
          <p:nvPr/>
        </p:nvSpPr>
        <p:spPr>
          <a:xfrm>
            <a:off x="3349987" y="3352317"/>
            <a:ext cx="8229599" cy="2826415"/>
          </a:xfrm>
          <a:prstGeom prst="rect">
            <a:avLst/>
          </a:prstGeom>
        </p:spPr>
        <p:txBody>
          <a:bodyPr wrap="square">
            <a:spAutoFit/>
            <a:scene3d>
              <a:camera prst="orthographicFront"/>
              <a:lightRig rig="threePt" dir="t"/>
            </a:scene3d>
            <a:sp3d extrusionH="57150">
              <a:bevelT w="38100" h="38100" prst="angle"/>
            </a:sp3d>
          </a:bodyPr>
          <a:lstStyle/>
          <a:p>
            <a:pPr>
              <a:lnSpc>
                <a:spcPct val="115000"/>
              </a:lnSpc>
              <a:spcAft>
                <a:spcPts val="1000"/>
              </a:spcAft>
            </a:pPr>
            <a:r>
              <a:rPr lang="en-US" sz="2800" b="1" dirty="0">
                <a:solidFill>
                  <a:srgbClr val="581F4D"/>
                </a:solidFill>
                <a:latin typeface="Poor Richard"/>
                <a:ea typeface="Calibri" panose="020F0502020204030204" pitchFamily="34" charset="0"/>
                <a:cs typeface="Times New Roman" panose="02020603050405020304" pitchFamily="18" charset="0"/>
              </a:rPr>
              <a:t>But what about King Hezekiah?   </a:t>
            </a:r>
          </a:p>
          <a:p>
            <a:pPr>
              <a:lnSpc>
                <a:spcPct val="115000"/>
              </a:lnSpc>
              <a:spcAft>
                <a:spcPts val="1000"/>
              </a:spcAft>
            </a:pPr>
            <a:r>
              <a:rPr lang="en-US" sz="2800" b="1" dirty="0">
                <a:solidFill>
                  <a:srgbClr val="0070C0"/>
                </a:solidFill>
                <a:latin typeface="Poor Richard"/>
                <a:ea typeface="Calibri" panose="020F0502020204030204" pitchFamily="34" charset="0"/>
                <a:cs typeface="Times New Roman" panose="02020603050405020304" pitchFamily="18" charset="0"/>
              </a:rPr>
              <a:t>Scripture documents very well he had a huge, successful Passover in the second month, followed “WITH” </a:t>
            </a:r>
            <a:r>
              <a:rPr lang="en-US" sz="2800" b="1" u="sng" dirty="0">
                <a:solidFill>
                  <a:srgbClr val="7030A0"/>
                </a:solidFill>
                <a:latin typeface="Poor Richard"/>
                <a:ea typeface="Calibri" panose="020F0502020204030204" pitchFamily="34" charset="0"/>
                <a:cs typeface="Times New Roman" panose="02020603050405020304" pitchFamily="18" charset="0"/>
              </a:rPr>
              <a:t>two sets</a:t>
            </a:r>
            <a:r>
              <a:rPr lang="en-US" sz="2800" b="1" dirty="0">
                <a:solidFill>
                  <a:srgbClr val="7030A0"/>
                </a:solidFill>
                <a:latin typeface="Poor Richard"/>
                <a:ea typeface="Calibri" panose="020F0502020204030204" pitchFamily="34" charset="0"/>
                <a:cs typeface="Times New Roman" panose="02020603050405020304" pitchFamily="18" charset="0"/>
              </a:rPr>
              <a:t> </a:t>
            </a:r>
            <a:br>
              <a:rPr lang="en-US" sz="2800" b="1" dirty="0">
                <a:solidFill>
                  <a:srgbClr val="7030A0"/>
                </a:solidFill>
                <a:latin typeface="Poor Richard"/>
                <a:ea typeface="Calibri" panose="020F0502020204030204" pitchFamily="34" charset="0"/>
                <a:cs typeface="Times New Roman" panose="02020603050405020304" pitchFamily="18" charset="0"/>
              </a:rPr>
            </a:br>
            <a:r>
              <a:rPr lang="en-US" sz="2800" b="1" dirty="0">
                <a:solidFill>
                  <a:srgbClr val="0070C0"/>
                </a:solidFill>
                <a:latin typeface="Poor Richard"/>
                <a:ea typeface="Calibri" panose="020F0502020204030204" pitchFamily="34" charset="0"/>
                <a:cs typeface="Times New Roman" panose="02020603050405020304" pitchFamily="18" charset="0"/>
              </a:rPr>
              <a:t>of seven-day </a:t>
            </a:r>
            <a:r>
              <a:rPr lang="en-US" sz="2800" b="1" dirty="0" smtClean="0">
                <a:solidFill>
                  <a:srgbClr val="0070C0"/>
                </a:solidFill>
                <a:latin typeface="Poor Richard"/>
                <a:ea typeface="Calibri" panose="020F0502020204030204" pitchFamily="34" charset="0"/>
                <a:cs typeface="Times New Roman" panose="02020603050405020304" pitchFamily="18" charset="0"/>
              </a:rPr>
              <a:t>celebrations?  Festivals </a:t>
            </a:r>
            <a:r>
              <a:rPr lang="en-US" sz="2800" b="1" dirty="0">
                <a:solidFill>
                  <a:srgbClr val="0070C0"/>
                </a:solidFill>
                <a:latin typeface="Poor Richard"/>
                <a:ea typeface="Calibri" panose="020F0502020204030204" pitchFamily="34" charset="0"/>
                <a:cs typeface="Times New Roman" panose="02020603050405020304" pitchFamily="18" charset="0"/>
              </a:rPr>
              <a:t>of Unleavened </a:t>
            </a:r>
            <a:r>
              <a:rPr lang="en-US" sz="2800" b="1" dirty="0" smtClean="0">
                <a:solidFill>
                  <a:srgbClr val="0070C0"/>
                </a:solidFill>
                <a:latin typeface="Poor Richard"/>
                <a:ea typeface="Calibri" panose="020F0502020204030204" pitchFamily="34" charset="0"/>
                <a:cs typeface="Times New Roman" panose="02020603050405020304" pitchFamily="18" charset="0"/>
              </a:rPr>
              <a:t>Bread? </a:t>
            </a:r>
            <a:endParaRPr lang="en-US" sz="2800" b="1" dirty="0">
              <a:solidFill>
                <a:srgbClr val="0070C0"/>
              </a:solidFill>
              <a:latin typeface="Poor Richard"/>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581F4D"/>
                </a:solidFill>
                <a:latin typeface="Poor Richard"/>
                <a:ea typeface="Calibri" panose="020F0502020204030204" pitchFamily="34" charset="0"/>
                <a:cs typeface="Times New Roman" panose="02020603050405020304" pitchFamily="18" charset="0"/>
              </a:rPr>
              <a:t>This investigation will demonstrate an interesting outcome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40</a:t>
            </a:fld>
            <a:endParaRPr lang="en-US" sz="1200" dirty="0">
              <a:latin typeface="Comic Sans MS" pitchFamily="66" charset="0"/>
            </a:endParaRPr>
          </a:p>
        </p:txBody>
      </p:sp>
      <p:pic>
        <p:nvPicPr>
          <p:cNvPr id="3075" name="Picture 3" descr="C:\Users\Rae\Desktop\King Hezekiah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600" y="3591915"/>
            <a:ext cx="2336585" cy="2265583"/>
          </a:xfrm>
          <a:prstGeom prst="ellipse">
            <a:avLst/>
          </a:prstGeom>
          <a:ln w="190500" cap="rnd">
            <a:solidFill>
              <a:schemeClr val="accent1">
                <a:lumMod val="75000"/>
              </a:schemeClr>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840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5628" y="2118668"/>
            <a:ext cx="10982276" cy="369332"/>
          </a:xfrm>
          <a:prstGeom prst="rect">
            <a:avLst/>
          </a:prstGeom>
        </p:spPr>
        <p:txBody>
          <a:bodyPr wrap="square">
            <a:spAutoFit/>
            <a:scene3d>
              <a:camera prst="orthographicFront"/>
              <a:lightRig rig="threePt" dir="t"/>
            </a:scene3d>
            <a:sp3d extrusionH="57150">
              <a:bevelT h="25400" prst="softRound"/>
            </a:sp3d>
          </a:bodyPr>
          <a:lstStyle/>
          <a:p>
            <a:pPr algn="ctr"/>
            <a:r>
              <a:rPr lang="en-US" b="1" dirty="0">
                <a:solidFill>
                  <a:srgbClr val="A34B73"/>
                </a:solidFill>
                <a:latin typeface="Kristen ITC" panose="03050502040202030202" pitchFamily="66" charset="0"/>
                <a:ea typeface="Calibri" panose="020F0502020204030204" pitchFamily="34" charset="0"/>
                <a:cs typeface="Times New Roman" panose="02020603050405020304" pitchFamily="18" charset="0"/>
              </a:rPr>
              <a:t>New Found Gem #1 in this Study for the Clarity of the </a:t>
            </a:r>
            <a:r>
              <a:rPr lang="en-US" b="1" dirty="0" smtClean="0">
                <a:solidFill>
                  <a:srgbClr val="A34B73"/>
                </a:solidFill>
                <a:latin typeface="Kristen ITC" panose="03050502040202030202" pitchFamily="66" charset="0"/>
                <a:ea typeface="Calibri" panose="020F0502020204030204" pitchFamily="34" charset="0"/>
                <a:cs typeface="Times New Roman" panose="02020603050405020304" pitchFamily="18" charset="0"/>
              </a:rPr>
              <a:t>2</a:t>
            </a:r>
            <a:r>
              <a:rPr lang="en-US" b="1" baseline="30000" dirty="0" smtClean="0">
                <a:solidFill>
                  <a:srgbClr val="A34B73"/>
                </a:solidFill>
                <a:latin typeface="Kristen ITC" panose="03050502040202030202" pitchFamily="66" charset="0"/>
                <a:ea typeface="Calibri" panose="020F0502020204030204" pitchFamily="34" charset="0"/>
                <a:cs typeface="Times New Roman" panose="02020603050405020304" pitchFamily="18" charset="0"/>
              </a:rPr>
              <a:t>nd</a:t>
            </a:r>
            <a:r>
              <a:rPr lang="en-US" b="1" dirty="0" smtClean="0">
                <a:solidFill>
                  <a:srgbClr val="A34B73"/>
                </a:solidFill>
                <a:latin typeface="Kristen ITC" panose="03050502040202030202" pitchFamily="66" charset="0"/>
                <a:ea typeface="Calibri" panose="020F0502020204030204" pitchFamily="34" charset="0"/>
                <a:cs typeface="Times New Roman" panose="02020603050405020304" pitchFamily="18" charset="0"/>
              </a:rPr>
              <a:t> Month </a:t>
            </a:r>
            <a:r>
              <a:rPr lang="en-US" b="1" dirty="0">
                <a:solidFill>
                  <a:srgbClr val="A34B73"/>
                </a:solidFill>
                <a:latin typeface="Kristen ITC" panose="03050502040202030202" pitchFamily="66" charset="0"/>
                <a:ea typeface="Calibri" panose="020F0502020204030204" pitchFamily="34" charset="0"/>
                <a:cs typeface="Times New Roman" panose="02020603050405020304" pitchFamily="18" charset="0"/>
              </a:rPr>
              <a:t>Passover Celebrations:</a:t>
            </a:r>
            <a:endParaRPr lang="en-US" sz="2800" dirty="0"/>
          </a:p>
        </p:txBody>
      </p:sp>
      <p:sp>
        <p:nvSpPr>
          <p:cNvPr id="6" name="Rectangle 5"/>
          <p:cNvSpPr/>
          <p:nvPr/>
        </p:nvSpPr>
        <p:spPr>
          <a:xfrm>
            <a:off x="852256" y="2556285"/>
            <a:ext cx="10449017" cy="1047979"/>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600"/>
              </a:spcAft>
              <a:buFont typeface="Symbol" panose="05050102010706020507" pitchFamily="18" charset="2"/>
              <a:buBlip>
                <a:blip r:embed="rId2"/>
              </a:buBlip>
            </a:pPr>
            <a:r>
              <a:rPr lang="en-US" dirty="0" smtClean="0">
                <a:latin typeface="Calibri" panose="020F0502020204030204" pitchFamily="34" charset="0"/>
                <a:ea typeface="Calibri" panose="020F0502020204030204" pitchFamily="34" charset="0"/>
                <a:cs typeface="Calibri" panose="020F0502020204030204" pitchFamily="34" charset="0"/>
              </a:rPr>
              <a:t>It may seem there </a:t>
            </a:r>
            <a:r>
              <a:rPr lang="en-US" dirty="0">
                <a:latin typeface="Calibri" panose="020F0502020204030204" pitchFamily="34" charset="0"/>
                <a:ea typeface="Calibri" panose="020F0502020204030204" pitchFamily="34" charset="0"/>
                <a:cs typeface="Calibri" panose="020F0502020204030204" pitchFamily="34" charset="0"/>
              </a:rPr>
              <a:t>is a controversy between </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Numbers 9</a:t>
            </a:r>
            <a:r>
              <a:rPr lang="en-US" dirty="0">
                <a:latin typeface="Calibri" panose="020F0502020204030204" pitchFamily="34" charset="0"/>
                <a:ea typeface="Calibri" panose="020F0502020204030204" pitchFamily="34" charset="0"/>
                <a:cs typeface="Calibri" panose="020F0502020204030204" pitchFamily="34" charset="0"/>
              </a:rPr>
              <a:t> and </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2 Chronicles 30 </a:t>
            </a:r>
            <a:r>
              <a:rPr lang="en-US" dirty="0">
                <a:latin typeface="Calibri" panose="020F0502020204030204" pitchFamily="34" charset="0"/>
                <a:ea typeface="Calibri" panose="020F0502020204030204" pitchFamily="34" charset="0"/>
                <a:cs typeface="Calibri" panose="020F0502020204030204" pitchFamily="34" charset="0"/>
              </a:rPr>
              <a:t>because the celebration </a:t>
            </a:r>
            <a:r>
              <a:rPr lang="en-US" dirty="0" smtClean="0">
                <a:latin typeface="Calibri" panose="020F0502020204030204" pitchFamily="34" charset="0"/>
                <a:ea typeface="Calibri" panose="020F0502020204030204" pitchFamily="34" charset="0"/>
                <a:cs typeface="Calibri" panose="020F0502020204030204" pitchFamily="34" charset="0"/>
              </a:rPr>
              <a:t/>
            </a:r>
            <a:br>
              <a:rPr lang="en-US" dirty="0" smtClean="0">
                <a:latin typeface="Calibri" panose="020F0502020204030204" pitchFamily="34" charset="0"/>
                <a:ea typeface="Calibri" panose="020F0502020204030204" pitchFamily="34" charset="0"/>
                <a:cs typeface="Calibri" panose="020F0502020204030204" pitchFamily="34" charset="0"/>
              </a:rPr>
            </a:br>
            <a:r>
              <a:rPr lang="en-US" dirty="0" smtClean="0">
                <a:latin typeface="Calibri" panose="020F0502020204030204" pitchFamily="34" charset="0"/>
                <a:ea typeface="Calibri" panose="020F0502020204030204" pitchFamily="34" charset="0"/>
                <a:cs typeface="Calibri" panose="020F0502020204030204" pitchFamily="34" charset="0"/>
              </a:rPr>
              <a:t>of </a:t>
            </a:r>
            <a:r>
              <a:rPr lang="en-US" dirty="0">
                <a:latin typeface="Calibri" panose="020F0502020204030204" pitchFamily="34" charset="0"/>
                <a:ea typeface="Calibri" panose="020F0502020204030204" pitchFamily="34" charset="0"/>
                <a:cs typeface="Calibri" panose="020F0502020204030204" pitchFamily="34" charset="0"/>
              </a:rPr>
              <a:t>the seven-day Festival of Unleavened Bread was indeed recorded &amp; </a:t>
            </a:r>
            <a:r>
              <a:rPr lang="en-US" dirty="0" smtClean="0">
                <a:latin typeface="Calibri" panose="020F0502020204030204" pitchFamily="34" charset="0"/>
                <a:ea typeface="Calibri" panose="020F0502020204030204" pitchFamily="34" charset="0"/>
                <a:cs typeface="Calibri" panose="020F0502020204030204" pitchFamily="34" charset="0"/>
              </a:rPr>
              <a:t>kept in the 2</a:t>
            </a:r>
            <a:r>
              <a:rPr lang="en-US" baseline="30000" dirty="0" smtClean="0">
                <a:latin typeface="Calibri" panose="020F0502020204030204" pitchFamily="34" charset="0"/>
                <a:ea typeface="Calibri" panose="020F0502020204030204" pitchFamily="34" charset="0"/>
                <a:cs typeface="Calibri" panose="020F0502020204030204" pitchFamily="34" charset="0"/>
              </a:rPr>
              <a:t>nd</a:t>
            </a:r>
            <a:r>
              <a:rPr lang="en-US" dirty="0" smtClean="0">
                <a:latin typeface="Calibri" panose="020F0502020204030204" pitchFamily="34" charset="0"/>
                <a:ea typeface="Calibri" panose="020F0502020204030204" pitchFamily="34" charset="0"/>
                <a:cs typeface="Calibri" panose="020F0502020204030204" pitchFamily="34" charset="0"/>
              </a:rPr>
              <a:t> month </a:t>
            </a:r>
            <a:r>
              <a:rPr lang="en-US" dirty="0">
                <a:latin typeface="Calibri" panose="020F0502020204030204" pitchFamily="34" charset="0"/>
                <a:ea typeface="Calibri" panose="020F0502020204030204" pitchFamily="34" charset="0"/>
                <a:cs typeface="Calibri" panose="020F0502020204030204" pitchFamily="34" charset="0"/>
              </a:rPr>
              <a:t>under the leadership of </a:t>
            </a:r>
            <a:r>
              <a:rPr lang="en-US" b="1" dirty="0">
                <a:solidFill>
                  <a:srgbClr val="7030A0"/>
                </a:solidFill>
                <a:latin typeface="Calibri" panose="020F0502020204030204" pitchFamily="34" charset="0"/>
                <a:ea typeface="Calibri" panose="020F0502020204030204" pitchFamily="34" charset="0"/>
                <a:cs typeface="Calibri" panose="020F0502020204030204" pitchFamily="34" charset="0"/>
              </a:rPr>
              <a:t>King Hezekiah.  </a:t>
            </a:r>
            <a:endParaRPr lang="en-US"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52256" y="3556061"/>
            <a:ext cx="10449017" cy="1685077"/>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600"/>
              </a:spcAft>
              <a:buFont typeface="Symbol" panose="05050102010706020507" pitchFamily="18" charset="2"/>
              <a:buBlip>
                <a:blip r:embed="rId2"/>
              </a:buBlip>
            </a:pP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1490 </a:t>
            </a:r>
            <a:r>
              <a:rPr lang="en-US" b="1" u="sng" dirty="0" smtClean="0">
                <a:solidFill>
                  <a:srgbClr val="0070C0"/>
                </a:solidFill>
                <a:latin typeface="Calibri" panose="020F0502020204030204" pitchFamily="34" charset="0"/>
                <a:ea typeface="Calibri" panose="020F0502020204030204" pitchFamily="34" charset="0"/>
                <a:cs typeface="Calibri" panose="020F0502020204030204" pitchFamily="34" charset="0"/>
              </a:rPr>
              <a:t>BC</a:t>
            </a:r>
            <a:r>
              <a:rPr lang="en-US"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(one year after the Mt Sinai Covenant was given)</a:t>
            </a:r>
            <a:r>
              <a:rPr lang="en-US"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Numbers 9</a:t>
            </a:r>
            <a:r>
              <a:rPr lang="en-US" dirty="0">
                <a:latin typeface="Calibri" panose="020F0502020204030204" pitchFamily="34" charset="0"/>
                <a:ea typeface="Calibri" panose="020F0502020204030204" pitchFamily="34" charset="0"/>
                <a:cs typeface="Calibri" panose="020F0502020204030204" pitchFamily="34" charset="0"/>
              </a:rPr>
              <a:t> does NOT </a:t>
            </a:r>
            <a:r>
              <a:rPr lang="en-US" dirty="0" smtClean="0">
                <a:latin typeface="Calibri" panose="020F0502020204030204" pitchFamily="34" charset="0"/>
                <a:ea typeface="Calibri" panose="020F0502020204030204" pitchFamily="34" charset="0"/>
                <a:cs typeface="Calibri" panose="020F0502020204030204" pitchFamily="34" charset="0"/>
              </a:rPr>
              <a:t>prescribe</a:t>
            </a:r>
            <a:br>
              <a:rPr lang="en-US" dirty="0" smtClean="0">
                <a:latin typeface="Calibri" panose="020F0502020204030204" pitchFamily="34" charset="0"/>
                <a:ea typeface="Calibri" panose="020F0502020204030204" pitchFamily="34" charset="0"/>
                <a:cs typeface="Calibri" panose="020F0502020204030204" pitchFamily="34" charset="0"/>
              </a:rPr>
            </a:b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the celebration of a seven-day Festival of Unleavened following the </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Passover</a:t>
            </a:r>
            <a:r>
              <a:rPr lang="en-US" dirty="0">
                <a:latin typeface="Calibri" panose="020F0502020204030204" pitchFamily="34" charset="0"/>
                <a:ea typeface="Calibri" panose="020F0502020204030204" pitchFamily="34" charset="0"/>
                <a:cs typeface="Calibri" panose="020F0502020204030204" pitchFamily="34" charset="0"/>
              </a:rPr>
              <a:t> </a:t>
            </a:r>
            <a:r>
              <a:rPr lang="en-US" u="sng" dirty="0">
                <a:latin typeface="Calibri" panose="020F0502020204030204" pitchFamily="34" charset="0"/>
                <a:ea typeface="Calibri" panose="020F0502020204030204" pitchFamily="34" charset="0"/>
                <a:cs typeface="Calibri" panose="020F0502020204030204" pitchFamily="34" charset="0"/>
              </a:rPr>
              <a:t>in the </a:t>
            </a:r>
            <a:r>
              <a:rPr lang="en-US" u="sng" dirty="0" smtClean="0">
                <a:latin typeface="Calibri" panose="020F0502020204030204" pitchFamily="34" charset="0"/>
                <a:ea typeface="Calibri" panose="020F0502020204030204" pitchFamily="34" charset="0"/>
                <a:cs typeface="Calibri" panose="020F0502020204030204" pitchFamily="34" charset="0"/>
              </a:rPr>
              <a:t>2</a:t>
            </a:r>
            <a:r>
              <a:rPr lang="en-US" u="sng" baseline="30000" dirty="0" smtClean="0">
                <a:latin typeface="Calibri" panose="020F0502020204030204" pitchFamily="34" charset="0"/>
                <a:ea typeface="Calibri" panose="020F0502020204030204" pitchFamily="34" charset="0"/>
                <a:cs typeface="Calibri" panose="020F0502020204030204" pitchFamily="34" charset="0"/>
              </a:rPr>
              <a:t>nd</a:t>
            </a:r>
            <a:r>
              <a:rPr lang="en-US" u="sng" dirty="0" smtClean="0">
                <a:latin typeface="Calibri" panose="020F0502020204030204" pitchFamily="34" charset="0"/>
                <a:ea typeface="Calibri" panose="020F0502020204030204" pitchFamily="34" charset="0"/>
                <a:cs typeface="Calibri" panose="020F0502020204030204" pitchFamily="34" charset="0"/>
              </a:rPr>
              <a:t> month</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smtClean="0">
                <a:latin typeface="Calibri" panose="020F0502020204030204" pitchFamily="34" charset="0"/>
                <a:ea typeface="Calibri" panose="020F0502020204030204" pitchFamily="34" charset="0"/>
                <a:cs typeface="Calibri" panose="020F0502020204030204" pitchFamily="34" charset="0"/>
              </a:rPr>
              <a:t>  </a:t>
            </a:r>
            <a:br>
              <a:rPr lang="en-US" dirty="0" smtClean="0">
                <a:latin typeface="Calibri" panose="020F0502020204030204" pitchFamily="34" charset="0"/>
                <a:ea typeface="Calibri" panose="020F0502020204030204" pitchFamily="34" charset="0"/>
                <a:cs typeface="Calibri" panose="020F0502020204030204" pitchFamily="34" charset="0"/>
              </a:rPr>
            </a:br>
            <a:r>
              <a:rPr lang="en-US" dirty="0" smtClean="0">
                <a:latin typeface="Calibri" panose="020F0502020204030204" pitchFamily="34" charset="0"/>
                <a:ea typeface="Calibri" panose="020F0502020204030204" pitchFamily="34" charset="0"/>
                <a:cs typeface="Calibri" panose="020F0502020204030204" pitchFamily="34" charset="0"/>
              </a:rPr>
              <a:t>(</a:t>
            </a:r>
            <a:r>
              <a:rPr lang="en-US"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2</a:t>
            </a:r>
            <a:r>
              <a:rPr lang="en-US" dirty="0">
                <a:latin typeface="Calibri" panose="020F0502020204030204" pitchFamily="34" charset="0"/>
                <a:ea typeface="Calibri" panose="020F0502020204030204" pitchFamily="34" charset="0"/>
                <a:cs typeface="Calibri" panose="020F0502020204030204" pitchFamily="34" charset="0"/>
              </a:rPr>
              <a:t>) neither does the text mention any details about a </a:t>
            </a:r>
            <a:r>
              <a:rPr lang="en-US" dirty="0" smtClean="0">
                <a:latin typeface="Calibri" panose="020F0502020204030204" pitchFamily="34" charset="0"/>
                <a:ea typeface="Calibri" panose="020F0502020204030204" pitchFamily="34" charset="0"/>
                <a:cs typeface="Calibri" panose="020F0502020204030204" pitchFamily="34" charset="0"/>
              </a:rPr>
              <a:t>Feast </a:t>
            </a:r>
            <a:r>
              <a:rPr lang="en-US" dirty="0">
                <a:latin typeface="Calibri" panose="020F0502020204030204" pitchFamily="34" charset="0"/>
                <a:ea typeface="Calibri" panose="020F0502020204030204" pitchFamily="34" charset="0"/>
                <a:cs typeface="Calibri" panose="020F0502020204030204" pitchFamily="34" charset="0"/>
              </a:rPr>
              <a:t>of Unleavened Bread following a </a:t>
            </a:r>
            <a:r>
              <a:rPr lang="en-US" dirty="0" smtClean="0">
                <a:latin typeface="Calibri" panose="020F0502020204030204" pitchFamily="34" charset="0"/>
                <a:ea typeface="Calibri" panose="020F0502020204030204" pitchFamily="34" charset="0"/>
                <a:cs typeface="Calibri" panose="020F0502020204030204" pitchFamily="34" charset="0"/>
              </a:rPr>
              <a:t/>
            </a:r>
            <a:br>
              <a:rPr lang="en-US" dirty="0" smtClean="0">
                <a:latin typeface="Calibri" panose="020F0502020204030204" pitchFamily="34" charset="0"/>
                <a:ea typeface="Calibri" panose="020F0502020204030204" pitchFamily="34" charset="0"/>
                <a:cs typeface="Calibri" panose="020F0502020204030204" pitchFamily="34" charset="0"/>
              </a:rPr>
            </a:br>
            <a:r>
              <a:rPr lang="en-US" dirty="0" smtClean="0">
                <a:latin typeface="Calibri" panose="020F0502020204030204" pitchFamily="34" charset="0"/>
                <a:ea typeface="Calibri" panose="020F0502020204030204" pitchFamily="34" charset="0"/>
                <a:cs typeface="Calibri" panose="020F0502020204030204" pitchFamily="34" charset="0"/>
              </a:rPr>
              <a:t>2</a:t>
            </a:r>
            <a:r>
              <a:rPr lang="en-US" baseline="30000" dirty="0" smtClean="0">
                <a:latin typeface="Calibri" panose="020F0502020204030204" pitchFamily="34" charset="0"/>
                <a:ea typeface="Calibri" panose="020F0502020204030204" pitchFamily="34" charset="0"/>
                <a:cs typeface="Calibri" panose="020F0502020204030204" pitchFamily="34" charset="0"/>
              </a:rPr>
              <a:t>nd</a:t>
            </a:r>
            <a:r>
              <a:rPr lang="en-US" dirty="0" smtClean="0">
                <a:latin typeface="Calibri" panose="020F0502020204030204" pitchFamily="34" charset="0"/>
                <a:ea typeface="Calibri" panose="020F0502020204030204" pitchFamily="34" charset="0"/>
                <a:cs typeface="Calibri" panose="020F0502020204030204" pitchFamily="34" charset="0"/>
              </a:rPr>
              <a:t> month </a:t>
            </a:r>
            <a:r>
              <a:rPr lang="en-US"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Passover</a:t>
            </a:r>
            <a:r>
              <a:rPr lang="en-US"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dirty="0">
                <a:latin typeface="Calibri" panose="020F0502020204030204" pitchFamily="34" charset="0"/>
                <a:ea typeface="Calibri" panose="020F0502020204030204" pitchFamily="34" charset="0"/>
                <a:cs typeface="Calibri" panose="020F0502020204030204" pitchFamily="34" charset="0"/>
              </a:rPr>
              <a:t>) </a:t>
            </a:r>
            <a:r>
              <a:rPr lang="en-US" b="1" u="sng" dirty="0">
                <a:solidFill>
                  <a:srgbClr val="5B1E33"/>
                </a:solidFill>
                <a:latin typeface="Calibri" panose="020F0502020204030204" pitchFamily="34" charset="0"/>
                <a:ea typeface="Calibri" panose="020F0502020204030204" pitchFamily="34" charset="0"/>
                <a:cs typeface="Calibri" panose="020F0502020204030204" pitchFamily="34" charset="0"/>
              </a:rPr>
              <a:t>nor</a:t>
            </a:r>
            <a:r>
              <a:rPr lang="en-US" b="1" dirty="0">
                <a:solidFill>
                  <a:srgbClr val="5B1E33"/>
                </a:solidFill>
                <a:latin typeface="Calibri" panose="020F0502020204030204" pitchFamily="34" charset="0"/>
                <a:ea typeface="Calibri" panose="020F0502020204030204" pitchFamily="34" charset="0"/>
                <a:cs typeface="Calibri" panose="020F0502020204030204" pitchFamily="34" charset="0"/>
              </a:rPr>
              <a:t> does it address any circumstance that might </a:t>
            </a:r>
            <a:r>
              <a:rPr lang="en-US" b="1" dirty="0">
                <a:solidFill>
                  <a:srgbClr val="5B1E33"/>
                </a:solidFill>
                <a:effectLst>
                  <a:glow rad="266700">
                    <a:srgbClr val="00B0F0">
                      <a:alpha val="49000"/>
                    </a:srgbClr>
                  </a:glow>
                </a:effectLst>
                <a:latin typeface="Calibri" panose="020F0502020204030204" pitchFamily="34" charset="0"/>
                <a:ea typeface="Calibri" panose="020F0502020204030204" pitchFamily="34" charset="0"/>
                <a:cs typeface="Calibri" panose="020F0502020204030204" pitchFamily="34" charset="0"/>
              </a:rPr>
              <a:t>warrant TWO </a:t>
            </a:r>
            <a:r>
              <a:rPr lang="en-US" b="1" dirty="0" smtClean="0">
                <a:solidFill>
                  <a:srgbClr val="5B1E33"/>
                </a:solidFill>
                <a:effectLst>
                  <a:glow rad="266700">
                    <a:srgbClr val="00B0F0">
                      <a:alpha val="49000"/>
                    </a:srgbClr>
                  </a:glow>
                </a:effectLst>
                <a:latin typeface="Calibri" panose="020F0502020204030204" pitchFamily="34" charset="0"/>
                <a:ea typeface="Calibri" panose="020F0502020204030204" pitchFamily="34" charset="0"/>
                <a:cs typeface="Calibri" panose="020F0502020204030204" pitchFamily="34" charset="0"/>
              </a:rPr>
              <a:t/>
            </a:r>
            <a:br>
              <a:rPr lang="en-US" b="1" dirty="0" smtClean="0">
                <a:solidFill>
                  <a:srgbClr val="5B1E33"/>
                </a:solidFill>
                <a:effectLst>
                  <a:glow rad="266700">
                    <a:srgbClr val="00B0F0">
                      <a:alpha val="49000"/>
                    </a:srgbClr>
                  </a:glow>
                </a:effectLst>
                <a:latin typeface="Calibri" panose="020F0502020204030204" pitchFamily="34" charset="0"/>
                <a:ea typeface="Calibri" panose="020F0502020204030204" pitchFamily="34" charset="0"/>
                <a:cs typeface="Calibri" panose="020F0502020204030204" pitchFamily="34" charset="0"/>
              </a:rPr>
            </a:br>
            <a:r>
              <a:rPr lang="en-US" b="1" dirty="0" smtClean="0">
                <a:solidFill>
                  <a:srgbClr val="5B1E33"/>
                </a:solidFill>
                <a:effectLst>
                  <a:glow rad="266700">
                    <a:srgbClr val="00B0F0">
                      <a:alpha val="49000"/>
                    </a:srgbClr>
                  </a:glow>
                </a:effectLst>
                <a:latin typeface="Calibri" panose="020F0502020204030204" pitchFamily="34" charset="0"/>
                <a:ea typeface="Calibri" panose="020F0502020204030204" pitchFamily="34" charset="0"/>
                <a:cs typeface="Calibri" panose="020F0502020204030204" pitchFamily="34" charset="0"/>
              </a:rPr>
              <a:t>consecutive </a:t>
            </a:r>
            <a:r>
              <a:rPr lang="en-US" b="1" dirty="0">
                <a:solidFill>
                  <a:srgbClr val="5B1E33"/>
                </a:solidFill>
                <a:effectLst>
                  <a:glow rad="266700">
                    <a:srgbClr val="00B0F0">
                      <a:alpha val="49000"/>
                    </a:srgbClr>
                  </a:glow>
                </a:effectLst>
                <a:latin typeface="Calibri" panose="020F0502020204030204" pitchFamily="34" charset="0"/>
                <a:ea typeface="Calibri" panose="020F0502020204030204" pitchFamily="34" charset="0"/>
                <a:cs typeface="Calibri" panose="020F0502020204030204" pitchFamily="34" charset="0"/>
              </a:rPr>
              <a:t>seven-day Festivals of Unleavened Bread</a:t>
            </a:r>
            <a:r>
              <a:rPr lang="en-US" b="1" dirty="0">
                <a:solidFill>
                  <a:srgbClr val="5B1E33"/>
                </a:solidFill>
                <a:latin typeface="Calibri" panose="020F0502020204030204" pitchFamily="34" charset="0"/>
                <a:ea typeface="Calibri" panose="020F0502020204030204" pitchFamily="34" charset="0"/>
                <a:cs typeface="Calibri" panose="020F0502020204030204" pitchFamily="34" charset="0"/>
              </a:rPr>
              <a:t>.</a:t>
            </a:r>
            <a:endParaRPr lang="en-US" sz="1600" b="1" dirty="0">
              <a:solidFill>
                <a:srgbClr val="5B1E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52256" y="5175619"/>
            <a:ext cx="10545087" cy="1154162"/>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600"/>
              </a:spcAft>
              <a:buFont typeface="Symbol" panose="05050102010706020507" pitchFamily="18" charset="2"/>
              <a:buBlip>
                <a:blip r:embed="rId2"/>
              </a:buBlip>
            </a:pPr>
            <a:r>
              <a:rPr lang="en-US" b="1" u="sng" dirty="0">
                <a:latin typeface="Calibri" panose="020F0502020204030204" pitchFamily="34" charset="0"/>
                <a:ea typeface="Calibri" panose="020F0502020204030204" pitchFamily="34" charset="0"/>
                <a:cs typeface="Calibri" panose="020F0502020204030204" pitchFamily="34" charset="0"/>
              </a:rPr>
              <a:t>725 BC</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2 Chronicles 30 </a:t>
            </a:r>
            <a:r>
              <a:rPr lang="en-US" dirty="0">
                <a:latin typeface="Calibri" panose="020F0502020204030204" pitchFamily="34" charset="0"/>
                <a:ea typeface="Calibri" panose="020F0502020204030204" pitchFamily="34" charset="0"/>
                <a:cs typeface="Calibri" panose="020F0502020204030204" pitchFamily="34" charset="0"/>
              </a:rPr>
              <a:t>has the history of </a:t>
            </a:r>
            <a:r>
              <a:rPr lang="en-US" b="1" dirty="0">
                <a:solidFill>
                  <a:srgbClr val="7030A0"/>
                </a:solidFill>
                <a:latin typeface="Calibri" panose="020F0502020204030204" pitchFamily="34" charset="0"/>
                <a:ea typeface="Calibri" panose="020F0502020204030204" pitchFamily="34" charset="0"/>
                <a:cs typeface="Calibri" panose="020F0502020204030204" pitchFamily="34" charset="0"/>
              </a:rPr>
              <a:t>King Hezekiah </a:t>
            </a:r>
            <a:r>
              <a:rPr lang="en-US" dirty="0">
                <a:latin typeface="Calibri" panose="020F0502020204030204" pitchFamily="34" charset="0"/>
                <a:ea typeface="Calibri" panose="020F0502020204030204" pitchFamily="34" charset="0"/>
                <a:cs typeface="Calibri" panose="020F0502020204030204" pitchFamily="34" charset="0"/>
              </a:rPr>
              <a:t>about </a:t>
            </a:r>
            <a:r>
              <a:rPr lang="en-US" b="1" dirty="0">
                <a:solidFill>
                  <a:srgbClr val="5B1E33"/>
                </a:solidFill>
                <a:latin typeface="Calibri" panose="020F0502020204030204" pitchFamily="34" charset="0"/>
                <a:ea typeface="Calibri" panose="020F0502020204030204" pitchFamily="34" charset="0"/>
                <a:cs typeface="Calibri" panose="020F0502020204030204" pitchFamily="34" charset="0"/>
              </a:rPr>
              <a:t>775 years after Moses died</a:t>
            </a:r>
            <a:r>
              <a:rPr lang="en-US" dirty="0">
                <a:latin typeface="Calibri" panose="020F0502020204030204" pitchFamily="34" charset="0"/>
                <a:ea typeface="Calibri" panose="020F0502020204030204" pitchFamily="34" charset="0"/>
                <a:cs typeface="Calibri" panose="020F0502020204030204" pitchFamily="34" charset="0"/>
              </a:rPr>
              <a:t> and roughly 235 years after the </a:t>
            </a: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Passover</a:t>
            </a:r>
            <a:r>
              <a:rPr lang="en-US" dirty="0">
                <a:latin typeface="Calibri" panose="020F0502020204030204" pitchFamily="34" charset="0"/>
                <a:ea typeface="Calibri" panose="020F0502020204030204" pitchFamily="34" charset="0"/>
                <a:cs typeface="Calibri" panose="020F0502020204030204" pitchFamily="34" charset="0"/>
              </a:rPr>
              <a:t> of King Solomon (960 BC).  </a:t>
            </a:r>
            <a:r>
              <a:rPr lang="en-US" b="1" dirty="0" smtClean="0">
                <a:solidFill>
                  <a:srgbClr val="00B050"/>
                </a:solidFill>
                <a:latin typeface="Comic Sans MS" pitchFamily="66" charset="0"/>
                <a:ea typeface="Calibri" panose="020F0502020204030204" pitchFamily="34" charset="0"/>
                <a:cs typeface="Calibri" panose="020F0502020204030204" pitchFamily="34" charset="0"/>
              </a:rPr>
              <a:t>Were two </a:t>
            </a:r>
            <a:r>
              <a:rPr lang="en-US" b="1" dirty="0">
                <a:solidFill>
                  <a:srgbClr val="00B050"/>
                </a:solidFill>
                <a:latin typeface="Comic Sans MS" pitchFamily="66" charset="0"/>
                <a:ea typeface="Calibri" panose="020F0502020204030204" pitchFamily="34" charset="0"/>
                <a:cs typeface="Calibri" panose="020F0502020204030204" pitchFamily="34" charset="0"/>
              </a:rPr>
              <a:t>Festivals of Unleavened </a:t>
            </a:r>
            <a:r>
              <a:rPr lang="en-US" b="1" dirty="0" smtClean="0">
                <a:solidFill>
                  <a:srgbClr val="00B050"/>
                </a:solidFill>
                <a:latin typeface="Comic Sans MS" pitchFamily="66" charset="0"/>
                <a:ea typeface="Calibri" panose="020F0502020204030204" pitchFamily="34" charset="0"/>
                <a:cs typeface="Calibri" panose="020F0502020204030204" pitchFamily="34" charset="0"/>
              </a:rPr>
              <a:t>Bread </a:t>
            </a:r>
            <a:r>
              <a:rPr lang="en-US" b="1" dirty="0">
                <a:solidFill>
                  <a:srgbClr val="00B050"/>
                </a:solidFill>
                <a:latin typeface="Comic Sans MS" pitchFamily="66" charset="0"/>
                <a:ea typeface="Calibri" panose="020F0502020204030204" pitchFamily="34" charset="0"/>
                <a:cs typeface="Calibri" panose="020F0502020204030204" pitchFamily="34" charset="0"/>
              </a:rPr>
              <a:t>observed</a:t>
            </a:r>
            <a:r>
              <a:rPr lang="en-US" dirty="0">
                <a:solidFill>
                  <a:srgbClr val="00B050"/>
                </a:solidFill>
                <a:latin typeface="Comic Sans MS" pitchFamily="66" charset="0"/>
                <a:ea typeface="Calibri" panose="020F0502020204030204" pitchFamily="34" charset="0"/>
                <a:cs typeface="Calibri" panose="020F0502020204030204" pitchFamily="34" charset="0"/>
              </a:rPr>
              <a:t> </a:t>
            </a:r>
            <a:r>
              <a:rPr lang="en-US" dirty="0">
                <a:latin typeface="Comic Sans MS" pitchFamily="66" charset="0"/>
                <a:ea typeface="Calibri" panose="020F0502020204030204" pitchFamily="34" charset="0"/>
                <a:cs typeface="Calibri" panose="020F0502020204030204" pitchFamily="34" charset="0"/>
              </a:rPr>
              <a:t>by </a:t>
            </a:r>
            <a:r>
              <a:rPr lang="en-US" b="1" dirty="0">
                <a:solidFill>
                  <a:srgbClr val="7030A0"/>
                </a:solidFill>
                <a:latin typeface="Comic Sans MS" pitchFamily="66" charset="0"/>
                <a:ea typeface="Calibri" panose="020F0502020204030204" pitchFamily="34" charset="0"/>
                <a:cs typeface="Calibri" panose="020F0502020204030204" pitchFamily="34" charset="0"/>
              </a:rPr>
              <a:t>King </a:t>
            </a:r>
            <a:r>
              <a:rPr lang="en-US" b="1" dirty="0" smtClean="0">
                <a:solidFill>
                  <a:srgbClr val="7030A0"/>
                </a:solidFill>
                <a:latin typeface="Comic Sans MS" pitchFamily="66" charset="0"/>
                <a:ea typeface="Calibri" panose="020F0502020204030204" pitchFamily="34" charset="0"/>
                <a:cs typeface="Calibri" panose="020F0502020204030204" pitchFamily="34" charset="0"/>
              </a:rPr>
              <a:t>Hezekiah?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Was </a:t>
            </a:r>
            <a:r>
              <a:rPr lang="en-US" sz="2400"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King Hezekiah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in violation of Torah commands?</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41</a:t>
            </a:fld>
            <a:endParaRPr lang="en-US" sz="1200" dirty="0">
              <a:latin typeface="Comic Sans MS" pitchFamily="66" charset="0"/>
            </a:endParaRPr>
          </a:p>
        </p:txBody>
      </p:sp>
      <p:sp>
        <p:nvSpPr>
          <p:cNvPr id="10" name="Rounded Rectangle 9"/>
          <p:cNvSpPr/>
          <p:nvPr/>
        </p:nvSpPr>
        <p:spPr>
          <a:xfrm>
            <a:off x="950166" y="348360"/>
            <a:ext cx="10301590" cy="1569340"/>
          </a:xfrm>
          <a:prstGeom prst="roundRect">
            <a:avLst/>
          </a:prstGeom>
          <a:solidFill>
            <a:schemeClr val="accent2">
              <a:lumMod val="40000"/>
              <a:lumOff val="60000"/>
            </a:schemeClr>
          </a:solidFill>
          <a:ln w="38100">
            <a:solidFill>
              <a:schemeClr val="accent3"/>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4400" b="1" dirty="0">
                <a:ln w="11430"/>
                <a:solidFill>
                  <a:schemeClr val="accent3">
                    <a:lumMod val="75000"/>
                  </a:schemeClr>
                </a:solidFill>
                <a:effectLst>
                  <a:outerShdw blurRad="50800" dist="39000" dir="5460000" algn="tl">
                    <a:srgbClr val="000000">
                      <a:alpha val="38000"/>
                    </a:srgbClr>
                  </a:outerShdw>
                </a:effectLst>
                <a:latin typeface="Comic Sans MS" pitchFamily="66" charset="0"/>
                <a:cs typeface="Calibri" pitchFamily="34" charset="0"/>
              </a:rPr>
              <a:t>Part C: </a:t>
            </a:r>
            <a:r>
              <a:rPr lang="en-US" sz="4400" b="1" dirty="0">
                <a:ln w="11430"/>
                <a:solidFill>
                  <a:srgbClr val="7030A0"/>
                </a:solidFill>
                <a:effectLst>
                  <a:outerShdw blurRad="50800" dist="39000" dir="5460000" algn="tl">
                    <a:srgbClr val="000000">
                      <a:alpha val="38000"/>
                    </a:srgbClr>
                  </a:outerShdw>
                </a:effectLst>
                <a:latin typeface="Comic Sans MS" pitchFamily="66" charset="0"/>
                <a:cs typeface="Calibri" pitchFamily="34" charset="0"/>
              </a:rPr>
              <a:t>Hezekiah’s</a:t>
            </a:r>
            <a:r>
              <a:rPr lang="en-US" sz="4400" b="1" dirty="0">
                <a:ln w="11430"/>
                <a:solidFill>
                  <a:schemeClr val="accent3">
                    <a:lumMod val="75000"/>
                  </a:schemeClr>
                </a:solidFill>
                <a:effectLst>
                  <a:outerShdw blurRad="50800" dist="39000" dir="5460000" algn="tl">
                    <a:srgbClr val="000000">
                      <a:alpha val="38000"/>
                    </a:srgbClr>
                  </a:outerShdw>
                </a:effectLst>
                <a:latin typeface="Comic Sans MS" pitchFamily="66" charset="0"/>
                <a:cs typeface="Calibri" pitchFamily="34" charset="0"/>
              </a:rPr>
              <a:t> Unleavened Bread Festival in the </a:t>
            </a:r>
            <a:r>
              <a:rPr lang="en-US" sz="4400" b="1" dirty="0">
                <a:ln w="11430"/>
                <a:solidFill>
                  <a:srgbClr val="00B050"/>
                </a:solidFill>
                <a:effectLst>
                  <a:outerShdw blurRad="50800" dist="39000" dir="5460000" algn="tl">
                    <a:srgbClr val="000000">
                      <a:alpha val="38000"/>
                    </a:srgbClr>
                  </a:outerShdw>
                </a:effectLst>
                <a:latin typeface="Comic Sans MS" pitchFamily="66" charset="0"/>
                <a:cs typeface="Calibri" pitchFamily="34" charset="0"/>
              </a:rPr>
              <a:t>2</a:t>
            </a:r>
            <a:r>
              <a:rPr lang="en-US" sz="4400" b="1" baseline="30000" dirty="0">
                <a:ln w="11430"/>
                <a:solidFill>
                  <a:srgbClr val="00B050"/>
                </a:solidFill>
                <a:effectLst>
                  <a:outerShdw blurRad="50800" dist="39000" dir="5460000" algn="tl">
                    <a:srgbClr val="000000">
                      <a:alpha val="38000"/>
                    </a:srgbClr>
                  </a:outerShdw>
                </a:effectLst>
                <a:latin typeface="Comic Sans MS" pitchFamily="66" charset="0"/>
                <a:cs typeface="Calibri" pitchFamily="34" charset="0"/>
              </a:rPr>
              <a:t>nd</a:t>
            </a:r>
            <a:r>
              <a:rPr lang="en-US" sz="4400" b="1" dirty="0">
                <a:ln w="11430"/>
                <a:solidFill>
                  <a:srgbClr val="00B050"/>
                </a:solidFill>
                <a:effectLst>
                  <a:outerShdw blurRad="50800" dist="39000" dir="5460000" algn="tl">
                    <a:srgbClr val="000000">
                      <a:alpha val="38000"/>
                    </a:srgbClr>
                  </a:outerShdw>
                </a:effectLst>
                <a:latin typeface="Comic Sans MS" pitchFamily="66" charset="0"/>
                <a:cs typeface="Calibri" pitchFamily="34" charset="0"/>
              </a:rPr>
              <a:t> Month</a:t>
            </a:r>
          </a:p>
        </p:txBody>
      </p:sp>
    </p:spTree>
    <p:extLst>
      <p:ext uri="{BB962C8B-B14F-4D97-AF65-F5344CB8AC3E}">
        <p14:creationId xmlns:p14="http://schemas.microsoft.com/office/powerpoint/2010/main" val="2924939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0368" y="442638"/>
            <a:ext cx="10465293" cy="729430"/>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600"/>
              </a:spcAft>
              <a:buFont typeface="Symbol" panose="05050102010706020507" pitchFamily="18" charset="2"/>
              <a:buBlip>
                <a:blip r:embed="rId2"/>
              </a:buBlip>
            </a:pPr>
            <a:r>
              <a:rPr lang="en-US"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Proponents</a:t>
            </a:r>
            <a:r>
              <a:rPr lang="en-US" dirty="0">
                <a:latin typeface="Calibri" panose="020F0502020204030204" pitchFamily="34" charset="0"/>
                <a:ea typeface="Calibri" panose="020F0502020204030204" pitchFamily="34" charset="0"/>
                <a:cs typeface="Calibri" panose="020F0502020204030204" pitchFamily="34" charset="0"/>
              </a:rPr>
              <a:t> of the positions of:  (a) the</a:t>
            </a: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 “second Passover </a:t>
            </a:r>
            <a:r>
              <a:rPr lang="en-US"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also</a:t>
            </a: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or (b) the </a:t>
            </a: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“second Passover </a:t>
            </a:r>
            <a:r>
              <a:rPr lang="en-US"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onl</a:t>
            </a:r>
            <a:r>
              <a:rPr lang="en-US" b="1" i="1" dirty="0">
                <a:solidFill>
                  <a:srgbClr val="0070C0"/>
                </a:solidFill>
                <a:latin typeface="Calibri" panose="020F0502020204030204" pitchFamily="34" charset="0"/>
                <a:ea typeface="Calibri" panose="020F0502020204030204" pitchFamily="34" charset="0"/>
                <a:cs typeface="Calibri" panose="020F0502020204030204" pitchFamily="34" charset="0"/>
              </a:rPr>
              <a:t>y</a:t>
            </a: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cite the following as the basis for their conclusions: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80873" y="1119738"/>
            <a:ext cx="11228773" cy="1366528"/>
          </a:xfrm>
          <a:prstGeom prst="rect">
            <a:avLst/>
          </a:prstGeom>
        </p:spPr>
        <p:txBody>
          <a:bodyPr wrap="square">
            <a:spAutoFit/>
            <a:scene3d>
              <a:camera prst="orthographicFront"/>
              <a:lightRig rig="threePt" dir="t"/>
            </a:scene3d>
            <a:sp3d extrusionH="57150">
              <a:bevelT w="38100" h="38100" prst="angle"/>
            </a:sp3d>
          </a:bodyPr>
          <a:lstStyle/>
          <a:p>
            <a:pPr marL="800100" marR="0" lvl="1" indent="-342900">
              <a:lnSpc>
                <a:spcPct val="115000"/>
              </a:lnSpc>
              <a:spcBef>
                <a:spcPts val="0"/>
              </a:spcBef>
              <a:spcAft>
                <a:spcPts val="600"/>
              </a:spcAft>
              <a:buFont typeface="+mj-lt"/>
              <a:buAutoNum type="arabicPeriod"/>
            </a:pP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Remember</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we’re all </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j</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ust doin</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g</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 our </a:t>
            </a:r>
            <a:r>
              <a:rPr lang="en-US" b="1" u="sng" dirty="0" smtClean="0">
                <a:solidFill>
                  <a:srgbClr val="0070C0"/>
                </a:solidFill>
                <a:latin typeface="Calibri" panose="020F0502020204030204" pitchFamily="34" charset="0"/>
                <a:ea typeface="Calibri" panose="020F0502020204030204" pitchFamily="34" charset="0"/>
                <a:cs typeface="Calibri" panose="020F0502020204030204" pitchFamily="34" charset="0"/>
              </a:rPr>
              <a:t>best</a:t>
            </a:r>
            <a:r>
              <a:rPr lang="en-US" b="1"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NO ONE is really able to truly obey the </a:t>
            </a:r>
            <a:r>
              <a:rPr lang="en-US" i="1" dirty="0">
                <a:latin typeface="Calibri" panose="020F0502020204030204" pitchFamily="34" charset="0"/>
                <a:ea typeface="Calibri" panose="020F0502020204030204" pitchFamily="34" charset="0"/>
                <a:cs typeface="Calibri" panose="020F0502020204030204" pitchFamily="34" charset="0"/>
              </a:rPr>
              <a:t>moedim</a:t>
            </a:r>
            <a:r>
              <a:rPr lang="en-US" dirty="0">
                <a:latin typeface="Calibri" panose="020F0502020204030204" pitchFamily="34" charset="0"/>
                <a:ea typeface="Calibri" panose="020F0502020204030204" pitchFamily="34" charset="0"/>
                <a:cs typeface="Calibri" panose="020F0502020204030204" pitchFamily="34" charset="0"/>
              </a:rPr>
              <a:t> instructions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today in “keeping” His annual Feasts and Set-apart days in earnest, anyway.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The best one can do is “remember” or “memorialize” the festivals until Messiah returns and fully restores.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BECAUSE OF THIS, believers should be gracious in recognizing that “we all see in part, dimly.”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80873" y="2434648"/>
            <a:ext cx="11228773" cy="1047979"/>
          </a:xfrm>
          <a:prstGeom prst="rect">
            <a:avLst/>
          </a:prstGeom>
        </p:spPr>
        <p:txBody>
          <a:bodyPr wrap="square">
            <a:spAutoFit/>
            <a:scene3d>
              <a:camera prst="orthographicFront"/>
              <a:lightRig rig="threePt" dir="t"/>
            </a:scene3d>
            <a:sp3d extrusionH="57150">
              <a:bevelT w="38100" h="38100" prst="angle"/>
            </a:sp3d>
          </a:bodyPr>
          <a:lstStyle/>
          <a:p>
            <a:pPr marL="800100" marR="0" lvl="1" indent="-342900">
              <a:lnSpc>
                <a:spcPct val="115000"/>
              </a:lnSpc>
              <a:spcBef>
                <a:spcPts val="0"/>
              </a:spcBef>
              <a:spcAft>
                <a:spcPts val="600"/>
              </a:spcAft>
              <a:buFont typeface="+mj-lt"/>
              <a:buAutoNum type="arabicPeriod" startAt="2"/>
            </a:pP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or be in</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b="1" i="1" u="sng" dirty="0">
                <a:solidFill>
                  <a:srgbClr val="00B050"/>
                </a:solidFill>
                <a:latin typeface="Calibri" panose="020F0502020204030204" pitchFamily="34" charset="0"/>
                <a:ea typeface="Calibri" panose="020F0502020204030204" pitchFamily="34" charset="0"/>
                <a:cs typeface="Calibri" panose="020F0502020204030204" pitchFamily="34" charset="0"/>
              </a:rPr>
              <a:t>a </a:t>
            </a:r>
            <a:r>
              <a:rPr lang="en-US" b="1" i="1" dirty="0">
                <a:solidFill>
                  <a:srgbClr val="00B050"/>
                </a:solidFill>
                <a:latin typeface="Calibri" panose="020F0502020204030204" pitchFamily="34" charset="0"/>
                <a:ea typeface="Calibri" panose="020F0502020204030204" pitchFamily="34" charset="0"/>
                <a:cs typeface="Calibri" panose="020F0502020204030204" pitchFamily="34" charset="0"/>
              </a:rPr>
              <a:t>j</a:t>
            </a:r>
            <a:r>
              <a:rPr lang="en-US" b="1" i="1" u="sng" dirty="0">
                <a:solidFill>
                  <a:srgbClr val="00B050"/>
                </a:solidFill>
                <a:latin typeface="Calibri" panose="020F0502020204030204" pitchFamily="34" charset="0"/>
                <a:ea typeface="Calibri" panose="020F0502020204030204" pitchFamily="34" charset="0"/>
                <a:cs typeface="Calibri" panose="020F0502020204030204" pitchFamily="34" charset="0"/>
              </a:rPr>
              <a:t>ourne</a:t>
            </a:r>
            <a:r>
              <a:rPr lang="en-US" b="1" i="1" dirty="0">
                <a:solidFill>
                  <a:srgbClr val="00B050"/>
                </a:solidFill>
                <a:latin typeface="Calibri" panose="020F0502020204030204" pitchFamily="34" charset="0"/>
                <a:ea typeface="Calibri" panose="020F0502020204030204" pitchFamily="34" charset="0"/>
                <a:cs typeface="Calibri" panose="020F0502020204030204" pitchFamily="34" charset="0"/>
              </a:rPr>
              <a:t>y</a:t>
            </a:r>
            <a:r>
              <a:rPr lang="en-US" b="1" i="1" u="sng" dirty="0">
                <a:solidFill>
                  <a:srgbClr val="00B050"/>
                </a:solidFill>
                <a:latin typeface="Calibri" panose="020F0502020204030204" pitchFamily="34" charset="0"/>
                <a:ea typeface="Calibri" panose="020F0502020204030204" pitchFamily="34" charset="0"/>
                <a:cs typeface="Calibri" panose="020F0502020204030204" pitchFamily="34" charset="0"/>
              </a:rPr>
              <a:t> a</a:t>
            </a:r>
            <a:r>
              <a:rPr lang="en-US" b="1" i="1" dirty="0">
                <a:solidFill>
                  <a:srgbClr val="00B050"/>
                </a:solidFill>
                <a:latin typeface="Calibri" panose="020F0502020204030204" pitchFamily="34" charset="0"/>
                <a:ea typeface="Calibri" panose="020F0502020204030204" pitchFamily="34" charset="0"/>
                <a:cs typeface="Calibri" panose="020F0502020204030204" pitchFamily="34" charset="0"/>
              </a:rPr>
              <a:t>f</a:t>
            </a:r>
            <a:r>
              <a:rPr lang="en-US" b="1" i="1" u="sng" dirty="0">
                <a:solidFill>
                  <a:srgbClr val="00B050"/>
                </a:solidFill>
                <a:latin typeface="Calibri" panose="020F0502020204030204" pitchFamily="34" charset="0"/>
                <a:ea typeface="Calibri" panose="020F0502020204030204" pitchFamily="34" charset="0"/>
                <a:cs typeface="Calibri" panose="020F0502020204030204" pitchFamily="34" charset="0"/>
              </a:rPr>
              <a:t>ar o</a:t>
            </a:r>
            <a:r>
              <a:rPr lang="en-US" b="1" i="1" dirty="0">
                <a:solidFill>
                  <a:srgbClr val="00B050"/>
                </a:solidFill>
                <a:latin typeface="Calibri" panose="020F0502020204030204" pitchFamily="34" charset="0"/>
                <a:ea typeface="Calibri" panose="020F0502020204030204" pitchFamily="34" charset="0"/>
                <a:cs typeface="Calibri" panose="020F0502020204030204" pitchFamily="34" charset="0"/>
              </a:rPr>
              <a:t>ff</a:t>
            </a: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 …” </a:t>
            </a:r>
            <a:r>
              <a:rPr lang="en-US" b="1" dirty="0">
                <a:latin typeface="Calibri" panose="020F0502020204030204" pitchFamily="34" charset="0"/>
                <a:ea typeface="Calibri" panose="020F0502020204030204" pitchFamily="34" charset="0"/>
                <a:cs typeface="Calibri" panose="020F0502020204030204" pitchFamily="34" charset="0"/>
              </a:rPr>
              <a:t>(</a:t>
            </a:r>
            <a:r>
              <a:rPr lang="en-US" b="1" u="sng" dirty="0">
                <a:solidFill>
                  <a:srgbClr val="00B050"/>
                </a:solidFill>
                <a:latin typeface="Calibri" panose="020F0502020204030204" pitchFamily="34" charset="0"/>
                <a:ea typeface="Calibri" panose="020F0502020204030204" pitchFamily="34" charset="0"/>
                <a:cs typeface="Calibri" panose="020F0502020204030204" pitchFamily="34" charset="0"/>
              </a:rPr>
              <a:t>Num 9:10</a:t>
            </a:r>
            <a:r>
              <a:rPr lang="en-US" b="1"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Proponents</a:t>
            </a:r>
            <a:r>
              <a:rPr lang="en-US" dirty="0">
                <a:latin typeface="Calibri" panose="020F0502020204030204" pitchFamily="34" charset="0"/>
                <a:ea typeface="Calibri" panose="020F0502020204030204" pitchFamily="34" charset="0"/>
                <a:cs typeface="Calibri" panose="020F0502020204030204" pitchFamily="34" charset="0"/>
              </a:rPr>
              <a:t> apply the impediment of being </a:t>
            </a:r>
            <a:r>
              <a:rPr lang="en-US" dirty="0" smtClean="0">
                <a:latin typeface="Calibri" panose="020F0502020204030204" pitchFamily="34" charset="0"/>
                <a:ea typeface="Calibri" panose="020F0502020204030204" pitchFamily="34" charset="0"/>
                <a:cs typeface="Calibri" panose="020F0502020204030204" pitchFamily="34" charset="0"/>
              </a:rPr>
              <a:t>“away on </a:t>
            </a:r>
            <a:r>
              <a:rPr lang="en-US" dirty="0">
                <a:latin typeface="Calibri" panose="020F0502020204030204" pitchFamily="34" charset="0"/>
                <a:ea typeface="Calibri" panose="020F0502020204030204" pitchFamily="34" charset="0"/>
                <a:cs typeface="Calibri" panose="020F0502020204030204" pitchFamily="34" charset="0"/>
              </a:rPr>
              <a:t>a journey” to themselves </a:t>
            </a:r>
            <a:r>
              <a:rPr lang="en-US" sz="1600" dirty="0">
                <a:latin typeface="Calibri" panose="020F0502020204030204" pitchFamily="34" charset="0"/>
                <a:ea typeface="Calibri" panose="020F0502020204030204" pitchFamily="34" charset="0"/>
                <a:cs typeface="Calibri" panose="020F0502020204030204" pitchFamily="34" charset="0"/>
              </a:rPr>
              <a:t>(Ephraim, the northern kingdom, prodigal sons …), </a:t>
            </a:r>
            <a:r>
              <a:rPr lang="en-US" dirty="0">
                <a:latin typeface="Calibri" panose="020F0502020204030204" pitchFamily="34" charset="0"/>
                <a:ea typeface="Calibri" panose="020F0502020204030204" pitchFamily="34" charset="0"/>
                <a:cs typeface="Calibri" panose="020F0502020204030204" pitchFamily="34" charset="0"/>
              </a:rPr>
              <a:t>characterizing the scattering— or </a:t>
            </a:r>
            <a:r>
              <a:rPr lang="en-US" dirty="0" smtClean="0">
                <a:latin typeface="Calibri" panose="020F0502020204030204" pitchFamily="34" charset="0"/>
                <a:ea typeface="Calibri" panose="020F0502020204030204" pitchFamily="34" charset="0"/>
                <a:cs typeface="Calibri" panose="020F0502020204030204" pitchFamily="34" charset="0"/>
              </a:rPr>
              <a:t>the exile</a:t>
            </a:r>
            <a:r>
              <a:rPr lang="en-US" dirty="0">
                <a:latin typeface="Calibri" panose="020F0502020204030204" pitchFamily="34" charset="0"/>
                <a:ea typeface="Calibri" panose="020F0502020204030204" pitchFamily="34" charset="0"/>
                <a:cs typeface="Calibri" panose="020F0502020204030204" pitchFamily="34" charset="0"/>
              </a:rPr>
              <a:t>— of Israel as a prophetic “long journey.”  </a:t>
            </a:r>
            <a:r>
              <a:rPr lang="en-US" b="1" i="1" dirty="0">
                <a:solidFill>
                  <a:srgbClr val="C00000"/>
                </a:solidFill>
                <a:latin typeface="Calibri" panose="020F0502020204030204" pitchFamily="34" charset="0"/>
                <a:ea typeface="Calibri" panose="020F0502020204030204" pitchFamily="34" charset="0"/>
                <a:cs typeface="Calibri" panose="020F0502020204030204" pitchFamily="34" charset="0"/>
              </a:rPr>
              <a:t>Does the text support this view?</a:t>
            </a:r>
            <a:r>
              <a:rPr 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b="1" i="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Is there some compromise?</a:t>
            </a:r>
            <a:endParaRPr lang="en-US" sz="16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80873" y="3444055"/>
            <a:ext cx="11228773" cy="1685077"/>
          </a:xfrm>
          <a:prstGeom prst="rect">
            <a:avLst/>
          </a:prstGeom>
        </p:spPr>
        <p:txBody>
          <a:bodyPr wrap="square">
            <a:spAutoFit/>
            <a:scene3d>
              <a:camera prst="orthographicFront"/>
              <a:lightRig rig="threePt" dir="t"/>
            </a:scene3d>
            <a:sp3d extrusionH="57150">
              <a:bevelT w="38100" h="38100" prst="angle"/>
            </a:sp3d>
          </a:bodyPr>
          <a:lstStyle/>
          <a:p>
            <a:pPr marL="800100" marR="0" lvl="1" indent="-342900">
              <a:lnSpc>
                <a:spcPct val="115000"/>
              </a:lnSpc>
              <a:spcBef>
                <a:spcPts val="0"/>
              </a:spcBef>
              <a:spcAft>
                <a:spcPts val="600"/>
              </a:spcAft>
              <a:buFont typeface="+mj-lt"/>
              <a:buAutoNum type="arabicPeriod" startAt="3"/>
            </a:pP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Precedent for 2</a:t>
            </a:r>
            <a:r>
              <a:rPr lang="en-US" b="1" u="sng" baseline="30000" dirty="0">
                <a:solidFill>
                  <a:srgbClr val="0070C0"/>
                </a:solidFill>
                <a:latin typeface="Calibri" panose="020F0502020204030204" pitchFamily="34" charset="0"/>
                <a:ea typeface="Calibri" panose="020F0502020204030204" pitchFamily="34" charset="0"/>
                <a:cs typeface="Calibri" panose="020F0502020204030204" pitchFamily="34" charset="0"/>
              </a:rPr>
              <a:t>nd</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 Passover </a:t>
            </a:r>
            <a:r>
              <a:rPr lang="en-US" sz="1600" b="1" u="sng" dirty="0">
                <a:solidFill>
                  <a:srgbClr val="0070C0"/>
                </a:solidFill>
                <a:latin typeface="Calibri" panose="020F0502020204030204" pitchFamily="34" charset="0"/>
                <a:ea typeface="Calibri" panose="020F0502020204030204" pitchFamily="34" charset="0"/>
                <a:cs typeface="Calibri" panose="020F0502020204030204" pitchFamily="34" charset="0"/>
              </a:rPr>
              <a:t>APPLYING</a:t>
            </a:r>
            <a:r>
              <a:rPr lang="en-US" b="1" u="sng" dirty="0">
                <a:solidFill>
                  <a:srgbClr val="0070C0"/>
                </a:solidFill>
                <a:latin typeface="Calibri" panose="020F0502020204030204" pitchFamily="34" charset="0"/>
                <a:ea typeface="Calibri" panose="020F0502020204030204" pitchFamily="34" charset="0"/>
                <a:cs typeface="Calibri" panose="020F0502020204030204" pitchFamily="34" charset="0"/>
              </a:rPr>
              <a:t> SPECIFICALLY to NORTHERN KINGDOM</a:t>
            </a:r>
            <a:r>
              <a:rPr lang="en-US"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2 Chronicles 30 </a:t>
            </a:r>
            <a:r>
              <a:rPr lang="en-US" dirty="0">
                <a:latin typeface="Calibri" panose="020F0502020204030204" pitchFamily="34" charset="0"/>
                <a:ea typeface="Calibri" panose="020F0502020204030204" pitchFamily="34" charset="0"/>
                <a:cs typeface="Calibri" panose="020F0502020204030204" pitchFamily="34" charset="0"/>
              </a:rPr>
              <a:t>is offered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as a proof – or </a:t>
            </a:r>
            <a:r>
              <a:rPr lang="en-US" dirty="0" smtClean="0">
                <a:latin typeface="Calibri" panose="020F0502020204030204" pitchFamily="34" charset="0"/>
                <a:ea typeface="Calibri" panose="020F0502020204030204" pitchFamily="34" charset="0"/>
                <a:cs typeface="Calibri" panose="020F0502020204030204" pitchFamily="34" charset="0"/>
              </a:rPr>
              <a:t>support text – for the </a:t>
            </a:r>
            <a:r>
              <a:rPr lang="en-US" dirty="0">
                <a:latin typeface="Calibri" panose="020F0502020204030204" pitchFamily="34" charset="0"/>
                <a:ea typeface="Calibri" panose="020F0502020204030204" pitchFamily="34" charset="0"/>
                <a:cs typeface="Calibri" panose="020F0502020204030204" pitchFamily="34" charset="0"/>
              </a:rPr>
              <a:t>employment of the second Passover provision </a:t>
            </a:r>
            <a:r>
              <a:rPr lang="en-US" u="sng" dirty="0">
                <a:latin typeface="Calibri" panose="020F0502020204030204" pitchFamily="34" charset="0"/>
                <a:ea typeface="Calibri" panose="020F0502020204030204" pitchFamily="34" charset="0"/>
                <a:cs typeface="Calibri" panose="020F0502020204030204" pitchFamily="34" charset="0"/>
              </a:rPr>
              <a:t>for</a:t>
            </a:r>
            <a:r>
              <a:rPr lang="en-US" dirty="0">
                <a:latin typeface="Calibri" panose="020F0502020204030204" pitchFamily="34" charset="0"/>
                <a:ea typeface="Calibri" panose="020F0502020204030204" pitchFamily="34" charset="0"/>
                <a:cs typeface="Calibri" panose="020F0502020204030204" pitchFamily="34" charset="0"/>
              </a:rPr>
              <a:t> those of </a:t>
            </a:r>
            <a:r>
              <a:rPr lang="en-US" dirty="0" smtClean="0">
                <a:latin typeface="Calibri" panose="020F0502020204030204" pitchFamily="34" charset="0"/>
                <a:ea typeface="Calibri" panose="020F0502020204030204" pitchFamily="34" charset="0"/>
                <a:cs typeface="Calibri" panose="020F0502020204030204" pitchFamily="34" charset="0"/>
              </a:rPr>
              <a:t/>
            </a:r>
            <a:br>
              <a:rPr lang="en-US" dirty="0" smtClean="0">
                <a:latin typeface="Calibri" panose="020F0502020204030204" pitchFamily="34" charset="0"/>
                <a:ea typeface="Calibri" panose="020F0502020204030204" pitchFamily="34" charset="0"/>
                <a:cs typeface="Calibri" panose="020F0502020204030204" pitchFamily="34" charset="0"/>
              </a:rPr>
            </a:br>
            <a:r>
              <a:rPr lang="en-US" u="sng" dirty="0" smtClean="0">
                <a:latin typeface="Calibri" panose="020F0502020204030204" pitchFamily="34" charset="0"/>
                <a:ea typeface="Calibri" panose="020F0502020204030204" pitchFamily="34" charset="0"/>
                <a:cs typeface="Calibri" panose="020F0502020204030204" pitchFamily="34" charset="0"/>
              </a:rPr>
              <a:t>the northern </a:t>
            </a:r>
            <a:r>
              <a:rPr lang="en-US" u="sng" dirty="0">
                <a:latin typeface="Calibri" panose="020F0502020204030204" pitchFamily="34" charset="0"/>
                <a:ea typeface="Calibri" panose="020F0502020204030204" pitchFamily="34" charset="0"/>
                <a:cs typeface="Calibri" panose="020F0502020204030204" pitchFamily="34" charset="0"/>
              </a:rPr>
              <a:t>kin</a:t>
            </a:r>
            <a:r>
              <a:rPr lang="en-US" dirty="0">
                <a:latin typeface="Calibri" panose="020F0502020204030204" pitchFamily="34" charset="0"/>
                <a:ea typeface="Calibri" panose="020F0502020204030204" pitchFamily="34" charset="0"/>
                <a:cs typeface="Calibri" panose="020F0502020204030204" pitchFamily="34" charset="0"/>
              </a:rPr>
              <a:t>g</a:t>
            </a:r>
            <a:r>
              <a:rPr lang="en-US" u="sng" dirty="0">
                <a:latin typeface="Calibri" panose="020F0502020204030204" pitchFamily="34" charset="0"/>
                <a:ea typeface="Calibri" panose="020F0502020204030204" pitchFamily="34" charset="0"/>
                <a:cs typeface="Calibri" panose="020F0502020204030204" pitchFamily="34" charset="0"/>
              </a:rPr>
              <a:t>dom</a:t>
            </a:r>
            <a:r>
              <a:rPr lang="en-US" dirty="0">
                <a:latin typeface="Calibri" panose="020F0502020204030204" pitchFamily="34" charset="0"/>
                <a:ea typeface="Calibri" panose="020F0502020204030204" pitchFamily="34" charset="0"/>
                <a:cs typeface="Calibri" panose="020F0502020204030204" pitchFamily="34" charset="0"/>
              </a:rPr>
              <a:t> who have “escaped” from their captors “and are left.” (vs 6)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The argument declares, </a:t>
            </a:r>
            <a:r>
              <a:rPr lang="en-US" i="1" dirty="0">
                <a:latin typeface="Calibri" panose="020F0502020204030204" pitchFamily="34" charset="0"/>
                <a:ea typeface="Calibri" panose="020F0502020204030204" pitchFamily="34" charset="0"/>
                <a:cs typeface="Calibri" panose="020F0502020204030204" pitchFamily="34" charset="0"/>
              </a:rPr>
              <a:t>“If we are Ephraim, and this gracious invitation was extended from </a:t>
            </a:r>
            <a:r>
              <a:rPr lang="en-US" b="1" i="1" dirty="0">
                <a:solidFill>
                  <a:srgbClr val="0070C0"/>
                </a:solidFill>
                <a:latin typeface="Calibri" panose="020F0502020204030204" pitchFamily="34" charset="0"/>
                <a:ea typeface="Calibri" panose="020F0502020204030204" pitchFamily="34" charset="0"/>
                <a:cs typeface="Calibri" panose="020F0502020204030204" pitchFamily="34" charset="0"/>
              </a:rPr>
              <a:t>Yahuah</a:t>
            </a:r>
            <a:r>
              <a:rPr lang="en-US" i="1" dirty="0">
                <a:latin typeface="Calibri" panose="020F0502020204030204" pitchFamily="34" charset="0"/>
                <a:ea typeface="Calibri" panose="020F0502020204030204" pitchFamily="34" charset="0"/>
                <a:cs typeface="Calibri" panose="020F0502020204030204" pitchFamily="34" charset="0"/>
              </a:rPr>
              <a:t> to </a:t>
            </a:r>
            <a:br>
              <a:rPr lang="en-US" i="1" dirty="0">
                <a:latin typeface="Calibri" panose="020F0502020204030204" pitchFamily="34" charset="0"/>
                <a:ea typeface="Calibri" panose="020F0502020204030204" pitchFamily="34" charset="0"/>
                <a:cs typeface="Calibri" panose="020F0502020204030204" pitchFamily="34" charset="0"/>
              </a:rPr>
            </a:br>
            <a:r>
              <a:rPr lang="en-US" i="1" dirty="0">
                <a:latin typeface="Calibri" panose="020F0502020204030204" pitchFamily="34" charset="0"/>
                <a:ea typeface="Calibri" panose="020F0502020204030204" pitchFamily="34" charset="0"/>
                <a:cs typeface="Calibri" panose="020F0502020204030204" pitchFamily="34" charset="0"/>
              </a:rPr>
              <a:t>the northern kingdom through Sovereign Hezekiah THEN, why would it not apply to us NOW (today)?”</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80873" y="5054110"/>
            <a:ext cx="11228773" cy="1366528"/>
          </a:xfrm>
          <a:prstGeom prst="rect">
            <a:avLst/>
          </a:prstGeom>
        </p:spPr>
        <p:txBody>
          <a:bodyPr wrap="square">
            <a:spAutoFit/>
            <a:scene3d>
              <a:camera prst="orthographicFront"/>
              <a:lightRig rig="threePt" dir="t"/>
            </a:scene3d>
            <a:sp3d extrusionH="57150">
              <a:bevelT w="38100" h="38100" prst="angle"/>
            </a:sp3d>
          </a:bodyPr>
          <a:lstStyle/>
          <a:p>
            <a:pPr marL="800100" marR="0" lvl="1" indent="-342900">
              <a:lnSpc>
                <a:spcPct val="115000"/>
              </a:lnSpc>
              <a:spcBef>
                <a:spcPts val="0"/>
              </a:spcBef>
              <a:spcAft>
                <a:spcPts val="600"/>
              </a:spcAft>
              <a:buFont typeface="+mj-lt"/>
              <a:buAutoNum type="arabicPeriod" startAt="4"/>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accordin</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a:t>
            </a:r>
            <a:r>
              <a:rPr lang="en-US"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all the ordinances</a:t>
            </a:r>
            <a:r>
              <a:rPr lang="en-US"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of the Passover the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t>
            </a:r>
            <a:r>
              <a:rPr lang="en-US"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shall kee</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a:t>
            </a:r>
            <a:r>
              <a:rPr lang="en-US"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it</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9:12</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Proponents</a:t>
            </a:r>
            <a:r>
              <a:rPr lang="en-US" dirty="0">
                <a:latin typeface="Calibri" panose="020F0502020204030204" pitchFamily="34" charset="0"/>
                <a:ea typeface="Calibri" panose="020F0502020204030204" pitchFamily="34" charset="0"/>
                <a:cs typeface="Times New Roman" panose="02020603050405020304" pitchFamily="18" charset="0"/>
              </a:rPr>
              <a:t> read this to mean, or </a:t>
            </a:r>
            <a:r>
              <a:rPr lang="en-US"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include</a:t>
            </a:r>
            <a:r>
              <a:rPr lang="en-US"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the Festival of Unleavened Bread, which they view as </a:t>
            </a:r>
            <a:r>
              <a:rPr lang="en-US"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inextricabl</a:t>
            </a:r>
            <a:r>
              <a:rPr lang="en-US"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y</a:t>
            </a:r>
            <a:r>
              <a:rPr lang="en-US"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 tied</a:t>
            </a:r>
            <a:r>
              <a:rPr lang="en-US" dirty="0">
                <a:latin typeface="Calibri" panose="020F0502020204030204" pitchFamily="34" charset="0"/>
                <a:ea typeface="Calibri" panose="020F0502020204030204" pitchFamily="34" charset="0"/>
                <a:cs typeface="Times New Roman" panose="02020603050405020304" pitchFamily="18" charset="0"/>
              </a:rPr>
              <a:t> to the Passover.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This study has already shown that this understanding is erroneous and not supported by Scripture – but – there is </a:t>
            </a:r>
            <a:r>
              <a:rPr lang="en-US" b="1" i="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much</a:t>
            </a:r>
            <a:r>
              <a:rPr lang="en-US"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 more!</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42</a:t>
            </a:fld>
            <a:endParaRPr lang="en-US" sz="1200" dirty="0">
              <a:latin typeface="Comic Sans MS" pitchFamily="66" charset="0"/>
            </a:endParaRPr>
          </a:p>
        </p:txBody>
      </p:sp>
    </p:spTree>
    <p:extLst>
      <p:ext uri="{BB962C8B-B14F-4D97-AF65-F5344CB8AC3E}">
        <p14:creationId xmlns:p14="http://schemas.microsoft.com/office/powerpoint/2010/main" val="1947944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3379" y="135865"/>
            <a:ext cx="10556042" cy="369332"/>
          </a:xfrm>
          <a:prstGeom prst="rect">
            <a:avLst/>
          </a:prstGeom>
        </p:spPr>
        <p:txBody>
          <a:bodyPr wrap="square">
            <a:spAutoFit/>
            <a:scene3d>
              <a:camera prst="orthographicFront"/>
              <a:lightRig rig="threePt" dir="t"/>
            </a:scene3d>
            <a:sp3d extrusionH="57150">
              <a:bevelT w="38100" h="38100"/>
            </a:sp3d>
          </a:bodyPr>
          <a:lstStyle/>
          <a:p>
            <a:r>
              <a:rPr lang="en-US" dirty="0">
                <a:latin typeface="Calibri" panose="020F0502020204030204" pitchFamily="34" charset="0"/>
                <a:ea typeface="Calibri" panose="020F0502020204030204" pitchFamily="34" charset="0"/>
              </a:rPr>
              <a:t>We have read what </a:t>
            </a:r>
            <a:r>
              <a:rPr lang="en-US" b="1" dirty="0">
                <a:solidFill>
                  <a:srgbClr val="00B050"/>
                </a:solidFill>
                <a:latin typeface="Calibri" panose="020F0502020204030204" pitchFamily="34" charset="0"/>
                <a:ea typeface="Calibri" panose="020F0502020204030204" pitchFamily="34" charset="0"/>
              </a:rPr>
              <a:t>Numbers 9</a:t>
            </a:r>
            <a:r>
              <a:rPr lang="en-US" dirty="0">
                <a:latin typeface="Calibri" panose="020F0502020204030204" pitchFamily="34" charset="0"/>
                <a:ea typeface="Calibri" panose="020F0502020204030204" pitchFamily="34" charset="0"/>
              </a:rPr>
              <a:t> has to say.  It is now time to carefully compare the testimony of </a:t>
            </a:r>
            <a:r>
              <a:rPr lang="en-US" b="1" dirty="0">
                <a:solidFill>
                  <a:srgbClr val="0070C0"/>
                </a:solidFill>
                <a:latin typeface="Calibri" panose="020F0502020204030204" pitchFamily="34" charset="0"/>
                <a:ea typeface="Calibri" panose="020F0502020204030204" pitchFamily="34" charset="0"/>
              </a:rPr>
              <a:t>2 Chronicles 30. </a:t>
            </a:r>
            <a:endParaRPr lang="en-US" sz="2800" b="1" dirty="0">
              <a:solidFill>
                <a:srgbClr val="0070C0"/>
              </a:solidFill>
            </a:endParaRPr>
          </a:p>
        </p:txBody>
      </p:sp>
      <p:sp>
        <p:nvSpPr>
          <p:cNvPr id="4" name="Rectangle 3"/>
          <p:cNvSpPr/>
          <p:nvPr/>
        </p:nvSpPr>
        <p:spPr>
          <a:xfrm>
            <a:off x="585917" y="557671"/>
            <a:ext cx="5278021" cy="5525102"/>
          </a:xfrm>
          <a:prstGeom prst="rect">
            <a:avLst/>
          </a:prstGeom>
        </p:spPr>
        <p:txBody>
          <a:bodyPr wrap="square">
            <a:spAutoFit/>
            <a:scene3d>
              <a:camera prst="orthographicFront"/>
              <a:lightRig rig="threePt" dir="t"/>
            </a:scene3d>
            <a:sp3d extrusionH="57150">
              <a:bevelT w="38100" h="38100" prst="angle"/>
            </a:sp3d>
          </a:bodyPr>
          <a:lstStyle/>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sent</a:t>
            </a:r>
            <a:r>
              <a:rPr lang="en-US" sz="1600" dirty="0">
                <a:latin typeface="Calibri" panose="020F0502020204030204" pitchFamily="34" charset="0"/>
                <a:ea typeface="Calibri" panose="020F0502020204030204" pitchFamily="34" charset="0"/>
                <a:cs typeface="Times New Roman" panose="02020603050405020304" pitchFamily="18" charset="0"/>
              </a:rPr>
              <a:t> to all Israel and Judah, and wrote </a:t>
            </a:r>
            <a:r>
              <a:rPr lang="en-US" sz="1600" b="1" dirty="0">
                <a:latin typeface="Calibri" panose="020F0502020204030204" pitchFamily="34" charset="0"/>
                <a:ea typeface="Calibri" panose="020F0502020204030204" pitchFamily="34" charset="0"/>
                <a:cs typeface="Times New Roman" panose="02020603050405020304" pitchFamily="18" charset="0"/>
              </a:rPr>
              <a:t>letters</a:t>
            </a:r>
            <a:r>
              <a:rPr lang="en-US" sz="1600" dirty="0">
                <a:latin typeface="Calibri" panose="020F0502020204030204" pitchFamily="34" charset="0"/>
                <a:ea typeface="Calibri" panose="020F0502020204030204" pitchFamily="34" charset="0"/>
                <a:cs typeface="Times New Roman" panose="02020603050405020304" pitchFamily="18" charset="0"/>
              </a:rPr>
              <a:t> also to Ephraim and Manasseh, that they should come to the house of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latin typeface="Calibri" panose="020F0502020204030204" pitchFamily="34" charset="0"/>
                <a:ea typeface="Calibri" panose="020F0502020204030204" pitchFamily="34" charset="0"/>
                <a:cs typeface="Times New Roman" panose="02020603050405020304" pitchFamily="18" charset="0"/>
              </a:rPr>
              <a:t> at Jerusalem, </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keep the </a:t>
            </a:r>
            <a:r>
              <a:rPr lang="en-US" sz="16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passover</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unto </a:t>
            </a:r>
            <a:r>
              <a:rPr lang="en-US" sz="1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Elohim </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of Israel</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For the king had taken counsel, and his princes, and all the congregation in Jerusalem,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keep the </a:t>
            </a:r>
            <a:r>
              <a:rPr lang="en-US"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passover</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b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the second month.</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3</a:t>
            </a:r>
            <a:r>
              <a:rPr lang="en-US" sz="1600" dirty="0">
                <a:latin typeface="Calibri" panose="020F0502020204030204" pitchFamily="34" charset="0"/>
                <a:ea typeface="Calibri" panose="020F0502020204030204" pitchFamily="34" charset="0"/>
                <a:cs typeface="Times New Roman" panose="02020603050405020304" pitchFamily="18" charset="0"/>
              </a:rPr>
              <a:t> For they could not keep it </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that time</a:t>
            </a:r>
            <a:r>
              <a:rPr lang="en-US" sz="1600" dirty="0">
                <a:latin typeface="Calibri" panose="020F0502020204030204" pitchFamily="34" charset="0"/>
                <a:ea typeface="Calibri" panose="020F0502020204030204" pitchFamily="34" charset="0"/>
                <a:cs typeface="Times New Roman" panose="02020603050405020304" pitchFamily="18" charset="0"/>
              </a:rPr>
              <a:t>, because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the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a:t>
            </a:r>
            <a:r>
              <a:rPr lang="en-US" sz="16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riests had not sanctified themselves sufficientl</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y,</a:t>
            </a:r>
            <a:r>
              <a:rPr lang="en-US" sz="1600" dirty="0">
                <a:latin typeface="Calibri" panose="020F0502020204030204" pitchFamily="34" charset="0"/>
                <a:ea typeface="Calibri" panose="020F0502020204030204" pitchFamily="34" charset="0"/>
                <a:cs typeface="Times New Roman" panose="02020603050405020304" pitchFamily="18" charset="0"/>
              </a:rPr>
              <a:t>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u="wavy" dirty="0">
                <a:solidFill>
                  <a:srgbClr val="002060"/>
                </a:solidFill>
                <a:uFill>
                  <a:solidFill>
                    <a:srgbClr val="00B0F0"/>
                  </a:solidFill>
                </a:uFill>
                <a:latin typeface="Calibri" panose="020F0502020204030204" pitchFamily="34" charset="0"/>
                <a:ea typeface="Calibri" panose="020F0502020204030204" pitchFamily="34" charset="0"/>
                <a:cs typeface="Times New Roman" panose="02020603050405020304" pitchFamily="18" charset="0"/>
              </a:rPr>
              <a:t>neither had the people gathered themselves</a:t>
            </a:r>
            <a:r>
              <a:rPr lang="en-US" sz="1600" dirty="0">
                <a:uFill>
                  <a:solidFill>
                    <a:srgbClr val="00B0F0"/>
                  </a:solidFill>
                </a:u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together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to Jerusalem.</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4</a:t>
            </a:r>
            <a:r>
              <a:rPr lang="en-US" sz="1600" dirty="0">
                <a:latin typeface="Calibri" panose="020F0502020204030204" pitchFamily="34" charset="0"/>
                <a:ea typeface="Calibri" panose="020F0502020204030204" pitchFamily="34" charset="0"/>
                <a:cs typeface="Times New Roman" panose="02020603050405020304" pitchFamily="18" charset="0"/>
              </a:rPr>
              <a:t> And the thing pleased the king and all the congregation.</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5</a:t>
            </a:r>
            <a:r>
              <a:rPr lang="en-US" sz="1600" dirty="0">
                <a:latin typeface="Calibri" panose="020F0502020204030204" pitchFamily="34" charset="0"/>
                <a:ea typeface="Calibri" panose="020F0502020204030204" pitchFamily="34" charset="0"/>
                <a:cs typeface="Times New Roman" panose="02020603050405020304" pitchFamily="18" charset="0"/>
              </a:rPr>
              <a:t> So they established a decree to make proclamation throughout all Israel, from Beer-</a:t>
            </a:r>
            <a:r>
              <a:rPr lang="en-US" sz="1600" dirty="0" err="1">
                <a:latin typeface="Calibri" panose="020F0502020204030204" pitchFamily="34" charset="0"/>
                <a:ea typeface="Calibri" panose="020F0502020204030204" pitchFamily="34" charset="0"/>
                <a:cs typeface="Times New Roman" panose="02020603050405020304" pitchFamily="18" charset="0"/>
              </a:rPr>
              <a:t>sheba</a:t>
            </a:r>
            <a:r>
              <a:rPr lang="en-US" sz="1600" dirty="0">
                <a:latin typeface="Calibri" panose="020F0502020204030204" pitchFamily="34" charset="0"/>
                <a:ea typeface="Calibri" panose="020F0502020204030204" pitchFamily="34" charset="0"/>
                <a:cs typeface="Times New Roman" panose="02020603050405020304" pitchFamily="18" charset="0"/>
              </a:rPr>
              <a:t> even to Dan, that they should come to </a:t>
            </a:r>
            <a:r>
              <a:rPr lang="en-US" sz="1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kee</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 </a:t>
            </a:r>
            <a:r>
              <a:rPr lang="en-US" sz="1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t>
            </a:r>
            <a:r>
              <a:rPr lang="en-US" sz="16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p</a:t>
            </a:r>
            <a:r>
              <a:rPr lang="en-US" sz="1600" b="1" u="sng"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assover</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unto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latin typeface="Calibri" panose="020F0502020204030204" pitchFamily="34" charset="0"/>
                <a:ea typeface="Calibri" panose="020F0502020204030204" pitchFamily="34" charset="0"/>
                <a:cs typeface="Times New Roman" panose="02020603050405020304" pitchFamily="18" charset="0"/>
              </a:rPr>
              <a:t> Elohim of Israel </a:t>
            </a:r>
            <a:r>
              <a:rPr lang="en-US" sz="1600" b="1" u="sng" dirty="0">
                <a:latin typeface="Calibri" panose="020F0502020204030204" pitchFamily="34" charset="0"/>
                <a:ea typeface="Calibri" panose="020F0502020204030204" pitchFamily="34" charset="0"/>
                <a:cs typeface="Times New Roman" panose="02020603050405020304" pitchFamily="18" charset="0"/>
              </a:rPr>
              <a:t>at Jerusalem</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for they had not done it </a:t>
            </a:r>
            <a:b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of a long time</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in such sort as it was written.</a:t>
            </a: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43</a:t>
            </a:fld>
            <a:endParaRPr lang="en-US" sz="1200"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639258" y="680747"/>
            <a:ext cx="4069659" cy="5444361"/>
          </a:xfrm>
          <a:prstGeom prst="rect">
            <a:avLst/>
          </a:prstGeom>
          <a:noFill/>
          <a:ln w="57150">
            <a:solidFill>
              <a:srgbClr val="99CC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70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3379" y="68129"/>
            <a:ext cx="10556042"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solidFill>
                  <a:srgbClr val="0070C0"/>
                </a:solidFill>
                <a:latin typeface="Calibri" panose="020F0502020204030204" pitchFamily="34" charset="0"/>
                <a:ea typeface="Calibri" panose="020F0502020204030204" pitchFamily="34" charset="0"/>
              </a:rPr>
              <a:t>2 Chronicles 30 </a:t>
            </a:r>
            <a:endParaRPr lang="en-US" sz="4000" b="1" dirty="0">
              <a:solidFill>
                <a:srgbClr val="0070C0"/>
              </a:solidFill>
            </a:endParaRP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44</a:t>
            </a:fld>
            <a:endParaRPr lang="en-US" sz="1200" dirty="0">
              <a:latin typeface="Comic Sans MS" pitchFamily="66" charset="0"/>
            </a:endParaRPr>
          </a:p>
        </p:txBody>
      </p:sp>
      <p:sp>
        <p:nvSpPr>
          <p:cNvPr id="6" name="Rectangle 5"/>
          <p:cNvSpPr/>
          <p:nvPr/>
        </p:nvSpPr>
        <p:spPr>
          <a:xfrm>
            <a:off x="6007460" y="550267"/>
            <a:ext cx="5278021" cy="5840317"/>
          </a:xfrm>
          <a:prstGeom prst="rect">
            <a:avLst/>
          </a:prstGeom>
        </p:spPr>
        <p:txBody>
          <a:bodyPr wrap="square">
            <a:spAutoFit/>
            <a:scene3d>
              <a:camera prst="orthographicFront"/>
              <a:lightRig rig="threePt" dir="t"/>
            </a:scene3d>
            <a:sp3d extrusionH="57150">
              <a:bevelT w="38100" h="38100" prst="angle"/>
            </a:sp3d>
          </a:bodyPr>
          <a:lstStyle/>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6</a:t>
            </a:r>
            <a:r>
              <a:rPr lang="en-US" sz="1600" dirty="0">
                <a:latin typeface="Calibri" panose="020F0502020204030204" pitchFamily="34" charset="0"/>
                <a:ea typeface="Calibri" panose="020F0502020204030204" pitchFamily="34" charset="0"/>
                <a:cs typeface="Times New Roman" panose="02020603050405020304" pitchFamily="18" charset="0"/>
              </a:rPr>
              <a:t> So the posts went with the letters from the king and his princes throughout all Israel and Judah, and according to the commandment of the king, saying, Ye children of Israel, turn again unto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 Elohim </a:t>
            </a:r>
            <a:r>
              <a:rPr lang="en-US" sz="1600" dirty="0">
                <a:latin typeface="Calibri" panose="020F0502020204030204" pitchFamily="34" charset="0"/>
                <a:ea typeface="Calibri" panose="020F0502020204030204" pitchFamily="34" charset="0"/>
                <a:cs typeface="Times New Roman" panose="02020603050405020304" pitchFamily="18" charset="0"/>
              </a:rPr>
              <a:t>of Abraham, Isaac, and Israel, and he will return to the remnant of you, that are escaped out of the hand of the kings of Assyria.</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7</a:t>
            </a:r>
            <a:r>
              <a:rPr lang="en-US" sz="1600" dirty="0">
                <a:latin typeface="Calibri" panose="020F0502020204030204" pitchFamily="34" charset="0"/>
                <a:ea typeface="Calibri" panose="020F0502020204030204" pitchFamily="34" charset="0"/>
                <a:cs typeface="Times New Roman" panose="02020603050405020304" pitchFamily="18" charset="0"/>
              </a:rPr>
              <a:t> And be not ye like your fathers, and like your brethren, which trespassed against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 Elohim </a:t>
            </a:r>
            <a:r>
              <a:rPr lang="en-US" sz="1600" dirty="0">
                <a:latin typeface="Calibri" panose="020F0502020204030204" pitchFamily="34" charset="0"/>
                <a:ea typeface="Calibri" panose="020F0502020204030204" pitchFamily="34" charset="0"/>
                <a:cs typeface="Times New Roman" panose="02020603050405020304" pitchFamily="18" charset="0"/>
              </a:rPr>
              <a:t>of their fathers, who therefore gave them up to desolation, as ye see.</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8</a:t>
            </a:r>
            <a:r>
              <a:rPr lang="en-US" sz="1600" dirty="0">
                <a:latin typeface="Calibri" panose="020F0502020204030204" pitchFamily="34" charset="0"/>
                <a:ea typeface="Calibri" panose="020F0502020204030204" pitchFamily="34" charset="0"/>
                <a:cs typeface="Times New Roman" panose="02020603050405020304" pitchFamily="18" charset="0"/>
              </a:rPr>
              <a:t> Now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be ye not </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stiffnecked</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as your fathers were</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but yield yourselves unto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and enter into his sanctuary, which he hath sanctified for ever: and serve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latin typeface="Calibri" panose="020F0502020204030204" pitchFamily="34" charset="0"/>
                <a:ea typeface="Calibri" panose="020F0502020204030204" pitchFamily="34" charset="0"/>
                <a:cs typeface="Times New Roman" panose="02020603050405020304" pitchFamily="18" charset="0"/>
              </a:rPr>
              <a:t> your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Elohim</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that the fierceness of his wrath may turn away from you.</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9</a:t>
            </a:r>
            <a:r>
              <a:rPr lang="en-US" sz="1600" dirty="0">
                <a:latin typeface="Calibri" panose="020F0502020204030204" pitchFamily="34" charset="0"/>
                <a:ea typeface="Calibri" panose="020F0502020204030204" pitchFamily="34" charset="0"/>
                <a:cs typeface="Times New Roman" panose="02020603050405020304" pitchFamily="18" charset="0"/>
              </a:rPr>
              <a:t> For if ye turn again unto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your brethren and your children shall find compassion before them that lead them captive, so that they shall come again into this land: for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latin typeface="Calibri" panose="020F0502020204030204" pitchFamily="34" charset="0"/>
                <a:ea typeface="Calibri" panose="020F0502020204030204" pitchFamily="34" charset="0"/>
                <a:cs typeface="Times New Roman" panose="02020603050405020304" pitchFamily="18" charset="0"/>
              </a:rPr>
              <a:t> your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Elohim</a:t>
            </a:r>
            <a:r>
              <a:rPr lang="en-US" sz="1600" dirty="0">
                <a:latin typeface="Calibri" panose="020F0502020204030204" pitchFamily="34" charset="0"/>
                <a:ea typeface="Calibri" panose="020F0502020204030204" pitchFamily="34" charset="0"/>
                <a:cs typeface="Times New Roman" panose="02020603050405020304" pitchFamily="18" charset="0"/>
              </a:rPr>
              <a:t> is gracious and merciful, and will not turn away his face from you, </a:t>
            </a:r>
            <a:r>
              <a:rPr lang="en-US" sz="1600" b="1" u="sng" dirty="0">
                <a:latin typeface="Calibri" panose="020F0502020204030204" pitchFamily="34" charset="0"/>
                <a:ea typeface="Calibri" panose="020F0502020204030204" pitchFamily="34" charset="0"/>
                <a:cs typeface="Times New Roman" panose="02020603050405020304" pitchFamily="18" charset="0"/>
              </a:rPr>
              <a:t>if</a:t>
            </a:r>
            <a:r>
              <a:rPr lang="en-US" sz="1600" dirty="0">
                <a:latin typeface="Calibri" panose="020F0502020204030204" pitchFamily="34" charset="0"/>
                <a:ea typeface="Calibri" panose="020F0502020204030204" pitchFamily="34" charset="0"/>
                <a:cs typeface="Times New Roman" panose="02020603050405020304" pitchFamily="18" charset="0"/>
              </a:rPr>
              <a:t> ye return unto him.</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356058" y="748244"/>
            <a:ext cx="4069659" cy="5444361"/>
          </a:xfrm>
          <a:prstGeom prst="rect">
            <a:avLst/>
          </a:prstGeom>
          <a:noFill/>
          <a:ln w="57150">
            <a:solidFill>
              <a:srgbClr val="99CC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60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916" y="557671"/>
            <a:ext cx="5391551" cy="5901103"/>
          </a:xfrm>
          <a:prstGeom prst="rect">
            <a:avLst/>
          </a:prstGeom>
        </p:spPr>
        <p:txBody>
          <a:bodyPr wrap="square">
            <a:spAutoFit/>
            <a:scene3d>
              <a:camera prst="orthographicFront"/>
              <a:lightRig rig="threePt" dir="t"/>
            </a:scene3d>
            <a:sp3d extrusionH="57150">
              <a:bevelT w="38100" h="38100" prst="angle"/>
            </a:sp3d>
          </a:bodyPr>
          <a:lstStyle/>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10</a:t>
            </a:r>
            <a:r>
              <a:rPr lang="en-US" sz="1600" dirty="0">
                <a:latin typeface="Calibri" panose="020F0502020204030204" pitchFamily="34" charset="0"/>
                <a:ea typeface="Calibri" panose="020F0502020204030204" pitchFamily="34" charset="0"/>
                <a:cs typeface="Times New Roman" panose="02020603050405020304" pitchFamily="18" charset="0"/>
              </a:rPr>
              <a:t> So the posts passed from city to city through the country of Ephraim and Manasseh even unto </a:t>
            </a:r>
            <a:r>
              <a:rPr lang="en-US" sz="1600" dirty="0" err="1">
                <a:latin typeface="Calibri" panose="020F0502020204030204" pitchFamily="34" charset="0"/>
                <a:ea typeface="Calibri" panose="020F0502020204030204" pitchFamily="34" charset="0"/>
                <a:cs typeface="Times New Roman" panose="02020603050405020304" pitchFamily="18" charset="0"/>
              </a:rPr>
              <a:t>Zebulun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 but </a:t>
            </a:r>
            <a:r>
              <a:rPr lang="en-US" sz="1600" dirty="0">
                <a:latin typeface="Calibri" panose="020F0502020204030204" pitchFamily="34" charset="0"/>
                <a:ea typeface="Calibri" panose="020F0502020204030204" pitchFamily="34" charset="0"/>
                <a:cs typeface="Times New Roman" panose="02020603050405020304" pitchFamily="18" charset="0"/>
              </a:rPr>
              <a:t>they laughed them to scorn, and mocked them.</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11</a:t>
            </a:r>
            <a:r>
              <a:rPr lang="en-US" sz="1600" dirty="0">
                <a:latin typeface="Calibri" panose="020F0502020204030204" pitchFamily="34" charset="0"/>
                <a:ea typeface="Calibri" panose="020F0502020204030204" pitchFamily="34" charset="0"/>
                <a:cs typeface="Times New Roman" panose="02020603050405020304" pitchFamily="18" charset="0"/>
              </a:rPr>
              <a:t> Nevertheless divers of Asher and Manasseh and of </a:t>
            </a:r>
            <a:r>
              <a:rPr lang="en-US" sz="1600" dirty="0" err="1">
                <a:latin typeface="Calibri" panose="020F0502020204030204" pitchFamily="34" charset="0"/>
                <a:ea typeface="Calibri" panose="020F0502020204030204" pitchFamily="34" charset="0"/>
                <a:cs typeface="Times New Roman" panose="02020603050405020304" pitchFamily="18" charset="0"/>
              </a:rPr>
              <a:t>Zebulun</a:t>
            </a:r>
            <a:r>
              <a:rPr lang="en-US" sz="1600" dirty="0">
                <a:latin typeface="Calibri" panose="020F0502020204030204" pitchFamily="34" charset="0"/>
                <a:ea typeface="Calibri" panose="020F0502020204030204" pitchFamily="34" charset="0"/>
                <a:cs typeface="Times New Roman" panose="02020603050405020304" pitchFamily="18" charset="0"/>
              </a:rPr>
              <a:t> humbled themselves, and came to Jerusalem.</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12</a:t>
            </a:r>
            <a:r>
              <a:rPr lang="en-US" sz="1600" dirty="0">
                <a:latin typeface="Calibri" panose="020F0502020204030204" pitchFamily="34" charset="0"/>
                <a:ea typeface="Calibri" panose="020F0502020204030204" pitchFamily="34" charset="0"/>
                <a:cs typeface="Times New Roman" panose="02020603050405020304" pitchFamily="18" charset="0"/>
              </a:rPr>
              <a:t> Also in Judah </a:t>
            </a:r>
            <a: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hand of Elohim was to give them </a:t>
            </a:r>
            <a:b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one heart to do the commandment of the king</a:t>
            </a:r>
            <a:r>
              <a:rPr lang="en-US" sz="1600" dirty="0">
                <a:latin typeface="Calibri" panose="020F0502020204030204" pitchFamily="34" charset="0"/>
                <a:ea typeface="Calibri" panose="020F0502020204030204" pitchFamily="34" charset="0"/>
                <a:cs typeface="Times New Roman" panose="02020603050405020304" pitchFamily="18" charset="0"/>
              </a:rPr>
              <a:t> and of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the princes, by the word of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13</a:t>
            </a:r>
            <a:r>
              <a:rPr lang="en-US" sz="1600" dirty="0">
                <a:latin typeface="Calibri" panose="020F0502020204030204" pitchFamily="34" charset="0"/>
                <a:ea typeface="Calibri" panose="020F0502020204030204" pitchFamily="34" charset="0"/>
                <a:cs typeface="Times New Roman" panose="02020603050405020304" pitchFamily="18" charset="0"/>
              </a:rPr>
              <a:t> And there assembled at Jerusalem much people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keep the feast of unleavened bread in the </a:t>
            </a:r>
            <a:b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second month</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 very great congregation.</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14</a:t>
            </a:r>
            <a:r>
              <a:rPr lang="en-US" sz="1600" dirty="0">
                <a:latin typeface="Calibri" panose="020F0502020204030204" pitchFamily="34" charset="0"/>
                <a:ea typeface="Calibri" panose="020F0502020204030204" pitchFamily="34" charset="0"/>
                <a:cs typeface="Times New Roman" panose="02020603050405020304" pitchFamily="18" charset="0"/>
              </a:rPr>
              <a:t> And they arose and took away the altars that were in Jerusalem, and all the altars for incense took they away,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and cast them into the brook </a:t>
            </a:r>
            <a:r>
              <a:rPr lang="en-US" sz="1600" dirty="0" err="1">
                <a:latin typeface="Calibri" panose="020F0502020204030204" pitchFamily="34" charset="0"/>
                <a:ea typeface="Calibri" panose="020F0502020204030204" pitchFamily="34" charset="0"/>
                <a:cs typeface="Times New Roman" panose="02020603050405020304" pitchFamily="18" charset="0"/>
              </a:rPr>
              <a:t>Kidron</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15</a:t>
            </a:r>
            <a:r>
              <a:rPr lang="en-US" sz="1600" dirty="0">
                <a:latin typeface="Calibri" panose="020F0502020204030204" pitchFamily="34" charset="0"/>
                <a:ea typeface="Calibri" panose="020F0502020204030204" pitchFamily="34" charset="0"/>
                <a:cs typeface="Times New Roman" panose="02020603050405020304" pitchFamily="18" charset="0"/>
              </a:rPr>
              <a:t> Then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they killed the </a:t>
            </a:r>
            <a:r>
              <a:rPr lang="en-US"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on the fourteenth day </a:t>
            </a:r>
            <a:b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the second month</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and the priests and the Levites were ashamed, and sanctified themselves, and brought in the burnt offerings into the house of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45</a:t>
            </a:fld>
            <a:endParaRPr lang="en-US" sz="1200" dirty="0">
              <a:latin typeface="Comic Sans MS" pitchFamily="66" charset="0"/>
            </a:endParaRPr>
          </a:p>
        </p:txBody>
      </p:sp>
      <p:sp>
        <p:nvSpPr>
          <p:cNvPr id="6" name="Rectangle 5"/>
          <p:cNvSpPr/>
          <p:nvPr/>
        </p:nvSpPr>
        <p:spPr>
          <a:xfrm>
            <a:off x="5999554" y="530997"/>
            <a:ext cx="5348727" cy="2485809"/>
          </a:xfrm>
          <a:prstGeom prst="rect">
            <a:avLst/>
          </a:prstGeom>
        </p:spPr>
        <p:txBody>
          <a:bodyPr wrap="square">
            <a:spAutoFit/>
            <a:scene3d>
              <a:camera prst="orthographicFront"/>
              <a:lightRig rig="threePt" dir="t"/>
            </a:scene3d>
            <a:sp3d extrusionH="57150">
              <a:bevelT w="38100" h="38100" prst="angle"/>
            </a:sp3d>
          </a:bodyPr>
          <a:lstStyle/>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16</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And they</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stood in their place after their manner,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according to the law of Moses</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the man of Elohim: the priests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sprinkled the blood</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which they received of the hand of the Levites.</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17</a:t>
            </a:r>
            <a:r>
              <a:rPr lang="en-US" sz="1600" dirty="0">
                <a:latin typeface="Calibri" panose="020F0502020204030204" pitchFamily="34" charset="0"/>
                <a:ea typeface="Calibri" panose="020F0502020204030204" pitchFamily="34" charset="0"/>
                <a:cs typeface="Times New Roman" panose="02020603050405020304" pitchFamily="18" charset="0"/>
              </a:rPr>
              <a:t> For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there were many in the congregation that were not sanctified: </a:t>
            </a:r>
            <a:r>
              <a:rPr lang="en-US" sz="1600" dirty="0">
                <a:latin typeface="Calibri" panose="020F0502020204030204" pitchFamily="34" charset="0"/>
                <a:ea typeface="Calibri" panose="020F0502020204030204" pitchFamily="34" charset="0"/>
                <a:cs typeface="Times New Roman" panose="02020603050405020304" pitchFamily="18" charset="0"/>
              </a:rPr>
              <a:t>therefore the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Levites had the charge of the killing of the </a:t>
            </a:r>
            <a:r>
              <a:rPr lang="en-US" sz="1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passovers</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for every one that was not clean, </a:t>
            </a:r>
            <a:b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to sanctify them unto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solidFill>
                <a:srgbClr val="0070C0"/>
              </a:solidFill>
            </a:endParaRPr>
          </a:p>
        </p:txBody>
      </p:sp>
      <p:sp>
        <p:nvSpPr>
          <p:cNvPr id="7" name="Rectangle 6"/>
          <p:cNvSpPr/>
          <p:nvPr/>
        </p:nvSpPr>
        <p:spPr>
          <a:xfrm>
            <a:off x="843379" y="68129"/>
            <a:ext cx="10556042"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solidFill>
                  <a:srgbClr val="0070C0"/>
                </a:solidFill>
                <a:latin typeface="Calibri" panose="020F0502020204030204" pitchFamily="34" charset="0"/>
                <a:ea typeface="Calibri" panose="020F0502020204030204" pitchFamily="34" charset="0"/>
              </a:rPr>
              <a:t>2 Chronicles 30 </a:t>
            </a:r>
            <a:endParaRPr lang="en-US" sz="4000" b="1" dirty="0">
              <a:solidFill>
                <a:srgbClr val="0070C0"/>
              </a:solidFill>
            </a:endParaRPr>
          </a:p>
        </p:txBody>
      </p:sp>
      <p:sp>
        <p:nvSpPr>
          <p:cNvPr id="8" name="Rectangle 7"/>
          <p:cNvSpPr/>
          <p:nvPr/>
        </p:nvSpPr>
        <p:spPr>
          <a:xfrm>
            <a:off x="5974147" y="3037126"/>
            <a:ext cx="4467431" cy="3122906"/>
          </a:xfrm>
          <a:prstGeom prst="rect">
            <a:avLst/>
          </a:prstGeom>
        </p:spPr>
        <p:txBody>
          <a:bodyPr wrap="square">
            <a:spAutoFit/>
            <a:scene3d>
              <a:camera prst="orthographicFront"/>
              <a:lightRig rig="threePt" dir="t"/>
            </a:scene3d>
            <a:sp3d extrusionH="57150">
              <a:bevelT w="38100" h="38100" prst="angle"/>
            </a:sp3d>
          </a:bodyPr>
          <a:lstStyle/>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18</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For a multitude of the people</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even many of Ephraim, and Manasseh, Issachar, and </a:t>
            </a:r>
            <a:r>
              <a:rPr lang="en-US" sz="1600" dirty="0" err="1">
                <a:latin typeface="Calibri" panose="020F0502020204030204" pitchFamily="34" charset="0"/>
                <a:ea typeface="Calibri" panose="020F0502020204030204" pitchFamily="34" charset="0"/>
                <a:cs typeface="Times New Roman" panose="02020603050405020304" pitchFamily="18" charset="0"/>
              </a:rPr>
              <a:t>Zebulun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had not cleansed themselves</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yet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did the</a:t>
            </a:r>
            <a:r>
              <a:rPr lang="en-US" sz="1600" b="1"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eat the </a:t>
            </a:r>
            <a:r>
              <a:rPr lang="en-US" sz="1600" b="1" dirty="0" err="1">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a:t>
            </a:r>
            <a:r>
              <a:rPr lang="en-US" sz="1600" b="1" u="heavy" dirty="0" err="1">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assover</a:t>
            </a:r>
            <a:r>
              <a:rPr lang="en-US" sz="1600"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0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otherwise</a:t>
            </a:r>
            <a:r>
              <a:rPr lang="en-US" sz="16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than it was written</a:t>
            </a:r>
            <a:r>
              <a:rPr lang="en-US" sz="1400" dirty="0">
                <a:latin typeface="Calibri" panose="020F0502020204030204" pitchFamily="34" charset="0"/>
                <a:ea typeface="Calibri" panose="020F0502020204030204" pitchFamily="34" charset="0"/>
                <a:cs typeface="Times New Roman" panose="02020603050405020304" pitchFamily="18" charset="0"/>
              </a:rPr>
              <a:t>.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But </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1600" b="1" dirty="0">
                <a:latin typeface="Calibri" panose="020F0502020204030204" pitchFamily="34" charset="0"/>
                <a:ea typeface="Calibri" panose="020F0502020204030204" pitchFamily="34" charset="0"/>
                <a:cs typeface="Times New Roman" panose="02020603050405020304" pitchFamily="18" charset="0"/>
              </a:rPr>
              <a:t> prayed for them, saying, </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The good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b="1" dirty="0">
                <a:latin typeface="Calibri" panose="020F0502020204030204" pitchFamily="34" charset="0"/>
                <a:ea typeface="Calibri" panose="020F0502020204030204" pitchFamily="34" charset="0"/>
                <a:cs typeface="Times New Roman" panose="02020603050405020304" pitchFamily="18" charset="0"/>
              </a:rPr>
              <a:t> pardon every one </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19</a:t>
            </a:r>
            <a:r>
              <a:rPr lang="en-US" sz="1600" dirty="0">
                <a:latin typeface="Calibri" panose="020F0502020204030204" pitchFamily="34" charset="0"/>
                <a:ea typeface="Calibri" panose="020F0502020204030204" pitchFamily="34" charset="0"/>
                <a:cs typeface="Times New Roman" panose="02020603050405020304" pitchFamily="18" charset="0"/>
              </a:rPr>
              <a:t> That </a:t>
            </a:r>
            <a:r>
              <a:rPr lang="en-US" sz="1600" dirty="0" err="1">
                <a:latin typeface="Calibri" panose="020F0502020204030204" pitchFamily="34" charset="0"/>
                <a:ea typeface="Calibri" panose="020F0502020204030204" pitchFamily="34" charset="0"/>
                <a:cs typeface="Times New Roman" panose="02020603050405020304" pitchFamily="18" charset="0"/>
              </a:rPr>
              <a:t>prepareth</a:t>
            </a:r>
            <a:r>
              <a:rPr lang="en-US" sz="1600" dirty="0">
                <a:latin typeface="Calibri" panose="020F0502020204030204" pitchFamily="34" charset="0"/>
                <a:ea typeface="Calibri" panose="020F0502020204030204" pitchFamily="34" charset="0"/>
                <a:cs typeface="Times New Roman" panose="02020603050405020304" pitchFamily="18" charset="0"/>
              </a:rPr>
              <a:t> his heart to seek Elohim,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 Elohim </a:t>
            </a:r>
            <a:r>
              <a:rPr lang="en-US" sz="1600" dirty="0">
                <a:latin typeface="Calibri" panose="020F0502020204030204" pitchFamily="34" charset="0"/>
                <a:ea typeface="Calibri" panose="020F0502020204030204" pitchFamily="34" charset="0"/>
                <a:cs typeface="Times New Roman" panose="02020603050405020304" pitchFamily="18" charset="0"/>
              </a:rPr>
              <a:t>of his fathers, </a:t>
            </a:r>
            <a:r>
              <a:rPr lang="en-US" sz="1600" b="1" dirty="0">
                <a:latin typeface="Calibri" panose="020F0502020204030204" pitchFamily="34" charset="0"/>
                <a:ea typeface="Calibri" panose="020F0502020204030204" pitchFamily="34" charset="0"/>
                <a:cs typeface="Times New Roman" panose="02020603050405020304" pitchFamily="18" charset="0"/>
              </a:rPr>
              <a:t>though he be </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not cleansed according to the purification </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of the sanctuary</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p>
        </p:txBody>
      </p:sp>
      <p:pic>
        <p:nvPicPr>
          <p:cNvPr id="5122" name="Picture 2" descr="C:\Users\Rae\Desktop\hezekiah pray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038658" y="3743090"/>
            <a:ext cx="1626010" cy="25357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20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8000"/>
                                  </p:stCondLst>
                                  <p:childTnLst>
                                    <p:set>
                                      <p:cBhvr>
                                        <p:cTn id="19" dur="1" fill="hold">
                                          <p:stCondLst>
                                            <p:cond delay="0"/>
                                          </p:stCondLst>
                                        </p:cTn>
                                        <p:tgtEl>
                                          <p:spTgt spid="5122"/>
                                        </p:tgtEl>
                                        <p:attrNameLst>
                                          <p:attrName>style.visibility</p:attrName>
                                        </p:attrNameLst>
                                      </p:cBhvr>
                                      <p:to>
                                        <p:strVal val="visible"/>
                                      </p:to>
                                    </p:set>
                                    <p:anim calcmode="lin" valueType="num">
                                      <p:cBhvr>
                                        <p:cTn id="20" dur="1500" fill="hold"/>
                                        <p:tgtEl>
                                          <p:spTgt spid="5122"/>
                                        </p:tgtEl>
                                        <p:attrNameLst>
                                          <p:attrName>ppt_w</p:attrName>
                                        </p:attrNameLst>
                                      </p:cBhvr>
                                      <p:tavLst>
                                        <p:tav tm="0">
                                          <p:val>
                                            <p:fltVal val="0"/>
                                          </p:val>
                                        </p:tav>
                                        <p:tav tm="100000">
                                          <p:val>
                                            <p:strVal val="#ppt_w"/>
                                          </p:val>
                                        </p:tav>
                                      </p:tavLst>
                                    </p:anim>
                                    <p:anim calcmode="lin" valueType="num">
                                      <p:cBhvr>
                                        <p:cTn id="21" dur="1500" fill="hold"/>
                                        <p:tgtEl>
                                          <p:spTgt spid="5122"/>
                                        </p:tgtEl>
                                        <p:attrNameLst>
                                          <p:attrName>ppt_h</p:attrName>
                                        </p:attrNameLst>
                                      </p:cBhvr>
                                      <p:tavLst>
                                        <p:tav tm="0">
                                          <p:val>
                                            <p:fltVal val="0"/>
                                          </p:val>
                                        </p:tav>
                                        <p:tav tm="100000">
                                          <p:val>
                                            <p:strVal val="#ppt_h"/>
                                          </p:val>
                                        </p:tav>
                                      </p:tavLst>
                                    </p:anim>
                                    <p:animEffect transition="in" filter="fade">
                                      <p:cBhvr>
                                        <p:cTn id="22"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5916" y="557671"/>
            <a:ext cx="5734985" cy="5489708"/>
          </a:xfrm>
          <a:prstGeom prst="rect">
            <a:avLst/>
          </a:prstGeom>
        </p:spPr>
        <p:txBody>
          <a:bodyPr wrap="square">
            <a:spAutoFit/>
            <a:scene3d>
              <a:camera prst="orthographicFront"/>
              <a:lightRig rig="threePt" dir="t"/>
            </a:scene3d>
            <a:sp3d extrusionH="57150">
              <a:bevelT w="38100" h="38100" prst="angle"/>
            </a:sp3d>
          </a:bodyPr>
          <a:lstStyle/>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20</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hearkened</a:t>
            </a: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to </a:t>
            </a:r>
            <a:r>
              <a:rPr lang="en-US" sz="16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1600"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and healed the people</a:t>
            </a: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21</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the children of Israel</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that were present at Jerusalem </a:t>
            </a:r>
            <a:r>
              <a:rPr lang="en-US" sz="20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ke</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a:t>
            </a:r>
            <a:r>
              <a:rPr lang="en-US" sz="20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t</a:t>
            </a:r>
            <a:r>
              <a:rPr lang="en-US"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feast of unleavened bread seven days</a:t>
            </a:r>
            <a:r>
              <a:rPr lang="en-US" sz="1600" dirty="0">
                <a:latin typeface="Calibri" panose="020F0502020204030204" pitchFamily="34" charset="0"/>
                <a:ea typeface="Calibri" panose="020F0502020204030204" pitchFamily="34" charset="0"/>
                <a:cs typeface="Times New Roman" panose="02020603050405020304" pitchFamily="18" charset="0"/>
              </a:rPr>
              <a:t> with great gladness: and the Levites and the priests praised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latin typeface="Calibri" panose="020F0502020204030204" pitchFamily="34" charset="0"/>
                <a:ea typeface="Calibri" panose="020F0502020204030204" pitchFamily="34" charset="0"/>
                <a:cs typeface="Times New Roman" panose="02020603050405020304" pitchFamily="18" charset="0"/>
              </a:rPr>
              <a:t> day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by day, singing with loud instruments unto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22</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1600" dirty="0">
                <a:latin typeface="Calibri" panose="020F0502020204030204" pitchFamily="34" charset="0"/>
                <a:ea typeface="Calibri" panose="020F0502020204030204" pitchFamily="34" charset="0"/>
                <a:cs typeface="Times New Roman" panose="02020603050405020304" pitchFamily="18" charset="0"/>
              </a:rPr>
              <a:t> spake comfortably unto all the Levites that taught the good knowledge of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and </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the</a:t>
            </a:r>
            <a:r>
              <a:rPr lang="en-US" sz="16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did eat throu</a:t>
            </a:r>
            <a:r>
              <a:rPr lang="en-US" sz="16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g</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hout the feast seven da</a:t>
            </a:r>
            <a:r>
              <a:rPr lang="en-US" sz="16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a:t>
            </a:r>
            <a:r>
              <a:rPr lang="en-US" sz="1600"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offering peace offerings,</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making confession</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to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 Elohim </a:t>
            </a:r>
            <a:r>
              <a:rPr lang="en-US" sz="1600" dirty="0">
                <a:latin typeface="Calibri" panose="020F0502020204030204" pitchFamily="34" charset="0"/>
                <a:ea typeface="Calibri" panose="020F0502020204030204" pitchFamily="34" charset="0"/>
                <a:cs typeface="Times New Roman" panose="02020603050405020304" pitchFamily="18" charset="0"/>
              </a:rPr>
              <a:t>of their fathers.</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23</a:t>
            </a:r>
            <a:r>
              <a:rPr lang="en-US" sz="1600" dirty="0">
                <a:latin typeface="Calibri" panose="020F0502020204030204" pitchFamily="34" charset="0"/>
                <a:ea typeface="Calibri" panose="020F0502020204030204" pitchFamily="34" charset="0"/>
                <a:cs typeface="Times New Roman" panose="02020603050405020304" pitchFamily="18" charset="0"/>
              </a:rPr>
              <a:t> And the </a:t>
            </a:r>
            <a:r>
              <a:rPr lang="en-US" sz="1600" b="1" u="dash" dirty="0">
                <a:solidFill>
                  <a:srgbClr val="00B05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whole assembl</a:t>
            </a:r>
            <a:r>
              <a:rPr lang="en-US" sz="1600" b="1" dirty="0">
                <a:solidFill>
                  <a:srgbClr val="00B05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dash" dirty="0">
                <a:solidFill>
                  <a:srgbClr val="00B05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took counsel </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to kee</a:t>
            </a:r>
            <a:r>
              <a:rPr lang="en-US" sz="16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4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another</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seven da</a:t>
            </a:r>
            <a:r>
              <a:rPr lang="en-US" sz="16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a:t>
            </a:r>
            <a:r>
              <a:rPr lang="en-US" sz="1600"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u="sng" dirty="0">
                <a:latin typeface="Calibri" panose="020F0502020204030204" pitchFamily="34" charset="0"/>
                <a:ea typeface="Calibri" panose="020F0502020204030204" pitchFamily="34" charset="0"/>
                <a:cs typeface="Times New Roman" panose="02020603050405020304" pitchFamily="18" charset="0"/>
              </a:rPr>
              <a:t>and</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the</a:t>
            </a:r>
            <a:r>
              <a:rPr lang="en-US" sz="16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kept </a:t>
            </a:r>
            <a:r>
              <a:rPr lang="en-US" sz="24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another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seven da</a:t>
            </a:r>
            <a:r>
              <a:rPr lang="en-US" sz="16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16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a:t>
            </a:r>
            <a:r>
              <a:rPr lang="en-US" sz="1600" dirty="0">
                <a:latin typeface="Calibri" panose="020F0502020204030204" pitchFamily="34" charset="0"/>
                <a:ea typeface="Calibri" panose="020F0502020204030204" pitchFamily="34" charset="0"/>
                <a:cs typeface="Times New Roman" panose="02020603050405020304" pitchFamily="18" charset="0"/>
              </a:rPr>
              <a:t> with gladness.</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24</a:t>
            </a:r>
            <a:r>
              <a:rPr lang="en-US" sz="1600" dirty="0">
                <a:latin typeface="Calibri" panose="020F0502020204030204" pitchFamily="34" charset="0"/>
                <a:ea typeface="Calibri" panose="020F0502020204030204" pitchFamily="34" charset="0"/>
                <a:cs typeface="Times New Roman" panose="02020603050405020304" pitchFamily="18" charset="0"/>
              </a:rPr>
              <a:t> For </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1600" dirty="0">
                <a:latin typeface="Calibri" panose="020F0502020204030204" pitchFamily="34" charset="0"/>
                <a:ea typeface="Calibri" panose="020F0502020204030204" pitchFamily="34" charset="0"/>
                <a:cs typeface="Times New Roman" panose="02020603050405020304" pitchFamily="18" charset="0"/>
              </a:rPr>
              <a:t> king of Judah did give to the congregation a thousand bullocks and seven thousand sheep; and the princes gave to the congregation a thousand bullocks and ten thousand sheep: and a great number of priests sanctified themselves.</a:t>
            </a: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46</a:t>
            </a:fld>
            <a:endParaRPr lang="en-US" sz="1200" dirty="0">
              <a:latin typeface="Comic Sans MS" pitchFamily="66" charset="0"/>
            </a:endParaRPr>
          </a:p>
        </p:txBody>
      </p:sp>
      <p:sp>
        <p:nvSpPr>
          <p:cNvPr id="6" name="Rectangle 5"/>
          <p:cNvSpPr/>
          <p:nvPr/>
        </p:nvSpPr>
        <p:spPr>
          <a:xfrm>
            <a:off x="6631611" y="550267"/>
            <a:ext cx="4467431" cy="3729995"/>
          </a:xfrm>
          <a:prstGeom prst="rect">
            <a:avLst/>
          </a:prstGeom>
        </p:spPr>
        <p:txBody>
          <a:bodyPr wrap="square">
            <a:spAutoFit/>
            <a:scene3d>
              <a:camera prst="orthographicFront"/>
              <a:lightRig rig="threePt" dir="t"/>
            </a:scene3d>
            <a:sp3d extrusionH="57150">
              <a:bevelT w="38100" h="38100" prst="angle"/>
            </a:sp3d>
          </a:bodyPr>
          <a:lstStyle/>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25</a:t>
            </a:r>
            <a:r>
              <a:rPr lang="en-US" sz="1600" dirty="0">
                <a:latin typeface="Calibri" panose="020F0502020204030204" pitchFamily="34" charset="0"/>
                <a:ea typeface="Calibri" panose="020F0502020204030204" pitchFamily="34" charset="0"/>
                <a:cs typeface="Times New Roman" panose="02020603050405020304" pitchFamily="18" charset="0"/>
              </a:rPr>
              <a:t> And all the congregation of Judah, with the priests and the Levites, and all the </a:t>
            </a:r>
            <a:r>
              <a:rPr lang="en-US" sz="1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con</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re</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ation that came out of Israel</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and the stran</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ers that came out of the land of Israel</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and that dwelt </a:t>
            </a:r>
            <a:b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Judah, rejoiced</a:t>
            </a:r>
            <a:r>
              <a:rPr lang="en-US" sz="1600" b="1" dirty="0">
                <a:latin typeface="Calibri" panose="020F0502020204030204" pitchFamily="34" charset="0"/>
                <a:ea typeface="Calibri" panose="020F0502020204030204" pitchFamily="34" charset="0"/>
                <a:cs typeface="Times New Roman" panose="02020603050405020304" pitchFamily="18" charset="0"/>
              </a:rPr>
              <a:t>.</a:t>
            </a: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26</a:t>
            </a:r>
            <a:r>
              <a:rPr lang="en-US" sz="1600" dirty="0">
                <a:latin typeface="Calibri" panose="020F0502020204030204" pitchFamily="34" charset="0"/>
                <a:ea typeface="Calibri" panose="020F0502020204030204" pitchFamily="34" charset="0"/>
                <a:cs typeface="Times New Roman" panose="02020603050405020304" pitchFamily="18" charset="0"/>
              </a:rPr>
              <a:t> So there was great joy in Jerusalem:  </a:t>
            </a: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since the time of Solomon the son of David king of Israel there was not the like in Jerusalem.</a:t>
            </a: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27</a:t>
            </a:r>
            <a:r>
              <a:rPr lang="en-US" sz="1600" dirty="0">
                <a:latin typeface="Calibri" panose="020F0502020204030204" pitchFamily="34" charset="0"/>
                <a:ea typeface="Calibri" panose="020F0502020204030204" pitchFamily="34" charset="0"/>
                <a:cs typeface="Times New Roman" panose="02020603050405020304" pitchFamily="18" charset="0"/>
              </a:rPr>
              <a:t> Then the priests the Levites arose and blessed the people:  and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their voice was heard, and their prayer came up to his holy dwelling place, even unto heaven</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43379" y="68129"/>
            <a:ext cx="10556042"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dirty="0">
                <a:solidFill>
                  <a:srgbClr val="0070C0"/>
                </a:solidFill>
                <a:latin typeface="Calibri" panose="020F0502020204030204" pitchFamily="34" charset="0"/>
                <a:ea typeface="Calibri" panose="020F0502020204030204" pitchFamily="34" charset="0"/>
              </a:rPr>
              <a:t>2 Chronicles 30 </a:t>
            </a:r>
            <a:endParaRPr lang="en-US" sz="4000" b="1" dirty="0">
              <a:solidFill>
                <a:srgbClr val="0070C0"/>
              </a:solidFill>
            </a:endParaRPr>
          </a:p>
        </p:txBody>
      </p:sp>
      <p:pic>
        <p:nvPicPr>
          <p:cNvPr id="6146" name="Picture 2" descr="C:\Users\Rae\Desktop\hezekiah prais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335747" y="4280262"/>
            <a:ext cx="3339102" cy="191838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47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256" y="518141"/>
            <a:ext cx="5468645" cy="4644605"/>
          </a:xfrm>
          <a:prstGeom prst="rect">
            <a:avLst/>
          </a:prstGeom>
        </p:spPr>
        <p:txBody>
          <a:bodyPr wrap="square">
            <a:spAutoFit/>
            <a:scene3d>
              <a:camera prst="orthographicFront"/>
              <a:lightRig rig="threePt" dir="t"/>
            </a:scene3d>
            <a:sp3d extrusionH="57150">
              <a:bevelT w="38100" h="38100"/>
            </a:sp3d>
          </a:bodyPr>
          <a:lstStyle/>
          <a:p>
            <a:pPr algn="ctr">
              <a:lnSpc>
                <a:spcPct val="115000"/>
              </a:lnSpc>
              <a:spcAft>
                <a:spcPts val="1000"/>
              </a:spcAft>
            </a:pPr>
            <a:r>
              <a:rPr lang="en-US" sz="32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Just “who” was King Hezekiah?   </a:t>
            </a:r>
            <a:r>
              <a:rPr lang="en-US"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n-US"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n-US" sz="9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Let’s gather some facts from the passage in 2 Kings 18?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3  And he [</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King Hezekiah</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did</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that which was ri</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ht in the </a:t>
            </a:r>
            <a:b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si</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ht of 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accordin</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 all that David his father did</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4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He removed the high places, and brake the images, </a:t>
            </a:r>
            <a:b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and cut down the groves … </a:t>
            </a:r>
          </a:p>
          <a:p>
            <a:pPr>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5 He trusted in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latin typeface="Calibri" panose="020F0502020204030204" pitchFamily="34" charset="0"/>
                <a:ea typeface="Calibri" panose="020F0502020204030204" pitchFamily="34" charset="0"/>
                <a:cs typeface="Times New Roman" panose="02020603050405020304" pitchFamily="18" charset="0"/>
              </a:rPr>
              <a:t> the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Elohim</a:t>
            </a:r>
            <a:r>
              <a:rPr lang="en-US" sz="1600" dirty="0">
                <a:latin typeface="Calibri" panose="020F0502020204030204" pitchFamily="34" charset="0"/>
                <a:ea typeface="Calibri" panose="020F0502020204030204" pitchFamily="34" charset="0"/>
                <a:cs typeface="Times New Roman" panose="02020603050405020304" pitchFamily="18" charset="0"/>
              </a:rPr>
              <a:t> of Israel; so that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after him was none like him</a:t>
            </a:r>
            <a:r>
              <a:rPr lang="en-US" sz="1600" dirty="0">
                <a:latin typeface="Calibri" panose="020F0502020204030204" pitchFamily="34" charset="0"/>
                <a:ea typeface="Calibri" panose="020F0502020204030204" pitchFamily="34" charset="0"/>
                <a:cs typeface="Times New Roman" panose="02020603050405020304" pitchFamily="18" charset="0"/>
              </a:rPr>
              <a:t> among all the kings of Judah,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nor an</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y</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 that were before him</a:t>
            </a:r>
            <a:r>
              <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6 For </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he clave to</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and </a:t>
            </a:r>
            <a:r>
              <a:rPr lang="en-US" sz="20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de</a:t>
            </a: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p</a:t>
            </a:r>
            <a:r>
              <a:rPr lang="en-US" sz="20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arted not </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from </a:t>
            </a:r>
            <a:b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followin</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g</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 him</a:t>
            </a:r>
            <a:r>
              <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but </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ke</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p</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t his commandments</a:t>
            </a:r>
            <a:r>
              <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which</a:t>
            </a:r>
            <a: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br>
              <a:rPr lang="en-US"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1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 commanded Moses</a:t>
            </a:r>
            <a:r>
              <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47</a:t>
            </a:fld>
            <a:endParaRPr lang="en-US" sz="1200" dirty="0">
              <a:latin typeface="Comic Sans MS" pitchFamily="66" charset="0"/>
            </a:endParaRPr>
          </a:p>
        </p:txBody>
      </p:sp>
      <p:sp>
        <p:nvSpPr>
          <p:cNvPr id="7" name="Rectangle 6"/>
          <p:cNvSpPr/>
          <p:nvPr/>
        </p:nvSpPr>
        <p:spPr>
          <a:xfrm>
            <a:off x="6320901" y="1328691"/>
            <a:ext cx="5178784" cy="1508105"/>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1000"/>
              </a:spcAft>
              <a:buFont typeface="Symbol" panose="05050102010706020507" pitchFamily="18" charset="2"/>
              <a:buChar char=""/>
            </a:pP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Definitely, King Hezekiah is given </a:t>
            </a:r>
            <a:b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high credentials – for following all the commands of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 in fact more </a:t>
            </a:r>
            <a:b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than any other king. </a:t>
            </a:r>
            <a:endParaRPr lang="en-US"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320903" y="2940652"/>
            <a:ext cx="5178784" cy="2981329"/>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1000"/>
              </a:spcAft>
              <a:buFont typeface="Symbol" panose="05050102010706020507" pitchFamily="18" charset="2"/>
              <a:buChar char=""/>
            </a:pPr>
            <a:r>
              <a:rPr lang="en-US" sz="20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Question</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So why is </a:t>
            </a: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King Hezekiah </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celebrating the seven days of Unleavened Bread following the second-month Passover when this is not instructed in the Torah of Numbers 9?  </a:t>
            </a:r>
          </a:p>
          <a:p>
            <a:pPr marL="342900" marR="0" lvl="0" indent="-342900">
              <a:lnSpc>
                <a:spcPct val="115000"/>
              </a:lnSpc>
              <a:spcBef>
                <a:spcPts val="0"/>
              </a:spcBef>
              <a:spcAft>
                <a:spcPts val="1000"/>
              </a:spcAft>
              <a:buFont typeface="Symbol" panose="05050102010706020507" pitchFamily="18" charset="2"/>
              <a:buChar char=""/>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And </a:t>
            </a:r>
            <a: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was it </a:t>
            </a: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two </a:t>
            </a:r>
            <a:r>
              <a:rPr lang="en-US" sz="2800" b="1" dirty="0" smtClean="0">
                <a:solidFill>
                  <a:srgbClr val="BC5E00"/>
                </a:solidFill>
                <a:latin typeface="Calibri" panose="020F0502020204030204" pitchFamily="34" charset="0"/>
                <a:ea typeface="Calibri" panose="020F0502020204030204" pitchFamily="34" charset="0"/>
                <a:cs typeface="Times New Roman" panose="02020603050405020304" pitchFamily="18" charset="0"/>
              </a:rPr>
              <a:t>Festivals of Unleavened Bread </a:t>
            </a:r>
            <a: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in a </a:t>
            </a: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row? </a:t>
            </a:r>
          </a:p>
        </p:txBody>
      </p:sp>
      <p:sp>
        <p:nvSpPr>
          <p:cNvPr id="6" name="Rounded Rectangle 5"/>
          <p:cNvSpPr/>
          <p:nvPr/>
        </p:nvSpPr>
        <p:spPr>
          <a:xfrm>
            <a:off x="3191933" y="5988761"/>
            <a:ext cx="5428404" cy="646986"/>
          </a:xfrm>
          <a:prstGeom prst="roundRect">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algn="ctr"/>
            <a:r>
              <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Are there Scriptural reasons?</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580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arn(inVertical)">
                                      <p:cBhvr>
                                        <p:cTn id="2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4265" y="526776"/>
            <a:ext cx="10917400" cy="5801588"/>
          </a:xfrm>
          <a:prstGeom prst="rect">
            <a:avLst/>
          </a:prstGeom>
        </p:spPr>
        <p:txBody>
          <a:bodyPr wrap="square">
            <a:spAutoFit/>
            <a:scene3d>
              <a:camera prst="orthographicFront"/>
              <a:lightRig rig="threePt" dir="t"/>
            </a:scene3d>
            <a:sp3d extrusionH="57150">
              <a:bevelT w="38100" h="38100" prst="angle"/>
            </a:sp3d>
          </a:bodyPr>
          <a:lstStyle/>
          <a:p>
            <a:pPr marL="742950" marR="0" lvl="1" indent="-285750">
              <a:spcBef>
                <a:spcPts val="0"/>
              </a:spcBef>
              <a:spcAft>
                <a:spcPts val="600"/>
              </a:spcAft>
              <a:buFont typeface="Wingdings" panose="05000000000000000000" pitchFamily="2" charset="2"/>
              <a:buChar char=""/>
            </a:pPr>
            <a:r>
              <a:rPr lang="en-US" sz="20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that time</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the p</a:t>
            </a:r>
            <a:r>
              <a:rPr lang="en-US" sz="20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riests had not sanctified themselves sufficientl</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y</a:t>
            </a:r>
            <a:r>
              <a:rPr lang="en-US" sz="2000" dirty="0">
                <a:latin typeface="Calibri" panose="020F0502020204030204" pitchFamily="34" charset="0"/>
                <a:ea typeface="Calibri" panose="020F0502020204030204" pitchFamily="34" charset="0"/>
                <a:cs typeface="Times New Roman" panose="02020603050405020304" pitchFamily="18" charset="0"/>
              </a:rPr>
              <a:t> (v 3).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In other words, they were not purified for the 1</a:t>
            </a:r>
            <a:r>
              <a:rPr lang="en-US" sz="20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000" dirty="0">
                <a:latin typeface="Calibri" panose="020F0502020204030204" pitchFamily="34" charset="0"/>
                <a:ea typeface="Calibri" panose="020F0502020204030204" pitchFamily="34" charset="0"/>
                <a:cs typeface="Times New Roman" panose="02020603050405020304" pitchFamily="18" charset="0"/>
              </a:rPr>
              <a:t> month Passover; the text also says the people </a:t>
            </a:r>
            <a:r>
              <a:rPr lang="en-US" sz="20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had not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a:t>
            </a:r>
            <a:r>
              <a:rPr lang="en-US" sz="20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athered themselves to Jerusalem</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which was presently the designated place for corporate celebration, observance and worship – so it was missed completely for these reasons.</a:t>
            </a:r>
          </a:p>
          <a:p>
            <a:pPr marL="742950" marR="0" lvl="1" indent="-285750">
              <a:spcBef>
                <a:spcPts val="0"/>
              </a:spcBef>
              <a:spcAft>
                <a:spcPts val="600"/>
              </a:spcAft>
              <a:buFont typeface="Wingdings" panose="05000000000000000000" pitchFamily="2" charset="2"/>
              <a:buChar char=""/>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for they had not done it of a long time</a:t>
            </a:r>
            <a:r>
              <a:rPr lang="en-US" sz="2000" dirty="0">
                <a:latin typeface="Calibri" panose="020F0502020204030204" pitchFamily="34" charset="0"/>
                <a:ea typeface="Calibri" panose="020F0502020204030204" pitchFamily="34" charset="0"/>
                <a:cs typeface="Times New Roman" panose="02020603050405020304" pitchFamily="18" charset="0"/>
              </a:rPr>
              <a:t> (v 5).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Israel had gone so long without a Passover celebration; they were not going to miss out again.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(So far they are following the prescribed ordinances of Torah.)</a:t>
            </a:r>
          </a:p>
          <a:p>
            <a:pPr marL="742950" marR="0" lvl="1" indent="-285750">
              <a:spcBef>
                <a:spcPts val="0"/>
              </a:spcBef>
              <a:spcAft>
                <a:spcPts val="600"/>
              </a:spcAft>
              <a:buFont typeface="Wingdings" panose="05000000000000000000" pitchFamily="2" charset="2"/>
              <a:buChar char=""/>
            </a:pP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the hand of </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Elohim</a:t>
            </a:r>
            <a:r>
              <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was to give them one heart to do the commandment of the king</a:t>
            </a:r>
            <a:r>
              <a:rPr lang="en-US" sz="2000" dirty="0">
                <a:latin typeface="Calibri" panose="020F0502020204030204" pitchFamily="34" charset="0"/>
                <a:ea typeface="Calibri" panose="020F0502020204030204" pitchFamily="34" charset="0"/>
                <a:cs typeface="Times New Roman" panose="02020603050405020304" pitchFamily="18" charset="0"/>
              </a:rPr>
              <a:t>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(v 12)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keep the feast of unleavened bread in the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second month</a:t>
            </a:r>
            <a:r>
              <a:rPr lang="en-US" sz="2000" dirty="0">
                <a:latin typeface="Calibri" panose="020F0502020204030204" pitchFamily="34" charset="0"/>
                <a:ea typeface="Calibri" panose="020F0502020204030204" pitchFamily="34" charset="0"/>
                <a:cs typeface="Times New Roman" panose="02020603050405020304" pitchFamily="18" charset="0"/>
              </a:rPr>
              <a:t> (v 13).</a:t>
            </a:r>
          </a:p>
          <a:p>
            <a:pPr marL="742950" marR="0" lvl="1" indent="-285750">
              <a:spcBef>
                <a:spcPts val="0"/>
              </a:spcBef>
              <a:buFont typeface="Wingdings" panose="05000000000000000000" pitchFamily="2" charset="2"/>
              <a:buChar char=""/>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For a multitude of the people</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even many of Ephraim, and Manasseh, Issachar, and Zebulun,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had not cleansed themselves</a:t>
            </a:r>
            <a:r>
              <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yet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did the</a:t>
            </a:r>
            <a:r>
              <a:rPr lang="en-US" sz="2000" b="1"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 </a:t>
            </a:r>
            <a:r>
              <a:rPr lang="en-US" sz="2000"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eat the</a:t>
            </a:r>
            <a:r>
              <a:rPr lang="en-US" sz="2000" b="1"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a:t>
            </a:r>
            <a:r>
              <a:rPr lang="en-US" sz="2000" b="1" u="heavy" dirty="0" err="1">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assover</a:t>
            </a:r>
            <a:r>
              <a:rPr lang="en-US" sz="2000"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3200" b="1" u="heavy" dirty="0">
                <a:ln>
                  <a:solidFill>
                    <a:srgbClr val="002060"/>
                  </a:solidFill>
                </a:ln>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otherwise</a:t>
            </a:r>
            <a:r>
              <a:rPr lang="en-US" sz="20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000" b="1" u="heavy"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than it was written</a:t>
            </a:r>
            <a:r>
              <a:rPr lang="en-US" sz="1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(v 18)  Everyone usually killed their own Passover lamb for each household, but this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time the priests did it </a:t>
            </a:r>
            <a:r>
              <a:rPr lang="en-US" sz="2000" b="1" u="sng" dirty="0">
                <a:latin typeface="Calibri" panose="020F0502020204030204" pitchFamily="34" charset="0"/>
                <a:ea typeface="Calibri" panose="020F0502020204030204" pitchFamily="34" charset="0"/>
                <a:cs typeface="Times New Roman" panose="02020603050405020304" pitchFamily="18" charset="0"/>
              </a:rPr>
              <a:t>because</a:t>
            </a:r>
            <a:r>
              <a:rPr lang="en-US" sz="2000" dirty="0">
                <a:latin typeface="Calibri" panose="020F0502020204030204" pitchFamily="34" charset="0"/>
                <a:ea typeface="Calibri" panose="020F0502020204030204" pitchFamily="34" charset="0"/>
                <a:cs typeface="Times New Roman" panose="02020603050405020304" pitchFamily="18" charset="0"/>
              </a:rPr>
              <a:t> the people were not cleansed.</a:t>
            </a:r>
          </a:p>
          <a:p>
            <a:pPr marR="0" lvl="1">
              <a:spcBef>
                <a:spcPts val="0"/>
              </a:spcBef>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Verse 18 is interesting </a:t>
            </a:r>
            <a:r>
              <a:rPr lang="en-US" sz="2000" dirty="0">
                <a:latin typeface="Calibri" panose="020F0502020204030204" pitchFamily="34" charset="0"/>
                <a:ea typeface="Calibri" panose="020F0502020204030204" pitchFamily="34" charset="0"/>
                <a:cs typeface="Times New Roman" panose="02020603050405020304" pitchFamily="18" charset="0"/>
              </a:rPr>
              <a:t>– because it also says they celebrated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otherwise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[or “contrary to”]</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what </a:t>
            </a:r>
            <a:b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was written.</a:t>
            </a:r>
            <a:r>
              <a:rPr lang="en-US" sz="2000" dirty="0">
                <a:latin typeface="Calibri" panose="020F0502020204030204" pitchFamily="34" charset="0"/>
                <a:ea typeface="Calibri" panose="020F0502020204030204" pitchFamily="34" charset="0"/>
                <a:cs typeface="Times New Roman" panose="02020603050405020304" pitchFamily="18" charset="0"/>
              </a:rPr>
              <a:t>”  They knew they were adding to the Torah command by attending Passover without first being purified.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But this time, it was in awe and holy worship for not being able to celebrate for such a long time.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48</a:t>
            </a:fld>
            <a:endParaRPr lang="en-US" sz="1200" dirty="0">
              <a:latin typeface="Comic Sans MS" pitchFamily="66" charset="0"/>
            </a:endParaRPr>
          </a:p>
        </p:txBody>
      </p:sp>
    </p:spTree>
    <p:extLst>
      <p:ext uri="{BB962C8B-B14F-4D97-AF65-F5344CB8AC3E}">
        <p14:creationId xmlns:p14="http://schemas.microsoft.com/office/powerpoint/2010/main" val="4081085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72" y="494448"/>
            <a:ext cx="11178870" cy="2047740"/>
          </a:xfrm>
          <a:prstGeom prst="rect">
            <a:avLst/>
          </a:prstGeom>
        </p:spPr>
        <p:txBody>
          <a:bodyPr wrap="square">
            <a:spAutoFit/>
            <a:scene3d>
              <a:camera prst="orthographicFront"/>
              <a:lightRig rig="threePt" dir="t"/>
            </a:scene3d>
            <a:sp3d extrusionH="57150">
              <a:bevelT w="38100" h="38100" prst="angle"/>
            </a:sp3d>
          </a:bodyPr>
          <a:lstStyle/>
          <a:p>
            <a:pPr marL="685800" marR="0">
              <a:lnSpc>
                <a:spcPct val="115000"/>
              </a:lnSpc>
              <a:spcBef>
                <a:spcPts val="0"/>
              </a:spcBef>
              <a:spcAft>
                <a:spcPts val="10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Let’s note some documentation by John before we examine the word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“otherwise.” </a:t>
            </a:r>
          </a:p>
          <a:p>
            <a:pPr marL="1143000" marR="0" lvl="2" indent="-228600">
              <a:lnSpc>
                <a:spcPct val="115000"/>
              </a:lnSpc>
              <a:spcBef>
                <a:spcPts val="0"/>
              </a:spcBef>
              <a:spcAft>
                <a:spcPts val="1000"/>
              </a:spcAft>
              <a:buClr>
                <a:schemeClr val="tx1"/>
              </a:buClr>
              <a:buFont typeface="Wingdings" panose="05000000000000000000" pitchFamily="2" charset="2"/>
              <a:buChar char=""/>
            </a:pP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John 11:55</a:t>
            </a:r>
            <a:r>
              <a:rPr lang="en-US" dirty="0">
                <a:latin typeface="Calibri" panose="020F0502020204030204" pitchFamily="34" charset="0"/>
                <a:ea typeface="Calibri" panose="020F0502020204030204" pitchFamily="34" charset="0"/>
                <a:cs typeface="Times New Roman" panose="02020603050405020304" pitchFamily="18" charset="0"/>
              </a:rPr>
              <a:t>  And the Jews' </a:t>
            </a:r>
            <a:r>
              <a:rPr lang="en-US" dirty="0" err="1">
                <a:latin typeface="Calibri" panose="020F0502020204030204" pitchFamily="34" charset="0"/>
                <a:ea typeface="Calibri" panose="020F0502020204030204" pitchFamily="34" charset="0"/>
                <a:cs typeface="Times New Roman" panose="02020603050405020304" pitchFamily="18" charset="0"/>
              </a:rPr>
              <a:t>passover</a:t>
            </a:r>
            <a:r>
              <a:rPr lang="en-US" dirty="0">
                <a:latin typeface="Calibri" panose="020F0502020204030204" pitchFamily="34" charset="0"/>
                <a:ea typeface="Calibri" panose="020F0502020204030204" pitchFamily="34" charset="0"/>
                <a:cs typeface="Times New Roman" panose="02020603050405020304" pitchFamily="18" charset="0"/>
              </a:rPr>
              <a:t> was nigh at hand: and many went out of the country up to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Jerusalem before the </a:t>
            </a:r>
            <a:r>
              <a:rPr lang="en-US" dirty="0" err="1">
                <a:latin typeface="Calibri" panose="020F0502020204030204" pitchFamily="34" charset="0"/>
                <a:ea typeface="Calibri" panose="020F0502020204030204" pitchFamily="34" charset="0"/>
                <a:cs typeface="Times New Roman" panose="02020603050405020304" pitchFamily="18" charset="0"/>
              </a:rPr>
              <a:t>passover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to purify themselves</a:t>
            </a: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KJV</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10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Is there an “anti-type” example here?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We are always “unclean” </a:t>
            </a:r>
            <a:r>
              <a:rPr lang="en-US" dirty="0" smtClean="0">
                <a:latin typeface="Calibri" panose="020F0502020204030204" pitchFamily="34" charset="0"/>
                <a:ea typeface="Calibri" panose="020F0502020204030204" pitchFamily="34" charset="0"/>
                <a:cs typeface="Times New Roman" panose="02020603050405020304" pitchFamily="18" charset="0"/>
              </a:rPr>
              <a:t>until we accept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Yahusha’s</a:t>
            </a:r>
            <a:r>
              <a:rPr lang="en-US" dirty="0" smtClean="0">
                <a:latin typeface="Calibri" panose="020F0502020204030204" pitchFamily="34" charset="0"/>
                <a:ea typeface="Calibri" panose="020F0502020204030204" pitchFamily="34" charset="0"/>
                <a:cs typeface="Times New Roman" panose="02020603050405020304" pitchFamily="18" charset="0"/>
              </a:rPr>
              <a:t> sacrifice </a:t>
            </a:r>
            <a:r>
              <a:rPr lang="en-US" dirty="0">
                <a:latin typeface="Calibri" panose="020F0502020204030204" pitchFamily="34" charset="0"/>
                <a:ea typeface="Calibri" panose="020F0502020204030204" pitchFamily="34" charset="0"/>
                <a:cs typeface="Times New Roman" panose="02020603050405020304" pitchFamily="18" charset="0"/>
              </a:rPr>
              <a:t>in our place to cover </a:t>
            </a:r>
            <a:r>
              <a:rPr lang="en-US" dirty="0" smtClean="0">
                <a:latin typeface="Calibri" panose="020F0502020204030204" pitchFamily="34" charset="0"/>
                <a:ea typeface="Calibri" panose="020F0502020204030204" pitchFamily="34" charset="0"/>
                <a:cs typeface="Times New Roman" panose="02020603050405020304" pitchFamily="18" charset="0"/>
              </a:rPr>
              <a:t>us and cleanse us.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49048" y="2438532"/>
            <a:ext cx="11178870" cy="2260106"/>
          </a:xfrm>
          <a:prstGeom prst="rect">
            <a:avLst/>
          </a:prstGeom>
        </p:spPr>
        <p:txBody>
          <a:bodyPr wrap="square">
            <a:spAutoFit/>
            <a:scene3d>
              <a:camera prst="orthographicFront"/>
              <a:lightRig rig="threePt" dir="t"/>
            </a:scene3d>
            <a:sp3d extrusionH="57150">
              <a:bevelT w="38100" h="38100" prst="angle"/>
            </a:sp3d>
          </a:bodyPr>
          <a:lstStyle/>
          <a:p>
            <a:pPr marL="742950" marR="0" lvl="1" indent="-285750">
              <a:lnSpc>
                <a:spcPct val="115000"/>
              </a:lnSpc>
              <a:spcBef>
                <a:spcPts val="0"/>
              </a:spcBef>
              <a:spcAft>
                <a:spcPts val="10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Note how the word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otherwise</a:t>
            </a:r>
            <a:r>
              <a:rPr lang="en-US" dirty="0">
                <a:latin typeface="Calibri" panose="020F0502020204030204" pitchFamily="34" charset="0"/>
                <a:ea typeface="Calibri" panose="020F0502020204030204" pitchFamily="34" charset="0"/>
                <a:cs typeface="Times New Roman" panose="02020603050405020304" pitchFamily="18" charset="0"/>
              </a:rPr>
              <a:t>” is written in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 Chron 30:18 </a:t>
            </a:r>
            <a:r>
              <a:rPr lang="en-US" dirty="0">
                <a:latin typeface="Calibri" panose="020F0502020204030204" pitchFamily="34" charset="0"/>
                <a:ea typeface="Calibri" panose="020F0502020204030204" pitchFamily="34" charset="0"/>
                <a:cs typeface="Times New Roman" panose="02020603050405020304" pitchFamily="18" charset="0"/>
              </a:rPr>
              <a:t>and how it shows something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about the context of the verse.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It is defined in the Hebrew as:</a:t>
            </a:r>
          </a:p>
          <a:p>
            <a:pPr marL="1143000" marR="0" lvl="2" indent="-228600">
              <a:lnSpc>
                <a:spcPct val="115000"/>
              </a:lnSpc>
              <a:spcBef>
                <a:spcPts val="0"/>
              </a:spcBef>
              <a:spcAft>
                <a:spcPts val="1000"/>
              </a:spcAft>
              <a:buFont typeface="Wingdings" panose="05000000000000000000" pitchFamily="2" charset="2"/>
              <a:buChar char=""/>
            </a:pPr>
            <a:r>
              <a:rPr lang="en-US" b="1" i="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otherwise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H3808</a:t>
            </a:r>
            <a:r>
              <a:rPr lang="en-US" dirty="0">
                <a:latin typeface="Calibri" panose="020F0502020204030204" pitchFamily="34" charset="0"/>
                <a:ea typeface="Calibri" panose="020F0502020204030204" pitchFamily="34" charset="0"/>
                <a:cs typeface="Times New Roman" panose="02020603050405020304" pitchFamily="18" charset="0"/>
              </a:rPr>
              <a:t>  lo' (lo); (Deut 3:11); a primitive particle;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not</a:t>
            </a:r>
            <a:r>
              <a:rPr lang="en-US" dirty="0">
                <a:latin typeface="Calibri" panose="020F0502020204030204" pitchFamily="34" charset="0"/>
                <a:ea typeface="Calibri" panose="020F0502020204030204" pitchFamily="34" charset="0"/>
                <a:cs typeface="Times New Roman" panose="02020603050405020304" pitchFamily="18" charset="0"/>
              </a:rPr>
              <a:t> (the simple or abs. negation);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b</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im</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lication</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no</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often used with other particles … </a:t>
            </a:r>
          </a:p>
          <a:p>
            <a:pPr marL="1143000" marR="0" lvl="2" indent="-228600">
              <a:lnSpc>
                <a:spcPct val="115000"/>
              </a:lnSpc>
              <a:spcBef>
                <a:spcPts val="0"/>
              </a:spcBef>
              <a:spcAft>
                <a:spcPts val="10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 other words”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9244" y="4582876"/>
            <a:ext cx="11338674" cy="410882"/>
          </a:xfrm>
          <a:prstGeom prst="rect">
            <a:avLst/>
          </a:prstGeom>
        </p:spPr>
        <p:txBody>
          <a:bodyPr wrap="square">
            <a:spAutoFit/>
            <a:scene3d>
              <a:camera prst="orthographicFront"/>
              <a:lightRig rig="threePt" dir="t"/>
            </a:scene3d>
            <a:sp3d extrusionH="57150">
              <a:bevelT w="38100" h="38100" prst="angle"/>
            </a:sp3d>
          </a:bodyPr>
          <a:lstStyle/>
          <a:p>
            <a:pPr marL="1600200" marR="0" lvl="3" indent="-228600">
              <a:lnSpc>
                <a:spcPct val="115000"/>
              </a:lnSpc>
              <a:spcBef>
                <a:spcPts val="0"/>
              </a:spcBef>
              <a:spcAft>
                <a:spcPts val="100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 they kept the Passover,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not</a:t>
            </a:r>
            <a:r>
              <a:rPr lang="en-US" dirty="0">
                <a:latin typeface="Calibri" panose="020F0502020204030204" pitchFamily="34" charset="0"/>
                <a:ea typeface="Calibri" panose="020F0502020204030204" pitchFamily="34" charset="0"/>
                <a:cs typeface="Times New Roman" panose="02020603050405020304" pitchFamily="18" charset="0"/>
              </a:rPr>
              <a:t> as it was written.  Or:  </a:t>
            </a:r>
            <a:r>
              <a:rPr lang="en-US"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Passover was kept without personal purification!</a:t>
            </a:r>
            <a:endPar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89244" y="4963750"/>
            <a:ext cx="11178870" cy="729430"/>
          </a:xfrm>
          <a:prstGeom prst="rect">
            <a:avLst/>
          </a:prstGeom>
        </p:spPr>
        <p:txBody>
          <a:bodyPr wrap="square">
            <a:spAutoFit/>
            <a:scene3d>
              <a:camera prst="orthographicFront"/>
              <a:lightRig rig="threePt" dir="t"/>
            </a:scene3d>
            <a:sp3d extrusionH="57150">
              <a:bevelT w="38100" h="38100" prst="angle"/>
            </a:sp3d>
          </a:bodyPr>
          <a:lstStyle/>
          <a:p>
            <a:pPr marL="1657350" marR="0" lvl="3" indent="-285750">
              <a:lnSpc>
                <a:spcPct val="115000"/>
              </a:lnSpc>
              <a:spcBef>
                <a:spcPts val="0"/>
              </a:spcBef>
              <a:spcAft>
                <a:spcPts val="1000"/>
              </a:spcAft>
              <a:buFont typeface="+mj-lt"/>
              <a:buAutoNum type="romanLcPeriod" startAt="2"/>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they may have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kept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days of Unleavened Bread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twice in a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row,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which is</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not written in </a:t>
            </a: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Numbers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9</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for </a:t>
            </a:r>
            <a:r>
              <a:rPr lang="en-US" dirty="0">
                <a:latin typeface="Calibri" panose="020F0502020204030204" pitchFamily="34" charset="0"/>
                <a:ea typeface="Calibri" panose="020F0502020204030204" pitchFamily="34" charset="0"/>
                <a:cs typeface="Times New Roman" panose="02020603050405020304" pitchFamily="18" charset="0"/>
              </a:rPr>
              <a:t>the second-month Passover.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89244" y="5567264"/>
            <a:ext cx="11178870" cy="729430"/>
          </a:xfrm>
          <a:prstGeom prst="rect">
            <a:avLst/>
          </a:prstGeom>
        </p:spPr>
        <p:txBody>
          <a:bodyPr wrap="square">
            <a:spAutoFit/>
            <a:scene3d>
              <a:camera prst="orthographicFront"/>
              <a:lightRig rig="threePt" dir="t"/>
            </a:scene3d>
            <a:sp3d extrusionH="57150">
              <a:bevelT w="38100" h="38100" prst="angle"/>
            </a:sp3d>
          </a:bodyPr>
          <a:lstStyle/>
          <a:p>
            <a:pPr marL="1657350" marR="0" lvl="3" indent="-285750">
              <a:lnSpc>
                <a:spcPct val="115000"/>
              </a:lnSpc>
              <a:spcBef>
                <a:spcPts val="0"/>
              </a:spcBef>
              <a:spcAft>
                <a:spcPts val="1000"/>
              </a:spcAft>
              <a:buFont typeface="+mj-lt"/>
              <a:buAutoNum type="romanLcPeriod" startAt="3"/>
            </a:pPr>
            <a:r>
              <a:rPr lang="en-US" dirty="0">
                <a:latin typeface="Calibri" panose="020F0502020204030204" pitchFamily="34" charset="0"/>
                <a:ea typeface="Calibri" panose="020F0502020204030204" pitchFamily="34" charset="0"/>
                <a:cs typeface="Times New Roman" panose="02020603050405020304" pitchFamily="18" charset="0"/>
              </a:rPr>
              <a:t>The king, leaders, priests and people did not follow the exact Torah commands for the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second-month Passover.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4"/>
          <p:cNvSpPr txBox="1">
            <a:spLocks/>
          </p:cNvSpPr>
          <p:nvPr/>
        </p:nvSpPr>
        <p:spPr>
          <a:xfrm>
            <a:off x="11387429" y="6490649"/>
            <a:ext cx="680978"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49</a:t>
            </a:fld>
            <a:endParaRPr lang="en-US" sz="1200" dirty="0">
              <a:latin typeface="Comic Sans MS" pitchFamily="66" charset="0"/>
            </a:endParaRPr>
          </a:p>
        </p:txBody>
      </p:sp>
    </p:spTree>
    <p:extLst>
      <p:ext uri="{BB962C8B-B14F-4D97-AF65-F5344CB8AC3E}">
        <p14:creationId xmlns:p14="http://schemas.microsoft.com/office/powerpoint/2010/main" val="1109332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40" y="665826"/>
            <a:ext cx="10616120" cy="1620174"/>
          </a:xfrm>
        </p:spPr>
        <p:txBody>
          <a:bodyPr>
            <a:noAutofit/>
            <a:scene3d>
              <a:camera prst="orthographicFront"/>
              <a:lightRig rig="threePt" dir="t"/>
            </a:scene3d>
            <a:sp3d extrusionH="57150">
              <a:bevelT w="38100" h="38100"/>
            </a:sp3d>
          </a:bodyPr>
          <a:lstStyle/>
          <a:p>
            <a:r>
              <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Will</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b="1" u="heavy" dirty="0">
                <a:solidFill>
                  <a:srgbClr val="CE22B5"/>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Two</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Passover Feasts</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9933FF"/>
                </a:solidFill>
                <a:latin typeface="Calibri" panose="020F0502020204030204" pitchFamily="34" charset="0"/>
                <a:ea typeface="Calibri" panose="020F0502020204030204" pitchFamily="34" charset="0"/>
                <a:cs typeface="Times New Roman" panose="02020603050405020304" pitchFamily="18" charset="0"/>
              </a:rPr>
              <a:t>{to include </a:t>
            </a:r>
            <a:r>
              <a:rPr lang="en-US" sz="2400" u="heavy" dirty="0">
                <a:solidFill>
                  <a:srgbClr val="9933FF"/>
                </a:solidFill>
                <a:uFill>
                  <a:solidFill>
                    <a:srgbClr val="09C7ED"/>
                  </a:solidFill>
                </a:uFill>
                <a:latin typeface="Calibri" panose="020F0502020204030204" pitchFamily="34" charset="0"/>
                <a:ea typeface="Calibri" panose="020F0502020204030204" pitchFamily="34" charset="0"/>
                <a:cs typeface="Times New Roman" panose="02020603050405020304" pitchFamily="18" charset="0"/>
              </a:rPr>
              <a:t>eatin</a:t>
            </a:r>
            <a:r>
              <a:rPr lang="en-US" sz="2400" dirty="0">
                <a:solidFill>
                  <a:srgbClr val="9933FF"/>
                </a:solidFill>
                <a:uFill>
                  <a:solidFill>
                    <a:srgbClr val="09C7ED"/>
                  </a:solidFill>
                </a:uFill>
                <a:latin typeface="Calibri" panose="020F0502020204030204" pitchFamily="34" charset="0"/>
                <a:ea typeface="Calibri" panose="020F0502020204030204" pitchFamily="34" charset="0"/>
                <a:cs typeface="Times New Roman" panose="02020603050405020304" pitchFamily="18" charset="0"/>
              </a:rPr>
              <a:t>g </a:t>
            </a:r>
            <a:r>
              <a:rPr lang="en-US" sz="2400" u="heavy" dirty="0">
                <a:solidFill>
                  <a:srgbClr val="9933FF"/>
                </a:solidFill>
                <a:uFill>
                  <a:solidFill>
                    <a:srgbClr val="09C7ED"/>
                  </a:solidFill>
                </a:uFill>
                <a:latin typeface="Calibri" panose="020F0502020204030204" pitchFamily="34" charset="0"/>
                <a:ea typeface="Calibri" panose="020F0502020204030204" pitchFamily="34" charset="0"/>
                <a:cs typeface="Times New Roman" panose="02020603050405020304" pitchFamily="18" charset="0"/>
              </a:rPr>
              <a:t>unleavened</a:t>
            </a:r>
            <a:r>
              <a:rPr lang="en-US" sz="2400" dirty="0">
                <a:solidFill>
                  <a:srgbClr val="9933FF"/>
                </a:solidFill>
                <a:uFill>
                  <a:solidFill>
                    <a:srgbClr val="09C7ED"/>
                  </a:solidFill>
                </a:uFill>
                <a:latin typeface="Calibri" panose="020F0502020204030204" pitchFamily="34" charset="0"/>
                <a:ea typeface="Calibri" panose="020F0502020204030204" pitchFamily="34" charset="0"/>
                <a:cs typeface="Times New Roman" panose="02020603050405020304" pitchFamily="18" charset="0"/>
              </a:rPr>
              <a:t> </a:t>
            </a:r>
            <a:r>
              <a:rPr lang="en-US" sz="2400" u="heavy" dirty="0">
                <a:solidFill>
                  <a:srgbClr val="9933FF"/>
                </a:solidFill>
                <a:uFill>
                  <a:solidFill>
                    <a:srgbClr val="09C7ED"/>
                  </a:solidFill>
                </a:uFill>
                <a:latin typeface="Calibri" panose="020F0502020204030204" pitchFamily="34" charset="0"/>
                <a:ea typeface="Calibri" panose="020F0502020204030204" pitchFamily="34" charset="0"/>
                <a:cs typeface="Times New Roman" panose="02020603050405020304" pitchFamily="18" charset="0"/>
              </a:rPr>
              <a:t>bread</a:t>
            </a:r>
            <a:r>
              <a:rPr lang="en-US" sz="2400" dirty="0">
                <a:solidFill>
                  <a:srgbClr val="9933FF"/>
                </a:solidFill>
                <a:latin typeface="Calibri" panose="020F0502020204030204" pitchFamily="34" charset="0"/>
                <a:ea typeface="Calibri" panose="020F0502020204030204" pitchFamily="34" charset="0"/>
                <a:cs typeface="Times New Roman" panose="02020603050405020304" pitchFamily="18" charset="0"/>
              </a:rPr>
              <a:t>}</a:t>
            </a:r>
            <a:br>
              <a:rPr lang="en-US" sz="2400" dirty="0">
                <a:solidFill>
                  <a:srgbClr val="9933FF"/>
                </a:solidFill>
                <a:latin typeface="Calibri" panose="020F0502020204030204" pitchFamily="34" charset="0"/>
                <a:ea typeface="Calibri" panose="020F0502020204030204" pitchFamily="34" charset="0"/>
                <a:cs typeface="Times New Roman" panose="02020603050405020304" pitchFamily="18" charset="0"/>
              </a:rPr>
            </a:br>
            <a:r>
              <a:rPr lang="en-US" sz="3200" u="dash" dirty="0">
                <a:solidFill>
                  <a:srgbClr val="FF0066"/>
                </a:solidFill>
                <a:uFill>
                  <a:solidFill>
                    <a:srgbClr val="FF0066"/>
                  </a:solidFill>
                </a:uFill>
                <a:latin typeface="Stencil"/>
                <a:ea typeface="Calibri" panose="020F0502020204030204" pitchFamily="34" charset="0"/>
                <a:cs typeface="Times New Roman" panose="02020603050405020304" pitchFamily="18" charset="0"/>
              </a:rPr>
              <a:t>INSTIGATE</a:t>
            </a:r>
            <a:r>
              <a:rPr lang="en-US" sz="3200" u="dash" dirty="0">
                <a:solidFill>
                  <a:srgbClr val="CC9900"/>
                </a:solidFill>
                <a:uFill>
                  <a:solidFill>
                    <a:srgbClr val="FF0066"/>
                  </a:solidFill>
                </a:uFill>
                <a:latin typeface="Stencil"/>
                <a:ea typeface="Calibri" panose="020F0502020204030204" pitchFamily="34" charset="0"/>
                <a:cs typeface="Times New Roman" panose="02020603050405020304" pitchFamily="18" charset="0"/>
              </a:rPr>
              <a:t> the Celebration of</a:t>
            </a:r>
            <a:r>
              <a:rPr lang="en-US" sz="3200" dirty="0">
                <a:solidFill>
                  <a:srgbClr val="CC9900"/>
                </a:solidFill>
                <a:latin typeface="Stencil"/>
                <a:ea typeface="Calibri" panose="020F0502020204030204" pitchFamily="34" charset="0"/>
                <a:cs typeface="Times New Roman" panose="02020603050405020304" pitchFamily="18" charset="0"/>
              </a:rPr>
              <a:t> …</a:t>
            </a:r>
            <a:br>
              <a:rPr lang="en-US" sz="3200" dirty="0">
                <a:solidFill>
                  <a:srgbClr val="CC9900"/>
                </a:solidFill>
                <a:latin typeface="Stencil"/>
                <a:ea typeface="Calibri" panose="020F0502020204030204" pitchFamily="34" charset="0"/>
                <a:cs typeface="Times New Roman" panose="02020603050405020304" pitchFamily="18" charset="0"/>
              </a:rPr>
            </a:br>
            <a:r>
              <a:rPr lang="en-US" sz="3200" b="1" u="heavy" dirty="0">
                <a:solidFill>
                  <a:srgbClr val="CE22B5"/>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Two</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Unleavened Bread Festivals in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b="1" u="sng" dirty="0">
                <a:solidFill>
                  <a:srgbClr val="D917B4"/>
                </a:solidFill>
                <a:latin typeface="Calibri" panose="020F0502020204030204" pitchFamily="34" charset="0"/>
                <a:ea typeface="Calibri" panose="020F0502020204030204" pitchFamily="34" charset="0"/>
                <a:cs typeface="Times New Roman" panose="02020603050405020304" pitchFamily="18" charset="0"/>
              </a:rPr>
              <a:t>Two</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Months</a:t>
            </a:r>
            <a:r>
              <a:rPr lang="en-US" sz="3200" b="1" dirty="0">
                <a:solidFill>
                  <a:srgbClr val="D917B4"/>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a:solidFill>
                <a:srgbClr val="D917B4"/>
              </a:solidFill>
            </a:endParaRPr>
          </a:p>
        </p:txBody>
      </p:sp>
      <p:sp>
        <p:nvSpPr>
          <p:cNvPr id="4" name="Rectangle 3"/>
          <p:cNvSpPr/>
          <p:nvPr/>
        </p:nvSpPr>
        <p:spPr>
          <a:xfrm>
            <a:off x="990989" y="2745736"/>
            <a:ext cx="10588597" cy="3065455"/>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This is another day-start study that has its roots in the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Exo 12 </a:t>
            </a:r>
            <a:r>
              <a:rPr lang="en-US" sz="2400" dirty="0">
                <a:latin typeface="Calibri" panose="020F0502020204030204" pitchFamily="34" charset="0"/>
                <a:ea typeface="Calibri" panose="020F0502020204030204" pitchFamily="34" charset="0"/>
                <a:cs typeface="Times New Roman" panose="02020603050405020304" pitchFamily="18" charset="0"/>
              </a:rPr>
              <a:t>Passover from Egypt.  </a:t>
            </a:r>
          </a:p>
          <a:p>
            <a:pPr>
              <a:lnSpc>
                <a:spcPct val="115000"/>
              </a:lnSpc>
            </a:pPr>
            <a:r>
              <a:rPr lang="en-US" sz="2400" b="1"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First</a:t>
            </a:r>
            <a:r>
              <a:rPr lang="en-US"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  a short review of the DAWN day-start before opening the study questions </a:t>
            </a:r>
            <a:r>
              <a:rPr lang="en-US" sz="2400" dirty="0" smtClean="0">
                <a:latin typeface="Calibri" panose="020F0502020204030204" pitchFamily="34" charset="0"/>
                <a:ea typeface="Calibri" panose="020F0502020204030204" pitchFamily="34" charset="0"/>
                <a:cs typeface="Times New Roman" panose="02020603050405020304" pitchFamily="18" charset="0"/>
              </a:rPr>
              <a:t/>
            </a:r>
            <a:br>
              <a:rPr lang="en-US" sz="2400" dirty="0" smtClean="0">
                <a:latin typeface="Calibri" panose="020F0502020204030204" pitchFamily="34" charset="0"/>
                <a:ea typeface="Calibri" panose="020F0502020204030204" pitchFamily="34" charset="0"/>
                <a:cs typeface="Times New Roman" panose="02020603050405020304" pitchFamily="18" charset="0"/>
              </a:rPr>
            </a:br>
            <a:r>
              <a:rPr lang="en-US" sz="2400" dirty="0" smtClean="0">
                <a:latin typeface="Calibri" panose="020F0502020204030204" pitchFamily="34" charset="0"/>
                <a:ea typeface="Calibri" panose="020F0502020204030204" pitchFamily="34" charset="0"/>
                <a:cs typeface="Times New Roman" panose="02020603050405020304" pitchFamily="18" charset="0"/>
              </a:rPr>
              <a:t>for </a:t>
            </a:r>
            <a:r>
              <a:rPr lang="en-US" sz="2400" dirty="0">
                <a:latin typeface="Calibri" panose="020F0502020204030204" pitchFamily="34" charset="0"/>
                <a:ea typeface="Calibri" panose="020F0502020204030204" pitchFamily="34" charset="0"/>
                <a:cs typeface="Times New Roman" panose="02020603050405020304" pitchFamily="18" charset="0"/>
              </a:rPr>
              <a:t>this topic of a second Passover celebration in the second month.</a:t>
            </a:r>
          </a:p>
          <a:p>
            <a:pPr>
              <a:lnSpc>
                <a:spcPct val="115000"/>
              </a:lnSpc>
            </a:pPr>
            <a:r>
              <a:rPr lang="en-US" sz="2400" b="1"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Review of Da</a:t>
            </a:r>
            <a:r>
              <a:rPr lang="en-US" sz="24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y</a:t>
            </a:r>
            <a:r>
              <a:rPr lang="en-US" sz="2400" b="1" u="sng"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-start Terminolo</a:t>
            </a:r>
            <a:r>
              <a:rPr lang="en-US" sz="24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gy:</a:t>
            </a:r>
            <a:r>
              <a:rPr lang="en-US"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Calibri" panose="020F0502020204030204" pitchFamily="34" charset="0"/>
              <a:buAutoNum type="arabicParenR"/>
            </a:pPr>
            <a:r>
              <a:rPr lang="en-US" sz="2400" b="1" u="sng" dirty="0">
                <a:solidFill>
                  <a:srgbClr val="9900FF"/>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One com</a:t>
            </a:r>
            <a:r>
              <a:rPr lang="en-US" sz="2400" b="1" dirty="0">
                <a:solidFill>
                  <a:srgbClr val="9900FF"/>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p</a:t>
            </a:r>
            <a:r>
              <a:rPr lang="en-US" sz="2400" b="1" u="sng" dirty="0">
                <a:solidFill>
                  <a:srgbClr val="9900FF"/>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lete c</a:t>
            </a:r>
            <a:r>
              <a:rPr lang="en-US" sz="2400" b="1" dirty="0">
                <a:solidFill>
                  <a:srgbClr val="9900FF"/>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y</a:t>
            </a:r>
            <a:r>
              <a:rPr lang="en-US" sz="2400" b="1" u="sng" dirty="0">
                <a:solidFill>
                  <a:srgbClr val="9900FF"/>
                </a:solidFill>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cle</a:t>
            </a:r>
            <a:r>
              <a:rPr lang="en-US" sz="2400" dirty="0">
                <a:latin typeface="Calibri" panose="020F0502020204030204" pitchFamily="34" charset="0"/>
                <a:ea typeface="Calibri" panose="020F0502020204030204" pitchFamily="34" charset="0"/>
                <a:cs typeface="Times New Roman" panose="02020603050405020304" pitchFamily="18" charset="0"/>
              </a:rPr>
              <a:t> is the 24-hour </a:t>
            </a:r>
            <a:r>
              <a:rPr lang="en-US" sz="2400" u="sng" dirty="0">
                <a:latin typeface="Calibri" panose="020F0502020204030204" pitchFamily="34" charset="0"/>
                <a:ea typeface="Calibri" panose="020F0502020204030204" pitchFamily="34" charset="0"/>
                <a:cs typeface="Times New Roman" panose="02020603050405020304" pitchFamily="18" charset="0"/>
              </a:rPr>
              <a:t>da</a:t>
            </a:r>
            <a:r>
              <a:rPr lang="en-US" sz="2400" dirty="0">
                <a:latin typeface="Calibri" panose="020F0502020204030204" pitchFamily="34" charset="0"/>
                <a:ea typeface="Calibri" panose="020F0502020204030204" pitchFamily="34" charset="0"/>
                <a:cs typeface="Times New Roman" panose="02020603050405020304" pitchFamily="18" charset="0"/>
              </a:rPr>
              <a:t>y.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100"/>
              <a:buFont typeface="Calibri" panose="020F0502020204030204" pitchFamily="34" charset="0"/>
              <a:buAutoNum type="arabicParenR"/>
            </a:pPr>
            <a:r>
              <a:rPr lang="en-US" sz="2400" b="1" u="sng" dirty="0">
                <a:solidFill>
                  <a:srgbClr val="9900FF"/>
                </a:solidFill>
                <a:latin typeface="Calibri" panose="020F0502020204030204" pitchFamily="34" charset="0"/>
                <a:ea typeface="Calibri" panose="020F0502020204030204" pitchFamily="34" charset="0"/>
                <a:cs typeface="Times New Roman" panose="02020603050405020304" pitchFamily="18" charset="0"/>
              </a:rPr>
              <a:t>The term</a:t>
            </a:r>
            <a:r>
              <a:rPr lang="en-US" sz="24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rgbClr val="9900FF"/>
                </a:solidFill>
                <a:latin typeface="Calibri" panose="020F0502020204030204" pitchFamily="34" charset="0"/>
                <a:ea typeface="Calibri" panose="020F0502020204030204" pitchFamily="34" charset="0"/>
                <a:cs typeface="Times New Roman" panose="02020603050405020304" pitchFamily="18" charset="0"/>
              </a:rPr>
              <a:t>season</a:t>
            </a:r>
            <a:r>
              <a:rPr lang="en-US" sz="2400" b="1" dirty="0">
                <a:solidFill>
                  <a:srgbClr val="9900FF"/>
                </a:solidFill>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 distinguishes the TWO </a:t>
            </a:r>
            <a:r>
              <a:rPr lang="en-US" sz="2400" dirty="0" smtClean="0">
                <a:latin typeface="Calibri" panose="020F0502020204030204" pitchFamily="34" charset="0"/>
                <a:ea typeface="Calibri" panose="020F0502020204030204" pitchFamily="34" charset="0"/>
                <a:cs typeface="Times New Roman" panose="02020603050405020304" pitchFamily="18" charset="0"/>
              </a:rPr>
              <a:t>timeframes </a:t>
            </a:r>
            <a:r>
              <a:rPr lang="en-US" sz="2400" dirty="0">
                <a:latin typeface="Calibri" panose="020F0502020204030204" pitchFamily="34" charset="0"/>
                <a:ea typeface="Calibri" panose="020F0502020204030204" pitchFamily="34" charset="0"/>
                <a:cs typeface="Times New Roman" panose="02020603050405020304" pitchFamily="18" charset="0"/>
              </a:rPr>
              <a:t>comprising of the </a:t>
            </a:r>
            <a:r>
              <a:rPr lang="en-US" sz="2400" dirty="0" smtClean="0">
                <a:latin typeface="Calibri" panose="020F0502020204030204" pitchFamily="34" charset="0"/>
                <a:ea typeface="Calibri" panose="020F0502020204030204" pitchFamily="34" charset="0"/>
                <a:cs typeface="Times New Roman" panose="02020603050405020304" pitchFamily="18" charset="0"/>
              </a:rPr>
              <a:t/>
            </a:r>
            <a:br>
              <a:rPr lang="en-US" sz="2400" dirty="0" smtClean="0">
                <a:latin typeface="Calibri" panose="020F0502020204030204" pitchFamily="34" charset="0"/>
                <a:ea typeface="Calibri" panose="020F0502020204030204" pitchFamily="34" charset="0"/>
                <a:cs typeface="Times New Roman" panose="02020603050405020304" pitchFamily="18" charset="0"/>
              </a:rPr>
            </a:b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Light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Season</a:t>
            </a:r>
            <a:r>
              <a:rPr lang="en-US" sz="2400" dirty="0">
                <a:latin typeface="Calibri" panose="020F0502020204030204" pitchFamily="34" charset="0"/>
                <a:ea typeface="Calibri" panose="020F0502020204030204" pitchFamily="34" charset="0"/>
                <a:cs typeface="Times New Roman" panose="02020603050405020304" pitchFamily="18" charset="0"/>
              </a:rPr>
              <a:t> and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Night (dark) Season</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a:t>
            </a:fld>
            <a:endParaRPr lang="en-US" sz="1200" dirty="0">
              <a:latin typeface="Comic Sans MS" pitchFamily="66" charset="0"/>
            </a:endParaRPr>
          </a:p>
        </p:txBody>
      </p:sp>
    </p:spTree>
    <p:extLst>
      <p:ext uri="{BB962C8B-B14F-4D97-AF65-F5344CB8AC3E}">
        <p14:creationId xmlns:p14="http://schemas.microsoft.com/office/powerpoint/2010/main" val="2403546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4455" y="30931"/>
            <a:ext cx="10423452" cy="558743"/>
          </a:xfrm>
          <a:prstGeom prst="rect">
            <a:avLst/>
          </a:prstGeom>
        </p:spPr>
        <p:txBody>
          <a:bodyPr wrap="square">
            <a:spAutoFit/>
          </a:bodyPr>
          <a:lstStyle/>
          <a:p>
            <a:pPr algn="ctr">
              <a:lnSpc>
                <a:spcPct val="115000"/>
              </a:lnSpc>
              <a:spcAft>
                <a:spcPts val="1000"/>
              </a:spcAft>
            </a:pP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What is the full conclusion of the matter for Parts A, B, and C? </a:t>
            </a:r>
            <a:endParaRPr lang="en-US"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04453" y="626791"/>
            <a:ext cx="10423453" cy="1260345"/>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1000"/>
              </a:spcAft>
              <a:buSzPts val="1100"/>
              <a:buFont typeface="+mj-lt"/>
              <a:buAutoNum type="arabicPeriod"/>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Sunset Theory</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u="heavy" dirty="0">
                <a:solidFill>
                  <a:srgbClr val="000000"/>
                </a:solidFill>
                <a:uFill>
                  <a:solidFill>
                    <a:srgbClr val="9900FF"/>
                  </a:solidFill>
                </a:uFill>
                <a:latin typeface="Algerian"/>
                <a:ea typeface="Calibri" panose="020F0502020204030204" pitchFamily="34" charset="0"/>
                <a:cs typeface="Times New Roman" panose="02020603050405020304" pitchFamily="18" charset="0"/>
              </a:rPr>
              <a:t>destroys</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Yahuah’s</a:t>
            </a:r>
            <a:r>
              <a:rPr lang="en-US" sz="1600" dirty="0">
                <a:latin typeface="Calibri" panose="020F0502020204030204" pitchFamily="34" charset="0"/>
                <a:ea typeface="Calibri" panose="020F0502020204030204" pitchFamily="34" charset="0"/>
                <a:cs typeface="Times New Roman" panose="02020603050405020304" pitchFamily="18" charset="0"/>
              </a:rPr>
              <a:t> schedule for the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1600" dirty="0">
                <a:latin typeface="Calibri" panose="020F0502020204030204" pitchFamily="34" charset="0"/>
                <a:ea typeface="Calibri" panose="020F0502020204030204" pitchFamily="34" charset="0"/>
                <a:cs typeface="Times New Roman" panose="02020603050405020304" pitchFamily="18" charset="0"/>
              </a:rPr>
              <a:t> festival in both the </a:t>
            </a:r>
            <a:r>
              <a:rPr lang="en-US" sz="1600" b="1" dirty="0">
                <a:latin typeface="Calibri" panose="020F0502020204030204" pitchFamily="34" charset="0"/>
                <a:ea typeface="Calibri" panose="020F0502020204030204" pitchFamily="34" charset="0"/>
                <a:cs typeface="Times New Roman" panose="02020603050405020304" pitchFamily="18" charset="0"/>
              </a:rPr>
              <a:t>first</a:t>
            </a:r>
            <a:r>
              <a:rPr lang="en-US" sz="1600" dirty="0">
                <a:latin typeface="Calibri" panose="020F0502020204030204" pitchFamily="34" charset="0"/>
                <a:ea typeface="Calibri" panose="020F0502020204030204" pitchFamily="34" charset="0"/>
                <a:cs typeface="Times New Roman" panose="02020603050405020304" pitchFamily="18" charset="0"/>
              </a:rPr>
              <a:t> or </a:t>
            </a:r>
            <a:r>
              <a:rPr lang="en-US" sz="1600" b="1" dirty="0">
                <a:latin typeface="Calibri" panose="020F0502020204030204" pitchFamily="34" charset="0"/>
                <a:ea typeface="Calibri" panose="020F0502020204030204" pitchFamily="34" charset="0"/>
                <a:cs typeface="Times New Roman" panose="02020603050405020304" pitchFamily="18" charset="0"/>
              </a:rPr>
              <a:t>second</a:t>
            </a:r>
            <a:r>
              <a:rPr lang="en-US" sz="1600" dirty="0">
                <a:latin typeface="Calibri" panose="020F0502020204030204" pitchFamily="34" charset="0"/>
                <a:ea typeface="Calibri" panose="020F0502020204030204" pitchFamily="34" charset="0"/>
                <a:cs typeface="Times New Roman" panose="02020603050405020304" pitchFamily="18" charset="0"/>
              </a:rPr>
              <a:t> month.  Why?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It is </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not acce</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table</a:t>
            </a:r>
            <a:r>
              <a:rPr lang="en-US" sz="1600" dirty="0">
                <a:latin typeface="Calibri" panose="020F0502020204030204" pitchFamily="34" charset="0"/>
                <a:ea typeface="Calibri" panose="020F0502020204030204" pitchFamily="34" charset="0"/>
                <a:cs typeface="Times New Roman" panose="02020603050405020304" pitchFamily="18" charset="0"/>
              </a:rPr>
              <a:t> to be partaking of the Passover meal on the first Sabbath (first day) of Unleavened Bread.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b="1" u="sng" dirty="0">
                <a:latin typeface="Calibri" panose="020F0502020204030204" pitchFamily="34" charset="0"/>
                <a:ea typeface="Calibri" panose="020F0502020204030204" pitchFamily="34" charset="0"/>
                <a:cs typeface="Times New Roman" panose="02020603050405020304" pitchFamily="18" charset="0"/>
              </a:rPr>
              <a:t>All commands</a:t>
            </a:r>
            <a:r>
              <a:rPr lang="en-US" sz="1600" u="sng" dirty="0">
                <a:latin typeface="Calibri" panose="020F0502020204030204" pitchFamily="34" charset="0"/>
                <a:ea typeface="Calibri" panose="020F0502020204030204" pitchFamily="34" charset="0"/>
                <a:cs typeface="Times New Roman" panose="02020603050405020304" pitchFamily="18" charset="0"/>
              </a:rPr>
              <a:t> for </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a:t>
            </a:r>
            <a:r>
              <a:rPr lang="en-US" sz="1600" u="sng" dirty="0">
                <a:latin typeface="Calibri" panose="020F0502020204030204" pitchFamily="34" charset="0"/>
                <a:ea typeface="Calibri" panose="020F0502020204030204" pitchFamily="34" charset="0"/>
                <a:cs typeface="Times New Roman" panose="02020603050405020304" pitchFamily="18" charset="0"/>
              </a:rPr>
              <a:t> are celebrated durin</a:t>
            </a:r>
            <a:r>
              <a:rPr lang="en-US" sz="1600" dirty="0">
                <a:latin typeface="Calibri" panose="020F0502020204030204" pitchFamily="34" charset="0"/>
                <a:ea typeface="Calibri" panose="020F0502020204030204" pitchFamily="34" charset="0"/>
                <a:cs typeface="Times New Roman" panose="02020603050405020304" pitchFamily="18" charset="0"/>
              </a:rPr>
              <a:t>g </a:t>
            </a:r>
            <a:r>
              <a:rPr lang="en-US" sz="1600" u="sng" dirty="0">
                <a:latin typeface="Calibri" panose="020F0502020204030204" pitchFamily="34" charset="0"/>
                <a:ea typeface="Calibri" panose="020F0502020204030204" pitchFamily="34" charset="0"/>
                <a:cs typeface="Times New Roman" panose="02020603050405020304" pitchFamily="18" charset="0"/>
              </a:rPr>
              <a:t>the 24 hours of the </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Passover da</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 </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04453" y="1922636"/>
            <a:ext cx="10423454" cy="3308598"/>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1000"/>
              </a:spcAft>
              <a:buSzPts val="1100"/>
              <a:buFont typeface="+mj-lt"/>
              <a:buAutoNum type="arabicPeriod" startAt="2"/>
            </a:pPr>
            <a:r>
              <a:rPr lang="en-US" sz="1600" dirty="0">
                <a:latin typeface="Calibri" panose="020F0502020204030204" pitchFamily="34" charset="0"/>
                <a:ea typeface="Calibri" panose="020F0502020204030204" pitchFamily="34" charset="0"/>
                <a:cs typeface="Times New Roman" panose="02020603050405020304" pitchFamily="18" charset="0"/>
              </a:rPr>
              <a:t>While it is certainly true that our knowledge (and observance) is yet imperfect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1 </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Cor</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13:12</a:t>
            </a:r>
            <a:r>
              <a:rPr lang="en-US" sz="1600" dirty="0">
                <a:latin typeface="Calibri" panose="020F0502020204030204" pitchFamily="34" charset="0"/>
                <a:ea typeface="Calibri" panose="020F0502020204030204" pitchFamily="34" charset="0"/>
                <a:cs typeface="Times New Roman" panose="02020603050405020304" pitchFamily="18" charset="0"/>
              </a:rPr>
              <a:t>), that reality should not be used as an excuse to </a:t>
            </a:r>
            <a:r>
              <a:rPr lang="en-US" sz="1600" dirty="0" smtClean="0">
                <a:latin typeface="Calibri" panose="020F0502020204030204" pitchFamily="34" charset="0"/>
                <a:ea typeface="Calibri" panose="020F0502020204030204" pitchFamily="34" charset="0"/>
                <a:cs typeface="Times New Roman" panose="02020603050405020304" pitchFamily="18" charset="0"/>
              </a:rPr>
              <a:t>confuse, </a:t>
            </a:r>
            <a:r>
              <a:rPr lang="en-US" sz="1600" dirty="0">
                <a:latin typeface="Calibri" panose="020F0502020204030204" pitchFamily="34" charset="0"/>
                <a:ea typeface="Calibri" panose="020F0502020204030204" pitchFamily="34" charset="0"/>
                <a:cs typeface="Times New Roman" panose="02020603050405020304" pitchFamily="18" charset="0"/>
              </a:rPr>
              <a:t>or </a:t>
            </a:r>
            <a:r>
              <a:rPr lang="en-US" sz="1600" dirty="0" smtClean="0">
                <a:latin typeface="Calibri" panose="020F0502020204030204" pitchFamily="34" charset="0"/>
                <a:ea typeface="Calibri" panose="020F0502020204030204" pitchFamily="34" charset="0"/>
                <a:cs typeface="Times New Roman" panose="02020603050405020304" pitchFamily="18" charset="0"/>
              </a:rPr>
              <a:t>dismiss, </a:t>
            </a:r>
            <a:r>
              <a:rPr lang="en-US" sz="1600" dirty="0">
                <a:latin typeface="Calibri" panose="020F0502020204030204" pitchFamily="34" charset="0"/>
                <a:ea typeface="Calibri" panose="020F0502020204030204" pitchFamily="34" charset="0"/>
                <a:cs typeface="Times New Roman" panose="02020603050405020304" pitchFamily="18" charset="0"/>
              </a:rPr>
              <a:t>what </a:t>
            </a:r>
            <a:r>
              <a:rPr lang="en-US" sz="1600" b="1" i="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ma</a:t>
            </a:r>
            <a:r>
              <a:rPr lang="en-US" sz="16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y</a:t>
            </a:r>
            <a:r>
              <a:rPr lang="en-US" sz="1600" dirty="0">
                <a:latin typeface="Calibri" panose="020F0502020204030204" pitchFamily="34" charset="0"/>
                <a:ea typeface="Calibri" panose="020F0502020204030204" pitchFamily="34" charset="0"/>
                <a:cs typeface="Times New Roman" panose="02020603050405020304" pitchFamily="18" charset="0"/>
              </a:rPr>
              <a:t> be readily gleaned </a:t>
            </a:r>
            <a:r>
              <a:rPr lang="en-US" sz="1600" i="1" dirty="0">
                <a:latin typeface="Calibri" panose="020F0502020204030204" pitchFamily="34" charset="0"/>
                <a:ea typeface="Calibri" panose="020F0502020204030204" pitchFamily="34" charset="0"/>
                <a:cs typeface="Times New Roman" panose="02020603050405020304" pitchFamily="18" charset="0"/>
              </a:rPr>
              <a:t>and literally understood</a:t>
            </a:r>
            <a:r>
              <a:rPr lang="en-US" sz="1600" dirty="0">
                <a:latin typeface="Calibri" panose="020F0502020204030204" pitchFamily="34" charset="0"/>
                <a:ea typeface="Calibri" panose="020F0502020204030204" pitchFamily="34" charset="0"/>
                <a:cs typeface="Times New Roman" panose="02020603050405020304" pitchFamily="18" charset="0"/>
              </a:rPr>
              <a:t> from His revealed Word.</a:t>
            </a:r>
          </a:p>
          <a:p>
            <a:pPr lvl="2">
              <a:lnSpc>
                <a:spcPct val="115000"/>
              </a:lnSpc>
              <a:spcAft>
                <a:spcPts val="1000"/>
              </a:spcAft>
              <a:buSzPts val="1100"/>
            </a:pP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secret things belong to </a:t>
            </a:r>
            <a:r>
              <a:rPr lang="en-US" sz="16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1600"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our </a:t>
            </a:r>
            <a:r>
              <a:rPr lang="en-US" sz="16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Elohim</a:t>
            </a: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but the things revealed belong to us and to </a:t>
            </a:r>
            <a:b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our children forever, so that we may follow all the words of this Torah </a:t>
            </a:r>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Deut 29:29</a:t>
            </a:r>
            <a:r>
              <a:rPr lang="en-US" sz="1600" i="1"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lvl="1">
              <a:lnSpc>
                <a:spcPct val="115000"/>
              </a:lnSpc>
              <a:spcAft>
                <a:spcPts val="1000"/>
              </a:spcAft>
            </a:pP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It is the glory of </a:t>
            </a:r>
            <a:r>
              <a:rPr lang="en-US" sz="16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Elohim</a:t>
            </a:r>
            <a:r>
              <a:rPr lang="en-US"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to conceal a matter and the glory of kings to search it out</a:t>
            </a:r>
            <a:r>
              <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1600" i="1" dirty="0">
                <a:latin typeface="Calibri" panose="020F0502020204030204" pitchFamily="34" charset="0"/>
                <a:ea typeface="Calibri" panose="020F0502020204030204" pitchFamily="34" charset="0"/>
                <a:cs typeface="Times New Roman" panose="02020603050405020304" pitchFamily="18" charset="0"/>
              </a:rPr>
              <a:t>(</a:t>
            </a:r>
            <a:r>
              <a:rPr lang="en-US" sz="1600" b="1" i="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Prov</a:t>
            </a:r>
            <a:r>
              <a:rPr lang="en-US" sz="16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25:2</a:t>
            </a:r>
            <a:r>
              <a:rPr lang="en-US" sz="1600" i="1" dirty="0">
                <a:latin typeface="Calibri" panose="020F0502020204030204" pitchFamily="34" charset="0"/>
                <a:ea typeface="Calibri" panose="020F0502020204030204" pitchFamily="34" charset="0"/>
                <a:cs typeface="Times New Roman" panose="02020603050405020304" pitchFamily="18" charset="0"/>
              </a:rPr>
              <a:t>).</a:t>
            </a:r>
          </a:p>
          <a:p>
            <a:pPr marL="457200">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A plain and comprehensive reading of the text relating to the second-Passover provision </a:t>
            </a:r>
            <a:r>
              <a:rPr lang="en-US" sz="1600" i="1" u="sng" dirty="0">
                <a:latin typeface="Calibri" panose="020F0502020204030204" pitchFamily="34" charset="0"/>
                <a:ea typeface="Calibri" panose="020F0502020204030204" pitchFamily="34" charset="0"/>
                <a:cs typeface="Times New Roman" panose="02020603050405020304" pitchFamily="18" charset="0"/>
              </a:rPr>
              <a:t>is </a:t>
            </a:r>
            <a:r>
              <a:rPr lang="en-US" sz="1600" i="1" dirty="0">
                <a:latin typeface="Calibri" panose="020F0502020204030204" pitchFamily="34" charset="0"/>
                <a:ea typeface="Calibri" panose="020F0502020204030204" pitchFamily="34" charset="0"/>
                <a:cs typeface="Times New Roman" panose="02020603050405020304" pitchFamily="18" charset="0"/>
              </a:rPr>
              <a:t>p</a:t>
            </a:r>
            <a:r>
              <a:rPr lang="en-US" sz="1600" i="1" u="sng" dirty="0">
                <a:latin typeface="Calibri" panose="020F0502020204030204" pitchFamily="34" charset="0"/>
                <a:ea typeface="Calibri" panose="020F0502020204030204" pitchFamily="34" charset="0"/>
                <a:cs typeface="Times New Roman" panose="02020603050405020304" pitchFamily="18" charset="0"/>
              </a:rPr>
              <a:t>ossible</a:t>
            </a:r>
            <a:r>
              <a:rPr lang="en-US" sz="1600" dirty="0">
                <a:latin typeface="Calibri" panose="020F0502020204030204" pitchFamily="34" charset="0"/>
                <a:ea typeface="Calibri" panose="020F0502020204030204" pitchFamily="34" charset="0"/>
                <a:cs typeface="Times New Roman" panose="02020603050405020304" pitchFamily="18" charset="0"/>
              </a:rPr>
              <a:t>.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Moreover, we would do well to remember that “</a:t>
            </a:r>
            <a:r>
              <a:rPr lang="en-US" sz="1600" b="1" i="1" u="sng" dirty="0">
                <a:latin typeface="Calibri" panose="020F0502020204030204" pitchFamily="34" charset="0"/>
                <a:ea typeface="Calibri" panose="020F0502020204030204" pitchFamily="34" charset="0"/>
                <a:cs typeface="Times New Roman" panose="02020603050405020304" pitchFamily="18" charset="0"/>
              </a:rPr>
              <a:t>narrative” is not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p</a:t>
            </a:r>
            <a:r>
              <a:rPr lang="en-US" sz="1600" b="1" i="1" u="sng" dirty="0" smtClean="0">
                <a:latin typeface="Calibri" panose="020F0502020204030204" pitchFamily="34" charset="0"/>
                <a:ea typeface="Calibri" panose="020F0502020204030204" pitchFamily="34" charset="0"/>
                <a:cs typeface="Times New Roman" panose="02020603050405020304" pitchFamily="18" charset="0"/>
              </a:rPr>
              <a:t>rescri</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p</a:t>
            </a:r>
            <a:r>
              <a:rPr lang="en-US" sz="1600" b="1" i="1" u="sng" dirty="0" smtClean="0">
                <a:latin typeface="Calibri" panose="020F0502020204030204" pitchFamily="34" charset="0"/>
                <a:ea typeface="Calibri" panose="020F0502020204030204" pitchFamily="34" charset="0"/>
                <a:cs typeface="Times New Roman" panose="02020603050405020304" pitchFamily="18" charset="0"/>
              </a:rPr>
              <a:t>tive</a:t>
            </a:r>
            <a:r>
              <a:rPr lang="en-US" sz="1600" dirty="0" smtClean="0">
                <a:latin typeface="Calibri" panose="020F0502020204030204" pitchFamily="34" charset="0"/>
                <a:ea typeface="Calibri" panose="020F0502020204030204" pitchFamily="34" charset="0"/>
                <a:cs typeface="Times New Roman" panose="02020603050405020304" pitchFamily="18" charset="0"/>
              </a:rPr>
              <a:t>” … or … an everlasting command! </a:t>
            </a: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The account in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 Chron 30 </a:t>
            </a:r>
            <a:r>
              <a:rPr lang="en-US" sz="1600" b="1" dirty="0">
                <a:latin typeface="Calibri" panose="020F0502020204030204" pitchFamily="34" charset="0"/>
                <a:ea typeface="Calibri" panose="020F0502020204030204" pitchFamily="34" charset="0"/>
                <a:cs typeface="Times New Roman" panose="02020603050405020304" pitchFamily="18" charset="0"/>
              </a:rPr>
              <a:t>describes</a:t>
            </a:r>
            <a:r>
              <a:rPr lang="en-US" sz="1600" dirty="0">
                <a:latin typeface="Calibri" panose="020F0502020204030204" pitchFamily="34" charset="0"/>
                <a:ea typeface="Calibri" panose="020F0502020204030204" pitchFamily="34" charset="0"/>
                <a:cs typeface="Times New Roman" panose="02020603050405020304" pitchFamily="18" charset="0"/>
              </a:rPr>
              <a:t> a unique and isolated event, the specific circumstances of which neither apply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to </a:t>
            </a:r>
            <a:r>
              <a:rPr lang="en-US" sz="1600" dirty="0" smtClean="0">
                <a:latin typeface="Calibri" panose="020F0502020204030204" pitchFamily="34" charset="0"/>
                <a:ea typeface="Calibri" panose="020F0502020204030204" pitchFamily="34" charset="0"/>
                <a:cs typeface="Times New Roman" panose="02020603050405020304" pitchFamily="18" charset="0"/>
              </a:rPr>
              <a:t>us, </a:t>
            </a:r>
            <a:r>
              <a:rPr lang="en-US" sz="1600" dirty="0">
                <a:latin typeface="Calibri" panose="020F0502020204030204" pitchFamily="34" charset="0"/>
                <a:ea typeface="Calibri" panose="020F0502020204030204" pitchFamily="34" charset="0"/>
                <a:cs typeface="Times New Roman" panose="02020603050405020304" pitchFamily="18" charset="0"/>
              </a:rPr>
              <a:t>nor exist today (we are the “temple” of Elohim {</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1 </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Cor</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6, 2 </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Cor</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6, </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Eph</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2</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Messiah</a:t>
            </a:r>
            <a:r>
              <a:rPr lang="en-US" sz="1600" dirty="0">
                <a:latin typeface="Calibri" panose="020F0502020204030204" pitchFamily="34" charset="0"/>
                <a:ea typeface="Calibri" panose="020F0502020204030204" pitchFamily="34" charset="0"/>
                <a:cs typeface="Times New Roman" panose="02020603050405020304" pitchFamily="18" charset="0"/>
              </a:rPr>
              <a:t> is the once-for-all offering </a:t>
            </a:r>
            <a:br>
              <a:rPr lang="en-US" sz="1600"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Heb</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10</a:t>
            </a:r>
            <a:r>
              <a:rPr lang="en-US" sz="1600" dirty="0">
                <a:latin typeface="Calibri" panose="020F0502020204030204" pitchFamily="34" charset="0"/>
                <a:ea typeface="Calibri" panose="020F0502020204030204" pitchFamily="34" charset="0"/>
                <a:cs typeface="Times New Roman" panose="02020603050405020304" pitchFamily="18" charset="0"/>
              </a:rPr>
              <a:t>}; circumcision of the heart is our cleansing and our purification {</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Psa</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51, Rom 2, </a:t>
            </a:r>
            <a:r>
              <a:rPr lang="en-US" sz="16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Eph</a:t>
            </a:r>
            <a:r>
              <a:rPr lang="en-US"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2</a:t>
            </a:r>
            <a:r>
              <a:rPr lang="en-US" sz="1600" dirty="0">
                <a:latin typeface="Calibri" panose="020F0502020204030204" pitchFamily="34" charset="0"/>
                <a:ea typeface="Calibri" panose="020F0502020204030204" pitchFamily="34" charset="0"/>
                <a:cs typeface="Times New Roman" panose="02020603050405020304" pitchFamily="18" charset="0"/>
              </a:rPr>
              <a:t>}; etc. …).</a:t>
            </a:r>
            <a:endPar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1113090" y="5405728"/>
            <a:ext cx="9975824" cy="1041987"/>
          </a:xfrm>
          <a:prstGeom prst="roundRect">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marL="457200">
              <a:lnSpc>
                <a:spcPct val="115000"/>
              </a:lnSpc>
              <a:spcAft>
                <a:spcPts val="1000"/>
              </a:spcAft>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Hezekiah’s second Passover is indicative (a telling</a:t>
            </a:r>
            <a:r>
              <a:rPr lang="en-US" sz="2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latin typeface="Calibri" panose="020F0502020204030204" pitchFamily="34" charset="0"/>
                <a:ea typeface="Calibri" panose="020F0502020204030204" pitchFamily="34" charset="0"/>
                <a:cs typeface="Times New Roman" panose="02020603050405020304" pitchFamily="18" charset="0"/>
              </a:rPr>
              <a:t>not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imperative (like a new everlasting command or set of instructions).</a:t>
            </a:r>
          </a:p>
        </p:txBody>
      </p:sp>
      <p:sp>
        <p:nvSpPr>
          <p:cNvPr id="8"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50</a:t>
            </a:fld>
            <a:endParaRPr lang="en-US" sz="1200" dirty="0">
              <a:latin typeface="Comic Sans MS" pitchFamily="66" charset="0"/>
            </a:endParaRPr>
          </a:p>
        </p:txBody>
      </p:sp>
      <p:pic>
        <p:nvPicPr>
          <p:cNvPr id="7" name="Picture 3" descr="C:\Users\Rae\Desktop\Art on Desktop\white man clip art\3d white people\3d quiz right 2.jpg">
            <a:extLst>
              <a:ext uri="{FF2B5EF4-FFF2-40B4-BE49-F238E27FC236}">
                <a16:creationId xmlns="" xmlns:a16="http://schemas.microsoft.com/office/drawing/2014/main" id="{A3EF528D-C844-411F-927A-75246EE50B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1596" y="2624328"/>
            <a:ext cx="1576311" cy="103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81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1000"/>
                                        <p:tgtEl>
                                          <p:spTgt spid="5">
                                            <p:txEl>
                                              <p:pRg st="0" end="0"/>
                                            </p:txEl>
                                          </p:spTgt>
                                        </p:tgtEl>
                                      </p:cBhvr>
                                    </p:animEffect>
                                  </p:childTnLst>
                                </p:cTn>
                              </p:par>
                            </p:childTnLst>
                          </p:cTn>
                        </p:par>
                        <p:par>
                          <p:cTn id="8" fill="hold">
                            <p:stCondLst>
                              <p:cond delay="1000"/>
                            </p:stCondLst>
                            <p:childTnLst>
                              <p:par>
                                <p:cTn id="9" presetID="16" presetClass="entr" presetSubtype="21" fill="hold"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1000"/>
                                        <p:tgtEl>
                                          <p:spTgt spid="5">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250"/>
                                        <p:tgtEl>
                                          <p:spTgt spid="7"/>
                                        </p:tgtEl>
                                      </p:cBhvr>
                                    </p:animEffect>
                                  </p:childTnLst>
                                </p:cTn>
                              </p:par>
                            </p:childTnLst>
                          </p:cTn>
                        </p:par>
                        <p:par>
                          <p:cTn id="16" fill="hold">
                            <p:stCondLst>
                              <p:cond delay="5250"/>
                            </p:stCondLst>
                            <p:childTnLst>
                              <p:par>
                                <p:cTn id="17" presetID="16" presetClass="entr" presetSubtype="21" fill="hold" nodeType="afterEffect">
                                  <p:stCondLst>
                                    <p:cond delay="2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1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arn(inVertical)">
                                      <p:cBhvr>
                                        <p:cTn id="3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3330" y="2032761"/>
            <a:ext cx="10077225" cy="410882"/>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1000"/>
              </a:spcAft>
              <a:buSzPts val="1100"/>
              <a:buFont typeface="+mj-lt"/>
              <a:buAutoNum type="arabicPeriod" startAt="4"/>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no Torah command</a:t>
            </a:r>
            <a:r>
              <a:rPr lang="en-US" dirty="0">
                <a:latin typeface="Calibri" panose="020F0502020204030204" pitchFamily="34" charset="0"/>
                <a:ea typeface="Calibri" panose="020F0502020204030204" pitchFamily="34" charset="0"/>
                <a:cs typeface="Times New Roman" panose="02020603050405020304" pitchFamily="18" charset="0"/>
              </a:rPr>
              <a:t> to celebrate the seven days of Unleavened Bread in the second month</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13329" y="2621149"/>
            <a:ext cx="10166003" cy="1685077"/>
          </a:xfrm>
          <a:prstGeom prst="rect">
            <a:avLst/>
          </a:prstGeom>
        </p:spPr>
        <p:txBody>
          <a:bodyPr wrap="square">
            <a:spAutoFit/>
            <a:scene3d>
              <a:camera prst="orthographicFront"/>
              <a:lightRig rig="threePt" dir="t"/>
            </a:scene3d>
            <a:sp3d extrusionH="57150">
              <a:bevelT w="38100" h="38100" prst="angle"/>
            </a:sp3d>
          </a:bodyPr>
          <a:lstStyle/>
          <a:p>
            <a:pPr marL="342900" marR="0" lvl="0" indent="-342900">
              <a:lnSpc>
                <a:spcPct val="115000"/>
              </a:lnSpc>
              <a:spcBef>
                <a:spcPts val="0"/>
              </a:spcBef>
              <a:spcAft>
                <a:spcPts val="1000"/>
              </a:spcAft>
              <a:buSzPts val="1100"/>
              <a:buFont typeface="+mj-lt"/>
              <a:buAutoNum type="arabicPeriod" startAt="5"/>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no Torah command</a:t>
            </a:r>
            <a:r>
              <a:rPr lang="en-US" dirty="0">
                <a:latin typeface="Calibri" panose="020F0502020204030204" pitchFamily="34" charset="0"/>
                <a:ea typeface="Calibri" panose="020F0502020204030204" pitchFamily="34" charset="0"/>
                <a:cs typeface="Times New Roman" panose="02020603050405020304" pitchFamily="18" charset="0"/>
              </a:rPr>
              <a:t> to celebrate the Passover during BOTH the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AND</a:t>
            </a:r>
            <a:r>
              <a:rPr lang="en-US" dirty="0">
                <a:latin typeface="Calibri" panose="020F0502020204030204" pitchFamily="34" charset="0"/>
                <a:ea typeface="Calibri" panose="020F0502020204030204" pitchFamily="34" charset="0"/>
                <a:cs typeface="Times New Roman" panose="02020603050405020304" pitchFamily="18" charset="0"/>
              </a:rPr>
              <a:t>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month nor during </a:t>
            </a:r>
            <a:r>
              <a:rPr lang="en-US" b="1" u="sng" dirty="0">
                <a:latin typeface="Calibri" panose="020F0502020204030204" pitchFamily="34" charset="0"/>
                <a:ea typeface="Calibri" panose="020F0502020204030204" pitchFamily="34" charset="0"/>
                <a:cs typeface="Times New Roman" panose="02020603050405020304" pitchFamily="18" charset="0"/>
              </a:rPr>
              <a:t>ONLY</a:t>
            </a:r>
            <a:r>
              <a:rPr lang="en-US" dirty="0">
                <a:latin typeface="Calibri" panose="020F0502020204030204" pitchFamily="34" charset="0"/>
                <a:ea typeface="Calibri" panose="020F0502020204030204" pitchFamily="34" charset="0"/>
                <a:cs typeface="Times New Roman" panose="02020603050405020304" pitchFamily="18" charset="0"/>
              </a:rPr>
              <a:t> the second month.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Proponents</a:t>
            </a:r>
            <a:r>
              <a:rPr lang="en-US" dirty="0">
                <a:latin typeface="Calibri" panose="020F0502020204030204" pitchFamily="34" charset="0"/>
                <a:ea typeface="Calibri" panose="020F0502020204030204" pitchFamily="34" charset="0"/>
                <a:cs typeface="Times New Roman" panose="02020603050405020304" pitchFamily="18" charset="0"/>
              </a:rPr>
              <a:t> of these views </a:t>
            </a:r>
            <a:r>
              <a:rPr lang="en-US" b="1" i="1" dirty="0">
                <a:solidFill>
                  <a:srgbClr val="A34B73"/>
                </a:solidFill>
                <a:latin typeface="Calibri" panose="020F0502020204030204" pitchFamily="34" charset="0"/>
                <a:ea typeface="Calibri" panose="020F0502020204030204" pitchFamily="34" charset="0"/>
                <a:cs typeface="Times New Roman" panose="02020603050405020304" pitchFamily="18" charset="0"/>
              </a:rPr>
              <a:t>hyperbolize</a:t>
            </a:r>
            <a:r>
              <a:rPr lang="en-US" dirty="0">
                <a:latin typeface="Calibri" panose="020F0502020204030204" pitchFamily="34" charset="0"/>
                <a:ea typeface="Calibri" panose="020F0502020204030204" pitchFamily="34" charset="0"/>
                <a:cs typeface="Times New Roman" panose="02020603050405020304" pitchFamily="18" charset="0"/>
              </a:rPr>
              <a:t> or </a:t>
            </a:r>
            <a:r>
              <a:rPr lang="en-US" b="1" i="1" dirty="0">
                <a:solidFill>
                  <a:srgbClr val="A34B73"/>
                </a:solidFill>
                <a:latin typeface="Calibri" panose="020F0502020204030204" pitchFamily="34" charset="0"/>
                <a:ea typeface="Calibri" panose="020F0502020204030204" pitchFamily="34" charset="0"/>
                <a:cs typeface="Times New Roman" panose="02020603050405020304" pitchFamily="18" charset="0"/>
              </a:rPr>
              <a:t>spiritualize</a:t>
            </a:r>
            <a:r>
              <a:rPr lang="en-US" dirty="0">
                <a:latin typeface="Calibri" panose="020F0502020204030204" pitchFamily="34" charset="0"/>
                <a:ea typeface="Calibri" panose="020F0502020204030204" pitchFamily="34" charset="0"/>
                <a:cs typeface="Times New Roman" panose="02020603050405020304" pitchFamily="18" charset="0"/>
              </a:rPr>
              <a:t> the LITERAL, </a:t>
            </a:r>
            <a:r>
              <a:rPr lang="en-US" b="1" dirty="0">
                <a:latin typeface="Calibri" panose="020F0502020204030204" pitchFamily="34" charset="0"/>
                <a:ea typeface="Calibri" panose="020F0502020204030204" pitchFamily="34" charset="0"/>
                <a:cs typeface="Times New Roman" panose="02020603050405020304" pitchFamily="18" charset="0"/>
              </a:rPr>
              <a:t>physical</a:t>
            </a:r>
            <a:r>
              <a:rPr lang="en-US" dirty="0">
                <a:latin typeface="Calibri" panose="020F0502020204030204" pitchFamily="34" charset="0"/>
                <a:ea typeface="Calibri" panose="020F0502020204030204" pitchFamily="34" charset="0"/>
                <a:cs typeface="Times New Roman" panose="02020603050405020304" pitchFamily="18" charset="0"/>
              </a:rPr>
              <a:t> “journey” accommodated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in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Numbers 9:10 </a:t>
            </a:r>
            <a:r>
              <a:rPr lang="en-US" b="1" u="sng" dirty="0">
                <a:latin typeface="Calibri" panose="020F0502020204030204" pitchFamily="34" charset="0"/>
                <a:ea typeface="Calibri" panose="020F0502020204030204" pitchFamily="34" charset="0"/>
                <a:cs typeface="Times New Roman" panose="02020603050405020304" pitchFamily="18" charset="0"/>
              </a:rPr>
              <a:t>AND</a:t>
            </a:r>
            <a:r>
              <a:rPr lang="en-US" dirty="0">
                <a:latin typeface="Calibri" panose="020F0502020204030204" pitchFamily="34" charset="0"/>
                <a:ea typeface="Calibri" panose="020F0502020204030204" pitchFamily="34" charset="0"/>
                <a:cs typeface="Times New Roman" panose="02020603050405020304" pitchFamily="18" charset="0"/>
              </a:rPr>
              <a:t> in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 Chronicles 30:3.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51</a:t>
            </a:fld>
            <a:endParaRPr lang="en-US" sz="1200" dirty="0">
              <a:latin typeface="Comic Sans MS" pitchFamily="66" charset="0"/>
            </a:endParaRPr>
          </a:p>
        </p:txBody>
      </p:sp>
      <p:sp>
        <p:nvSpPr>
          <p:cNvPr id="6" name="Rectangle 5"/>
          <p:cNvSpPr/>
          <p:nvPr/>
        </p:nvSpPr>
        <p:spPr>
          <a:xfrm>
            <a:off x="913330" y="1191401"/>
            <a:ext cx="10666256" cy="729430"/>
          </a:xfrm>
          <a:prstGeom prst="rect">
            <a:avLst/>
          </a:prstGeom>
        </p:spPr>
        <p:txBody>
          <a:bodyPr wrap="square">
            <a:spAutoFit/>
          </a:bodyPr>
          <a:lstStyle/>
          <a:p>
            <a:pPr marL="342900" marR="0" lvl="0" indent="-342900">
              <a:lnSpc>
                <a:spcPct val="115000"/>
              </a:lnSpc>
              <a:spcBef>
                <a:spcPts val="0"/>
              </a:spcBef>
              <a:spcAft>
                <a:spcPts val="1000"/>
              </a:spcAft>
              <a:buSzPts val="1100"/>
              <a:buFont typeface="+mj-lt"/>
              <a:buAutoNum type="arabicPeriod" startAt="3"/>
            </a:pPr>
            <a:r>
              <a:rPr lang="en-US"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If</a:t>
            </a:r>
            <a:r>
              <a:rPr lang="en-US" dirty="0">
                <a:latin typeface="Calibri" panose="020F0502020204030204" pitchFamily="34" charset="0"/>
                <a:ea typeface="Calibri" panose="020F0502020204030204" pitchFamily="34" charset="0"/>
                <a:cs typeface="Times New Roman" panose="02020603050405020304" pitchFamily="18" charset="0"/>
              </a:rPr>
              <a:t> one </a:t>
            </a:r>
            <a:r>
              <a:rPr lang="en-US" dirty="0" smtClean="0">
                <a:latin typeface="Calibri" panose="020F0502020204030204" pitchFamily="34" charset="0"/>
                <a:ea typeface="Calibri" panose="020F0502020204030204" pitchFamily="34" charset="0"/>
                <a:cs typeface="Times New Roman" panose="02020603050405020304" pitchFamily="18" charset="0"/>
              </a:rPr>
              <a:t>was </a:t>
            </a:r>
            <a:r>
              <a:rPr lang="en-US"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unable</a:t>
            </a:r>
            <a:r>
              <a:rPr lang="en-US" dirty="0">
                <a:latin typeface="Calibri" panose="020F0502020204030204" pitchFamily="34" charset="0"/>
                <a:ea typeface="Calibri" panose="020F0502020204030204" pitchFamily="34" charset="0"/>
                <a:cs typeface="Times New Roman" panose="02020603050405020304" pitchFamily="18" charset="0"/>
              </a:rPr>
              <a:t> to partake </a:t>
            </a:r>
            <a:r>
              <a:rPr lang="en-US" dirty="0" smtClean="0">
                <a:latin typeface="Calibri" panose="020F0502020204030204" pitchFamily="34" charset="0"/>
                <a:ea typeface="Calibri" panose="020F0502020204030204" pitchFamily="34" charset="0"/>
                <a:cs typeface="Times New Roman" panose="02020603050405020304" pitchFamily="18" charset="0"/>
              </a:rPr>
              <a:t>of </a:t>
            </a:r>
            <a:r>
              <a:rPr lang="en-US" dirty="0">
                <a:latin typeface="Calibri" panose="020F0502020204030204" pitchFamily="34" charset="0"/>
                <a:ea typeface="Calibri" panose="020F0502020204030204" pitchFamily="34" charset="0"/>
                <a:cs typeface="Times New Roman" panose="02020603050405020304" pitchFamily="18" charset="0"/>
              </a:rPr>
              <a:t>the Passover celebration in the first month </a:t>
            </a:r>
            <a:r>
              <a:rPr lang="en-US"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for </a:t>
            </a:r>
            <a:r>
              <a:rPr lang="en-US" b="1" i="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excused</a:t>
            </a:r>
            <a:r>
              <a:rPr lang="en-US" b="1" u="heavy" dirty="0">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Numbers-9 reasons</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 Most High graciously extended a *</a:t>
            </a:r>
            <a:r>
              <a:rPr lang="en-US" i="1" dirty="0">
                <a:latin typeface="Calibri" panose="020F0502020204030204" pitchFamily="34" charset="0"/>
                <a:ea typeface="Calibri" panose="020F0502020204030204" pitchFamily="34" charset="0"/>
                <a:cs typeface="Times New Roman" panose="02020603050405020304" pitchFamily="18" charset="0"/>
              </a:rPr>
              <a:t>second chance</a:t>
            </a:r>
            <a:r>
              <a:rPr lang="en-US" dirty="0">
                <a:latin typeface="Calibri" panose="020F0502020204030204" pitchFamily="34" charset="0"/>
                <a:ea typeface="Calibri" panose="020F0502020204030204" pitchFamily="34" charset="0"/>
                <a:cs typeface="Times New Roman" panose="02020603050405020304" pitchFamily="18" charset="0"/>
              </a:rPr>
              <a:t>* to celebrate the Passover day in the second month.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904455" y="507049"/>
            <a:ext cx="10423452" cy="587853"/>
          </a:xfrm>
          <a:prstGeom prst="rect">
            <a:avLst/>
          </a:prstGeom>
        </p:spPr>
        <p:txBody>
          <a:bodyPr wrap="square">
            <a:spAutoFit/>
          </a:bodyPr>
          <a:lstStyle/>
          <a:p>
            <a:pPr algn="ctr">
              <a:lnSpc>
                <a:spcPct val="115000"/>
              </a:lnSpc>
              <a:spcAft>
                <a:spcPts val="1000"/>
              </a:spcAft>
            </a:pPr>
            <a:r>
              <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Wrapping Up the Conclusion for Part C</a:t>
            </a:r>
            <a:endParaRPr lang="en-US"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3" descr="C:\Users\Rae\Desktop\yellow face oooh clea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9566" y="5208807"/>
            <a:ext cx="1429068" cy="14154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40713" y="4366269"/>
            <a:ext cx="10166003" cy="1685077"/>
          </a:xfrm>
          <a:prstGeom prst="rect">
            <a:avLst/>
          </a:prstGeom>
        </p:spPr>
        <p:txBody>
          <a:bodyPr wrap="square">
            <a:spAutoFit/>
            <a:scene3d>
              <a:camera prst="orthographicFront"/>
              <a:lightRig rig="threePt" dir="t"/>
            </a:scene3d>
            <a:sp3d extrusionH="57150">
              <a:bevelT w="38100" h="38100" prst="angle"/>
            </a:sp3d>
          </a:bodyPr>
          <a:lstStyle/>
          <a:p>
            <a:pPr marR="0" lvl="0">
              <a:lnSpc>
                <a:spcPct val="115000"/>
              </a:lnSpc>
              <a:spcBef>
                <a:spcPts val="0"/>
              </a:spcBef>
              <a:spcAft>
                <a:spcPts val="1000"/>
              </a:spcAft>
              <a:buSzPts val="1100"/>
            </a:pPr>
            <a:r>
              <a:rPr lang="en-US" dirty="0">
                <a:latin typeface="Calibri" panose="020F0502020204030204" pitchFamily="34" charset="0"/>
                <a:ea typeface="Calibri" panose="020F0502020204030204" pitchFamily="34" charset="0"/>
                <a:cs typeface="Times New Roman" panose="02020603050405020304" pitchFamily="18" charset="0"/>
              </a:rPr>
              <a:t>One might argue that the logical conclusion of this defense is the disqualification from celebrating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 Passover </a:t>
            </a:r>
            <a:r>
              <a:rPr lang="en-US" b="1" u="sng" dirty="0">
                <a:latin typeface="Calibri" panose="020F0502020204030204" pitchFamily="34" charset="0"/>
                <a:ea typeface="Calibri" panose="020F0502020204030204" pitchFamily="34" charset="0"/>
                <a:cs typeface="Times New Roman" panose="02020603050405020304" pitchFamily="18" charset="0"/>
              </a:rPr>
              <a:t>at all</a:t>
            </a:r>
            <a:r>
              <a:rPr lang="en-US" dirty="0">
                <a:latin typeface="Calibri" panose="020F0502020204030204" pitchFamily="34" charset="0"/>
                <a:ea typeface="Calibri" panose="020F0502020204030204" pitchFamily="34" charset="0"/>
                <a:cs typeface="Times New Roman" panose="02020603050405020304" pitchFamily="18" charset="0"/>
              </a:rPr>
              <a:t> as they REMAIN away from/outside the Land during </a:t>
            </a:r>
            <a:r>
              <a:rPr lang="en-US" i="1" dirty="0">
                <a:latin typeface="Calibri" panose="020F0502020204030204" pitchFamily="34" charset="0"/>
                <a:ea typeface="Calibri" panose="020F0502020204030204" pitchFamily="34" charset="0"/>
                <a:cs typeface="Times New Roman" panose="02020603050405020304" pitchFamily="18" charset="0"/>
              </a:rPr>
              <a:t>even</a:t>
            </a:r>
            <a:r>
              <a:rPr lang="en-US" dirty="0">
                <a:latin typeface="Calibri" panose="020F0502020204030204" pitchFamily="34" charset="0"/>
                <a:ea typeface="Calibri" panose="020F0502020204030204" pitchFamily="34" charset="0"/>
                <a:cs typeface="Times New Roman" panose="02020603050405020304" pitchFamily="18" charset="0"/>
              </a:rPr>
              <a:t> the second Passover.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Many</a:t>
            </a:r>
            <a:r>
              <a:rPr lang="en-US" dirty="0">
                <a:latin typeface="Calibri" panose="020F0502020204030204" pitchFamily="34" charset="0"/>
                <a:ea typeface="Calibri" panose="020F0502020204030204" pitchFamily="34" charset="0"/>
                <a:cs typeface="Times New Roman" panose="02020603050405020304" pitchFamily="18" charset="0"/>
              </a:rPr>
              <a:t> agree, actually, but </a:t>
            </a:r>
            <a:r>
              <a:rPr lang="en-US" dirty="0" smtClean="0">
                <a:latin typeface="Calibri" panose="020F0502020204030204" pitchFamily="34" charset="0"/>
                <a:ea typeface="Calibri" panose="020F0502020204030204" pitchFamily="34" charset="0"/>
                <a:cs typeface="Times New Roman" panose="02020603050405020304" pitchFamily="18" charset="0"/>
              </a:rPr>
              <a:t>maintain they</a:t>
            </a:r>
            <a:r>
              <a:rPr lang="en-US" i="1" dirty="0" smtClean="0">
                <a:solidFill>
                  <a:srgbClr val="E438D0"/>
                </a:solidFill>
                <a:latin typeface="Calibri" panose="020F0502020204030204" pitchFamily="34" charset="0"/>
                <a:ea typeface="Calibri" panose="020F0502020204030204" pitchFamily="34" charset="0"/>
                <a:cs typeface="Times New Roman" panose="02020603050405020304" pitchFamily="18" charset="0"/>
              </a:rPr>
              <a:t>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feel</a:t>
            </a:r>
            <a:r>
              <a:rPr lang="en-US" dirty="0">
                <a:solidFill>
                  <a:srgbClr val="E438D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it’s </a:t>
            </a:r>
            <a:r>
              <a:rPr lang="en-US"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more </a:t>
            </a:r>
            <a:r>
              <a:rPr lang="en-US"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appropriate</a:t>
            </a:r>
            <a:r>
              <a:rPr lang="en-US"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under </a:t>
            </a:r>
            <a:r>
              <a:rPr lang="en-US" i="1" dirty="0">
                <a:latin typeface="Calibri" panose="020F0502020204030204" pitchFamily="34" charset="0"/>
                <a:ea typeface="Calibri" panose="020F0502020204030204" pitchFamily="34" charset="0"/>
                <a:cs typeface="Times New Roman" panose="02020603050405020304" pitchFamily="18" charset="0"/>
              </a:rPr>
              <a:t>present </a:t>
            </a:r>
            <a:r>
              <a:rPr lang="en-US" dirty="0">
                <a:latin typeface="Calibri" panose="020F0502020204030204" pitchFamily="34" charset="0"/>
                <a:ea typeface="Calibri" panose="020F0502020204030204" pitchFamily="34" charset="0"/>
                <a:cs typeface="Times New Roman" panose="02020603050405020304" pitchFamily="18" charset="0"/>
              </a:rPr>
              <a:t>circumstances,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celebrate the second Passover in the second month RATHER than the first Passover in the first month.  </a:t>
            </a:r>
            <a:r>
              <a:rPr lang="en-US" dirty="0">
                <a:latin typeface="Calibri" panose="020F0502020204030204" pitchFamily="34" charset="0"/>
                <a:ea typeface="Calibri" panose="020F0502020204030204" pitchFamily="34" charset="0"/>
                <a:cs typeface="Times New Roman" panose="02020603050405020304" pitchFamily="18" charset="0"/>
              </a:rPr>
              <a:t>These should be lovingly encouraged, or reminded, to consider the severity of </a:t>
            </a:r>
            <a:r>
              <a:rPr lang="en-US"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9:13.</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720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175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586" y="488395"/>
            <a:ext cx="10862198" cy="5317353"/>
          </a:xfrm>
          <a:prstGeom prst="rect">
            <a:avLst/>
          </a:prstGeom>
        </p:spPr>
        <p:txBody>
          <a:bodyPr wrap="square">
            <a:spAutoFit/>
            <a:scene3d>
              <a:camera prst="orthographicFront"/>
              <a:lightRig rig="threePt" dir="t"/>
            </a:scene3d>
            <a:sp3d extrusionH="57150">
              <a:bevelT w="38100" h="38100"/>
            </a:sp3d>
          </a:bodyPr>
          <a:lstStyle/>
          <a:p>
            <a:pPr marL="742950" marR="0" lvl="1" indent="-285750">
              <a:lnSpc>
                <a:spcPct val="115000"/>
              </a:lnSpc>
              <a:spcBef>
                <a:spcPts val="0"/>
              </a:spcBef>
              <a:spcAft>
                <a:spcPts val="0"/>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2000" b="1" dirty="0">
                <a:latin typeface="Calibri" panose="020F0502020204030204" pitchFamily="34" charset="0"/>
                <a:ea typeface="Calibri" panose="020F0502020204030204" pitchFamily="34" charset="0"/>
                <a:cs typeface="Times New Roman" panose="02020603050405020304" pitchFamily="18" charset="0"/>
              </a:rPr>
              <a:t> prayed for the people … </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Yahuah</a:t>
            </a:r>
            <a:r>
              <a:rPr lang="en-US" sz="2000" b="1" dirty="0">
                <a:latin typeface="Calibri" panose="020F0502020204030204" pitchFamily="34" charset="0"/>
                <a:ea typeface="Calibri" panose="020F0502020204030204" pitchFamily="34" charset="0"/>
                <a:cs typeface="Times New Roman" panose="02020603050405020304" pitchFamily="18" charset="0"/>
              </a:rPr>
              <a:t> pardon every one that </a:t>
            </a:r>
            <a:r>
              <a:rPr lang="en-US" sz="2000" b="1" dirty="0" err="1">
                <a:latin typeface="Calibri" panose="020F0502020204030204" pitchFamily="34" charset="0"/>
                <a:ea typeface="Calibri" panose="020F0502020204030204" pitchFamily="34" charset="0"/>
                <a:cs typeface="Times New Roman" panose="02020603050405020304" pitchFamily="18" charset="0"/>
              </a:rPr>
              <a:t>prepareth</a:t>
            </a:r>
            <a:r>
              <a:rPr lang="en-US" sz="2000" b="1" dirty="0">
                <a:latin typeface="Calibri" panose="020F0502020204030204" pitchFamily="34" charset="0"/>
                <a:ea typeface="Calibri" panose="020F0502020204030204" pitchFamily="34" charset="0"/>
                <a:cs typeface="Times New Roman" panose="02020603050405020304" pitchFamily="18" charset="0"/>
              </a:rPr>
              <a:t> his heart to seek </a:t>
            </a:r>
            <a:r>
              <a:rPr lang="en-U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Elohim, Yahuah Elohim </a:t>
            </a:r>
            <a:r>
              <a:rPr lang="en-US" sz="2000" b="1" dirty="0">
                <a:latin typeface="Calibri" panose="020F0502020204030204" pitchFamily="34" charset="0"/>
                <a:ea typeface="Calibri" panose="020F0502020204030204" pitchFamily="34" charset="0"/>
                <a:cs typeface="Times New Roman" panose="02020603050405020304" pitchFamily="18" charset="0"/>
              </a:rPr>
              <a:t>of his fathers,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though he be not cleansed according to the purification of the sanctuary</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And </a:t>
            </a:r>
            <a:r>
              <a:rPr lang="en-U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Yahuah hearkened</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to </a:t>
            </a: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2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and healed the people.</a:t>
            </a: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512539"/>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vss</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18-20) </a:t>
            </a: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Hezekiah</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asked </a:t>
            </a:r>
            <a:r>
              <a:rPr lang="en-U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Yahuah</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pardon each one that could not be purified on time so their worship would be acceptable.  </a:t>
            </a:r>
            <a:b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Wingdings" panose="05000000000000000000" pitchFamily="2" charset="2"/>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The</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dash" dirty="0">
                <a:solidFill>
                  <a:srgbClr val="00B05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whole assembl</a:t>
            </a:r>
            <a:r>
              <a:rPr lang="en-US" sz="2000" b="1" dirty="0">
                <a:solidFill>
                  <a:srgbClr val="00B05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2000" b="1" u="dash" dirty="0">
                <a:solidFill>
                  <a:srgbClr val="00B05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took counsel </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to kee</a:t>
            </a:r>
            <a:r>
              <a:rPr lang="en-US" sz="20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 </a:t>
            </a:r>
            <a:r>
              <a:rPr lang="en-US" sz="2800" b="1" i="1" u="sng" dirty="0">
                <a:solidFill>
                  <a:srgbClr val="00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another</a:t>
            </a:r>
            <a:r>
              <a:rPr lang="en-US" sz="20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seven da</a:t>
            </a:r>
            <a:r>
              <a:rPr lang="en-US" sz="20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a:t>
            </a:r>
            <a:r>
              <a:rPr lang="en-US" sz="2000"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and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the</a:t>
            </a:r>
            <a:r>
              <a:rPr lang="en-US" sz="20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 ke</a:t>
            </a:r>
            <a:r>
              <a:rPr lang="en-US" sz="20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p</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t </a:t>
            </a:r>
            <a:r>
              <a:rPr lang="en-US" sz="2800" b="1" i="1" u="dash" dirty="0">
                <a:solidFill>
                  <a:srgbClr val="00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another</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seven da</a:t>
            </a:r>
            <a:r>
              <a:rPr lang="en-US" sz="2000" b="1"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y</a:t>
            </a:r>
            <a:r>
              <a:rPr lang="en-US" sz="2000" b="1" u="dash" dirty="0">
                <a:solidFill>
                  <a:srgbClr val="FF0000"/>
                </a:solidFill>
                <a:uFill>
                  <a:solidFill>
                    <a:srgbClr val="00B050"/>
                  </a:solidFill>
                </a:uFill>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ea typeface="Calibri" panose="020F0502020204030204" pitchFamily="34" charset="0"/>
                <a:cs typeface="Times New Roman" panose="02020603050405020304" pitchFamily="18" charset="0"/>
              </a:rPr>
              <a:t> with gladness (vs 23).  This verse </a:t>
            </a:r>
            <a:r>
              <a:rPr lang="en-US" sz="2000" dirty="0" smtClean="0">
                <a:latin typeface="Calibri" panose="020F0502020204030204" pitchFamily="34" charset="0"/>
                <a:ea typeface="Calibri" panose="020F0502020204030204" pitchFamily="34" charset="0"/>
                <a:cs typeface="Times New Roman" panose="02020603050405020304" pitchFamily="18" charset="0"/>
              </a:rPr>
              <a:t>may be speaking </a:t>
            </a:r>
            <a:r>
              <a:rPr lang="en-US" sz="2000" dirty="0">
                <a:latin typeface="Calibri" panose="020F0502020204030204" pitchFamily="34" charset="0"/>
                <a:ea typeface="Calibri" panose="020F0502020204030204" pitchFamily="34" charset="0"/>
                <a:cs typeface="Times New Roman" panose="02020603050405020304" pitchFamily="18" charset="0"/>
              </a:rPr>
              <a:t>of a second round of the Festival of Unleavened Bread being kept immediately following the first.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Then the priests the Levites arose and blessed the people: and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their voice was heard, and their prayer came up to His holy dwelling place, even unto heaven</a:t>
            </a:r>
            <a:r>
              <a:rPr lang="en-US" sz="2000" dirty="0">
                <a:latin typeface="Calibri" panose="020F0502020204030204" pitchFamily="34" charset="0"/>
                <a:ea typeface="Calibri" panose="020F0502020204030204" pitchFamily="34" charset="0"/>
                <a:cs typeface="Times New Roman" panose="02020603050405020304" pitchFamily="18" charset="0"/>
              </a:rPr>
              <a:t> (vs 27).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3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Did you notice these prayers ascended to the courts of heaven?  Obviously </a:t>
            </a:r>
            <a:r>
              <a:rPr lang="en-US" sz="2000" b="1" u="sng"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a:t>
            </a:r>
            <a:r>
              <a:rPr lang="en-US" sz="20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t>
            </a:r>
            <a:r>
              <a:rPr lang="en-US" sz="2000" b="1" u="sng"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eo</a:t>
            </a:r>
            <a:r>
              <a:rPr lang="en-US" sz="20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t>
            </a:r>
            <a:r>
              <a:rPr lang="en-US" sz="2000" b="1" u="sng"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 were acce</a:t>
            </a:r>
            <a:r>
              <a:rPr lang="en-US" sz="20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t>
            </a:r>
            <a:r>
              <a:rPr lang="en-US" sz="2000" b="1" u="sng"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ted</a:t>
            </a:r>
            <a:r>
              <a:rPr lang="en-US" sz="20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all their celebrations were acce</a:t>
            </a:r>
            <a:r>
              <a:rPr lang="en-US" sz="20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t>
            </a:r>
            <a:r>
              <a:rPr lang="en-US" sz="2000" b="1" u="sng"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ted</a:t>
            </a:r>
            <a:r>
              <a:rPr lang="en-US" sz="2000" dirty="0">
                <a:latin typeface="Calibri" panose="020F0502020204030204" pitchFamily="34" charset="0"/>
                <a:ea typeface="Calibri" panose="020F0502020204030204" pitchFamily="34" charset="0"/>
                <a:cs typeface="Times New Roman" panose="02020603050405020304" pitchFamily="18" charset="0"/>
              </a:rPr>
              <a:t> even though the extra celebrations were not commanded in Torah, especially in </a:t>
            </a: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Numbers 9</a:t>
            </a:r>
            <a:r>
              <a:rPr lang="en-US" sz="2000" dirty="0">
                <a:latin typeface="Calibri" panose="020F0502020204030204" pitchFamily="34" charset="0"/>
                <a:ea typeface="Calibri" panose="020F0502020204030204" pitchFamily="34" charset="0"/>
                <a:cs typeface="Times New Roman" panose="02020603050405020304" pitchFamily="18" charset="0"/>
              </a:rPr>
              <a:t> for the second-month Passover celebration.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52</a:t>
            </a:fld>
            <a:endParaRPr lang="en-US" sz="1200" dirty="0">
              <a:latin typeface="Comic Sans MS" pitchFamily="66" charset="0"/>
            </a:endParaRPr>
          </a:p>
        </p:txBody>
      </p:sp>
      <p:sp>
        <p:nvSpPr>
          <p:cNvPr id="5" name="Rounded Rectangle 4"/>
          <p:cNvSpPr/>
          <p:nvPr/>
        </p:nvSpPr>
        <p:spPr>
          <a:xfrm>
            <a:off x="2966564" y="5696171"/>
            <a:ext cx="6479188" cy="885349"/>
          </a:xfrm>
          <a:prstGeom prst="roundRect">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marL="457200">
              <a:lnSpc>
                <a:spcPct val="115000"/>
              </a:lnSpc>
              <a:spcAft>
                <a:spcPts val="1000"/>
              </a:spcAft>
            </a:pP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Soon we will compare </a:t>
            </a:r>
            <a:r>
              <a:rPr lang="en-U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King Hezekiah’s </a:t>
            </a: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testimony to: </a:t>
            </a:r>
            <a:b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King Solomon, </a:t>
            </a:r>
            <a:r>
              <a:rPr lang="en-US"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King Jeroboam </a:t>
            </a: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and </a:t>
            </a:r>
            <a:r>
              <a:rPr lang="en-U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King Josiah.</a:t>
            </a:r>
            <a:endPar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31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barn(inVertical)">
                                      <p:cBhvr>
                                        <p:cTn id="2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8287" y="480834"/>
            <a:ext cx="10668698" cy="3317875"/>
          </a:xfrm>
        </p:spPr>
        <p:txBody>
          <a:bodyPr>
            <a:normAutofit lnSpcReduction="10000"/>
            <a:scene3d>
              <a:camera prst="orthographicFront"/>
              <a:lightRig rig="threePt" dir="t"/>
            </a:scene3d>
            <a:sp3d extrusionH="57150">
              <a:bevelT w="38100" h="38100"/>
            </a:sp3d>
          </a:bodyPr>
          <a:lstStyle/>
          <a:p>
            <a:r>
              <a:rPr lang="en-US" sz="2800" dirty="0">
                <a:solidFill>
                  <a:srgbClr val="892D4D"/>
                </a:solidFill>
                <a:latin typeface="Cooper Black" pitchFamily="18" charset="0"/>
                <a:cs typeface="Calibri" pitchFamily="34" charset="0"/>
              </a:rPr>
              <a:t>Well, that settles that!  </a:t>
            </a:r>
            <a:br>
              <a:rPr lang="en-US" sz="2800" dirty="0">
                <a:solidFill>
                  <a:srgbClr val="892D4D"/>
                </a:solidFill>
                <a:latin typeface="Cooper Black" pitchFamily="18" charset="0"/>
                <a:cs typeface="Calibri" pitchFamily="34" charset="0"/>
              </a:rPr>
            </a:br>
            <a:r>
              <a:rPr lang="en-US" b="1" dirty="0">
                <a:solidFill>
                  <a:srgbClr val="00B050"/>
                </a:solidFill>
                <a:latin typeface="Calibri" pitchFamily="34" charset="0"/>
                <a:cs typeface="Calibri" pitchFamily="34" charset="0"/>
              </a:rPr>
              <a:t>We all know by now what the requirements were for the 2</a:t>
            </a:r>
            <a:r>
              <a:rPr lang="en-US" b="1" baseline="30000" dirty="0">
                <a:solidFill>
                  <a:srgbClr val="00B050"/>
                </a:solidFill>
                <a:latin typeface="Calibri" pitchFamily="34" charset="0"/>
                <a:cs typeface="Calibri" pitchFamily="34" charset="0"/>
              </a:rPr>
              <a:t>nd</a:t>
            </a:r>
            <a:r>
              <a:rPr lang="en-US" b="1" dirty="0">
                <a:solidFill>
                  <a:srgbClr val="00B050"/>
                </a:solidFill>
                <a:latin typeface="Calibri" pitchFamily="34" charset="0"/>
                <a:cs typeface="Calibri" pitchFamily="34" charset="0"/>
              </a:rPr>
              <a:t> month Passover. </a:t>
            </a:r>
          </a:p>
          <a:p>
            <a:r>
              <a:rPr lang="en-US" dirty="0">
                <a:solidFill>
                  <a:srgbClr val="BC5E00"/>
                </a:solidFill>
                <a:latin typeface="Arial Rounded MT Bold" pitchFamily="34" charset="0"/>
                <a:cs typeface="Calibri" pitchFamily="34" charset="0"/>
              </a:rPr>
              <a:t>But does that mean that the 2</a:t>
            </a:r>
            <a:r>
              <a:rPr lang="en-US" baseline="30000" dirty="0">
                <a:solidFill>
                  <a:srgbClr val="BC5E00"/>
                </a:solidFill>
                <a:latin typeface="Arial Rounded MT Bold" pitchFamily="34" charset="0"/>
                <a:cs typeface="Calibri" pitchFamily="34" charset="0"/>
              </a:rPr>
              <a:t>nd</a:t>
            </a:r>
            <a:r>
              <a:rPr lang="en-US" dirty="0">
                <a:solidFill>
                  <a:srgbClr val="BC5E00"/>
                </a:solidFill>
                <a:latin typeface="Arial Rounded MT Bold" pitchFamily="34" charset="0"/>
                <a:cs typeface="Calibri" pitchFamily="34" charset="0"/>
              </a:rPr>
              <a:t> month Passover is to be celebrated today under these same conditions?</a:t>
            </a:r>
          </a:p>
          <a:p>
            <a:r>
              <a:rPr lang="en-US" sz="2800" b="1" dirty="0">
                <a:solidFill>
                  <a:srgbClr val="C00000"/>
                </a:solidFill>
                <a:latin typeface="Calibri" pitchFamily="34" charset="0"/>
                <a:cs typeface="Calibri" pitchFamily="34" charset="0"/>
              </a:rPr>
              <a:t>Is there a chance we could have missed something important?</a:t>
            </a:r>
          </a:p>
          <a:p>
            <a:r>
              <a:rPr lang="en-US" b="1" dirty="0">
                <a:solidFill>
                  <a:schemeClr val="tx1">
                    <a:lumMod val="75000"/>
                    <a:lumOff val="25000"/>
                  </a:schemeClr>
                </a:solidFill>
                <a:latin typeface="Comic Sans MS" pitchFamily="66" charset="0"/>
                <a:cs typeface="Calibri" pitchFamily="34" charset="0"/>
              </a:rPr>
              <a:t>What about:  </a:t>
            </a:r>
            <a:r>
              <a:rPr lang="en-US" b="1" dirty="0">
                <a:solidFill>
                  <a:srgbClr val="00B050"/>
                </a:solidFill>
                <a:latin typeface="Comic Sans MS" pitchFamily="66" charset="0"/>
                <a:cs typeface="Calibri" pitchFamily="34" charset="0"/>
              </a:rPr>
              <a:t>The </a:t>
            </a:r>
            <a:r>
              <a:rPr lang="en-US" b="1" dirty="0">
                <a:solidFill>
                  <a:schemeClr val="tx1">
                    <a:lumMod val="75000"/>
                    <a:lumOff val="25000"/>
                  </a:schemeClr>
                </a:solidFill>
                <a:latin typeface="Comic Sans MS" pitchFamily="66" charset="0"/>
                <a:cs typeface="Calibri" pitchFamily="34" charset="0"/>
              </a:rPr>
              <a:t>Proponents</a:t>
            </a:r>
            <a:r>
              <a:rPr lang="en-US" b="1" dirty="0">
                <a:solidFill>
                  <a:srgbClr val="00B050"/>
                </a:solidFill>
                <a:latin typeface="Comic Sans MS" pitchFamily="66" charset="0"/>
                <a:cs typeface="Calibri" pitchFamily="34" charset="0"/>
              </a:rPr>
              <a:t> that believe we can still </a:t>
            </a:r>
            <a:br>
              <a:rPr lang="en-US" b="1" dirty="0">
                <a:solidFill>
                  <a:srgbClr val="00B050"/>
                </a:solidFill>
                <a:latin typeface="Comic Sans MS" pitchFamily="66" charset="0"/>
                <a:cs typeface="Calibri" pitchFamily="34" charset="0"/>
              </a:rPr>
            </a:br>
            <a:r>
              <a:rPr lang="en-US" b="1" dirty="0">
                <a:solidFill>
                  <a:srgbClr val="00B050"/>
                </a:solidFill>
                <a:latin typeface="Comic Sans MS" pitchFamily="66" charset="0"/>
                <a:cs typeface="Calibri" pitchFamily="34" charset="0"/>
              </a:rPr>
              <a:t>celebrate the 2</a:t>
            </a:r>
            <a:r>
              <a:rPr lang="en-US" b="1" baseline="30000" dirty="0">
                <a:solidFill>
                  <a:srgbClr val="00B050"/>
                </a:solidFill>
                <a:latin typeface="Comic Sans MS" pitchFamily="66" charset="0"/>
                <a:cs typeface="Calibri" pitchFamily="34" charset="0"/>
              </a:rPr>
              <a:t>nd</a:t>
            </a:r>
            <a:r>
              <a:rPr lang="en-US" b="1" dirty="0">
                <a:solidFill>
                  <a:srgbClr val="00B050"/>
                </a:solidFill>
                <a:latin typeface="Comic Sans MS" pitchFamily="66" charset="0"/>
                <a:cs typeface="Calibri" pitchFamily="34" charset="0"/>
              </a:rPr>
              <a:t> Passover “</a:t>
            </a:r>
            <a:r>
              <a:rPr lang="en-US" b="1" dirty="0">
                <a:solidFill>
                  <a:srgbClr val="FF0000"/>
                </a:solidFill>
                <a:latin typeface="Comic Sans MS" pitchFamily="66" charset="0"/>
                <a:cs typeface="Calibri" pitchFamily="34" charset="0"/>
              </a:rPr>
              <a:t>also</a:t>
            </a:r>
            <a:r>
              <a:rPr lang="en-US" b="1" dirty="0">
                <a:solidFill>
                  <a:srgbClr val="00B050"/>
                </a:solidFill>
                <a:latin typeface="Comic Sans MS" pitchFamily="66" charset="0"/>
                <a:cs typeface="Calibri" pitchFamily="34" charset="0"/>
              </a:rPr>
              <a:t>” or the 2</a:t>
            </a:r>
            <a:r>
              <a:rPr lang="en-US" b="1" baseline="30000" dirty="0">
                <a:solidFill>
                  <a:srgbClr val="00B050"/>
                </a:solidFill>
                <a:latin typeface="Comic Sans MS" pitchFamily="66" charset="0"/>
                <a:cs typeface="Calibri" pitchFamily="34" charset="0"/>
              </a:rPr>
              <a:t>nd</a:t>
            </a:r>
            <a:r>
              <a:rPr lang="en-US" b="1" dirty="0">
                <a:solidFill>
                  <a:srgbClr val="00B050"/>
                </a:solidFill>
                <a:latin typeface="Comic Sans MS" pitchFamily="66" charset="0"/>
                <a:cs typeface="Calibri" pitchFamily="34" charset="0"/>
              </a:rPr>
              <a:t> Passover “</a:t>
            </a:r>
            <a:r>
              <a:rPr lang="en-US" b="1" dirty="0">
                <a:solidFill>
                  <a:srgbClr val="FF0000"/>
                </a:solidFill>
                <a:latin typeface="Comic Sans MS" pitchFamily="66" charset="0"/>
                <a:cs typeface="Calibri" pitchFamily="34" charset="0"/>
              </a:rPr>
              <a:t>only</a:t>
            </a:r>
            <a:r>
              <a:rPr lang="en-US" b="1" dirty="0">
                <a:solidFill>
                  <a:srgbClr val="00B050"/>
                </a:solidFill>
                <a:latin typeface="Comic Sans MS" pitchFamily="66" charset="0"/>
                <a:cs typeface="Calibri" pitchFamily="34" charset="0"/>
              </a:rPr>
              <a:t>”?  </a:t>
            </a:r>
            <a:r>
              <a:rPr lang="en-US" b="1" dirty="0">
                <a:latin typeface="Comic Sans MS" pitchFamily="66" charset="0"/>
                <a:cs typeface="Calibri" pitchFamily="34" charset="0"/>
              </a:rPr>
              <a:t/>
            </a:r>
            <a:br>
              <a:rPr lang="en-US" b="1" dirty="0">
                <a:latin typeface="Comic Sans MS" pitchFamily="66" charset="0"/>
                <a:cs typeface="Calibri" pitchFamily="34" charset="0"/>
              </a:rPr>
            </a:br>
            <a:r>
              <a:rPr lang="en-US" b="1" dirty="0">
                <a:latin typeface="Comic Sans MS" pitchFamily="66" charset="0"/>
                <a:cs typeface="Calibri" pitchFamily="34" charset="0"/>
              </a:rPr>
              <a:t>          </a:t>
            </a:r>
            <a:r>
              <a:rPr lang="en-US" b="1" dirty="0" smtClean="0">
                <a:solidFill>
                  <a:srgbClr val="FF0000"/>
                </a:solidFill>
                <a:latin typeface="Comic Sans MS" pitchFamily="66" charset="0"/>
                <a:cs typeface="Calibri" pitchFamily="34" charset="0"/>
              </a:rPr>
              <a:t>Are </a:t>
            </a:r>
            <a:r>
              <a:rPr lang="en-US" b="1" dirty="0">
                <a:solidFill>
                  <a:srgbClr val="FF0000"/>
                </a:solidFill>
                <a:latin typeface="Comic Sans MS" pitchFamily="66" charset="0"/>
                <a:cs typeface="Calibri" pitchFamily="34" charset="0"/>
              </a:rPr>
              <a:t>they </a:t>
            </a:r>
            <a:r>
              <a:rPr lang="en-US" b="1" dirty="0" smtClean="0">
                <a:solidFill>
                  <a:srgbClr val="FF0000"/>
                </a:solidFill>
                <a:latin typeface="Comic Sans MS" pitchFamily="66" charset="0"/>
                <a:cs typeface="Calibri" pitchFamily="34" charset="0"/>
              </a:rPr>
              <a:t>correct – or possibly misguided?</a:t>
            </a:r>
            <a:endParaRPr lang="en-US" b="1" dirty="0">
              <a:solidFill>
                <a:srgbClr val="FF0000"/>
              </a:solidFill>
              <a:latin typeface="Comic Sans MS" pitchFamily="66" charset="0"/>
              <a:cs typeface="Calibri" pitchFamily="34" charset="0"/>
            </a:endParaRP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53</a:t>
            </a:fld>
            <a:endParaRPr lang="en-US" sz="1200" dirty="0">
              <a:latin typeface="Comic Sans MS" pitchFamily="66" charset="0"/>
            </a:endParaRPr>
          </a:p>
        </p:txBody>
      </p:sp>
      <p:sp>
        <p:nvSpPr>
          <p:cNvPr id="7" name="Rectangle 6"/>
          <p:cNvSpPr/>
          <p:nvPr/>
        </p:nvSpPr>
        <p:spPr>
          <a:xfrm>
            <a:off x="588220" y="5391707"/>
            <a:ext cx="10905844" cy="974626"/>
          </a:xfrm>
          <a:prstGeom prst="rect">
            <a:avLst/>
          </a:prstGeom>
        </p:spPr>
        <p:txBody>
          <a:bodyPr wrap="square">
            <a:spAutoFit/>
            <a:scene3d>
              <a:camera prst="orthographicFront"/>
              <a:lightRig rig="threePt" dir="t"/>
            </a:scene3d>
            <a:sp3d extrusionH="57150">
              <a:bevelT h="25400" prst="softRound"/>
            </a:sp3d>
          </a:bodyPr>
          <a:lstStyle/>
          <a:p>
            <a:pPr algn="ctr">
              <a:lnSpc>
                <a:spcPct val="150000"/>
              </a:lnSpc>
            </a:pPr>
            <a:r>
              <a:rPr lang="en-US" sz="2000" b="1" dirty="0">
                <a:solidFill>
                  <a:srgbClr val="A34B73"/>
                </a:solidFill>
                <a:latin typeface="Kristen ITC" panose="03050502040202030202" pitchFamily="66" charset="0"/>
                <a:ea typeface="Calibri" panose="020F0502020204030204" pitchFamily="34" charset="0"/>
                <a:cs typeface="Times New Roman" panose="02020603050405020304" pitchFamily="18" charset="0"/>
              </a:rPr>
              <a:t>There is a New Found </a:t>
            </a:r>
            <a:r>
              <a:rPr lang="en-US" sz="2000" b="1" dirty="0">
                <a:solidFill>
                  <a:srgbClr val="0070C0"/>
                </a:solidFill>
                <a:latin typeface="Kristen ITC" panose="03050502040202030202" pitchFamily="66" charset="0"/>
                <a:ea typeface="Calibri" panose="020F0502020204030204" pitchFamily="34" charset="0"/>
                <a:cs typeface="Times New Roman" panose="02020603050405020304" pitchFamily="18" charset="0"/>
              </a:rPr>
              <a:t>Gem #2</a:t>
            </a:r>
            <a:r>
              <a:rPr lang="en-US" sz="2000" b="1" dirty="0">
                <a:solidFill>
                  <a:srgbClr val="A34B73"/>
                </a:solidFill>
                <a:latin typeface="Kristen ITC" panose="03050502040202030202" pitchFamily="66" charset="0"/>
                <a:ea typeface="Calibri" panose="020F0502020204030204" pitchFamily="34" charset="0"/>
                <a:cs typeface="Times New Roman" panose="02020603050405020304" pitchFamily="18" charset="0"/>
              </a:rPr>
              <a:t> in this Study for these questions that will have to be answered by the requirements found in the Melchizedek Priesthood study!</a:t>
            </a:r>
            <a:endParaRPr lang="en-US" sz="3200" dirty="0"/>
          </a:p>
        </p:txBody>
      </p:sp>
      <p:sp>
        <p:nvSpPr>
          <p:cNvPr id="9" name="Rounded Rectangle 8"/>
          <p:cNvSpPr/>
          <p:nvPr/>
        </p:nvSpPr>
        <p:spPr>
          <a:xfrm>
            <a:off x="615299" y="3783631"/>
            <a:ext cx="10851686" cy="1569340"/>
          </a:xfrm>
          <a:prstGeom prst="roundRect">
            <a:avLst/>
          </a:prstGeom>
          <a:solidFill>
            <a:srgbClr val="B3D9FF"/>
          </a:solidFill>
          <a:ln w="38100">
            <a:solidFill>
              <a:srgbClr val="00206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600" b="1" dirty="0">
                <a:ln w="11430"/>
                <a:solidFill>
                  <a:srgbClr val="002060"/>
                </a:solidFill>
                <a:effectLst>
                  <a:outerShdw blurRad="50800" dist="39000" dir="5460000" algn="tl">
                    <a:srgbClr val="000000">
                      <a:alpha val="38000"/>
                    </a:srgbClr>
                  </a:outerShdw>
                </a:effectLst>
                <a:latin typeface="Comic Sans MS" pitchFamily="66" charset="0"/>
                <a:cs typeface="Calibri" pitchFamily="34" charset="0"/>
              </a:rPr>
              <a:t>Part D: Is the Celebration of the Passover in the </a:t>
            </a:r>
            <a:r>
              <a:rPr lang="en-US" sz="3600" b="1" dirty="0">
                <a:ln w="11430">
                  <a:solidFill>
                    <a:srgbClr val="00B050"/>
                  </a:solidFill>
                </a:ln>
                <a:solidFill>
                  <a:srgbClr val="00B050"/>
                </a:solidFill>
                <a:effectLst>
                  <a:outerShdw blurRad="50800" dist="39000" dir="5460000" algn="tl">
                    <a:srgbClr val="000000">
                      <a:alpha val="38000"/>
                    </a:srgbClr>
                  </a:outerShdw>
                </a:effectLst>
                <a:latin typeface="Comic Sans MS" pitchFamily="66" charset="0"/>
                <a:cs typeface="Calibri" pitchFamily="34" charset="0"/>
              </a:rPr>
              <a:t>2</a:t>
            </a:r>
            <a:r>
              <a:rPr lang="en-US" sz="3600" b="1" baseline="30000" dirty="0">
                <a:ln w="11430">
                  <a:solidFill>
                    <a:srgbClr val="00B050"/>
                  </a:solidFill>
                </a:ln>
                <a:solidFill>
                  <a:srgbClr val="00B050"/>
                </a:solidFill>
                <a:effectLst>
                  <a:outerShdw blurRad="50800" dist="39000" dir="5460000" algn="tl">
                    <a:srgbClr val="000000">
                      <a:alpha val="38000"/>
                    </a:srgbClr>
                  </a:outerShdw>
                </a:effectLst>
                <a:latin typeface="Comic Sans MS" pitchFamily="66" charset="0"/>
                <a:cs typeface="Calibri" pitchFamily="34" charset="0"/>
              </a:rPr>
              <a:t>nd</a:t>
            </a:r>
            <a:r>
              <a:rPr lang="en-US" sz="3600" b="1" dirty="0">
                <a:ln w="11430">
                  <a:solidFill>
                    <a:srgbClr val="00B050"/>
                  </a:solidFill>
                </a:ln>
                <a:solidFill>
                  <a:srgbClr val="00B050"/>
                </a:solidFill>
                <a:effectLst>
                  <a:outerShdw blurRad="50800" dist="39000" dir="5460000" algn="tl">
                    <a:srgbClr val="000000">
                      <a:alpha val="38000"/>
                    </a:srgbClr>
                  </a:outerShdw>
                </a:effectLst>
                <a:latin typeface="Comic Sans MS" pitchFamily="66" charset="0"/>
                <a:cs typeface="Calibri" pitchFamily="34" charset="0"/>
              </a:rPr>
              <a:t> Month </a:t>
            </a:r>
            <a:r>
              <a:rPr lang="en-US" sz="3600" b="1" dirty="0" smtClean="0">
                <a:ln w="11430"/>
                <a:solidFill>
                  <a:srgbClr val="002060"/>
                </a:solidFill>
                <a:effectLst>
                  <a:outerShdw blurRad="50800" dist="39000" dir="5460000" algn="tl">
                    <a:srgbClr val="000000">
                      <a:alpha val="38000"/>
                    </a:srgbClr>
                  </a:outerShdw>
                </a:effectLst>
                <a:latin typeface="Comic Sans MS" pitchFamily="66" charset="0"/>
                <a:cs typeface="Calibri" pitchFamily="34" charset="0"/>
              </a:rPr>
              <a:t>part </a:t>
            </a:r>
            <a:r>
              <a:rPr lang="en-US" sz="3600" b="1" dirty="0">
                <a:ln w="11430"/>
                <a:solidFill>
                  <a:srgbClr val="002060"/>
                </a:solidFill>
                <a:effectLst>
                  <a:outerShdw blurRad="50800" dist="39000" dir="5460000" algn="tl">
                    <a:srgbClr val="000000">
                      <a:alpha val="38000"/>
                    </a:srgbClr>
                  </a:outerShdw>
                </a:effectLst>
                <a:latin typeface="Comic Sans MS" pitchFamily="66" charset="0"/>
                <a:cs typeface="Calibri" pitchFamily="34" charset="0"/>
              </a:rPr>
              <a:t>of Everlasting Covenant?</a:t>
            </a:r>
          </a:p>
        </p:txBody>
      </p:sp>
    </p:spTree>
    <p:extLst>
      <p:ext uri="{BB962C8B-B14F-4D97-AF65-F5344CB8AC3E}">
        <p14:creationId xmlns:p14="http://schemas.microsoft.com/office/powerpoint/2010/main" val="1551625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1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0742" y="159000"/>
            <a:ext cx="11000542" cy="5876040"/>
          </a:xfrm>
        </p:spPr>
        <p:txBody>
          <a:bodyPr>
            <a:normAutofit lnSpcReduction="10000"/>
            <a:scene3d>
              <a:camera prst="orthographicFront"/>
              <a:lightRig rig="threePt" dir="t"/>
            </a:scene3d>
            <a:sp3d extrusionH="57150">
              <a:bevelT w="38100" h="38100"/>
            </a:sp3d>
          </a:bodyPr>
          <a:lstStyle/>
          <a:p>
            <a:pPr marL="0" indent="0">
              <a:buNone/>
            </a:pPr>
            <a:r>
              <a:rPr lang="en-US" b="1" dirty="0">
                <a:solidFill>
                  <a:srgbClr val="002060"/>
                </a:solidFill>
                <a:latin typeface="Calibri" pitchFamily="34" charset="0"/>
                <a:cs typeface="Calibri" pitchFamily="34" charset="0"/>
              </a:rPr>
              <a:t>Consideration of a Newly Discovered Set of Facts:</a:t>
            </a:r>
          </a:p>
          <a:p>
            <a:r>
              <a:rPr lang="en-US" b="1" dirty="0">
                <a:solidFill>
                  <a:srgbClr val="7030A0"/>
                </a:solidFill>
                <a:latin typeface="Calibri" pitchFamily="34" charset="0"/>
                <a:cs typeface="Calibri" pitchFamily="34" charset="0"/>
              </a:rPr>
              <a:t>The everlasting blood-ratified Covenant of the Melchizedek Priesthood </a:t>
            </a:r>
            <a:r>
              <a:rPr lang="en-US" b="1" dirty="0" smtClean="0">
                <a:solidFill>
                  <a:srgbClr val="7030A0"/>
                </a:solidFill>
                <a:latin typeface="Calibri" pitchFamily="34" charset="0"/>
                <a:cs typeface="Calibri" pitchFamily="34" charset="0"/>
              </a:rPr>
              <a:t/>
            </a:r>
            <a:br>
              <a:rPr lang="en-US" b="1" dirty="0" smtClean="0">
                <a:solidFill>
                  <a:srgbClr val="7030A0"/>
                </a:solidFill>
                <a:latin typeface="Calibri" pitchFamily="34" charset="0"/>
                <a:cs typeface="Calibri" pitchFamily="34" charset="0"/>
              </a:rPr>
            </a:br>
            <a:r>
              <a:rPr lang="en-US" b="1" dirty="0" smtClean="0">
                <a:solidFill>
                  <a:srgbClr val="7030A0"/>
                </a:solidFill>
                <a:latin typeface="Calibri" pitchFamily="34" charset="0"/>
                <a:cs typeface="Calibri" pitchFamily="34" charset="0"/>
              </a:rPr>
              <a:t>is </a:t>
            </a:r>
            <a:r>
              <a:rPr lang="en-US" b="1" dirty="0">
                <a:solidFill>
                  <a:srgbClr val="7030A0"/>
                </a:solidFill>
                <a:latin typeface="Calibri" pitchFamily="34" charset="0"/>
                <a:cs typeface="Calibri" pitchFamily="34" charset="0"/>
              </a:rPr>
              <a:t>found between the pages of </a:t>
            </a:r>
            <a:r>
              <a:rPr lang="en-US" b="1" dirty="0">
                <a:solidFill>
                  <a:srgbClr val="00B050"/>
                </a:solidFill>
                <a:latin typeface="Calibri" pitchFamily="34" charset="0"/>
                <a:cs typeface="Calibri" pitchFamily="34" charset="0"/>
              </a:rPr>
              <a:t>Gen 1:1 to </a:t>
            </a:r>
            <a:r>
              <a:rPr lang="en-US" b="1" dirty="0" err="1">
                <a:solidFill>
                  <a:srgbClr val="00B050"/>
                </a:solidFill>
                <a:latin typeface="Calibri" pitchFamily="34" charset="0"/>
                <a:cs typeface="Calibri" pitchFamily="34" charset="0"/>
              </a:rPr>
              <a:t>Exo</a:t>
            </a:r>
            <a:r>
              <a:rPr lang="en-US" b="1" dirty="0">
                <a:solidFill>
                  <a:srgbClr val="00B050"/>
                </a:solidFill>
                <a:latin typeface="Calibri" pitchFamily="34" charset="0"/>
                <a:cs typeface="Calibri" pitchFamily="34" charset="0"/>
              </a:rPr>
              <a:t> 24:11</a:t>
            </a:r>
            <a:r>
              <a:rPr lang="en-US" dirty="0">
                <a:solidFill>
                  <a:srgbClr val="00B050"/>
                </a:solidFill>
                <a:latin typeface="Calibri" pitchFamily="34" charset="0"/>
                <a:cs typeface="Calibri" pitchFamily="34" charset="0"/>
              </a:rPr>
              <a:t>.  </a:t>
            </a:r>
            <a:r>
              <a:rPr lang="en-US" dirty="0" smtClean="0">
                <a:solidFill>
                  <a:srgbClr val="00B050"/>
                </a:solidFill>
                <a:latin typeface="Calibri" pitchFamily="34" charset="0"/>
                <a:cs typeface="Calibri" pitchFamily="34" charset="0"/>
              </a:rPr>
              <a:t/>
            </a:r>
            <a:br>
              <a:rPr lang="en-US" dirty="0" smtClean="0">
                <a:solidFill>
                  <a:srgbClr val="00B050"/>
                </a:solidFill>
                <a:latin typeface="Calibri" pitchFamily="34" charset="0"/>
                <a:cs typeface="Calibri" pitchFamily="34" charset="0"/>
              </a:rPr>
            </a:br>
            <a:r>
              <a:rPr lang="en-US" b="1" dirty="0" smtClean="0">
                <a:solidFill>
                  <a:srgbClr val="C00000"/>
                </a:solidFill>
                <a:latin typeface="Calibri" pitchFamily="34" charset="0"/>
                <a:cs typeface="Calibri" pitchFamily="34" charset="0"/>
              </a:rPr>
              <a:t>Nothing </a:t>
            </a:r>
            <a:r>
              <a:rPr lang="en-US" b="1" dirty="0">
                <a:solidFill>
                  <a:srgbClr val="C00000"/>
                </a:solidFill>
                <a:latin typeface="Calibri" pitchFamily="34" charset="0"/>
                <a:cs typeface="Calibri" pitchFamily="34" charset="0"/>
              </a:rPr>
              <a:t>can be added or removed from this Covenant.</a:t>
            </a:r>
          </a:p>
          <a:p>
            <a:r>
              <a:rPr lang="en-US" b="1" dirty="0" err="1">
                <a:solidFill>
                  <a:srgbClr val="00B050"/>
                </a:solidFill>
                <a:latin typeface="Calibri" pitchFamily="34" charset="0"/>
                <a:cs typeface="Calibri" pitchFamily="34" charset="0"/>
              </a:rPr>
              <a:t>Exo</a:t>
            </a:r>
            <a:r>
              <a:rPr lang="en-US" b="1" dirty="0">
                <a:solidFill>
                  <a:srgbClr val="00B050"/>
                </a:solidFill>
                <a:latin typeface="Calibri" pitchFamily="34" charset="0"/>
                <a:cs typeface="Calibri" pitchFamily="34" charset="0"/>
              </a:rPr>
              <a:t> 23:14-17 </a:t>
            </a:r>
            <a:r>
              <a:rPr lang="en-US" b="1" dirty="0">
                <a:latin typeface="Calibri" pitchFamily="34" charset="0"/>
                <a:cs typeface="Calibri" pitchFamily="34" charset="0"/>
              </a:rPr>
              <a:t>confirms:  </a:t>
            </a:r>
            <a:r>
              <a:rPr lang="en-US" b="1" dirty="0">
                <a:solidFill>
                  <a:srgbClr val="0070C0"/>
                </a:solidFill>
                <a:latin typeface="Calibri" pitchFamily="34" charset="0"/>
                <a:cs typeface="Calibri" pitchFamily="34" charset="0"/>
              </a:rPr>
              <a:t>“Three times thou shalt keep a feast unto me in the year.”</a:t>
            </a:r>
            <a:r>
              <a:rPr lang="en-US" b="1" dirty="0">
                <a:latin typeface="Calibri" pitchFamily="34" charset="0"/>
                <a:cs typeface="Calibri" pitchFamily="34" charset="0"/>
              </a:rPr>
              <a:t>  These are listed as (</a:t>
            </a:r>
            <a:r>
              <a:rPr lang="en-US" b="1" dirty="0">
                <a:solidFill>
                  <a:srgbClr val="0070C0"/>
                </a:solidFill>
                <a:latin typeface="Calibri" pitchFamily="34" charset="0"/>
                <a:cs typeface="Calibri" pitchFamily="34" charset="0"/>
              </a:rPr>
              <a:t>1</a:t>
            </a:r>
            <a:r>
              <a:rPr lang="en-US" b="1" dirty="0">
                <a:latin typeface="Calibri" pitchFamily="34" charset="0"/>
                <a:cs typeface="Calibri" pitchFamily="34" charset="0"/>
              </a:rPr>
              <a:t>) </a:t>
            </a:r>
            <a:r>
              <a:rPr lang="en-US" b="1" dirty="0">
                <a:solidFill>
                  <a:schemeClr val="accent2">
                    <a:lumMod val="50000"/>
                  </a:schemeClr>
                </a:solidFill>
                <a:latin typeface="Calibri" pitchFamily="34" charset="0"/>
                <a:cs typeface="Calibri" pitchFamily="34" charset="0"/>
              </a:rPr>
              <a:t>Feast of Unleavened Bread </a:t>
            </a:r>
            <a:r>
              <a:rPr lang="en-US" b="1" dirty="0">
                <a:latin typeface="Calibri" pitchFamily="34" charset="0"/>
                <a:cs typeface="Calibri" pitchFamily="34" charset="0"/>
              </a:rPr>
              <a:t>(including </a:t>
            </a:r>
            <a:r>
              <a:rPr lang="en-US" b="1" dirty="0">
                <a:solidFill>
                  <a:srgbClr val="FF0000"/>
                </a:solidFill>
                <a:latin typeface="Calibri" pitchFamily="34" charset="0"/>
                <a:cs typeface="Calibri" pitchFamily="34" charset="0"/>
              </a:rPr>
              <a:t>Passover</a:t>
            </a:r>
            <a:r>
              <a:rPr lang="en-US" b="1" dirty="0">
                <a:latin typeface="Calibri" pitchFamily="34" charset="0"/>
                <a:cs typeface="Calibri" pitchFamily="34" charset="0"/>
              </a:rPr>
              <a:t> and </a:t>
            </a:r>
            <a:r>
              <a:rPr lang="en-US" b="1" dirty="0" smtClean="0">
                <a:latin typeface="Calibri" pitchFamily="34" charset="0"/>
                <a:cs typeface="Calibri" pitchFamily="34" charset="0"/>
              </a:rPr>
              <a:t/>
            </a:r>
            <a:br>
              <a:rPr lang="en-US" b="1" dirty="0" smtClean="0">
                <a:latin typeface="Calibri" pitchFamily="34" charset="0"/>
                <a:cs typeface="Calibri" pitchFamily="34" charset="0"/>
              </a:rPr>
            </a:br>
            <a:r>
              <a:rPr lang="en-US" b="1" dirty="0" smtClean="0">
                <a:solidFill>
                  <a:srgbClr val="00B050"/>
                </a:solidFill>
                <a:latin typeface="Calibri" pitchFamily="34" charset="0"/>
                <a:cs typeface="Calibri" pitchFamily="34" charset="0"/>
              </a:rPr>
              <a:t>Wave </a:t>
            </a:r>
            <a:r>
              <a:rPr lang="en-US" b="1" dirty="0">
                <a:solidFill>
                  <a:srgbClr val="00B050"/>
                </a:solidFill>
                <a:latin typeface="Calibri" pitchFamily="34" charset="0"/>
                <a:cs typeface="Calibri" pitchFamily="34" charset="0"/>
              </a:rPr>
              <a:t>Sheaf</a:t>
            </a:r>
            <a:r>
              <a:rPr lang="en-US" b="1" dirty="0">
                <a:latin typeface="Calibri" pitchFamily="34" charset="0"/>
                <a:cs typeface="Calibri" pitchFamily="34" charset="0"/>
              </a:rPr>
              <a:t>); </a:t>
            </a:r>
            <a:r>
              <a:rPr lang="en-US" b="1" dirty="0" smtClean="0">
                <a:latin typeface="Calibri" pitchFamily="34" charset="0"/>
                <a:cs typeface="Calibri" pitchFamily="34" charset="0"/>
              </a:rPr>
              <a:t>(</a:t>
            </a:r>
            <a:r>
              <a:rPr lang="en-US" b="1" dirty="0" smtClean="0">
                <a:solidFill>
                  <a:srgbClr val="0070C0"/>
                </a:solidFill>
                <a:latin typeface="Calibri" pitchFamily="34" charset="0"/>
                <a:cs typeface="Calibri" pitchFamily="34" charset="0"/>
              </a:rPr>
              <a:t>2</a:t>
            </a:r>
            <a:r>
              <a:rPr lang="en-US" b="1" dirty="0" smtClean="0">
                <a:latin typeface="Calibri" pitchFamily="34" charset="0"/>
                <a:cs typeface="Calibri" pitchFamily="34" charset="0"/>
              </a:rPr>
              <a:t>) </a:t>
            </a:r>
            <a:r>
              <a:rPr lang="en-US" b="1" dirty="0" smtClean="0">
                <a:solidFill>
                  <a:schemeClr val="accent2">
                    <a:lumMod val="75000"/>
                  </a:schemeClr>
                </a:solidFill>
                <a:latin typeface="Calibri" pitchFamily="34" charset="0"/>
                <a:cs typeface="Calibri" pitchFamily="34" charset="0"/>
              </a:rPr>
              <a:t>Feast </a:t>
            </a:r>
            <a:r>
              <a:rPr lang="en-US" b="1" dirty="0">
                <a:solidFill>
                  <a:schemeClr val="accent2">
                    <a:lumMod val="75000"/>
                  </a:schemeClr>
                </a:solidFill>
                <a:latin typeface="Calibri" pitchFamily="34" charset="0"/>
                <a:cs typeface="Calibri" pitchFamily="34" charset="0"/>
              </a:rPr>
              <a:t>of Harvest</a:t>
            </a:r>
            <a:r>
              <a:rPr lang="en-US" b="1" dirty="0">
                <a:latin typeface="Calibri" pitchFamily="34" charset="0"/>
                <a:cs typeface="Calibri" pitchFamily="34" charset="0"/>
              </a:rPr>
              <a:t> (</a:t>
            </a:r>
            <a:r>
              <a:rPr lang="en-US" b="1" dirty="0" smtClean="0">
                <a:latin typeface="Calibri" pitchFamily="34" charset="0"/>
                <a:cs typeface="Calibri" pitchFamily="34" charset="0"/>
              </a:rPr>
              <a:t>Shavuot/Pentecost); </a:t>
            </a:r>
            <a:r>
              <a:rPr lang="en-US" b="1" dirty="0">
                <a:latin typeface="Calibri" pitchFamily="34" charset="0"/>
                <a:cs typeface="Calibri" pitchFamily="34" charset="0"/>
              </a:rPr>
              <a:t>and </a:t>
            </a:r>
            <a:r>
              <a:rPr lang="en-US" b="1" dirty="0" smtClean="0">
                <a:latin typeface="Calibri" pitchFamily="34" charset="0"/>
                <a:cs typeface="Calibri" pitchFamily="34" charset="0"/>
              </a:rPr>
              <a:t>(</a:t>
            </a:r>
            <a:r>
              <a:rPr lang="en-US" b="1" dirty="0" smtClean="0">
                <a:solidFill>
                  <a:srgbClr val="0070C0"/>
                </a:solidFill>
                <a:latin typeface="Calibri" pitchFamily="34" charset="0"/>
                <a:cs typeface="Calibri" pitchFamily="34" charset="0"/>
              </a:rPr>
              <a:t>3</a:t>
            </a:r>
            <a:r>
              <a:rPr lang="en-US" b="1" dirty="0" smtClean="0">
                <a:latin typeface="Calibri" pitchFamily="34" charset="0"/>
                <a:cs typeface="Calibri" pitchFamily="34" charset="0"/>
              </a:rPr>
              <a:t>) </a:t>
            </a:r>
            <a:r>
              <a:rPr lang="en-US" b="1" dirty="0" smtClean="0">
                <a:solidFill>
                  <a:srgbClr val="7030A0"/>
                </a:solidFill>
                <a:latin typeface="Calibri" pitchFamily="34" charset="0"/>
                <a:cs typeface="Calibri" pitchFamily="34" charset="0"/>
              </a:rPr>
              <a:t>Feast </a:t>
            </a:r>
            <a:r>
              <a:rPr lang="en-US" b="1" dirty="0">
                <a:solidFill>
                  <a:srgbClr val="7030A0"/>
                </a:solidFill>
                <a:latin typeface="Calibri" pitchFamily="34" charset="0"/>
                <a:cs typeface="Calibri" pitchFamily="34" charset="0"/>
              </a:rPr>
              <a:t>of Ingathering </a:t>
            </a:r>
            <a:r>
              <a:rPr lang="en-US" b="1" dirty="0" smtClean="0">
                <a:solidFill>
                  <a:srgbClr val="7030A0"/>
                </a:solidFill>
                <a:latin typeface="Calibri" pitchFamily="34" charset="0"/>
                <a:cs typeface="Calibri" pitchFamily="34" charset="0"/>
              </a:rPr>
              <a:t/>
            </a:r>
            <a:br>
              <a:rPr lang="en-US" b="1" dirty="0" smtClean="0">
                <a:solidFill>
                  <a:srgbClr val="7030A0"/>
                </a:solidFill>
                <a:latin typeface="Calibri" pitchFamily="34" charset="0"/>
                <a:cs typeface="Calibri" pitchFamily="34" charset="0"/>
              </a:rPr>
            </a:br>
            <a:r>
              <a:rPr lang="en-US" b="1" dirty="0" smtClean="0">
                <a:latin typeface="Calibri" pitchFamily="34" charset="0"/>
                <a:cs typeface="Calibri" pitchFamily="34" charset="0"/>
              </a:rPr>
              <a:t>at </a:t>
            </a:r>
            <a:r>
              <a:rPr lang="en-US" b="1" dirty="0">
                <a:latin typeface="Calibri" pitchFamily="34" charset="0"/>
                <a:cs typeface="Calibri" pitchFamily="34" charset="0"/>
              </a:rPr>
              <a:t>the end of the year. </a:t>
            </a:r>
          </a:p>
          <a:p>
            <a:r>
              <a:rPr lang="en-US" b="1" dirty="0">
                <a:solidFill>
                  <a:srgbClr val="00B050"/>
                </a:solidFill>
                <a:latin typeface="Calibri" pitchFamily="34" charset="0"/>
                <a:cs typeface="Calibri" pitchFamily="34" charset="0"/>
              </a:rPr>
              <a:t>Lev 23 </a:t>
            </a:r>
            <a:r>
              <a:rPr lang="en-US" b="1" dirty="0">
                <a:latin typeface="Calibri" pitchFamily="34" charset="0"/>
                <a:cs typeface="Calibri" pitchFamily="34" charset="0"/>
              </a:rPr>
              <a:t>follows AFTER </a:t>
            </a:r>
            <a:r>
              <a:rPr lang="en-US" b="1" dirty="0" err="1">
                <a:solidFill>
                  <a:srgbClr val="00B050"/>
                </a:solidFill>
                <a:latin typeface="Calibri" pitchFamily="34" charset="0"/>
                <a:cs typeface="Calibri" pitchFamily="34" charset="0"/>
              </a:rPr>
              <a:t>Exo</a:t>
            </a:r>
            <a:r>
              <a:rPr lang="en-US" b="1" dirty="0">
                <a:solidFill>
                  <a:srgbClr val="00B050"/>
                </a:solidFill>
                <a:latin typeface="Calibri" pitchFamily="34" charset="0"/>
                <a:cs typeface="Calibri" pitchFamily="34" charset="0"/>
              </a:rPr>
              <a:t> 24:11 </a:t>
            </a:r>
            <a:r>
              <a:rPr lang="en-US" b="1" dirty="0">
                <a:latin typeface="Calibri" pitchFamily="34" charset="0"/>
                <a:cs typeface="Calibri" pitchFamily="34" charset="0"/>
              </a:rPr>
              <a:t>with more detail on the Covenant feasts </a:t>
            </a:r>
            <a:r>
              <a:rPr lang="en-US" b="1" dirty="0" smtClean="0">
                <a:latin typeface="Calibri" pitchFamily="34" charset="0"/>
                <a:cs typeface="Calibri" pitchFamily="34" charset="0"/>
              </a:rPr>
              <a:t/>
            </a:r>
            <a:br>
              <a:rPr lang="en-US" b="1" dirty="0" smtClean="0">
                <a:latin typeface="Calibri" pitchFamily="34" charset="0"/>
                <a:cs typeface="Calibri" pitchFamily="34" charset="0"/>
              </a:rPr>
            </a:br>
            <a:r>
              <a:rPr lang="en-US" b="1" dirty="0" smtClean="0">
                <a:latin typeface="Calibri" pitchFamily="34" charset="0"/>
                <a:cs typeface="Calibri" pitchFamily="34" charset="0"/>
              </a:rPr>
              <a:t>found </a:t>
            </a:r>
            <a:r>
              <a:rPr lang="en-US" b="1" dirty="0">
                <a:latin typeface="Calibri" pitchFamily="34" charset="0"/>
                <a:cs typeface="Calibri" pitchFamily="34" charset="0"/>
              </a:rPr>
              <a:t>in </a:t>
            </a:r>
            <a:r>
              <a:rPr lang="en-US" b="1" dirty="0" err="1">
                <a:solidFill>
                  <a:srgbClr val="00B050"/>
                </a:solidFill>
                <a:latin typeface="Calibri" pitchFamily="34" charset="0"/>
                <a:cs typeface="Calibri" pitchFamily="34" charset="0"/>
              </a:rPr>
              <a:t>Exo</a:t>
            </a:r>
            <a:r>
              <a:rPr lang="en-US" b="1" dirty="0">
                <a:solidFill>
                  <a:srgbClr val="00B050"/>
                </a:solidFill>
                <a:latin typeface="Calibri" pitchFamily="34" charset="0"/>
                <a:cs typeface="Calibri" pitchFamily="34" charset="0"/>
              </a:rPr>
              <a:t> 23.  </a:t>
            </a:r>
            <a:r>
              <a:rPr lang="en-US" b="1" dirty="0">
                <a:ln>
                  <a:solidFill>
                    <a:schemeClr val="accent3">
                      <a:lumMod val="50000"/>
                    </a:schemeClr>
                  </a:solidFill>
                </a:ln>
                <a:solidFill>
                  <a:schemeClr val="accent3">
                    <a:lumMod val="75000"/>
                  </a:schemeClr>
                </a:solidFill>
                <a:effectLst>
                  <a:glow rad="228600">
                    <a:schemeClr val="accent2">
                      <a:satMod val="175000"/>
                      <a:alpha val="40000"/>
                    </a:schemeClr>
                  </a:glow>
                </a:effectLst>
                <a:latin typeface="Calibri" pitchFamily="34" charset="0"/>
                <a:cs typeface="Calibri" pitchFamily="34" charset="0"/>
              </a:rPr>
              <a:t>Four times it is mentioned </a:t>
            </a:r>
            <a:r>
              <a:rPr lang="en-US" b="1" dirty="0">
                <a:ln>
                  <a:solidFill>
                    <a:schemeClr val="accent3">
                      <a:lumMod val="50000"/>
                    </a:schemeClr>
                  </a:solidFill>
                </a:ln>
                <a:solidFill>
                  <a:schemeClr val="accent3">
                    <a:lumMod val="75000"/>
                  </a:schemeClr>
                </a:solidFill>
                <a:latin typeface="Calibri" pitchFamily="34" charset="0"/>
                <a:cs typeface="Calibri" pitchFamily="34" charset="0"/>
              </a:rPr>
              <a:t>these are statutes </a:t>
            </a:r>
            <a:r>
              <a:rPr lang="en-US" b="1" dirty="0">
                <a:ln>
                  <a:solidFill>
                    <a:srgbClr val="002060"/>
                  </a:solidFill>
                </a:ln>
                <a:solidFill>
                  <a:srgbClr val="0070C0"/>
                </a:solidFill>
                <a:latin typeface="Calibri" pitchFamily="34" charset="0"/>
                <a:cs typeface="Calibri" pitchFamily="34" charset="0"/>
              </a:rPr>
              <a:t>“for ever </a:t>
            </a:r>
            <a:r>
              <a:rPr lang="en-US" b="1" dirty="0" smtClean="0">
                <a:ln>
                  <a:solidFill>
                    <a:srgbClr val="002060"/>
                  </a:solidFill>
                </a:ln>
                <a:solidFill>
                  <a:srgbClr val="0070C0"/>
                </a:solidFill>
                <a:latin typeface="Calibri" pitchFamily="34" charset="0"/>
                <a:cs typeface="Calibri" pitchFamily="34" charset="0"/>
              </a:rPr>
              <a:t/>
            </a:r>
            <a:br>
              <a:rPr lang="en-US" b="1" dirty="0" smtClean="0">
                <a:ln>
                  <a:solidFill>
                    <a:srgbClr val="002060"/>
                  </a:solidFill>
                </a:ln>
                <a:solidFill>
                  <a:srgbClr val="0070C0"/>
                </a:solidFill>
                <a:latin typeface="Calibri" pitchFamily="34" charset="0"/>
                <a:cs typeface="Calibri" pitchFamily="34" charset="0"/>
              </a:rPr>
            </a:br>
            <a:r>
              <a:rPr lang="en-US" b="1" dirty="0" smtClean="0">
                <a:ln>
                  <a:solidFill>
                    <a:srgbClr val="002060"/>
                  </a:solidFill>
                </a:ln>
                <a:solidFill>
                  <a:srgbClr val="0070C0"/>
                </a:solidFill>
                <a:latin typeface="Calibri" pitchFamily="34" charset="0"/>
                <a:cs typeface="Calibri" pitchFamily="34" charset="0"/>
              </a:rPr>
              <a:t>throughout </a:t>
            </a:r>
            <a:r>
              <a:rPr lang="en-US" b="1" dirty="0">
                <a:ln>
                  <a:solidFill>
                    <a:srgbClr val="002060"/>
                  </a:solidFill>
                </a:ln>
                <a:solidFill>
                  <a:srgbClr val="0070C0"/>
                </a:solidFill>
                <a:latin typeface="Calibri" pitchFamily="34" charset="0"/>
                <a:cs typeface="Calibri" pitchFamily="34" charset="0"/>
              </a:rPr>
              <a:t>your generations in all your dwellings.”</a:t>
            </a:r>
            <a:r>
              <a:rPr lang="en-US" b="1" dirty="0">
                <a:ln>
                  <a:solidFill>
                    <a:srgbClr val="002060"/>
                  </a:solidFill>
                </a:ln>
                <a:solidFill>
                  <a:schemeClr val="accent3">
                    <a:lumMod val="75000"/>
                  </a:schemeClr>
                </a:solidFill>
                <a:latin typeface="Calibri" pitchFamily="34" charset="0"/>
                <a:cs typeface="Calibri" pitchFamily="34" charset="0"/>
              </a:rPr>
              <a:t> </a:t>
            </a:r>
            <a:r>
              <a:rPr lang="en-US" b="1" dirty="0">
                <a:ln>
                  <a:solidFill>
                    <a:schemeClr val="accent3">
                      <a:lumMod val="50000"/>
                    </a:schemeClr>
                  </a:solidFill>
                </a:ln>
                <a:solidFill>
                  <a:schemeClr val="accent3">
                    <a:lumMod val="75000"/>
                  </a:schemeClr>
                </a:solidFill>
                <a:latin typeface="Calibri" pitchFamily="34" charset="0"/>
                <a:cs typeface="Calibri" pitchFamily="34" charset="0"/>
              </a:rPr>
              <a:t> </a:t>
            </a:r>
            <a:r>
              <a:rPr lang="en-US" b="1" dirty="0">
                <a:latin typeface="Calibri" pitchFamily="34" charset="0"/>
                <a:cs typeface="Calibri" pitchFamily="34" charset="0"/>
              </a:rPr>
              <a:t>(</a:t>
            </a:r>
            <a:r>
              <a:rPr lang="en-US" b="1" dirty="0">
                <a:solidFill>
                  <a:srgbClr val="00B050"/>
                </a:solidFill>
                <a:latin typeface="Calibri" pitchFamily="34" charset="0"/>
                <a:cs typeface="Calibri" pitchFamily="34" charset="0"/>
              </a:rPr>
              <a:t>See </a:t>
            </a:r>
            <a:r>
              <a:rPr lang="en-US" b="1" dirty="0" err="1">
                <a:solidFill>
                  <a:srgbClr val="00B050"/>
                </a:solidFill>
                <a:latin typeface="Calibri" pitchFamily="34" charset="0"/>
                <a:cs typeface="Calibri" pitchFamily="34" charset="0"/>
              </a:rPr>
              <a:t>vss</a:t>
            </a:r>
            <a:r>
              <a:rPr lang="en-US" b="1" dirty="0">
                <a:solidFill>
                  <a:srgbClr val="00B050"/>
                </a:solidFill>
                <a:latin typeface="Calibri" pitchFamily="34" charset="0"/>
                <a:cs typeface="Calibri" pitchFamily="34" charset="0"/>
              </a:rPr>
              <a:t> 14, 21, 31, 41.</a:t>
            </a:r>
            <a:r>
              <a:rPr lang="en-US" b="1" dirty="0">
                <a:latin typeface="Calibri" pitchFamily="34" charset="0"/>
                <a:cs typeface="Calibri" pitchFamily="34" charset="0"/>
              </a:rPr>
              <a:t>)</a:t>
            </a:r>
          </a:p>
          <a:p>
            <a:r>
              <a:rPr lang="en-US" sz="2600" b="1" dirty="0">
                <a:ln>
                  <a:solidFill>
                    <a:srgbClr val="002060"/>
                  </a:solidFill>
                </a:ln>
                <a:solidFill>
                  <a:srgbClr val="FF0000"/>
                </a:solidFill>
                <a:latin typeface="Calibri" pitchFamily="34" charset="0"/>
                <a:cs typeface="Calibri" pitchFamily="34" charset="0"/>
              </a:rPr>
              <a:t>The </a:t>
            </a:r>
            <a:r>
              <a:rPr lang="en-US" sz="2600" b="1" u="sng" dirty="0" smtClean="0">
                <a:ln>
                  <a:solidFill>
                    <a:srgbClr val="002060"/>
                  </a:solidFill>
                </a:ln>
                <a:solidFill>
                  <a:srgbClr val="FF0000"/>
                </a:solidFill>
                <a:latin typeface="Calibri" pitchFamily="34" charset="0"/>
                <a:cs typeface="Calibri" pitchFamily="34" charset="0"/>
              </a:rPr>
              <a:t>new</a:t>
            </a:r>
            <a:r>
              <a:rPr lang="en-US" sz="2600" b="1" dirty="0" smtClean="0">
                <a:ln>
                  <a:solidFill>
                    <a:srgbClr val="002060"/>
                  </a:solidFill>
                </a:ln>
                <a:solidFill>
                  <a:srgbClr val="FF0000"/>
                </a:solidFill>
                <a:latin typeface="Calibri" pitchFamily="34" charset="0"/>
                <a:cs typeface="Calibri" pitchFamily="34" charset="0"/>
              </a:rPr>
              <a:t> stipulation </a:t>
            </a:r>
            <a:r>
              <a:rPr lang="en-US" b="1" dirty="0">
                <a:latin typeface="Calibri" pitchFamily="34" charset="0"/>
                <a:cs typeface="Calibri" pitchFamily="34" charset="0"/>
              </a:rPr>
              <a:t>for a</a:t>
            </a:r>
            <a:r>
              <a:rPr lang="en-US" b="1" dirty="0" smtClean="0">
                <a:latin typeface="Calibri" pitchFamily="34" charset="0"/>
                <a:cs typeface="Calibri" pitchFamily="34" charset="0"/>
              </a:rPr>
              <a:t> </a:t>
            </a:r>
            <a:r>
              <a:rPr lang="en-US" b="1" dirty="0">
                <a:latin typeface="Calibri" pitchFamily="34" charset="0"/>
                <a:cs typeface="Calibri" pitchFamily="34" charset="0"/>
              </a:rPr>
              <a:t>2</a:t>
            </a:r>
            <a:r>
              <a:rPr lang="en-US" b="1" baseline="30000" dirty="0">
                <a:latin typeface="Calibri" pitchFamily="34" charset="0"/>
                <a:cs typeface="Calibri" pitchFamily="34" charset="0"/>
              </a:rPr>
              <a:t>nd</a:t>
            </a:r>
            <a:r>
              <a:rPr lang="en-US" b="1" dirty="0">
                <a:latin typeface="Calibri" pitchFamily="34" charset="0"/>
                <a:cs typeface="Calibri" pitchFamily="34" charset="0"/>
              </a:rPr>
              <a:t> month Passover </a:t>
            </a:r>
            <a:r>
              <a:rPr lang="en-US" sz="2600" b="1" dirty="0">
                <a:ln>
                  <a:solidFill>
                    <a:srgbClr val="002060"/>
                  </a:solidFill>
                </a:ln>
                <a:solidFill>
                  <a:srgbClr val="FF0000"/>
                </a:solidFill>
                <a:effectLst>
                  <a:glow rad="152400">
                    <a:schemeClr val="tx1">
                      <a:lumMod val="85000"/>
                      <a:lumOff val="15000"/>
                      <a:alpha val="52000"/>
                    </a:schemeClr>
                  </a:glow>
                </a:effectLst>
                <a:latin typeface="Calibri" pitchFamily="34" charset="0"/>
                <a:cs typeface="Calibri" pitchFamily="34" charset="0"/>
              </a:rPr>
              <a:t>does not list </a:t>
            </a:r>
            <a:r>
              <a:rPr lang="en-US" sz="2600" b="1" dirty="0" smtClean="0">
                <a:ln>
                  <a:solidFill>
                    <a:srgbClr val="002060"/>
                  </a:solidFill>
                </a:ln>
                <a:solidFill>
                  <a:srgbClr val="FF0000"/>
                </a:solidFill>
                <a:effectLst>
                  <a:glow rad="152400">
                    <a:schemeClr val="tx1">
                      <a:lumMod val="85000"/>
                      <a:lumOff val="15000"/>
                      <a:alpha val="52000"/>
                    </a:schemeClr>
                  </a:glow>
                </a:effectLst>
                <a:latin typeface="Calibri" pitchFamily="34" charset="0"/>
                <a:cs typeface="Calibri" pitchFamily="34" charset="0"/>
              </a:rPr>
              <a:t>this requirement </a:t>
            </a:r>
            <a:br>
              <a:rPr lang="en-US" sz="2600" b="1" dirty="0" smtClean="0">
                <a:ln>
                  <a:solidFill>
                    <a:srgbClr val="002060"/>
                  </a:solidFill>
                </a:ln>
                <a:solidFill>
                  <a:srgbClr val="FF0000"/>
                </a:solidFill>
                <a:effectLst>
                  <a:glow rad="152400">
                    <a:schemeClr val="tx1">
                      <a:lumMod val="85000"/>
                      <a:lumOff val="15000"/>
                      <a:alpha val="52000"/>
                    </a:schemeClr>
                  </a:glow>
                </a:effectLst>
                <a:latin typeface="Calibri" pitchFamily="34" charset="0"/>
                <a:cs typeface="Calibri" pitchFamily="34" charset="0"/>
              </a:rPr>
            </a:br>
            <a:r>
              <a:rPr lang="en-US" b="1" dirty="0" smtClean="0">
                <a:latin typeface="Calibri" pitchFamily="34" charset="0"/>
                <a:cs typeface="Calibri" pitchFamily="34" charset="0"/>
              </a:rPr>
              <a:t>for </a:t>
            </a:r>
            <a:r>
              <a:rPr lang="en-US" b="1" dirty="0">
                <a:latin typeface="Calibri" pitchFamily="34" charset="0"/>
                <a:cs typeface="Calibri" pitchFamily="34" charset="0"/>
              </a:rPr>
              <a:t>keeping the 2</a:t>
            </a:r>
            <a:r>
              <a:rPr lang="en-US" b="1" baseline="30000" dirty="0">
                <a:latin typeface="Calibri" pitchFamily="34" charset="0"/>
                <a:cs typeface="Calibri" pitchFamily="34" charset="0"/>
              </a:rPr>
              <a:t>nd</a:t>
            </a:r>
            <a:r>
              <a:rPr lang="en-US" b="1" dirty="0">
                <a:latin typeface="Calibri" pitchFamily="34" charset="0"/>
                <a:cs typeface="Calibri" pitchFamily="34" charset="0"/>
              </a:rPr>
              <a:t> month Passover </a:t>
            </a:r>
            <a:r>
              <a:rPr lang="en-US" sz="2600" b="1" dirty="0">
                <a:ln>
                  <a:solidFill>
                    <a:srgbClr val="002060"/>
                  </a:solidFill>
                </a:ln>
                <a:solidFill>
                  <a:srgbClr val="FF0000"/>
                </a:solidFill>
                <a:effectLst>
                  <a:glow rad="152400">
                    <a:schemeClr val="tx1">
                      <a:lumMod val="85000"/>
                      <a:lumOff val="15000"/>
                      <a:alpha val="52000"/>
                    </a:schemeClr>
                  </a:glow>
                </a:effectLst>
                <a:latin typeface="Calibri" pitchFamily="34" charset="0"/>
                <a:cs typeface="Calibri" pitchFamily="34" charset="0"/>
              </a:rPr>
              <a:t>as a perpetual command</a:t>
            </a:r>
            <a:r>
              <a:rPr lang="en-US" sz="2600" b="1" dirty="0" smtClean="0">
                <a:ln>
                  <a:solidFill>
                    <a:srgbClr val="002060"/>
                  </a:solidFill>
                </a:ln>
                <a:solidFill>
                  <a:srgbClr val="FF0000"/>
                </a:solidFill>
                <a:latin typeface="Calibri" pitchFamily="34" charset="0"/>
                <a:cs typeface="Calibri" pitchFamily="34" charset="0"/>
              </a:rPr>
              <a:t> throughout </a:t>
            </a:r>
            <a:br>
              <a:rPr lang="en-US" sz="2600" b="1" dirty="0" smtClean="0">
                <a:ln>
                  <a:solidFill>
                    <a:srgbClr val="002060"/>
                  </a:solidFill>
                </a:ln>
                <a:solidFill>
                  <a:srgbClr val="FF0000"/>
                </a:solidFill>
                <a:latin typeface="Calibri" pitchFamily="34" charset="0"/>
                <a:cs typeface="Calibri" pitchFamily="34" charset="0"/>
              </a:rPr>
            </a:br>
            <a:r>
              <a:rPr lang="en-US" sz="2600" b="1" dirty="0" smtClean="0">
                <a:ln>
                  <a:solidFill>
                    <a:srgbClr val="002060"/>
                  </a:solidFill>
                </a:ln>
                <a:solidFill>
                  <a:srgbClr val="FF0000"/>
                </a:solidFill>
                <a:latin typeface="Calibri" pitchFamily="34" charset="0"/>
                <a:cs typeface="Calibri" pitchFamily="34" charset="0"/>
              </a:rPr>
              <a:t>all </a:t>
            </a:r>
            <a:r>
              <a:rPr lang="en-US" sz="2600" b="1" dirty="0">
                <a:ln>
                  <a:solidFill>
                    <a:srgbClr val="002060"/>
                  </a:solidFill>
                </a:ln>
                <a:solidFill>
                  <a:srgbClr val="FF0000"/>
                </a:solidFill>
                <a:latin typeface="Calibri" pitchFamily="34" charset="0"/>
                <a:cs typeface="Calibri" pitchFamily="34" charset="0"/>
              </a:rPr>
              <a:t>our generations, </a:t>
            </a:r>
            <a:r>
              <a:rPr lang="en-US" b="1" dirty="0">
                <a:latin typeface="Calibri" pitchFamily="34" charset="0"/>
                <a:cs typeface="Calibri" pitchFamily="34" charset="0"/>
              </a:rPr>
              <a:t>IF one becomes “unclean” or is on a “long journey.” </a:t>
            </a:r>
          </a:p>
          <a:p>
            <a:endParaRPr lang="en-US" dirty="0">
              <a:latin typeface="Calibri" pitchFamily="34" charset="0"/>
              <a:cs typeface="Calibri" pitchFamily="34" charset="0"/>
            </a:endParaRP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54</a:t>
            </a:fld>
            <a:endParaRPr lang="en-US" sz="1200" dirty="0">
              <a:latin typeface="Comic Sans MS" pitchFamily="66" charset="0"/>
            </a:endParaRPr>
          </a:p>
        </p:txBody>
      </p:sp>
      <p:sp>
        <p:nvSpPr>
          <p:cNvPr id="4" name="Rounded Rectangle 3"/>
          <p:cNvSpPr/>
          <p:nvPr/>
        </p:nvSpPr>
        <p:spPr>
          <a:xfrm>
            <a:off x="1039906" y="5616495"/>
            <a:ext cx="10132410" cy="885349"/>
          </a:xfrm>
          <a:prstGeom prst="roundRect">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marL="457200">
              <a:lnSpc>
                <a:spcPct val="115000"/>
              </a:lnSpc>
              <a:spcAft>
                <a:spcPts val="1000"/>
              </a:spcAft>
            </a:pPr>
            <a:r>
              <a:rPr lang="en-US"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It’s time to examine the historical comparison of four kings and their unique ways of celebrating various feasts - </a:t>
            </a:r>
            <a:r>
              <a:rPr lang="en-U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King Solomon, </a:t>
            </a:r>
            <a:r>
              <a:rPr lang="en-US"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King Jeroboam, </a:t>
            </a:r>
            <a:r>
              <a:rPr lang="en-U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King Hezekiah &amp; </a:t>
            </a:r>
            <a:r>
              <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King </a:t>
            </a:r>
            <a:r>
              <a:rPr lang="en-US" sz="20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Josiah.</a:t>
            </a:r>
            <a:endParaRPr lang="en-US"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60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55</a:t>
            </a:fld>
            <a:endParaRPr lang="en-US" sz="1200" dirty="0">
              <a:latin typeface="Comic Sans MS" pitchFamily="66" charset="0"/>
            </a:endParaRPr>
          </a:p>
        </p:txBody>
      </p:sp>
      <p:sp>
        <p:nvSpPr>
          <p:cNvPr id="4" name="Horizontal Scroll 3"/>
          <p:cNvSpPr/>
          <p:nvPr/>
        </p:nvSpPr>
        <p:spPr>
          <a:xfrm>
            <a:off x="1590676" y="5243023"/>
            <a:ext cx="9048750" cy="1439609"/>
          </a:xfrm>
          <a:prstGeom prst="horizontalScroll">
            <a:avLst/>
          </a:prstGeom>
          <a:solidFill>
            <a:schemeClr val="accent3">
              <a:lumMod val="20000"/>
              <a:lumOff val="80000"/>
            </a:schemeClr>
          </a:solidFill>
          <a:ln w="38100">
            <a:solidFill>
              <a:srgbClr val="002060"/>
            </a:solidFill>
          </a:ln>
          <a:scene3d>
            <a:camera prst="orthographicFront"/>
            <a:lightRig rig="threePt" dir="t"/>
          </a:scene3d>
          <a:sp3d>
            <a:bevelT w="152400" h="50800" prst="softRound"/>
          </a:sp3d>
        </p:spPr>
        <p:txBody>
          <a:bodyPr wrap="square">
            <a:spAutoFit/>
            <a:sp3d extrusionH="57150">
              <a:bevelT w="38100" h="38100"/>
            </a:sp3d>
          </a:bodyPr>
          <a:lstStyle/>
          <a:p>
            <a:pPr marL="457200" algn="ctr">
              <a:lnSpc>
                <a:spcPct val="115000"/>
              </a:lnSpc>
              <a:spcAft>
                <a:spcPts val="1000"/>
              </a:spcAft>
            </a:pP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Will </a:t>
            </a:r>
            <a:r>
              <a:rPr lang="en-US" sz="28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King Jeroboam, </a:t>
            </a:r>
            <a:r>
              <a:rPr lang="en-US" sz="28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King Hezekiah &amp; </a:t>
            </a:r>
            <a:r>
              <a:rPr lang="en-US"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King </a:t>
            </a:r>
            <a:r>
              <a:rPr lang="en-US" sz="28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Josiah </a:t>
            </a:r>
            <a:br>
              <a:rPr lang="en-US" sz="2800" b="1"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find the same favor with </a:t>
            </a:r>
            <a:r>
              <a:rPr lang="en-US"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Yahuah</a:t>
            </a:r>
            <a:r>
              <a:rPr lang="en-US" sz="28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28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p:cNvSpPr txBox="1">
            <a:spLocks/>
          </p:cNvSpPr>
          <p:nvPr/>
        </p:nvSpPr>
        <p:spPr>
          <a:xfrm>
            <a:off x="893826" y="764350"/>
            <a:ext cx="10442448" cy="1851596"/>
          </a:xfrm>
          <a:prstGeom prst="rect">
            <a:avLst/>
          </a:prstGeom>
        </p:spPr>
        <p:txBody>
          <a:bodyPr vert="horz" lIns="91440" tIns="45720" rIns="91440" bIns="45720" rtlCol="0" anchor="t">
            <a:normAutofit fontScale="85000" lnSpcReduction="20000"/>
            <a:scene3d>
              <a:camera prst="orthographicFront"/>
              <a:lightRig rig="threePt" dir="t"/>
            </a:scene3d>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4400" b="1" dirty="0" smtClean="0">
                <a:solidFill>
                  <a:srgbClr val="002060"/>
                </a:solidFill>
                <a:latin typeface="Calibri" pitchFamily="34" charset="0"/>
                <a:cs typeface="Calibri" pitchFamily="34" charset="0"/>
              </a:rPr>
              <a:t>Take note of these facts and where the testimony of </a:t>
            </a:r>
            <a:r>
              <a:rPr lang="en-US" sz="4400" b="1" dirty="0" smtClean="0">
                <a:solidFill>
                  <a:srgbClr val="7030A0"/>
                </a:solidFill>
                <a:latin typeface="Calibri" pitchFamily="34" charset="0"/>
                <a:cs typeface="Calibri" pitchFamily="34" charset="0"/>
              </a:rPr>
              <a:t>King Hezekiah </a:t>
            </a:r>
            <a:r>
              <a:rPr lang="en-US" sz="4400" b="1" dirty="0" smtClean="0">
                <a:solidFill>
                  <a:srgbClr val="002060"/>
                </a:solidFill>
                <a:latin typeface="Calibri" pitchFamily="34" charset="0"/>
                <a:cs typeface="Calibri" pitchFamily="34" charset="0"/>
              </a:rPr>
              <a:t>fits into this Old Testament History!</a:t>
            </a:r>
          </a:p>
          <a:p>
            <a:pPr marL="0" indent="0" algn="ctr">
              <a:buNone/>
            </a:pPr>
            <a:r>
              <a:rPr lang="en-US" sz="29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Date 1491 BC </a:t>
            </a:r>
            <a:r>
              <a:rPr lang="en-US" sz="2900" dirty="0" smtClean="0">
                <a:latin typeface="Calibri" pitchFamily="34" charset="0"/>
                <a:cs typeface="Calibri" pitchFamily="34" charset="0"/>
              </a:rPr>
              <a:t>… </a:t>
            </a:r>
            <a:r>
              <a:rPr lang="en-US" sz="2900" b="1" dirty="0" err="1" smtClean="0">
                <a:solidFill>
                  <a:srgbClr val="00B050"/>
                </a:solidFill>
                <a:latin typeface="Calibri" pitchFamily="34" charset="0"/>
                <a:cs typeface="Calibri" pitchFamily="34" charset="0"/>
              </a:rPr>
              <a:t>Exo</a:t>
            </a:r>
            <a:r>
              <a:rPr lang="en-US" sz="2900" b="1" dirty="0" smtClean="0">
                <a:solidFill>
                  <a:srgbClr val="00B050"/>
                </a:solidFill>
                <a:latin typeface="Calibri" pitchFamily="34" charset="0"/>
                <a:cs typeface="Calibri" pitchFamily="34" charset="0"/>
              </a:rPr>
              <a:t> 20-23 </a:t>
            </a:r>
            <a:r>
              <a:rPr lang="en-US" sz="2900" dirty="0" smtClean="0">
                <a:latin typeface="Calibri" pitchFamily="34" charset="0"/>
                <a:cs typeface="Calibri" pitchFamily="34" charset="0"/>
              </a:rPr>
              <a:t>– In the original covenant, the 1</a:t>
            </a:r>
            <a:r>
              <a:rPr lang="en-US" sz="2900" baseline="30000" dirty="0" smtClean="0">
                <a:latin typeface="Calibri" pitchFamily="34" charset="0"/>
                <a:cs typeface="Calibri" pitchFamily="34" charset="0"/>
              </a:rPr>
              <a:t>st</a:t>
            </a:r>
            <a:r>
              <a:rPr lang="en-US" sz="2900" dirty="0" smtClean="0">
                <a:latin typeface="Calibri" pitchFamily="34" charset="0"/>
                <a:cs typeface="Calibri" pitchFamily="34" charset="0"/>
              </a:rPr>
              <a:t> month Passover </a:t>
            </a:r>
            <a:br>
              <a:rPr lang="en-US" sz="2900" dirty="0" smtClean="0">
                <a:latin typeface="Calibri" pitchFamily="34" charset="0"/>
                <a:cs typeface="Calibri" pitchFamily="34" charset="0"/>
              </a:rPr>
            </a:br>
            <a:r>
              <a:rPr lang="en-US" sz="2900" dirty="0" smtClean="0">
                <a:latin typeface="Calibri" pitchFamily="34" charset="0"/>
                <a:cs typeface="Calibri" pitchFamily="34" charset="0"/>
              </a:rPr>
              <a:t>is part of the ‘everlasting covenant’ repeated at Mt Sinai.</a:t>
            </a:r>
          </a:p>
        </p:txBody>
      </p:sp>
      <p:sp>
        <p:nvSpPr>
          <p:cNvPr id="8" name="Content Placeholder 2"/>
          <p:cNvSpPr txBox="1">
            <a:spLocks/>
          </p:cNvSpPr>
          <p:nvPr/>
        </p:nvSpPr>
        <p:spPr>
          <a:xfrm>
            <a:off x="499491" y="2835020"/>
            <a:ext cx="5615559" cy="2260855"/>
          </a:xfrm>
          <a:prstGeom prst="rect">
            <a:avLst/>
          </a:prstGeom>
          <a:solidFill>
            <a:schemeClr val="accent1">
              <a:lumMod val="40000"/>
              <a:lumOff val="60000"/>
            </a:schemeClr>
          </a:solidFill>
          <a:scene3d>
            <a:camera prst="orthographicFront"/>
            <a:lightRig rig="threePt" dir="t"/>
          </a:scene3d>
          <a:sp3d>
            <a:bevelT/>
          </a:sp3d>
        </p:spPr>
        <p:txBody>
          <a:bodyPr vert="horz" lIns="91440" tIns="45720" rIns="91440" bIns="45720" rtlCol="0" anchor="t">
            <a:noAutofit/>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Date</a:t>
            </a:r>
            <a:r>
              <a:rPr lang="en-US" dirty="0" smtClean="0">
                <a:latin typeface="Calibri" pitchFamily="34" charset="0"/>
                <a:cs typeface="Calibri" pitchFamily="34" charset="0"/>
              </a:rPr>
              <a:t>  </a:t>
            </a: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1490</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 </a:t>
            </a: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BC</a:t>
            </a:r>
            <a:r>
              <a:rPr lang="en-US" dirty="0" smtClean="0">
                <a:latin typeface="Calibri" pitchFamily="34" charset="0"/>
                <a:cs typeface="Calibri" pitchFamily="34" charset="0"/>
              </a:rPr>
              <a:t>  </a:t>
            </a:r>
            <a:br>
              <a:rPr lang="en-US" dirty="0" smtClean="0">
                <a:latin typeface="Calibri" pitchFamily="34" charset="0"/>
                <a:cs typeface="Calibri" pitchFamily="34" charset="0"/>
              </a:rPr>
            </a:br>
            <a:r>
              <a:rPr lang="en-US" b="1" dirty="0" smtClean="0">
                <a:solidFill>
                  <a:srgbClr val="00B050"/>
                </a:solidFill>
                <a:latin typeface="Calibri" pitchFamily="34" charset="0"/>
                <a:cs typeface="Calibri" pitchFamily="34" charset="0"/>
              </a:rPr>
              <a:t>Numbers 9</a:t>
            </a:r>
            <a:r>
              <a:rPr lang="en-US" dirty="0" smtClean="0">
                <a:latin typeface="Calibri" pitchFamily="34" charset="0"/>
                <a:cs typeface="Calibri" pitchFamily="34" charset="0"/>
              </a:rPr>
              <a:t>  </a:t>
            </a:r>
            <a:br>
              <a:rPr lang="en-US" dirty="0" smtClean="0">
                <a:latin typeface="Calibri" pitchFamily="34" charset="0"/>
                <a:cs typeface="Calibri" pitchFamily="34" charset="0"/>
              </a:rPr>
            </a:br>
            <a:r>
              <a:rPr lang="en-US" b="1" dirty="0" smtClean="0">
                <a:solidFill>
                  <a:srgbClr val="7030A0"/>
                </a:solidFill>
                <a:latin typeface="Calibri" pitchFamily="34" charset="0"/>
                <a:cs typeface="Calibri" pitchFamily="34" charset="0"/>
              </a:rPr>
              <a:t>Moses</a:t>
            </a:r>
            <a:r>
              <a:rPr lang="en-US" dirty="0" smtClean="0">
                <a:latin typeface="Calibri" pitchFamily="34" charset="0"/>
                <a:cs typeface="Calibri" pitchFamily="34" charset="0"/>
              </a:rPr>
              <a:t> inquires of </a:t>
            </a:r>
            <a:r>
              <a:rPr lang="en-US" b="1" dirty="0" smtClean="0">
                <a:solidFill>
                  <a:srgbClr val="0070C0"/>
                </a:solidFill>
                <a:latin typeface="Calibri" pitchFamily="34" charset="0"/>
                <a:cs typeface="Calibri" pitchFamily="34" charset="0"/>
              </a:rPr>
              <a:t>Yahuah</a:t>
            </a:r>
            <a:r>
              <a:rPr lang="en-US" dirty="0" smtClean="0">
                <a:latin typeface="Calibri" pitchFamily="34" charset="0"/>
                <a:cs typeface="Calibri" pitchFamily="34" charset="0"/>
              </a:rPr>
              <a:t> for a solution to those that could not celebrate the </a:t>
            </a:r>
            <a:br>
              <a:rPr lang="en-US" dirty="0" smtClean="0">
                <a:latin typeface="Calibri" pitchFamily="34" charset="0"/>
                <a:cs typeface="Calibri" pitchFamily="34" charset="0"/>
              </a:rPr>
            </a:br>
            <a:r>
              <a:rPr lang="en-US" dirty="0" smtClean="0">
                <a:latin typeface="Calibri" pitchFamily="34" charset="0"/>
                <a:cs typeface="Calibri" pitchFamily="34" charset="0"/>
              </a:rPr>
              <a:t>1</a:t>
            </a:r>
            <a:r>
              <a:rPr lang="en-US" baseline="30000" dirty="0" smtClean="0">
                <a:latin typeface="Calibri" pitchFamily="34" charset="0"/>
                <a:cs typeface="Calibri" pitchFamily="34" charset="0"/>
              </a:rPr>
              <a:t>st</a:t>
            </a:r>
            <a:r>
              <a:rPr lang="en-US" dirty="0" smtClean="0">
                <a:latin typeface="Calibri" pitchFamily="34" charset="0"/>
                <a:cs typeface="Calibri" pitchFamily="34" charset="0"/>
              </a:rPr>
              <a:t> month Passover.  </a:t>
            </a:r>
            <a:r>
              <a:rPr lang="en-US" b="1" dirty="0" smtClean="0">
                <a:solidFill>
                  <a:srgbClr val="0070C0"/>
                </a:solidFill>
                <a:latin typeface="Calibri" pitchFamily="34" charset="0"/>
                <a:cs typeface="Calibri" pitchFamily="34" charset="0"/>
              </a:rPr>
              <a:t>Yahuah</a:t>
            </a:r>
            <a:r>
              <a:rPr lang="en-US" dirty="0" smtClean="0">
                <a:latin typeface="Calibri" pitchFamily="34" charset="0"/>
                <a:cs typeface="Calibri" pitchFamily="34" charset="0"/>
              </a:rPr>
              <a:t> added an additional law for this special request.</a:t>
            </a:r>
          </a:p>
        </p:txBody>
      </p:sp>
      <p:sp>
        <p:nvSpPr>
          <p:cNvPr id="9" name="Content Placeholder 2"/>
          <p:cNvSpPr txBox="1">
            <a:spLocks/>
          </p:cNvSpPr>
          <p:nvPr/>
        </p:nvSpPr>
        <p:spPr>
          <a:xfrm>
            <a:off x="6115051" y="2844546"/>
            <a:ext cx="5577078" cy="2260854"/>
          </a:xfrm>
          <a:prstGeom prst="rect">
            <a:avLst/>
          </a:prstGeom>
          <a:solidFill>
            <a:schemeClr val="accent1">
              <a:lumMod val="40000"/>
              <a:lumOff val="60000"/>
            </a:schemeClr>
          </a:solidFill>
          <a:scene3d>
            <a:camera prst="orthographicFront"/>
            <a:lightRig rig="threePt" dir="t"/>
          </a:scene3d>
          <a:sp3d>
            <a:bevelT/>
          </a:sp3d>
        </p:spPr>
        <p:txBody>
          <a:bodyPr vert="horz" lIns="91440" tIns="45720" rIns="91440" bIns="45720" rtlCol="0" anchor="t">
            <a:noAutofit/>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Date</a:t>
            </a:r>
            <a:r>
              <a:rPr lang="en-US" dirty="0" smtClean="0">
                <a:latin typeface="Calibri" pitchFamily="34" charset="0"/>
                <a:cs typeface="Calibri" pitchFamily="34" charset="0"/>
              </a:rPr>
              <a:t>  </a:t>
            </a: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972 BC</a:t>
            </a:r>
            <a:r>
              <a:rPr lang="en-US" dirty="0" smtClean="0">
                <a:latin typeface="Calibri" pitchFamily="34" charset="0"/>
                <a:cs typeface="Calibri" pitchFamily="34" charset="0"/>
              </a:rPr>
              <a:t>  </a:t>
            </a:r>
            <a:br>
              <a:rPr lang="en-US" dirty="0" smtClean="0">
                <a:latin typeface="Calibri" pitchFamily="34" charset="0"/>
                <a:cs typeface="Calibri" pitchFamily="34" charset="0"/>
              </a:rPr>
            </a:br>
            <a:r>
              <a:rPr lang="en-US" b="1" dirty="0" smtClean="0">
                <a:solidFill>
                  <a:srgbClr val="00B050"/>
                </a:solidFill>
                <a:latin typeface="Calibri" pitchFamily="34" charset="0"/>
                <a:cs typeface="Calibri" pitchFamily="34" charset="0"/>
              </a:rPr>
              <a:t>1 Kings 8:65-66  &amp;  2 Chron 7:9-10 </a:t>
            </a:r>
            <a:br>
              <a:rPr lang="en-US" b="1" dirty="0" smtClean="0">
                <a:solidFill>
                  <a:srgbClr val="00B050"/>
                </a:solidFill>
                <a:latin typeface="Calibri" pitchFamily="34" charset="0"/>
                <a:cs typeface="Calibri" pitchFamily="34" charset="0"/>
              </a:rPr>
            </a:br>
            <a:r>
              <a:rPr lang="en-US" b="1" dirty="0" smtClean="0">
                <a:solidFill>
                  <a:srgbClr val="7030A0"/>
                </a:solidFill>
                <a:latin typeface="Calibri" pitchFamily="34" charset="0"/>
                <a:cs typeface="Calibri" pitchFamily="34" charset="0"/>
              </a:rPr>
              <a:t>King Solomon</a:t>
            </a:r>
            <a:r>
              <a:rPr lang="en-US" dirty="0" smtClean="0">
                <a:latin typeface="Calibri" pitchFamily="34" charset="0"/>
                <a:cs typeface="Calibri" pitchFamily="34" charset="0"/>
              </a:rPr>
              <a:t> kept Tabernacles in the </a:t>
            </a:r>
            <a:br>
              <a:rPr lang="en-US" dirty="0" smtClean="0">
                <a:latin typeface="Calibri" pitchFamily="34" charset="0"/>
                <a:cs typeface="Calibri" pitchFamily="34" charset="0"/>
              </a:rPr>
            </a:br>
            <a:r>
              <a:rPr lang="en-US" dirty="0" smtClean="0">
                <a:latin typeface="Calibri" pitchFamily="34" charset="0"/>
                <a:cs typeface="Calibri" pitchFamily="34" charset="0"/>
              </a:rPr>
              <a:t>7</a:t>
            </a:r>
            <a:r>
              <a:rPr lang="en-US" baseline="30000" dirty="0" smtClean="0">
                <a:latin typeface="Calibri" pitchFamily="34" charset="0"/>
                <a:cs typeface="Calibri" pitchFamily="34" charset="0"/>
              </a:rPr>
              <a:t>th</a:t>
            </a:r>
            <a:r>
              <a:rPr lang="en-US" dirty="0" smtClean="0">
                <a:latin typeface="Calibri" pitchFamily="34" charset="0"/>
                <a:cs typeface="Calibri" pitchFamily="34" charset="0"/>
              </a:rPr>
              <a:t> month, two times back to back. </a:t>
            </a:r>
            <a:br>
              <a:rPr lang="en-US" dirty="0" smtClean="0">
                <a:latin typeface="Calibri" pitchFamily="34" charset="0"/>
                <a:cs typeface="Calibri" pitchFamily="34" charset="0"/>
              </a:rPr>
            </a:br>
            <a:r>
              <a:rPr lang="en-US" sz="2000" b="1" dirty="0" smtClean="0">
                <a:ln w="1905"/>
                <a:solidFill>
                  <a:srgbClr val="0070C0"/>
                </a:solidFill>
                <a:effectLst>
                  <a:innerShdw blurRad="69850" dist="43180" dir="5400000">
                    <a:srgbClr val="000000">
                      <a:alpha val="65000"/>
                    </a:srgbClr>
                  </a:innerShdw>
                </a:effectLst>
                <a:latin typeface="Comic Sans MS" pitchFamily="66" charset="0"/>
                <a:cs typeface="Calibri" pitchFamily="34" charset="0"/>
              </a:rPr>
              <a:t>There was no displeasure from Yahuah.</a:t>
            </a:r>
            <a:r>
              <a:rPr lang="en-US" sz="2100" b="1" dirty="0" smtClean="0">
                <a:ln w="1905"/>
                <a:solidFill>
                  <a:srgbClr val="0070C0"/>
                </a:solidFill>
                <a:effectLst>
                  <a:innerShdw blurRad="69850" dist="43180" dir="5400000">
                    <a:srgbClr val="000000">
                      <a:alpha val="65000"/>
                    </a:srgbClr>
                  </a:innerShdw>
                </a:effectLst>
                <a:latin typeface="Comic Sans MS" pitchFamily="66" charset="0"/>
                <a:cs typeface="Calibri" pitchFamily="34" charset="0"/>
              </a:rPr>
              <a:t> </a:t>
            </a:r>
          </a:p>
        </p:txBody>
      </p:sp>
    </p:spTree>
    <p:extLst>
      <p:ext uri="{BB962C8B-B14F-4D97-AF65-F5344CB8AC3E}">
        <p14:creationId xmlns:p14="http://schemas.microsoft.com/office/powerpoint/2010/main" val="70560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56</a:t>
            </a:fld>
            <a:endParaRPr lang="en-US" sz="1200" dirty="0">
              <a:latin typeface="Comic Sans MS" pitchFamily="66" charset="0"/>
            </a:endParaRPr>
          </a:p>
        </p:txBody>
      </p:sp>
      <p:sp>
        <p:nvSpPr>
          <p:cNvPr id="7" name="Content Placeholder 2"/>
          <p:cNvSpPr txBox="1">
            <a:spLocks/>
          </p:cNvSpPr>
          <p:nvPr/>
        </p:nvSpPr>
        <p:spPr>
          <a:xfrm>
            <a:off x="485775" y="3852946"/>
            <a:ext cx="4733926" cy="2519279"/>
          </a:xfrm>
          <a:prstGeom prst="rect">
            <a:avLst/>
          </a:prstGeom>
          <a:solidFill>
            <a:schemeClr val="accent1">
              <a:lumMod val="40000"/>
              <a:lumOff val="60000"/>
            </a:schemeClr>
          </a:solidFill>
          <a:scene3d>
            <a:camera prst="orthographicFront"/>
            <a:lightRig rig="threePt" dir="t"/>
          </a:scene3d>
          <a:sp3d>
            <a:bevelT w="152400" h="50800" prst="softRound"/>
          </a:sp3d>
        </p:spPr>
        <p:txBody>
          <a:bodyPr vert="horz" lIns="91440" tIns="45720" rIns="91440" bIns="45720" rtlCol="0" anchor="t">
            <a:noAutofit/>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Date</a:t>
            </a:r>
            <a:r>
              <a:rPr lang="en-US" sz="1800" dirty="0" smtClean="0">
                <a:latin typeface="Calibri" pitchFamily="34" charset="0"/>
                <a:cs typeface="Calibri" pitchFamily="34" charset="0"/>
              </a:rPr>
              <a:t> </a:t>
            </a:r>
            <a:r>
              <a:rPr lang="en-US" sz="18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725 BC </a:t>
            </a:r>
            <a:r>
              <a:rPr lang="en-US" sz="1800" dirty="0" smtClean="0">
                <a:latin typeface="Calibri" pitchFamily="34" charset="0"/>
                <a:cs typeface="Calibri" pitchFamily="34" charset="0"/>
              </a:rPr>
              <a:t> </a:t>
            </a:r>
            <a:r>
              <a:rPr lang="en-US" sz="18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219 years later</a:t>
            </a:r>
            <a:r>
              <a:rPr lang="en-US" sz="1800" dirty="0" smtClean="0">
                <a:latin typeface="Calibri" pitchFamily="34" charset="0"/>
                <a:cs typeface="Calibri" pitchFamily="34" charset="0"/>
              </a:rPr>
              <a:t>    </a:t>
            </a:r>
            <a:r>
              <a:rPr lang="en-US" sz="1800" b="1" dirty="0" smtClean="0">
                <a:solidFill>
                  <a:srgbClr val="00B050"/>
                </a:solidFill>
                <a:latin typeface="Calibri" pitchFamily="34" charset="0"/>
                <a:cs typeface="Calibri" pitchFamily="34" charset="0"/>
              </a:rPr>
              <a:t>2 Chron 30</a:t>
            </a:r>
            <a:r>
              <a:rPr lang="en-US" sz="1800" dirty="0" smtClean="0">
                <a:latin typeface="Calibri" pitchFamily="34" charset="0"/>
                <a:cs typeface="Calibri" pitchFamily="34" charset="0"/>
              </a:rPr>
              <a:t>  </a:t>
            </a:r>
            <a:r>
              <a:rPr lang="en-US" sz="18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Hezekiah's </a:t>
            </a:r>
            <a:r>
              <a:rPr lang="en-US" sz="18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2</a:t>
            </a:r>
            <a:r>
              <a:rPr lang="en-US" sz="1800" b="1" baseline="30000"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nd</a:t>
            </a:r>
            <a:r>
              <a:rPr lang="en-US" sz="18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 month Passover</a:t>
            </a:r>
            <a:r>
              <a:rPr lang="en-US" sz="1800" dirty="0" smtClean="0">
                <a:latin typeface="Calibri" pitchFamily="34" charset="0"/>
                <a:cs typeface="Calibri" pitchFamily="34" charset="0"/>
              </a:rPr>
              <a:t> - followed </a:t>
            </a:r>
            <a:br>
              <a:rPr lang="en-US" sz="1800" dirty="0" smtClean="0">
                <a:latin typeface="Calibri" pitchFamily="34" charset="0"/>
                <a:cs typeface="Calibri" pitchFamily="34" charset="0"/>
              </a:rPr>
            </a:br>
            <a:r>
              <a:rPr lang="en-US" sz="1800" dirty="0" smtClean="0">
                <a:latin typeface="Calibri" pitchFamily="34" charset="0"/>
                <a:cs typeface="Calibri" pitchFamily="34" charset="0"/>
              </a:rPr>
              <a:t>the "allowable" instructions for a 2</a:t>
            </a:r>
            <a:r>
              <a:rPr lang="en-US" sz="1800" baseline="30000" dirty="0" smtClean="0">
                <a:latin typeface="Calibri" pitchFamily="34" charset="0"/>
                <a:cs typeface="Calibri" pitchFamily="34" charset="0"/>
              </a:rPr>
              <a:t>nd</a:t>
            </a:r>
            <a:r>
              <a:rPr lang="en-US" sz="1800" dirty="0" smtClean="0">
                <a:latin typeface="Calibri" pitchFamily="34" charset="0"/>
                <a:cs typeface="Calibri" pitchFamily="34" charset="0"/>
              </a:rPr>
              <a:t> month celebration given to Moses by </a:t>
            </a:r>
            <a:r>
              <a:rPr lang="en-US" sz="1800" b="1" dirty="0" smtClean="0">
                <a:solidFill>
                  <a:srgbClr val="0070C0"/>
                </a:solidFill>
                <a:latin typeface="Calibri" pitchFamily="34" charset="0"/>
                <a:cs typeface="Calibri" pitchFamily="34" charset="0"/>
              </a:rPr>
              <a:t>Yahuah</a:t>
            </a:r>
            <a:r>
              <a:rPr lang="en-US" sz="1800" dirty="0" smtClean="0">
                <a:latin typeface="Calibri" pitchFamily="34" charset="0"/>
                <a:cs typeface="Calibri" pitchFamily="34" charset="0"/>
              </a:rPr>
              <a:t> - even though the circumstances were not directly related to being "unclean" (through the dead), but due to being unsanctified in time for the 1</a:t>
            </a:r>
            <a:r>
              <a:rPr lang="en-US" sz="1800" baseline="30000" dirty="0" smtClean="0">
                <a:latin typeface="Calibri" pitchFamily="34" charset="0"/>
                <a:cs typeface="Calibri" pitchFamily="34" charset="0"/>
              </a:rPr>
              <a:t>st</a:t>
            </a:r>
            <a:r>
              <a:rPr lang="en-US" sz="1800" dirty="0" smtClean="0">
                <a:latin typeface="Calibri" pitchFamily="34" charset="0"/>
                <a:cs typeface="Calibri" pitchFamily="34" charset="0"/>
              </a:rPr>
              <a:t> month Passover.</a:t>
            </a:r>
            <a:br>
              <a:rPr lang="en-US" sz="1800" dirty="0" smtClean="0">
                <a:latin typeface="Calibri" pitchFamily="34" charset="0"/>
                <a:cs typeface="Calibri" pitchFamily="34" charset="0"/>
              </a:rPr>
            </a:br>
            <a:r>
              <a:rPr lang="en-US" sz="1600" b="1" dirty="0">
                <a:ln w="1905"/>
                <a:solidFill>
                  <a:srgbClr val="0070C0"/>
                </a:solidFill>
                <a:effectLst>
                  <a:innerShdw blurRad="69850" dist="43180" dir="5400000">
                    <a:srgbClr val="000000">
                      <a:alpha val="65000"/>
                    </a:srgbClr>
                  </a:innerShdw>
                </a:effectLst>
                <a:latin typeface="Comic Sans MS" pitchFamily="66" charset="0"/>
                <a:cs typeface="Calibri" pitchFamily="34" charset="0"/>
              </a:rPr>
              <a:t>No displeasure from Yahuah is recorded</a:t>
            </a:r>
            <a:r>
              <a:rPr lang="en-US" sz="1600" b="1" dirty="0" smtClean="0">
                <a:ln w="1905"/>
                <a:solidFill>
                  <a:srgbClr val="0070C0"/>
                </a:solidFill>
                <a:effectLst>
                  <a:innerShdw blurRad="69850" dist="43180" dir="5400000">
                    <a:srgbClr val="000000">
                      <a:alpha val="65000"/>
                    </a:srgbClr>
                  </a:innerShdw>
                </a:effectLst>
                <a:latin typeface="Comic Sans MS" pitchFamily="66" charset="0"/>
                <a:cs typeface="Calibri" pitchFamily="34" charset="0"/>
              </a:rPr>
              <a:t>.</a:t>
            </a:r>
            <a:endParaRPr lang="en-US" sz="1600" b="1" dirty="0">
              <a:ln w="1905"/>
              <a:solidFill>
                <a:srgbClr val="0070C0"/>
              </a:solidFill>
              <a:effectLst>
                <a:innerShdw blurRad="69850" dist="43180" dir="5400000">
                  <a:srgbClr val="000000">
                    <a:alpha val="65000"/>
                  </a:srgbClr>
                </a:innerShdw>
              </a:effectLst>
              <a:latin typeface="Comic Sans MS" pitchFamily="66" charset="0"/>
              <a:cs typeface="Calibri" pitchFamily="34" charset="0"/>
            </a:endParaRPr>
          </a:p>
        </p:txBody>
      </p:sp>
      <p:sp>
        <p:nvSpPr>
          <p:cNvPr id="11" name="Content Placeholder 2"/>
          <p:cNvSpPr txBox="1">
            <a:spLocks/>
          </p:cNvSpPr>
          <p:nvPr/>
        </p:nvSpPr>
        <p:spPr>
          <a:xfrm>
            <a:off x="883920" y="444602"/>
            <a:ext cx="9355456" cy="3435015"/>
          </a:xfrm>
          <a:prstGeom prst="rect">
            <a:avLst/>
          </a:prstGeom>
        </p:spPr>
        <p:txBody>
          <a:bodyPr vert="horz" lIns="91440" tIns="45720" rIns="91440" bIns="45720" rtlCol="0" anchor="t">
            <a:noAutofit/>
            <a:scene3d>
              <a:camera prst="orthographicFront"/>
              <a:lightRig rig="threePt" dir="t"/>
            </a:scene3d>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Date</a:t>
            </a:r>
            <a:r>
              <a:rPr lang="en-US" dirty="0" smtClean="0">
                <a:latin typeface="Calibri" pitchFamily="34" charset="0"/>
                <a:cs typeface="Calibri" pitchFamily="34" charset="0"/>
              </a:rPr>
              <a:t> </a:t>
            </a:r>
            <a:r>
              <a:rPr lang="en-US"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944 BC</a:t>
            </a:r>
            <a:r>
              <a:rPr lang="en-US" dirty="0" smtClean="0">
                <a:latin typeface="Calibri" pitchFamily="34" charset="0"/>
                <a:cs typeface="Calibri" pitchFamily="34" charset="0"/>
              </a:rPr>
              <a:t> </a:t>
            </a:r>
            <a:br>
              <a:rPr lang="en-US" dirty="0" smtClean="0">
                <a:latin typeface="Calibri" pitchFamily="34" charset="0"/>
                <a:cs typeface="Calibri" pitchFamily="34" charset="0"/>
              </a:rPr>
            </a:br>
            <a:r>
              <a:rPr lang="en-US" b="1" dirty="0">
                <a:solidFill>
                  <a:srgbClr val="00B050"/>
                </a:solidFill>
                <a:latin typeface="Calibri" pitchFamily="34" charset="0"/>
                <a:cs typeface="Calibri" pitchFamily="34" charset="0"/>
              </a:rPr>
              <a:t>1 Kings </a:t>
            </a:r>
            <a:r>
              <a:rPr lang="en-US" b="1" dirty="0" smtClean="0">
                <a:solidFill>
                  <a:srgbClr val="00B050"/>
                </a:solidFill>
                <a:latin typeface="Calibri" pitchFamily="34" charset="0"/>
                <a:cs typeface="Calibri" pitchFamily="34" charset="0"/>
              </a:rPr>
              <a:t>12:32-33  (No mention in 2 Chronicles)	</a:t>
            </a:r>
            <a:r>
              <a:rPr lang="en-US" b="1" dirty="0" smtClean="0">
                <a:ln w="1905">
                  <a:solidFill>
                    <a:srgbClr val="002060"/>
                  </a:solidFill>
                </a:ln>
                <a:solidFill>
                  <a:srgbClr val="FF0000"/>
                </a:solidFill>
                <a:effectLst>
                  <a:innerShdw blurRad="69850" dist="43180" dir="5400000">
                    <a:srgbClr val="000000">
                      <a:alpha val="65000"/>
                    </a:srgbClr>
                  </a:innerShdw>
                </a:effectLst>
                <a:latin typeface="Calibri" pitchFamily="34" charset="0"/>
                <a:cs typeface="Calibri" pitchFamily="34" charset="0"/>
              </a:rPr>
              <a:t>Apostasy </a:t>
            </a:r>
            <a:r>
              <a:rPr lang="en-US" b="1" dirty="0">
                <a:ln w="1905">
                  <a:solidFill>
                    <a:srgbClr val="002060"/>
                  </a:solidFill>
                </a:ln>
                <a:solidFill>
                  <a:srgbClr val="FF0000"/>
                </a:solidFill>
                <a:effectLst>
                  <a:innerShdw blurRad="69850" dist="43180" dir="5400000">
                    <a:srgbClr val="000000">
                      <a:alpha val="65000"/>
                    </a:srgbClr>
                  </a:innerShdw>
                </a:effectLst>
                <a:latin typeface="Calibri" pitchFamily="34" charset="0"/>
                <a:cs typeface="Calibri" pitchFamily="34" charset="0"/>
              </a:rPr>
              <a:t>28 years </a:t>
            </a:r>
            <a:r>
              <a:rPr lang="en-US" b="1" dirty="0" smtClean="0">
                <a:ln w="1905">
                  <a:solidFill>
                    <a:srgbClr val="002060"/>
                  </a:solidFill>
                </a:ln>
                <a:solidFill>
                  <a:srgbClr val="FF0000"/>
                </a:solidFill>
                <a:effectLst>
                  <a:innerShdw blurRad="69850" dist="43180" dir="5400000">
                    <a:srgbClr val="000000">
                      <a:alpha val="65000"/>
                    </a:srgbClr>
                  </a:innerShdw>
                </a:effectLst>
                <a:latin typeface="Calibri" pitchFamily="34" charset="0"/>
                <a:cs typeface="Calibri" pitchFamily="34" charset="0"/>
              </a:rPr>
              <a:t>later! </a:t>
            </a:r>
          </a:p>
          <a:p>
            <a:pPr>
              <a:buFont typeface="Courier New" pitchFamily="49" charset="0"/>
              <a:buChar char="o"/>
            </a:pP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Jeroboam</a:t>
            </a:r>
            <a:r>
              <a:rPr lang="en-US" sz="1750" dirty="0" smtClean="0">
                <a:latin typeface="Calibri" pitchFamily="34" charset="0"/>
                <a:cs typeface="Calibri" pitchFamily="34" charset="0"/>
              </a:rPr>
              <a:t> from the northern kingdom - </a:t>
            </a:r>
            <a:r>
              <a:rPr lang="en-US" sz="1750" b="1" u="sng"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devised of his own heart</a:t>
            </a: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 the alternate timing </a:t>
            </a:r>
            <a:b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b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for the Feast Tabernacles in the 8</a:t>
            </a:r>
            <a:r>
              <a:rPr lang="en-US" sz="1750" b="1" baseline="30000"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th</a:t>
            </a: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 month &amp; 15</a:t>
            </a:r>
            <a:r>
              <a:rPr lang="en-US" sz="1750" b="1" baseline="30000"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th</a:t>
            </a: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 day.  </a:t>
            </a:r>
            <a:endParaRPr lang="en-US" sz="1750" dirty="0" smtClean="0">
              <a:solidFill>
                <a:srgbClr val="FF0000"/>
              </a:solidFill>
              <a:latin typeface="Calibri" pitchFamily="34" charset="0"/>
              <a:cs typeface="Calibri" pitchFamily="34" charset="0"/>
            </a:endParaRPr>
          </a:p>
          <a:p>
            <a:pPr>
              <a:buFont typeface="Courier New" pitchFamily="49" charset="0"/>
              <a:buChar char="o"/>
            </a:pPr>
            <a:r>
              <a:rPr lang="en-US" sz="1750" b="1" dirty="0" smtClean="0">
                <a:latin typeface="Calibri" pitchFamily="34" charset="0"/>
                <a:cs typeface="Calibri" pitchFamily="34" charset="0"/>
              </a:rPr>
              <a:t>There is no mention that </a:t>
            </a: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King Jeroboam </a:t>
            </a:r>
            <a:r>
              <a:rPr lang="en-US" sz="1750" b="1" dirty="0" smtClean="0">
                <a:latin typeface="Calibri" pitchFamily="34" charset="0"/>
                <a:cs typeface="Calibri" pitchFamily="34" charset="0"/>
              </a:rPr>
              <a:t>asked </a:t>
            </a:r>
            <a:r>
              <a:rPr lang="en-US" sz="1750" b="1" dirty="0" smtClean="0">
                <a:solidFill>
                  <a:srgbClr val="0070C0"/>
                </a:solidFill>
                <a:latin typeface="Calibri" pitchFamily="34" charset="0"/>
                <a:cs typeface="Calibri" pitchFamily="34" charset="0"/>
              </a:rPr>
              <a:t>Yahuah</a:t>
            </a:r>
            <a:r>
              <a:rPr lang="en-US" sz="1750" b="1" dirty="0" smtClean="0">
                <a:latin typeface="Calibri" pitchFamily="34" charset="0"/>
                <a:cs typeface="Calibri" pitchFamily="34" charset="0"/>
              </a:rPr>
              <a:t> about this change to the 8</a:t>
            </a:r>
            <a:r>
              <a:rPr lang="en-US" sz="1750" b="1" baseline="30000" dirty="0" smtClean="0">
                <a:latin typeface="Calibri" pitchFamily="34" charset="0"/>
                <a:cs typeface="Calibri" pitchFamily="34" charset="0"/>
              </a:rPr>
              <a:t>th</a:t>
            </a:r>
            <a:r>
              <a:rPr lang="en-US" sz="1750" b="1" dirty="0" smtClean="0">
                <a:latin typeface="Calibri" pitchFamily="34" charset="0"/>
                <a:cs typeface="Calibri" pitchFamily="34" charset="0"/>
              </a:rPr>
              <a:t> month</a:t>
            </a:r>
            <a:r>
              <a:rPr lang="en-US" sz="1750" dirty="0" smtClean="0">
                <a:latin typeface="Calibri" pitchFamily="34" charset="0"/>
                <a:cs typeface="Calibri" pitchFamily="34" charset="0"/>
              </a:rPr>
              <a:t> </a:t>
            </a:r>
            <a:br>
              <a:rPr lang="en-US" sz="1750" dirty="0" smtClean="0">
                <a:latin typeface="Calibri" pitchFamily="34" charset="0"/>
                <a:cs typeface="Calibri" pitchFamily="34" charset="0"/>
              </a:rPr>
            </a:br>
            <a:r>
              <a:rPr lang="en-US" sz="1750" dirty="0" smtClean="0">
                <a:latin typeface="Calibri" pitchFamily="34" charset="0"/>
                <a:cs typeface="Calibri" pitchFamily="34" charset="0"/>
              </a:rPr>
              <a:t>(EVEN IF the harvest in the north was a month later).  (</a:t>
            </a:r>
            <a:r>
              <a:rPr lang="en-US" sz="1750" b="1" dirty="0" smtClean="0">
                <a:solidFill>
                  <a:srgbClr val="00B050"/>
                </a:solidFill>
                <a:latin typeface="Calibri" pitchFamily="34" charset="0"/>
                <a:cs typeface="Calibri" pitchFamily="34" charset="0"/>
              </a:rPr>
              <a:t>1 Kings 12:27</a:t>
            </a:r>
            <a:r>
              <a:rPr lang="en-US" sz="1750" dirty="0" smtClean="0">
                <a:latin typeface="Calibri" pitchFamily="34" charset="0"/>
                <a:cs typeface="Calibri" pitchFamily="34" charset="0"/>
              </a:rPr>
              <a:t> - </a:t>
            </a: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he changed the date </a:t>
            </a:r>
            <a:r>
              <a:rPr lang="en-US" sz="1750" dirty="0" smtClean="0">
                <a:latin typeface="Calibri" pitchFamily="34" charset="0"/>
                <a:cs typeface="Calibri" pitchFamily="34" charset="0"/>
              </a:rPr>
              <a:t>because he did not want his people going south to the Jerusalem 7</a:t>
            </a:r>
            <a:r>
              <a:rPr lang="en-US" sz="1750" baseline="30000" dirty="0" smtClean="0">
                <a:latin typeface="Calibri" pitchFamily="34" charset="0"/>
                <a:cs typeface="Calibri" pitchFamily="34" charset="0"/>
              </a:rPr>
              <a:t>th</a:t>
            </a:r>
            <a:r>
              <a:rPr lang="en-US" sz="1750" dirty="0" smtClean="0">
                <a:latin typeface="Calibri" pitchFamily="34" charset="0"/>
                <a:cs typeface="Calibri" pitchFamily="34" charset="0"/>
              </a:rPr>
              <a:t> month feast.)  </a:t>
            </a:r>
            <a:endParaRPr lang="en-US" sz="1750" dirty="0">
              <a:latin typeface="Calibri" pitchFamily="34" charset="0"/>
              <a:cs typeface="Calibri" pitchFamily="34" charset="0"/>
            </a:endParaRPr>
          </a:p>
          <a:p>
            <a:pPr>
              <a:buFont typeface="Courier New" pitchFamily="49" charset="0"/>
              <a:buChar char="o"/>
            </a:pPr>
            <a:r>
              <a:rPr lang="en-US" sz="1750" b="1" dirty="0" smtClean="0">
                <a:latin typeface="Calibri" pitchFamily="34" charset="0"/>
                <a:cs typeface="Calibri" pitchFamily="34" charset="0"/>
              </a:rPr>
              <a:t>In </a:t>
            </a:r>
            <a:r>
              <a:rPr lang="en-US" sz="1750" b="1" dirty="0">
                <a:solidFill>
                  <a:srgbClr val="00B050"/>
                </a:solidFill>
                <a:latin typeface="Calibri" pitchFamily="34" charset="0"/>
                <a:cs typeface="Calibri" pitchFamily="34" charset="0"/>
              </a:rPr>
              <a:t>1 Kings </a:t>
            </a:r>
            <a:r>
              <a:rPr lang="en-US" sz="1750" b="1" dirty="0" smtClean="0">
                <a:solidFill>
                  <a:srgbClr val="00B050"/>
                </a:solidFill>
                <a:latin typeface="Calibri" pitchFamily="34" charset="0"/>
                <a:cs typeface="Calibri" pitchFamily="34" charset="0"/>
              </a:rPr>
              <a:t>13 </a:t>
            </a:r>
            <a:r>
              <a:rPr lang="en-US" sz="1750" b="1" dirty="0" smtClean="0">
                <a:latin typeface="Calibri" pitchFamily="34" charset="0"/>
                <a:cs typeface="Calibri" pitchFamily="34" charset="0"/>
              </a:rPr>
              <a:t>the </a:t>
            </a:r>
            <a:r>
              <a:rPr lang="en-US" sz="1750" b="1" dirty="0">
                <a:latin typeface="Calibri" pitchFamily="34" charset="0"/>
                <a:cs typeface="Calibri" pitchFamily="34" charset="0"/>
              </a:rPr>
              <a:t>altar </a:t>
            </a:r>
            <a:r>
              <a:rPr lang="en-US" sz="1750" b="1" dirty="0" smtClean="0">
                <a:latin typeface="Calibri" pitchFamily="34" charset="0"/>
                <a:cs typeface="Calibri" pitchFamily="34" charset="0"/>
              </a:rPr>
              <a:t>split </a:t>
            </a:r>
            <a:r>
              <a:rPr lang="en-US" sz="1750" b="1" dirty="0">
                <a:latin typeface="Calibri" pitchFamily="34" charset="0"/>
                <a:cs typeface="Calibri" pitchFamily="34" charset="0"/>
              </a:rPr>
              <a:t>apart according to </a:t>
            </a:r>
            <a:r>
              <a:rPr lang="en-US" sz="1750" b="1" dirty="0">
                <a:solidFill>
                  <a:srgbClr val="0070C0"/>
                </a:solidFill>
                <a:latin typeface="Calibri" pitchFamily="34" charset="0"/>
                <a:cs typeface="Calibri" pitchFamily="34" charset="0"/>
              </a:rPr>
              <a:t>Yahuah's</a:t>
            </a:r>
            <a:r>
              <a:rPr lang="en-US" sz="1750" b="1" dirty="0">
                <a:latin typeface="Calibri" pitchFamily="34" charset="0"/>
                <a:cs typeface="Calibri" pitchFamily="34" charset="0"/>
              </a:rPr>
              <a:t> sign </a:t>
            </a:r>
            <a:r>
              <a:rPr lang="en-US" sz="1750" b="1" dirty="0" smtClean="0">
                <a:latin typeface="Calibri" pitchFamily="34" charset="0"/>
                <a:cs typeface="Calibri" pitchFamily="34" charset="0"/>
              </a:rPr>
              <a:t>because of </a:t>
            </a:r>
            <a:br>
              <a:rPr lang="en-US" sz="1750" b="1" dirty="0" smtClean="0">
                <a:latin typeface="Calibri" pitchFamily="34" charset="0"/>
                <a:cs typeface="Calibri" pitchFamily="34" charset="0"/>
              </a:rPr>
            </a:br>
            <a:r>
              <a:rPr lang="en-US" sz="1750" b="1" dirty="0" smtClean="0">
                <a:ln w="1905">
                  <a:solidFill>
                    <a:srgbClr val="002060"/>
                  </a:solidFill>
                </a:ln>
                <a:solidFill>
                  <a:srgbClr val="FF0000"/>
                </a:solidFill>
                <a:effectLst>
                  <a:innerShdw blurRad="69850" dist="43180" dir="5400000">
                    <a:srgbClr val="000000">
                      <a:alpha val="65000"/>
                    </a:srgbClr>
                  </a:innerShdw>
                </a:effectLst>
                <a:latin typeface="Aharoni" pitchFamily="2" charset="-79"/>
                <a:cs typeface="Aharoni" pitchFamily="2" charset="-79"/>
              </a:rPr>
              <a:t>Jeroboam's outright disobedience</a:t>
            </a:r>
            <a:r>
              <a:rPr lang="en-US" sz="1750" dirty="0" smtClean="0">
                <a:ln w="1905">
                  <a:solidFill>
                    <a:srgbClr val="002060"/>
                  </a:solidFill>
                </a:ln>
                <a:solidFill>
                  <a:srgbClr val="FF0000"/>
                </a:solidFill>
                <a:effectLst>
                  <a:innerShdw blurRad="69850" dist="43180" dir="5400000">
                    <a:srgbClr val="000000">
                      <a:alpha val="65000"/>
                    </a:srgbClr>
                  </a:innerShdw>
                </a:effectLst>
                <a:latin typeface="Aharoni" pitchFamily="2" charset="-79"/>
                <a:cs typeface="Aharoni" pitchFamily="2" charset="-79"/>
              </a:rPr>
              <a:t>.</a:t>
            </a:r>
            <a:r>
              <a:rPr lang="en-US" sz="1750" b="1" dirty="0">
                <a:latin typeface="Calibri" pitchFamily="34" charset="0"/>
                <a:cs typeface="Calibri" pitchFamily="34" charset="0"/>
              </a:rPr>
              <a:t> </a:t>
            </a:r>
            <a:r>
              <a:rPr lang="en-US" sz="1750" b="1" dirty="0" smtClean="0">
                <a:latin typeface="Calibri" pitchFamily="34" charset="0"/>
                <a:cs typeface="Calibri" pitchFamily="34" charset="0"/>
              </a:rPr>
              <a:t> This prophetic sign came true immediately!  </a:t>
            </a:r>
            <a:br>
              <a:rPr lang="en-US" sz="1750" b="1" dirty="0" smtClean="0">
                <a:latin typeface="Calibri" pitchFamily="34" charset="0"/>
                <a:cs typeface="Calibri" pitchFamily="34" charset="0"/>
              </a:rPr>
            </a:br>
            <a:r>
              <a:rPr lang="en-US" sz="1750" b="1" dirty="0" smtClean="0">
                <a:latin typeface="Calibri" pitchFamily="34" charset="0"/>
                <a:cs typeface="Calibri" pitchFamily="34" charset="0"/>
              </a:rPr>
              <a:t>Certainly, </a:t>
            </a:r>
            <a:r>
              <a:rPr lang="en-US" sz="1750" b="1" dirty="0" smtClean="0">
                <a:solidFill>
                  <a:srgbClr val="0070C0"/>
                </a:solidFill>
                <a:latin typeface="Calibri" pitchFamily="34" charset="0"/>
                <a:cs typeface="Calibri" pitchFamily="34" charset="0"/>
              </a:rPr>
              <a:t>Yahuah</a:t>
            </a:r>
            <a:r>
              <a:rPr lang="en-US" sz="1750" b="1" dirty="0" smtClean="0">
                <a:latin typeface="Calibri" pitchFamily="34" charset="0"/>
                <a:cs typeface="Calibri" pitchFamily="34" charset="0"/>
              </a:rPr>
              <a:t> </a:t>
            </a:r>
            <a:r>
              <a:rPr lang="en-US" sz="175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regarded Jeroboam’s decision as </a:t>
            </a:r>
            <a:r>
              <a:rPr lang="en-US" sz="1750" b="1" u="sng"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an utmost abomination</a:t>
            </a:r>
            <a:r>
              <a:rPr lang="en-US" sz="1750" b="1" dirty="0">
                <a:ln w="1905"/>
                <a:solidFill>
                  <a:srgbClr val="FF0000"/>
                </a:solidFill>
                <a:effectLst>
                  <a:innerShdw blurRad="69850" dist="43180" dir="5400000">
                    <a:srgbClr val="000000">
                      <a:alpha val="65000"/>
                    </a:srgbClr>
                  </a:innerShdw>
                </a:effectLst>
                <a:latin typeface="Calibri" pitchFamily="34" charset="0"/>
                <a:cs typeface="Calibri" pitchFamily="34" charset="0"/>
              </a:rPr>
              <a:t>!</a:t>
            </a:r>
            <a:endParaRPr lang="en-US" sz="1750" dirty="0" smtClean="0">
              <a:solidFill>
                <a:srgbClr val="FF0000"/>
              </a:solidFill>
              <a:latin typeface="Calibri" pitchFamily="34" charset="0"/>
              <a:cs typeface="Calibri" pitchFamily="34" charset="0"/>
            </a:endParaRPr>
          </a:p>
        </p:txBody>
      </p:sp>
      <p:sp>
        <p:nvSpPr>
          <p:cNvPr id="12" name="Content Placeholder 2"/>
          <p:cNvSpPr txBox="1">
            <a:spLocks/>
          </p:cNvSpPr>
          <p:nvPr/>
        </p:nvSpPr>
        <p:spPr>
          <a:xfrm>
            <a:off x="5219701" y="3841517"/>
            <a:ext cx="6515100" cy="2530708"/>
          </a:xfrm>
          <a:prstGeom prst="rect">
            <a:avLst/>
          </a:prstGeom>
          <a:solidFill>
            <a:schemeClr val="accent1">
              <a:lumMod val="40000"/>
              <a:lumOff val="60000"/>
            </a:schemeClr>
          </a:solidFill>
          <a:scene3d>
            <a:camera prst="orthographicFront"/>
            <a:lightRig rig="threePt" dir="t"/>
          </a:scene3d>
          <a:sp3d>
            <a:bevelT w="152400" h="50800" prst="softRound"/>
          </a:sp3d>
        </p:spPr>
        <p:txBody>
          <a:bodyPr vert="horz" lIns="91440" tIns="45720" rIns="91440" bIns="45720" rtlCol="0" anchor="t">
            <a:noAutofit/>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Date</a:t>
            </a:r>
            <a:r>
              <a:rPr lang="en-US" sz="1800" dirty="0" smtClean="0">
                <a:latin typeface="Calibri" pitchFamily="34" charset="0"/>
                <a:cs typeface="Calibri" pitchFamily="34" charset="0"/>
              </a:rPr>
              <a:t> </a:t>
            </a:r>
            <a:r>
              <a:rPr lang="en-US" sz="18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623 BC </a:t>
            </a:r>
            <a:r>
              <a:rPr lang="en-US" sz="1800" dirty="0" smtClean="0">
                <a:latin typeface="Calibri" pitchFamily="34" charset="0"/>
                <a:cs typeface="Calibri" pitchFamily="34" charset="0"/>
              </a:rPr>
              <a:t> </a:t>
            </a:r>
            <a:r>
              <a:rPr lang="en-US" sz="18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102 years later</a:t>
            </a:r>
            <a:r>
              <a:rPr lang="en-US" sz="1800" dirty="0" smtClean="0">
                <a:latin typeface="Calibri" pitchFamily="34" charset="0"/>
                <a:cs typeface="Calibri" pitchFamily="34" charset="0"/>
              </a:rPr>
              <a:t>  </a:t>
            </a:r>
            <a:r>
              <a:rPr lang="en-US" sz="1800" b="1" dirty="0" smtClean="0">
                <a:solidFill>
                  <a:srgbClr val="00B050"/>
                </a:solidFill>
                <a:latin typeface="Calibri" pitchFamily="34" charset="0"/>
                <a:cs typeface="Calibri" pitchFamily="34" charset="0"/>
              </a:rPr>
              <a:t>2 Kings 23  &amp;  2 Chron 25</a:t>
            </a:r>
            <a:r>
              <a:rPr lang="en-US" sz="1800" dirty="0" smtClean="0">
                <a:solidFill>
                  <a:srgbClr val="00B050"/>
                </a:solidFill>
                <a:latin typeface="Calibri" pitchFamily="34" charset="0"/>
                <a:cs typeface="Calibri" pitchFamily="34" charset="0"/>
              </a:rPr>
              <a:t> </a:t>
            </a:r>
            <a:r>
              <a:rPr lang="en-US" sz="1800" dirty="0" smtClean="0">
                <a:latin typeface="Calibri" pitchFamily="34" charset="0"/>
                <a:cs typeface="Calibri" pitchFamily="34" charset="0"/>
              </a:rPr>
              <a:t> </a:t>
            </a:r>
            <a:br>
              <a:rPr lang="en-US" sz="1800" dirty="0" smtClean="0">
                <a:latin typeface="Calibri" pitchFamily="34" charset="0"/>
                <a:cs typeface="Calibri" pitchFamily="34" charset="0"/>
              </a:rPr>
            </a:br>
            <a:r>
              <a:rPr lang="en-US" sz="1800" dirty="0" smtClean="0">
                <a:latin typeface="Calibri" pitchFamily="34" charset="0"/>
                <a:cs typeface="Calibri" pitchFamily="34" charset="0"/>
              </a:rPr>
              <a:t>In </a:t>
            </a:r>
            <a:r>
              <a:rPr lang="en-US" sz="1800" b="1" dirty="0" smtClean="0">
                <a:solidFill>
                  <a:srgbClr val="00B050"/>
                </a:solidFill>
                <a:latin typeface="Calibri" pitchFamily="34" charset="0"/>
                <a:cs typeface="Calibri" pitchFamily="34" charset="0"/>
              </a:rPr>
              <a:t>2 Kings 22:8 </a:t>
            </a:r>
            <a:r>
              <a:rPr lang="en-US" sz="1800" dirty="0" err="1" smtClean="0">
                <a:latin typeface="Calibri" pitchFamily="34" charset="0"/>
                <a:cs typeface="Calibri" pitchFamily="34" charset="0"/>
              </a:rPr>
              <a:t>Hilkiah</a:t>
            </a:r>
            <a:r>
              <a:rPr lang="en-US" sz="1800" dirty="0" smtClean="0">
                <a:latin typeface="Calibri" pitchFamily="34" charset="0"/>
                <a:cs typeface="Calibri" pitchFamily="34" charset="0"/>
              </a:rPr>
              <a:t> found the </a:t>
            </a:r>
            <a:r>
              <a:rPr lang="en-US" sz="18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Book of the Law.</a:t>
            </a:r>
            <a:r>
              <a:rPr lang="en-US" sz="1800" dirty="0" smtClean="0">
                <a:latin typeface="Calibri" pitchFamily="34" charset="0"/>
                <a:cs typeface="Calibri" pitchFamily="34" charset="0"/>
              </a:rPr>
              <a:t>  In </a:t>
            </a:r>
            <a:r>
              <a:rPr lang="en-US" sz="1800" b="1" dirty="0" smtClean="0">
                <a:solidFill>
                  <a:srgbClr val="00B050"/>
                </a:solidFill>
                <a:latin typeface="Calibri" pitchFamily="34" charset="0"/>
                <a:cs typeface="Calibri" pitchFamily="34" charset="0"/>
              </a:rPr>
              <a:t>2 Kings 23:21</a:t>
            </a:r>
            <a:r>
              <a:rPr lang="en-US" sz="1800" dirty="0" smtClean="0">
                <a:solidFill>
                  <a:srgbClr val="00B050"/>
                </a:solidFill>
                <a:latin typeface="Calibri" pitchFamily="34" charset="0"/>
                <a:cs typeface="Calibri" pitchFamily="34" charset="0"/>
              </a:rPr>
              <a:t>, </a:t>
            </a:r>
            <a:r>
              <a:rPr lang="en-US" sz="18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Josiah</a:t>
            </a:r>
            <a:r>
              <a:rPr lang="en-US" sz="1800" dirty="0" smtClean="0">
                <a:latin typeface="Calibri" pitchFamily="34" charset="0"/>
                <a:cs typeface="Calibri" pitchFamily="34" charset="0"/>
              </a:rPr>
              <a:t> kept the </a:t>
            </a:r>
            <a:r>
              <a:rPr lang="en-US" sz="18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1</a:t>
            </a:r>
            <a:r>
              <a:rPr lang="en-US" sz="1800" b="1" baseline="30000"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st</a:t>
            </a:r>
            <a:r>
              <a:rPr lang="en-US" sz="1800"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 month Passover as it was written in the</a:t>
            </a:r>
            <a:r>
              <a:rPr lang="en-US" sz="1800" dirty="0" smtClean="0">
                <a:latin typeface="Calibri" pitchFamily="34" charset="0"/>
                <a:cs typeface="Calibri" pitchFamily="34" charset="0"/>
              </a:rPr>
              <a:t> </a:t>
            </a:r>
            <a:r>
              <a:rPr lang="en-US" sz="1800" b="1" dirty="0" smtClean="0">
                <a:ln w="1905">
                  <a:solidFill>
                    <a:srgbClr val="002060"/>
                  </a:solidFill>
                </a:ln>
                <a:solidFill>
                  <a:srgbClr val="0070C0"/>
                </a:solidFill>
                <a:effectLst>
                  <a:innerShdw blurRad="69850" dist="43180" dir="5400000">
                    <a:srgbClr val="000000">
                      <a:alpha val="65000"/>
                    </a:srgbClr>
                  </a:innerShdw>
                </a:effectLst>
                <a:latin typeface="Calibri" pitchFamily="34" charset="0"/>
                <a:cs typeface="Calibri" pitchFamily="34" charset="0"/>
              </a:rPr>
              <a:t>Book of the Covenant. </a:t>
            </a:r>
            <a:r>
              <a:rPr lang="en-US" sz="1800" dirty="0" smtClean="0">
                <a:latin typeface="Calibri" pitchFamily="34" charset="0"/>
                <a:cs typeface="Calibri" pitchFamily="34" charset="0"/>
              </a:rPr>
              <a:t> Then it says in vs </a:t>
            </a:r>
            <a:r>
              <a:rPr lang="en-US" sz="1800" b="1" dirty="0" smtClean="0">
                <a:solidFill>
                  <a:srgbClr val="00B050"/>
                </a:solidFill>
                <a:latin typeface="Calibri" pitchFamily="34" charset="0"/>
                <a:cs typeface="Calibri" pitchFamily="34" charset="0"/>
              </a:rPr>
              <a:t>24</a:t>
            </a:r>
            <a:r>
              <a:rPr lang="en-US" sz="1800" dirty="0" smtClean="0">
                <a:latin typeface="Calibri" pitchFamily="34" charset="0"/>
                <a:cs typeface="Calibri" pitchFamily="34" charset="0"/>
              </a:rPr>
              <a:t> </a:t>
            </a:r>
            <a:r>
              <a:rPr lang="en-US" sz="1800" b="1" dirty="0" smtClean="0">
                <a:ln w="1905"/>
                <a:solidFill>
                  <a:srgbClr val="7030A0"/>
                </a:solidFill>
                <a:effectLst>
                  <a:innerShdw blurRad="69850" dist="43180" dir="5400000">
                    <a:srgbClr val="000000">
                      <a:alpha val="65000"/>
                    </a:srgbClr>
                  </a:innerShdw>
                </a:effectLst>
                <a:latin typeface="Calibri" pitchFamily="34" charset="0"/>
                <a:cs typeface="Calibri" pitchFamily="34" charset="0"/>
              </a:rPr>
              <a:t>Josiah</a:t>
            </a:r>
            <a:r>
              <a:rPr lang="en-US" sz="1800" dirty="0" smtClean="0">
                <a:latin typeface="Calibri" pitchFamily="34" charset="0"/>
                <a:cs typeface="Calibri" pitchFamily="34" charset="0"/>
              </a:rPr>
              <a:t> put away all the abominations in the land according to the words of the law which were written in the BOOK that </a:t>
            </a:r>
            <a:r>
              <a:rPr lang="en-US" sz="1800" dirty="0" err="1" smtClean="0">
                <a:latin typeface="Calibri" pitchFamily="34" charset="0"/>
                <a:cs typeface="Calibri" pitchFamily="34" charset="0"/>
              </a:rPr>
              <a:t>Hilkiah</a:t>
            </a:r>
            <a:r>
              <a:rPr lang="en-US" sz="1800" dirty="0" smtClean="0">
                <a:latin typeface="Calibri" pitchFamily="34" charset="0"/>
                <a:cs typeface="Calibri" pitchFamily="34" charset="0"/>
              </a:rPr>
              <a:t> the priest found - that must have been the Book of the Law.  </a:t>
            </a:r>
            <a:r>
              <a:rPr lang="en-US" sz="1800" b="1" dirty="0" smtClean="0">
                <a:solidFill>
                  <a:srgbClr val="7030A0"/>
                </a:solidFill>
                <a:latin typeface="Calibri" pitchFamily="34" charset="0"/>
                <a:cs typeface="Calibri" pitchFamily="34" charset="0"/>
              </a:rPr>
              <a:t>This is the testimony of where they slew the Passover lambs into the night. </a:t>
            </a:r>
            <a:br>
              <a:rPr lang="en-US" sz="1800" b="1" dirty="0" smtClean="0">
                <a:solidFill>
                  <a:srgbClr val="7030A0"/>
                </a:solidFill>
                <a:latin typeface="Calibri" pitchFamily="34" charset="0"/>
                <a:cs typeface="Calibri" pitchFamily="34" charset="0"/>
              </a:rPr>
            </a:br>
            <a:r>
              <a:rPr lang="en-US" sz="1800" b="1" dirty="0" smtClean="0">
                <a:ln w="1905"/>
                <a:solidFill>
                  <a:srgbClr val="0070C0"/>
                </a:solidFill>
                <a:effectLst>
                  <a:innerShdw blurRad="69850" dist="43180" dir="5400000">
                    <a:srgbClr val="000000">
                      <a:alpha val="65000"/>
                    </a:srgbClr>
                  </a:innerShdw>
                </a:effectLst>
                <a:latin typeface="Comic Sans MS" pitchFamily="66" charset="0"/>
                <a:cs typeface="Calibri" pitchFamily="34" charset="0"/>
              </a:rPr>
              <a:t>No displeasure from Yahuah is recorded.</a:t>
            </a:r>
          </a:p>
          <a:p>
            <a:endParaRPr lang="en-US" sz="1800" dirty="0">
              <a:latin typeface="Calibri" pitchFamily="34" charset="0"/>
              <a:cs typeface="Calibri" pitchFamily="34" charset="0"/>
            </a:endParaRPr>
          </a:p>
        </p:txBody>
      </p:sp>
      <p:pic>
        <p:nvPicPr>
          <p:cNvPr id="1026" name="Picture 2" descr="C:\Users\Rae\Desktop\jeroboam.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98667"/>
                    </a14:imgEffect>
                  </a14:imgLayer>
                </a14:imgProps>
              </a:ext>
              <a:ext uri="{28A0092B-C50C-407E-A947-70E740481C1C}">
                <a14:useLocalDpi xmlns:a14="http://schemas.microsoft.com/office/drawing/2010/main"/>
              </a:ext>
            </a:extLst>
          </a:blip>
          <a:srcRect/>
          <a:stretch>
            <a:fillRect/>
          </a:stretch>
        </p:blipFill>
        <p:spPr bwMode="auto">
          <a:xfrm flipH="1">
            <a:off x="9430780" y="972837"/>
            <a:ext cx="2420154" cy="294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3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1887" y="506471"/>
            <a:ext cx="10310673" cy="5821757"/>
          </a:xfrm>
        </p:spPr>
        <p:txBody>
          <a:bodyPr>
            <a:normAutofit fontScale="77500" lnSpcReduction="20000"/>
            <a:scene3d>
              <a:camera prst="orthographicFront"/>
              <a:lightRig rig="threePt" dir="t"/>
            </a:scene3d>
            <a:sp3d extrusionH="57150">
              <a:bevelT w="38100" h="38100"/>
            </a:sp3d>
          </a:bodyPr>
          <a:lstStyle/>
          <a:p>
            <a:pPr marL="0" indent="0">
              <a:buNone/>
            </a:pPr>
            <a:r>
              <a:rPr lang="en-US" sz="3300" b="1" dirty="0" smtClean="0">
                <a:solidFill>
                  <a:srgbClr val="002060"/>
                </a:solidFill>
                <a:latin typeface="Calibri" pitchFamily="34" charset="0"/>
                <a:cs typeface="Calibri" pitchFamily="34" charset="0"/>
              </a:rPr>
              <a:t>What else should we take into consideration?</a:t>
            </a:r>
            <a:endParaRPr lang="en-US" sz="3300" b="1" dirty="0">
              <a:solidFill>
                <a:srgbClr val="002060"/>
              </a:solidFill>
              <a:latin typeface="Calibri" pitchFamily="34" charset="0"/>
              <a:cs typeface="Calibri" pitchFamily="34" charset="0"/>
            </a:endParaRPr>
          </a:p>
          <a:p>
            <a:r>
              <a:rPr lang="en-US" dirty="0">
                <a:latin typeface="Calibri" pitchFamily="34" charset="0"/>
                <a:cs typeface="Calibri" pitchFamily="34" charset="0"/>
              </a:rPr>
              <a:t>The </a:t>
            </a:r>
            <a:r>
              <a:rPr lang="en-US" b="1" u="sng" dirty="0">
                <a:solidFill>
                  <a:srgbClr val="C00000"/>
                </a:solidFill>
                <a:latin typeface="Calibri" pitchFamily="34" charset="0"/>
                <a:cs typeface="Calibri" pitchFamily="34" charset="0"/>
              </a:rPr>
              <a:t>sti</a:t>
            </a:r>
            <a:r>
              <a:rPr lang="en-US" b="1" dirty="0">
                <a:solidFill>
                  <a:srgbClr val="C00000"/>
                </a:solidFill>
                <a:latin typeface="Calibri" pitchFamily="34" charset="0"/>
                <a:cs typeface="Calibri" pitchFamily="34" charset="0"/>
              </a:rPr>
              <a:t>p</a:t>
            </a:r>
            <a:r>
              <a:rPr lang="en-US" b="1" u="sng" dirty="0">
                <a:solidFill>
                  <a:srgbClr val="C00000"/>
                </a:solidFill>
                <a:latin typeface="Calibri" pitchFamily="34" charset="0"/>
                <a:cs typeface="Calibri" pitchFamily="34" charset="0"/>
              </a:rPr>
              <a:t>ulations</a:t>
            </a:r>
            <a:r>
              <a:rPr lang="en-US" dirty="0">
                <a:latin typeface="Calibri" pitchFamily="34" charset="0"/>
                <a:cs typeface="Calibri" pitchFamily="34" charset="0"/>
              </a:rPr>
              <a:t> for the </a:t>
            </a:r>
            <a:r>
              <a:rPr lang="en-US" b="1" dirty="0">
                <a:solidFill>
                  <a:srgbClr val="00B050"/>
                </a:solidFill>
                <a:latin typeface="Calibri" pitchFamily="34" charset="0"/>
                <a:cs typeface="Calibri" pitchFamily="34" charset="0"/>
              </a:rPr>
              <a:t>Numbers 9</a:t>
            </a:r>
            <a:r>
              <a:rPr lang="en-US" dirty="0">
                <a:latin typeface="Calibri" pitchFamily="34" charset="0"/>
                <a:cs typeface="Calibri" pitchFamily="34" charset="0"/>
              </a:rPr>
              <a:t> Passover is </a:t>
            </a:r>
            <a:r>
              <a:rPr lang="en-US" b="1" dirty="0">
                <a:solidFill>
                  <a:srgbClr val="C00000"/>
                </a:solidFill>
                <a:latin typeface="Calibri" pitchFamily="34" charset="0"/>
                <a:cs typeface="Calibri" pitchFamily="34" charset="0"/>
              </a:rPr>
              <a:t>NOT an everlasting </a:t>
            </a:r>
            <a:r>
              <a:rPr lang="en-US" dirty="0">
                <a:latin typeface="Calibri" pitchFamily="34" charset="0"/>
                <a:cs typeface="Calibri" pitchFamily="34" charset="0"/>
              </a:rPr>
              <a:t>covenant </a:t>
            </a:r>
            <a:r>
              <a:rPr lang="en-US" b="1" dirty="0">
                <a:solidFill>
                  <a:srgbClr val="C00000"/>
                </a:solidFill>
                <a:latin typeface="Calibri" pitchFamily="34" charset="0"/>
                <a:cs typeface="Calibri" pitchFamily="34" charset="0"/>
              </a:rPr>
              <a:t>command</a:t>
            </a:r>
            <a:r>
              <a:rPr lang="en-US" dirty="0">
                <a:solidFill>
                  <a:srgbClr val="C00000"/>
                </a:solidFill>
                <a:latin typeface="Calibri" pitchFamily="34" charset="0"/>
                <a:cs typeface="Calibri" pitchFamily="34" charset="0"/>
              </a:rPr>
              <a:t>. </a:t>
            </a:r>
          </a:p>
          <a:p>
            <a:r>
              <a:rPr lang="en-US" b="1" u="sng"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Remember</a:t>
            </a:r>
            <a:r>
              <a:rPr lang="en-US" b="1"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a:t>
            </a:r>
            <a:r>
              <a:rPr lang="en-US" dirty="0">
                <a:latin typeface="Calibri" pitchFamily="34" charset="0"/>
                <a:cs typeface="Calibri" pitchFamily="34" charset="0"/>
              </a:rPr>
              <a:t>  </a:t>
            </a:r>
            <a:r>
              <a:rPr lang="en-US" b="1" dirty="0">
                <a:solidFill>
                  <a:srgbClr val="0070C0"/>
                </a:solidFill>
                <a:latin typeface="Calibri" pitchFamily="34" charset="0"/>
                <a:cs typeface="Calibri" pitchFamily="34" charset="0"/>
              </a:rPr>
              <a:t>No laws could be added to, or removed from the Covenant words written </a:t>
            </a:r>
            <a:r>
              <a:rPr lang="en-US" b="1" dirty="0" smtClean="0">
                <a:solidFill>
                  <a:srgbClr val="0070C0"/>
                </a:solidFill>
                <a:latin typeface="Calibri" pitchFamily="34" charset="0"/>
                <a:cs typeface="Calibri" pitchFamily="34" charset="0"/>
              </a:rPr>
              <a:t/>
            </a:r>
            <a:br>
              <a:rPr lang="en-US" b="1" dirty="0" smtClean="0">
                <a:solidFill>
                  <a:srgbClr val="0070C0"/>
                </a:solidFill>
                <a:latin typeface="Calibri" pitchFamily="34" charset="0"/>
                <a:cs typeface="Calibri" pitchFamily="34" charset="0"/>
              </a:rPr>
            </a:br>
            <a:r>
              <a:rPr lang="en-US" b="1" dirty="0" smtClean="0">
                <a:solidFill>
                  <a:srgbClr val="0070C0"/>
                </a:solidFill>
                <a:latin typeface="Calibri" pitchFamily="34" charset="0"/>
                <a:cs typeface="Calibri" pitchFamily="34" charset="0"/>
              </a:rPr>
              <a:t>on the </a:t>
            </a:r>
            <a:r>
              <a:rPr lang="en-US" b="1" dirty="0">
                <a:solidFill>
                  <a:srgbClr val="0070C0"/>
                </a:solidFill>
                <a:latin typeface="Calibri" pitchFamily="34" charset="0"/>
                <a:cs typeface="Calibri" pitchFamily="34" charset="0"/>
              </a:rPr>
              <a:t>tables of stone that had come from the Book of the </a:t>
            </a:r>
            <a:r>
              <a:rPr lang="en-US" b="1" dirty="0" smtClean="0">
                <a:solidFill>
                  <a:srgbClr val="0070C0"/>
                </a:solidFill>
                <a:latin typeface="Calibri" pitchFamily="34" charset="0"/>
                <a:cs typeface="Calibri" pitchFamily="34" charset="0"/>
              </a:rPr>
              <a:t>Covenant </a:t>
            </a:r>
            <a:r>
              <a:rPr lang="en-US" dirty="0" smtClean="0">
                <a:solidFill>
                  <a:srgbClr val="0070C0"/>
                </a:solidFill>
                <a:latin typeface="Calibri" pitchFamily="34" charset="0"/>
                <a:cs typeface="Calibri" pitchFamily="34" charset="0"/>
              </a:rPr>
              <a:t>(</a:t>
            </a:r>
            <a:r>
              <a:rPr lang="en-US" dirty="0" err="1" smtClean="0">
                <a:solidFill>
                  <a:srgbClr val="0070C0"/>
                </a:solidFill>
                <a:latin typeface="Calibri" pitchFamily="34" charset="0"/>
                <a:cs typeface="Calibri" pitchFamily="34" charset="0"/>
              </a:rPr>
              <a:t>Deut</a:t>
            </a:r>
            <a:r>
              <a:rPr lang="en-US" dirty="0" smtClean="0">
                <a:solidFill>
                  <a:srgbClr val="0070C0"/>
                </a:solidFill>
                <a:latin typeface="Calibri" pitchFamily="34" charset="0"/>
                <a:cs typeface="Calibri" pitchFamily="34" charset="0"/>
              </a:rPr>
              <a:t> 4:2; 12:32)</a:t>
            </a:r>
            <a:r>
              <a:rPr lang="en-US" b="1" dirty="0" smtClean="0">
                <a:solidFill>
                  <a:srgbClr val="0070C0"/>
                </a:solidFill>
                <a:latin typeface="Calibri" pitchFamily="34" charset="0"/>
                <a:cs typeface="Calibri" pitchFamily="34" charset="0"/>
              </a:rPr>
              <a:t>. </a:t>
            </a:r>
            <a:endParaRPr lang="en-US" b="1" dirty="0">
              <a:solidFill>
                <a:srgbClr val="0070C0"/>
              </a:solidFill>
              <a:latin typeface="Calibri" pitchFamily="34" charset="0"/>
              <a:cs typeface="Calibri" pitchFamily="34" charset="0"/>
            </a:endParaRPr>
          </a:p>
          <a:p>
            <a:r>
              <a:rPr lang="en-US" b="1" u="sng"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Remember</a:t>
            </a:r>
            <a:r>
              <a:rPr lang="en-US" b="1"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  </a:t>
            </a:r>
            <a:r>
              <a:rPr lang="en-US" b="1" dirty="0">
                <a:solidFill>
                  <a:srgbClr val="00B050"/>
                </a:solidFill>
                <a:latin typeface="Calibri" pitchFamily="34" charset="0"/>
                <a:cs typeface="Calibri" pitchFamily="34" charset="0"/>
              </a:rPr>
              <a:t>Num 9:6 </a:t>
            </a:r>
            <a:r>
              <a:rPr lang="en-US" dirty="0">
                <a:latin typeface="Calibri" pitchFamily="34" charset="0"/>
                <a:cs typeface="Calibri" pitchFamily="34" charset="0"/>
              </a:rPr>
              <a:t>– there were certain men that were defiled by a dead body.  </a:t>
            </a:r>
            <a:br>
              <a:rPr lang="en-US" dirty="0">
                <a:latin typeface="Calibri" pitchFamily="34" charset="0"/>
                <a:cs typeface="Calibri" pitchFamily="34" charset="0"/>
              </a:rPr>
            </a:br>
            <a:r>
              <a:rPr lang="en-US" b="1" dirty="0">
                <a:solidFill>
                  <a:srgbClr val="00B050"/>
                </a:solidFill>
                <a:latin typeface="Calibri" pitchFamily="34" charset="0"/>
                <a:cs typeface="Calibri" pitchFamily="34" charset="0"/>
              </a:rPr>
              <a:t>They were not allowed to participate in the 1</a:t>
            </a:r>
            <a:r>
              <a:rPr lang="en-US" b="1" baseline="30000" dirty="0">
                <a:solidFill>
                  <a:srgbClr val="00B050"/>
                </a:solidFill>
                <a:latin typeface="Calibri" pitchFamily="34" charset="0"/>
                <a:cs typeface="Calibri" pitchFamily="34" charset="0"/>
              </a:rPr>
              <a:t>st</a:t>
            </a:r>
            <a:r>
              <a:rPr lang="en-US" b="1" dirty="0">
                <a:solidFill>
                  <a:srgbClr val="00B050"/>
                </a:solidFill>
                <a:latin typeface="Calibri" pitchFamily="34" charset="0"/>
                <a:cs typeface="Calibri" pitchFamily="34" charset="0"/>
              </a:rPr>
              <a:t> month Passover.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Therefore, they asked Moses what they were to do. </a:t>
            </a:r>
          </a:p>
          <a:p>
            <a:r>
              <a:rPr lang="en-US" b="1" u="sng"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Remember</a:t>
            </a:r>
            <a:r>
              <a:rPr lang="en-US" dirty="0">
                <a:latin typeface="Calibri" pitchFamily="34" charset="0"/>
                <a:cs typeface="Calibri" pitchFamily="34" charset="0"/>
              </a:rPr>
              <a:t> Moses’ reply in </a:t>
            </a:r>
            <a:r>
              <a:rPr lang="en-US" b="1" dirty="0">
                <a:solidFill>
                  <a:srgbClr val="00B050"/>
                </a:solidFill>
                <a:latin typeface="Calibri" pitchFamily="34" charset="0"/>
                <a:cs typeface="Calibri" pitchFamily="34" charset="0"/>
              </a:rPr>
              <a:t>Num 9:8 </a:t>
            </a:r>
            <a:r>
              <a:rPr lang="en-US" dirty="0">
                <a:latin typeface="Calibri" pitchFamily="34" charset="0"/>
                <a:cs typeface="Calibri" pitchFamily="34" charset="0"/>
              </a:rPr>
              <a:t>… </a:t>
            </a:r>
            <a:r>
              <a:rPr lang="en-US" b="1" dirty="0">
                <a:solidFill>
                  <a:schemeClr val="accent6">
                    <a:lumMod val="75000"/>
                  </a:schemeClr>
                </a:solidFill>
                <a:latin typeface="Calibri" pitchFamily="34" charset="0"/>
                <a:cs typeface="Calibri" pitchFamily="34" charset="0"/>
              </a:rPr>
              <a:t>“Stand still, and I will hear what </a:t>
            </a:r>
            <a:r>
              <a:rPr lang="en-US" b="1" dirty="0">
                <a:solidFill>
                  <a:srgbClr val="0070C0"/>
                </a:solidFill>
                <a:latin typeface="Calibri" pitchFamily="34" charset="0"/>
                <a:cs typeface="Calibri" pitchFamily="34" charset="0"/>
              </a:rPr>
              <a:t>Yahuah</a:t>
            </a:r>
            <a:r>
              <a:rPr lang="en-US" dirty="0">
                <a:latin typeface="Calibri" pitchFamily="34" charset="0"/>
                <a:cs typeface="Calibri" pitchFamily="34" charset="0"/>
              </a:rPr>
              <a:t> </a:t>
            </a:r>
            <a:r>
              <a:rPr lang="en-US" b="1" dirty="0">
                <a:solidFill>
                  <a:schemeClr val="accent6">
                    <a:lumMod val="75000"/>
                  </a:schemeClr>
                </a:solidFill>
                <a:latin typeface="Calibri" pitchFamily="34" charset="0"/>
                <a:cs typeface="Calibri" pitchFamily="34" charset="0"/>
              </a:rPr>
              <a:t>will </a:t>
            </a:r>
            <a:r>
              <a:rPr lang="en-US" b="1" dirty="0" smtClean="0">
                <a:solidFill>
                  <a:schemeClr val="accent6">
                    <a:lumMod val="75000"/>
                  </a:schemeClr>
                </a:solidFill>
                <a:latin typeface="Calibri" pitchFamily="34" charset="0"/>
                <a:cs typeface="Calibri" pitchFamily="34" charset="0"/>
              </a:rPr>
              <a:t/>
            </a:r>
            <a:br>
              <a:rPr lang="en-US" b="1" dirty="0" smtClean="0">
                <a:solidFill>
                  <a:schemeClr val="accent6">
                    <a:lumMod val="75000"/>
                  </a:schemeClr>
                </a:solidFill>
                <a:latin typeface="Calibri" pitchFamily="34" charset="0"/>
                <a:cs typeface="Calibri" pitchFamily="34" charset="0"/>
              </a:rPr>
            </a:br>
            <a:r>
              <a:rPr lang="en-US" b="1" dirty="0" smtClean="0">
                <a:solidFill>
                  <a:schemeClr val="accent6">
                    <a:lumMod val="75000"/>
                  </a:schemeClr>
                </a:solidFill>
                <a:latin typeface="Calibri" pitchFamily="34" charset="0"/>
                <a:cs typeface="Calibri" pitchFamily="34" charset="0"/>
              </a:rPr>
              <a:t>command </a:t>
            </a:r>
            <a:r>
              <a:rPr lang="en-US" b="1" dirty="0">
                <a:solidFill>
                  <a:schemeClr val="accent6">
                    <a:lumMod val="75000"/>
                  </a:schemeClr>
                </a:solidFill>
                <a:latin typeface="Calibri" pitchFamily="34" charset="0"/>
                <a:cs typeface="Calibri" pitchFamily="34" charset="0"/>
              </a:rPr>
              <a:t>concerning you.”  </a:t>
            </a:r>
            <a:r>
              <a:rPr lang="en-US" dirty="0">
                <a:latin typeface="Calibri" pitchFamily="34" charset="0"/>
                <a:cs typeface="Calibri" pitchFamily="34" charset="0"/>
              </a:rPr>
              <a:t>In other words:  </a:t>
            </a:r>
            <a:r>
              <a:rPr lang="en-US" b="1" dirty="0">
                <a:solidFill>
                  <a:srgbClr val="00B0F0"/>
                </a:solidFill>
                <a:latin typeface="Calibri" pitchFamily="34" charset="0"/>
                <a:cs typeface="Calibri" pitchFamily="34" charset="0"/>
              </a:rPr>
              <a:t>Moses </a:t>
            </a:r>
            <a:r>
              <a:rPr lang="en-US" b="1" dirty="0" smtClean="0">
                <a:solidFill>
                  <a:srgbClr val="00B0F0"/>
                </a:solidFill>
                <a:latin typeface="Calibri" pitchFamily="34" charset="0"/>
                <a:cs typeface="Calibri" pitchFamily="34" charset="0"/>
              </a:rPr>
              <a:t>requested instruction </a:t>
            </a:r>
            <a:r>
              <a:rPr lang="en-US" b="1" dirty="0" smtClean="0">
                <a:latin typeface="Calibri" pitchFamily="34" charset="0"/>
                <a:cs typeface="Calibri" pitchFamily="34" charset="0"/>
              </a:rPr>
              <a:t>from </a:t>
            </a:r>
            <a:r>
              <a:rPr lang="en-US" b="1" dirty="0" smtClean="0">
                <a:solidFill>
                  <a:srgbClr val="0070C0"/>
                </a:solidFill>
                <a:latin typeface="Calibri" pitchFamily="34" charset="0"/>
                <a:cs typeface="Calibri" pitchFamily="34" charset="0"/>
              </a:rPr>
              <a:t>Yahuah</a:t>
            </a:r>
            <a:r>
              <a:rPr lang="en-US" b="1" dirty="0" smtClean="0">
                <a:latin typeface="Calibri" pitchFamily="34" charset="0"/>
                <a:cs typeface="Calibri" pitchFamily="34" charset="0"/>
              </a:rPr>
              <a:t> </a:t>
            </a:r>
            <a:br>
              <a:rPr lang="en-US" b="1" dirty="0" smtClean="0">
                <a:latin typeface="Calibri" pitchFamily="34" charset="0"/>
                <a:cs typeface="Calibri" pitchFamily="34" charset="0"/>
              </a:rPr>
            </a:br>
            <a:r>
              <a:rPr lang="en-US" b="1" dirty="0" smtClean="0">
                <a:latin typeface="Calibri" pitchFamily="34" charset="0"/>
                <a:cs typeface="Calibri" pitchFamily="34" charset="0"/>
              </a:rPr>
              <a:t>on this situation </a:t>
            </a:r>
            <a:r>
              <a:rPr lang="en-US" b="1" dirty="0" smtClean="0">
                <a:solidFill>
                  <a:srgbClr val="00B050"/>
                </a:solidFill>
                <a:latin typeface="Calibri" pitchFamily="34" charset="0"/>
                <a:cs typeface="Calibri" pitchFamily="34" charset="0"/>
              </a:rPr>
              <a:t>which in turn created a “new law” </a:t>
            </a:r>
            <a:r>
              <a:rPr lang="en-US" b="1" dirty="0" smtClean="0">
                <a:latin typeface="Calibri" pitchFamily="34" charset="0"/>
                <a:cs typeface="Calibri" pitchFamily="34" charset="0"/>
              </a:rPr>
              <a:t>within the Book of the Law.  </a:t>
            </a:r>
            <a:r>
              <a:rPr lang="en-US" b="1" dirty="0">
                <a:latin typeface="Calibri" pitchFamily="34" charset="0"/>
                <a:cs typeface="Calibri" pitchFamily="34" charset="0"/>
              </a:rPr>
              <a:t/>
            </a:r>
            <a:br>
              <a:rPr lang="en-US" b="1" dirty="0">
                <a:latin typeface="Calibri" pitchFamily="34" charset="0"/>
                <a:cs typeface="Calibri" pitchFamily="34" charset="0"/>
              </a:rPr>
            </a:br>
            <a:r>
              <a:rPr lang="en-US" dirty="0">
                <a:latin typeface="Calibri" pitchFamily="34" charset="0"/>
                <a:cs typeface="Calibri" pitchFamily="34" charset="0"/>
              </a:rPr>
              <a:t>This means:  there was no former stipulation given </a:t>
            </a:r>
            <a:r>
              <a:rPr lang="en-US" dirty="0" smtClean="0">
                <a:latin typeface="Calibri" pitchFamily="34" charset="0"/>
                <a:cs typeface="Calibri" pitchFamily="34" charset="0"/>
              </a:rPr>
              <a:t>within </a:t>
            </a:r>
            <a:r>
              <a:rPr lang="en-US" dirty="0">
                <a:latin typeface="Calibri" pitchFamily="34" charset="0"/>
                <a:cs typeface="Calibri" pitchFamily="34" charset="0"/>
              </a:rPr>
              <a:t>the everlasting covenant,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b="1" u="sng" dirty="0" smtClean="0">
                <a:ln w="1905"/>
                <a:solidFill>
                  <a:schemeClr val="accent3">
                    <a:lumMod val="75000"/>
                  </a:schemeClr>
                </a:solidFill>
                <a:effectLst>
                  <a:innerShdw blurRad="69850" dist="43180" dir="5400000">
                    <a:srgbClr val="000000">
                      <a:alpha val="65000"/>
                    </a:srgbClr>
                  </a:innerShdw>
                </a:effectLst>
                <a:latin typeface="Calibri" pitchFamily="34" charset="0"/>
                <a:cs typeface="Calibri" pitchFamily="34" charset="0"/>
              </a:rPr>
              <a:t>or</a:t>
            </a:r>
            <a:r>
              <a:rPr lang="en-US" dirty="0" smtClean="0">
                <a:latin typeface="Calibri" pitchFamily="34" charset="0"/>
                <a:cs typeface="Calibri" pitchFamily="34" charset="0"/>
              </a:rPr>
              <a:t> </a:t>
            </a:r>
            <a:r>
              <a:rPr lang="en-US" dirty="0">
                <a:latin typeface="Calibri" pitchFamily="34" charset="0"/>
                <a:cs typeface="Calibri" pitchFamily="34" charset="0"/>
              </a:rPr>
              <a:t>the “Book of the Law.”  </a:t>
            </a:r>
          </a:p>
          <a:p>
            <a:r>
              <a:rPr lang="en-US" b="1" u="sng"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Remember</a:t>
            </a:r>
            <a:r>
              <a:rPr lang="en-US" dirty="0">
                <a:latin typeface="Calibri" pitchFamily="34" charset="0"/>
                <a:cs typeface="Calibri" pitchFamily="34" charset="0"/>
              </a:rPr>
              <a:t> </a:t>
            </a:r>
            <a:r>
              <a:rPr lang="en-US" b="1" dirty="0">
                <a:solidFill>
                  <a:srgbClr val="0070C0"/>
                </a:solidFill>
                <a:latin typeface="Calibri" pitchFamily="34" charset="0"/>
                <a:cs typeface="Calibri" pitchFamily="34" charset="0"/>
              </a:rPr>
              <a:t>Yahuah’s</a:t>
            </a:r>
            <a:r>
              <a:rPr lang="en-US" dirty="0">
                <a:latin typeface="Calibri" pitchFamily="34" charset="0"/>
                <a:cs typeface="Calibri" pitchFamily="34" charset="0"/>
              </a:rPr>
              <a:t> reply in </a:t>
            </a:r>
            <a:r>
              <a:rPr lang="en-US" b="1" dirty="0">
                <a:solidFill>
                  <a:srgbClr val="00B050"/>
                </a:solidFill>
                <a:latin typeface="Calibri" pitchFamily="34" charset="0"/>
                <a:cs typeface="Calibri" pitchFamily="34" charset="0"/>
              </a:rPr>
              <a:t>Num </a:t>
            </a:r>
            <a:r>
              <a:rPr lang="en-US" b="1" dirty="0" smtClean="0">
                <a:solidFill>
                  <a:srgbClr val="00B050"/>
                </a:solidFill>
                <a:latin typeface="Calibri" pitchFamily="34" charset="0"/>
                <a:cs typeface="Calibri" pitchFamily="34" charset="0"/>
              </a:rPr>
              <a:t>9:10-11?  </a:t>
            </a:r>
            <a:br>
              <a:rPr lang="en-US" b="1" dirty="0" smtClean="0">
                <a:solidFill>
                  <a:srgbClr val="00B050"/>
                </a:solidFill>
                <a:latin typeface="Calibri" pitchFamily="34" charset="0"/>
                <a:cs typeface="Calibri" pitchFamily="34" charset="0"/>
              </a:rPr>
            </a:br>
            <a:r>
              <a:rPr lang="en-US" dirty="0" smtClean="0">
                <a:latin typeface="Calibri" pitchFamily="34" charset="0"/>
                <a:cs typeface="Calibri" pitchFamily="34" charset="0"/>
              </a:rPr>
              <a:t>The people </a:t>
            </a:r>
            <a:r>
              <a:rPr lang="en-US" dirty="0">
                <a:latin typeface="Calibri" pitchFamily="34" charset="0"/>
                <a:cs typeface="Calibri" pitchFamily="34" charset="0"/>
              </a:rPr>
              <a:t>could celebrate the Passover on the </a:t>
            </a:r>
            <a:r>
              <a:rPr lang="en-US" dirty="0" smtClean="0">
                <a:latin typeface="Calibri" pitchFamily="34" charset="0"/>
                <a:cs typeface="Calibri" pitchFamily="34" charset="0"/>
              </a:rPr>
              <a:t>14</a:t>
            </a:r>
            <a:r>
              <a:rPr lang="en-US" baseline="30000" dirty="0" smtClean="0">
                <a:latin typeface="Calibri" pitchFamily="34" charset="0"/>
                <a:cs typeface="Calibri" pitchFamily="34" charset="0"/>
              </a:rPr>
              <a:t>th</a:t>
            </a:r>
            <a:r>
              <a:rPr lang="en-US" dirty="0" smtClean="0">
                <a:latin typeface="Calibri" pitchFamily="34" charset="0"/>
                <a:cs typeface="Calibri" pitchFamily="34" charset="0"/>
              </a:rPr>
              <a:t> </a:t>
            </a:r>
            <a:r>
              <a:rPr lang="en-US" dirty="0">
                <a:latin typeface="Calibri" pitchFamily="34" charset="0"/>
                <a:cs typeface="Calibri" pitchFamily="34" charset="0"/>
              </a:rPr>
              <a:t>day of the 2</a:t>
            </a:r>
            <a:r>
              <a:rPr lang="en-US" baseline="30000" dirty="0">
                <a:latin typeface="Calibri" pitchFamily="34" charset="0"/>
                <a:cs typeface="Calibri" pitchFamily="34" charset="0"/>
              </a:rPr>
              <a:t>nd</a:t>
            </a:r>
            <a:r>
              <a:rPr lang="en-US" dirty="0">
                <a:latin typeface="Calibri" pitchFamily="34" charset="0"/>
                <a:cs typeface="Calibri" pitchFamily="34" charset="0"/>
              </a:rPr>
              <a:t> month: </a:t>
            </a:r>
            <a:r>
              <a:rPr lang="en-US" dirty="0" smtClean="0">
                <a:latin typeface="Calibri" pitchFamily="34" charset="0"/>
                <a:cs typeface="Calibri" pitchFamily="34" charset="0"/>
              </a:rPr>
              <a:t>(</a:t>
            </a:r>
            <a:r>
              <a:rPr lang="en-US" dirty="0">
                <a:latin typeface="Calibri" pitchFamily="34" charset="0"/>
                <a:cs typeface="Calibri" pitchFamily="34" charset="0"/>
              </a:rPr>
              <a:t>1) </a:t>
            </a:r>
            <a:r>
              <a:rPr lang="en-US" b="1" dirty="0">
                <a:solidFill>
                  <a:srgbClr val="E438D0"/>
                </a:solidFill>
                <a:latin typeface="Calibri" pitchFamily="34" charset="0"/>
                <a:cs typeface="Calibri" pitchFamily="34" charset="0"/>
              </a:rPr>
              <a:t>IF</a:t>
            </a:r>
            <a:r>
              <a:rPr lang="en-US" dirty="0">
                <a:latin typeface="Calibri" pitchFamily="34" charset="0"/>
                <a:cs typeface="Calibri" pitchFamily="34" charset="0"/>
              </a:rPr>
              <a:t> they were unclean … </a:t>
            </a:r>
            <a:r>
              <a:rPr lang="en-US" dirty="0" err="1" smtClean="0">
                <a:latin typeface="Calibri" pitchFamily="34" charset="0"/>
                <a:cs typeface="Calibri" pitchFamily="34" charset="0"/>
              </a:rPr>
              <a:t>AND/or</a:t>
            </a:r>
            <a:r>
              <a:rPr lang="en-US" dirty="0" smtClean="0">
                <a:latin typeface="Calibri" pitchFamily="34" charset="0"/>
                <a:cs typeface="Calibri" pitchFamily="34" charset="0"/>
              </a:rPr>
              <a:t> </a:t>
            </a:r>
            <a:r>
              <a:rPr lang="en-US" dirty="0">
                <a:latin typeface="Calibri" pitchFamily="34" charset="0"/>
                <a:cs typeface="Calibri" pitchFamily="34" charset="0"/>
              </a:rPr>
              <a:t>(2) </a:t>
            </a:r>
            <a:r>
              <a:rPr lang="en-US" b="1" dirty="0">
                <a:solidFill>
                  <a:srgbClr val="E438D0"/>
                </a:solidFill>
                <a:latin typeface="Calibri" pitchFamily="34" charset="0"/>
                <a:cs typeface="Calibri" pitchFamily="34" charset="0"/>
              </a:rPr>
              <a:t>IF</a:t>
            </a:r>
            <a:r>
              <a:rPr lang="en-US" dirty="0">
                <a:latin typeface="Calibri" pitchFamily="34" charset="0"/>
                <a:cs typeface="Calibri" pitchFamily="34" charset="0"/>
              </a:rPr>
              <a:t> they were on a long journey. </a:t>
            </a:r>
          </a:p>
          <a:p>
            <a:r>
              <a:rPr lang="en-US" b="1" u="sng" cap="all" dirty="0">
                <a:ln w="9000" cmpd="sng">
                  <a:solidFill>
                    <a:schemeClr val="accent6">
                      <a:lumMod val="50000"/>
                    </a:schemeClr>
                  </a:solidFill>
                  <a:prstDash val="solid"/>
                </a:ln>
                <a:solidFill>
                  <a:srgbClr val="00B050"/>
                </a:solidFill>
                <a:effectLst>
                  <a:reflection blurRad="12700" stA="28000" endPos="45000" dist="1000" dir="5400000" sy="-100000" algn="bl" rotWithShape="0"/>
                </a:effectLst>
                <a:latin typeface="Calibri" pitchFamily="34" charset="0"/>
                <a:cs typeface="Calibri" pitchFamily="34" charset="0"/>
              </a:rPr>
              <a:t>Did you notice</a:t>
            </a:r>
            <a:r>
              <a:rPr lang="en-US" b="1" cap="all" dirty="0">
                <a:ln w="9000" cmpd="sng">
                  <a:solidFill>
                    <a:schemeClr val="accent6">
                      <a:lumMod val="50000"/>
                    </a:schemeClr>
                  </a:solidFill>
                  <a:prstDash val="solid"/>
                </a:ln>
                <a:solidFill>
                  <a:srgbClr val="00B050"/>
                </a:solidFill>
                <a:effectLst>
                  <a:reflection blurRad="12700" stA="28000" endPos="45000" dist="1000" dir="5400000" sy="-100000" algn="bl" rotWithShape="0"/>
                </a:effectLst>
                <a:latin typeface="Calibri" pitchFamily="34" charset="0"/>
                <a:cs typeface="Calibri" pitchFamily="34" charset="0"/>
              </a:rPr>
              <a:t>:  </a:t>
            </a:r>
            <a:r>
              <a:rPr lang="en-US" dirty="0">
                <a:latin typeface="Calibri" pitchFamily="34" charset="0"/>
                <a:cs typeface="Calibri" pitchFamily="34" charset="0"/>
              </a:rPr>
              <a:t>Moses did not ask for an exemption for being on a “long journey” – but </a:t>
            </a:r>
            <a:r>
              <a:rPr lang="en-US" b="1" dirty="0">
                <a:solidFill>
                  <a:srgbClr val="0070C0"/>
                </a:solidFill>
                <a:latin typeface="Calibri" pitchFamily="34" charset="0"/>
                <a:cs typeface="Calibri" pitchFamily="34" charset="0"/>
              </a:rPr>
              <a:t>Yahuah</a:t>
            </a:r>
            <a:r>
              <a:rPr lang="en-US" dirty="0">
                <a:latin typeface="Calibri" pitchFamily="34" charset="0"/>
                <a:cs typeface="Calibri" pitchFamily="34" charset="0"/>
              </a:rPr>
              <a:t> added it for the people anyway.</a:t>
            </a:r>
          </a:p>
          <a:p>
            <a:r>
              <a:rPr lang="en-US" b="1" u="sng" cap="all" dirty="0">
                <a:ln w="9000" cmpd="sng">
                  <a:solidFill>
                    <a:schemeClr val="accent3">
                      <a:lumMod val="50000"/>
                    </a:schemeClr>
                  </a:solidFill>
                  <a:prstDash val="solid"/>
                </a:ln>
                <a:solidFill>
                  <a:schemeClr val="accent3"/>
                </a:solidFill>
                <a:effectLst>
                  <a:reflection blurRad="12700" stA="28000" endPos="45000" dist="1000" dir="5400000" sy="-100000" algn="bl" rotWithShape="0"/>
                </a:effectLst>
                <a:latin typeface="Calibri" pitchFamily="34" charset="0"/>
                <a:cs typeface="Calibri" pitchFamily="34" charset="0"/>
              </a:rPr>
              <a:t>Remem</a:t>
            </a:r>
            <a:r>
              <a:rPr lang="en-US" b="1" u="sng"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ber</a:t>
            </a:r>
            <a:r>
              <a:rPr lang="en-US" b="1" cap="all" dirty="0">
                <a:ln w="9000" cmpd="sng">
                  <a:solidFill>
                    <a:schemeClr val="accent3">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  </a:t>
            </a:r>
            <a:r>
              <a:rPr lang="en-US" b="1" dirty="0">
                <a:ln w="1905"/>
                <a:solidFill>
                  <a:srgbClr val="0070C0"/>
                </a:solidFill>
                <a:effectLst>
                  <a:innerShdw blurRad="69850" dist="43180" dir="5400000">
                    <a:srgbClr val="000000">
                      <a:alpha val="65000"/>
                    </a:srgbClr>
                  </a:innerShdw>
                </a:effectLst>
                <a:latin typeface="Calibri" pitchFamily="34" charset="0"/>
                <a:cs typeface="Calibri" pitchFamily="34" charset="0"/>
              </a:rPr>
              <a:t>No laws could be added or removed from the everlasting Covenant laws, </a:t>
            </a:r>
            <a:br>
              <a:rPr lang="en-US" b="1" dirty="0">
                <a:ln w="1905"/>
                <a:solidFill>
                  <a:srgbClr val="0070C0"/>
                </a:solidFill>
                <a:effectLst>
                  <a:innerShdw blurRad="69850" dist="43180" dir="5400000">
                    <a:srgbClr val="000000">
                      <a:alpha val="65000"/>
                    </a:srgbClr>
                  </a:innerShdw>
                </a:effectLst>
                <a:latin typeface="Calibri" pitchFamily="34" charset="0"/>
                <a:cs typeface="Calibri" pitchFamily="34" charset="0"/>
              </a:rPr>
            </a:br>
            <a:r>
              <a:rPr lang="en-US" b="1" u="sng" dirty="0">
                <a:latin typeface="Calibri" pitchFamily="34" charset="0"/>
                <a:cs typeface="Calibri" pitchFamily="34" charset="0"/>
              </a:rPr>
              <a:t>but</a:t>
            </a:r>
            <a:r>
              <a:rPr lang="en-US" dirty="0">
                <a:latin typeface="Calibri" pitchFamily="34" charset="0"/>
                <a:cs typeface="Calibri" pitchFamily="34" charset="0"/>
              </a:rPr>
              <a:t> </a:t>
            </a:r>
            <a:r>
              <a:rPr lang="en-US" b="1" dirty="0">
                <a:ln w="1905"/>
                <a:solidFill>
                  <a:srgbClr val="00B050"/>
                </a:solidFill>
                <a:effectLst>
                  <a:innerShdw blurRad="69850" dist="43180" dir="5400000">
                    <a:srgbClr val="000000">
                      <a:alpha val="65000"/>
                    </a:srgbClr>
                  </a:innerShdw>
                </a:effectLst>
                <a:latin typeface="Calibri" pitchFamily="34" charset="0"/>
                <a:cs typeface="Calibri" pitchFamily="34" charset="0"/>
              </a:rPr>
              <a:t>it was different for the </a:t>
            </a:r>
            <a:r>
              <a:rPr lang="en-US" b="1" u="sng" dirty="0">
                <a:ln w="1905"/>
                <a:solidFill>
                  <a:srgbClr val="00B050"/>
                </a:solidFill>
                <a:effectLst>
                  <a:innerShdw blurRad="69850" dist="43180" dir="5400000">
                    <a:srgbClr val="000000">
                      <a:alpha val="65000"/>
                    </a:srgbClr>
                  </a:innerShdw>
                </a:effectLst>
                <a:latin typeface="Calibri" pitchFamily="34" charset="0"/>
                <a:cs typeface="Calibri" pitchFamily="34" charset="0"/>
              </a:rPr>
              <a:t>tem</a:t>
            </a:r>
            <a:r>
              <a:rPr lang="en-US" b="1" dirty="0">
                <a:ln w="1905"/>
                <a:solidFill>
                  <a:srgbClr val="00B050"/>
                </a:solidFill>
                <a:effectLst>
                  <a:innerShdw blurRad="69850" dist="43180" dir="5400000">
                    <a:srgbClr val="000000">
                      <a:alpha val="65000"/>
                    </a:srgbClr>
                  </a:innerShdw>
                </a:effectLst>
                <a:latin typeface="Calibri" pitchFamily="34" charset="0"/>
                <a:cs typeface="Calibri" pitchFamily="34" charset="0"/>
              </a:rPr>
              <a:t>p</a:t>
            </a:r>
            <a:r>
              <a:rPr lang="en-US" b="1" u="sng" dirty="0">
                <a:ln w="1905"/>
                <a:solidFill>
                  <a:srgbClr val="00B050"/>
                </a:solidFill>
                <a:effectLst>
                  <a:innerShdw blurRad="69850" dist="43180" dir="5400000">
                    <a:srgbClr val="000000">
                      <a:alpha val="65000"/>
                    </a:srgbClr>
                  </a:innerShdw>
                </a:effectLst>
                <a:latin typeface="Calibri" pitchFamily="34" charset="0"/>
                <a:cs typeface="Calibri" pitchFamily="34" charset="0"/>
              </a:rPr>
              <a:t>orar</a:t>
            </a:r>
            <a:r>
              <a:rPr lang="en-US" b="1" dirty="0">
                <a:ln w="1905"/>
                <a:solidFill>
                  <a:srgbClr val="00B050"/>
                </a:solidFill>
                <a:effectLst>
                  <a:innerShdw blurRad="69850" dist="43180" dir="5400000">
                    <a:srgbClr val="000000">
                      <a:alpha val="65000"/>
                    </a:srgbClr>
                  </a:innerShdw>
                </a:effectLst>
                <a:latin typeface="Calibri" pitchFamily="34" charset="0"/>
                <a:cs typeface="Calibri" pitchFamily="34" charset="0"/>
              </a:rPr>
              <a:t>y </a:t>
            </a:r>
            <a:r>
              <a:rPr lang="en-US" b="1" u="sng" dirty="0" smtClean="0">
                <a:ln w="1905"/>
                <a:solidFill>
                  <a:srgbClr val="00B050"/>
                </a:solidFill>
                <a:effectLst>
                  <a:innerShdw blurRad="69850" dist="43180" dir="5400000">
                    <a:srgbClr val="000000">
                      <a:alpha val="65000"/>
                    </a:srgbClr>
                  </a:innerShdw>
                </a:effectLst>
                <a:latin typeface="Calibri" pitchFamily="34" charset="0"/>
                <a:cs typeface="Calibri" pitchFamily="34" charset="0"/>
              </a:rPr>
              <a:t>laws</a:t>
            </a:r>
            <a:r>
              <a:rPr lang="en-US" b="1" dirty="0" smtClean="0">
                <a:ln w="1905"/>
                <a:solidFill>
                  <a:srgbClr val="00B050"/>
                </a:solidFill>
                <a:effectLst>
                  <a:innerShdw blurRad="69850" dist="43180" dir="5400000">
                    <a:srgbClr val="000000">
                      <a:alpha val="65000"/>
                    </a:srgbClr>
                  </a:innerShdw>
                </a:effectLst>
                <a:latin typeface="Calibri" pitchFamily="34" charset="0"/>
                <a:cs typeface="Calibri" pitchFamily="34" charset="0"/>
              </a:rPr>
              <a:t> </a:t>
            </a:r>
            <a:r>
              <a:rPr lang="en-US" b="1" dirty="0">
                <a:ln w="1905"/>
                <a:solidFill>
                  <a:srgbClr val="00B050"/>
                </a:solidFill>
                <a:effectLst>
                  <a:innerShdw blurRad="69850" dist="43180" dir="5400000">
                    <a:srgbClr val="000000">
                      <a:alpha val="65000"/>
                    </a:srgbClr>
                  </a:innerShdw>
                </a:effectLst>
                <a:latin typeface="Calibri" pitchFamily="34" charset="0"/>
                <a:cs typeface="Calibri" pitchFamily="34" charset="0"/>
              </a:rPr>
              <a:t>included in the Book of the Law.</a:t>
            </a:r>
          </a:p>
          <a:p>
            <a:endParaRPr lang="en-US" dirty="0">
              <a:latin typeface="Calibri" pitchFamily="34" charset="0"/>
              <a:cs typeface="Calibri" pitchFamily="34" charset="0"/>
            </a:endParaRP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57</a:t>
            </a:fld>
            <a:endParaRPr lang="en-US" sz="1200" dirty="0">
              <a:latin typeface="Comic Sans MS" pitchFamily="66" charset="0"/>
            </a:endParaRPr>
          </a:p>
        </p:txBody>
      </p:sp>
      <p:pic>
        <p:nvPicPr>
          <p:cNvPr id="4" name="Picture 21" descr="C:\Users\Rae\Desktop\Art on Desktop\white man clip art\yellow-blue smiley faces\smiley remind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93559" y="1518289"/>
            <a:ext cx="1857375" cy="18383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1311" y="592197"/>
            <a:ext cx="10331867" cy="5475584"/>
          </a:xfrm>
        </p:spPr>
        <p:txBody>
          <a:bodyPr>
            <a:normAutofit/>
            <a:scene3d>
              <a:camera prst="orthographicFront"/>
              <a:lightRig rig="threePt" dir="t"/>
            </a:scene3d>
            <a:sp3d extrusionH="57150">
              <a:bevelT w="38100" h="38100"/>
            </a:sp3d>
          </a:bodyPr>
          <a:lstStyle/>
          <a:p>
            <a:pPr marL="0" indent="0">
              <a:buNone/>
            </a:pPr>
            <a:r>
              <a:rPr lang="en-US" b="1" dirty="0" smtClean="0">
                <a:solidFill>
                  <a:srgbClr val="002060"/>
                </a:solidFill>
                <a:latin typeface="Calibri" pitchFamily="34" charset="0"/>
                <a:cs typeface="Calibri" pitchFamily="34" charset="0"/>
              </a:rPr>
              <a:t>A few more things for consideration …</a:t>
            </a:r>
            <a:endParaRPr lang="en-US" b="1" dirty="0">
              <a:solidFill>
                <a:srgbClr val="002060"/>
              </a:solidFill>
              <a:latin typeface="Calibri" pitchFamily="34" charset="0"/>
              <a:cs typeface="Calibri" pitchFamily="34" charset="0"/>
            </a:endParaRPr>
          </a:p>
          <a:p>
            <a:r>
              <a:rPr lang="en-US" b="1" u="sng" dirty="0">
                <a:ln>
                  <a:solidFill>
                    <a:schemeClr val="accent3">
                      <a:lumMod val="50000"/>
                    </a:schemeClr>
                  </a:solidFill>
                </a:ln>
                <a:solidFill>
                  <a:schemeClr val="accent3"/>
                </a:solidFill>
                <a:latin typeface="Calibri" pitchFamily="34" charset="0"/>
                <a:cs typeface="Calibri" pitchFamily="34" charset="0"/>
              </a:rPr>
              <a:t>Remember</a:t>
            </a:r>
            <a:r>
              <a:rPr lang="en-US" b="1" dirty="0">
                <a:ln>
                  <a:solidFill>
                    <a:schemeClr val="accent3">
                      <a:lumMod val="50000"/>
                    </a:schemeClr>
                  </a:solidFill>
                </a:ln>
                <a:solidFill>
                  <a:schemeClr val="accent3"/>
                </a:solidFill>
                <a:latin typeface="Calibri" pitchFamily="34" charset="0"/>
                <a:cs typeface="Calibri" pitchFamily="34" charset="0"/>
              </a:rPr>
              <a:t>:  </a:t>
            </a:r>
            <a:r>
              <a:rPr lang="en-US" dirty="0" smtClean="0">
                <a:latin typeface="Calibri" pitchFamily="34" charset="0"/>
                <a:cs typeface="Calibri" pitchFamily="34" charset="0"/>
              </a:rPr>
              <a:t>the </a:t>
            </a:r>
            <a:r>
              <a:rPr lang="en-US" dirty="0">
                <a:latin typeface="Calibri" pitchFamily="34" charset="0"/>
                <a:cs typeface="Calibri" pitchFamily="34" charset="0"/>
              </a:rPr>
              <a:t>temporary laws given and recorded in the Book of the Law extended only until </a:t>
            </a:r>
            <a:r>
              <a:rPr lang="en-US" b="1" dirty="0">
                <a:solidFill>
                  <a:srgbClr val="0070C0"/>
                </a:solidFill>
                <a:latin typeface="Calibri" pitchFamily="34" charset="0"/>
                <a:cs typeface="Calibri" pitchFamily="34" charset="0"/>
              </a:rPr>
              <a:t>Yahusha</a:t>
            </a:r>
            <a:r>
              <a:rPr lang="en-US" dirty="0">
                <a:latin typeface="Calibri" pitchFamily="34" charset="0"/>
                <a:cs typeface="Calibri" pitchFamily="34" charset="0"/>
              </a:rPr>
              <a:t> uttered the words </a:t>
            </a:r>
            <a:r>
              <a:rPr lang="en-US" b="1" dirty="0">
                <a:solidFill>
                  <a:srgbClr val="C00000"/>
                </a:solidFill>
                <a:latin typeface="Calibri" pitchFamily="34" charset="0"/>
                <a:cs typeface="Calibri" pitchFamily="34" charset="0"/>
              </a:rPr>
              <a:t>“It is finished.”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At that point </a:t>
            </a:r>
            <a:r>
              <a:rPr lang="en-US" dirty="0" smtClean="0">
                <a:latin typeface="Calibri" pitchFamily="34" charset="0"/>
                <a:cs typeface="Calibri" pitchFamily="34" charset="0"/>
              </a:rPr>
              <a:t>(1) </a:t>
            </a:r>
            <a:r>
              <a:rPr lang="en-US" b="1" dirty="0" smtClean="0">
                <a:ln w="1905"/>
                <a:solidFill>
                  <a:srgbClr val="892D4D"/>
                </a:solidFill>
                <a:effectLst>
                  <a:innerShdw blurRad="69850" dist="43180" dir="5400000">
                    <a:srgbClr val="000000">
                      <a:alpha val="65000"/>
                    </a:srgbClr>
                  </a:innerShdw>
                </a:effectLst>
                <a:latin typeface="Calibri" pitchFamily="34" charset="0"/>
                <a:cs typeface="Calibri" pitchFamily="34" charset="0"/>
              </a:rPr>
              <a:t>the </a:t>
            </a:r>
            <a:r>
              <a:rPr lang="en-US" b="1" dirty="0">
                <a:ln w="1905"/>
                <a:solidFill>
                  <a:srgbClr val="892D4D"/>
                </a:solidFill>
                <a:effectLst>
                  <a:innerShdw blurRad="69850" dist="43180" dir="5400000">
                    <a:srgbClr val="000000">
                      <a:alpha val="65000"/>
                    </a:srgbClr>
                  </a:innerShdw>
                </a:effectLst>
                <a:latin typeface="Calibri" pitchFamily="34" charset="0"/>
                <a:cs typeface="Calibri" pitchFamily="34" charset="0"/>
              </a:rPr>
              <a:t>Aaronic priesthood, </a:t>
            </a:r>
            <a:r>
              <a:rPr lang="en-US" dirty="0" smtClean="0">
                <a:latin typeface="Calibri" pitchFamily="34" charset="0"/>
                <a:cs typeface="Calibri" pitchFamily="34" charset="0"/>
              </a:rPr>
              <a:t>(2) </a:t>
            </a:r>
            <a:r>
              <a:rPr lang="en-US" b="1" dirty="0" smtClean="0">
                <a:ln w="1905"/>
                <a:solidFill>
                  <a:srgbClr val="0070C0"/>
                </a:solidFill>
                <a:effectLst>
                  <a:innerShdw blurRad="69850" dist="43180" dir="5400000">
                    <a:srgbClr val="000000">
                      <a:alpha val="65000"/>
                    </a:srgbClr>
                  </a:innerShdw>
                </a:effectLst>
                <a:latin typeface="Calibri" pitchFamily="34" charset="0"/>
                <a:cs typeface="Calibri" pitchFamily="34" charset="0"/>
              </a:rPr>
              <a:t>the </a:t>
            </a:r>
            <a:r>
              <a:rPr lang="en-US" b="1" dirty="0">
                <a:ln w="1905"/>
                <a:solidFill>
                  <a:srgbClr val="0070C0"/>
                </a:solidFill>
                <a:effectLst>
                  <a:innerShdw blurRad="69850" dist="43180" dir="5400000">
                    <a:srgbClr val="000000">
                      <a:alpha val="65000"/>
                    </a:srgbClr>
                  </a:innerShdw>
                </a:effectLst>
                <a:latin typeface="Calibri" pitchFamily="34" charset="0"/>
                <a:cs typeface="Calibri" pitchFamily="34" charset="0"/>
              </a:rPr>
              <a:t>instructions for the </a:t>
            </a:r>
            <a:r>
              <a:rPr lang="en-US" b="1" dirty="0" smtClean="0">
                <a:ln w="1905"/>
                <a:solidFill>
                  <a:srgbClr val="0070C0"/>
                </a:solidFill>
                <a:effectLst>
                  <a:innerShdw blurRad="69850" dist="43180" dir="5400000">
                    <a:srgbClr val="000000">
                      <a:alpha val="65000"/>
                    </a:srgbClr>
                  </a:innerShdw>
                </a:effectLst>
                <a:latin typeface="Calibri" pitchFamily="34" charset="0"/>
                <a:cs typeface="Calibri" pitchFamily="34" charset="0"/>
              </a:rPr>
              <a:t>sanctuary </a:t>
            </a:r>
            <a:r>
              <a:rPr lang="en-US" dirty="0">
                <a:latin typeface="Calibri" pitchFamily="34" charset="0"/>
                <a:cs typeface="Calibri" pitchFamily="34" charset="0"/>
              </a:rPr>
              <a:t>and </a:t>
            </a:r>
            <a:r>
              <a:rPr lang="en-US" dirty="0" smtClean="0">
                <a:latin typeface="Calibri" pitchFamily="34" charset="0"/>
                <a:cs typeface="Calibri" pitchFamily="34" charset="0"/>
              </a:rPr>
              <a:t>(3) </a:t>
            </a:r>
            <a:r>
              <a:rPr lang="en-US" b="1" dirty="0" smtClean="0">
                <a:ln w="1905"/>
                <a:solidFill>
                  <a:srgbClr val="FF0000"/>
                </a:solidFill>
                <a:effectLst>
                  <a:innerShdw blurRad="69850" dist="43180" dir="5400000">
                    <a:srgbClr val="000000">
                      <a:alpha val="65000"/>
                    </a:srgbClr>
                  </a:innerShdw>
                </a:effectLst>
                <a:latin typeface="Calibri" pitchFamily="34" charset="0"/>
                <a:cs typeface="Calibri" pitchFamily="34" charset="0"/>
              </a:rPr>
              <a:t>all </a:t>
            </a:r>
            <a:r>
              <a:rPr lang="en-US" b="1" dirty="0">
                <a:ln w="1905"/>
                <a:solidFill>
                  <a:srgbClr val="FF0000"/>
                </a:solidFill>
                <a:effectLst>
                  <a:innerShdw blurRad="69850" dist="43180" dir="5400000">
                    <a:srgbClr val="000000">
                      <a:alpha val="65000"/>
                    </a:srgbClr>
                  </a:innerShdw>
                </a:effectLst>
                <a:latin typeface="Calibri" pitchFamily="34" charset="0"/>
                <a:cs typeface="Calibri" pitchFamily="34" charset="0"/>
              </a:rPr>
              <a:t>the sacrifices and oblations were ended.  </a:t>
            </a:r>
          </a:p>
          <a:p>
            <a:r>
              <a:rPr lang="en-US" b="1" u="sng" dirty="0">
                <a:ln>
                  <a:solidFill>
                    <a:schemeClr val="accent3">
                      <a:lumMod val="50000"/>
                    </a:schemeClr>
                  </a:solidFill>
                </a:ln>
                <a:solidFill>
                  <a:schemeClr val="accent3"/>
                </a:solidFill>
                <a:latin typeface="Calibri" pitchFamily="34" charset="0"/>
                <a:cs typeface="Calibri" pitchFamily="34" charset="0"/>
              </a:rPr>
              <a:t>Remember</a:t>
            </a:r>
            <a:r>
              <a:rPr lang="en-US" b="1" dirty="0">
                <a:ln>
                  <a:solidFill>
                    <a:schemeClr val="accent3">
                      <a:lumMod val="50000"/>
                    </a:schemeClr>
                  </a:solidFill>
                </a:ln>
                <a:solidFill>
                  <a:schemeClr val="accent3"/>
                </a:solidFill>
                <a:latin typeface="Calibri" pitchFamily="34" charset="0"/>
                <a:cs typeface="Calibri" pitchFamily="34" charset="0"/>
              </a:rPr>
              <a:t>:  </a:t>
            </a:r>
            <a:r>
              <a:rPr lang="en-US" dirty="0">
                <a:latin typeface="Calibri" pitchFamily="34" charset="0"/>
                <a:cs typeface="Calibri" pitchFamily="34" charset="0"/>
              </a:rPr>
              <a:t>In </a:t>
            </a:r>
            <a:r>
              <a:rPr lang="en-US" b="1" dirty="0">
                <a:solidFill>
                  <a:srgbClr val="00B050"/>
                </a:solidFill>
                <a:latin typeface="Calibri" pitchFamily="34" charset="0"/>
                <a:cs typeface="Calibri" pitchFamily="34" charset="0"/>
              </a:rPr>
              <a:t>John 4:21 &amp; 23 </a:t>
            </a:r>
            <a:r>
              <a:rPr lang="en-US" b="1" dirty="0">
                <a:solidFill>
                  <a:srgbClr val="0070C0"/>
                </a:solidFill>
                <a:latin typeface="Calibri" pitchFamily="34" charset="0"/>
                <a:cs typeface="Calibri" pitchFamily="34" charset="0"/>
              </a:rPr>
              <a:t>Yahusha</a:t>
            </a:r>
            <a:r>
              <a:rPr lang="en-US" dirty="0">
                <a:latin typeface="Calibri" pitchFamily="34" charset="0"/>
                <a:cs typeface="Calibri" pitchFamily="34" charset="0"/>
              </a:rPr>
              <a:t> answered the question of the </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woman </a:t>
            </a:r>
            <a:r>
              <a:rPr lang="en-US" dirty="0">
                <a:latin typeface="Calibri" pitchFamily="34" charset="0"/>
                <a:cs typeface="Calibri" pitchFamily="34" charset="0"/>
              </a:rPr>
              <a:t>at the well when she wondered about where they were to worship.  </a:t>
            </a:r>
            <a:br>
              <a:rPr lang="en-US" dirty="0">
                <a:latin typeface="Calibri" pitchFamily="34" charset="0"/>
                <a:cs typeface="Calibri" pitchFamily="34" charset="0"/>
              </a:rPr>
            </a:br>
            <a:r>
              <a:rPr lang="en-US" dirty="0">
                <a:latin typeface="Calibri" pitchFamily="34" charset="0"/>
                <a:cs typeface="Calibri" pitchFamily="34" charset="0"/>
              </a:rPr>
              <a:t>He declared:  </a:t>
            </a:r>
            <a:r>
              <a:rPr lang="en-US" dirty="0">
                <a:solidFill>
                  <a:srgbClr val="C00000"/>
                </a:solidFill>
                <a:latin typeface="Calibri" pitchFamily="34" charset="0"/>
                <a:cs typeface="Calibri" pitchFamily="34" charset="0"/>
              </a:rPr>
              <a:t>“… the hour is coming when you shall neither on this mountain </a:t>
            </a:r>
            <a:br>
              <a:rPr lang="en-US" dirty="0">
                <a:solidFill>
                  <a:srgbClr val="C00000"/>
                </a:solidFill>
                <a:latin typeface="Calibri" pitchFamily="34" charset="0"/>
                <a:cs typeface="Calibri" pitchFamily="34" charset="0"/>
              </a:rPr>
            </a:br>
            <a:r>
              <a:rPr lang="en-US" dirty="0">
                <a:latin typeface="Calibri" pitchFamily="34" charset="0"/>
                <a:cs typeface="Calibri" pitchFamily="34" charset="0"/>
              </a:rPr>
              <a:t>[in Samaria], </a:t>
            </a:r>
            <a:r>
              <a:rPr lang="en-US" dirty="0">
                <a:solidFill>
                  <a:srgbClr val="C00000"/>
                </a:solidFill>
                <a:latin typeface="Calibri" pitchFamily="34" charset="0"/>
                <a:cs typeface="Calibri" pitchFamily="34" charset="0"/>
              </a:rPr>
              <a:t>nor in Jerusalem, worship the Father … But the hour is coming, </a:t>
            </a:r>
            <a:r>
              <a:rPr lang="en-US" b="1" u="sng" dirty="0">
                <a:solidFill>
                  <a:srgbClr val="C00000"/>
                </a:solidFill>
                <a:latin typeface="Calibri" pitchFamily="34" charset="0"/>
                <a:cs typeface="Calibri" pitchFamily="34" charset="0"/>
              </a:rPr>
              <a:t>and now is</a:t>
            </a:r>
            <a:r>
              <a:rPr lang="en-US" dirty="0">
                <a:solidFill>
                  <a:srgbClr val="C00000"/>
                </a:solidFill>
                <a:latin typeface="Calibri" pitchFamily="34" charset="0"/>
                <a:cs typeface="Calibri" pitchFamily="34" charset="0"/>
              </a:rPr>
              <a:t>, when the true worshippers shall worship the Father in spirit and truth ...”</a:t>
            </a: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58</a:t>
            </a:fld>
            <a:endParaRPr lang="en-US" sz="1200" dirty="0">
              <a:latin typeface="Comic Sans MS" pitchFamily="66" charset="0"/>
            </a:endParaRPr>
          </a:p>
        </p:txBody>
      </p:sp>
      <p:sp>
        <p:nvSpPr>
          <p:cNvPr id="5" name="Rounded Rectangle 4"/>
          <p:cNvSpPr/>
          <p:nvPr/>
        </p:nvSpPr>
        <p:spPr>
          <a:xfrm>
            <a:off x="615299" y="5057775"/>
            <a:ext cx="10851686" cy="762000"/>
          </a:xfrm>
          <a:prstGeom prst="roundRect">
            <a:avLst/>
          </a:prstGeom>
          <a:solidFill>
            <a:srgbClr val="B3D9FF"/>
          </a:solidFill>
          <a:ln w="38100">
            <a:solidFill>
              <a:srgbClr val="00206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algn="ctr"/>
            <a:r>
              <a:rPr lang="en-US" sz="3600" b="1" dirty="0" smtClean="0">
                <a:ln w="11430"/>
                <a:solidFill>
                  <a:srgbClr val="002060"/>
                </a:solidFill>
                <a:effectLst>
                  <a:outerShdw blurRad="50800" dist="39000" dir="5460000" algn="tl">
                    <a:srgbClr val="000000">
                      <a:alpha val="38000"/>
                    </a:srgbClr>
                  </a:outerShdw>
                </a:effectLst>
                <a:latin typeface="Comic Sans MS" pitchFamily="66" charset="0"/>
                <a:cs typeface="Calibri" pitchFamily="34" charset="0"/>
              </a:rPr>
              <a:t>What is the Conclusion of the Whole Matter?</a:t>
            </a:r>
            <a:endParaRPr lang="en-US" sz="3600" b="1" dirty="0">
              <a:ln w="11430"/>
              <a:solidFill>
                <a:srgbClr val="002060"/>
              </a:solidFill>
              <a:effectLst>
                <a:outerShdw blurRad="50800" dist="39000" dir="5460000" algn="tl">
                  <a:srgbClr val="000000">
                    <a:alpha val="38000"/>
                  </a:srgbClr>
                </a:outerShdw>
              </a:effectLst>
              <a:latin typeface="Comic Sans MS" pitchFamily="66" charset="0"/>
              <a:cs typeface="Calibri" pitchFamily="34" charset="0"/>
            </a:endParaRPr>
          </a:p>
        </p:txBody>
      </p:sp>
      <p:pic>
        <p:nvPicPr>
          <p:cNvPr id="7" name="Picture 21" descr="C:\Users\Rae\Desktop\Art on Desktop\white man clip art\yellow-blue smiley faces\smiley reminde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62253" y="151235"/>
            <a:ext cx="1456711" cy="144177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13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59</a:t>
            </a:fld>
            <a:endParaRPr lang="en-US" sz="1200" dirty="0">
              <a:latin typeface="Comic Sans MS" pitchFamily="66" charset="0"/>
            </a:endParaRPr>
          </a:p>
        </p:txBody>
      </p:sp>
      <p:pic>
        <p:nvPicPr>
          <p:cNvPr id="12" name="Picture 11" descr="C:\Users\Rae\Documents\A CF Desktop Feb 2021\Art for CCC\1. Art - Main File\All white man clip art\3d white people\3d remind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721242" y="390652"/>
            <a:ext cx="3858344" cy="2767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8634485" y="1322641"/>
            <a:ext cx="1289134" cy="1077218"/>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Part</a:t>
            </a:r>
          </a:p>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D</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endParaRPr>
          </a:p>
        </p:txBody>
      </p:sp>
      <p:sp>
        <p:nvSpPr>
          <p:cNvPr id="10" name="Content Placeholder 2"/>
          <p:cNvSpPr txBox="1">
            <a:spLocks/>
          </p:cNvSpPr>
          <p:nvPr/>
        </p:nvSpPr>
        <p:spPr>
          <a:xfrm>
            <a:off x="991312" y="506472"/>
            <a:ext cx="7194746" cy="5978094"/>
          </a:xfrm>
          <a:prstGeom prst="rect">
            <a:avLst/>
          </a:prstGeom>
        </p:spPr>
        <p:txBody>
          <a:bodyPr vert="horz" lIns="91440" tIns="45720" rIns="91440" bIns="45720" rtlCol="0" anchor="t">
            <a:noAutofit/>
            <a:scene3d>
              <a:camera prst="orthographicFront"/>
              <a:lightRig rig="threePt" dir="t"/>
            </a:scene3d>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3200" b="1" dirty="0" smtClean="0">
                <a:solidFill>
                  <a:srgbClr val="002060"/>
                </a:solidFill>
                <a:effectLst>
                  <a:reflection blurRad="152400" stA="51000" endPos="41000" dist="25400" dir="5400000" sy="-100000" algn="bl" rotWithShape="0"/>
                </a:effectLst>
                <a:latin typeface="Calibri" pitchFamily="34" charset="0"/>
                <a:cs typeface="Calibri" pitchFamily="34" charset="0"/>
              </a:rPr>
              <a:t>And … What </a:t>
            </a:r>
            <a:r>
              <a:rPr lang="en-US" sz="3200" b="1" dirty="0">
                <a:solidFill>
                  <a:srgbClr val="002060"/>
                </a:solidFill>
                <a:effectLst>
                  <a:reflection blurRad="152400" stA="51000" endPos="41000" dist="25400" dir="5400000" sy="-100000" algn="bl" rotWithShape="0"/>
                </a:effectLst>
                <a:latin typeface="Calibri" pitchFamily="34" charset="0"/>
                <a:cs typeface="Calibri" pitchFamily="34" charset="0"/>
              </a:rPr>
              <a:t>is the Surprise for Part D?</a:t>
            </a:r>
          </a:p>
          <a:p>
            <a:r>
              <a:rPr lang="en-US" sz="3200" b="1" dirty="0">
                <a:solidFill>
                  <a:srgbClr val="E438D0"/>
                </a:solidFill>
                <a:latin typeface="Calibri" pitchFamily="34" charset="0"/>
                <a:cs typeface="Calibri" pitchFamily="34" charset="0"/>
              </a:rPr>
              <a:t>#1.</a:t>
            </a:r>
            <a:r>
              <a:rPr lang="en-US" sz="3200" dirty="0">
                <a:solidFill>
                  <a:srgbClr val="E438D0"/>
                </a:solidFill>
                <a:latin typeface="Calibri" pitchFamily="34" charset="0"/>
                <a:cs typeface="Calibri" pitchFamily="34" charset="0"/>
              </a:rPr>
              <a:t> </a:t>
            </a:r>
            <a:r>
              <a:rPr lang="en-US" sz="3200" dirty="0">
                <a:latin typeface="Calibri" pitchFamily="34" charset="0"/>
                <a:cs typeface="Calibri" pitchFamily="34" charset="0"/>
              </a:rPr>
              <a:t>We </a:t>
            </a:r>
            <a:r>
              <a:rPr lang="en-US" sz="32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no longer </a:t>
            </a:r>
            <a:r>
              <a:rPr lang="en-US" sz="3200" dirty="0">
                <a:latin typeface="Calibri" pitchFamily="34" charset="0"/>
                <a:cs typeface="Calibri" pitchFamily="34" charset="0"/>
              </a:rPr>
              <a:t>are under the temporary laws for ritual cleansing from contact with the dead.  In </a:t>
            </a:r>
            <a:r>
              <a:rPr lang="en-US" sz="3200" b="1" dirty="0">
                <a:ln w="1905"/>
                <a:solidFill>
                  <a:srgbClr val="0070C0"/>
                </a:solidFill>
                <a:effectLst>
                  <a:innerShdw blurRad="69850" dist="43180" dir="5400000">
                    <a:srgbClr val="000000">
                      <a:alpha val="65000"/>
                    </a:srgbClr>
                  </a:innerShdw>
                </a:effectLst>
                <a:latin typeface="Calibri" pitchFamily="34" charset="0"/>
                <a:cs typeface="Calibri" pitchFamily="34" charset="0"/>
              </a:rPr>
              <a:t>Yahusha</a:t>
            </a:r>
            <a:r>
              <a:rPr lang="en-US" sz="3200" dirty="0">
                <a:latin typeface="Calibri" pitchFamily="34" charset="0"/>
                <a:cs typeface="Calibri" pitchFamily="34" charset="0"/>
              </a:rPr>
              <a:t> we are all “clean” as “kings and priests” under His kingdom and dominion.</a:t>
            </a:r>
          </a:p>
          <a:p>
            <a:r>
              <a:rPr lang="en-US" sz="3200" b="1" dirty="0">
                <a:solidFill>
                  <a:srgbClr val="E438D0"/>
                </a:solidFill>
                <a:latin typeface="Calibri" pitchFamily="34" charset="0"/>
                <a:cs typeface="Calibri" pitchFamily="34" charset="0"/>
              </a:rPr>
              <a:t>#2.</a:t>
            </a:r>
            <a:r>
              <a:rPr lang="en-US" sz="3200" dirty="0">
                <a:solidFill>
                  <a:srgbClr val="E438D0"/>
                </a:solidFill>
                <a:latin typeface="Calibri" pitchFamily="34" charset="0"/>
                <a:cs typeface="Calibri" pitchFamily="34" charset="0"/>
              </a:rPr>
              <a:t> </a:t>
            </a:r>
            <a:r>
              <a:rPr lang="en-US" sz="3200" dirty="0">
                <a:latin typeface="Calibri" pitchFamily="34" charset="0"/>
                <a:cs typeface="Calibri" pitchFamily="34" charset="0"/>
              </a:rPr>
              <a:t>Therefore, there is </a:t>
            </a:r>
            <a:r>
              <a:rPr lang="en-US" sz="32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no more need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
            </a: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br>
            <a:r>
              <a:rPr lang="en-US" sz="3200" dirty="0" smtClean="0">
                <a:latin typeface="Calibri" pitchFamily="34" charset="0"/>
                <a:cs typeface="Calibri" pitchFamily="34" charset="0"/>
              </a:rPr>
              <a:t>for </a:t>
            </a:r>
            <a:r>
              <a:rPr lang="en-US" sz="3200" dirty="0">
                <a:latin typeface="Calibri" pitchFamily="34" charset="0"/>
                <a:cs typeface="Calibri" pitchFamily="34" charset="0"/>
              </a:rPr>
              <a:t>a requirement to keep the Passover in the 2</a:t>
            </a:r>
            <a:r>
              <a:rPr lang="en-US" sz="3200" baseline="30000" dirty="0">
                <a:latin typeface="Calibri" pitchFamily="34" charset="0"/>
                <a:cs typeface="Calibri" pitchFamily="34" charset="0"/>
              </a:rPr>
              <a:t>nd</a:t>
            </a:r>
            <a:r>
              <a:rPr lang="en-US" sz="3200" dirty="0">
                <a:latin typeface="Calibri" pitchFamily="34" charset="0"/>
                <a:cs typeface="Calibri" pitchFamily="34" charset="0"/>
              </a:rPr>
              <a:t> month if you are on a long journey.  </a:t>
            </a:r>
            <a:r>
              <a:rPr lang="en-US" sz="3200" b="1"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Just stop and keep the Passover </a:t>
            </a:r>
            <a:r>
              <a:rPr lang="en-US" sz="3200" b="1" u="sng"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wherever</a:t>
            </a:r>
            <a:r>
              <a:rPr lang="en-US" sz="3200" b="1"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 y</a:t>
            </a:r>
            <a:r>
              <a:rPr lang="en-US" sz="3200" b="1" u="sng"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ou</a:t>
            </a:r>
            <a:r>
              <a:rPr lang="en-US" sz="3200" b="1"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 </a:t>
            </a:r>
            <a:r>
              <a:rPr lang="en-US" sz="3200" b="1" u="sng"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are</a:t>
            </a:r>
            <a:r>
              <a:rPr lang="en-US" sz="3200" b="1"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 </a:t>
            </a:r>
            <a:r>
              <a:rPr lang="en-US" sz="3200" b="1" u="sng" dirty="0" smtClean="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at</a:t>
            </a:r>
            <a:r>
              <a:rPr lang="en-US" sz="3200" b="1" dirty="0">
                <a:ln w="1905">
                  <a:solidFill>
                    <a:srgbClr val="7030A0"/>
                  </a:solidFill>
                </a:ln>
                <a:solidFill>
                  <a:srgbClr val="CD699B"/>
                </a:solidFill>
                <a:effectLst>
                  <a:innerShdw blurRad="69850" dist="43180" dir="5400000">
                    <a:srgbClr val="000000">
                      <a:alpha val="65000"/>
                    </a:srgbClr>
                  </a:innerShdw>
                </a:effectLst>
                <a:latin typeface="Calibri" pitchFamily="34" charset="0"/>
                <a:cs typeface="Calibri" pitchFamily="34" charset="0"/>
              </a:rPr>
              <a:t>!</a:t>
            </a:r>
          </a:p>
        </p:txBody>
      </p:sp>
      <p:pic>
        <p:nvPicPr>
          <p:cNvPr id="5" name="Picture 2" descr="C:\Users\Rae\Desktop\surprise package.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8186058" y="2911521"/>
            <a:ext cx="3233873" cy="323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43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anim calcmode="lin" valueType="num">
                                      <p:cBhvr>
                                        <p:cTn id="1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1000"/>
                                        <p:tgtEl>
                                          <p:spTgt spid="10">
                                            <p:txEl>
                                              <p:pRg st="2" end="2"/>
                                            </p:txEl>
                                          </p:spTgt>
                                        </p:tgtEl>
                                      </p:cBhvr>
                                    </p:animEffect>
                                    <p:anim calcmode="lin" valueType="num">
                                      <p:cBhvr>
                                        <p:cTn id="2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6</a:t>
            </a:fld>
            <a:endParaRPr lang="en-US" sz="1200" dirty="0">
              <a:latin typeface="Comic Sans MS" pitchFamily="66" charset="0"/>
            </a:endParaRPr>
          </a:p>
        </p:txBody>
      </p:sp>
      <p:grpSp>
        <p:nvGrpSpPr>
          <p:cNvPr id="4" name="Group 3"/>
          <p:cNvGrpSpPr/>
          <p:nvPr/>
        </p:nvGrpSpPr>
        <p:grpSpPr>
          <a:xfrm>
            <a:off x="8600732" y="865498"/>
            <a:ext cx="3132273" cy="2246323"/>
            <a:chOff x="8600732" y="865498"/>
            <a:chExt cx="3132273" cy="2246323"/>
          </a:xfrm>
        </p:grpSpPr>
        <p:pic>
          <p:nvPicPr>
            <p:cNvPr id="1027" name="Picture 3" descr="C:\Users\Rae\Documents\A CF Desktop Feb 2021\Art for CCC\1. Art - Main File\All white man clip art\3d white people\3d remin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600732" y="865498"/>
              <a:ext cx="3132273" cy="22463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165274" y="1517440"/>
              <a:ext cx="1289134" cy="1077218"/>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Part</a:t>
              </a:r>
            </a:p>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A</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endParaRPr>
            </a:p>
          </p:txBody>
        </p:sp>
      </p:grpSp>
      <p:sp>
        <p:nvSpPr>
          <p:cNvPr id="3" name="Rectangle 2"/>
          <p:cNvSpPr/>
          <p:nvPr/>
        </p:nvSpPr>
        <p:spPr>
          <a:xfrm>
            <a:off x="812799" y="467835"/>
            <a:ext cx="8636001" cy="5655523"/>
          </a:xfrm>
          <a:prstGeom prst="rect">
            <a:avLst/>
          </a:prstGeom>
        </p:spPr>
        <p:txBody>
          <a:bodyPr wrap="square">
            <a:spAutoFit/>
            <a:scene3d>
              <a:camera prst="orthographicFront"/>
              <a:lightRig rig="threePt" dir="t"/>
            </a:scene3d>
            <a:sp3d extrusionH="57150">
              <a:bevelT w="38100" h="38100"/>
            </a:sp3d>
          </a:bodyPr>
          <a:lstStyle/>
          <a:p>
            <a:pPr>
              <a:lnSpc>
                <a:spcPct val="115000"/>
              </a:lnSpc>
            </a:pPr>
            <a:r>
              <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This study will be divided into FOUR major parts:</a:t>
            </a:r>
          </a:p>
          <a:p>
            <a:pPr>
              <a:lnSpc>
                <a:spcPct val="115000"/>
              </a:lnSpc>
            </a:pPr>
            <a:r>
              <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Part A:</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Review</a:t>
            </a:r>
            <a:r>
              <a:rPr lang="en-US" sz="2800" dirty="0">
                <a:latin typeface="Calibri" panose="020F0502020204030204" pitchFamily="34" charset="0"/>
                <a:ea typeface="Calibri" panose="020F0502020204030204" pitchFamily="34" charset="0"/>
                <a:cs typeface="Times New Roman" panose="02020603050405020304" pitchFamily="18" charset="0"/>
              </a:rPr>
              <a:t> of the commencement time for the Passover day, the Passover meal, and the Unleavened Bread Festival in the </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a:t>
            </a:r>
            <a:r>
              <a:rPr lang="en-US" sz="28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st</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month</a:t>
            </a:r>
            <a:r>
              <a:rPr lang="en-US"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(referred to as Abib).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From </a:t>
            </a:r>
            <a:r>
              <a:rPr lang="en-US" sz="2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Elohim’s </a:t>
            </a:r>
            <a:r>
              <a:rPr lang="en-US" sz="2800" dirty="0">
                <a:latin typeface="Calibri" panose="020F0502020204030204" pitchFamily="34" charset="0"/>
                <a:ea typeface="Calibri" panose="020F0502020204030204" pitchFamily="34" charset="0"/>
                <a:cs typeface="Times New Roman" panose="02020603050405020304" pitchFamily="18" charset="0"/>
              </a:rPr>
              <a:t>instructions in the Scriptures that directly pertain to the Passover, </a:t>
            </a:r>
            <a:r>
              <a:rPr lang="en-US" sz="2800"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do we see the new 24-hour c</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y</a:t>
            </a:r>
            <a:r>
              <a:rPr lang="en-US" sz="2800"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cle be</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g</a:t>
            </a:r>
            <a:r>
              <a:rPr lang="en-US" sz="2800"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innin</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g </a:t>
            </a:r>
            <a:r>
              <a:rPr lang="en-US" sz="2800" b="1" i="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800" b="1" i="1" u="sng" dirty="0">
                <a:solidFill>
                  <a:srgbClr val="FF33CC"/>
                </a:solidFill>
                <a:latin typeface="Calibri" panose="020F0502020204030204" pitchFamily="34" charset="0"/>
                <a:ea typeface="Calibri" panose="020F0502020204030204" pitchFamily="34" charset="0"/>
                <a:cs typeface="Times New Roman" panose="02020603050405020304" pitchFamily="18" charset="0"/>
              </a:rPr>
              <a:t>Dawn</a:t>
            </a:r>
            <a:r>
              <a:rPr lang="en-US" sz="2800" b="1" i="1" dirty="0">
                <a:solidFill>
                  <a:srgbClr val="FF33CC"/>
                </a:solidFill>
                <a:latin typeface="Calibri" panose="020F0502020204030204" pitchFamily="34" charset="0"/>
                <a:ea typeface="Calibri" panose="020F0502020204030204" pitchFamily="34" charset="0"/>
                <a:cs typeface="Times New Roman" panose="02020603050405020304" pitchFamily="18" charset="0"/>
              </a:rPr>
              <a:t> or </a:t>
            </a:r>
            <a:r>
              <a:rPr lang="en-US" sz="2800" b="1" i="1" u="sng"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Sunset</a:t>
            </a:r>
            <a:r>
              <a:rPr lang="en-US" sz="2800" b="1" i="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r>
              <a:rPr lang="en-US" sz="2800" b="1" i="1" u="sng"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Dusk</a:t>
            </a:r>
            <a:r>
              <a:rPr lang="en-US" sz="2800" b="1" i="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US" sz="2800" i="1" dirty="0">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Why ask this question?  </a:t>
            </a:r>
            <a:r>
              <a:rPr lang="en-US" sz="2800" dirty="0">
                <a:latin typeface="Calibri" panose="020F0502020204030204" pitchFamily="34" charset="0"/>
                <a:ea typeface="Calibri" panose="020F0502020204030204" pitchFamily="34" charset="0"/>
                <a:cs typeface="Times New Roman" panose="02020603050405020304" pitchFamily="18" charset="0"/>
              </a:rPr>
              <a:t>If we are going to observe the Passover correctly, we want to be sure we start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on </a:t>
            </a:r>
            <a:r>
              <a:rPr lang="en-US" sz="2800" dirty="0">
                <a:latin typeface="Calibri" panose="020F0502020204030204" pitchFamily="34" charset="0"/>
                <a:ea typeface="Calibri" panose="020F0502020204030204" pitchFamily="34" charset="0"/>
                <a:cs typeface="Times New Roman" panose="02020603050405020304" pitchFamily="18" charset="0"/>
              </a:rPr>
              <a:t>time – not early and not late.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901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60</a:t>
            </a:fld>
            <a:endParaRPr lang="en-US" sz="1200" dirty="0">
              <a:latin typeface="Comic Sans MS" pitchFamily="66" charset="0"/>
            </a:endParaRPr>
          </a:p>
        </p:txBody>
      </p:sp>
      <p:pic>
        <p:nvPicPr>
          <p:cNvPr id="7" name="Picture 3" descr="C:\Users\Rae\Desktop\surprise packag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309499" y="3417272"/>
            <a:ext cx="3910048" cy="258393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4" descr="C:\Users\Rae\Desktop\surprise package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66" y="1320637"/>
            <a:ext cx="2893450" cy="19289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3680596" y="1239546"/>
            <a:ext cx="8511404" cy="2177726"/>
          </a:xfrm>
          <a:prstGeom prst="rect">
            <a:avLst/>
          </a:prstGeom>
        </p:spPr>
        <p:txBody>
          <a:bodyPr vert="horz" lIns="91440" tIns="45720" rIns="91440" bIns="45720" rtlCol="0" anchor="t">
            <a:normAutofit fontScale="85000" lnSpcReduction="20000"/>
            <a:scene3d>
              <a:camera prst="orthographicFront"/>
              <a:lightRig rig="threePt" dir="t"/>
            </a:scene3d>
            <a:sp3d extrusionH="57150">
              <a:bevelT w="38100" h="38100"/>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800" b="1" dirty="0">
                <a:solidFill>
                  <a:srgbClr val="7030A0"/>
                </a:solidFill>
                <a:latin typeface="Calibri" pitchFamily="34" charset="0"/>
                <a:cs typeface="Calibri" pitchFamily="34" charset="0"/>
              </a:rPr>
              <a:t>There is no reason to keep the 2</a:t>
            </a:r>
            <a:r>
              <a:rPr lang="en-US" sz="2800" b="1" baseline="30000" dirty="0">
                <a:solidFill>
                  <a:srgbClr val="7030A0"/>
                </a:solidFill>
                <a:latin typeface="Calibri" pitchFamily="34" charset="0"/>
                <a:cs typeface="Calibri" pitchFamily="34" charset="0"/>
              </a:rPr>
              <a:t>nd</a:t>
            </a:r>
            <a:r>
              <a:rPr lang="en-US" sz="2800" b="1" dirty="0">
                <a:solidFill>
                  <a:srgbClr val="7030A0"/>
                </a:solidFill>
                <a:latin typeface="Calibri" pitchFamily="34" charset="0"/>
                <a:cs typeface="Calibri" pitchFamily="34" charset="0"/>
              </a:rPr>
              <a:t> month Passover – </a:t>
            </a:r>
            <a:r>
              <a:rPr lang="en-US" sz="2800" b="1" u="sng" dirty="0">
                <a:solidFill>
                  <a:srgbClr val="7030A0"/>
                </a:solidFill>
                <a:latin typeface="Calibri" pitchFamily="34" charset="0"/>
                <a:cs typeface="Calibri" pitchFamily="34" charset="0"/>
              </a:rPr>
              <a:t>ALSO</a:t>
            </a:r>
            <a:r>
              <a:rPr lang="en-US" sz="2800" b="1" dirty="0">
                <a:solidFill>
                  <a:srgbClr val="7030A0"/>
                </a:solidFill>
                <a:latin typeface="Calibri" pitchFamily="34" charset="0"/>
                <a:cs typeface="Calibri" pitchFamily="34" charset="0"/>
              </a:rPr>
              <a:t>!</a:t>
            </a:r>
          </a:p>
          <a:p>
            <a:r>
              <a:rPr lang="en-US" sz="2800" b="1" dirty="0">
                <a:solidFill>
                  <a:srgbClr val="5B1E33"/>
                </a:solidFill>
                <a:latin typeface="Calibri" pitchFamily="34" charset="0"/>
                <a:cs typeface="Calibri" pitchFamily="34" charset="0"/>
              </a:rPr>
              <a:t>There is no reason to keep the 2</a:t>
            </a:r>
            <a:r>
              <a:rPr lang="en-US" sz="2800" b="1" baseline="30000" dirty="0">
                <a:solidFill>
                  <a:srgbClr val="5B1E33"/>
                </a:solidFill>
                <a:latin typeface="Calibri" pitchFamily="34" charset="0"/>
                <a:cs typeface="Calibri" pitchFamily="34" charset="0"/>
              </a:rPr>
              <a:t>nd</a:t>
            </a:r>
            <a:r>
              <a:rPr lang="en-US" sz="2800" b="1" dirty="0">
                <a:solidFill>
                  <a:srgbClr val="5B1E33"/>
                </a:solidFill>
                <a:latin typeface="Calibri" pitchFamily="34" charset="0"/>
                <a:cs typeface="Calibri" pitchFamily="34" charset="0"/>
              </a:rPr>
              <a:t> month Passover – </a:t>
            </a:r>
            <a:r>
              <a:rPr lang="en-US" sz="2800" b="1" u="sng" dirty="0">
                <a:solidFill>
                  <a:srgbClr val="5B1E33"/>
                </a:solidFill>
                <a:latin typeface="Calibri" pitchFamily="34" charset="0"/>
                <a:cs typeface="Calibri" pitchFamily="34" charset="0"/>
              </a:rPr>
              <a:t>ONLY</a:t>
            </a:r>
            <a:r>
              <a:rPr lang="en-US" sz="2800" b="1" dirty="0">
                <a:solidFill>
                  <a:srgbClr val="5B1E33"/>
                </a:solidFill>
                <a:latin typeface="Calibri" pitchFamily="34" charset="0"/>
                <a:cs typeface="Calibri" pitchFamily="34" charset="0"/>
              </a:rPr>
              <a:t>!</a:t>
            </a:r>
          </a:p>
          <a:p>
            <a:r>
              <a:rPr lang="en-US" sz="2800" b="1" dirty="0">
                <a:solidFill>
                  <a:srgbClr val="C00000"/>
                </a:solidFill>
                <a:latin typeface="Calibri" pitchFamily="34" charset="0"/>
                <a:cs typeface="Calibri" pitchFamily="34" charset="0"/>
              </a:rPr>
              <a:t>There is no reason to keep the 2</a:t>
            </a:r>
            <a:r>
              <a:rPr lang="en-US" sz="2800" b="1" baseline="30000" dirty="0">
                <a:solidFill>
                  <a:srgbClr val="C00000"/>
                </a:solidFill>
                <a:latin typeface="Calibri" pitchFamily="34" charset="0"/>
                <a:cs typeface="Calibri" pitchFamily="34" charset="0"/>
              </a:rPr>
              <a:t>nd</a:t>
            </a:r>
            <a:r>
              <a:rPr lang="en-US" sz="2800" b="1" dirty="0">
                <a:solidFill>
                  <a:srgbClr val="C00000"/>
                </a:solidFill>
                <a:latin typeface="Calibri" pitchFamily="34" charset="0"/>
                <a:cs typeface="Calibri" pitchFamily="34" charset="0"/>
              </a:rPr>
              <a:t> month Passover – </a:t>
            </a:r>
            <a:r>
              <a:rPr lang="en-US" sz="2800" b="1" u="sng" dirty="0">
                <a:solidFill>
                  <a:srgbClr val="C00000"/>
                </a:solidFill>
                <a:latin typeface="Calibri" pitchFamily="34" charset="0"/>
                <a:cs typeface="Calibri" pitchFamily="34" charset="0"/>
              </a:rPr>
              <a:t>EVER</a:t>
            </a:r>
            <a:r>
              <a:rPr lang="en-US" sz="2800" b="1" dirty="0">
                <a:solidFill>
                  <a:srgbClr val="C00000"/>
                </a:solidFill>
                <a:latin typeface="Calibri" pitchFamily="34" charset="0"/>
                <a:cs typeface="Calibri" pitchFamily="34" charset="0"/>
              </a:rPr>
              <a:t>!</a:t>
            </a:r>
          </a:p>
          <a:p>
            <a:pPr marL="0" indent="0" algn="ctr">
              <a:buNone/>
            </a:pPr>
            <a:r>
              <a:rPr lang="en-US" sz="3000" b="1" dirty="0">
                <a:solidFill>
                  <a:srgbClr val="0070C0"/>
                </a:solidFill>
                <a:latin typeface="Calibri" pitchFamily="34" charset="0"/>
                <a:cs typeface="Calibri" pitchFamily="34" charset="0"/>
              </a:rPr>
              <a:t>That </a:t>
            </a:r>
            <a:r>
              <a:rPr lang="en-US" sz="3000" b="1" dirty="0" smtClean="0">
                <a:solidFill>
                  <a:srgbClr val="0070C0"/>
                </a:solidFill>
                <a:latin typeface="Calibri" pitchFamily="34" charset="0"/>
                <a:cs typeface="Calibri" pitchFamily="34" charset="0"/>
              </a:rPr>
              <a:t>is … </a:t>
            </a:r>
            <a:r>
              <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WHEN you are engaging</a:t>
            </a:r>
            <a:r>
              <a:rPr lang="en-US" sz="3000" b="1" dirty="0">
                <a:solidFill>
                  <a:srgbClr val="0070C0"/>
                </a:solidFill>
                <a:latin typeface="Calibri" pitchFamily="34" charset="0"/>
                <a:cs typeface="Calibri" pitchFamily="34" charset="0"/>
              </a:rPr>
              <a:t> </a:t>
            </a:r>
            <a:br>
              <a:rPr lang="en-US" sz="3000" b="1" dirty="0">
                <a:solidFill>
                  <a:srgbClr val="0070C0"/>
                </a:solidFill>
                <a:latin typeface="Calibri" pitchFamily="34" charset="0"/>
                <a:cs typeface="Calibri" pitchFamily="34" charset="0"/>
              </a:rPr>
            </a:br>
            <a:r>
              <a:rPr lang="en-US" sz="3000" b="1" dirty="0">
                <a:solidFill>
                  <a:srgbClr val="0070C0"/>
                </a:solidFill>
                <a:latin typeface="Calibri" pitchFamily="34" charset="0"/>
                <a:cs typeface="Calibri" pitchFamily="34" charset="0"/>
              </a:rPr>
              <a:t>Covenant Calendar with Yahusha!</a:t>
            </a:r>
          </a:p>
        </p:txBody>
      </p:sp>
      <p:sp>
        <p:nvSpPr>
          <p:cNvPr id="2" name="Rectangle 1"/>
          <p:cNvSpPr/>
          <p:nvPr/>
        </p:nvSpPr>
        <p:spPr>
          <a:xfrm>
            <a:off x="432299" y="3388697"/>
            <a:ext cx="6286907" cy="286232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Since the greatest Passover of the Universe we are completely under the perfect everlasting, blood ratified Covenant Laws …</a:t>
            </a:r>
          </a:p>
        </p:txBody>
      </p:sp>
      <p:sp>
        <p:nvSpPr>
          <p:cNvPr id="12" name="Content Placeholder 2"/>
          <p:cNvSpPr txBox="1">
            <a:spLocks/>
          </p:cNvSpPr>
          <p:nvPr/>
        </p:nvSpPr>
        <p:spPr>
          <a:xfrm>
            <a:off x="800100" y="478966"/>
            <a:ext cx="10525125" cy="517219"/>
          </a:xfrm>
          <a:prstGeom prst="rect">
            <a:avLst/>
          </a:prstGeom>
        </p:spPr>
        <p:txBody>
          <a:bodyPr vert="horz" lIns="91440" tIns="45720" rIns="91440" bIns="45720" rtlCol="0" anchor="t">
            <a:noAutofit/>
            <a:scene3d>
              <a:camera prst="orthographicFront"/>
              <a:lightRig rig="threePt" dir="t"/>
            </a:scene3d>
            <a:sp3d extrusionH="57150">
              <a:bevelT w="38100" h="38100" prst="angle"/>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So What is the Surprise for New Proponents Today?</a:t>
            </a:r>
          </a:p>
        </p:txBody>
      </p:sp>
      <p:pic>
        <p:nvPicPr>
          <p:cNvPr id="13" name="Picture 3" descr="C:\Users\Rae\AppData\Local\Temp\Rar$DRa0.344\figures_question_exclamation_marks_400_clr_18683.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3376434" y="2662488"/>
            <a:ext cx="2095500" cy="30480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8" descr="C:\Users\Rae\AppData\Local\Temp\Rar$DRa0.803\talia_exclamation_mark_400_clr_20787.png"/>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057175" y="3895455"/>
            <a:ext cx="1710620" cy="23841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411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4)">
                                      <p:cBhvr>
                                        <p:cTn id="35" dur="2000"/>
                                        <p:tgtEl>
                                          <p:spTgt spid="2"/>
                                        </p:tgtEl>
                                      </p:cBhvr>
                                    </p:animEffect>
                                  </p:childTnLst>
                                </p:cTn>
                              </p:par>
                              <p:par>
                                <p:cTn id="36" presetID="21" presetClass="entr" presetSubtype="4"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4)">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61</a:t>
            </a:fld>
            <a:endParaRPr lang="en-US" sz="1200" dirty="0">
              <a:latin typeface="Comic Sans MS" pitchFamily="66" charset="0"/>
            </a:endParaRPr>
          </a:p>
        </p:txBody>
      </p:sp>
      <p:pic>
        <p:nvPicPr>
          <p:cNvPr id="9" name="Picture 2" descr="C:\Users\Rae\Desktop\Art on Desktop\white man clip art\3d white people\ques mark sitting on.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9161903" y="736606"/>
            <a:ext cx="2660161" cy="30606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092024" y="709525"/>
            <a:ext cx="819712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chemeClr val="accent3">
                      <a:lumMod val="50000"/>
                    </a:schemeClr>
                  </a:solidFill>
                </a:ln>
                <a:solidFill>
                  <a:srgbClr val="5B1E33"/>
                </a:solidFill>
                <a:effectLst/>
                <a:latin typeface="Aharoni" pitchFamily="2" charset="-79"/>
                <a:cs typeface="Aharoni" pitchFamily="2" charset="-79"/>
              </a:rPr>
              <a:t>Have you heard it said </a:t>
            </a:r>
            <a:r>
              <a:rPr lang="en-US" sz="5400" b="1" cap="none" spc="0" dirty="0" smtClean="0">
                <a:ln>
                  <a:solidFill>
                    <a:schemeClr val="accent3">
                      <a:lumMod val="50000"/>
                    </a:schemeClr>
                  </a:solidFill>
                </a:ln>
                <a:solidFill>
                  <a:srgbClr val="5B1E33"/>
                </a:solidFill>
                <a:effectLst/>
                <a:latin typeface="Aharoni" pitchFamily="2" charset="-79"/>
                <a:cs typeface="Aharoni" pitchFamily="2" charset="-79"/>
              </a:rPr>
              <a:t>~ </a:t>
            </a:r>
            <a:endParaRPr lang="en-US" sz="5400" b="1" cap="none" spc="0" dirty="0">
              <a:ln>
                <a:solidFill>
                  <a:schemeClr val="accent3">
                    <a:lumMod val="50000"/>
                  </a:schemeClr>
                </a:solidFill>
              </a:ln>
              <a:solidFill>
                <a:srgbClr val="5B1E33"/>
              </a:solidFill>
              <a:effectLst/>
              <a:latin typeface="Aharoni" pitchFamily="2" charset="-79"/>
              <a:cs typeface="Aharoni" pitchFamily="2" charset="-79"/>
            </a:endParaRPr>
          </a:p>
          <a:p>
            <a:pPr algn="ctr"/>
            <a:r>
              <a:rPr lang="en-US" sz="5400" b="1" dirty="0">
                <a:ln>
                  <a:solidFill>
                    <a:schemeClr val="accent3">
                      <a:lumMod val="50000"/>
                    </a:schemeClr>
                  </a:solidFill>
                </a:ln>
                <a:solidFill>
                  <a:srgbClr val="5B1E33"/>
                </a:solidFill>
                <a:latin typeface="Aharoni" pitchFamily="2" charset="-79"/>
                <a:cs typeface="Aharoni" pitchFamily="2" charset="-79"/>
              </a:rPr>
              <a:t>Covenant Calendar is </a:t>
            </a:r>
            <a:br>
              <a:rPr lang="en-US" sz="5400" b="1" dirty="0">
                <a:ln>
                  <a:solidFill>
                    <a:schemeClr val="accent3">
                      <a:lumMod val="50000"/>
                    </a:schemeClr>
                  </a:solidFill>
                </a:ln>
                <a:solidFill>
                  <a:srgbClr val="5B1E33"/>
                </a:solidFill>
                <a:latin typeface="Aharoni" pitchFamily="2" charset="-79"/>
                <a:cs typeface="Aharoni" pitchFamily="2" charset="-79"/>
              </a:rPr>
            </a:br>
            <a:r>
              <a:rPr lang="en-US" sz="5400" b="1" dirty="0">
                <a:ln>
                  <a:solidFill>
                    <a:schemeClr val="accent3">
                      <a:lumMod val="50000"/>
                    </a:schemeClr>
                  </a:solidFill>
                </a:ln>
                <a:solidFill>
                  <a:srgbClr val="5B1E33"/>
                </a:solidFill>
                <a:latin typeface="Aharoni" pitchFamily="2" charset="-79"/>
                <a:cs typeface="Aharoni" pitchFamily="2" charset="-79"/>
              </a:rPr>
              <a:t>not a salvational issue</a:t>
            </a:r>
            <a:endParaRPr lang="en-US" sz="5400" b="1" cap="none" spc="0" dirty="0">
              <a:ln>
                <a:solidFill>
                  <a:schemeClr val="accent3">
                    <a:lumMod val="50000"/>
                  </a:schemeClr>
                </a:solidFill>
              </a:ln>
              <a:solidFill>
                <a:srgbClr val="5B1E33"/>
              </a:solidFill>
              <a:effectLst/>
              <a:latin typeface="Aharoni" pitchFamily="2" charset="-79"/>
              <a:cs typeface="Aharoni" pitchFamily="2" charset="-79"/>
            </a:endParaRPr>
          </a:p>
        </p:txBody>
      </p:sp>
      <p:pic>
        <p:nvPicPr>
          <p:cNvPr id="12"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90918" y="3419028"/>
            <a:ext cx="2057576" cy="262880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2340864" y="3302269"/>
            <a:ext cx="5001768" cy="2862322"/>
          </a:xfrm>
          <a:prstGeom prst="rect">
            <a:avLst/>
          </a:prstGeom>
          <a:noFill/>
        </p:spPr>
        <p:txBody>
          <a:bodyPr wrap="squar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This might be </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a good </a:t>
            </a: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time to rethink that </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posi</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tion to be sure you’re on the </a:t>
            </a:r>
            <a:b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b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salvational path!</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endParaRPr>
          </a:p>
        </p:txBody>
      </p:sp>
      <p:pic>
        <p:nvPicPr>
          <p:cNvPr id="7" name="Picture 3" descr="C:\Users\Rae\Desktop\salvational road.jpg"/>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7377384" y="3809171"/>
            <a:ext cx="3569039" cy="2253301"/>
          </a:xfrm>
          <a:prstGeom prst="rect">
            <a:avLst/>
          </a:prstGeom>
          <a:noFill/>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93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fltVal val="0"/>
                                          </p:val>
                                        </p:tav>
                                        <p:tav tm="100000">
                                          <p:val>
                                            <p:strVal val="#ppt_w"/>
                                          </p:val>
                                        </p:tav>
                                      </p:tavLst>
                                    </p:anim>
                                    <p:anim calcmode="lin" valueType="num">
                                      <p:cBhvr>
                                        <p:cTn id="8" dur="1250" fill="hold"/>
                                        <p:tgtEl>
                                          <p:spTgt spid="9"/>
                                        </p:tgtEl>
                                        <p:attrNameLst>
                                          <p:attrName>ppt_h</p:attrName>
                                        </p:attrNameLst>
                                      </p:cBhvr>
                                      <p:tavLst>
                                        <p:tav tm="0">
                                          <p:val>
                                            <p:fltVal val="0"/>
                                          </p:val>
                                        </p:tav>
                                        <p:tav tm="100000">
                                          <p:val>
                                            <p:strVal val="#ppt_h"/>
                                          </p:val>
                                        </p:tav>
                                      </p:tavLst>
                                    </p:anim>
                                    <p:animEffect transition="in" filter="fade">
                                      <p:cBhvr>
                                        <p:cTn id="9" dur="125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5369" y="542603"/>
            <a:ext cx="4382547" cy="5883662"/>
          </a:xfrm>
          <a:prstGeom prst="rect">
            <a:avLst/>
          </a:prstGeom>
        </p:spPr>
        <p:txBody>
          <a:bodyPr wrap="square">
            <a:spAutoFit/>
            <a:scene3d>
              <a:camera prst="orthographicFront"/>
              <a:lightRig rig="threePt" dir="t"/>
            </a:scene3d>
            <a:sp3d extrusionH="57150">
              <a:bevelT w="38100" h="38100" prst="angle"/>
            </a:sp3d>
          </a:bodyPr>
          <a:lstStyle/>
          <a:p>
            <a:pPr algn="ctr">
              <a:lnSpc>
                <a:spcPct val="115000"/>
              </a:lnSpc>
              <a:spcAft>
                <a:spcPts val="1000"/>
              </a:spcAft>
            </a:pPr>
            <a:r>
              <a:rPr lang="en-US" sz="3200" b="1" dirty="0">
                <a:solidFill>
                  <a:srgbClr val="0070C0"/>
                </a:solidFill>
                <a:latin typeface="MV Boli" pitchFamily="2" charset="0"/>
                <a:ea typeface="Calibri" panose="020F0502020204030204" pitchFamily="34" charset="0"/>
                <a:cs typeface="MV Boli" pitchFamily="2" charset="0"/>
              </a:rPr>
              <a:t>A Significant Reminder:   </a:t>
            </a:r>
          </a:p>
          <a:p>
            <a:pPr algn="ctr">
              <a:lnSpc>
                <a:spcPct val="115000"/>
              </a:lnSpc>
              <a:spcAft>
                <a:spcPts val="1000"/>
              </a:spcAft>
            </a:pPr>
            <a:r>
              <a:rPr lang="en-US" sz="3200" dirty="0">
                <a:solidFill>
                  <a:srgbClr val="254B71"/>
                </a:solidFill>
                <a:latin typeface="MV Boli" pitchFamily="2" charset="0"/>
                <a:ea typeface="Calibri" panose="020F0502020204030204" pitchFamily="34" charset="0"/>
                <a:cs typeface="MV Boli" pitchFamily="2" charset="0"/>
              </a:rPr>
              <a:t>When we choose to serve </a:t>
            </a:r>
            <a:r>
              <a:rPr lang="en-US" sz="3200" b="1" dirty="0">
                <a:solidFill>
                  <a:srgbClr val="0070C0"/>
                </a:solidFill>
                <a:latin typeface="MV Boli" pitchFamily="2" charset="0"/>
                <a:ea typeface="Calibri" panose="020F0502020204030204" pitchFamily="34" charset="0"/>
                <a:cs typeface="MV Boli" pitchFamily="2" charset="0"/>
              </a:rPr>
              <a:t>Yahusha</a:t>
            </a:r>
            <a:r>
              <a:rPr lang="en-US" sz="3200" dirty="0">
                <a:latin typeface="MV Boli" pitchFamily="2" charset="0"/>
                <a:ea typeface="Calibri" panose="020F0502020204030204" pitchFamily="34" charset="0"/>
                <a:cs typeface="MV Boli" pitchFamily="2" charset="0"/>
              </a:rPr>
              <a:t> </a:t>
            </a:r>
            <a:r>
              <a:rPr lang="en-US" sz="3200" dirty="0">
                <a:solidFill>
                  <a:srgbClr val="254B71"/>
                </a:solidFill>
                <a:latin typeface="MV Boli" pitchFamily="2" charset="0"/>
                <a:ea typeface="Calibri" panose="020F0502020204030204" pitchFamily="34" charset="0"/>
                <a:cs typeface="MV Boli" pitchFamily="2" charset="0"/>
              </a:rPr>
              <a:t>in everything, we also seek to be in alignment with Him in all areas, even if they seem small </a:t>
            </a:r>
            <a:br>
              <a:rPr lang="en-US" sz="3200" dirty="0">
                <a:solidFill>
                  <a:srgbClr val="254B71"/>
                </a:solidFill>
                <a:latin typeface="MV Boli" pitchFamily="2" charset="0"/>
                <a:ea typeface="Calibri" panose="020F0502020204030204" pitchFamily="34" charset="0"/>
                <a:cs typeface="MV Boli" pitchFamily="2" charset="0"/>
              </a:rPr>
            </a:br>
            <a:r>
              <a:rPr lang="en-US" sz="3200" dirty="0">
                <a:solidFill>
                  <a:srgbClr val="254B71"/>
                </a:solidFill>
                <a:latin typeface="MV Boli" pitchFamily="2" charset="0"/>
                <a:ea typeface="Calibri" panose="020F0502020204030204" pitchFamily="34" charset="0"/>
                <a:cs typeface="MV Boli" pitchFamily="2" charset="0"/>
              </a:rPr>
              <a:t>and insignificant</a:t>
            </a:r>
            <a:r>
              <a:rPr lang="en-US" sz="3200" dirty="0">
                <a:solidFill>
                  <a:srgbClr val="254B71"/>
                </a:solidFill>
                <a:latin typeface="Comic Sans MS" pitchFamily="66" charset="0"/>
                <a:ea typeface="Calibri" panose="020F0502020204030204" pitchFamily="34" charset="0"/>
                <a:cs typeface="MV Boli" pitchFamily="2" charset="0"/>
              </a:rPr>
              <a:t>.</a:t>
            </a:r>
            <a:r>
              <a:rPr lang="en-US" sz="3200" dirty="0">
                <a:solidFill>
                  <a:srgbClr val="254B71"/>
                </a:solidFill>
                <a:latin typeface="MV Boli" pitchFamily="2" charset="0"/>
                <a:ea typeface="Calibri" panose="020F0502020204030204" pitchFamily="34" charset="0"/>
                <a:cs typeface="MV Boli" pitchFamily="2" charset="0"/>
              </a:rPr>
              <a:t> </a:t>
            </a:r>
          </a:p>
        </p:txBody>
      </p:sp>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62</a:t>
            </a:fld>
            <a:endParaRPr lang="en-US" sz="1200" dirty="0">
              <a:latin typeface="Comic Sans MS" pitchFamily="66" charset="0"/>
            </a:endParaRPr>
          </a:p>
        </p:txBody>
      </p:sp>
      <p:pic>
        <p:nvPicPr>
          <p:cNvPr id="4098" name="Picture 2" descr="C:\Users\Rae\Desktop\White man teeter tot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7214" y="546284"/>
            <a:ext cx="5491841" cy="549184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276975" y="5599347"/>
            <a:ext cx="3597144" cy="788854"/>
          </a:xfrm>
          <a:prstGeom prst="roundRect">
            <a:avLst>
              <a:gd name="adj" fmla="val 0"/>
            </a:avLst>
          </a:prstGeom>
          <a:noFill/>
          <a:ln w="19050" cap="rnd" cmpd="sng" algn="ctr">
            <a:noFill/>
            <a:prstDash val="solid"/>
          </a:ln>
          <a:effectLst/>
          <a:scene3d>
            <a:camera prst="orthographicFront"/>
            <a:lightRig rig="threePt" dir="t"/>
          </a:scene3d>
          <a:sp3d>
            <a:bevelT w="152400" h="50800" prst="softRound"/>
          </a:sp3d>
        </p:spPr>
        <p:txBody>
          <a:bodyPr rtlCol="0" anchor="ctr">
            <a:sp3d extrusionH="57150">
              <a:bevelT h="25400" prst="softRound"/>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6000" b="1" i="0" u="none" strike="noStrike" kern="0" cap="none" spc="0" normalizeH="0" baseline="0" noProof="0" dirty="0">
                <a:ln>
                  <a:solidFill>
                    <a:schemeClr val="accent2">
                      <a:lumMod val="50000"/>
                    </a:schemeClr>
                  </a:solidFill>
                </a:ln>
                <a:solidFill>
                  <a:schemeClr val="accent1"/>
                </a:solidFill>
                <a:effectLst/>
                <a:uLnTx/>
                <a:uFillTx/>
                <a:latin typeface="Brush Script MT" panose="03060802040406070304" pitchFamily="66" charset="0"/>
                <a:ea typeface="+mn-ea"/>
                <a:cs typeface="+mn-cs"/>
              </a:rPr>
              <a:t>The End!</a:t>
            </a:r>
            <a:r>
              <a:rPr kumimoji="0" lang="en-CA" sz="600" b="1" i="0" u="none" strike="noStrike" kern="0" cap="none" spc="0" normalizeH="0" baseline="0" noProof="0" dirty="0">
                <a:ln>
                  <a:solidFill>
                    <a:schemeClr val="accent2">
                      <a:lumMod val="50000"/>
                    </a:schemeClr>
                  </a:solidFill>
                </a:ln>
                <a:solidFill>
                  <a:schemeClr val="accent1"/>
                </a:solidFill>
                <a:effectLst/>
                <a:uLnTx/>
                <a:uFillTx/>
                <a:latin typeface="Brush Script MT" panose="03060802040406070304" pitchFamily="66" charset="0"/>
                <a:ea typeface="+mn-ea"/>
                <a:cs typeface="+mn-cs"/>
              </a:rPr>
              <a:t> </a:t>
            </a:r>
            <a:endParaRPr kumimoji="0" lang="en-CA" b="1" i="0" u="none" strike="noStrike" kern="0" cap="none" spc="0" normalizeH="0" baseline="0" noProof="0" dirty="0">
              <a:ln>
                <a:solidFill>
                  <a:schemeClr val="accent2">
                    <a:lumMod val="50000"/>
                  </a:schemeClr>
                </a:solidFill>
              </a:ln>
              <a:solidFill>
                <a:schemeClr val="accent1"/>
              </a:solidFill>
              <a:effectLst/>
              <a:uLnTx/>
              <a:uFillTx/>
              <a:latin typeface="Brush Script MT" panose="03060802040406070304" pitchFamily="66" charset="0"/>
              <a:ea typeface="+mn-ea"/>
              <a:cs typeface="+mn-cs"/>
            </a:endParaRPr>
          </a:p>
        </p:txBody>
      </p:sp>
    </p:spTree>
    <p:extLst>
      <p:ext uri="{BB962C8B-B14F-4D97-AF65-F5344CB8AC3E}">
        <p14:creationId xmlns:p14="http://schemas.microsoft.com/office/powerpoint/2010/main" val="31201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25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250" fill="hold"/>
                                        <p:tgtEl>
                                          <p:spTgt spid="4098"/>
                                        </p:tgtEl>
                                        <p:attrNameLst>
                                          <p:attrName>ppt_w</p:attrName>
                                        </p:attrNameLst>
                                      </p:cBhvr>
                                      <p:tavLst>
                                        <p:tav tm="0">
                                          <p:val>
                                            <p:fltVal val="0"/>
                                          </p:val>
                                        </p:tav>
                                        <p:tav tm="100000">
                                          <p:val>
                                            <p:strVal val="#ppt_w"/>
                                          </p:val>
                                        </p:tav>
                                      </p:tavLst>
                                    </p:anim>
                                    <p:anim calcmode="lin" valueType="num">
                                      <p:cBhvr>
                                        <p:cTn id="8" dur="1250" fill="hold"/>
                                        <p:tgtEl>
                                          <p:spTgt spid="4098"/>
                                        </p:tgtEl>
                                        <p:attrNameLst>
                                          <p:attrName>ppt_h</p:attrName>
                                        </p:attrNameLst>
                                      </p:cBhvr>
                                      <p:tavLst>
                                        <p:tav tm="0">
                                          <p:val>
                                            <p:fltVal val="0"/>
                                          </p:val>
                                        </p:tav>
                                        <p:tav tm="100000">
                                          <p:val>
                                            <p:strVal val="#ppt_h"/>
                                          </p:val>
                                        </p:tav>
                                      </p:tavLst>
                                    </p:anim>
                                    <p:animEffect transition="in" filter="fade">
                                      <p:cBhvr>
                                        <p:cTn id="9" dur="1250"/>
                                        <p:tgtEl>
                                          <p:spTgt spid="4098"/>
                                        </p:tgtEl>
                                      </p:cBhvr>
                                    </p:animEffect>
                                  </p:childTnLst>
                                </p:cTn>
                              </p:par>
                            </p:childTnLst>
                          </p:cTn>
                        </p:par>
                        <p:par>
                          <p:cTn id="10" fill="hold">
                            <p:stCondLst>
                              <p:cond delay="2500"/>
                            </p:stCondLst>
                            <p:childTnLst>
                              <p:par>
                                <p:cTn id="11" presetID="31" presetClass="entr" presetSubtype="0"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500" fill="hold"/>
                                        <p:tgtEl>
                                          <p:spTgt spid="7"/>
                                        </p:tgtEl>
                                        <p:attrNameLst>
                                          <p:attrName>ppt_w</p:attrName>
                                        </p:attrNameLst>
                                      </p:cBhvr>
                                      <p:tavLst>
                                        <p:tav tm="0">
                                          <p:val>
                                            <p:fltVal val="0"/>
                                          </p:val>
                                        </p:tav>
                                        <p:tav tm="100000">
                                          <p:val>
                                            <p:strVal val="#ppt_w"/>
                                          </p:val>
                                        </p:tav>
                                      </p:tavLst>
                                    </p:anim>
                                    <p:anim calcmode="lin" valueType="num">
                                      <p:cBhvr>
                                        <p:cTn id="14" dur="1500" fill="hold"/>
                                        <p:tgtEl>
                                          <p:spTgt spid="7"/>
                                        </p:tgtEl>
                                        <p:attrNameLst>
                                          <p:attrName>ppt_h</p:attrName>
                                        </p:attrNameLst>
                                      </p:cBhvr>
                                      <p:tavLst>
                                        <p:tav tm="0">
                                          <p:val>
                                            <p:fltVal val="0"/>
                                          </p:val>
                                        </p:tav>
                                        <p:tav tm="100000">
                                          <p:val>
                                            <p:strVal val="#ppt_h"/>
                                          </p:val>
                                        </p:tav>
                                      </p:tavLst>
                                    </p:anim>
                                    <p:anim calcmode="lin" valueType="num">
                                      <p:cBhvr>
                                        <p:cTn id="15" dur="1500" fill="hold"/>
                                        <p:tgtEl>
                                          <p:spTgt spid="7"/>
                                        </p:tgtEl>
                                        <p:attrNameLst>
                                          <p:attrName>style.rotation</p:attrName>
                                        </p:attrNameLst>
                                      </p:cBhvr>
                                      <p:tavLst>
                                        <p:tav tm="0">
                                          <p:val>
                                            <p:fltVal val="90"/>
                                          </p:val>
                                        </p:tav>
                                        <p:tav tm="100000">
                                          <p:val>
                                            <p:fltVal val="0"/>
                                          </p:val>
                                        </p:tav>
                                      </p:tavLst>
                                    </p:anim>
                                    <p:animEffect transition="in" filter="fade">
                                      <p:cBhvr>
                                        <p:cTn id="1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solidFill>
                  <a:schemeClr val="bg1"/>
                </a:solidFill>
                <a:latin typeface="Comic Sans MS" pitchFamily="66" charset="0"/>
              </a:rPr>
              <a:pPr/>
              <a:t>63</a:t>
            </a:fld>
            <a:endParaRPr lang="en-US" sz="1200" dirty="0">
              <a:solidFill>
                <a:schemeClr val="bg1"/>
              </a:solidFill>
              <a:latin typeface="Comic Sans MS" pitchFamily="66" charset="0"/>
            </a:endParaRPr>
          </a:p>
        </p:txBody>
      </p:sp>
      <p:sp>
        <p:nvSpPr>
          <p:cNvPr id="4" name="Slide Number Placeholder 1"/>
          <p:cNvSpPr>
            <a:spLocks noGrp="1"/>
          </p:cNvSpPr>
          <p:nvPr>
            <p:ph type="sldNum" sz="quarter" idx="12"/>
          </p:nvPr>
        </p:nvSpPr>
        <p:spPr>
          <a:xfrm>
            <a:off x="9334877" y="6419725"/>
            <a:ext cx="2743200" cy="365125"/>
          </a:xfrm>
        </p:spPr>
        <p:txBody>
          <a:bodyPr/>
          <a:lstStyle/>
          <a:p>
            <a:fld id="{EB7FF6AF-322B-4A4F-A71E-65927B158128}" type="slidenum">
              <a:rPr lang="en-CA" smtClean="0">
                <a:solidFill>
                  <a:schemeClr val="bg1"/>
                </a:solidFill>
              </a:rPr>
              <a:t>63</a:t>
            </a:fld>
            <a:endParaRPr lang="en-CA" dirty="0">
              <a:solidFill>
                <a:schemeClr val="bg1"/>
              </a:solidFill>
            </a:endParaRPr>
          </a:p>
        </p:txBody>
      </p:sp>
      <p:sp>
        <p:nvSpPr>
          <p:cNvPr id="5"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accent4">
                    <a:lumMod val="40000"/>
                    <a:lumOff val="60000"/>
                  </a:schemeClr>
                </a:solidFill>
                <a:latin typeface="Arial Rounded MT Bold" pitchFamily="34" charset="0"/>
                <a:cs typeface="Aharoni" pitchFamily="2" charset="-79"/>
              </a:rPr>
              <a:t>Please</a:t>
            </a:r>
            <a:r>
              <a:rPr lang="en-US" sz="6000" dirty="0">
                <a:solidFill>
                  <a:schemeClr val="accent4">
                    <a:lumMod val="40000"/>
                    <a:lumOff val="60000"/>
                  </a:schemeClr>
                </a:solidFill>
                <a:latin typeface="Aharoni" pitchFamily="2" charset="-79"/>
                <a:cs typeface="Aharoni" pitchFamily="2" charset="-79"/>
              </a:rPr>
              <a:t> </a:t>
            </a:r>
            <a:r>
              <a:rPr lang="en-US" sz="6000" dirty="0">
                <a:solidFill>
                  <a:schemeClr val="accent4">
                    <a:lumMod val="40000"/>
                    <a:lumOff val="60000"/>
                  </a:schemeClr>
                </a:solidFill>
                <a:latin typeface="Arial Rounded MT Bold" pitchFamily="34" charset="0"/>
                <a:cs typeface="Aharoni" pitchFamily="2" charset="-79"/>
              </a:rPr>
              <a:t>Join Us Live Each Week </a:t>
            </a:r>
          </a:p>
        </p:txBody>
      </p:sp>
      <p:sp>
        <p:nvSpPr>
          <p:cNvPr id="6" name="Rectangle 5"/>
          <p:cNvSpPr/>
          <p:nvPr/>
        </p:nvSpPr>
        <p:spPr>
          <a:xfrm>
            <a:off x="154194" y="1821687"/>
            <a:ext cx="1144533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Sign up with Covenant Calendar Club</a:t>
            </a:r>
            <a:b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b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for the Friday &amp; Sabbath Zoom Meetings</a:t>
            </a:r>
          </a:p>
          <a:p>
            <a:pPr algn="ct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rial Rounded MT Bold" pitchFamily="34" charset="0"/>
              </a:rPr>
              <a:t>(including live discussion) </a:t>
            </a:r>
          </a:p>
        </p:txBody>
      </p:sp>
      <p:sp>
        <p:nvSpPr>
          <p:cNvPr id="7" name="Rectangle 6"/>
          <p:cNvSpPr/>
          <p:nvPr/>
        </p:nvSpPr>
        <p:spPr>
          <a:xfrm>
            <a:off x="295354" y="5473670"/>
            <a:ext cx="9705896"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noFill/>
                </a:ln>
                <a:solidFill>
                  <a:srgbClr val="F8F8F8"/>
                </a:solidFill>
                <a:effectLst>
                  <a:glow rad="127000">
                    <a:srgbClr val="2A1500">
                      <a:alpha val="55000"/>
                    </a:srgbClr>
                  </a:glow>
                  <a:outerShdw blurRad="25400" algn="tl" rotWithShape="0">
                    <a:srgbClr val="000000">
                      <a:alpha val="43000"/>
                    </a:srgbClr>
                  </a:outerShdw>
                </a:effectLst>
              </a:rPr>
              <a:t>https://studythecalendar.com/sign-up/</a:t>
            </a:r>
          </a:p>
        </p:txBody>
      </p:sp>
      <p:pic>
        <p:nvPicPr>
          <p:cNvPr id="8"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52126" y="414677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9"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789478" y="12473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If you enjoyed this </a:t>
            </a:r>
            <a:r>
              <a:rPr lang="en-US" sz="40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study today </a:t>
            </a:r>
            <a:r>
              <a:rPr lang="en-US" sz="4000" b="1" spc="150" dirty="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latin typeface="Aharoni" pitchFamily="2" charset="-79"/>
                <a:cs typeface="Aharoni" pitchFamily="2" charset="-79"/>
              </a:rPr>
              <a:t>…</a:t>
            </a:r>
          </a:p>
        </p:txBody>
      </p:sp>
    </p:spTree>
    <p:extLst>
      <p:ext uri="{BB962C8B-B14F-4D97-AF65-F5344CB8AC3E}">
        <p14:creationId xmlns:p14="http://schemas.microsoft.com/office/powerpoint/2010/main" val="820222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64</a:t>
            </a:fld>
            <a:endParaRPr lang="en-US" sz="1200" dirty="0">
              <a:latin typeface="Comic Sans MS" pitchFamily="66" charset="0"/>
            </a:endParaRPr>
          </a:p>
        </p:txBody>
      </p:sp>
      <p:sp>
        <p:nvSpPr>
          <p:cNvPr id="8" name="Rounded Rectangle 7"/>
          <p:cNvSpPr/>
          <p:nvPr/>
        </p:nvSpPr>
        <p:spPr>
          <a:xfrm>
            <a:off x="4451905" y="204186"/>
            <a:ext cx="6987822" cy="6347534"/>
          </a:xfrm>
          <a:prstGeom prst="roundRect">
            <a:avLst>
              <a:gd name="adj" fmla="val 91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600" b="1" dirty="0">
                <a:solidFill>
                  <a:srgbClr val="00B050"/>
                </a:solidFill>
                <a:effectLst>
                  <a:glow rad="228600">
                    <a:srgbClr val="99FF33">
                      <a:alpha val="40000"/>
                    </a:srgbClr>
                  </a:glow>
                </a:effectLst>
                <a:latin typeface="Comic Sans MS" pitchFamily="66" charset="0"/>
              </a:rPr>
              <a:t>May</a:t>
            </a:r>
            <a:r>
              <a:rPr lang="en-CA" sz="3600" b="1" dirty="0">
                <a:solidFill>
                  <a:schemeClr val="accent3">
                    <a:lumMod val="75000"/>
                  </a:schemeClr>
                </a:solidFill>
                <a:effectLst>
                  <a:glow rad="228600">
                    <a:srgbClr val="99FF33">
                      <a:alpha val="40000"/>
                    </a:srgbClr>
                  </a:glow>
                </a:effectLst>
                <a:latin typeface="Comic Sans MS" pitchFamily="66" charset="0"/>
              </a:rPr>
              <a:t> </a:t>
            </a:r>
            <a:r>
              <a:rPr lang="en-CA" sz="3600" b="1" dirty="0">
                <a:solidFill>
                  <a:srgbClr val="00B0F0"/>
                </a:solidFill>
                <a:effectLst>
                  <a:glow rad="228600">
                    <a:srgbClr val="99FF33">
                      <a:alpha val="40000"/>
                    </a:srgbClr>
                  </a:glow>
                </a:effectLst>
                <a:latin typeface="Comic Sans MS" pitchFamily="66" charset="0"/>
              </a:rPr>
              <a:t>Yahuah</a:t>
            </a:r>
            <a:r>
              <a:rPr lang="en-CA" sz="3600" b="1" dirty="0">
                <a:solidFill>
                  <a:schemeClr val="accent3">
                    <a:lumMod val="75000"/>
                  </a:schemeClr>
                </a:solidFill>
                <a:effectLst>
                  <a:glow rad="228600">
                    <a:srgbClr val="99FF33">
                      <a:alpha val="40000"/>
                    </a:srgbClr>
                  </a:glow>
                </a:effectLst>
                <a:latin typeface="Comic Sans MS" pitchFamily="66" charset="0"/>
              </a:rPr>
              <a:t> </a:t>
            </a:r>
            <a:r>
              <a:rPr lang="en-CA" sz="3600" b="1" dirty="0">
                <a:solidFill>
                  <a:srgbClr val="00B050"/>
                </a:solidFill>
                <a:effectLst>
                  <a:glow rad="228600">
                    <a:srgbClr val="99FF33">
                      <a:alpha val="40000"/>
                    </a:srgbClr>
                  </a:glow>
                </a:effectLst>
                <a:latin typeface="Comic Sans MS" pitchFamily="66" charset="0"/>
              </a:rPr>
              <a:t>assist your desire to understand and also your decision to process any new information.</a:t>
            </a:r>
            <a:br>
              <a:rPr lang="en-CA" sz="3600" b="1" dirty="0">
                <a:solidFill>
                  <a:srgbClr val="00B050"/>
                </a:solidFill>
                <a:effectLst>
                  <a:glow rad="228600">
                    <a:srgbClr val="99FF33">
                      <a:alpha val="40000"/>
                    </a:srgbClr>
                  </a:glow>
                </a:effectLst>
                <a:latin typeface="Comic Sans MS" pitchFamily="66" charset="0"/>
              </a:rPr>
            </a:br>
            <a:endParaRPr lang="en-CA" sz="3600" b="1" dirty="0">
              <a:solidFill>
                <a:srgbClr val="00B050"/>
              </a:solidFill>
              <a:effectLst>
                <a:glow rad="228600">
                  <a:srgbClr val="99FF33">
                    <a:alpha val="40000"/>
                  </a:srgbClr>
                </a:glow>
              </a:effectLst>
              <a:latin typeface="Comic Sans MS" pitchFamily="66" charset="0"/>
            </a:endParaRPr>
          </a:p>
          <a:p>
            <a:pPr algn="ctr"/>
            <a:r>
              <a:rPr lang="en-CA" sz="3600" b="1" dirty="0">
                <a:solidFill>
                  <a:srgbClr val="7030A0"/>
                </a:solidFill>
                <a:effectLst>
                  <a:glow rad="228600">
                    <a:srgbClr val="99FF33">
                      <a:alpha val="40000"/>
                    </a:srgbClr>
                  </a:glow>
                </a:effectLst>
                <a:latin typeface="Comic Sans MS" pitchFamily="66" charset="0"/>
              </a:rPr>
              <a:t>Send your questions and/or responses to – </a:t>
            </a:r>
          </a:p>
          <a:p>
            <a:pPr algn="ctr"/>
            <a:endParaRPr lang="en-CA" sz="2000" b="1" dirty="0">
              <a:solidFill>
                <a:srgbClr val="7030A0"/>
              </a:solidFill>
              <a:effectLst>
                <a:glow rad="228600">
                  <a:srgbClr val="99FF33">
                    <a:alpha val="40000"/>
                  </a:srgbClr>
                </a:glow>
              </a:effectLst>
              <a:latin typeface="Comic Sans MS" pitchFamily="66" charset="0"/>
            </a:endParaRPr>
          </a:p>
          <a:p>
            <a:pPr algn="ctr"/>
            <a:r>
              <a:rPr lang="en-CA" sz="2800" b="1" dirty="0">
                <a:solidFill>
                  <a:schemeClr val="accent3">
                    <a:lumMod val="75000"/>
                  </a:schemeClr>
                </a:solidFill>
                <a:effectLst>
                  <a:glow rad="127000">
                    <a:srgbClr val="261300"/>
                  </a:glow>
                </a:effectLst>
                <a:latin typeface="Comic Sans MS" pitchFamily="66" charset="0"/>
                <a:hlinkClick r:id="rId3"/>
              </a:rPr>
              <a:t>questions@stud</a:t>
            </a:r>
            <a:r>
              <a:rPr lang="en-CA" sz="2800" b="1" u="sng" dirty="0">
                <a:solidFill>
                  <a:schemeClr val="accent3">
                    <a:lumMod val="75000"/>
                  </a:schemeClr>
                </a:solidFill>
                <a:effectLst>
                  <a:glow rad="127000">
                    <a:srgbClr val="261300"/>
                  </a:glow>
                </a:effectLst>
                <a:latin typeface="Comic Sans MS" pitchFamily="66" charset="0"/>
                <a:hlinkClick r:id="rId3"/>
              </a:rPr>
              <a:t>y</a:t>
            </a:r>
            <a:r>
              <a:rPr lang="en-CA" sz="2800" b="1" dirty="0">
                <a:solidFill>
                  <a:schemeClr val="accent3">
                    <a:lumMod val="75000"/>
                  </a:schemeClr>
                </a:solidFill>
                <a:effectLst>
                  <a:glow rad="127000">
                    <a:srgbClr val="261300"/>
                  </a:glow>
                </a:effectLst>
                <a:latin typeface="Comic Sans MS" pitchFamily="66" charset="0"/>
                <a:hlinkClick r:id="rId3"/>
              </a:rPr>
              <a:t>thecalendar.com</a:t>
            </a:r>
            <a:r>
              <a:rPr lang="en-CA" sz="2800" b="1" dirty="0">
                <a:solidFill>
                  <a:schemeClr val="accent3">
                    <a:lumMod val="75000"/>
                  </a:schemeClr>
                </a:solidFill>
                <a:latin typeface="Comic Sans MS" pitchFamily="66" charset="0"/>
              </a:rPr>
              <a:t> </a:t>
            </a:r>
          </a:p>
          <a:p>
            <a:pPr algn="ctr"/>
            <a:r>
              <a:rPr lang="en-CA" sz="5400" b="1" dirty="0">
                <a:solidFill>
                  <a:srgbClr val="7030A0"/>
                </a:solidFill>
                <a:effectLst>
                  <a:glow rad="165100">
                    <a:schemeClr val="accent3">
                      <a:lumMod val="60000"/>
                      <a:lumOff val="40000"/>
                      <a:alpha val="71000"/>
                    </a:schemeClr>
                  </a:glow>
                </a:effectLst>
                <a:latin typeface="Edwardian Script ITC" pitchFamily="66" charset="0"/>
              </a:rPr>
              <a:t/>
            </a:r>
            <a:br>
              <a:rPr lang="en-CA" sz="5400" b="1" dirty="0">
                <a:solidFill>
                  <a:srgbClr val="7030A0"/>
                </a:solidFill>
                <a:effectLst>
                  <a:glow rad="165100">
                    <a:schemeClr val="accent3">
                      <a:lumMod val="60000"/>
                      <a:lumOff val="40000"/>
                      <a:alpha val="71000"/>
                    </a:schemeClr>
                  </a:glow>
                </a:effectLst>
                <a:latin typeface="Edwardian Script ITC" pitchFamily="66" charset="0"/>
              </a:rPr>
            </a:br>
            <a:r>
              <a:rPr lang="en-CA" sz="5400" b="1" dirty="0">
                <a:solidFill>
                  <a:srgbClr val="7030A0"/>
                </a:solidFill>
                <a:effectLst>
                  <a:glow rad="165100">
                    <a:schemeClr val="accent3">
                      <a:lumMod val="60000"/>
                      <a:lumOff val="40000"/>
                      <a:alpha val="71000"/>
                    </a:schemeClr>
                  </a:glow>
                </a:effectLst>
                <a:latin typeface="Edwardian Script ITC" pitchFamily="66" charset="0"/>
              </a:rPr>
              <a:t>Thank you &amp; Shalom!</a:t>
            </a:r>
            <a:r>
              <a:rPr lang="en-CA" sz="3200" b="1" dirty="0">
                <a:solidFill>
                  <a:srgbClr val="7030A0"/>
                </a:solidFill>
                <a:effectLst>
                  <a:glow rad="165100">
                    <a:schemeClr val="accent3">
                      <a:lumMod val="60000"/>
                      <a:lumOff val="40000"/>
                      <a:alpha val="71000"/>
                    </a:schemeClr>
                  </a:glow>
                </a:effectLst>
              </a:rPr>
              <a:t> </a:t>
            </a:r>
            <a:endParaRPr lang="en-CA" sz="5400" b="1" dirty="0">
              <a:solidFill>
                <a:srgbClr val="7030A0"/>
              </a:solidFill>
              <a:effectLst>
                <a:glow rad="165100">
                  <a:schemeClr val="accent3">
                    <a:lumMod val="60000"/>
                    <a:lumOff val="40000"/>
                    <a:alpha val="71000"/>
                  </a:schemeClr>
                </a:glow>
              </a:effectLst>
            </a:endParaRPr>
          </a:p>
        </p:txBody>
      </p:sp>
      <p:sp>
        <p:nvSpPr>
          <p:cNvPr id="9" name="Rounded Rectangle 8"/>
          <p:cNvSpPr/>
          <p:nvPr/>
        </p:nvSpPr>
        <p:spPr>
          <a:xfrm>
            <a:off x="12327877" y="204186"/>
            <a:ext cx="6987822" cy="6347534"/>
          </a:xfrm>
          <a:prstGeom prst="roundRect">
            <a:avLst>
              <a:gd name="adj" fmla="val 91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600" b="1" dirty="0">
                <a:solidFill>
                  <a:schemeClr val="accent3">
                    <a:lumMod val="75000"/>
                  </a:schemeClr>
                </a:solidFill>
                <a:effectLst>
                  <a:glow rad="228600">
                    <a:srgbClr val="99FF33">
                      <a:alpha val="40000"/>
                    </a:srgbClr>
                  </a:glow>
                </a:effectLst>
                <a:latin typeface="Comic Sans MS" pitchFamily="66" charset="0"/>
              </a:rPr>
              <a:t>May Yahuah bless you greatly with wisdom, </a:t>
            </a:r>
            <a:br>
              <a:rPr lang="en-CA" sz="3600" b="1" dirty="0">
                <a:solidFill>
                  <a:schemeClr val="accent3">
                    <a:lumMod val="75000"/>
                  </a:schemeClr>
                </a:solidFill>
                <a:effectLst>
                  <a:glow rad="228600">
                    <a:srgbClr val="99FF33">
                      <a:alpha val="40000"/>
                    </a:srgbClr>
                  </a:glow>
                </a:effectLst>
                <a:latin typeface="Comic Sans MS" pitchFamily="66" charset="0"/>
              </a:rPr>
            </a:br>
            <a:r>
              <a:rPr lang="en-CA" sz="3600" b="1" dirty="0">
                <a:solidFill>
                  <a:schemeClr val="accent3">
                    <a:lumMod val="75000"/>
                  </a:schemeClr>
                </a:solidFill>
                <a:effectLst>
                  <a:glow rad="228600">
                    <a:srgbClr val="99FF33">
                      <a:alpha val="40000"/>
                    </a:srgbClr>
                  </a:glow>
                </a:effectLst>
                <a:latin typeface="Comic Sans MS" pitchFamily="66" charset="0"/>
              </a:rPr>
              <a:t>peace and courage.</a:t>
            </a:r>
            <a:br>
              <a:rPr lang="en-CA" sz="3600" b="1" dirty="0">
                <a:solidFill>
                  <a:schemeClr val="accent3">
                    <a:lumMod val="75000"/>
                  </a:schemeClr>
                </a:solidFill>
                <a:effectLst>
                  <a:glow rad="228600">
                    <a:srgbClr val="99FF33">
                      <a:alpha val="40000"/>
                    </a:srgbClr>
                  </a:glow>
                </a:effectLst>
                <a:latin typeface="Comic Sans MS" pitchFamily="66" charset="0"/>
              </a:rPr>
            </a:br>
            <a:endParaRPr lang="en-CA" sz="3600" b="1" dirty="0">
              <a:solidFill>
                <a:schemeClr val="accent3">
                  <a:lumMod val="75000"/>
                </a:schemeClr>
              </a:solidFill>
              <a:effectLst>
                <a:glow rad="228600">
                  <a:srgbClr val="99FF33">
                    <a:alpha val="40000"/>
                  </a:srgbClr>
                </a:glow>
              </a:effectLst>
              <a:latin typeface="Comic Sans MS" pitchFamily="66" charset="0"/>
            </a:endParaRPr>
          </a:p>
          <a:p>
            <a:pPr algn="ctr"/>
            <a:r>
              <a:rPr lang="en-CA" sz="3600" b="1" dirty="0">
                <a:solidFill>
                  <a:srgbClr val="7030A0"/>
                </a:solidFill>
                <a:effectLst>
                  <a:glow rad="228600">
                    <a:srgbClr val="99FF33">
                      <a:alpha val="40000"/>
                    </a:srgbClr>
                  </a:glow>
                </a:effectLst>
                <a:latin typeface="Comic Sans MS" pitchFamily="66" charset="0"/>
              </a:rPr>
              <a:t>Send your questions and/or responses to – </a:t>
            </a:r>
          </a:p>
          <a:p>
            <a:pPr algn="ctr"/>
            <a:endParaRPr lang="en-CA" sz="2000" b="1" dirty="0">
              <a:solidFill>
                <a:srgbClr val="7030A0"/>
              </a:solidFill>
              <a:effectLst>
                <a:glow rad="228600">
                  <a:srgbClr val="99FF33">
                    <a:alpha val="40000"/>
                  </a:srgbClr>
                </a:glow>
              </a:effectLst>
              <a:latin typeface="Comic Sans MS" pitchFamily="66" charset="0"/>
            </a:endParaRPr>
          </a:p>
          <a:p>
            <a:pPr algn="ctr"/>
            <a:r>
              <a:rPr lang="en-CA" sz="2800" b="1" dirty="0">
                <a:solidFill>
                  <a:schemeClr val="accent3">
                    <a:lumMod val="75000"/>
                  </a:schemeClr>
                </a:solidFill>
                <a:effectLst>
                  <a:glow rad="127000">
                    <a:srgbClr val="261300"/>
                  </a:glow>
                </a:effectLst>
                <a:latin typeface="Comic Sans MS" pitchFamily="66" charset="0"/>
                <a:hlinkClick r:id="rId3"/>
              </a:rPr>
              <a:t>questions@stud</a:t>
            </a:r>
            <a:r>
              <a:rPr lang="en-CA" sz="2800" b="1" u="sng" dirty="0">
                <a:solidFill>
                  <a:schemeClr val="accent3">
                    <a:lumMod val="75000"/>
                  </a:schemeClr>
                </a:solidFill>
                <a:effectLst>
                  <a:glow rad="127000">
                    <a:srgbClr val="261300"/>
                  </a:glow>
                </a:effectLst>
                <a:latin typeface="Comic Sans MS" pitchFamily="66" charset="0"/>
                <a:hlinkClick r:id="rId3"/>
              </a:rPr>
              <a:t>y</a:t>
            </a:r>
            <a:r>
              <a:rPr lang="en-CA" sz="2800" b="1" dirty="0">
                <a:solidFill>
                  <a:schemeClr val="accent3">
                    <a:lumMod val="75000"/>
                  </a:schemeClr>
                </a:solidFill>
                <a:effectLst>
                  <a:glow rad="127000">
                    <a:srgbClr val="261300"/>
                  </a:glow>
                </a:effectLst>
                <a:latin typeface="Comic Sans MS" pitchFamily="66" charset="0"/>
                <a:hlinkClick r:id="rId3"/>
              </a:rPr>
              <a:t>thecalendar.com</a:t>
            </a:r>
            <a:r>
              <a:rPr lang="en-CA" sz="2800" b="1" dirty="0">
                <a:solidFill>
                  <a:schemeClr val="accent3">
                    <a:lumMod val="75000"/>
                  </a:schemeClr>
                </a:solidFill>
                <a:latin typeface="Comic Sans MS" pitchFamily="66" charset="0"/>
              </a:rPr>
              <a:t> </a:t>
            </a:r>
          </a:p>
          <a:p>
            <a:pPr algn="ctr"/>
            <a:endParaRPr lang="en-CA" b="1" dirty="0">
              <a:solidFill>
                <a:schemeClr val="accent3">
                  <a:lumMod val="75000"/>
                </a:schemeClr>
              </a:solidFill>
            </a:endParaRPr>
          </a:p>
          <a:p>
            <a:pPr algn="ctr"/>
            <a:r>
              <a:rPr lang="en-CA" sz="5400" b="1" dirty="0">
                <a:solidFill>
                  <a:srgbClr val="7030A0"/>
                </a:solidFill>
                <a:effectLst>
                  <a:glow rad="165100">
                    <a:schemeClr val="accent3">
                      <a:lumMod val="60000"/>
                      <a:lumOff val="40000"/>
                      <a:alpha val="71000"/>
                    </a:schemeClr>
                  </a:glow>
                </a:effectLst>
                <a:latin typeface="Edwardian Script ITC" pitchFamily="66" charset="0"/>
              </a:rPr>
              <a:t/>
            </a:r>
            <a:br>
              <a:rPr lang="en-CA" sz="5400" b="1" dirty="0">
                <a:solidFill>
                  <a:srgbClr val="7030A0"/>
                </a:solidFill>
                <a:effectLst>
                  <a:glow rad="165100">
                    <a:schemeClr val="accent3">
                      <a:lumMod val="60000"/>
                      <a:lumOff val="40000"/>
                      <a:alpha val="71000"/>
                    </a:schemeClr>
                  </a:glow>
                </a:effectLst>
                <a:latin typeface="Edwardian Script ITC" pitchFamily="66" charset="0"/>
              </a:rPr>
            </a:br>
            <a:r>
              <a:rPr lang="en-CA" sz="5400" b="1" dirty="0">
                <a:solidFill>
                  <a:srgbClr val="7030A0"/>
                </a:solidFill>
                <a:effectLst>
                  <a:glow rad="165100">
                    <a:schemeClr val="accent3">
                      <a:lumMod val="60000"/>
                      <a:lumOff val="40000"/>
                      <a:alpha val="71000"/>
                    </a:schemeClr>
                  </a:glow>
                </a:effectLst>
                <a:latin typeface="Edwardian Script ITC" pitchFamily="66" charset="0"/>
              </a:rPr>
              <a:t>Thank you &amp; Shalom!</a:t>
            </a:r>
            <a:r>
              <a:rPr lang="en-CA" sz="3200" b="1" dirty="0">
                <a:solidFill>
                  <a:srgbClr val="7030A0"/>
                </a:solidFill>
                <a:effectLst>
                  <a:glow rad="165100">
                    <a:schemeClr val="accent3">
                      <a:lumMod val="60000"/>
                      <a:lumOff val="40000"/>
                      <a:alpha val="71000"/>
                    </a:schemeClr>
                  </a:glow>
                </a:effectLst>
              </a:rPr>
              <a:t> </a:t>
            </a:r>
            <a:endParaRPr lang="en-CA" sz="5400" b="1" dirty="0">
              <a:solidFill>
                <a:srgbClr val="7030A0"/>
              </a:solidFill>
              <a:effectLst>
                <a:glow rad="165100">
                  <a:schemeClr val="accent3">
                    <a:lumMod val="60000"/>
                    <a:lumOff val="40000"/>
                    <a:alpha val="71000"/>
                  </a:schemeClr>
                </a:glow>
              </a:effectLst>
            </a:endParaRPr>
          </a:p>
        </p:txBody>
      </p:sp>
    </p:spTree>
    <p:extLst>
      <p:ext uri="{BB962C8B-B14F-4D97-AF65-F5344CB8AC3E}">
        <p14:creationId xmlns:p14="http://schemas.microsoft.com/office/powerpoint/2010/main" val="3001711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498" y="1052035"/>
            <a:ext cx="8010313" cy="4522905"/>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0"/>
              </a:spcAft>
              <a:buFont typeface="Symbol" panose="05050102010706020507" pitchFamily="18" charset="2"/>
              <a:buChar char=""/>
            </a:pPr>
            <a:r>
              <a:rPr lang="en-US" sz="28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Part B:</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Passover &amp; the Unleavened Bread Festival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                               in the </a:t>
            </a:r>
            <a:r>
              <a:rPr lang="en-US" sz="28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2</a:t>
            </a:r>
            <a:r>
              <a:rPr lang="en-US" sz="2800" b="1" baseline="300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nd</a:t>
            </a:r>
            <a:r>
              <a:rPr lang="en-US" sz="28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 month</a:t>
            </a:r>
            <a:r>
              <a:rPr lang="en-US" sz="2800"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chemeClr val="accent3"/>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The second Passover also has the command to eat unleavened bread with the Passover meal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a:t>
            </a: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Num 9:11</a:t>
            </a:r>
            <a:r>
              <a:rPr lang="en-US" sz="2800" dirty="0">
                <a:latin typeface="Calibri" panose="020F0502020204030204" pitchFamily="34" charset="0"/>
                <a:ea typeface="Calibri" panose="020F0502020204030204" pitchFamily="34" charset="0"/>
                <a:cs typeface="Times New Roman" panose="02020603050405020304" pitchFamily="18" charset="0"/>
              </a:rPr>
              <a:t>).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Does this command to eat unleavened bread </a:t>
            </a:r>
            <a:b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the Passover meal give reason to believe a </a:t>
            </a:r>
            <a:r>
              <a:rPr lang="en-US" sz="2800" b="1" i="1" u="sng"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second</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Unleavened Bread </a:t>
            </a:r>
            <a:r>
              <a:rPr lang="en-US" sz="2800" b="1" i="1" u="sng"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Festival</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must begin the following day?</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7</a:t>
            </a:fld>
            <a:endParaRPr lang="en-US" sz="1200" dirty="0">
              <a:latin typeface="Comic Sans MS" pitchFamily="66" charset="0"/>
            </a:endParaRPr>
          </a:p>
        </p:txBody>
      </p:sp>
      <p:pic>
        <p:nvPicPr>
          <p:cNvPr id="4" name="Picture 3" descr="C:\Users\Rae\Documents\A CF Desktop Feb 2021\Art for CCC\1. Art - Main File\All white man clip art\3d white people\3d remin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557190" y="865498"/>
            <a:ext cx="3132273" cy="22463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9121732" y="1517440"/>
            <a:ext cx="1289134" cy="1077218"/>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Part</a:t>
            </a:r>
          </a:p>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B</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endParaRPr>
          </a:p>
        </p:txBody>
      </p:sp>
      <p:pic>
        <p:nvPicPr>
          <p:cNvPr id="7" name="Picture 10" descr="C:\Users\Rae\Desktop\Art on Desktop\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62768" y="3796767"/>
            <a:ext cx="3082925" cy="23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148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8</a:t>
            </a:fld>
            <a:endParaRPr lang="en-US" sz="1200" dirty="0">
              <a:latin typeface="Comic Sans MS" pitchFamily="66" charset="0"/>
            </a:endParaRPr>
          </a:p>
        </p:txBody>
      </p:sp>
      <p:pic>
        <p:nvPicPr>
          <p:cNvPr id="4" name="Picture 3" descr="C:\Users\Rae\Documents\A CF Desktop Feb 2021\Art for CCC\1. Art - Main File\All white man clip art\3d white people\3d remin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557190" y="992498"/>
            <a:ext cx="3132273" cy="22463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9121732" y="1644440"/>
            <a:ext cx="1289134" cy="1077218"/>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Part</a:t>
            </a:r>
          </a:p>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C</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endParaRPr>
          </a:p>
        </p:txBody>
      </p:sp>
      <p:sp>
        <p:nvSpPr>
          <p:cNvPr id="3" name="Rectangle 2"/>
          <p:cNvSpPr/>
          <p:nvPr/>
        </p:nvSpPr>
        <p:spPr>
          <a:xfrm>
            <a:off x="850900" y="445990"/>
            <a:ext cx="10325100" cy="6038576"/>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0"/>
              </a:spcAft>
              <a:buFont typeface="Symbol" panose="05050102010706020507" pitchFamily="18" charset="2"/>
              <a:buChar char=""/>
            </a:pPr>
            <a:r>
              <a:rPr lang="en-US" sz="28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Part C:</a:t>
            </a:r>
            <a:r>
              <a:rPr lang="en-US" sz="2800" dirty="0">
                <a:latin typeface="Calibri" panose="020F0502020204030204" pitchFamily="34" charset="0"/>
                <a:ea typeface="Calibri" panose="020F0502020204030204" pitchFamily="34" charset="0"/>
                <a:cs typeface="Times New Roman" panose="02020603050405020304" pitchFamily="18" charset="0"/>
              </a:rPr>
              <a:t>  Hezekiah’s Unleavened Bread </a:t>
            </a:r>
            <a:r>
              <a:rPr lang="en-US" sz="2800" dirty="0" smtClean="0">
                <a:latin typeface="Calibri" panose="020F0502020204030204" pitchFamily="34" charset="0"/>
                <a:ea typeface="Calibri" panose="020F0502020204030204" pitchFamily="34" charset="0"/>
                <a:cs typeface="Times New Roman" panose="02020603050405020304" pitchFamily="18" charset="0"/>
              </a:rPr>
              <a:t>Festival</a:t>
            </a:r>
            <a:r>
              <a:rPr lang="en-US" sz="2800" dirty="0" smtClean="0">
                <a:solidFill>
                  <a:schemeClr val="accent3"/>
                </a:solidFill>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in the </a:t>
            </a:r>
            <a:r>
              <a:rPr lang="en-US" sz="2800" b="1" dirty="0">
                <a:latin typeface="Calibri" panose="020F0502020204030204" pitchFamily="34" charset="0"/>
                <a:ea typeface="Calibri" panose="020F0502020204030204" pitchFamily="34" charset="0"/>
                <a:cs typeface="Times New Roman" panose="02020603050405020304" pitchFamily="18" charset="0"/>
              </a:rPr>
              <a:t>2</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nd</a:t>
            </a:r>
            <a:r>
              <a:rPr lang="en-US" sz="2800" b="1" dirty="0">
                <a:latin typeface="Calibri" panose="020F0502020204030204" pitchFamily="34" charset="0"/>
                <a:ea typeface="Calibri" panose="020F0502020204030204" pitchFamily="34" charset="0"/>
                <a:cs typeface="Times New Roman" panose="02020603050405020304" pitchFamily="18" charset="0"/>
              </a:rPr>
              <a:t> month</a:t>
            </a:r>
            <a:r>
              <a:rPr lang="en-US" sz="2800" dirty="0">
                <a:latin typeface="Calibri" panose="020F0502020204030204" pitchFamily="34" charset="0"/>
                <a:ea typeface="Calibri" panose="020F0502020204030204" pitchFamily="34" charset="0"/>
                <a:cs typeface="Times New Roman" panose="02020603050405020304" pitchFamily="18" charset="0"/>
              </a:rPr>
              <a:t>.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 Chronicles 30</a:t>
            </a:r>
            <a:r>
              <a:rPr lang="en-US" sz="28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King Hezekiah did not perform the Passover and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Unleavened Bread Festival during the 1</a:t>
            </a:r>
            <a:r>
              <a:rPr lang="en-US" sz="28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month. </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smtClean="0">
                <a:latin typeface="Calibri" panose="020F0502020204030204" pitchFamily="34" charset="0"/>
                <a:ea typeface="Calibri" panose="020F0502020204030204" pitchFamily="34" charset="0"/>
                <a:cs typeface="Times New Roman" panose="02020603050405020304" pitchFamily="18" charset="0"/>
              </a:rPr>
              <a:t>Did he lead </a:t>
            </a:r>
            <a:r>
              <a:rPr lang="en-US" sz="2800" dirty="0">
                <a:latin typeface="Calibri" panose="020F0502020204030204" pitchFamily="34" charset="0"/>
                <a:ea typeface="Calibri" panose="020F0502020204030204" pitchFamily="34" charset="0"/>
                <a:cs typeface="Times New Roman" panose="02020603050405020304" pitchFamily="18" charset="0"/>
              </a:rPr>
              <a:t>the people to observe </a:t>
            </a:r>
            <a:r>
              <a:rPr lang="en-US" sz="2800" b="1" u="sng" dirty="0">
                <a:latin typeface="Calibri" panose="020F0502020204030204" pitchFamily="34" charset="0"/>
                <a:ea typeface="Calibri" panose="020F0502020204030204" pitchFamily="34" charset="0"/>
                <a:cs typeface="Times New Roman" panose="02020603050405020304" pitchFamily="18" charset="0"/>
              </a:rPr>
              <a:t>two</a:t>
            </a:r>
            <a:r>
              <a:rPr lang="en-US" sz="2800" dirty="0">
                <a:latin typeface="Calibri" panose="020F0502020204030204" pitchFamily="34" charset="0"/>
                <a:ea typeface="Calibri" panose="020F0502020204030204" pitchFamily="34" charset="0"/>
                <a:cs typeface="Times New Roman" panose="02020603050405020304" pitchFamily="18" charset="0"/>
              </a:rPr>
              <a:t> Festivals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of Unleavened Bread </a:t>
            </a:r>
            <a:r>
              <a:rPr lang="en-US" sz="2000" dirty="0">
                <a:latin typeface="Calibri" panose="020F0502020204030204" pitchFamily="34" charset="0"/>
                <a:ea typeface="Calibri" panose="020F0502020204030204" pitchFamily="34" charset="0"/>
                <a:cs typeface="Times New Roman" panose="02020603050405020304" pitchFamily="18" charset="0"/>
              </a:rPr>
              <a:t>(v 23) </a:t>
            </a:r>
            <a:r>
              <a:rPr lang="en-US" sz="2800" dirty="0">
                <a:latin typeface="Calibri" panose="020F0502020204030204" pitchFamily="34" charset="0"/>
                <a:ea typeface="Calibri" panose="020F0502020204030204" pitchFamily="34" charset="0"/>
                <a:cs typeface="Times New Roman" panose="02020603050405020304" pitchFamily="18" charset="0"/>
              </a:rPr>
              <a:t>in the 2</a:t>
            </a:r>
            <a:r>
              <a:rPr lang="en-US" sz="2800" baseline="30000" dirty="0">
                <a:latin typeface="Calibri" panose="020F0502020204030204" pitchFamily="34" charset="0"/>
                <a:ea typeface="Calibri" panose="020F0502020204030204" pitchFamily="34" charset="0"/>
                <a:cs typeface="Times New Roman" panose="02020603050405020304" pitchFamily="18" charset="0"/>
              </a:rPr>
              <a:t>nd</a:t>
            </a:r>
            <a:r>
              <a:rPr lang="en-US" sz="2800" dirty="0">
                <a:latin typeface="Calibri" panose="020F0502020204030204" pitchFamily="34" charset="0"/>
                <a:ea typeface="Calibri" panose="020F0502020204030204" pitchFamily="34" charset="0"/>
                <a:cs typeface="Times New Roman" panose="02020603050405020304" pitchFamily="18" charset="0"/>
              </a:rPr>
              <a:t> month after the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performance of the 2</a:t>
            </a:r>
            <a:r>
              <a:rPr lang="en-US" sz="2800" baseline="30000" dirty="0">
                <a:latin typeface="Calibri" panose="020F0502020204030204" pitchFamily="34" charset="0"/>
                <a:ea typeface="Calibri" panose="020F0502020204030204" pitchFamily="34" charset="0"/>
                <a:cs typeface="Times New Roman" panose="02020603050405020304" pitchFamily="18" charset="0"/>
              </a:rPr>
              <a:t>nd</a:t>
            </a:r>
            <a:r>
              <a:rPr lang="en-US" sz="2800" dirty="0">
                <a:latin typeface="Calibri" panose="020F0502020204030204" pitchFamily="34" charset="0"/>
                <a:ea typeface="Calibri" panose="020F0502020204030204" pitchFamily="34" charset="0"/>
                <a:cs typeface="Times New Roman" panose="02020603050405020304" pitchFamily="18" charset="0"/>
              </a:rPr>
              <a:t> month </a:t>
            </a:r>
            <a:r>
              <a:rPr lang="en-US" sz="2800" dirty="0" smtClean="0">
                <a:latin typeface="Calibri" panose="020F0502020204030204" pitchFamily="34" charset="0"/>
                <a:ea typeface="Calibri" panose="020F0502020204030204" pitchFamily="34" charset="0"/>
                <a:cs typeface="Times New Roman" panose="02020603050405020304" pitchFamily="18" charset="0"/>
              </a:rPr>
              <a:t>Passover?  </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1) Why did he do this?  </a:t>
            </a:r>
            <a:b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2) Was that decision within the Torah guidelines?  </a:t>
            </a:r>
            <a:b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3) Was King Hezekiah misleading </a:t>
            </a:r>
            <a:r>
              <a:rPr lang="en-US" sz="28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Yahuah’s</a:t>
            </a: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 people?</a:t>
            </a:r>
            <a:endParaRPr lang="en-US" sz="2400" b="1" i="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Today, some believe that we should be keeping the </a:t>
            </a:r>
            <a: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r>
            <a:b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en-US"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Passover </a:t>
            </a:r>
            <a:r>
              <a:rPr lang="en-US" sz="2800" b="1"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ONLY</a:t>
            </a: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in the second month, no matter what.  </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Does/Will the Torah support this practice?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C:\Users\Rae\Desktop\Ooh yellow fac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8078" y="3908571"/>
            <a:ext cx="1425575"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07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875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11579586" y="6484566"/>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1200" smtClean="0">
                <a:latin typeface="Comic Sans MS" pitchFamily="66" charset="0"/>
              </a:rPr>
              <a:pPr/>
              <a:t>9</a:t>
            </a:fld>
            <a:endParaRPr lang="en-US" sz="1200" dirty="0">
              <a:latin typeface="Comic Sans MS" pitchFamily="66" charset="0"/>
            </a:endParaRPr>
          </a:p>
        </p:txBody>
      </p:sp>
      <p:pic>
        <p:nvPicPr>
          <p:cNvPr id="4" name="Picture 3" descr="C:\Users\Rae\Documents\A CF Desktop Feb 2021\Art for CCC\1. Art - Main File\All white man clip art\3d white people\3d remin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721242" y="390652"/>
            <a:ext cx="3858344" cy="2767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8634485" y="1322641"/>
            <a:ext cx="1289134" cy="1077218"/>
          </a:xfrm>
          <a:prstGeom prst="rect">
            <a:avLst/>
          </a:prstGeom>
          <a:noFill/>
        </p:spPr>
        <p:txBody>
          <a:bodyPr wrap="non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Part</a:t>
            </a:r>
          </a:p>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D</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endParaRPr>
          </a:p>
        </p:txBody>
      </p:sp>
      <p:pic>
        <p:nvPicPr>
          <p:cNvPr id="2050" name="Picture 2" descr="C:\Users\Rae\Desktop\surprise package.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8186057" y="2799488"/>
            <a:ext cx="3233873" cy="32338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0900" y="445990"/>
            <a:ext cx="7335157" cy="5684633"/>
          </a:xfrm>
          <a:prstGeom prst="rect">
            <a:avLst/>
          </a:prstGeom>
        </p:spPr>
        <p:txBody>
          <a:bodyPr wrap="square">
            <a:spAutoFit/>
            <a:scene3d>
              <a:camera prst="orthographicFront"/>
              <a:lightRig rig="threePt" dir="t"/>
            </a:scene3d>
            <a:sp3d extrusionH="57150">
              <a:bevelT w="38100" h="38100"/>
            </a:sp3d>
          </a:bodyPr>
          <a:lstStyle/>
          <a:p>
            <a:pPr marL="342900" marR="0" lvl="0" indent="-342900">
              <a:lnSpc>
                <a:spcPct val="115000"/>
              </a:lnSpc>
              <a:spcBef>
                <a:spcPts val="0"/>
              </a:spcBef>
              <a:spcAft>
                <a:spcPts val="0"/>
              </a:spcAft>
              <a:buFont typeface="Symbol" panose="05050102010706020507" pitchFamily="18" charset="2"/>
              <a:buChar char=""/>
            </a:pPr>
            <a:r>
              <a:rPr lang="en-US" sz="2800" b="1"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Part D:  Will be the Revelation of a Surprise.  </a:t>
            </a:r>
          </a:p>
          <a:p>
            <a:pPr marL="342900" marR="0" lvl="0" indent="-342900">
              <a:lnSpc>
                <a:spcPct val="115000"/>
              </a:lnSpc>
              <a:spcBef>
                <a:spcPts val="0"/>
              </a:spcBef>
              <a:spcAft>
                <a:spcPts val="0"/>
              </a:spcAft>
              <a:buFont typeface="Courier New" pitchFamily="49" charset="0"/>
              <a:buChar char="?"/>
            </a:pPr>
            <a:r>
              <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Will the surprise have something </a:t>
            </a:r>
            <a:br>
              <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to do with a command in Numbers 9?</a:t>
            </a:r>
          </a:p>
          <a:p>
            <a:pPr marL="342900" marR="0" lvl="0" indent="-342900">
              <a:lnSpc>
                <a:spcPct val="115000"/>
              </a:lnSpc>
              <a:spcBef>
                <a:spcPts val="0"/>
              </a:spcBef>
              <a:spcAft>
                <a:spcPts val="0"/>
              </a:spcAft>
              <a:buFont typeface="Courier New" pitchFamily="49" charset="0"/>
              <a:buChar char="?"/>
            </a:pPr>
            <a:r>
              <a:rPr lang="en-US" sz="3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Will it matter “who” uttered the command - &amp; why? </a:t>
            </a:r>
          </a:p>
          <a:p>
            <a:pPr marL="342900" marR="0" lvl="0" indent="-342900">
              <a:lnSpc>
                <a:spcPct val="115000"/>
              </a:lnSpc>
              <a:spcBef>
                <a:spcPts val="0"/>
              </a:spcBef>
              <a:spcAft>
                <a:spcPts val="0"/>
              </a:spcAft>
              <a:buFont typeface="Courier New" pitchFamily="49" charset="0"/>
              <a:buChar char="?"/>
            </a:pPr>
            <a:r>
              <a:rPr lang="en-US"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Will the surprise have something </a:t>
            </a:r>
            <a:br>
              <a:rPr lang="en-US"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to do with King Hezekiah? </a:t>
            </a:r>
          </a:p>
          <a:p>
            <a:pPr marL="342900" marR="0" lvl="0" indent="-342900">
              <a:lnSpc>
                <a:spcPct val="115000"/>
              </a:lnSpc>
              <a:spcBef>
                <a:spcPts val="0"/>
              </a:spcBef>
              <a:spcAft>
                <a:spcPts val="0"/>
              </a:spcAft>
              <a:buFont typeface="Courier New" pitchFamily="49" charset="0"/>
              <a:buChar char="?"/>
            </a:pPr>
            <a:r>
              <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Was King Hezekiah allowed to institute a new command and be outside the boundaries of Torah?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865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500" fill="hold"/>
                                        <p:tgtEl>
                                          <p:spTgt spid="2050"/>
                                        </p:tgtEl>
                                        <p:attrNameLst>
                                          <p:attrName>ppt_w</p:attrName>
                                        </p:attrNameLst>
                                      </p:cBhvr>
                                      <p:tavLst>
                                        <p:tav tm="0">
                                          <p:val>
                                            <p:fltVal val="0"/>
                                          </p:val>
                                        </p:tav>
                                        <p:tav tm="100000">
                                          <p:val>
                                            <p:strVal val="#ppt_w"/>
                                          </p:val>
                                        </p:tav>
                                      </p:tavLst>
                                    </p:anim>
                                    <p:anim calcmode="lin" valueType="num">
                                      <p:cBhvr>
                                        <p:cTn id="20" dur="1500" fill="hold"/>
                                        <p:tgtEl>
                                          <p:spTgt spid="2050"/>
                                        </p:tgtEl>
                                        <p:attrNameLst>
                                          <p:attrName>ppt_h</p:attrName>
                                        </p:attrNameLst>
                                      </p:cBhvr>
                                      <p:tavLst>
                                        <p:tav tm="0">
                                          <p:val>
                                            <p:fltVal val="0"/>
                                          </p:val>
                                        </p:tav>
                                        <p:tav tm="100000">
                                          <p:val>
                                            <p:strVal val="#ppt_h"/>
                                          </p:val>
                                        </p:tav>
                                      </p:tavLst>
                                    </p:anim>
                                    <p:anim calcmode="lin" valueType="num">
                                      <p:cBhvr>
                                        <p:cTn id="21" dur="1500" fill="hold"/>
                                        <p:tgtEl>
                                          <p:spTgt spid="2050"/>
                                        </p:tgtEl>
                                        <p:attrNameLst>
                                          <p:attrName>style.rotation</p:attrName>
                                        </p:attrNameLst>
                                      </p:cBhvr>
                                      <p:tavLst>
                                        <p:tav tm="0">
                                          <p:val>
                                            <p:fltVal val="90"/>
                                          </p:val>
                                        </p:tav>
                                        <p:tav tm="100000">
                                          <p:val>
                                            <p:fltVal val="0"/>
                                          </p:val>
                                        </p:tav>
                                      </p:tavLst>
                                    </p:anim>
                                    <p:animEffect transition="in" filter="fade">
                                      <p:cBhvr>
                                        <p:cTn id="22" dur="1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23491</TotalTime>
  <Words>4541</Words>
  <Application>Microsoft Office PowerPoint</Application>
  <PresentationFormat>Custom</PresentationFormat>
  <Paragraphs>606</Paragraphs>
  <Slides>64</Slides>
  <Notes>9</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Organic</vt:lpstr>
      <vt:lpstr>Two Months, Two Passover Feasts!  Two Unleavened Bread Festivals? Numbers 9</vt:lpstr>
      <vt:lpstr>An important &amp; lingering question is: a) If we miss the 1st month Passover,  do we celebrate Passover in the 2nd month? b) Should we also celebrate the 7 days of ULB?  </vt:lpstr>
      <vt:lpstr>Why is this such an important question about  the 2nd month Passover and celebration of  the Unleavened Bread Festival?    b)  Is it a “salvational” issue?  NOTE:  As many around the world discover the covenant commands of Yahuah’s calendar, they prepare to honor those commands.  Email questions are  something like this:</vt:lpstr>
      <vt:lpstr>“We missed the Covenant Calendar Passover because we were on the lunar calendar.  Since discovering the moon has nothing to do with the Covenant month count, shall we celebrate the Passover in the  2nd month?  Also, do we celebrate the 7 days of Unleavened Bread Festival?”   </vt:lpstr>
      <vt:lpstr>Will Two Passover Feasts {to include eating unleavened bread} INSTIGATE the Celebration of … Two Unleavened Bread Festivals in Two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Months, Two Passover Feasts!  Two Unleavened Bread Festivals? Numbers 9</dc:title>
  <dc:creator>Owner</dc:creator>
  <cp:lastModifiedBy>Rae</cp:lastModifiedBy>
  <cp:revision>496</cp:revision>
  <cp:lastPrinted>2021-09-04T00:18:26Z</cp:lastPrinted>
  <dcterms:created xsi:type="dcterms:W3CDTF">2021-06-26T17:40:07Z</dcterms:created>
  <dcterms:modified xsi:type="dcterms:W3CDTF">2021-09-06T00:16:13Z</dcterms:modified>
</cp:coreProperties>
</file>